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5"/>
  </p:notesMasterIdLst>
  <p:handoutMasterIdLst>
    <p:handoutMasterId r:id="rId76"/>
  </p:handoutMasterIdLst>
  <p:sldIdLst>
    <p:sldId id="280" r:id="rId2"/>
    <p:sldId id="478" r:id="rId3"/>
    <p:sldId id="329" r:id="rId4"/>
    <p:sldId id="459" r:id="rId5"/>
    <p:sldId id="332" r:id="rId6"/>
    <p:sldId id="334" r:id="rId7"/>
    <p:sldId id="333" r:id="rId8"/>
    <p:sldId id="335" r:id="rId9"/>
    <p:sldId id="336" r:id="rId10"/>
    <p:sldId id="337" r:id="rId11"/>
    <p:sldId id="463" r:id="rId12"/>
    <p:sldId id="339" r:id="rId13"/>
    <p:sldId id="464" r:id="rId14"/>
    <p:sldId id="482" r:id="rId15"/>
    <p:sldId id="479" r:id="rId16"/>
    <p:sldId id="480" r:id="rId17"/>
    <p:sldId id="481" r:id="rId18"/>
    <p:sldId id="483" r:id="rId19"/>
    <p:sldId id="485" r:id="rId20"/>
    <p:sldId id="487" r:id="rId21"/>
    <p:sldId id="488" r:id="rId22"/>
    <p:sldId id="489" r:id="rId23"/>
    <p:sldId id="490" r:id="rId24"/>
    <p:sldId id="350" r:id="rId25"/>
    <p:sldId id="405" r:id="rId26"/>
    <p:sldId id="351" r:id="rId27"/>
    <p:sldId id="353" r:id="rId28"/>
    <p:sldId id="354" r:id="rId29"/>
    <p:sldId id="358" r:id="rId30"/>
    <p:sldId id="469" r:id="rId31"/>
    <p:sldId id="471" r:id="rId32"/>
    <p:sldId id="504" r:id="rId33"/>
    <p:sldId id="472" r:id="rId34"/>
    <p:sldId id="473" r:id="rId35"/>
    <p:sldId id="474" r:id="rId36"/>
    <p:sldId id="475" r:id="rId37"/>
    <p:sldId id="491" r:id="rId38"/>
    <p:sldId id="492" r:id="rId39"/>
    <p:sldId id="359" r:id="rId40"/>
    <p:sldId id="394" r:id="rId41"/>
    <p:sldId id="395" r:id="rId42"/>
    <p:sldId id="508" r:id="rId43"/>
    <p:sldId id="509" r:id="rId44"/>
    <p:sldId id="510" r:id="rId45"/>
    <p:sldId id="495" r:id="rId46"/>
    <p:sldId id="496" r:id="rId47"/>
    <p:sldId id="366" r:id="rId48"/>
    <p:sldId id="369" r:id="rId49"/>
    <p:sldId id="511" r:id="rId50"/>
    <p:sldId id="497" r:id="rId51"/>
    <p:sldId id="498" r:id="rId52"/>
    <p:sldId id="499" r:id="rId53"/>
    <p:sldId id="436" r:id="rId54"/>
    <p:sldId id="437" r:id="rId55"/>
    <p:sldId id="431" r:id="rId56"/>
    <p:sldId id="433" r:id="rId57"/>
    <p:sldId id="420" r:id="rId58"/>
    <p:sldId id="424" r:id="rId59"/>
    <p:sldId id="427" r:id="rId60"/>
    <p:sldId id="377" r:id="rId61"/>
    <p:sldId id="379" r:id="rId62"/>
    <p:sldId id="391" r:id="rId63"/>
    <p:sldId id="392" r:id="rId64"/>
    <p:sldId id="505" r:id="rId65"/>
    <p:sldId id="506" r:id="rId66"/>
    <p:sldId id="393" r:id="rId67"/>
    <p:sldId id="502" r:id="rId68"/>
    <p:sldId id="503" r:id="rId69"/>
    <p:sldId id="381" r:id="rId70"/>
    <p:sldId id="382" r:id="rId71"/>
    <p:sldId id="383" r:id="rId72"/>
    <p:sldId id="385" r:id="rId73"/>
    <p:sldId id="384" r:id="rId7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2BB7856-BF30-437E-817C-33DCE9BC3D06}">
          <p14:sldIdLst>
            <p14:sldId id="280"/>
            <p14:sldId id="478"/>
          </p14:sldIdLst>
        </p14:section>
        <p14:section name="Rooted Trees: Concepts" id="{4C84C63B-48BA-4A61-95FE-058B2A02AE7C}">
          <p14:sldIdLst>
            <p14:sldId id="329"/>
            <p14:sldId id="459"/>
            <p14:sldId id="332"/>
            <p14:sldId id="334"/>
            <p14:sldId id="333"/>
            <p14:sldId id="335"/>
            <p14:sldId id="336"/>
            <p14:sldId id="337"/>
            <p14:sldId id="463"/>
            <p14:sldId id="339"/>
            <p14:sldId id="464"/>
            <p14:sldId id="482"/>
            <p14:sldId id="479"/>
            <p14:sldId id="480"/>
            <p14:sldId id="481"/>
            <p14:sldId id="483"/>
            <p14:sldId id="485"/>
            <p14:sldId id="487"/>
            <p14:sldId id="488"/>
            <p14:sldId id="489"/>
            <p14:sldId id="490"/>
          </p14:sldIdLst>
        </p14:section>
        <p14:section name="Binary Trees" id="{1D49F72A-37DA-4903-9AC6-DD7326A3A207}">
          <p14:sldIdLst>
            <p14:sldId id="350"/>
            <p14:sldId id="405"/>
            <p14:sldId id="351"/>
            <p14:sldId id="353"/>
            <p14:sldId id="354"/>
            <p14:sldId id="358"/>
            <p14:sldId id="469"/>
            <p14:sldId id="471"/>
            <p14:sldId id="504"/>
            <p14:sldId id="472"/>
            <p14:sldId id="473"/>
            <p14:sldId id="474"/>
            <p14:sldId id="475"/>
            <p14:sldId id="491"/>
            <p14:sldId id="492"/>
          </p14:sldIdLst>
        </p14:section>
        <p14:section name="Tree ADTs" id="{ACE9E4F5-BDC9-44D5-ADD0-3704D87B5076}">
          <p14:sldIdLst>
            <p14:sldId id="359"/>
            <p14:sldId id="394"/>
            <p14:sldId id="395"/>
            <p14:sldId id="508"/>
            <p14:sldId id="509"/>
            <p14:sldId id="510"/>
          </p14:sldIdLst>
        </p14:section>
        <p14:section name="Tree Traversals" id="{50EF4A2E-21FA-4F72-85B6-560E5B67F612}">
          <p14:sldIdLst>
            <p14:sldId id="495"/>
            <p14:sldId id="496"/>
            <p14:sldId id="366"/>
            <p14:sldId id="369"/>
            <p14:sldId id="511"/>
            <p14:sldId id="497"/>
            <p14:sldId id="498"/>
            <p14:sldId id="499"/>
            <p14:sldId id="436"/>
            <p14:sldId id="437"/>
          </p14:sldIdLst>
        </p14:section>
        <p14:section name="Expressions as Trees" id="{842A4391-CB79-473D-A920-7A00414665CC}">
          <p14:sldIdLst>
            <p14:sldId id="431"/>
            <p14:sldId id="433"/>
            <p14:sldId id="420"/>
            <p14:sldId id="424"/>
            <p14:sldId id="427"/>
          </p14:sldIdLst>
        </p14:section>
        <p14:section name="Implement trees in arrays" id="{A794E5EF-8C62-481C-84CD-3609954372C6}">
          <p14:sldIdLst>
            <p14:sldId id="377"/>
            <p14:sldId id="379"/>
            <p14:sldId id="391"/>
            <p14:sldId id="392"/>
            <p14:sldId id="505"/>
            <p14:sldId id="506"/>
            <p14:sldId id="393"/>
          </p14:sldIdLst>
        </p14:section>
        <p14:section name="Implementation with Pointers" id="{38615DFE-1FF3-4E98-865F-C9160F4F8DDF}">
          <p14:sldIdLst>
            <p14:sldId id="502"/>
            <p14:sldId id="503"/>
            <p14:sldId id="381"/>
            <p14:sldId id="382"/>
            <p14:sldId id="383"/>
            <p14:sldId id="385"/>
            <p14:sldId id="3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B02A"/>
    <a:srgbClr val="CC00FF"/>
    <a:srgbClr val="FF9966"/>
    <a:srgbClr val="C0C0C0"/>
    <a:srgbClr val="0000FF"/>
    <a:srgbClr val="0033CC"/>
    <a:srgbClr val="43B05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56" autoAdjust="0"/>
    <p:restoredTop sz="85615" autoAdjust="0"/>
  </p:normalViewPr>
  <p:slideViewPr>
    <p:cSldViewPr>
      <p:cViewPr varScale="1">
        <p:scale>
          <a:sx n="85" d="100"/>
          <a:sy n="85" d="100"/>
        </p:scale>
        <p:origin x="120" y="3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6.xml"/><Relationship Id="rId3" Type="http://schemas.openxmlformats.org/officeDocument/2006/relationships/slide" Target="slides/slide32.xml"/><Relationship Id="rId7" Type="http://schemas.openxmlformats.org/officeDocument/2006/relationships/slide" Target="slides/slide45.xml"/><Relationship Id="rId2" Type="http://schemas.openxmlformats.org/officeDocument/2006/relationships/slide" Target="slides/slide25.xml"/><Relationship Id="rId1" Type="http://schemas.openxmlformats.org/officeDocument/2006/relationships/slide" Target="slides/slide21.xml"/><Relationship Id="rId6" Type="http://schemas.openxmlformats.org/officeDocument/2006/relationships/slide" Target="slides/slide44.xml"/><Relationship Id="rId5" Type="http://schemas.openxmlformats.org/officeDocument/2006/relationships/slide" Target="slides/slide43.xml"/><Relationship Id="rId10" Type="http://schemas.openxmlformats.org/officeDocument/2006/relationships/slide" Target="slides/slide68.xml"/><Relationship Id="rId4" Type="http://schemas.openxmlformats.org/officeDocument/2006/relationships/slide" Target="slides/slide42.xml"/><Relationship Id="rId9" Type="http://schemas.openxmlformats.org/officeDocument/2006/relationships/slide" Target="slides/slide6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30855F9-0CBE-4B9F-9F38-AFF7FF199BAC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noProof="0" dirty="0" smtClean="0"/>
              <a:t>Click to edit Master text styles</a:t>
            </a:r>
          </a:p>
          <a:p>
            <a:pPr lvl="1"/>
            <a:r>
              <a:rPr lang="lv-LV" noProof="0" dirty="0" smtClean="0"/>
              <a:t>Second level</a:t>
            </a:r>
          </a:p>
          <a:p>
            <a:pPr lvl="2"/>
            <a:r>
              <a:rPr lang="lv-LV" noProof="0" dirty="0" smtClean="0"/>
              <a:t>Third level</a:t>
            </a:r>
          </a:p>
          <a:p>
            <a:pPr lvl="3"/>
            <a:r>
              <a:rPr lang="lv-LV" noProof="0" dirty="0" smtClean="0"/>
              <a:t>Fourth level</a:t>
            </a:r>
          </a:p>
          <a:p>
            <a:pPr lvl="4"/>
            <a:r>
              <a:rPr lang="lv-LV" noProof="0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**Goal:**</a:t>
            </a:r>
            <a:r>
              <a:rPr lang="en-US" baseline="0" dirty="0" smtClean="0"/>
              <a:t> In this module we manipulate rooted, ordered trees regardless of any specific node ordering or other additional semantics. (Binary Search Trees and similar objects are discussed in subsequent chapter.</a:t>
            </a:r>
          </a:p>
          <a:p>
            <a:endParaRPr lang="lv-LV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As soon as the root is selected,</a:t>
            </a:r>
            <a:r>
              <a:rPr lang="lv-LV" baseline="0" dirty="0" smtClean="0"/>
              <a:t> we imagine that tree *hangs* from that root vertex; therefore all the parent-child relationships become defined.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001638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https://mathworld.wolfram.com/RootedTree.html</a:t>
            </a: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number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nonisomorphic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rooted trees on n nodes.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086113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Again, notice from this Figure that nodes can have any number of children. </a:t>
            </a:r>
          </a:p>
          <a:p>
            <a:r>
              <a:rPr lang="en-US" dirty="0" smtClean="0"/>
              <a:t>Several algorithms exist that are based on trees that have specific numbers of leaves. In this discussion, however, we are going to focus on </a:t>
            </a:r>
            <a:r>
              <a:rPr lang="en-US" b="1" i="1" dirty="0" smtClean="0"/>
              <a:t>binary trees.</a:t>
            </a:r>
          </a:p>
          <a:p>
            <a:endParaRPr lang="en-US" b="1" i="1" dirty="0" smtClean="0"/>
          </a:p>
          <a:p>
            <a:r>
              <a:rPr lang="en-US" dirty="0" smtClean="0"/>
              <a:t>The number of children of a given node can be arbitrary</a:t>
            </a:r>
          </a:p>
          <a:p>
            <a:r>
              <a:rPr lang="en-US" dirty="0" smtClean="0"/>
              <a:t>Using trees may also to improve the process of searching for elements</a:t>
            </a:r>
          </a:p>
          <a:p>
            <a:r>
              <a:rPr lang="en-US" dirty="0" smtClean="0"/>
              <a:t>In order to find a particular element in a list of n elements, we have to examine all those before that element in the list</a:t>
            </a:r>
          </a:p>
          <a:p>
            <a:r>
              <a:rPr lang="en-US" dirty="0" smtClean="0"/>
              <a:t>This holds even if the list is ordered</a:t>
            </a:r>
          </a:p>
          <a:p>
            <a:r>
              <a:rPr lang="en-US" dirty="0" smtClean="0"/>
              <a:t>On the other hand, if the elements of a list are stored in a tree that is organized in a predetermined fashion, the number of elements that must be looked at can be substantially reduced</a:t>
            </a:r>
          </a:p>
          <a:p>
            <a:endParaRPr lang="en-US" dirty="0" smtClean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557742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217008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70668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34971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145051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Successors typically do</a:t>
            </a:r>
            <a:r>
              <a:rPr lang="lv-LV" baseline="0" dirty="0" smtClean="0"/>
              <a:t> not include the node itself.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0418083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7979586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5834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658C33-3209-4B07-B585-DF2F1E9E30F2}" type="slidenum">
              <a:rPr lang="en-US" smtClean="0"/>
              <a:pPr eaLnBrk="1" hangingPunct="1"/>
              <a:t>2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01582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632339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2425962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685461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two</a:t>
            </a:r>
            <a:r>
              <a:rPr lang="en-US" baseline="0" dirty="0" smtClean="0"/>
              <a:t> trees are equivalent in many senses:</a:t>
            </a:r>
          </a:p>
          <a:p>
            <a:r>
              <a:rPr lang="en-US" baseline="0" dirty="0" smtClean="0"/>
              <a:t>* As isomorphic graphs (and unrooted trees)</a:t>
            </a:r>
          </a:p>
          <a:p>
            <a:r>
              <a:rPr lang="en-US" baseline="0" dirty="0" smtClean="0"/>
              <a:t>* As equal rooted unordered trees</a:t>
            </a:r>
          </a:p>
          <a:p>
            <a:r>
              <a:rPr lang="en-US" baseline="0" dirty="0" smtClean="0"/>
              <a:t>* As equal rooted ordered trees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they are not equivalent as binary trees, because sometimes the only child is the left child (and sometimes it is the right child). </a:t>
            </a:r>
          </a:p>
        </p:txBody>
      </p:sp>
    </p:spTree>
    <p:extLst>
      <p:ext uri="{BB962C8B-B14F-4D97-AF65-F5344CB8AC3E}">
        <p14:creationId xmlns:p14="http://schemas.microsoft.com/office/powerpoint/2010/main" val="33453510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501915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Concepts: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**</a:t>
            </a:r>
            <a:r>
              <a:rPr lang="en-US" baseline="0" dirty="0" err="1" smtClean="0"/>
              <a:t>Pilns</a:t>
            </a:r>
            <a:r>
              <a:rPr lang="en-US" baseline="0" dirty="0" smtClean="0"/>
              <a:t> bin</a:t>
            </a:r>
            <a:r>
              <a:rPr lang="lv-LV" baseline="0" dirty="0" smtClean="0"/>
              <a:t>ārs koks** - Full binary tree.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lv-LV" baseline="0" dirty="0" smtClean="0"/>
              <a:t>**Pilnīgs bināŗs koks** - Complete binary tree.</a:t>
            </a:r>
          </a:p>
          <a:p>
            <a:r>
              <a:rPr lang="lv-LV" baseline="0" dirty="0" smtClean="0"/>
              <a:t>**Perfekts binārs koks** - Perfect binary tree. </a:t>
            </a:r>
          </a:p>
        </p:txBody>
      </p:sp>
    </p:spTree>
    <p:extLst>
      <p:ext uri="{BB962C8B-B14F-4D97-AF65-F5344CB8AC3E}">
        <p14:creationId xmlns:p14="http://schemas.microsoft.com/office/powerpoint/2010/main" val="42751646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857623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On</a:t>
            </a:r>
            <a:r>
              <a:rPr lang="lv-LV" baseline="0" dirty="0" smtClean="0"/>
              <a:t> the left side there is a full binary tree (just leaves and f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4465410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7522610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719569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Haplogroups</a:t>
            </a:r>
            <a:r>
              <a:rPr lang="en-US" dirty="0" smtClean="0"/>
              <a:t> showing fathers</a:t>
            </a:r>
            <a:r>
              <a:rPr lang="en-US" baseline="0" dirty="0" smtClean="0"/>
              <a:t> only, or mothers only. </a:t>
            </a:r>
            <a:r>
              <a:rPr lang="lv-LV" baseline="0" dirty="0" smtClean="0"/>
              <a:t>Actual family tree is more messy as everyone has two parents. </a:t>
            </a:r>
          </a:p>
          <a:p>
            <a:r>
              <a:rPr lang="lv-LV" baseline="0" dirty="0" smtClean="0"/>
              <a:t>Directory </a:t>
            </a:r>
            <a:r>
              <a:rPr lang="lv-LV" baseline="0" dirty="0" smtClean="0"/>
              <a:t>tree is a tree only, if you carefully define the letter-drives (in Windows) and symlinks (in Linux).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Linked lists, stacks, queues are linear in form and cannot reflect hierarchically organized data</a:t>
            </a:r>
          </a:p>
          <a:p>
            <a:r>
              <a:rPr lang="en-US" baseline="0" dirty="0" smtClean="0"/>
              <a:t>To overcome these limitations, we’ll consider a new data structure, the tree</a:t>
            </a:r>
          </a:p>
          <a:p>
            <a:r>
              <a:rPr lang="en-US" baseline="0" dirty="0" smtClean="0"/>
              <a:t>Trees consist of two components, nodes and arcs (or edges)</a:t>
            </a:r>
          </a:p>
          <a:p>
            <a:r>
              <a:rPr lang="en-US" baseline="0" dirty="0" smtClean="0"/>
              <a:t>Trees are drawn with the root at the top, and “grow” down</a:t>
            </a:r>
          </a:p>
          <a:p>
            <a:r>
              <a:rPr lang="en-US" baseline="0" dirty="0" smtClean="0"/>
              <a:t>The leaves of the tree (also called terminal nodes) are at the bottom of the tree</a:t>
            </a:r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0348441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Figure 6.6 shows examples of binary search trees; notice figure 6.6c is the tree from figure 6.3a, optimized.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812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Using this implementation, the tree from figure 6.6c can be implemented using the array shown in figure 6.7.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650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number of comparisons performed during the search determines the complexity of the search</a:t>
            </a:r>
          </a:p>
          <a:p>
            <a:r>
              <a:rPr lang="en-US" dirty="0" smtClean="0"/>
              <a:t>This in turn depends on the number of nodes encountered on the path from the root to the target node</a:t>
            </a:r>
          </a:p>
          <a:p>
            <a:r>
              <a:rPr lang="en-US" dirty="0" smtClean="0"/>
              <a:t>So the complexity is the length of the path plus 1, and is influenced by the shape of the tree and location of the target</a:t>
            </a:r>
          </a:p>
          <a:p>
            <a:r>
              <a:rPr lang="en-US" dirty="0" smtClean="0"/>
              <a:t>Searching in a binary tree is quite efficient, even if it isn’t balanced</a:t>
            </a:r>
          </a:p>
          <a:p>
            <a:r>
              <a:rPr lang="en-US" dirty="0" smtClean="0"/>
              <a:t>However, this only holds for randomly created trees, as those that are highly unbalanced or elongated and resemble linear linked lists approach sequential search times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1759129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6283744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73587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642630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7287539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1564377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7538563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48775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9094569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8466705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 smtClean="0"/>
              <a:t>Tree traversal</a:t>
            </a:r>
            <a:r>
              <a:rPr lang="en-US" dirty="0" smtClean="0"/>
              <a:t> is the process of visiting each node in a tree data structure exactly one time</a:t>
            </a:r>
          </a:p>
          <a:p>
            <a:r>
              <a:rPr lang="en-US" dirty="0" smtClean="0"/>
              <a:t>This definition only specifies that each node is visited, but does not indicate the order of the process</a:t>
            </a:r>
          </a:p>
          <a:p>
            <a:r>
              <a:rPr lang="en-US" dirty="0" smtClean="0"/>
              <a:t>Hence, there are numerous possible traversals; in a tree of </a:t>
            </a:r>
            <a:r>
              <a:rPr lang="en-US" i="1" dirty="0" smtClean="0"/>
              <a:t>n</a:t>
            </a:r>
            <a:r>
              <a:rPr lang="en-US" dirty="0" smtClean="0"/>
              <a:t> nodes there are </a:t>
            </a:r>
            <a:r>
              <a:rPr lang="en-US" i="1" dirty="0" smtClean="0"/>
              <a:t>n</a:t>
            </a:r>
            <a:r>
              <a:rPr lang="en-US" dirty="0" smtClean="0"/>
              <a:t>! traversals</a:t>
            </a:r>
          </a:p>
          <a:p>
            <a:r>
              <a:rPr lang="en-US" dirty="0" smtClean="0"/>
              <a:t>Two especially useful traversals are </a:t>
            </a:r>
            <a:r>
              <a:rPr lang="en-US" b="1" i="1" dirty="0" smtClean="0"/>
              <a:t>depth-first traversals</a:t>
            </a:r>
            <a:r>
              <a:rPr lang="en-US" dirty="0" smtClean="0"/>
              <a:t> and </a:t>
            </a:r>
            <a:r>
              <a:rPr lang="en-US" b="1" i="1" dirty="0" smtClean="0"/>
              <a:t>breadth-first traversals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45298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6241495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373768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985072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smtClean="0"/>
              <a:t>The output from the </a:t>
            </a:r>
            <a:r>
              <a:rPr lang="en-US" dirty="0" err="1" smtClean="0"/>
              <a:t>inorder</a:t>
            </a:r>
            <a:r>
              <a:rPr lang="en-US" dirty="0" smtClean="0"/>
              <a:t> traversal can be seen in figure 6.12. The individual steps labeled in the figure are described in detail on pages 226 and 227.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 smtClean="0"/>
              <a:t>Depth-First Traversal (continued)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smtClean="0"/>
              <a:t>Because of the order of the recursion in the code, the V and R steps are held pending until the L step completes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smtClean="0"/>
              <a:t>This is the function of the stack, to “remember” the backtrack point, so that after a left traversal ends, the routine can back up to visit the branch point node, and then proceed to the right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 smtClean="0"/>
          </a:p>
          <a:p>
            <a:r>
              <a:rPr lang="en-US" dirty="0" smtClean="0"/>
              <a:t>Depth-First Traversal (continued)</a:t>
            </a:r>
          </a:p>
          <a:p>
            <a:pPr lvl="1"/>
            <a:r>
              <a:rPr lang="en-US" dirty="0" smtClean="0"/>
              <a:t>Based on earlier discussions, we want to perform the traversal in an orderly manner, so there are six possible arrangements:</a:t>
            </a:r>
          </a:p>
          <a:p>
            <a:pPr lvl="2"/>
            <a:r>
              <a:rPr lang="en-US" dirty="0" smtClean="0"/>
              <a:t>VLR, VRL, LVR, LRV, RVL, and RLV</a:t>
            </a:r>
          </a:p>
          <a:p>
            <a:pPr lvl="1"/>
            <a:r>
              <a:rPr lang="en-US" dirty="0" smtClean="0"/>
              <a:t>Generally, we follow the convention of traversing from left to right, which narrows this down to three traversals:</a:t>
            </a:r>
          </a:p>
          <a:p>
            <a:pPr lvl="2"/>
            <a:r>
              <a:rPr lang="en-US" dirty="0" smtClean="0"/>
              <a:t>VLR – known as </a:t>
            </a:r>
            <a:r>
              <a:rPr lang="en-US" b="1" i="1" dirty="0" smtClean="0"/>
              <a:t>preorder traversal</a:t>
            </a:r>
            <a:endParaRPr lang="en-US" dirty="0" smtClean="0"/>
          </a:p>
          <a:p>
            <a:pPr lvl="2"/>
            <a:r>
              <a:rPr lang="en-US" dirty="0" smtClean="0"/>
              <a:t>LVR – known as </a:t>
            </a:r>
            <a:r>
              <a:rPr lang="en-US" b="1" i="1" dirty="0" err="1" smtClean="0"/>
              <a:t>inorder</a:t>
            </a:r>
            <a:r>
              <a:rPr lang="en-US" b="1" i="1" dirty="0" smtClean="0"/>
              <a:t> traversal</a:t>
            </a:r>
            <a:endParaRPr lang="en-US" dirty="0" smtClean="0"/>
          </a:p>
          <a:p>
            <a:pPr lvl="2"/>
            <a:r>
              <a:rPr lang="en-US" dirty="0" smtClean="0"/>
              <a:t>LRV – known as </a:t>
            </a:r>
            <a:r>
              <a:rPr lang="en-US" b="1" i="1" dirty="0" err="1" smtClean="0"/>
              <a:t>postorder</a:t>
            </a:r>
            <a:r>
              <a:rPr lang="en-US" b="1" i="1" dirty="0" smtClean="0"/>
              <a:t> traversal</a:t>
            </a:r>
          </a:p>
          <a:p>
            <a:pPr lvl="1"/>
            <a:r>
              <a:rPr lang="en-US" dirty="0" smtClean="0"/>
              <a:t>These can be implemented straightforwardly, as seen in Figure 6.11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Depth-First Traversal (continued)</a:t>
            </a:r>
          </a:p>
          <a:p>
            <a:pPr lvl="1"/>
            <a:r>
              <a:rPr lang="en-US" dirty="0" smtClean="0"/>
              <a:t>Now let’s consider </a:t>
            </a:r>
            <a:r>
              <a:rPr lang="en-US" dirty="0" err="1" smtClean="0"/>
              <a:t>nonrecursive</a:t>
            </a:r>
            <a:r>
              <a:rPr lang="en-US" dirty="0" smtClean="0"/>
              <a:t> implementations of the traversal algorithms</a:t>
            </a:r>
          </a:p>
          <a:p>
            <a:pPr lvl="1"/>
            <a:r>
              <a:rPr lang="en-US" dirty="0" smtClean="0"/>
              <a:t>As we’ve learned, recursive algorithms tend to be less efficient than their </a:t>
            </a:r>
            <a:r>
              <a:rPr lang="en-US" dirty="0" err="1" smtClean="0"/>
              <a:t>nonrecursive</a:t>
            </a:r>
            <a:r>
              <a:rPr lang="en-US" dirty="0" smtClean="0"/>
              <a:t> versions</a:t>
            </a:r>
          </a:p>
          <a:p>
            <a:pPr lvl="1"/>
            <a:r>
              <a:rPr lang="en-US" dirty="0" smtClean="0"/>
              <a:t>So we need to determine if it is useful to pursue </a:t>
            </a:r>
            <a:r>
              <a:rPr lang="en-US" dirty="0" err="1" smtClean="0"/>
              <a:t>nonrecursive</a:t>
            </a:r>
            <a:r>
              <a:rPr lang="en-US" dirty="0" smtClean="0"/>
              <a:t> versions of the traversal algorithms</a:t>
            </a:r>
          </a:p>
          <a:p>
            <a:pPr lvl="1"/>
            <a:endParaRPr lang="en-US" dirty="0" smtClean="0"/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31C773-F383-4ADD-92E6-59E994D213C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9634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Stackless</a:t>
            </a:r>
            <a:r>
              <a:rPr lang="en-US" dirty="0" smtClean="0"/>
              <a:t> Depth-First Traversal: Threaded Trees</a:t>
            </a:r>
          </a:p>
          <a:p>
            <a:pPr lvl="1"/>
            <a:r>
              <a:rPr lang="en-US" dirty="0" smtClean="0"/>
              <a:t>The previous algorithms were all characterized by the use of a stack, either implicitly through the system, or explicitly in code</a:t>
            </a:r>
          </a:p>
          <a:p>
            <a:pPr lvl="1"/>
            <a:r>
              <a:rPr lang="en-US" dirty="0" smtClean="0"/>
              <a:t>In both cases, additional processing time is required to handle stack operations, and memory has to be allocated for the stack</a:t>
            </a:r>
          </a:p>
          <a:p>
            <a:pPr lvl="1"/>
            <a:r>
              <a:rPr lang="en-US" dirty="0" smtClean="0"/>
              <a:t>In extreme cases where the tree is highly skewed, this can be a serious processing concern</a:t>
            </a:r>
          </a:p>
          <a:p>
            <a:pPr lvl="1"/>
            <a:r>
              <a:rPr lang="en-US" dirty="0" smtClean="0"/>
              <a:t>A more efficient implementation can be achieved if the stack is incorporated into the design of the tree itself</a:t>
            </a:r>
          </a:p>
          <a:p>
            <a:pPr lvl="1"/>
            <a:r>
              <a:rPr lang="en-US" dirty="0" smtClean="0"/>
              <a:t>This is done by using </a:t>
            </a:r>
            <a:r>
              <a:rPr lang="en-US" b="1" i="1" dirty="0" smtClean="0"/>
              <a:t>threads</a:t>
            </a:r>
            <a:r>
              <a:rPr lang="en-US" dirty="0" smtClean="0"/>
              <a:t>, pointers to the predecessor and successor of a node based on an </a:t>
            </a:r>
            <a:r>
              <a:rPr lang="en-US" dirty="0" err="1" smtClean="0"/>
              <a:t>inorder</a:t>
            </a:r>
            <a:r>
              <a:rPr lang="en-US" dirty="0" smtClean="0"/>
              <a:t> traversal</a:t>
            </a:r>
          </a:p>
          <a:p>
            <a:pPr lvl="1"/>
            <a:r>
              <a:rPr lang="en-US" dirty="0" smtClean="0"/>
              <a:t>Trees using threads are called </a:t>
            </a:r>
            <a:r>
              <a:rPr lang="en-US" b="1" i="1" dirty="0" smtClean="0"/>
              <a:t>threaded trees</a:t>
            </a:r>
            <a:endParaRPr lang="en-US" dirty="0" smtClean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3367828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Breadth-First Traversal</a:t>
            </a:r>
          </a:p>
          <a:p>
            <a:pPr lvl="1"/>
            <a:r>
              <a:rPr lang="en-US" dirty="0" smtClean="0"/>
              <a:t>Breadth-first traversal proceeds level-by-level from top-down or bottom-up visiting each level’s nodes left-to-right or right-to-left</a:t>
            </a:r>
          </a:p>
          <a:p>
            <a:pPr lvl="1"/>
            <a:r>
              <a:rPr lang="en-US" dirty="0" smtClean="0"/>
              <a:t>This gives us four possibilities; a top-down, left-to-right breadth-first traversal of Figure 6.6c yields 13, 10, 25, 2, 12, 20, 31, 29</a:t>
            </a:r>
          </a:p>
          <a:p>
            <a:pPr lvl="1"/>
            <a:r>
              <a:rPr lang="en-US" dirty="0" smtClean="0"/>
              <a:t>This can be easily implemented using a queue</a:t>
            </a:r>
          </a:p>
          <a:p>
            <a:pPr lvl="1"/>
            <a:r>
              <a:rPr lang="en-US" dirty="0" smtClean="0"/>
              <a:t>If we consider a top-down, left-to-right breadth-first traversal, we start by placing the root node in the queue</a:t>
            </a:r>
          </a:p>
          <a:p>
            <a:pPr lvl="1"/>
            <a:r>
              <a:rPr lang="en-US" dirty="0" smtClean="0"/>
              <a:t>We then remove the node at the front of the queue, and after visiting it, we place its children (if any) in the queue</a:t>
            </a:r>
          </a:p>
          <a:p>
            <a:pPr lvl="1"/>
            <a:r>
              <a:rPr lang="en-US" dirty="0" smtClean="0"/>
              <a:t>This is repeated until the queue is empty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71494609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Function `Label(v)`</a:t>
            </a:r>
            <a:r>
              <a:rPr lang="en-US" baseline="0" dirty="0" smtClean="0"/>
              <a:t> returns the information stored in the node `v`</a:t>
            </a:r>
            <a:r>
              <a:rPr lang="en-US" dirty="0" smtClean="0"/>
              <a:t>.</a:t>
            </a:r>
          </a:p>
          <a:p>
            <a:r>
              <a:rPr lang="en-US" dirty="0" smtClean="0"/>
              <a:t>* Function `</a:t>
            </a:r>
            <a:r>
              <a:rPr lang="lv-LV" dirty="0" smtClean="0"/>
              <a:t>ApplyOp(op, x, y)</a:t>
            </a:r>
            <a:r>
              <a:rPr lang="en-US" dirty="0" smtClean="0"/>
              <a:t>` returns the result when</a:t>
            </a:r>
            <a:r>
              <a:rPr lang="en-US" baseline="0" dirty="0" smtClean="0"/>
              <a:t> applying operation `op` to the arguments `x` and `y`.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80088432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921331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Some marginal examples:</a:t>
            </a:r>
          </a:p>
          <a:p>
            <a:r>
              <a:rPr lang="en-US" baseline="0" dirty="0" smtClean="0"/>
              <a:t>* Is graph without any nodes still a tree?</a:t>
            </a:r>
          </a:p>
          <a:p>
            <a:r>
              <a:rPr lang="en-US" baseline="0" dirty="0" smtClean="0"/>
              <a:t>* Are there graphs, where the root is a leaf?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8848845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Preorder traversals produce </a:t>
            </a:r>
            <a:r>
              <a:rPr lang="en-US" b="1" i="1" dirty="0" smtClean="0"/>
              <a:t>prefix notation</a:t>
            </a:r>
            <a:r>
              <a:rPr lang="en-US" dirty="0" smtClean="0"/>
              <a:t>, where the operator precedes the operands it works on, such as in LISP</a:t>
            </a:r>
          </a:p>
          <a:p>
            <a:r>
              <a:rPr lang="en-US" dirty="0" err="1" smtClean="0"/>
              <a:t>Postorder</a:t>
            </a:r>
            <a:r>
              <a:rPr lang="en-US" dirty="0" smtClean="0"/>
              <a:t> traversals generate </a:t>
            </a:r>
            <a:r>
              <a:rPr lang="en-US" b="1" i="1" dirty="0" smtClean="0"/>
              <a:t>postfix notation</a:t>
            </a:r>
            <a:r>
              <a:rPr lang="en-US" dirty="0" smtClean="0"/>
              <a:t>, where the operator follows the operands it works on, such as in Forth</a:t>
            </a:r>
            <a:r>
              <a:rPr lang="en-US" b="1" dirty="0" smtClean="0"/>
              <a:t> </a:t>
            </a:r>
          </a:p>
          <a:p>
            <a:r>
              <a:rPr lang="en-US" dirty="0" err="1" smtClean="0"/>
              <a:t>Inorder</a:t>
            </a:r>
            <a:r>
              <a:rPr lang="en-US" dirty="0" smtClean="0"/>
              <a:t> traversals create </a:t>
            </a:r>
            <a:r>
              <a:rPr lang="en-US" b="1" i="1" dirty="0" smtClean="0"/>
              <a:t>infix notation</a:t>
            </a:r>
            <a:r>
              <a:rPr lang="en-US" dirty="0" smtClean="0"/>
              <a:t>, where the operator is in between its operands. It is the infix notation form that we are most familiar with in reading and creating expressions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19625624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19266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Is there any advantage of leaving the first element empty? (Some arithmetic of parent/children</a:t>
            </a:r>
            <a:r>
              <a:rPr lang="lv-LV" baseline="0" dirty="0" smtClean="0"/>
              <a:t> finding is a bit easier, but it only affects very few C++ methods.)</a:t>
            </a:r>
          </a:p>
          <a:p>
            <a:endParaRPr lang="lv-LV" baseline="0" dirty="0" smtClean="0"/>
          </a:p>
          <a:p>
            <a:r>
              <a:rPr lang="lv-LV" baseline="0" dirty="0" smtClean="0"/>
              <a:t>If the height of the tree changes, it has to allocate twice as many slots in an array.</a:t>
            </a:r>
          </a:p>
          <a:p>
            <a:r>
              <a:rPr lang="lv-LV" baseline="0" dirty="0" smtClean="0"/>
              <a:t>* For near-perfect (or simply naturally growing) trees this happens infrequently, and occasionally we can spend linear time on copying arrays.</a:t>
            </a:r>
          </a:p>
          <a:p>
            <a:r>
              <a:rPr lang="lv-LV" baseline="0" dirty="0" smtClean="0"/>
              <a:t>* For very skinny trees, new levels may appear very frequently (and eventually lead to exponential waste of memory). In such cases arrays are clearly inefficient (and pointers are preferred).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55594697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0043155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1703993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83442980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This picture</a:t>
            </a:r>
            <a:r>
              <a:rPr lang="lv-LV" baseline="0" dirty="0" smtClean="0"/>
              <a:t> shows storing a skinny tree in an array (gaps between the nodes grow exponentially). 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75974367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707138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17677646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628055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lv-LV" altLang="lv-LV" b="0" dirty="0" smtClean="0"/>
              <a:t>**Mezgls** – </a:t>
            </a:r>
            <a:r>
              <a:rPr lang="en-US" altLang="lv-LV" b="0" dirty="0" smtClean="0"/>
              <a:t>node</a:t>
            </a:r>
            <a:r>
              <a:rPr lang="lv-LV" altLang="lv-LV" b="0" dirty="0" smtClean="0"/>
              <a:t> (= virsotne/vertex)</a:t>
            </a:r>
            <a:endParaRPr lang="en-US" altLang="lv-LV" b="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b="0" dirty="0" smtClean="0"/>
              <a:t>**Bērns** - </a:t>
            </a:r>
            <a:r>
              <a:rPr lang="en-US" altLang="lv-LV" b="0" dirty="0" smtClean="0"/>
              <a:t>child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b="0" dirty="0" smtClean="0"/>
              <a:t>**Šķautne** - </a:t>
            </a:r>
            <a:r>
              <a:rPr lang="en-US" altLang="lv-LV" b="0" dirty="0" smtClean="0"/>
              <a:t>edge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b="0" dirty="0" smtClean="0"/>
              <a:t>**Vecāks** - </a:t>
            </a:r>
            <a:r>
              <a:rPr lang="en-US" altLang="lv-LV" b="0" dirty="0" smtClean="0"/>
              <a:t>parent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b="0" dirty="0" smtClean="0"/>
              <a:t>**Priekštecis** - </a:t>
            </a:r>
            <a:r>
              <a:rPr lang="en-US" altLang="lv-LV" b="0" dirty="0" smtClean="0"/>
              <a:t>ancestor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b="0" dirty="0" smtClean="0"/>
              <a:t>**Pēctecis** - </a:t>
            </a:r>
            <a:r>
              <a:rPr lang="en-US" altLang="lv-LV" b="0" dirty="0" smtClean="0"/>
              <a:t>descendant</a:t>
            </a:r>
            <a:endParaRPr lang="lv-LV" altLang="lv-LV" b="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b="0" dirty="0" smtClean="0"/>
              <a:t>**Sibs**(?)</a:t>
            </a:r>
            <a:r>
              <a:rPr lang="lv-LV" altLang="lv-LV" b="0" baseline="0" dirty="0" smtClean="0"/>
              <a:t> - sibling</a:t>
            </a:r>
            <a:endParaRPr lang="en-US" altLang="lv-LV" b="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b="0" dirty="0" smtClean="0"/>
              <a:t>**Ceļš** - </a:t>
            </a:r>
            <a:r>
              <a:rPr lang="en-US" altLang="lv-LV" b="0" dirty="0" smtClean="0"/>
              <a:t>path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b="0" dirty="0" smtClean="0"/>
              <a:t>**Dziļums** - </a:t>
            </a:r>
            <a:r>
              <a:rPr lang="en-US" altLang="lv-LV" b="0" dirty="0" smtClean="0"/>
              <a:t>depth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b="0" dirty="0" smtClean="0"/>
              <a:t>**Augstums** - </a:t>
            </a:r>
            <a:r>
              <a:rPr lang="en-US" altLang="lv-LV" b="0" dirty="0" smtClean="0"/>
              <a:t>height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b="0" dirty="0" smtClean="0"/>
              <a:t>**Līmenis** - </a:t>
            </a:r>
            <a:r>
              <a:rPr lang="en-US" altLang="lv-LV" b="0" dirty="0" smtClean="0"/>
              <a:t>level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b="0" dirty="0" smtClean="0"/>
              <a:t>**Lapa** - </a:t>
            </a:r>
            <a:r>
              <a:rPr lang="en-US" altLang="lv-LV" b="0" dirty="0" smtClean="0"/>
              <a:t>leaf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b="0" dirty="0" smtClean="0"/>
              <a:t>**Iekšējs mezgls** - </a:t>
            </a:r>
            <a:r>
              <a:rPr lang="en-US" altLang="lv-LV" b="0" dirty="0" smtClean="0"/>
              <a:t>internal node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b="0" dirty="0" smtClean="0"/>
              <a:t>**Apakškoks** - </a:t>
            </a:r>
            <a:r>
              <a:rPr lang="en-US" altLang="lv-LV" b="0" dirty="0" smtClean="0"/>
              <a:t>subtree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9032483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546029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4050479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4491139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72945366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424521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Why</a:t>
            </a:r>
            <a:r>
              <a:rPr lang="en-US" baseline="0" dirty="0" smtClean="0"/>
              <a:t> is it convenient to have completely empty binary trees?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* Can the left or the right subtree be empty?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16649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857753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1398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704850" y="238124"/>
            <a:ext cx="11155680" cy="649224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95867" y="4130675"/>
            <a:ext cx="1388533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lv-LV" noProof="0" smtClean="0"/>
              <a:t>Click to edit Master title style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lv-LV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051907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9235585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8294001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1028963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533400" y="609600"/>
            <a:ext cx="5943600" cy="1981200"/>
          </a:xfrm>
          <a:prstGeom prst="rect">
            <a:avLst/>
          </a:prstGeom>
          <a:solidFill>
            <a:srgbClr val="43B0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27432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762000" y="2286000"/>
            <a:ext cx="7696200" cy="403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48640" tIns="182880" rIns="182880" bIns="18288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6248400" cy="3352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762000" y="685800"/>
            <a:ext cx="5181600" cy="1524000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8439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81000"/>
            <a:ext cx="10160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 altLang="lv-LV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 altLang="lv-LV" dirty="0"/>
          </a:p>
        </p:txBody>
      </p:sp>
    </p:spTree>
    <p:extLst>
      <p:ext uri="{BB962C8B-B14F-4D97-AF65-F5344CB8AC3E}">
        <p14:creationId xmlns:p14="http://schemas.microsoft.com/office/powerpoint/2010/main" val="3178716445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990600" y="228600"/>
            <a:ext cx="11063817" cy="6492240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354667" y="1600200"/>
            <a:ext cx="1022773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81000"/>
            <a:ext cx="1016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752601"/>
            <a:ext cx="1016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dirty="0" smtClean="0"/>
              <a:t>Click to edit Master text styles</a:t>
            </a:r>
          </a:p>
          <a:p>
            <a:pPr lvl="1"/>
            <a:r>
              <a:rPr lang="lv-LV" altLang="lv-LV" dirty="0" smtClean="0"/>
              <a:t>Second level</a:t>
            </a:r>
          </a:p>
          <a:p>
            <a:pPr lvl="2"/>
            <a:r>
              <a:rPr lang="lv-LV" altLang="lv-LV" dirty="0" smtClean="0"/>
              <a:t>Third level</a:t>
            </a:r>
          </a:p>
          <a:p>
            <a:pPr lvl="3"/>
            <a:r>
              <a:rPr lang="lv-LV" altLang="lv-LV" dirty="0" smtClean="0"/>
              <a:t>Fourth level</a:t>
            </a:r>
          </a:p>
          <a:p>
            <a:pPr lvl="4"/>
            <a:r>
              <a:rPr lang="lv-LV" altLang="lv-LV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9" r:id="rId2"/>
    <p:sldLayoutId id="2147483690" r:id="rId3"/>
    <p:sldLayoutId id="2147483692" r:id="rId4"/>
    <p:sldLayoutId id="2147483693" r:id="rId5"/>
    <p:sldLayoutId id="2147483700" r:id="rId6"/>
  </p:sldLayoutIdLst>
  <p:transition spd="slow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RootedTree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371601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Data Structures</a:t>
            </a:r>
            <a:r>
              <a:rPr lang="lv-LV" altLang="lv-LV" dirty="0" smtClean="0">
                <a:ea typeface="ＭＳ Ｐゴシック" panose="020B0600070205080204" pitchFamily="34" charset="-128"/>
              </a:rPr>
              <a:t/>
            </a:r>
            <a:br>
              <a:rPr lang="lv-LV" altLang="lv-LV" dirty="0" smtClean="0">
                <a:ea typeface="ＭＳ Ｐゴシック" panose="020B0600070205080204" pitchFamily="34" charset="-128"/>
              </a:rPr>
            </a:br>
            <a:r>
              <a:rPr lang="lv-LV" altLang="lv-LV" dirty="0" smtClean="0">
                <a:ea typeface="ＭＳ Ｐゴシック" panose="020B0600070205080204" pitchFamily="34" charset="-128"/>
              </a:rPr>
              <a:t>Trees</a:t>
            </a:r>
            <a:r>
              <a:rPr lang="en-US" altLang="lv-LV" dirty="0" smtClean="0">
                <a:ea typeface="ＭＳ Ｐゴシック" panose="020B0600070205080204" pitchFamily="34" charset="-128"/>
              </a:rPr>
              <a:t>, Binary Search Trees</a:t>
            </a:r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352800"/>
            <a:ext cx="6400800" cy="2514600"/>
          </a:xfrm>
        </p:spPr>
        <p:txBody>
          <a:bodyPr/>
          <a:lstStyle/>
          <a:p>
            <a:pPr eaLnBrk="1" hangingPunct="1"/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Parents and </a:t>
            </a:r>
            <a:r>
              <a:rPr lang="lv-LV" altLang="lv-LV" dirty="0" smtClean="0"/>
              <a:t>Children</a:t>
            </a:r>
            <a:endParaRPr lang="en-US" altLang="lv-LV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8437886" y="1858252"/>
            <a:ext cx="3129842" cy="2319590"/>
            <a:chOff x="6781800" y="1828800"/>
            <a:chExt cx="4648200" cy="3444875"/>
          </a:xfrm>
        </p:grpSpPr>
        <p:sp>
          <p:nvSpPr>
            <p:cNvPr id="221187" name="Line 3"/>
            <p:cNvSpPr>
              <a:spLocks noChangeShapeType="1"/>
            </p:cNvSpPr>
            <p:nvPr/>
          </p:nvSpPr>
          <p:spPr bwMode="auto">
            <a:xfrm flipH="1">
              <a:off x="7315200" y="22860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21188" name="Line 4"/>
            <p:cNvSpPr>
              <a:spLocks noChangeShapeType="1"/>
            </p:cNvSpPr>
            <p:nvPr/>
          </p:nvSpPr>
          <p:spPr bwMode="auto">
            <a:xfrm>
              <a:off x="8686800" y="2286000"/>
              <a:ext cx="914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21189" name="Line 5"/>
            <p:cNvSpPr>
              <a:spLocks noChangeShapeType="1"/>
            </p:cNvSpPr>
            <p:nvPr/>
          </p:nvSpPr>
          <p:spPr bwMode="auto">
            <a:xfrm>
              <a:off x="7239000" y="32004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21190" name="Line 6"/>
            <p:cNvSpPr>
              <a:spLocks noChangeShapeType="1"/>
            </p:cNvSpPr>
            <p:nvPr/>
          </p:nvSpPr>
          <p:spPr bwMode="auto">
            <a:xfrm flipH="1">
              <a:off x="9220200" y="32004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21191" name="Line 7"/>
            <p:cNvSpPr>
              <a:spLocks noChangeShapeType="1"/>
            </p:cNvSpPr>
            <p:nvPr/>
          </p:nvSpPr>
          <p:spPr bwMode="auto">
            <a:xfrm flipH="1">
              <a:off x="8534400" y="4191000"/>
              <a:ext cx="381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21192" name="Line 8"/>
            <p:cNvSpPr>
              <a:spLocks noChangeShapeType="1"/>
            </p:cNvSpPr>
            <p:nvPr/>
          </p:nvSpPr>
          <p:spPr bwMode="auto">
            <a:xfrm flipH="1">
              <a:off x="10058400" y="4038600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21193" name="Line 9"/>
            <p:cNvSpPr>
              <a:spLocks noChangeShapeType="1"/>
            </p:cNvSpPr>
            <p:nvPr/>
          </p:nvSpPr>
          <p:spPr bwMode="auto">
            <a:xfrm>
              <a:off x="10668000" y="4038600"/>
              <a:ext cx="3810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grpSp>
          <p:nvGrpSpPr>
            <p:cNvPr id="12299" name="Group 10"/>
            <p:cNvGrpSpPr>
              <a:grpSpLocks/>
            </p:cNvGrpSpPr>
            <p:nvPr/>
          </p:nvGrpSpPr>
          <p:grpSpPr bwMode="auto">
            <a:xfrm>
              <a:off x="8077200" y="1828800"/>
              <a:ext cx="609600" cy="625475"/>
              <a:chOff x="3216" y="1152"/>
              <a:chExt cx="384" cy="394"/>
            </a:xfrm>
            <a:solidFill>
              <a:srgbClr val="C0C0C0"/>
            </a:solidFill>
          </p:grpSpPr>
          <p:sp>
            <p:nvSpPr>
              <p:cNvPr id="12327" name="Oval 11"/>
              <p:cNvSpPr>
                <a:spLocks noChangeArrowheads="1"/>
              </p:cNvSpPr>
              <p:nvPr/>
            </p:nvSpPr>
            <p:spPr bwMode="auto">
              <a:xfrm>
                <a:off x="3216" y="1152"/>
                <a:ext cx="384" cy="384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lv-LV" sz="1800"/>
              </a:p>
            </p:txBody>
          </p:sp>
          <p:sp>
            <p:nvSpPr>
              <p:cNvPr id="12328" name="Text Box 12"/>
              <p:cNvSpPr txBox="1">
                <a:spLocks noChangeArrowheads="1"/>
              </p:cNvSpPr>
              <p:nvPr/>
            </p:nvSpPr>
            <p:spPr bwMode="auto">
              <a:xfrm>
                <a:off x="3264" y="1200"/>
                <a:ext cx="329" cy="346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lv-LV" sz="1800"/>
                  <a:t>A</a:t>
                </a:r>
              </a:p>
            </p:txBody>
          </p:sp>
        </p:grpSp>
        <p:grpSp>
          <p:nvGrpSpPr>
            <p:cNvPr id="221197" name="Group 13"/>
            <p:cNvGrpSpPr>
              <a:grpSpLocks/>
            </p:cNvGrpSpPr>
            <p:nvPr/>
          </p:nvGrpSpPr>
          <p:grpSpPr bwMode="auto">
            <a:xfrm>
              <a:off x="6781800" y="2667000"/>
              <a:ext cx="609600" cy="625475"/>
              <a:chOff x="2400" y="1680"/>
              <a:chExt cx="384" cy="394"/>
            </a:xfrm>
          </p:grpSpPr>
          <p:sp>
            <p:nvSpPr>
              <p:cNvPr id="12325" name="Oval 14"/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lv-LV" sz="1800"/>
              </a:p>
            </p:txBody>
          </p:sp>
          <p:sp>
            <p:nvSpPr>
              <p:cNvPr id="12326" name="Text Box 15"/>
              <p:cNvSpPr txBox="1">
                <a:spLocks noChangeArrowheads="1"/>
              </p:cNvSpPr>
              <p:nvPr/>
            </p:nvSpPr>
            <p:spPr bwMode="auto">
              <a:xfrm>
                <a:off x="2448" y="1728"/>
                <a:ext cx="317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lv-LV" sz="1800"/>
                  <a:t>B</a:t>
                </a:r>
              </a:p>
            </p:txBody>
          </p:sp>
        </p:grpSp>
        <p:grpSp>
          <p:nvGrpSpPr>
            <p:cNvPr id="221200" name="Group 16"/>
            <p:cNvGrpSpPr>
              <a:grpSpLocks/>
            </p:cNvGrpSpPr>
            <p:nvPr/>
          </p:nvGrpSpPr>
          <p:grpSpPr bwMode="auto">
            <a:xfrm>
              <a:off x="9525000" y="2667000"/>
              <a:ext cx="609600" cy="625475"/>
              <a:chOff x="4128" y="1680"/>
              <a:chExt cx="384" cy="394"/>
            </a:xfrm>
            <a:solidFill>
              <a:srgbClr val="C0C0C0"/>
            </a:solidFill>
          </p:grpSpPr>
          <p:sp>
            <p:nvSpPr>
              <p:cNvPr id="12323" name="Oval 17"/>
              <p:cNvSpPr>
                <a:spLocks noChangeArrowheads="1"/>
              </p:cNvSpPr>
              <p:nvPr/>
            </p:nvSpPr>
            <p:spPr bwMode="auto">
              <a:xfrm>
                <a:off x="4128" y="1680"/>
                <a:ext cx="384" cy="384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lv-LV" sz="1800"/>
              </a:p>
            </p:txBody>
          </p:sp>
          <p:sp>
            <p:nvSpPr>
              <p:cNvPr id="12324" name="Text Box 18"/>
              <p:cNvSpPr txBox="1">
                <a:spLocks noChangeArrowheads="1"/>
              </p:cNvSpPr>
              <p:nvPr/>
            </p:nvSpPr>
            <p:spPr bwMode="auto">
              <a:xfrm>
                <a:off x="4176" y="1728"/>
                <a:ext cx="317" cy="346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lv-LV" sz="1800" dirty="0"/>
                  <a:t>C</a:t>
                </a:r>
              </a:p>
            </p:txBody>
          </p:sp>
        </p:grpSp>
        <p:grpSp>
          <p:nvGrpSpPr>
            <p:cNvPr id="221203" name="Group 19"/>
            <p:cNvGrpSpPr>
              <a:grpSpLocks/>
            </p:cNvGrpSpPr>
            <p:nvPr/>
          </p:nvGrpSpPr>
          <p:grpSpPr bwMode="auto">
            <a:xfrm>
              <a:off x="7467600" y="3581400"/>
              <a:ext cx="609600" cy="625475"/>
              <a:chOff x="2832" y="2256"/>
              <a:chExt cx="384" cy="394"/>
            </a:xfrm>
          </p:grpSpPr>
          <p:sp>
            <p:nvSpPr>
              <p:cNvPr id="12321" name="Oval 20"/>
              <p:cNvSpPr>
                <a:spLocks noChangeArrowheads="1"/>
              </p:cNvSpPr>
              <p:nvPr/>
            </p:nvSpPr>
            <p:spPr bwMode="auto">
              <a:xfrm>
                <a:off x="2832" y="2256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lv-LV" sz="1800"/>
              </a:p>
            </p:txBody>
          </p:sp>
          <p:sp>
            <p:nvSpPr>
              <p:cNvPr id="12322" name="Text Box 21"/>
              <p:cNvSpPr txBox="1">
                <a:spLocks noChangeArrowheads="1"/>
              </p:cNvSpPr>
              <p:nvPr/>
            </p:nvSpPr>
            <p:spPr bwMode="auto">
              <a:xfrm>
                <a:off x="2880" y="2304"/>
                <a:ext cx="329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lv-LV" sz="1800"/>
                  <a:t>D</a:t>
                </a:r>
              </a:p>
            </p:txBody>
          </p:sp>
        </p:grpSp>
        <p:grpSp>
          <p:nvGrpSpPr>
            <p:cNvPr id="221206" name="Group 22"/>
            <p:cNvGrpSpPr>
              <a:grpSpLocks/>
            </p:cNvGrpSpPr>
            <p:nvPr/>
          </p:nvGrpSpPr>
          <p:grpSpPr bwMode="auto">
            <a:xfrm>
              <a:off x="8763000" y="3581400"/>
              <a:ext cx="609600" cy="625475"/>
              <a:chOff x="3648" y="2256"/>
              <a:chExt cx="384" cy="394"/>
            </a:xfrm>
          </p:grpSpPr>
          <p:sp>
            <p:nvSpPr>
              <p:cNvPr id="12319" name="Oval 23"/>
              <p:cNvSpPr>
                <a:spLocks noChangeArrowheads="1"/>
              </p:cNvSpPr>
              <p:nvPr/>
            </p:nvSpPr>
            <p:spPr bwMode="auto">
              <a:xfrm>
                <a:off x="3648" y="2256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lv-LV" sz="1800"/>
              </a:p>
            </p:txBody>
          </p:sp>
          <p:sp>
            <p:nvSpPr>
              <p:cNvPr id="12320" name="Text Box 24"/>
              <p:cNvSpPr txBox="1">
                <a:spLocks noChangeArrowheads="1"/>
              </p:cNvSpPr>
              <p:nvPr/>
            </p:nvSpPr>
            <p:spPr bwMode="auto">
              <a:xfrm>
                <a:off x="3696" y="2304"/>
                <a:ext cx="305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lv-LV" sz="1800"/>
                  <a:t>E</a:t>
                </a:r>
              </a:p>
            </p:txBody>
          </p:sp>
        </p:grpSp>
        <p:sp>
          <p:nvSpPr>
            <p:cNvPr id="221209" name="Line 25"/>
            <p:cNvSpPr>
              <a:spLocks noChangeShapeType="1"/>
            </p:cNvSpPr>
            <p:nvPr/>
          </p:nvSpPr>
          <p:spPr bwMode="auto">
            <a:xfrm>
              <a:off x="10058400" y="3200400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grpSp>
          <p:nvGrpSpPr>
            <p:cNvPr id="221210" name="Group 26"/>
            <p:cNvGrpSpPr>
              <a:grpSpLocks/>
            </p:cNvGrpSpPr>
            <p:nvPr/>
          </p:nvGrpSpPr>
          <p:grpSpPr bwMode="auto">
            <a:xfrm>
              <a:off x="10210806" y="3505200"/>
              <a:ext cx="617538" cy="625475"/>
              <a:chOff x="4560" y="2208"/>
              <a:chExt cx="389" cy="394"/>
            </a:xfrm>
          </p:grpSpPr>
          <p:sp>
            <p:nvSpPr>
              <p:cNvPr id="12317" name="Oval 27"/>
              <p:cNvSpPr>
                <a:spLocks noChangeArrowheads="1"/>
              </p:cNvSpPr>
              <p:nvPr/>
            </p:nvSpPr>
            <p:spPr bwMode="auto">
              <a:xfrm>
                <a:off x="4560" y="2208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lv-LV" sz="1800"/>
              </a:p>
            </p:txBody>
          </p:sp>
          <p:sp>
            <p:nvSpPr>
              <p:cNvPr id="12318" name="Text Box 28"/>
              <p:cNvSpPr txBox="1">
                <a:spLocks noChangeArrowheads="1"/>
              </p:cNvSpPr>
              <p:nvPr/>
            </p:nvSpPr>
            <p:spPr bwMode="auto">
              <a:xfrm>
                <a:off x="4656" y="2256"/>
                <a:ext cx="293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lv-LV" sz="1800"/>
                  <a:t>F</a:t>
                </a:r>
              </a:p>
            </p:txBody>
          </p:sp>
        </p:grpSp>
        <p:grpSp>
          <p:nvGrpSpPr>
            <p:cNvPr id="221213" name="Group 29"/>
            <p:cNvGrpSpPr>
              <a:grpSpLocks/>
            </p:cNvGrpSpPr>
            <p:nvPr/>
          </p:nvGrpSpPr>
          <p:grpSpPr bwMode="auto">
            <a:xfrm>
              <a:off x="8077204" y="4648200"/>
              <a:ext cx="674688" cy="625475"/>
              <a:chOff x="3216" y="2928"/>
              <a:chExt cx="425" cy="394"/>
            </a:xfrm>
          </p:grpSpPr>
          <p:sp>
            <p:nvSpPr>
              <p:cNvPr id="12315" name="Oval 30"/>
              <p:cNvSpPr>
                <a:spLocks noChangeArrowheads="1"/>
              </p:cNvSpPr>
              <p:nvPr/>
            </p:nvSpPr>
            <p:spPr bwMode="auto">
              <a:xfrm>
                <a:off x="3216" y="2928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lv-LV" sz="1800"/>
              </a:p>
            </p:txBody>
          </p:sp>
          <p:sp>
            <p:nvSpPr>
              <p:cNvPr id="12316" name="Text Box 31"/>
              <p:cNvSpPr txBox="1">
                <a:spLocks noChangeArrowheads="1"/>
              </p:cNvSpPr>
              <p:nvPr/>
            </p:nvSpPr>
            <p:spPr bwMode="auto">
              <a:xfrm>
                <a:off x="3312" y="2976"/>
                <a:ext cx="329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lv-LV" sz="1800"/>
                  <a:t>G</a:t>
                </a:r>
              </a:p>
            </p:txBody>
          </p:sp>
        </p:grpSp>
        <p:grpSp>
          <p:nvGrpSpPr>
            <p:cNvPr id="221216" name="Group 32"/>
            <p:cNvGrpSpPr>
              <a:grpSpLocks/>
            </p:cNvGrpSpPr>
            <p:nvPr/>
          </p:nvGrpSpPr>
          <p:grpSpPr bwMode="auto">
            <a:xfrm>
              <a:off x="9601200" y="4648200"/>
              <a:ext cx="609600" cy="625475"/>
              <a:chOff x="4176" y="2928"/>
              <a:chExt cx="384" cy="394"/>
            </a:xfrm>
          </p:grpSpPr>
          <p:sp>
            <p:nvSpPr>
              <p:cNvPr id="12313" name="Oval 33"/>
              <p:cNvSpPr>
                <a:spLocks noChangeArrowheads="1"/>
              </p:cNvSpPr>
              <p:nvPr/>
            </p:nvSpPr>
            <p:spPr bwMode="auto">
              <a:xfrm>
                <a:off x="4176" y="2928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lv-LV" sz="1800"/>
              </a:p>
            </p:txBody>
          </p:sp>
          <p:sp>
            <p:nvSpPr>
              <p:cNvPr id="12314" name="Text Box 34"/>
              <p:cNvSpPr txBox="1">
                <a:spLocks noChangeArrowheads="1"/>
              </p:cNvSpPr>
              <p:nvPr/>
            </p:nvSpPr>
            <p:spPr bwMode="auto">
              <a:xfrm>
                <a:off x="4224" y="2976"/>
                <a:ext cx="329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lv-LV" sz="1800"/>
                  <a:t>H</a:t>
                </a:r>
              </a:p>
            </p:txBody>
          </p:sp>
        </p:grpSp>
        <p:grpSp>
          <p:nvGrpSpPr>
            <p:cNvPr id="221219" name="Group 35"/>
            <p:cNvGrpSpPr>
              <a:grpSpLocks/>
            </p:cNvGrpSpPr>
            <p:nvPr/>
          </p:nvGrpSpPr>
          <p:grpSpPr bwMode="auto">
            <a:xfrm>
              <a:off x="10820400" y="4648200"/>
              <a:ext cx="609600" cy="625475"/>
              <a:chOff x="4944" y="2928"/>
              <a:chExt cx="384" cy="394"/>
            </a:xfrm>
          </p:grpSpPr>
          <p:sp>
            <p:nvSpPr>
              <p:cNvPr id="12311" name="Oval 36"/>
              <p:cNvSpPr>
                <a:spLocks noChangeArrowheads="1"/>
              </p:cNvSpPr>
              <p:nvPr/>
            </p:nvSpPr>
            <p:spPr bwMode="auto">
              <a:xfrm>
                <a:off x="4944" y="2928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lv-LV" sz="1800"/>
              </a:p>
            </p:txBody>
          </p:sp>
          <p:sp>
            <p:nvSpPr>
              <p:cNvPr id="12312" name="Text Box 37"/>
              <p:cNvSpPr txBox="1">
                <a:spLocks noChangeArrowheads="1"/>
              </p:cNvSpPr>
              <p:nvPr/>
            </p:nvSpPr>
            <p:spPr bwMode="auto">
              <a:xfrm>
                <a:off x="5040" y="2976"/>
                <a:ext cx="245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lv-LV" sz="1800"/>
                  <a:t>I</a:t>
                </a:r>
              </a:p>
            </p:txBody>
          </p:sp>
        </p:grpSp>
      </p:grpSp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1171999" y="1698248"/>
            <a:ext cx="530500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lv-LV" sz="2400" b="1" dirty="0" smtClean="0">
                <a:latin typeface="+mj-lt"/>
              </a:rPr>
              <a:t>Questions:</a:t>
            </a:r>
          </a:p>
          <a:p>
            <a:pPr marL="342900" indent="-342900">
              <a:spcBef>
                <a:spcPct val="0"/>
              </a:spcBef>
            </a:pPr>
            <a:r>
              <a:rPr lang="lv-LV" altLang="lv-LV" sz="2400" dirty="0" smtClean="0">
                <a:latin typeface="+mj-lt"/>
              </a:rPr>
              <a:t>What </a:t>
            </a:r>
            <a:r>
              <a:rPr lang="lv-LV" altLang="lv-LV" sz="2400" dirty="0" smtClean="0">
                <a:latin typeface="+mj-lt"/>
              </a:rPr>
              <a:t>are the children of node A?</a:t>
            </a:r>
          </a:p>
          <a:p>
            <a:pPr marL="342900" indent="-342900">
              <a:spcBef>
                <a:spcPct val="0"/>
              </a:spcBef>
            </a:pPr>
            <a:r>
              <a:rPr lang="en-US" altLang="lv-LV" sz="2400" dirty="0" smtClean="0">
                <a:latin typeface="+mj-lt"/>
              </a:rPr>
              <a:t>List the children of nodes B and</a:t>
            </a:r>
            <a:r>
              <a:rPr lang="lv-LV" altLang="lv-LV" sz="2400" dirty="0" smtClean="0">
                <a:latin typeface="+mj-lt"/>
              </a:rPr>
              <a:t> C</a:t>
            </a:r>
            <a:r>
              <a:rPr lang="en-US" altLang="lv-LV" sz="2400" dirty="0" smtClean="0">
                <a:latin typeface="+mj-lt"/>
              </a:rPr>
              <a:t>.</a:t>
            </a:r>
          </a:p>
          <a:p>
            <a:pPr marL="342900" indent="-342900">
              <a:spcBef>
                <a:spcPct val="0"/>
              </a:spcBef>
            </a:pPr>
            <a:r>
              <a:rPr lang="en-US" altLang="lv-LV" sz="2400" dirty="0" smtClean="0">
                <a:latin typeface="+mj-lt"/>
              </a:rPr>
              <a:t>What are the parents of E and H?</a:t>
            </a:r>
            <a:endParaRPr lang="lv-LV" altLang="lv-LV" sz="2400" dirty="0" smtClean="0">
              <a:latin typeface="+mj-lt"/>
            </a:endParaRPr>
          </a:p>
          <a:p>
            <a:pPr>
              <a:spcBef>
                <a:spcPct val="0"/>
              </a:spcBef>
              <a:buFontTx/>
              <a:buNone/>
            </a:pPr>
            <a:endParaRPr lang="lv-LV" altLang="lv-LV" sz="2400" dirty="0">
              <a:latin typeface="+mj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lv-LV" sz="2400" dirty="0" smtClean="0">
                <a:latin typeface="+mj-lt"/>
              </a:rPr>
              <a:t>Do your answers change, if the root of the tree moves from A to E? </a:t>
            </a:r>
            <a:endParaRPr lang="en-US" altLang="lv-LV" sz="2400" dirty="0"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822629" y="3908673"/>
            <a:ext cx="3202093" cy="2364079"/>
            <a:chOff x="3276600" y="1828800"/>
            <a:chExt cx="4648200" cy="3431727"/>
          </a:xfrm>
        </p:grpSpPr>
        <p:sp>
          <p:nvSpPr>
            <p:cNvPr id="40" name="Oval 5"/>
            <p:cNvSpPr>
              <a:spLocks noChangeArrowheads="1"/>
            </p:cNvSpPr>
            <p:nvPr/>
          </p:nvSpPr>
          <p:spPr bwMode="auto">
            <a:xfrm>
              <a:off x="4572000" y="18288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2" name="Oval 6"/>
            <p:cNvSpPr>
              <a:spLocks noChangeArrowheads="1"/>
            </p:cNvSpPr>
            <p:nvPr/>
          </p:nvSpPr>
          <p:spPr bwMode="auto">
            <a:xfrm>
              <a:off x="5257800" y="3581400"/>
              <a:ext cx="609600" cy="6096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3" name="Oval 7"/>
            <p:cNvSpPr>
              <a:spLocks noChangeArrowheads="1"/>
            </p:cNvSpPr>
            <p:nvPr/>
          </p:nvSpPr>
          <p:spPr bwMode="auto">
            <a:xfrm>
              <a:off x="6019800" y="2667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4" name="Oval 8"/>
            <p:cNvSpPr>
              <a:spLocks noChangeArrowheads="1"/>
            </p:cNvSpPr>
            <p:nvPr/>
          </p:nvSpPr>
          <p:spPr bwMode="auto">
            <a:xfrm>
              <a:off x="4572000" y="4648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5" name="Oval 9"/>
            <p:cNvSpPr>
              <a:spLocks noChangeArrowheads="1"/>
            </p:cNvSpPr>
            <p:nvPr/>
          </p:nvSpPr>
          <p:spPr bwMode="auto">
            <a:xfrm>
              <a:off x="7315200" y="4648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6" name="Oval 10"/>
            <p:cNvSpPr>
              <a:spLocks noChangeArrowheads="1"/>
            </p:cNvSpPr>
            <p:nvPr/>
          </p:nvSpPr>
          <p:spPr bwMode="auto">
            <a:xfrm>
              <a:off x="6096000" y="4648200"/>
              <a:ext cx="609600" cy="6096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7" name="Oval 11"/>
            <p:cNvSpPr>
              <a:spLocks noChangeArrowheads="1"/>
            </p:cNvSpPr>
            <p:nvPr/>
          </p:nvSpPr>
          <p:spPr bwMode="auto">
            <a:xfrm>
              <a:off x="3276600" y="2667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8" name="Oval 12"/>
            <p:cNvSpPr>
              <a:spLocks noChangeArrowheads="1"/>
            </p:cNvSpPr>
            <p:nvPr/>
          </p:nvSpPr>
          <p:spPr bwMode="auto">
            <a:xfrm>
              <a:off x="3962400" y="3581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9" name="Oval 13"/>
            <p:cNvSpPr>
              <a:spLocks noChangeArrowheads="1"/>
            </p:cNvSpPr>
            <p:nvPr/>
          </p:nvSpPr>
          <p:spPr bwMode="auto">
            <a:xfrm>
              <a:off x="6705600" y="3505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50" name="Line 14"/>
            <p:cNvSpPr>
              <a:spLocks noChangeShapeType="1"/>
            </p:cNvSpPr>
            <p:nvPr/>
          </p:nvSpPr>
          <p:spPr bwMode="auto">
            <a:xfrm flipH="1">
              <a:off x="3810000" y="22860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1" name="Line 15"/>
            <p:cNvSpPr>
              <a:spLocks noChangeShapeType="1"/>
            </p:cNvSpPr>
            <p:nvPr/>
          </p:nvSpPr>
          <p:spPr bwMode="auto">
            <a:xfrm>
              <a:off x="5181600" y="2286000"/>
              <a:ext cx="914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2" name="Line 16"/>
            <p:cNvSpPr>
              <a:spLocks noChangeShapeType="1"/>
            </p:cNvSpPr>
            <p:nvPr/>
          </p:nvSpPr>
          <p:spPr bwMode="auto">
            <a:xfrm>
              <a:off x="3733800" y="32004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3" name="Line 17"/>
            <p:cNvSpPr>
              <a:spLocks noChangeShapeType="1"/>
            </p:cNvSpPr>
            <p:nvPr/>
          </p:nvSpPr>
          <p:spPr bwMode="auto">
            <a:xfrm flipH="1">
              <a:off x="5715000" y="32004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4" name="Line 18"/>
            <p:cNvSpPr>
              <a:spLocks noChangeShapeType="1"/>
            </p:cNvSpPr>
            <p:nvPr/>
          </p:nvSpPr>
          <p:spPr bwMode="auto">
            <a:xfrm>
              <a:off x="6553200" y="3200400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5" name="Line 19"/>
            <p:cNvSpPr>
              <a:spLocks noChangeShapeType="1"/>
            </p:cNvSpPr>
            <p:nvPr/>
          </p:nvSpPr>
          <p:spPr bwMode="auto">
            <a:xfrm flipH="1">
              <a:off x="5029200" y="4191000"/>
              <a:ext cx="381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6" name="Line 20"/>
            <p:cNvSpPr>
              <a:spLocks noChangeShapeType="1"/>
            </p:cNvSpPr>
            <p:nvPr/>
          </p:nvSpPr>
          <p:spPr bwMode="auto">
            <a:xfrm flipH="1">
              <a:off x="6553200" y="4038600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7" name="Line 21"/>
            <p:cNvSpPr>
              <a:spLocks noChangeShapeType="1"/>
            </p:cNvSpPr>
            <p:nvPr/>
          </p:nvSpPr>
          <p:spPr bwMode="auto">
            <a:xfrm>
              <a:off x="7162800" y="4038600"/>
              <a:ext cx="3810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8" name="Text Box 22"/>
            <p:cNvSpPr txBox="1">
              <a:spLocks noChangeArrowheads="1"/>
            </p:cNvSpPr>
            <p:nvPr/>
          </p:nvSpPr>
          <p:spPr bwMode="auto">
            <a:xfrm>
              <a:off x="4648202" y="1905000"/>
              <a:ext cx="510065" cy="536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A</a:t>
              </a:r>
            </a:p>
          </p:txBody>
        </p:sp>
        <p:sp>
          <p:nvSpPr>
            <p:cNvPr id="59" name="Text Box 23"/>
            <p:cNvSpPr txBox="1">
              <a:spLocks noChangeArrowheads="1"/>
            </p:cNvSpPr>
            <p:nvPr/>
          </p:nvSpPr>
          <p:spPr bwMode="auto">
            <a:xfrm>
              <a:off x="3352800" y="2743200"/>
              <a:ext cx="491449" cy="536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B</a:t>
              </a:r>
            </a:p>
          </p:txBody>
        </p:sp>
        <p:sp>
          <p:nvSpPr>
            <p:cNvPr id="60" name="Text Box 24"/>
            <p:cNvSpPr txBox="1">
              <a:spLocks noChangeArrowheads="1"/>
            </p:cNvSpPr>
            <p:nvPr/>
          </p:nvSpPr>
          <p:spPr bwMode="auto">
            <a:xfrm>
              <a:off x="6096000" y="2743200"/>
              <a:ext cx="491449" cy="536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 dirty="0"/>
                <a:t>C</a:t>
              </a:r>
            </a:p>
          </p:txBody>
        </p:sp>
        <p:sp>
          <p:nvSpPr>
            <p:cNvPr id="61" name="Text Box 25"/>
            <p:cNvSpPr txBox="1">
              <a:spLocks noChangeArrowheads="1"/>
            </p:cNvSpPr>
            <p:nvPr/>
          </p:nvSpPr>
          <p:spPr bwMode="auto">
            <a:xfrm>
              <a:off x="4038601" y="3657600"/>
              <a:ext cx="510065" cy="536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D</a:t>
              </a:r>
            </a:p>
          </p:txBody>
        </p:sp>
        <p:sp>
          <p:nvSpPr>
            <p:cNvPr id="62" name="Text Box 26"/>
            <p:cNvSpPr txBox="1">
              <a:spLocks noChangeArrowheads="1"/>
            </p:cNvSpPr>
            <p:nvPr/>
          </p:nvSpPr>
          <p:spPr bwMode="auto">
            <a:xfrm>
              <a:off x="5334000" y="3657600"/>
              <a:ext cx="472834" cy="53612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E</a:t>
              </a:r>
            </a:p>
          </p:txBody>
        </p:sp>
        <p:sp>
          <p:nvSpPr>
            <p:cNvPr id="63" name="Text Box 27"/>
            <p:cNvSpPr txBox="1">
              <a:spLocks noChangeArrowheads="1"/>
            </p:cNvSpPr>
            <p:nvPr/>
          </p:nvSpPr>
          <p:spPr bwMode="auto">
            <a:xfrm>
              <a:off x="6846887" y="3579256"/>
              <a:ext cx="454218" cy="536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F</a:t>
              </a:r>
            </a:p>
          </p:txBody>
        </p:sp>
        <p:sp>
          <p:nvSpPr>
            <p:cNvPr id="64" name="Text Box 28"/>
            <p:cNvSpPr txBox="1">
              <a:spLocks noChangeArrowheads="1"/>
            </p:cNvSpPr>
            <p:nvPr/>
          </p:nvSpPr>
          <p:spPr bwMode="auto">
            <a:xfrm>
              <a:off x="4724401" y="4724400"/>
              <a:ext cx="510065" cy="536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G</a:t>
              </a:r>
            </a:p>
          </p:txBody>
        </p:sp>
        <p:sp>
          <p:nvSpPr>
            <p:cNvPr id="65" name="Text Box 29"/>
            <p:cNvSpPr txBox="1">
              <a:spLocks noChangeArrowheads="1"/>
            </p:cNvSpPr>
            <p:nvPr/>
          </p:nvSpPr>
          <p:spPr bwMode="auto">
            <a:xfrm>
              <a:off x="6172201" y="4724400"/>
              <a:ext cx="510065" cy="53612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H</a:t>
              </a:r>
            </a:p>
          </p:txBody>
        </p:sp>
        <p:sp>
          <p:nvSpPr>
            <p:cNvPr id="66" name="Text Box 30"/>
            <p:cNvSpPr txBox="1">
              <a:spLocks noChangeArrowheads="1"/>
            </p:cNvSpPr>
            <p:nvPr/>
          </p:nvSpPr>
          <p:spPr bwMode="auto">
            <a:xfrm>
              <a:off x="7467600" y="4724400"/>
              <a:ext cx="379756" cy="536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920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Recursive Definition of a Rooted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Definition: </a:t>
            </a:r>
            <a:r>
              <a:rPr lang="en-US" dirty="0" smtClean="0"/>
              <a:t>Trees </a:t>
            </a:r>
            <a:r>
              <a:rPr lang="en-US" dirty="0" smtClean="0"/>
              <a:t>can be defined recursively as follows: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 smtClean="0"/>
              <a:t>structure consisting of </a:t>
            </a:r>
            <a:r>
              <a:rPr lang="en-US" dirty="0" smtClean="0"/>
              <a:t>just one node (and no edges) is a tree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If we have a set </a:t>
            </a:r>
            <a:r>
              <a:rPr lang="en-US" i="1" dirty="0" smtClean="0"/>
              <a:t>t</a:t>
            </a:r>
            <a:r>
              <a:rPr lang="en-US" i="1" baseline="-25000" dirty="0" smtClean="0"/>
              <a:t>1</a:t>
            </a:r>
            <a:r>
              <a:rPr lang="en-US" i="1" baseline="30000" dirty="0" smtClean="0"/>
              <a:t>… </a:t>
            </a:r>
            <a:r>
              <a:rPr lang="en-US" i="1" dirty="0" smtClean="0"/>
              <a:t>t</a:t>
            </a:r>
            <a:r>
              <a:rPr lang="en-US" i="1" baseline="-25000" dirty="0" smtClean="0"/>
              <a:t>k</a:t>
            </a:r>
            <a:r>
              <a:rPr lang="en-US" i="1" dirty="0" smtClean="0"/>
              <a:t> </a:t>
            </a:r>
            <a:r>
              <a:rPr lang="en-US" dirty="0" smtClean="0"/>
              <a:t>of disjoint trees, the tree whose root has the roots of </a:t>
            </a:r>
            <a:r>
              <a:rPr lang="en-US" i="1" dirty="0"/>
              <a:t>t</a:t>
            </a:r>
            <a:r>
              <a:rPr lang="en-US" i="1" baseline="-25000" dirty="0"/>
              <a:t>1</a:t>
            </a:r>
            <a:r>
              <a:rPr lang="en-US" i="1" baseline="30000" dirty="0"/>
              <a:t>… </a:t>
            </a:r>
            <a:r>
              <a:rPr lang="en-US" i="1" dirty="0"/>
              <a:t>t</a:t>
            </a:r>
            <a:r>
              <a:rPr lang="en-US" i="1" baseline="-25000" dirty="0"/>
              <a:t>k</a:t>
            </a:r>
            <a:r>
              <a:rPr lang="en-US" dirty="0" smtClean="0"/>
              <a:t> as its children is a </a:t>
            </a:r>
            <a:r>
              <a:rPr lang="en-US" dirty="0" smtClean="0"/>
              <a:t>tree.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Only structures generated by rules 1 and 2 are trees</a:t>
            </a:r>
          </a:p>
          <a:p>
            <a:pPr marL="57150" indent="0">
              <a:buNone/>
            </a:pPr>
            <a:r>
              <a:rPr lang="en-US" b="1" dirty="0" smtClean="0"/>
              <a:t>Theorem:</a:t>
            </a:r>
            <a:r>
              <a:rPr lang="en-US" dirty="0" smtClean="0"/>
              <a:t> A tree with n nodes has n-1 edges. </a:t>
            </a:r>
          </a:p>
          <a:p>
            <a:pPr marL="57150" indent="0">
              <a:buNone/>
            </a:pPr>
            <a:r>
              <a:rPr lang="en-US" b="1" dirty="0" smtClean="0"/>
              <a:t>Theorem:</a:t>
            </a:r>
            <a:r>
              <a:rPr lang="en-US" dirty="0" smtClean="0"/>
              <a:t> Every node in a rooted tree is accessible </a:t>
            </a:r>
            <a:r>
              <a:rPr lang="en-US" dirty="0" smtClean="0"/>
              <a:t>from </a:t>
            </a:r>
            <a:r>
              <a:rPr lang="en-US" dirty="0" smtClean="0"/>
              <a:t>the root through a unique sequence of arcs, called a </a:t>
            </a:r>
            <a:r>
              <a:rPr lang="en-US" b="1" i="1" dirty="0" smtClean="0"/>
              <a:t>path</a:t>
            </a:r>
            <a:endParaRPr lang="en-US" dirty="0" smtClean="0"/>
          </a:p>
          <a:p>
            <a:pPr marL="57150" indent="0">
              <a:buNone/>
            </a:pPr>
            <a:r>
              <a:rPr lang="en-US" b="1" dirty="0" smtClean="0"/>
              <a:t>Definition: </a:t>
            </a:r>
            <a:r>
              <a:rPr lang="en-US" dirty="0" smtClean="0"/>
              <a:t>A </a:t>
            </a:r>
            <a:r>
              <a:rPr lang="en-US" dirty="0" smtClean="0"/>
              <a:t>node’s </a:t>
            </a:r>
            <a:r>
              <a:rPr lang="en-US" b="1" i="1" dirty="0" smtClean="0"/>
              <a:t>level</a:t>
            </a:r>
            <a:r>
              <a:rPr lang="en-US" dirty="0" smtClean="0"/>
              <a:t> is the length of </a:t>
            </a:r>
            <a:r>
              <a:rPr lang="en-US" dirty="0" smtClean="0"/>
              <a:t>the </a:t>
            </a:r>
            <a:r>
              <a:rPr lang="en-US" dirty="0" smtClean="0"/>
              <a:t>path to that </a:t>
            </a:r>
            <a:r>
              <a:rPr lang="en-US" dirty="0" smtClean="0"/>
              <a:t>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7866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Counting Rooted Trees</a:t>
            </a:r>
            <a:endParaRPr lang="en-US" altLang="lv-LV" dirty="0" smtClean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83921690"/>
              </p:ext>
            </p:extLst>
          </p:nvPr>
        </p:nvGraphicFramePr>
        <p:xfrm>
          <a:off x="1422400" y="1752600"/>
          <a:ext cx="924559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3343750409"/>
                    </a:ext>
                  </a:extLst>
                </a:gridCol>
                <a:gridCol w="629412">
                  <a:extLst>
                    <a:ext uri="{9D8B030D-6E8A-4147-A177-3AD203B41FA5}">
                      <a16:colId xmlns:a16="http://schemas.microsoft.com/office/drawing/2014/main" val="1926111805"/>
                    </a:ext>
                  </a:extLst>
                </a:gridCol>
                <a:gridCol w="554736">
                  <a:extLst>
                    <a:ext uri="{9D8B030D-6E8A-4147-A177-3AD203B41FA5}">
                      <a16:colId xmlns:a16="http://schemas.microsoft.com/office/drawing/2014/main" val="1395678348"/>
                    </a:ext>
                  </a:extLst>
                </a:gridCol>
                <a:gridCol w="554736">
                  <a:extLst>
                    <a:ext uri="{9D8B030D-6E8A-4147-A177-3AD203B41FA5}">
                      <a16:colId xmlns:a16="http://schemas.microsoft.com/office/drawing/2014/main" val="2549489985"/>
                    </a:ext>
                  </a:extLst>
                </a:gridCol>
                <a:gridCol w="485394">
                  <a:extLst>
                    <a:ext uri="{9D8B030D-6E8A-4147-A177-3AD203B41FA5}">
                      <a16:colId xmlns:a16="http://schemas.microsoft.com/office/drawing/2014/main" val="3231305011"/>
                    </a:ext>
                  </a:extLst>
                </a:gridCol>
                <a:gridCol w="485394">
                  <a:extLst>
                    <a:ext uri="{9D8B030D-6E8A-4147-A177-3AD203B41FA5}">
                      <a16:colId xmlns:a16="http://schemas.microsoft.com/office/drawing/2014/main" val="2035050439"/>
                    </a:ext>
                  </a:extLst>
                </a:gridCol>
                <a:gridCol w="554736">
                  <a:extLst>
                    <a:ext uri="{9D8B030D-6E8A-4147-A177-3AD203B41FA5}">
                      <a16:colId xmlns:a16="http://schemas.microsoft.com/office/drawing/2014/main" val="4014472106"/>
                    </a:ext>
                  </a:extLst>
                </a:gridCol>
                <a:gridCol w="624078">
                  <a:extLst>
                    <a:ext uri="{9D8B030D-6E8A-4147-A177-3AD203B41FA5}">
                      <a16:colId xmlns:a16="http://schemas.microsoft.com/office/drawing/2014/main" val="1597240558"/>
                    </a:ext>
                  </a:extLst>
                </a:gridCol>
                <a:gridCol w="624078">
                  <a:extLst>
                    <a:ext uri="{9D8B030D-6E8A-4147-A177-3AD203B41FA5}">
                      <a16:colId xmlns:a16="http://schemas.microsoft.com/office/drawing/2014/main" val="1910567275"/>
                    </a:ext>
                  </a:extLst>
                </a:gridCol>
                <a:gridCol w="745834">
                  <a:extLst>
                    <a:ext uri="{9D8B030D-6E8A-4147-A177-3AD203B41FA5}">
                      <a16:colId xmlns:a16="http://schemas.microsoft.com/office/drawing/2014/main" val="87223180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151642029"/>
                    </a:ext>
                  </a:extLst>
                </a:gridCol>
                <a:gridCol w="1019200">
                  <a:extLst>
                    <a:ext uri="{9D8B030D-6E8A-4147-A177-3AD203B41FA5}">
                      <a16:colId xmlns:a16="http://schemas.microsoft.com/office/drawing/2014/main" val="3369378783"/>
                    </a:ext>
                  </a:extLst>
                </a:gridCol>
                <a:gridCol w="1601600">
                  <a:extLst>
                    <a:ext uri="{9D8B030D-6E8A-4147-A177-3AD203B41FA5}">
                      <a16:colId xmlns:a16="http://schemas.microsoft.com/office/drawing/2014/main" val="1587687006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</a:t>
                      </a:r>
                      <a:endParaRPr lang="lv-LV" sz="2400" dirty="0"/>
                    </a:p>
                  </a:txBody>
                  <a:tcPr marL="47040" marR="47040"/>
                </a:tc>
                <a:extLst>
                  <a:ext uri="{0D108BD9-81ED-4DB2-BD59-A6C34878D82A}">
                    <a16:rowId xmlns:a16="http://schemas.microsoft.com/office/drawing/2014/main" val="367710537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T(n)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48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115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286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719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lv-LV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1842</a:t>
                      </a:r>
                      <a:endParaRPr lang="lv-LV" sz="2400" dirty="0"/>
                    </a:p>
                  </a:txBody>
                  <a:tcPr marL="47040" marR="47040"/>
                </a:tc>
                <a:tc>
                  <a:txBody>
                    <a:bodyPr/>
                    <a:lstStyle/>
                    <a:p>
                      <a:r>
                        <a:rPr lang="lv-LV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4766</a:t>
                      </a:r>
                      <a:endParaRPr lang="lv-LV" sz="2400" dirty="0"/>
                    </a:p>
                  </a:txBody>
                  <a:tcPr marL="47040" marR="47040"/>
                </a:tc>
                <a:extLst>
                  <a:ext uri="{0D108BD9-81ED-4DB2-BD59-A6C34878D82A}">
                    <a16:rowId xmlns:a16="http://schemas.microsoft.com/office/drawing/2014/main" val="550273686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2895600"/>
            <a:ext cx="10210800" cy="2971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mathworld.wolfram.com/RootedTree.html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i="1" dirty="0" smtClean="0"/>
              <a:t>Parenthesized (prefix) notation:</a:t>
            </a:r>
          </a:p>
          <a:p>
            <a:r>
              <a:rPr lang="en-US" dirty="0" smtClean="0"/>
              <a:t>If n=3, the two trees are: (A (B C)) vs. (A B C)</a:t>
            </a:r>
          </a:p>
          <a:p>
            <a:r>
              <a:rPr lang="en-US" dirty="0" smtClean="0"/>
              <a:t>If n=4, the four trees are: </a:t>
            </a:r>
          </a:p>
          <a:p>
            <a:pPr lvl="1"/>
            <a:r>
              <a:rPr lang="en-US" dirty="0" smtClean="0"/>
              <a:t>(A (B (C D))) .... </a:t>
            </a:r>
          </a:p>
          <a:p>
            <a:r>
              <a:rPr lang="en-US" dirty="0" smtClean="0"/>
              <a:t>Does this count rooted unordered or rooted ordered trees?</a:t>
            </a:r>
          </a:p>
          <a:p>
            <a:r>
              <a:rPr lang="en-US" dirty="0" smtClean="0"/>
              <a:t>What is graph isomorphism</a:t>
            </a:r>
          </a:p>
          <a:p>
            <a:pPr marL="0" indent="0">
              <a:buNone/>
            </a:pP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9423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Depth and Height of a Node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0" y="1752600"/>
            <a:ext cx="4267200" cy="4114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Definition: </a:t>
            </a:r>
            <a:r>
              <a:rPr lang="en-US" dirty="0"/>
              <a:t>The </a:t>
            </a:r>
            <a:r>
              <a:rPr lang="en-US" b="1" i="1" dirty="0">
                <a:solidFill>
                  <a:srgbClr val="0070C0"/>
                </a:solidFill>
              </a:rPr>
              <a:t>depth</a:t>
            </a:r>
            <a:r>
              <a:rPr lang="en-US" dirty="0"/>
              <a:t> of a node is the number of edges from the node to the tree's root node. A root node will have a depth of 0.</a:t>
            </a:r>
          </a:p>
          <a:p>
            <a:pPr marL="0" indent="0">
              <a:buNone/>
            </a:pPr>
            <a:r>
              <a:rPr lang="en-US" b="1" dirty="0"/>
              <a:t>Definition: </a:t>
            </a:r>
            <a:r>
              <a:rPr lang="en-US" dirty="0"/>
              <a:t>The </a:t>
            </a:r>
            <a:r>
              <a:rPr lang="en-US" b="1" i="1" dirty="0">
                <a:solidFill>
                  <a:srgbClr val="0070C0"/>
                </a:solidFill>
              </a:rPr>
              <a:t>height</a:t>
            </a:r>
            <a:r>
              <a:rPr lang="en-US" dirty="0"/>
              <a:t> of a node is the number of edges on the </a:t>
            </a:r>
            <a:r>
              <a:rPr lang="en-US" i="1" dirty="0"/>
              <a:t>longest path</a:t>
            </a:r>
            <a:r>
              <a:rPr lang="en-US" dirty="0"/>
              <a:t> from the node to a leaf. A leaf node will have a height of 0.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6293332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253977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CF6810-BCEB-4942-8934-EA1303F1FD00}" type="slidenum">
              <a:rPr lang="lv-LV" altLang="lv-LV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lv-LV" altLang="lv-LV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dirty="0" smtClean="0"/>
              <a:t>Concept:Path</a:t>
            </a:r>
            <a:endParaRPr lang="en-US" altLang="lv-LV" dirty="0" smtClean="0"/>
          </a:p>
        </p:txBody>
      </p:sp>
      <p:sp>
        <p:nvSpPr>
          <p:cNvPr id="18436" name="Oval 3"/>
          <p:cNvSpPr>
            <a:spLocks noChangeArrowheads="1"/>
          </p:cNvSpPr>
          <p:nvPr/>
        </p:nvSpPr>
        <p:spPr bwMode="auto">
          <a:xfrm>
            <a:off x="7848600" y="1828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8437" name="Oval 4"/>
          <p:cNvSpPr>
            <a:spLocks noChangeArrowheads="1"/>
          </p:cNvSpPr>
          <p:nvPr/>
        </p:nvSpPr>
        <p:spPr bwMode="auto">
          <a:xfrm>
            <a:off x="8534400" y="3581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8438" name="Oval 5"/>
          <p:cNvSpPr>
            <a:spLocks noChangeArrowheads="1"/>
          </p:cNvSpPr>
          <p:nvPr/>
        </p:nvSpPr>
        <p:spPr bwMode="auto">
          <a:xfrm>
            <a:off x="9296400" y="2667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8439" name="Oval 6"/>
          <p:cNvSpPr>
            <a:spLocks noChangeArrowheads="1"/>
          </p:cNvSpPr>
          <p:nvPr/>
        </p:nvSpPr>
        <p:spPr bwMode="auto">
          <a:xfrm>
            <a:off x="7848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8440" name="Oval 7"/>
          <p:cNvSpPr>
            <a:spLocks noChangeArrowheads="1"/>
          </p:cNvSpPr>
          <p:nvPr/>
        </p:nvSpPr>
        <p:spPr bwMode="auto">
          <a:xfrm>
            <a:off x="105918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8441" name="Oval 8"/>
          <p:cNvSpPr>
            <a:spLocks noChangeArrowheads="1"/>
          </p:cNvSpPr>
          <p:nvPr/>
        </p:nvSpPr>
        <p:spPr bwMode="auto">
          <a:xfrm>
            <a:off x="9372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6553200" y="2667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8443" name="Oval 10"/>
          <p:cNvSpPr>
            <a:spLocks noChangeArrowheads="1"/>
          </p:cNvSpPr>
          <p:nvPr/>
        </p:nvSpPr>
        <p:spPr bwMode="auto">
          <a:xfrm>
            <a:off x="7239000" y="3581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8444" name="Oval 11"/>
          <p:cNvSpPr>
            <a:spLocks noChangeArrowheads="1"/>
          </p:cNvSpPr>
          <p:nvPr/>
        </p:nvSpPr>
        <p:spPr bwMode="auto">
          <a:xfrm>
            <a:off x="9982200" y="3505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8445" name="Line 12"/>
          <p:cNvSpPr>
            <a:spLocks noChangeShapeType="1"/>
          </p:cNvSpPr>
          <p:nvPr/>
        </p:nvSpPr>
        <p:spPr bwMode="auto">
          <a:xfrm flipH="1">
            <a:off x="7086600" y="2286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8446" name="Line 13"/>
          <p:cNvSpPr>
            <a:spLocks noChangeShapeType="1"/>
          </p:cNvSpPr>
          <p:nvPr/>
        </p:nvSpPr>
        <p:spPr bwMode="auto">
          <a:xfrm>
            <a:off x="8458200" y="2286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8447" name="Line 14"/>
          <p:cNvSpPr>
            <a:spLocks noChangeShapeType="1"/>
          </p:cNvSpPr>
          <p:nvPr/>
        </p:nvSpPr>
        <p:spPr bwMode="auto">
          <a:xfrm>
            <a:off x="7010400" y="3200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8448" name="Line 15"/>
          <p:cNvSpPr>
            <a:spLocks noChangeShapeType="1"/>
          </p:cNvSpPr>
          <p:nvPr/>
        </p:nvSpPr>
        <p:spPr bwMode="auto">
          <a:xfrm flipH="1">
            <a:off x="8991600" y="3200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8449" name="Line 16"/>
          <p:cNvSpPr>
            <a:spLocks noChangeShapeType="1"/>
          </p:cNvSpPr>
          <p:nvPr/>
        </p:nvSpPr>
        <p:spPr bwMode="auto">
          <a:xfrm>
            <a:off x="9829800" y="3200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8450" name="Line 17"/>
          <p:cNvSpPr>
            <a:spLocks noChangeShapeType="1"/>
          </p:cNvSpPr>
          <p:nvPr/>
        </p:nvSpPr>
        <p:spPr bwMode="auto">
          <a:xfrm flipH="1">
            <a:off x="8305800" y="4191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8451" name="Line 18"/>
          <p:cNvSpPr>
            <a:spLocks noChangeShapeType="1"/>
          </p:cNvSpPr>
          <p:nvPr/>
        </p:nvSpPr>
        <p:spPr bwMode="auto">
          <a:xfrm flipH="1">
            <a:off x="9829800" y="40386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8452" name="Line 19"/>
          <p:cNvSpPr>
            <a:spLocks noChangeShapeType="1"/>
          </p:cNvSpPr>
          <p:nvPr/>
        </p:nvSpPr>
        <p:spPr bwMode="auto">
          <a:xfrm>
            <a:off x="10439400" y="4038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8453" name="Text Box 20"/>
          <p:cNvSpPr txBox="1">
            <a:spLocks noChangeArrowheads="1"/>
          </p:cNvSpPr>
          <p:nvPr/>
        </p:nvSpPr>
        <p:spPr bwMode="auto">
          <a:xfrm>
            <a:off x="7924801" y="1905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A</a:t>
            </a:r>
          </a:p>
        </p:txBody>
      </p:sp>
      <p:sp>
        <p:nvSpPr>
          <p:cNvPr id="18454" name="Text Box 21"/>
          <p:cNvSpPr txBox="1">
            <a:spLocks noChangeArrowheads="1"/>
          </p:cNvSpPr>
          <p:nvPr/>
        </p:nvSpPr>
        <p:spPr bwMode="auto">
          <a:xfrm>
            <a:off x="6629400" y="27432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B</a:t>
            </a:r>
          </a:p>
        </p:txBody>
      </p:sp>
      <p:sp>
        <p:nvSpPr>
          <p:cNvPr id="18455" name="Text Box 22"/>
          <p:cNvSpPr txBox="1">
            <a:spLocks noChangeArrowheads="1"/>
          </p:cNvSpPr>
          <p:nvPr/>
        </p:nvSpPr>
        <p:spPr bwMode="auto">
          <a:xfrm>
            <a:off x="9372600" y="27432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C</a:t>
            </a:r>
          </a:p>
        </p:txBody>
      </p:sp>
      <p:sp>
        <p:nvSpPr>
          <p:cNvPr id="18456" name="Text Box 23"/>
          <p:cNvSpPr txBox="1">
            <a:spLocks noChangeArrowheads="1"/>
          </p:cNvSpPr>
          <p:nvPr/>
        </p:nvSpPr>
        <p:spPr bwMode="auto">
          <a:xfrm>
            <a:off x="7315201" y="36576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D</a:t>
            </a:r>
          </a:p>
        </p:txBody>
      </p:sp>
      <p:sp>
        <p:nvSpPr>
          <p:cNvPr id="18457" name="Text Box 24"/>
          <p:cNvSpPr txBox="1">
            <a:spLocks noChangeArrowheads="1"/>
          </p:cNvSpPr>
          <p:nvPr/>
        </p:nvSpPr>
        <p:spPr bwMode="auto">
          <a:xfrm>
            <a:off x="8610600" y="36576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E</a:t>
            </a:r>
          </a:p>
        </p:txBody>
      </p:sp>
      <p:sp>
        <p:nvSpPr>
          <p:cNvPr id="18458" name="Text Box 25"/>
          <p:cNvSpPr txBox="1">
            <a:spLocks noChangeArrowheads="1"/>
          </p:cNvSpPr>
          <p:nvPr/>
        </p:nvSpPr>
        <p:spPr bwMode="auto">
          <a:xfrm>
            <a:off x="10134601" y="3581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F</a:t>
            </a:r>
          </a:p>
        </p:txBody>
      </p:sp>
      <p:sp>
        <p:nvSpPr>
          <p:cNvPr id="18459" name="Text Box 26"/>
          <p:cNvSpPr txBox="1">
            <a:spLocks noChangeArrowheads="1"/>
          </p:cNvSpPr>
          <p:nvPr/>
        </p:nvSpPr>
        <p:spPr bwMode="auto">
          <a:xfrm>
            <a:off x="8001001" y="4724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G</a:t>
            </a:r>
          </a:p>
        </p:txBody>
      </p:sp>
      <p:sp>
        <p:nvSpPr>
          <p:cNvPr id="18460" name="Text Box 27"/>
          <p:cNvSpPr txBox="1">
            <a:spLocks noChangeArrowheads="1"/>
          </p:cNvSpPr>
          <p:nvPr/>
        </p:nvSpPr>
        <p:spPr bwMode="auto">
          <a:xfrm>
            <a:off x="9448801" y="4724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H</a:t>
            </a:r>
          </a:p>
        </p:txBody>
      </p:sp>
      <p:sp>
        <p:nvSpPr>
          <p:cNvPr id="18461" name="Text Box 28"/>
          <p:cNvSpPr txBox="1">
            <a:spLocks noChangeArrowheads="1"/>
          </p:cNvSpPr>
          <p:nvPr/>
        </p:nvSpPr>
        <p:spPr bwMode="auto">
          <a:xfrm>
            <a:off x="10744200" y="4724400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6334" name="Text Box 30"/>
              <p:cNvSpPr txBox="1">
                <a:spLocks noChangeArrowheads="1"/>
              </p:cNvSpPr>
              <p:nvPr/>
            </p:nvSpPr>
            <p:spPr bwMode="auto">
              <a:xfrm>
                <a:off x="1295399" y="1905000"/>
                <a:ext cx="4419601" cy="3847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lv-LV" altLang="lv-LV" sz="2800" dirty="0" smtClean="0">
                    <a:solidFill>
                      <a:srgbClr val="43B02A"/>
                    </a:solidFill>
                    <a:latin typeface="Comic Sans MS" panose="030F0702030302020204" pitchFamily="66" charset="0"/>
                  </a:rPr>
                  <a:t>Path:</a:t>
                </a:r>
                <a:endParaRPr lang="en-US" altLang="lv-LV" sz="2800" dirty="0">
                  <a:solidFill>
                    <a:srgbClr val="43B02A"/>
                  </a:solidFill>
                  <a:latin typeface="Comic Sans MS" panose="030F0702030302020204" pitchFamily="66" charset="0"/>
                </a:endParaRPr>
              </a:p>
              <a:p>
                <a:pPr>
                  <a:defRPr/>
                </a:pPr>
                <a:r>
                  <a:rPr lang="lv-LV" altLang="lv-LV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j-lt"/>
                  </a:rPr>
                  <a:t>If</a:t>
                </a:r>
                <a:r>
                  <a:rPr lang="en-GB" altLang="lv-LV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lv-LV" i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altLang="lv-LV" b="0" i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lv-LV" altLang="lv-LV" b="0" i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lv-LV" altLang="lv-LV" b="0" i="1" smtClean="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lv-LV" altLang="lv-LV" b="0" i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altLang="lv-LV" b="0" i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lv-LV" altLang="lv-LV" b="0" i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lv-LV" altLang="lv-LV" b="0" i="1" smtClean="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  <m:r>
                      <a:rPr lang="lv-LV" altLang="lv-LV" b="0" i="1" smtClean="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lv-LV" altLang="lv-LV" b="0" i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altLang="lv-LV" b="0" i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lv-LV" altLang="lv-LV" b="0" i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lv-LV" altLang="lv-LV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j-lt"/>
                  </a:rPr>
                  <a:t> </a:t>
                </a:r>
                <a:r>
                  <a:rPr lang="lv-LV" altLang="lv-LV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j-lt"/>
                  </a:rPr>
                  <a:t>is a sequence of nodes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altLang="lv-LV" i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altLang="lv-LV" b="0" i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lv-LV" altLang="lv-LV" b="0" i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lv-LV" altLang="lv-LV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j-lt"/>
                  </a:rPr>
                  <a:t> is the parent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altLang="lv-LV" i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altLang="lv-LV" b="0" i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lv-LV" altLang="lv-LV" b="0" i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lv-LV" altLang="lv-LV" b="0" i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altLang="lv-LV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j-lt"/>
                  </a:rPr>
                  <a:t>, </a:t>
                </a:r>
                <a:r>
                  <a:rPr lang="lv-LV" altLang="lv-LV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j-lt"/>
                  </a:rPr>
                  <a:t>then the sequence is called a path. </a:t>
                </a:r>
                <a:br>
                  <a:rPr lang="lv-LV" altLang="lv-LV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j-lt"/>
                  </a:rPr>
                </a:br>
                <a:r>
                  <a:rPr lang="lv-LV" altLang="lv-LV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j-lt"/>
                  </a:rPr>
                  <a:t>The length of the path with </a:t>
                </a:r>
                <a14:m>
                  <m:oMath xmlns:m="http://schemas.openxmlformats.org/officeDocument/2006/math">
                    <m:r>
                      <a:rPr lang="lv-LV" altLang="lv-LV" i="1" dirty="0" smtClean="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lv-LV" altLang="lv-LV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j-lt"/>
                  </a:rPr>
                  <a:t> nodes is </a:t>
                </a:r>
                <a14:m>
                  <m:oMath xmlns:m="http://schemas.openxmlformats.org/officeDocument/2006/math">
                    <m:r>
                      <a:rPr lang="lv-LV" altLang="lv-LV" i="1" dirty="0" smtClean="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mbria Math" panose="02040503050406030204" pitchFamily="18" charset="0"/>
                      </a:rPr>
                      <m:t>𝑘</m:t>
                    </m:r>
                    <m:r>
                      <a:rPr lang="lv-LV" altLang="lv-LV" i="1" dirty="0" smtClean="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lv-LV" altLang="lv-LV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j-lt"/>
                  </a:rPr>
                  <a:t>.</a:t>
                </a:r>
              </a:p>
              <a:p>
                <a:pPr>
                  <a:defRPr/>
                </a:pPr>
                <a:endParaRPr lang="lv-LV" altLang="lv-LV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+mj-lt"/>
                </a:endParaRPr>
              </a:p>
              <a:p>
                <a:pPr>
                  <a:defRPr/>
                </a:pPr>
                <a:r>
                  <a:rPr lang="lv-LV" altLang="lv-LV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j-lt"/>
                  </a:rPr>
                  <a:t>A path from </a:t>
                </a:r>
                <a14:m>
                  <m:oMath xmlns:m="http://schemas.openxmlformats.org/officeDocument/2006/math">
                    <m:r>
                      <a:rPr lang="lv-LV" altLang="lv-LV" i="1" dirty="0" smtClean="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lv-LV" altLang="lv-LV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j-lt"/>
                  </a:rPr>
                  <a:t> to </a:t>
                </a:r>
                <a14:m>
                  <m:oMath xmlns:m="http://schemas.openxmlformats.org/officeDocument/2006/math">
                    <m:r>
                      <a:rPr lang="lv-LV" altLang="lv-LV" i="1" dirty="0" smtClean="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lv-LV" altLang="lv-LV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j-lt"/>
                  </a:rPr>
                  <a:t>. </a:t>
                </a:r>
              </a:p>
              <a:p>
                <a:pPr>
                  <a:defRPr/>
                </a:pPr>
                <a:r>
                  <a:rPr lang="lv-LV" altLang="lv-LV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j-lt"/>
                  </a:rPr>
                  <a:t>Its length is 4.</a:t>
                </a:r>
                <a:endParaRPr lang="en-US" altLang="lv-LV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+mj-lt"/>
                </a:endParaRPr>
              </a:p>
            </p:txBody>
          </p:sp>
        </mc:Choice>
        <mc:Fallback xmlns="">
          <p:sp>
            <p:nvSpPr>
              <p:cNvPr id="226334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399" y="1905000"/>
                <a:ext cx="4419601" cy="3847207"/>
              </a:xfrm>
              <a:prstGeom prst="rect">
                <a:avLst/>
              </a:prstGeom>
              <a:blipFill>
                <a:blip r:embed="rId3"/>
                <a:stretch>
                  <a:fillRect l="-2755" t="-1743" r="-2893" b="-348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64" name="Oval 31"/>
          <p:cNvSpPr>
            <a:spLocks noChangeArrowheads="1"/>
          </p:cNvSpPr>
          <p:nvPr/>
        </p:nvSpPr>
        <p:spPr bwMode="auto">
          <a:xfrm>
            <a:off x="10058400" y="5791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8465" name="Line 32"/>
          <p:cNvSpPr>
            <a:spLocks noChangeShapeType="1"/>
          </p:cNvSpPr>
          <p:nvPr/>
        </p:nvSpPr>
        <p:spPr bwMode="auto">
          <a:xfrm>
            <a:off x="9906000" y="5181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8466" name="Text Box 33"/>
          <p:cNvSpPr txBox="1">
            <a:spLocks noChangeArrowheads="1"/>
          </p:cNvSpPr>
          <p:nvPr/>
        </p:nvSpPr>
        <p:spPr bwMode="auto">
          <a:xfrm>
            <a:off x="10118726" y="5832475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J</a:t>
            </a:r>
          </a:p>
        </p:txBody>
      </p:sp>
      <p:grpSp>
        <p:nvGrpSpPr>
          <p:cNvPr id="226339" name="Group 35"/>
          <p:cNvGrpSpPr>
            <a:grpSpLocks/>
          </p:cNvGrpSpPr>
          <p:nvPr/>
        </p:nvGrpSpPr>
        <p:grpSpPr bwMode="auto">
          <a:xfrm>
            <a:off x="8458200" y="2286000"/>
            <a:ext cx="1828800" cy="3505200"/>
            <a:chOff x="3696" y="1536"/>
            <a:chExt cx="1152" cy="2208"/>
          </a:xfrm>
        </p:grpSpPr>
        <p:sp>
          <p:nvSpPr>
            <p:cNvPr id="18471" name="Line 36"/>
            <p:cNvSpPr>
              <a:spLocks noChangeShapeType="1"/>
            </p:cNvSpPr>
            <p:nvPr/>
          </p:nvSpPr>
          <p:spPr bwMode="auto">
            <a:xfrm>
              <a:off x="3696" y="1536"/>
              <a:ext cx="576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18472" name="Line 37"/>
            <p:cNvSpPr>
              <a:spLocks noChangeShapeType="1"/>
            </p:cNvSpPr>
            <p:nvPr/>
          </p:nvSpPr>
          <p:spPr bwMode="auto">
            <a:xfrm>
              <a:off x="4560" y="2112"/>
              <a:ext cx="192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18473" name="Line 38"/>
            <p:cNvSpPr>
              <a:spLocks noChangeShapeType="1"/>
            </p:cNvSpPr>
            <p:nvPr/>
          </p:nvSpPr>
          <p:spPr bwMode="auto">
            <a:xfrm flipH="1">
              <a:off x="4560" y="2640"/>
              <a:ext cx="192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18474" name="Line 39"/>
            <p:cNvSpPr>
              <a:spLocks noChangeShapeType="1"/>
            </p:cNvSpPr>
            <p:nvPr/>
          </p:nvSpPr>
          <p:spPr bwMode="auto">
            <a:xfrm>
              <a:off x="4608" y="3360"/>
              <a:ext cx="24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</p:grpSp>
    </p:spTree>
    <p:extLst>
      <p:ext uri="{BB962C8B-B14F-4D97-AF65-F5344CB8AC3E}">
        <p14:creationId xmlns:p14="http://schemas.microsoft.com/office/powerpoint/2010/main" val="342178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55DDE9-B2A7-4B57-BE96-C29E2E6F663E}" type="slidenum">
              <a:rPr lang="lv-LV" altLang="lv-LV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lv-LV" altLang="lv-LV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dirty="0" smtClean="0"/>
              <a:t>Concept: Depth</a:t>
            </a:r>
            <a:endParaRPr lang="en-US" altLang="lv-LV" dirty="0" smtClean="0"/>
          </a:p>
        </p:txBody>
      </p:sp>
      <p:sp>
        <p:nvSpPr>
          <p:cNvPr id="19460" name="Oval 3"/>
          <p:cNvSpPr>
            <a:spLocks noChangeArrowheads="1"/>
          </p:cNvSpPr>
          <p:nvPr/>
        </p:nvSpPr>
        <p:spPr bwMode="auto">
          <a:xfrm>
            <a:off x="6629400" y="1828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9461" name="Oval 4"/>
          <p:cNvSpPr>
            <a:spLocks noChangeArrowheads="1"/>
          </p:cNvSpPr>
          <p:nvPr/>
        </p:nvSpPr>
        <p:spPr bwMode="auto">
          <a:xfrm>
            <a:off x="7315200" y="3581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9462" name="Oval 5"/>
          <p:cNvSpPr>
            <a:spLocks noChangeArrowheads="1"/>
          </p:cNvSpPr>
          <p:nvPr/>
        </p:nvSpPr>
        <p:spPr bwMode="auto">
          <a:xfrm>
            <a:off x="8077200" y="2667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9463" name="Oval 6"/>
          <p:cNvSpPr>
            <a:spLocks noChangeArrowheads="1"/>
          </p:cNvSpPr>
          <p:nvPr/>
        </p:nvSpPr>
        <p:spPr bwMode="auto">
          <a:xfrm>
            <a:off x="66294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9464" name="Oval 7"/>
          <p:cNvSpPr>
            <a:spLocks noChangeArrowheads="1"/>
          </p:cNvSpPr>
          <p:nvPr/>
        </p:nvSpPr>
        <p:spPr bwMode="auto">
          <a:xfrm>
            <a:off x="9372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9465" name="Oval 8"/>
          <p:cNvSpPr>
            <a:spLocks noChangeArrowheads="1"/>
          </p:cNvSpPr>
          <p:nvPr/>
        </p:nvSpPr>
        <p:spPr bwMode="auto">
          <a:xfrm>
            <a:off x="81534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9466" name="Oval 9"/>
          <p:cNvSpPr>
            <a:spLocks noChangeArrowheads="1"/>
          </p:cNvSpPr>
          <p:nvPr/>
        </p:nvSpPr>
        <p:spPr bwMode="auto">
          <a:xfrm>
            <a:off x="5334000" y="2667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9467" name="Oval 10"/>
          <p:cNvSpPr>
            <a:spLocks noChangeArrowheads="1"/>
          </p:cNvSpPr>
          <p:nvPr/>
        </p:nvSpPr>
        <p:spPr bwMode="auto">
          <a:xfrm>
            <a:off x="6019800" y="3581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9468" name="Oval 11"/>
          <p:cNvSpPr>
            <a:spLocks noChangeArrowheads="1"/>
          </p:cNvSpPr>
          <p:nvPr/>
        </p:nvSpPr>
        <p:spPr bwMode="auto">
          <a:xfrm>
            <a:off x="8763000" y="3505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9469" name="Line 12"/>
          <p:cNvSpPr>
            <a:spLocks noChangeShapeType="1"/>
          </p:cNvSpPr>
          <p:nvPr/>
        </p:nvSpPr>
        <p:spPr bwMode="auto">
          <a:xfrm flipH="1">
            <a:off x="5867400" y="2286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9470" name="Line 13"/>
          <p:cNvSpPr>
            <a:spLocks noChangeShapeType="1"/>
          </p:cNvSpPr>
          <p:nvPr/>
        </p:nvSpPr>
        <p:spPr bwMode="auto">
          <a:xfrm>
            <a:off x="7239000" y="2286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9471" name="Line 14"/>
          <p:cNvSpPr>
            <a:spLocks noChangeShapeType="1"/>
          </p:cNvSpPr>
          <p:nvPr/>
        </p:nvSpPr>
        <p:spPr bwMode="auto">
          <a:xfrm>
            <a:off x="5791200" y="3200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9472" name="Line 15"/>
          <p:cNvSpPr>
            <a:spLocks noChangeShapeType="1"/>
          </p:cNvSpPr>
          <p:nvPr/>
        </p:nvSpPr>
        <p:spPr bwMode="auto">
          <a:xfrm flipH="1">
            <a:off x="7772400" y="3200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9473" name="Line 16"/>
          <p:cNvSpPr>
            <a:spLocks noChangeShapeType="1"/>
          </p:cNvSpPr>
          <p:nvPr/>
        </p:nvSpPr>
        <p:spPr bwMode="auto">
          <a:xfrm>
            <a:off x="8610600" y="3200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9474" name="Line 17"/>
          <p:cNvSpPr>
            <a:spLocks noChangeShapeType="1"/>
          </p:cNvSpPr>
          <p:nvPr/>
        </p:nvSpPr>
        <p:spPr bwMode="auto">
          <a:xfrm flipH="1">
            <a:off x="7086600" y="4191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9475" name="Line 18"/>
          <p:cNvSpPr>
            <a:spLocks noChangeShapeType="1"/>
          </p:cNvSpPr>
          <p:nvPr/>
        </p:nvSpPr>
        <p:spPr bwMode="auto">
          <a:xfrm flipH="1">
            <a:off x="8610600" y="40386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9476" name="Line 19"/>
          <p:cNvSpPr>
            <a:spLocks noChangeShapeType="1"/>
          </p:cNvSpPr>
          <p:nvPr/>
        </p:nvSpPr>
        <p:spPr bwMode="auto">
          <a:xfrm>
            <a:off x="9220200" y="4038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9477" name="Text Box 20"/>
          <p:cNvSpPr txBox="1">
            <a:spLocks noChangeArrowheads="1"/>
          </p:cNvSpPr>
          <p:nvPr/>
        </p:nvSpPr>
        <p:spPr bwMode="auto">
          <a:xfrm>
            <a:off x="6705601" y="1905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A</a:t>
            </a:r>
          </a:p>
        </p:txBody>
      </p:sp>
      <p:sp>
        <p:nvSpPr>
          <p:cNvPr id="19478" name="Text Box 21"/>
          <p:cNvSpPr txBox="1">
            <a:spLocks noChangeArrowheads="1"/>
          </p:cNvSpPr>
          <p:nvPr/>
        </p:nvSpPr>
        <p:spPr bwMode="auto">
          <a:xfrm>
            <a:off x="5410200" y="27432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B</a:t>
            </a:r>
          </a:p>
        </p:txBody>
      </p:sp>
      <p:sp>
        <p:nvSpPr>
          <p:cNvPr id="19479" name="Text Box 22"/>
          <p:cNvSpPr txBox="1">
            <a:spLocks noChangeArrowheads="1"/>
          </p:cNvSpPr>
          <p:nvPr/>
        </p:nvSpPr>
        <p:spPr bwMode="auto">
          <a:xfrm>
            <a:off x="8153400" y="27432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C</a:t>
            </a:r>
          </a:p>
        </p:txBody>
      </p:sp>
      <p:sp>
        <p:nvSpPr>
          <p:cNvPr id="19480" name="Text Box 23"/>
          <p:cNvSpPr txBox="1">
            <a:spLocks noChangeArrowheads="1"/>
          </p:cNvSpPr>
          <p:nvPr/>
        </p:nvSpPr>
        <p:spPr bwMode="auto">
          <a:xfrm>
            <a:off x="6096001" y="36576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D</a:t>
            </a:r>
          </a:p>
        </p:txBody>
      </p:sp>
      <p:sp>
        <p:nvSpPr>
          <p:cNvPr id="19481" name="Text Box 24"/>
          <p:cNvSpPr txBox="1">
            <a:spLocks noChangeArrowheads="1"/>
          </p:cNvSpPr>
          <p:nvPr/>
        </p:nvSpPr>
        <p:spPr bwMode="auto">
          <a:xfrm>
            <a:off x="7391400" y="36576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E</a:t>
            </a:r>
          </a:p>
        </p:txBody>
      </p:sp>
      <p:sp>
        <p:nvSpPr>
          <p:cNvPr id="19482" name="Text Box 25"/>
          <p:cNvSpPr txBox="1">
            <a:spLocks noChangeArrowheads="1"/>
          </p:cNvSpPr>
          <p:nvPr/>
        </p:nvSpPr>
        <p:spPr bwMode="auto">
          <a:xfrm>
            <a:off x="8915401" y="3581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F</a:t>
            </a:r>
          </a:p>
        </p:txBody>
      </p:sp>
      <p:sp>
        <p:nvSpPr>
          <p:cNvPr id="19483" name="Text Box 26"/>
          <p:cNvSpPr txBox="1">
            <a:spLocks noChangeArrowheads="1"/>
          </p:cNvSpPr>
          <p:nvPr/>
        </p:nvSpPr>
        <p:spPr bwMode="auto">
          <a:xfrm>
            <a:off x="6781801" y="4724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G</a:t>
            </a:r>
          </a:p>
        </p:txBody>
      </p:sp>
      <p:sp>
        <p:nvSpPr>
          <p:cNvPr id="19484" name="Text Box 27"/>
          <p:cNvSpPr txBox="1">
            <a:spLocks noChangeArrowheads="1"/>
          </p:cNvSpPr>
          <p:nvPr/>
        </p:nvSpPr>
        <p:spPr bwMode="auto">
          <a:xfrm>
            <a:off x="8229601" y="4724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H</a:t>
            </a:r>
          </a:p>
        </p:txBody>
      </p:sp>
      <p:sp>
        <p:nvSpPr>
          <p:cNvPr id="19485" name="Text Box 28"/>
          <p:cNvSpPr txBox="1">
            <a:spLocks noChangeArrowheads="1"/>
          </p:cNvSpPr>
          <p:nvPr/>
        </p:nvSpPr>
        <p:spPr bwMode="auto">
          <a:xfrm>
            <a:off x="9525000" y="4724400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87" name="Text Box 30"/>
              <p:cNvSpPr txBox="1">
                <a:spLocks noChangeArrowheads="1"/>
              </p:cNvSpPr>
              <p:nvPr/>
            </p:nvSpPr>
            <p:spPr bwMode="auto">
              <a:xfrm>
                <a:off x="1254456" y="1876069"/>
                <a:ext cx="3768393" cy="23698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lv-LV" altLang="lv-LV" sz="2800" dirty="0" smtClean="0">
                    <a:solidFill>
                      <a:srgbClr val="43B02A"/>
                    </a:solidFill>
                    <a:latin typeface="Comic Sans MS" panose="030F0702030302020204" pitchFamily="66" charset="0"/>
                  </a:rPr>
                  <a:t>Depth of a node:</a:t>
                </a:r>
                <a:endParaRPr lang="en-US" altLang="lv-LV" sz="2800" dirty="0">
                  <a:solidFill>
                    <a:srgbClr val="43B02A"/>
                  </a:solidFill>
                  <a:latin typeface="Comic Sans MS" panose="030F0702030302020204" pitchFamily="66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lv-LV" altLang="lv-LV" sz="2400" dirty="0" smtClean="0">
                    <a:latin typeface="+mn-lt"/>
                  </a:rPr>
                  <a:t>It is the length of the path from the root to that node.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lv-LV" altLang="lv-LV" sz="2400" dirty="0" smtClean="0">
                    <a:latin typeface="+mn-lt"/>
                  </a:rPr>
                  <a:t>(Depth is </a:t>
                </a:r>
                <a14:m>
                  <m:oMath xmlns:m="http://schemas.openxmlformats.org/officeDocument/2006/math">
                    <m:r>
                      <a:rPr lang="lv-LV" altLang="lv-LV" sz="24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lv-LV" altLang="lv-LV" sz="2400" dirty="0" smtClean="0">
                    <a:latin typeface="+mn-lt"/>
                  </a:rPr>
                  <a:t> for the root itself.)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lv-LV" altLang="lv-LV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19487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4456" y="1876069"/>
                <a:ext cx="3768393" cy="2369880"/>
              </a:xfrm>
              <a:prstGeom prst="rect">
                <a:avLst/>
              </a:prstGeom>
              <a:blipFill>
                <a:blip r:embed="rId3"/>
                <a:stretch>
                  <a:fillRect l="-3398" t="-282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92" name="Line 32"/>
          <p:cNvSpPr>
            <a:spLocks noChangeShapeType="1"/>
          </p:cNvSpPr>
          <p:nvPr/>
        </p:nvSpPr>
        <p:spPr bwMode="auto">
          <a:xfrm flipV="1">
            <a:off x="4343400" y="3810000"/>
            <a:ext cx="1485107" cy="756292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v-LV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93" name="Text Box 33"/>
              <p:cNvSpPr txBox="1">
                <a:spLocks noChangeArrowheads="1"/>
              </p:cNvSpPr>
              <p:nvPr/>
            </p:nvSpPr>
            <p:spPr bwMode="auto">
              <a:xfrm>
                <a:off x="3074193" y="4566292"/>
                <a:ext cx="2219903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lv-LV" altLang="lv-LV" sz="2400" dirty="0" smtClean="0">
                    <a:latin typeface="Arial" panose="020B0604020202020204" pitchFamily="34" charset="0"/>
                  </a:rPr>
                  <a:t>The depth of </a:t>
                </a:r>
                <a14:m>
                  <m:oMath xmlns:m="http://schemas.openxmlformats.org/officeDocument/2006/math">
                    <m:r>
                      <a:rPr lang="lv-LV" altLang="lv-LV" sz="24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lv-LV" altLang="lv-LV" sz="2400" dirty="0" smtClean="0">
                  <a:latin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lv-LV" altLang="lv-LV" sz="2400" dirty="0" smtClean="0">
                    <a:latin typeface="Arial" panose="020B0604020202020204" pitchFamily="34" charset="0"/>
                  </a:rPr>
                  <a:t>is </a:t>
                </a:r>
                <a:r>
                  <a:rPr lang="en-US" altLang="lv-LV" sz="2400" dirty="0" smtClean="0">
                    <a:latin typeface="Arial" panose="020B0604020202020204" pitchFamily="34" charset="0"/>
                  </a:rPr>
                  <a:t>2</a:t>
                </a:r>
                <a:endParaRPr lang="en-US" altLang="lv-LV" sz="24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493" name="Text 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74193" y="4566292"/>
                <a:ext cx="2219903" cy="830997"/>
              </a:xfrm>
              <a:prstGeom prst="rect">
                <a:avLst/>
              </a:prstGeom>
              <a:blipFill>
                <a:blip r:embed="rId4"/>
                <a:stretch>
                  <a:fillRect l="-4121" t="-5147" b="-169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362" name="Line 34"/>
          <p:cNvSpPr>
            <a:spLocks noChangeShapeType="1"/>
          </p:cNvSpPr>
          <p:nvPr/>
        </p:nvSpPr>
        <p:spPr bwMode="auto">
          <a:xfrm flipH="1">
            <a:off x="5867400" y="2286000"/>
            <a:ext cx="8382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27363" name="Line 35"/>
          <p:cNvSpPr>
            <a:spLocks noChangeShapeType="1"/>
          </p:cNvSpPr>
          <p:nvPr/>
        </p:nvSpPr>
        <p:spPr bwMode="auto">
          <a:xfrm>
            <a:off x="5791200" y="3200400"/>
            <a:ext cx="4572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9989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6E39D9-0DA4-4CE2-A84D-0A6FACE22AB3}" type="slidenum">
              <a:rPr lang="lv-LV" altLang="lv-LV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lv-LV" altLang="lv-LV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dirty="0" smtClean="0"/>
              <a:t>Concept: The height of a node</a:t>
            </a:r>
            <a:endParaRPr lang="en-US" altLang="lv-LV" dirty="0" smtClean="0"/>
          </a:p>
        </p:txBody>
      </p:sp>
      <p:sp>
        <p:nvSpPr>
          <p:cNvPr id="20484" name="Oval 3"/>
          <p:cNvSpPr>
            <a:spLocks noChangeArrowheads="1"/>
          </p:cNvSpPr>
          <p:nvPr/>
        </p:nvSpPr>
        <p:spPr bwMode="auto">
          <a:xfrm>
            <a:off x="6629400" y="1828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0485" name="Oval 4"/>
          <p:cNvSpPr>
            <a:spLocks noChangeArrowheads="1"/>
          </p:cNvSpPr>
          <p:nvPr/>
        </p:nvSpPr>
        <p:spPr bwMode="auto">
          <a:xfrm>
            <a:off x="7315200" y="3581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0486" name="Oval 5"/>
          <p:cNvSpPr>
            <a:spLocks noChangeArrowheads="1"/>
          </p:cNvSpPr>
          <p:nvPr/>
        </p:nvSpPr>
        <p:spPr bwMode="auto">
          <a:xfrm>
            <a:off x="8077200" y="2667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0487" name="Oval 6"/>
          <p:cNvSpPr>
            <a:spLocks noChangeArrowheads="1"/>
          </p:cNvSpPr>
          <p:nvPr/>
        </p:nvSpPr>
        <p:spPr bwMode="auto">
          <a:xfrm>
            <a:off x="66294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0488" name="Oval 7"/>
          <p:cNvSpPr>
            <a:spLocks noChangeArrowheads="1"/>
          </p:cNvSpPr>
          <p:nvPr/>
        </p:nvSpPr>
        <p:spPr bwMode="auto">
          <a:xfrm>
            <a:off x="9372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0489" name="Oval 8"/>
          <p:cNvSpPr>
            <a:spLocks noChangeArrowheads="1"/>
          </p:cNvSpPr>
          <p:nvPr/>
        </p:nvSpPr>
        <p:spPr bwMode="auto">
          <a:xfrm>
            <a:off x="81534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0490" name="Oval 9"/>
          <p:cNvSpPr>
            <a:spLocks noChangeArrowheads="1"/>
          </p:cNvSpPr>
          <p:nvPr/>
        </p:nvSpPr>
        <p:spPr bwMode="auto">
          <a:xfrm>
            <a:off x="5334000" y="2667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0491" name="Oval 10"/>
          <p:cNvSpPr>
            <a:spLocks noChangeArrowheads="1"/>
          </p:cNvSpPr>
          <p:nvPr/>
        </p:nvSpPr>
        <p:spPr bwMode="auto">
          <a:xfrm>
            <a:off x="6019800" y="3581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0492" name="Oval 11"/>
          <p:cNvSpPr>
            <a:spLocks noChangeArrowheads="1"/>
          </p:cNvSpPr>
          <p:nvPr/>
        </p:nvSpPr>
        <p:spPr bwMode="auto">
          <a:xfrm>
            <a:off x="8763000" y="3505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0493" name="Line 12"/>
          <p:cNvSpPr>
            <a:spLocks noChangeShapeType="1"/>
          </p:cNvSpPr>
          <p:nvPr/>
        </p:nvSpPr>
        <p:spPr bwMode="auto">
          <a:xfrm flipH="1">
            <a:off x="5867400" y="2286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0494" name="Line 13"/>
          <p:cNvSpPr>
            <a:spLocks noChangeShapeType="1"/>
          </p:cNvSpPr>
          <p:nvPr/>
        </p:nvSpPr>
        <p:spPr bwMode="auto">
          <a:xfrm>
            <a:off x="7239000" y="2286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0495" name="Line 14"/>
          <p:cNvSpPr>
            <a:spLocks noChangeShapeType="1"/>
          </p:cNvSpPr>
          <p:nvPr/>
        </p:nvSpPr>
        <p:spPr bwMode="auto">
          <a:xfrm>
            <a:off x="5791200" y="3200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0496" name="Line 15"/>
          <p:cNvSpPr>
            <a:spLocks noChangeShapeType="1"/>
          </p:cNvSpPr>
          <p:nvPr/>
        </p:nvSpPr>
        <p:spPr bwMode="auto">
          <a:xfrm flipH="1">
            <a:off x="7772400" y="3200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0497" name="Line 16"/>
          <p:cNvSpPr>
            <a:spLocks noChangeShapeType="1"/>
          </p:cNvSpPr>
          <p:nvPr/>
        </p:nvSpPr>
        <p:spPr bwMode="auto">
          <a:xfrm>
            <a:off x="8610600" y="3200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0498" name="Line 17"/>
          <p:cNvSpPr>
            <a:spLocks noChangeShapeType="1"/>
          </p:cNvSpPr>
          <p:nvPr/>
        </p:nvSpPr>
        <p:spPr bwMode="auto">
          <a:xfrm flipH="1">
            <a:off x="7086600" y="4191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0499" name="Line 18"/>
          <p:cNvSpPr>
            <a:spLocks noChangeShapeType="1"/>
          </p:cNvSpPr>
          <p:nvPr/>
        </p:nvSpPr>
        <p:spPr bwMode="auto">
          <a:xfrm flipH="1">
            <a:off x="8610600" y="40386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0500" name="Line 19"/>
          <p:cNvSpPr>
            <a:spLocks noChangeShapeType="1"/>
          </p:cNvSpPr>
          <p:nvPr/>
        </p:nvSpPr>
        <p:spPr bwMode="auto">
          <a:xfrm>
            <a:off x="9220200" y="4038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0501" name="Text Box 20"/>
          <p:cNvSpPr txBox="1">
            <a:spLocks noChangeArrowheads="1"/>
          </p:cNvSpPr>
          <p:nvPr/>
        </p:nvSpPr>
        <p:spPr bwMode="auto">
          <a:xfrm>
            <a:off x="6705601" y="1905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A</a:t>
            </a:r>
          </a:p>
        </p:txBody>
      </p:sp>
      <p:sp>
        <p:nvSpPr>
          <p:cNvPr id="20502" name="Text Box 21"/>
          <p:cNvSpPr txBox="1">
            <a:spLocks noChangeArrowheads="1"/>
          </p:cNvSpPr>
          <p:nvPr/>
        </p:nvSpPr>
        <p:spPr bwMode="auto">
          <a:xfrm>
            <a:off x="5410200" y="27432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B</a:t>
            </a:r>
          </a:p>
        </p:txBody>
      </p:sp>
      <p:sp>
        <p:nvSpPr>
          <p:cNvPr id="20503" name="Text Box 22"/>
          <p:cNvSpPr txBox="1">
            <a:spLocks noChangeArrowheads="1"/>
          </p:cNvSpPr>
          <p:nvPr/>
        </p:nvSpPr>
        <p:spPr bwMode="auto">
          <a:xfrm>
            <a:off x="8153400" y="27432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C</a:t>
            </a:r>
          </a:p>
        </p:txBody>
      </p:sp>
      <p:sp>
        <p:nvSpPr>
          <p:cNvPr id="20504" name="Text Box 23"/>
          <p:cNvSpPr txBox="1">
            <a:spLocks noChangeArrowheads="1"/>
          </p:cNvSpPr>
          <p:nvPr/>
        </p:nvSpPr>
        <p:spPr bwMode="auto">
          <a:xfrm>
            <a:off x="6096001" y="36576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D</a:t>
            </a:r>
          </a:p>
        </p:txBody>
      </p:sp>
      <p:sp>
        <p:nvSpPr>
          <p:cNvPr id="20505" name="Text Box 24"/>
          <p:cNvSpPr txBox="1">
            <a:spLocks noChangeArrowheads="1"/>
          </p:cNvSpPr>
          <p:nvPr/>
        </p:nvSpPr>
        <p:spPr bwMode="auto">
          <a:xfrm>
            <a:off x="7391400" y="36576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E</a:t>
            </a:r>
          </a:p>
        </p:txBody>
      </p:sp>
      <p:sp>
        <p:nvSpPr>
          <p:cNvPr id="20506" name="Text Box 25"/>
          <p:cNvSpPr txBox="1">
            <a:spLocks noChangeArrowheads="1"/>
          </p:cNvSpPr>
          <p:nvPr/>
        </p:nvSpPr>
        <p:spPr bwMode="auto">
          <a:xfrm>
            <a:off x="8915401" y="3581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F</a:t>
            </a:r>
          </a:p>
        </p:txBody>
      </p:sp>
      <p:sp>
        <p:nvSpPr>
          <p:cNvPr id="20507" name="Text Box 26"/>
          <p:cNvSpPr txBox="1">
            <a:spLocks noChangeArrowheads="1"/>
          </p:cNvSpPr>
          <p:nvPr/>
        </p:nvSpPr>
        <p:spPr bwMode="auto">
          <a:xfrm>
            <a:off x="6781801" y="4724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G</a:t>
            </a:r>
          </a:p>
        </p:txBody>
      </p:sp>
      <p:sp>
        <p:nvSpPr>
          <p:cNvPr id="20508" name="Text Box 27"/>
          <p:cNvSpPr txBox="1">
            <a:spLocks noChangeArrowheads="1"/>
          </p:cNvSpPr>
          <p:nvPr/>
        </p:nvSpPr>
        <p:spPr bwMode="auto">
          <a:xfrm>
            <a:off x="8229601" y="4724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H</a:t>
            </a:r>
          </a:p>
        </p:txBody>
      </p:sp>
      <p:sp>
        <p:nvSpPr>
          <p:cNvPr id="20509" name="Text Box 28"/>
          <p:cNvSpPr txBox="1">
            <a:spLocks noChangeArrowheads="1"/>
          </p:cNvSpPr>
          <p:nvPr/>
        </p:nvSpPr>
        <p:spPr bwMode="auto">
          <a:xfrm>
            <a:off x="9525000" y="4724400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I</a:t>
            </a:r>
          </a:p>
        </p:txBody>
      </p:sp>
      <p:sp>
        <p:nvSpPr>
          <p:cNvPr id="20511" name="Text Box 30"/>
          <p:cNvSpPr txBox="1">
            <a:spLocks noChangeArrowheads="1"/>
          </p:cNvSpPr>
          <p:nvPr/>
        </p:nvSpPr>
        <p:spPr bwMode="auto">
          <a:xfrm>
            <a:off x="1224318" y="1938811"/>
            <a:ext cx="3886200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lv-LV" altLang="lv-LV" sz="2800" dirty="0" smtClean="0">
                <a:solidFill>
                  <a:srgbClr val="43B02A"/>
                </a:solidFill>
                <a:latin typeface="Comic Sans MS" panose="030F0702030302020204" pitchFamily="66" charset="0"/>
              </a:rPr>
              <a:t>Height (for a node):</a:t>
            </a:r>
            <a:endParaRPr lang="en-US" altLang="lv-LV" sz="2800" dirty="0">
              <a:solidFill>
                <a:srgbClr val="43B02A"/>
              </a:solidFill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sz="2400" dirty="0" smtClean="0">
                <a:latin typeface="+mj-lt"/>
              </a:rPr>
              <a:t>The largest possible length of the downward path from this node to some leaf node.</a:t>
            </a:r>
          </a:p>
          <a:p>
            <a:pPr>
              <a:spcBef>
                <a:spcPct val="0"/>
              </a:spcBef>
              <a:buFontTx/>
              <a:buNone/>
            </a:pPr>
            <a:endParaRPr lang="lv-LV" altLang="lv-LV" sz="2400" dirty="0">
              <a:latin typeface="+mj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sz="2400" dirty="0" smtClean="0">
                <a:solidFill>
                  <a:srgbClr val="43B02A"/>
                </a:solidFill>
                <a:latin typeface="Comic Sans MS" panose="030F0702030302020204" pitchFamily="66" charset="0"/>
              </a:rPr>
              <a:t>Height</a:t>
            </a:r>
            <a:r>
              <a:rPr lang="en-US" altLang="lv-LV" sz="2400" dirty="0" smtClean="0">
                <a:solidFill>
                  <a:srgbClr val="43B02A"/>
                </a:solidFill>
                <a:latin typeface="Comic Sans MS" panose="030F0702030302020204" pitchFamily="66" charset="0"/>
              </a:rPr>
              <a:t> (</a:t>
            </a:r>
            <a:r>
              <a:rPr lang="lv-LV" altLang="lv-LV" sz="2400" dirty="0" smtClean="0">
                <a:solidFill>
                  <a:srgbClr val="43B02A"/>
                </a:solidFill>
                <a:latin typeface="Comic Sans MS" panose="030F0702030302020204" pitchFamily="66" charset="0"/>
              </a:rPr>
              <a:t>for the tree</a:t>
            </a:r>
            <a:r>
              <a:rPr lang="en-US" altLang="lv-LV" sz="2400" dirty="0" smtClean="0">
                <a:solidFill>
                  <a:srgbClr val="43B02A"/>
                </a:solidFill>
                <a:latin typeface="Comic Sans MS" panose="030F0702030302020204" pitchFamily="66" charset="0"/>
              </a:rPr>
              <a:t>)</a:t>
            </a:r>
            <a:r>
              <a:rPr lang="lv-LV" altLang="lv-LV" sz="2400" dirty="0" smtClean="0">
                <a:solidFill>
                  <a:srgbClr val="43B02A"/>
                </a:solidFill>
                <a:latin typeface="Comic Sans MS" panose="030F0702030302020204" pitchFamily="66" charset="0"/>
              </a:rPr>
              <a:t>:</a:t>
            </a:r>
            <a:endParaRPr lang="en-US" altLang="lv-LV" sz="2400" dirty="0">
              <a:solidFill>
                <a:srgbClr val="43B02A"/>
              </a:solidFill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sz="2400" dirty="0" smtClean="0">
                <a:latin typeface="+mj-lt"/>
              </a:rPr>
              <a:t>The largest possible depth of some leaf node (=path from the root to the deepest leaf).</a:t>
            </a:r>
            <a:endParaRPr lang="en-US" altLang="lv-LV" sz="2400" dirty="0" smtClean="0">
              <a:latin typeface="+mj-lt"/>
            </a:endParaRPr>
          </a:p>
          <a:p>
            <a:pPr>
              <a:spcBef>
                <a:spcPct val="0"/>
              </a:spcBef>
              <a:buFontTx/>
              <a:buNone/>
            </a:pPr>
            <a:endParaRPr lang="lv-LV" altLang="lv-LV" sz="2400" dirty="0" smtClean="0">
              <a:latin typeface="+mj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sz="2400" dirty="0" smtClean="0">
                <a:latin typeface="+mj-lt"/>
              </a:rPr>
              <a:t>(In this example it is 3)</a:t>
            </a:r>
            <a:endParaRPr lang="en-US" altLang="lv-LV" sz="2400" dirty="0">
              <a:latin typeface="+mj-lt"/>
            </a:endParaRPr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 flipH="1" flipV="1">
            <a:off x="7239000" y="2286000"/>
            <a:ext cx="9144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H="1">
            <a:off x="7772399" y="3200400"/>
            <a:ext cx="446089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 flipH="1">
            <a:off x="7086598" y="4191000"/>
            <a:ext cx="381001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18885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12B1A4-D19B-4AA5-83F0-AE2E1F9594CA}" type="slidenum">
              <a:rPr lang="lv-LV" altLang="lv-LV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lv-LV" altLang="lv-LV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dirty="0" smtClean="0"/>
              <a:t>Concept: Level</a:t>
            </a:r>
            <a:endParaRPr lang="en-US" altLang="lv-LV" dirty="0" smtClean="0"/>
          </a:p>
        </p:txBody>
      </p:sp>
      <p:sp>
        <p:nvSpPr>
          <p:cNvPr id="22532" name="Oval 3"/>
          <p:cNvSpPr>
            <a:spLocks noChangeArrowheads="1"/>
          </p:cNvSpPr>
          <p:nvPr/>
        </p:nvSpPr>
        <p:spPr bwMode="auto">
          <a:xfrm>
            <a:off x="8000999" y="1828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2533" name="Oval 4"/>
          <p:cNvSpPr>
            <a:spLocks noChangeArrowheads="1"/>
          </p:cNvSpPr>
          <p:nvPr/>
        </p:nvSpPr>
        <p:spPr bwMode="auto">
          <a:xfrm>
            <a:off x="8686799" y="3581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2534" name="Oval 5"/>
          <p:cNvSpPr>
            <a:spLocks noChangeArrowheads="1"/>
          </p:cNvSpPr>
          <p:nvPr/>
        </p:nvSpPr>
        <p:spPr bwMode="auto">
          <a:xfrm>
            <a:off x="9448799" y="2667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2535" name="Oval 6"/>
          <p:cNvSpPr>
            <a:spLocks noChangeArrowheads="1"/>
          </p:cNvSpPr>
          <p:nvPr/>
        </p:nvSpPr>
        <p:spPr bwMode="auto">
          <a:xfrm>
            <a:off x="8000999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2536" name="Oval 7"/>
          <p:cNvSpPr>
            <a:spLocks noChangeArrowheads="1"/>
          </p:cNvSpPr>
          <p:nvPr/>
        </p:nvSpPr>
        <p:spPr bwMode="auto">
          <a:xfrm>
            <a:off x="10744199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2537" name="Oval 8"/>
          <p:cNvSpPr>
            <a:spLocks noChangeArrowheads="1"/>
          </p:cNvSpPr>
          <p:nvPr/>
        </p:nvSpPr>
        <p:spPr bwMode="auto">
          <a:xfrm>
            <a:off x="9524999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2538" name="Oval 9"/>
          <p:cNvSpPr>
            <a:spLocks noChangeArrowheads="1"/>
          </p:cNvSpPr>
          <p:nvPr/>
        </p:nvSpPr>
        <p:spPr bwMode="auto">
          <a:xfrm>
            <a:off x="6705599" y="2667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2539" name="Oval 10"/>
          <p:cNvSpPr>
            <a:spLocks noChangeArrowheads="1"/>
          </p:cNvSpPr>
          <p:nvPr/>
        </p:nvSpPr>
        <p:spPr bwMode="auto">
          <a:xfrm>
            <a:off x="7391399" y="3581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2540" name="Oval 11"/>
          <p:cNvSpPr>
            <a:spLocks noChangeArrowheads="1"/>
          </p:cNvSpPr>
          <p:nvPr/>
        </p:nvSpPr>
        <p:spPr bwMode="auto">
          <a:xfrm>
            <a:off x="10134599" y="3505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2541" name="Line 12"/>
          <p:cNvSpPr>
            <a:spLocks noChangeShapeType="1"/>
          </p:cNvSpPr>
          <p:nvPr/>
        </p:nvSpPr>
        <p:spPr bwMode="auto">
          <a:xfrm flipH="1">
            <a:off x="7238999" y="2286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2542" name="Line 13"/>
          <p:cNvSpPr>
            <a:spLocks noChangeShapeType="1"/>
          </p:cNvSpPr>
          <p:nvPr/>
        </p:nvSpPr>
        <p:spPr bwMode="auto">
          <a:xfrm>
            <a:off x="8610599" y="2286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2543" name="Line 14"/>
          <p:cNvSpPr>
            <a:spLocks noChangeShapeType="1"/>
          </p:cNvSpPr>
          <p:nvPr/>
        </p:nvSpPr>
        <p:spPr bwMode="auto">
          <a:xfrm>
            <a:off x="7162799" y="3200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2544" name="Line 15"/>
          <p:cNvSpPr>
            <a:spLocks noChangeShapeType="1"/>
          </p:cNvSpPr>
          <p:nvPr/>
        </p:nvSpPr>
        <p:spPr bwMode="auto">
          <a:xfrm flipH="1">
            <a:off x="9143999" y="3200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2545" name="Line 16"/>
          <p:cNvSpPr>
            <a:spLocks noChangeShapeType="1"/>
          </p:cNvSpPr>
          <p:nvPr/>
        </p:nvSpPr>
        <p:spPr bwMode="auto">
          <a:xfrm>
            <a:off x="9982199" y="3200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2546" name="Line 17"/>
          <p:cNvSpPr>
            <a:spLocks noChangeShapeType="1"/>
          </p:cNvSpPr>
          <p:nvPr/>
        </p:nvSpPr>
        <p:spPr bwMode="auto">
          <a:xfrm flipH="1">
            <a:off x="8458199" y="4191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2547" name="Line 18"/>
          <p:cNvSpPr>
            <a:spLocks noChangeShapeType="1"/>
          </p:cNvSpPr>
          <p:nvPr/>
        </p:nvSpPr>
        <p:spPr bwMode="auto">
          <a:xfrm flipH="1">
            <a:off x="9982199" y="40386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2548" name="Line 19"/>
          <p:cNvSpPr>
            <a:spLocks noChangeShapeType="1"/>
          </p:cNvSpPr>
          <p:nvPr/>
        </p:nvSpPr>
        <p:spPr bwMode="auto">
          <a:xfrm>
            <a:off x="10591799" y="4038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2549" name="Text Box 20"/>
          <p:cNvSpPr txBox="1">
            <a:spLocks noChangeArrowheads="1"/>
          </p:cNvSpPr>
          <p:nvPr/>
        </p:nvSpPr>
        <p:spPr bwMode="auto">
          <a:xfrm>
            <a:off x="8077200" y="1905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A</a:t>
            </a:r>
          </a:p>
        </p:txBody>
      </p:sp>
      <p:sp>
        <p:nvSpPr>
          <p:cNvPr id="22550" name="Text Box 21"/>
          <p:cNvSpPr txBox="1">
            <a:spLocks noChangeArrowheads="1"/>
          </p:cNvSpPr>
          <p:nvPr/>
        </p:nvSpPr>
        <p:spPr bwMode="auto">
          <a:xfrm>
            <a:off x="6781799" y="27432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B</a:t>
            </a:r>
          </a:p>
        </p:txBody>
      </p:sp>
      <p:sp>
        <p:nvSpPr>
          <p:cNvPr id="22551" name="Text Box 22"/>
          <p:cNvSpPr txBox="1">
            <a:spLocks noChangeArrowheads="1"/>
          </p:cNvSpPr>
          <p:nvPr/>
        </p:nvSpPr>
        <p:spPr bwMode="auto">
          <a:xfrm>
            <a:off x="9524999" y="27432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C</a:t>
            </a:r>
          </a:p>
        </p:txBody>
      </p:sp>
      <p:sp>
        <p:nvSpPr>
          <p:cNvPr id="22552" name="Text Box 23"/>
          <p:cNvSpPr txBox="1">
            <a:spLocks noChangeArrowheads="1"/>
          </p:cNvSpPr>
          <p:nvPr/>
        </p:nvSpPr>
        <p:spPr bwMode="auto">
          <a:xfrm>
            <a:off x="7467600" y="36576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D</a:t>
            </a:r>
          </a:p>
        </p:txBody>
      </p:sp>
      <p:sp>
        <p:nvSpPr>
          <p:cNvPr id="22553" name="Text Box 24"/>
          <p:cNvSpPr txBox="1">
            <a:spLocks noChangeArrowheads="1"/>
          </p:cNvSpPr>
          <p:nvPr/>
        </p:nvSpPr>
        <p:spPr bwMode="auto">
          <a:xfrm>
            <a:off x="8762999" y="36576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E</a:t>
            </a:r>
          </a:p>
        </p:txBody>
      </p:sp>
      <p:sp>
        <p:nvSpPr>
          <p:cNvPr id="22554" name="Text Box 25"/>
          <p:cNvSpPr txBox="1">
            <a:spLocks noChangeArrowheads="1"/>
          </p:cNvSpPr>
          <p:nvPr/>
        </p:nvSpPr>
        <p:spPr bwMode="auto">
          <a:xfrm>
            <a:off x="10287000" y="3581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F</a:t>
            </a:r>
          </a:p>
        </p:txBody>
      </p:sp>
      <p:sp>
        <p:nvSpPr>
          <p:cNvPr id="22555" name="Text Box 26"/>
          <p:cNvSpPr txBox="1">
            <a:spLocks noChangeArrowheads="1"/>
          </p:cNvSpPr>
          <p:nvPr/>
        </p:nvSpPr>
        <p:spPr bwMode="auto">
          <a:xfrm>
            <a:off x="8153400" y="4724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G</a:t>
            </a:r>
          </a:p>
        </p:txBody>
      </p:sp>
      <p:sp>
        <p:nvSpPr>
          <p:cNvPr id="22556" name="Text Box 27"/>
          <p:cNvSpPr txBox="1">
            <a:spLocks noChangeArrowheads="1"/>
          </p:cNvSpPr>
          <p:nvPr/>
        </p:nvSpPr>
        <p:spPr bwMode="auto">
          <a:xfrm>
            <a:off x="9601200" y="4724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H</a:t>
            </a:r>
          </a:p>
        </p:txBody>
      </p:sp>
      <p:sp>
        <p:nvSpPr>
          <p:cNvPr id="22557" name="Text Box 28"/>
          <p:cNvSpPr txBox="1">
            <a:spLocks noChangeArrowheads="1"/>
          </p:cNvSpPr>
          <p:nvPr/>
        </p:nvSpPr>
        <p:spPr bwMode="auto">
          <a:xfrm>
            <a:off x="10896599" y="4724400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58" name="Text Box 29"/>
              <p:cNvSpPr txBox="1">
                <a:spLocks noChangeArrowheads="1"/>
              </p:cNvSpPr>
              <p:nvPr/>
            </p:nvSpPr>
            <p:spPr bwMode="auto">
              <a:xfrm>
                <a:off x="1432342" y="1990726"/>
                <a:ext cx="3276600" cy="16312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lv-LV" altLang="lv-LV" sz="2800" dirty="0" smtClean="0">
                    <a:solidFill>
                      <a:srgbClr val="43B02A"/>
                    </a:solidFill>
                    <a:latin typeface="Comic Sans MS" panose="030F0702030302020204" pitchFamily="66" charset="0"/>
                  </a:rPr>
                  <a:t>Level:</a:t>
                </a:r>
                <a:endParaRPr lang="en-US" altLang="lv-LV" sz="2800" dirty="0">
                  <a:solidFill>
                    <a:srgbClr val="43B02A"/>
                  </a:solidFill>
                  <a:latin typeface="Comic Sans MS" panose="030F0702030302020204" pitchFamily="66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lv-LV" altLang="lv-LV" sz="2400" dirty="0" smtClean="0">
                    <a:latin typeface="+mj-lt"/>
                  </a:rPr>
                  <a:t>All nodes with the same depth </a:t>
                </a:r>
                <a14:m>
                  <m:oMath xmlns:m="http://schemas.openxmlformats.org/officeDocument/2006/math">
                    <m:r>
                      <a:rPr lang="lv-LV" altLang="lv-LV" sz="24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lv-LV" altLang="lv-LV" sz="2400" dirty="0" smtClean="0">
                    <a:latin typeface="+mj-lt"/>
                  </a:rPr>
                  <a:t> can be grouped in the tree level </a:t>
                </a:r>
                <a14:m>
                  <m:oMath xmlns:m="http://schemas.openxmlformats.org/officeDocument/2006/math">
                    <m:r>
                      <a:rPr lang="lv-LV" altLang="lv-LV" sz="24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lv-LV" altLang="lv-LV" sz="2400" dirty="0" smtClean="0">
                    <a:latin typeface="+mj-lt"/>
                  </a:rPr>
                  <a:t>.</a:t>
                </a:r>
                <a:endParaRPr lang="en-US" altLang="lv-LV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22558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2342" y="1990726"/>
                <a:ext cx="3276600" cy="1631216"/>
              </a:xfrm>
              <a:prstGeom prst="rect">
                <a:avLst/>
              </a:prstGeom>
              <a:blipFill>
                <a:blip r:embed="rId3"/>
                <a:stretch>
                  <a:fillRect l="-3911" t="-4120" r="-559" b="-786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9406" name="Group 30"/>
          <p:cNvGrpSpPr>
            <a:grpSpLocks/>
          </p:cNvGrpSpPr>
          <p:nvPr/>
        </p:nvGrpSpPr>
        <p:grpSpPr bwMode="auto">
          <a:xfrm>
            <a:off x="5135563" y="1817688"/>
            <a:ext cx="6599237" cy="3359150"/>
            <a:chOff x="1411" y="1145"/>
            <a:chExt cx="4157" cy="2116"/>
          </a:xfrm>
        </p:grpSpPr>
        <p:grpSp>
          <p:nvGrpSpPr>
            <p:cNvPr id="22561" name="Group 31"/>
            <p:cNvGrpSpPr>
              <a:grpSpLocks/>
            </p:cNvGrpSpPr>
            <p:nvPr/>
          </p:nvGrpSpPr>
          <p:grpSpPr bwMode="auto">
            <a:xfrm>
              <a:off x="1872" y="1344"/>
              <a:ext cx="3696" cy="1776"/>
              <a:chOff x="1872" y="1344"/>
              <a:chExt cx="3696" cy="1776"/>
            </a:xfrm>
          </p:grpSpPr>
          <p:sp>
            <p:nvSpPr>
              <p:cNvPr id="22566" name="Line 32"/>
              <p:cNvSpPr>
                <a:spLocks noChangeShapeType="1"/>
              </p:cNvSpPr>
              <p:nvPr/>
            </p:nvSpPr>
            <p:spPr bwMode="auto">
              <a:xfrm>
                <a:off x="1872" y="1344"/>
                <a:ext cx="369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lv-LV"/>
              </a:p>
            </p:txBody>
          </p:sp>
          <p:sp>
            <p:nvSpPr>
              <p:cNvPr id="22567" name="Line 33"/>
              <p:cNvSpPr>
                <a:spLocks noChangeShapeType="1"/>
              </p:cNvSpPr>
              <p:nvPr/>
            </p:nvSpPr>
            <p:spPr bwMode="auto">
              <a:xfrm>
                <a:off x="1872" y="1872"/>
                <a:ext cx="369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lv-LV"/>
              </a:p>
            </p:txBody>
          </p:sp>
          <p:sp>
            <p:nvSpPr>
              <p:cNvPr id="22568" name="Line 34"/>
              <p:cNvSpPr>
                <a:spLocks noChangeShapeType="1"/>
              </p:cNvSpPr>
              <p:nvPr/>
            </p:nvSpPr>
            <p:spPr bwMode="auto">
              <a:xfrm>
                <a:off x="1872" y="2448"/>
                <a:ext cx="369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lv-LV"/>
              </a:p>
            </p:txBody>
          </p:sp>
          <p:sp>
            <p:nvSpPr>
              <p:cNvPr id="22569" name="Line 35"/>
              <p:cNvSpPr>
                <a:spLocks noChangeShapeType="1"/>
              </p:cNvSpPr>
              <p:nvPr/>
            </p:nvSpPr>
            <p:spPr bwMode="auto">
              <a:xfrm>
                <a:off x="1872" y="3120"/>
                <a:ext cx="369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lv-LV"/>
              </a:p>
            </p:txBody>
          </p:sp>
        </p:grpSp>
        <p:sp>
          <p:nvSpPr>
            <p:cNvPr id="22562" name="Text Box 36"/>
            <p:cNvSpPr txBox="1">
              <a:spLocks noChangeArrowheads="1"/>
            </p:cNvSpPr>
            <p:nvPr/>
          </p:nvSpPr>
          <p:spPr bwMode="auto">
            <a:xfrm>
              <a:off x="1411" y="1145"/>
              <a:ext cx="247" cy="333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28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2563" name="Text Box 37"/>
            <p:cNvSpPr txBox="1">
              <a:spLocks noChangeArrowheads="1"/>
            </p:cNvSpPr>
            <p:nvPr/>
          </p:nvSpPr>
          <p:spPr bwMode="auto">
            <a:xfrm>
              <a:off x="1411" y="1632"/>
              <a:ext cx="247" cy="333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28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2564" name="Text Box 38"/>
            <p:cNvSpPr txBox="1">
              <a:spLocks noChangeArrowheads="1"/>
            </p:cNvSpPr>
            <p:nvPr/>
          </p:nvSpPr>
          <p:spPr bwMode="auto">
            <a:xfrm>
              <a:off x="1411" y="2256"/>
              <a:ext cx="247" cy="333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28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2565" name="Text Box 39"/>
            <p:cNvSpPr txBox="1">
              <a:spLocks noChangeArrowheads="1"/>
            </p:cNvSpPr>
            <p:nvPr/>
          </p:nvSpPr>
          <p:spPr bwMode="auto">
            <a:xfrm>
              <a:off x="1411" y="2928"/>
              <a:ext cx="247" cy="333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2800">
                  <a:latin typeface="Arial" panose="020B0604020202020204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207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dirty="0" smtClean="0"/>
              <a:t>Successors</a:t>
            </a:r>
            <a:r>
              <a:rPr lang="en-US" altLang="lv-LV" dirty="0" smtClean="0"/>
              <a:t> and Predecessors</a:t>
            </a:r>
            <a:endParaRPr lang="en-US" altLang="lv-LV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1353159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lv-LV" altLang="lv-LV" sz="3200" dirty="0">
                <a:solidFill>
                  <a:srgbClr val="43B02A"/>
                </a:solidFill>
                <a:latin typeface="Comic Sans MS" panose="030F0702030302020204" pitchFamily="66" charset="0"/>
              </a:rPr>
              <a:t>Successors: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dirty="0"/>
              <a:t>Successors of node C?</a:t>
            </a:r>
            <a:endParaRPr lang="en-US" altLang="lv-LV" dirty="0"/>
          </a:p>
          <a:p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181864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lv-LV" altLang="lv-LV" sz="2400" dirty="0">
                <a:solidFill>
                  <a:srgbClr val="43B02A"/>
                </a:solidFill>
                <a:latin typeface="Comic Sans MS" panose="030F0702030302020204" pitchFamily="66" charset="0"/>
              </a:rPr>
              <a:t>Predecessors:</a:t>
            </a:r>
            <a:endParaRPr lang="lv-LV" altLang="lv-LV" sz="2400" dirty="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</a:pPr>
            <a:r>
              <a:rPr lang="lv-LV" altLang="lv-LV" sz="2400" dirty="0"/>
              <a:t>What are the predecessors of node D?</a:t>
            </a:r>
          </a:p>
          <a:p>
            <a:pPr>
              <a:spcBef>
                <a:spcPct val="0"/>
              </a:spcBef>
            </a:pPr>
            <a:r>
              <a:rPr lang="lv-LV" altLang="lv-LV" sz="2400" dirty="0"/>
              <a:t>Or of node H?</a:t>
            </a:r>
            <a:endParaRPr lang="en-US" altLang="lv-LV" sz="2400" dirty="0"/>
          </a:p>
          <a:p>
            <a:endParaRPr lang="lv-LV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1600200" y="3276600"/>
            <a:ext cx="2995506" cy="2235385"/>
            <a:chOff x="5334000" y="1828800"/>
            <a:chExt cx="4648200" cy="3468701"/>
          </a:xfrm>
        </p:grpSpPr>
        <p:sp>
          <p:nvSpPr>
            <p:cNvPr id="15400" name="Oval 3"/>
            <p:cNvSpPr>
              <a:spLocks noChangeArrowheads="1"/>
            </p:cNvSpPr>
            <p:nvPr/>
          </p:nvSpPr>
          <p:spPr bwMode="auto">
            <a:xfrm>
              <a:off x="8077200" y="2667000"/>
              <a:ext cx="609600" cy="6096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1800"/>
            </a:p>
          </p:txBody>
        </p:sp>
        <p:sp>
          <p:nvSpPr>
            <p:cNvPr id="15401" name="Oval 4"/>
            <p:cNvSpPr>
              <a:spLocks noChangeArrowheads="1"/>
            </p:cNvSpPr>
            <p:nvPr/>
          </p:nvSpPr>
          <p:spPr bwMode="auto">
            <a:xfrm>
              <a:off x="6019800" y="3581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00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1800"/>
            </a:p>
          </p:txBody>
        </p:sp>
        <p:sp>
          <p:nvSpPr>
            <p:cNvPr id="15402" name="Oval 5"/>
            <p:cNvSpPr>
              <a:spLocks noChangeArrowheads="1"/>
            </p:cNvSpPr>
            <p:nvPr/>
          </p:nvSpPr>
          <p:spPr bwMode="auto">
            <a:xfrm>
              <a:off x="5334000" y="2667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00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1800"/>
            </a:p>
          </p:txBody>
        </p:sp>
        <p:sp>
          <p:nvSpPr>
            <p:cNvPr id="15366" name="Oval 13"/>
            <p:cNvSpPr>
              <a:spLocks noChangeArrowheads="1"/>
            </p:cNvSpPr>
            <p:nvPr/>
          </p:nvSpPr>
          <p:spPr bwMode="auto">
            <a:xfrm>
              <a:off x="6629400" y="18288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15367" name="Oval 14"/>
            <p:cNvSpPr>
              <a:spLocks noChangeArrowheads="1"/>
            </p:cNvSpPr>
            <p:nvPr/>
          </p:nvSpPr>
          <p:spPr bwMode="auto">
            <a:xfrm>
              <a:off x="7315200" y="3581400"/>
              <a:ext cx="609600" cy="609600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15369" name="Oval 16"/>
            <p:cNvSpPr>
              <a:spLocks noChangeArrowheads="1"/>
            </p:cNvSpPr>
            <p:nvPr/>
          </p:nvSpPr>
          <p:spPr bwMode="auto">
            <a:xfrm>
              <a:off x="6629400" y="4648200"/>
              <a:ext cx="609600" cy="609600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15370" name="Oval 17"/>
            <p:cNvSpPr>
              <a:spLocks noChangeArrowheads="1"/>
            </p:cNvSpPr>
            <p:nvPr/>
          </p:nvSpPr>
          <p:spPr bwMode="auto">
            <a:xfrm>
              <a:off x="9372600" y="4648200"/>
              <a:ext cx="609600" cy="609600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15371" name="Oval 18"/>
            <p:cNvSpPr>
              <a:spLocks noChangeArrowheads="1"/>
            </p:cNvSpPr>
            <p:nvPr/>
          </p:nvSpPr>
          <p:spPr bwMode="auto">
            <a:xfrm>
              <a:off x="8153400" y="4648200"/>
              <a:ext cx="609600" cy="609600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15372" name="Oval 19"/>
            <p:cNvSpPr>
              <a:spLocks noChangeArrowheads="1"/>
            </p:cNvSpPr>
            <p:nvPr/>
          </p:nvSpPr>
          <p:spPr bwMode="auto">
            <a:xfrm>
              <a:off x="5334000" y="2667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15373" name="Oval 20"/>
            <p:cNvSpPr>
              <a:spLocks noChangeArrowheads="1"/>
            </p:cNvSpPr>
            <p:nvPr/>
          </p:nvSpPr>
          <p:spPr bwMode="auto">
            <a:xfrm>
              <a:off x="6019800" y="3581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15374" name="Oval 21"/>
            <p:cNvSpPr>
              <a:spLocks noChangeArrowheads="1"/>
            </p:cNvSpPr>
            <p:nvPr/>
          </p:nvSpPr>
          <p:spPr bwMode="auto">
            <a:xfrm>
              <a:off x="8763000" y="3505200"/>
              <a:ext cx="609600" cy="609600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15375" name="Line 22"/>
            <p:cNvSpPr>
              <a:spLocks noChangeShapeType="1"/>
            </p:cNvSpPr>
            <p:nvPr/>
          </p:nvSpPr>
          <p:spPr bwMode="auto">
            <a:xfrm flipH="1">
              <a:off x="5867400" y="22860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15376" name="Line 23"/>
            <p:cNvSpPr>
              <a:spLocks noChangeShapeType="1"/>
            </p:cNvSpPr>
            <p:nvPr/>
          </p:nvSpPr>
          <p:spPr bwMode="auto">
            <a:xfrm>
              <a:off x="7239000" y="2286000"/>
              <a:ext cx="914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15377" name="Line 24"/>
            <p:cNvSpPr>
              <a:spLocks noChangeShapeType="1"/>
            </p:cNvSpPr>
            <p:nvPr/>
          </p:nvSpPr>
          <p:spPr bwMode="auto">
            <a:xfrm>
              <a:off x="5791200" y="32004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15378" name="Line 25"/>
            <p:cNvSpPr>
              <a:spLocks noChangeShapeType="1"/>
            </p:cNvSpPr>
            <p:nvPr/>
          </p:nvSpPr>
          <p:spPr bwMode="auto">
            <a:xfrm flipH="1">
              <a:off x="7772400" y="32004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15379" name="Line 26"/>
            <p:cNvSpPr>
              <a:spLocks noChangeShapeType="1"/>
            </p:cNvSpPr>
            <p:nvPr/>
          </p:nvSpPr>
          <p:spPr bwMode="auto">
            <a:xfrm>
              <a:off x="8610600" y="3200400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15380" name="Line 27"/>
            <p:cNvSpPr>
              <a:spLocks noChangeShapeType="1"/>
            </p:cNvSpPr>
            <p:nvPr/>
          </p:nvSpPr>
          <p:spPr bwMode="auto">
            <a:xfrm flipH="1">
              <a:off x="7086600" y="4191000"/>
              <a:ext cx="381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15381" name="Line 28"/>
            <p:cNvSpPr>
              <a:spLocks noChangeShapeType="1"/>
            </p:cNvSpPr>
            <p:nvPr/>
          </p:nvSpPr>
          <p:spPr bwMode="auto">
            <a:xfrm flipH="1">
              <a:off x="8610600" y="4038600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15382" name="Line 29"/>
            <p:cNvSpPr>
              <a:spLocks noChangeShapeType="1"/>
            </p:cNvSpPr>
            <p:nvPr/>
          </p:nvSpPr>
          <p:spPr bwMode="auto">
            <a:xfrm>
              <a:off x="9220200" y="4038600"/>
              <a:ext cx="3810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15383" name="Text Box 30"/>
            <p:cNvSpPr txBox="1">
              <a:spLocks noChangeArrowheads="1"/>
            </p:cNvSpPr>
            <p:nvPr/>
          </p:nvSpPr>
          <p:spPr bwMode="auto">
            <a:xfrm>
              <a:off x="6705600" y="1905001"/>
              <a:ext cx="545242" cy="573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A</a:t>
              </a:r>
            </a:p>
          </p:txBody>
        </p:sp>
        <p:sp>
          <p:nvSpPr>
            <p:cNvPr id="15384" name="Text Box 31"/>
            <p:cNvSpPr txBox="1">
              <a:spLocks noChangeArrowheads="1"/>
            </p:cNvSpPr>
            <p:nvPr/>
          </p:nvSpPr>
          <p:spPr bwMode="auto">
            <a:xfrm>
              <a:off x="5410201" y="2743200"/>
              <a:ext cx="525343" cy="573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B</a:t>
              </a:r>
            </a:p>
          </p:txBody>
        </p:sp>
        <p:sp>
          <p:nvSpPr>
            <p:cNvPr id="15385" name="Text Box 32"/>
            <p:cNvSpPr txBox="1">
              <a:spLocks noChangeArrowheads="1"/>
            </p:cNvSpPr>
            <p:nvPr/>
          </p:nvSpPr>
          <p:spPr bwMode="auto">
            <a:xfrm>
              <a:off x="8153400" y="2743200"/>
              <a:ext cx="525343" cy="57310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 dirty="0"/>
                <a:t>C</a:t>
              </a:r>
            </a:p>
          </p:txBody>
        </p:sp>
        <p:sp>
          <p:nvSpPr>
            <p:cNvPr id="15386" name="Text Box 33"/>
            <p:cNvSpPr txBox="1">
              <a:spLocks noChangeArrowheads="1"/>
            </p:cNvSpPr>
            <p:nvPr/>
          </p:nvSpPr>
          <p:spPr bwMode="auto">
            <a:xfrm>
              <a:off x="6096001" y="3657600"/>
              <a:ext cx="545242" cy="573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D</a:t>
              </a:r>
            </a:p>
          </p:txBody>
        </p:sp>
        <p:sp>
          <p:nvSpPr>
            <p:cNvPr id="15387" name="Text Box 34"/>
            <p:cNvSpPr txBox="1">
              <a:spLocks noChangeArrowheads="1"/>
            </p:cNvSpPr>
            <p:nvPr/>
          </p:nvSpPr>
          <p:spPr bwMode="auto">
            <a:xfrm>
              <a:off x="7391400" y="3581400"/>
              <a:ext cx="505443" cy="57310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E</a:t>
              </a:r>
            </a:p>
          </p:txBody>
        </p:sp>
        <p:sp>
          <p:nvSpPr>
            <p:cNvPr id="15388" name="Text Box 35"/>
            <p:cNvSpPr txBox="1">
              <a:spLocks noChangeArrowheads="1"/>
            </p:cNvSpPr>
            <p:nvPr/>
          </p:nvSpPr>
          <p:spPr bwMode="auto">
            <a:xfrm>
              <a:off x="8915400" y="3581400"/>
              <a:ext cx="485544" cy="57310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F</a:t>
              </a:r>
            </a:p>
          </p:txBody>
        </p:sp>
        <p:sp>
          <p:nvSpPr>
            <p:cNvPr id="15389" name="Text Box 36"/>
            <p:cNvSpPr txBox="1">
              <a:spLocks noChangeArrowheads="1"/>
            </p:cNvSpPr>
            <p:nvPr/>
          </p:nvSpPr>
          <p:spPr bwMode="auto">
            <a:xfrm>
              <a:off x="6781801" y="4724400"/>
              <a:ext cx="545242" cy="57310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 dirty="0"/>
                <a:t>G</a:t>
              </a:r>
            </a:p>
          </p:txBody>
        </p:sp>
        <p:sp>
          <p:nvSpPr>
            <p:cNvPr id="15390" name="Text Box 37"/>
            <p:cNvSpPr txBox="1">
              <a:spLocks noChangeArrowheads="1"/>
            </p:cNvSpPr>
            <p:nvPr/>
          </p:nvSpPr>
          <p:spPr bwMode="auto">
            <a:xfrm>
              <a:off x="8229602" y="4724400"/>
              <a:ext cx="545242" cy="57310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 dirty="0"/>
                <a:t>H</a:t>
              </a:r>
            </a:p>
          </p:txBody>
        </p:sp>
        <p:sp>
          <p:nvSpPr>
            <p:cNvPr id="15391" name="Text Box 38"/>
            <p:cNvSpPr txBox="1">
              <a:spLocks noChangeArrowheads="1"/>
            </p:cNvSpPr>
            <p:nvPr/>
          </p:nvSpPr>
          <p:spPr bwMode="auto">
            <a:xfrm>
              <a:off x="9525000" y="4724400"/>
              <a:ext cx="405947" cy="573101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I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086600" y="3618039"/>
            <a:ext cx="3200400" cy="2363807"/>
            <a:chOff x="7086600" y="1827663"/>
            <a:chExt cx="4648200" cy="3433148"/>
          </a:xfrm>
        </p:grpSpPr>
        <p:sp>
          <p:nvSpPr>
            <p:cNvPr id="37" name="Oval 12"/>
            <p:cNvSpPr>
              <a:spLocks noChangeArrowheads="1"/>
            </p:cNvSpPr>
            <p:nvPr/>
          </p:nvSpPr>
          <p:spPr bwMode="auto">
            <a:xfrm>
              <a:off x="8444884" y="1827663"/>
              <a:ext cx="609600" cy="609600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38" name="Oval 13"/>
            <p:cNvSpPr>
              <a:spLocks noChangeArrowheads="1"/>
            </p:cNvSpPr>
            <p:nvPr/>
          </p:nvSpPr>
          <p:spPr bwMode="auto">
            <a:xfrm>
              <a:off x="9067800" y="3581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39" name="Oval 14"/>
            <p:cNvSpPr>
              <a:spLocks noChangeArrowheads="1"/>
            </p:cNvSpPr>
            <p:nvPr/>
          </p:nvSpPr>
          <p:spPr bwMode="auto">
            <a:xfrm>
              <a:off x="9861076" y="2685458"/>
              <a:ext cx="609600" cy="609600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0" name="Oval 15"/>
            <p:cNvSpPr>
              <a:spLocks noChangeArrowheads="1"/>
            </p:cNvSpPr>
            <p:nvPr/>
          </p:nvSpPr>
          <p:spPr bwMode="auto">
            <a:xfrm>
              <a:off x="8382000" y="4648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1" name="Oval 16"/>
            <p:cNvSpPr>
              <a:spLocks noChangeArrowheads="1"/>
            </p:cNvSpPr>
            <p:nvPr/>
          </p:nvSpPr>
          <p:spPr bwMode="auto">
            <a:xfrm>
              <a:off x="11125200" y="4648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2" name="Oval 17"/>
            <p:cNvSpPr>
              <a:spLocks noChangeArrowheads="1"/>
            </p:cNvSpPr>
            <p:nvPr/>
          </p:nvSpPr>
          <p:spPr bwMode="auto">
            <a:xfrm>
              <a:off x="9906000" y="4648200"/>
              <a:ext cx="609600" cy="6096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3" name="Oval 18"/>
            <p:cNvSpPr>
              <a:spLocks noChangeArrowheads="1"/>
            </p:cNvSpPr>
            <p:nvPr/>
          </p:nvSpPr>
          <p:spPr bwMode="auto">
            <a:xfrm>
              <a:off x="7086600" y="2667000"/>
              <a:ext cx="609600" cy="609600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4" name="Oval 19"/>
            <p:cNvSpPr>
              <a:spLocks noChangeArrowheads="1"/>
            </p:cNvSpPr>
            <p:nvPr/>
          </p:nvSpPr>
          <p:spPr bwMode="auto">
            <a:xfrm>
              <a:off x="7772400" y="3581400"/>
              <a:ext cx="609600" cy="6096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5" name="Oval 20"/>
            <p:cNvSpPr>
              <a:spLocks noChangeArrowheads="1"/>
            </p:cNvSpPr>
            <p:nvPr/>
          </p:nvSpPr>
          <p:spPr bwMode="auto">
            <a:xfrm>
              <a:off x="10514463" y="3505200"/>
              <a:ext cx="609600" cy="609600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6" name="Line 21"/>
            <p:cNvSpPr>
              <a:spLocks noChangeShapeType="1"/>
            </p:cNvSpPr>
            <p:nvPr/>
          </p:nvSpPr>
          <p:spPr bwMode="auto">
            <a:xfrm flipH="1">
              <a:off x="7620000" y="22860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47" name="Line 22"/>
            <p:cNvSpPr>
              <a:spLocks noChangeShapeType="1"/>
            </p:cNvSpPr>
            <p:nvPr/>
          </p:nvSpPr>
          <p:spPr bwMode="auto">
            <a:xfrm>
              <a:off x="8991600" y="2286000"/>
              <a:ext cx="914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48" name="Line 23"/>
            <p:cNvSpPr>
              <a:spLocks noChangeShapeType="1"/>
            </p:cNvSpPr>
            <p:nvPr/>
          </p:nvSpPr>
          <p:spPr bwMode="auto">
            <a:xfrm>
              <a:off x="7543800" y="32004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49" name="Line 24"/>
            <p:cNvSpPr>
              <a:spLocks noChangeShapeType="1"/>
            </p:cNvSpPr>
            <p:nvPr/>
          </p:nvSpPr>
          <p:spPr bwMode="auto">
            <a:xfrm flipH="1">
              <a:off x="9525000" y="32004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0" name="Line 25"/>
            <p:cNvSpPr>
              <a:spLocks noChangeShapeType="1"/>
            </p:cNvSpPr>
            <p:nvPr/>
          </p:nvSpPr>
          <p:spPr bwMode="auto">
            <a:xfrm>
              <a:off x="10363200" y="3200400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1" name="Line 26"/>
            <p:cNvSpPr>
              <a:spLocks noChangeShapeType="1"/>
            </p:cNvSpPr>
            <p:nvPr/>
          </p:nvSpPr>
          <p:spPr bwMode="auto">
            <a:xfrm flipH="1">
              <a:off x="8839200" y="4191000"/>
              <a:ext cx="381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2" name="Line 27"/>
            <p:cNvSpPr>
              <a:spLocks noChangeShapeType="1"/>
            </p:cNvSpPr>
            <p:nvPr/>
          </p:nvSpPr>
          <p:spPr bwMode="auto">
            <a:xfrm flipH="1">
              <a:off x="10363200" y="4038600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3" name="Line 28"/>
            <p:cNvSpPr>
              <a:spLocks noChangeShapeType="1"/>
            </p:cNvSpPr>
            <p:nvPr/>
          </p:nvSpPr>
          <p:spPr bwMode="auto">
            <a:xfrm>
              <a:off x="10972800" y="4038600"/>
              <a:ext cx="3810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4" name="Text Box 29"/>
            <p:cNvSpPr txBox="1">
              <a:spLocks noChangeArrowheads="1"/>
            </p:cNvSpPr>
            <p:nvPr/>
          </p:nvSpPr>
          <p:spPr bwMode="auto">
            <a:xfrm>
              <a:off x="8547277" y="1846879"/>
              <a:ext cx="510335" cy="536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A</a:t>
              </a:r>
            </a:p>
          </p:txBody>
        </p:sp>
        <p:sp>
          <p:nvSpPr>
            <p:cNvPr id="55" name="Text Box 30"/>
            <p:cNvSpPr txBox="1">
              <a:spLocks noChangeArrowheads="1"/>
            </p:cNvSpPr>
            <p:nvPr/>
          </p:nvSpPr>
          <p:spPr bwMode="auto">
            <a:xfrm>
              <a:off x="7162801" y="2743200"/>
              <a:ext cx="491709" cy="536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B</a:t>
              </a:r>
            </a:p>
          </p:txBody>
        </p:sp>
        <p:sp>
          <p:nvSpPr>
            <p:cNvPr id="56" name="Text Box 31"/>
            <p:cNvSpPr txBox="1">
              <a:spLocks noChangeArrowheads="1"/>
            </p:cNvSpPr>
            <p:nvPr/>
          </p:nvSpPr>
          <p:spPr bwMode="auto">
            <a:xfrm>
              <a:off x="9906000" y="2743200"/>
              <a:ext cx="491709" cy="536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C</a:t>
              </a:r>
            </a:p>
          </p:txBody>
        </p:sp>
        <p:sp>
          <p:nvSpPr>
            <p:cNvPr id="57" name="Text Box 32"/>
            <p:cNvSpPr txBox="1">
              <a:spLocks noChangeArrowheads="1"/>
            </p:cNvSpPr>
            <p:nvPr/>
          </p:nvSpPr>
          <p:spPr bwMode="auto">
            <a:xfrm>
              <a:off x="7848600" y="3657600"/>
              <a:ext cx="510335" cy="536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D</a:t>
              </a:r>
            </a:p>
          </p:txBody>
        </p:sp>
        <p:sp>
          <p:nvSpPr>
            <p:cNvPr id="58" name="Text Box 33"/>
            <p:cNvSpPr txBox="1">
              <a:spLocks noChangeArrowheads="1"/>
            </p:cNvSpPr>
            <p:nvPr/>
          </p:nvSpPr>
          <p:spPr bwMode="auto">
            <a:xfrm>
              <a:off x="9143999" y="3657600"/>
              <a:ext cx="473084" cy="536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E</a:t>
              </a:r>
            </a:p>
          </p:txBody>
        </p:sp>
        <p:sp>
          <p:nvSpPr>
            <p:cNvPr id="59" name="Text Box 34"/>
            <p:cNvSpPr txBox="1">
              <a:spLocks noChangeArrowheads="1"/>
            </p:cNvSpPr>
            <p:nvPr/>
          </p:nvSpPr>
          <p:spPr bwMode="auto">
            <a:xfrm>
              <a:off x="10668000" y="3516313"/>
              <a:ext cx="454459" cy="536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F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/>
          </p:nvSpPr>
          <p:spPr bwMode="auto">
            <a:xfrm>
              <a:off x="8534402" y="4724400"/>
              <a:ext cx="510335" cy="536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G</a:t>
              </a:r>
            </a:p>
          </p:txBody>
        </p:sp>
        <p:sp>
          <p:nvSpPr>
            <p:cNvPr id="61" name="Text Box 36"/>
            <p:cNvSpPr txBox="1">
              <a:spLocks noChangeArrowheads="1"/>
            </p:cNvSpPr>
            <p:nvPr/>
          </p:nvSpPr>
          <p:spPr bwMode="auto">
            <a:xfrm>
              <a:off x="9982200" y="4724400"/>
              <a:ext cx="510335" cy="536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H</a:t>
              </a:r>
            </a:p>
          </p:txBody>
        </p:sp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11277601" y="4724400"/>
              <a:ext cx="379957" cy="536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509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dirty="0" smtClean="0"/>
              <a:t>Leaf</a:t>
            </a:r>
            <a:r>
              <a:rPr lang="en-US" altLang="lv-LV" dirty="0" smtClean="0"/>
              <a:t>s and Internal Nodes</a:t>
            </a:r>
            <a:endParaRPr lang="en-US" altLang="lv-LV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lv-LV" altLang="lv-LV" sz="3200" dirty="0">
                <a:solidFill>
                  <a:srgbClr val="43B02A"/>
                </a:solidFill>
                <a:latin typeface="Comic Sans MS" panose="030F0702030302020204" pitchFamily="66" charset="0"/>
              </a:rPr>
              <a:t>Leaf:</a:t>
            </a:r>
            <a:endParaRPr lang="en-US" altLang="lv-LV" sz="3200" dirty="0">
              <a:solidFill>
                <a:srgbClr val="43B02A"/>
              </a:solidFill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dirty="0"/>
              <a:t>Any node with all empty subtrees/children.</a:t>
            </a:r>
            <a:endParaRPr lang="en-US" altLang="lv-LV" dirty="0"/>
          </a:p>
          <a:p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lv-LV" altLang="lv-LV" sz="2400" dirty="0">
                <a:solidFill>
                  <a:srgbClr val="43B02A"/>
                </a:solidFill>
                <a:latin typeface="Comic Sans MS" panose="030F0702030302020204" pitchFamily="66" charset="0"/>
              </a:rPr>
              <a:t>Internal Node:</a:t>
            </a:r>
            <a:endParaRPr lang="en-US" altLang="lv-LV" sz="2400" dirty="0">
              <a:solidFill>
                <a:srgbClr val="43B02A"/>
              </a:solidFill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sz="2400" dirty="0"/>
              <a:t>Any node with some non-empty child. </a:t>
            </a:r>
            <a:endParaRPr lang="en-US" altLang="lv-LV" sz="2400" dirty="0"/>
          </a:p>
          <a:p>
            <a:endParaRPr lang="lv-LV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2590800" y="3504960"/>
            <a:ext cx="3487703" cy="2590800"/>
            <a:chOff x="5334000" y="1828800"/>
            <a:chExt cx="4821238" cy="3581400"/>
          </a:xfrm>
        </p:grpSpPr>
        <p:grpSp>
          <p:nvGrpSpPr>
            <p:cNvPr id="230402" name="Group 2"/>
            <p:cNvGrpSpPr>
              <a:grpSpLocks/>
            </p:cNvGrpSpPr>
            <p:nvPr/>
          </p:nvGrpSpPr>
          <p:grpSpPr bwMode="auto">
            <a:xfrm>
              <a:off x="5943600" y="3352800"/>
              <a:ext cx="4211638" cy="2057400"/>
              <a:chOff x="2784" y="2112"/>
              <a:chExt cx="2653" cy="1296"/>
            </a:xfrm>
          </p:grpSpPr>
          <p:pic>
            <p:nvPicPr>
              <p:cNvPr id="23588" name="Picture 3" descr="j02340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8" y="2784"/>
                <a:ext cx="541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589" name="Picture 4" descr="j02340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8" y="2784"/>
                <a:ext cx="541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590" name="Picture 5" descr="j02340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96" y="2784"/>
                <a:ext cx="541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591" name="Picture 6" descr="j02340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4" y="2112"/>
                <a:ext cx="541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3557" name="Oval 8"/>
            <p:cNvSpPr>
              <a:spLocks noChangeArrowheads="1"/>
            </p:cNvSpPr>
            <p:nvPr/>
          </p:nvSpPr>
          <p:spPr bwMode="auto">
            <a:xfrm>
              <a:off x="6629400" y="18288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3558" name="Oval 9"/>
            <p:cNvSpPr>
              <a:spLocks noChangeArrowheads="1"/>
            </p:cNvSpPr>
            <p:nvPr/>
          </p:nvSpPr>
          <p:spPr bwMode="auto">
            <a:xfrm>
              <a:off x="7315200" y="3581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3559" name="Oval 10"/>
            <p:cNvSpPr>
              <a:spLocks noChangeArrowheads="1"/>
            </p:cNvSpPr>
            <p:nvPr/>
          </p:nvSpPr>
          <p:spPr bwMode="auto">
            <a:xfrm>
              <a:off x="8077200" y="2667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3560" name="Oval 11"/>
            <p:cNvSpPr>
              <a:spLocks noChangeArrowheads="1"/>
            </p:cNvSpPr>
            <p:nvPr/>
          </p:nvSpPr>
          <p:spPr bwMode="auto">
            <a:xfrm>
              <a:off x="6629400" y="4648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3561" name="Oval 12"/>
            <p:cNvSpPr>
              <a:spLocks noChangeArrowheads="1"/>
            </p:cNvSpPr>
            <p:nvPr/>
          </p:nvSpPr>
          <p:spPr bwMode="auto">
            <a:xfrm>
              <a:off x="9372600" y="4648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3562" name="Oval 13"/>
            <p:cNvSpPr>
              <a:spLocks noChangeArrowheads="1"/>
            </p:cNvSpPr>
            <p:nvPr/>
          </p:nvSpPr>
          <p:spPr bwMode="auto">
            <a:xfrm>
              <a:off x="8153400" y="4648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3563" name="Oval 14"/>
            <p:cNvSpPr>
              <a:spLocks noChangeArrowheads="1"/>
            </p:cNvSpPr>
            <p:nvPr/>
          </p:nvSpPr>
          <p:spPr bwMode="auto">
            <a:xfrm>
              <a:off x="5334000" y="2667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3564" name="Oval 15"/>
            <p:cNvSpPr>
              <a:spLocks noChangeArrowheads="1"/>
            </p:cNvSpPr>
            <p:nvPr/>
          </p:nvSpPr>
          <p:spPr bwMode="auto">
            <a:xfrm>
              <a:off x="6019800" y="3581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3565" name="Oval 16"/>
            <p:cNvSpPr>
              <a:spLocks noChangeArrowheads="1"/>
            </p:cNvSpPr>
            <p:nvPr/>
          </p:nvSpPr>
          <p:spPr bwMode="auto">
            <a:xfrm>
              <a:off x="8763000" y="3505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3566" name="Line 17"/>
            <p:cNvSpPr>
              <a:spLocks noChangeShapeType="1"/>
            </p:cNvSpPr>
            <p:nvPr/>
          </p:nvSpPr>
          <p:spPr bwMode="auto">
            <a:xfrm flipH="1">
              <a:off x="5867400" y="22860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3567" name="Line 18"/>
            <p:cNvSpPr>
              <a:spLocks noChangeShapeType="1"/>
            </p:cNvSpPr>
            <p:nvPr/>
          </p:nvSpPr>
          <p:spPr bwMode="auto">
            <a:xfrm>
              <a:off x="7239000" y="2286000"/>
              <a:ext cx="914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3568" name="Line 19"/>
            <p:cNvSpPr>
              <a:spLocks noChangeShapeType="1"/>
            </p:cNvSpPr>
            <p:nvPr/>
          </p:nvSpPr>
          <p:spPr bwMode="auto">
            <a:xfrm>
              <a:off x="5791200" y="32004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3569" name="Line 20"/>
            <p:cNvSpPr>
              <a:spLocks noChangeShapeType="1"/>
            </p:cNvSpPr>
            <p:nvPr/>
          </p:nvSpPr>
          <p:spPr bwMode="auto">
            <a:xfrm flipH="1">
              <a:off x="7772400" y="32004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3570" name="Line 21"/>
            <p:cNvSpPr>
              <a:spLocks noChangeShapeType="1"/>
            </p:cNvSpPr>
            <p:nvPr/>
          </p:nvSpPr>
          <p:spPr bwMode="auto">
            <a:xfrm>
              <a:off x="8610600" y="3200400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3571" name="Line 22"/>
            <p:cNvSpPr>
              <a:spLocks noChangeShapeType="1"/>
            </p:cNvSpPr>
            <p:nvPr/>
          </p:nvSpPr>
          <p:spPr bwMode="auto">
            <a:xfrm flipH="1">
              <a:off x="7086600" y="4191000"/>
              <a:ext cx="381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3572" name="Line 23"/>
            <p:cNvSpPr>
              <a:spLocks noChangeShapeType="1"/>
            </p:cNvSpPr>
            <p:nvPr/>
          </p:nvSpPr>
          <p:spPr bwMode="auto">
            <a:xfrm flipH="1">
              <a:off x="8610600" y="4038600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3573" name="Line 24"/>
            <p:cNvSpPr>
              <a:spLocks noChangeShapeType="1"/>
            </p:cNvSpPr>
            <p:nvPr/>
          </p:nvSpPr>
          <p:spPr bwMode="auto">
            <a:xfrm>
              <a:off x="9220200" y="4038600"/>
              <a:ext cx="3810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3574" name="Text Box 25"/>
            <p:cNvSpPr txBox="1">
              <a:spLocks noChangeArrowheads="1"/>
            </p:cNvSpPr>
            <p:nvPr/>
          </p:nvSpPr>
          <p:spPr bwMode="auto">
            <a:xfrm>
              <a:off x="6705601" y="1904999"/>
              <a:ext cx="485729" cy="510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A</a:t>
              </a:r>
            </a:p>
          </p:txBody>
        </p:sp>
        <p:sp>
          <p:nvSpPr>
            <p:cNvPr id="23575" name="Text Box 26"/>
            <p:cNvSpPr txBox="1">
              <a:spLocks noChangeArrowheads="1"/>
            </p:cNvSpPr>
            <p:nvPr/>
          </p:nvSpPr>
          <p:spPr bwMode="auto">
            <a:xfrm>
              <a:off x="5410199" y="2743200"/>
              <a:ext cx="468001" cy="510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B</a:t>
              </a:r>
            </a:p>
          </p:txBody>
        </p:sp>
        <p:sp>
          <p:nvSpPr>
            <p:cNvPr id="23576" name="Text Box 27"/>
            <p:cNvSpPr txBox="1">
              <a:spLocks noChangeArrowheads="1"/>
            </p:cNvSpPr>
            <p:nvPr/>
          </p:nvSpPr>
          <p:spPr bwMode="auto">
            <a:xfrm>
              <a:off x="8153400" y="2743200"/>
              <a:ext cx="468001" cy="510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C</a:t>
              </a:r>
            </a:p>
          </p:txBody>
        </p:sp>
        <p:sp>
          <p:nvSpPr>
            <p:cNvPr id="23577" name="Text Box 28"/>
            <p:cNvSpPr txBox="1">
              <a:spLocks noChangeArrowheads="1"/>
            </p:cNvSpPr>
            <p:nvPr/>
          </p:nvSpPr>
          <p:spPr bwMode="auto">
            <a:xfrm>
              <a:off x="6096002" y="3657600"/>
              <a:ext cx="485729" cy="510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D</a:t>
              </a:r>
            </a:p>
          </p:txBody>
        </p:sp>
        <p:sp>
          <p:nvSpPr>
            <p:cNvPr id="23578" name="Text Box 29"/>
            <p:cNvSpPr txBox="1">
              <a:spLocks noChangeArrowheads="1"/>
            </p:cNvSpPr>
            <p:nvPr/>
          </p:nvSpPr>
          <p:spPr bwMode="auto">
            <a:xfrm>
              <a:off x="7391399" y="3657600"/>
              <a:ext cx="450274" cy="510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E</a:t>
              </a:r>
            </a:p>
          </p:txBody>
        </p:sp>
        <p:sp>
          <p:nvSpPr>
            <p:cNvPr id="23579" name="Text Box 30"/>
            <p:cNvSpPr txBox="1">
              <a:spLocks noChangeArrowheads="1"/>
            </p:cNvSpPr>
            <p:nvPr/>
          </p:nvSpPr>
          <p:spPr bwMode="auto">
            <a:xfrm>
              <a:off x="8915401" y="3581400"/>
              <a:ext cx="432547" cy="510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F</a:t>
              </a:r>
            </a:p>
          </p:txBody>
        </p:sp>
        <p:sp>
          <p:nvSpPr>
            <p:cNvPr id="23580" name="Text Box 31"/>
            <p:cNvSpPr txBox="1">
              <a:spLocks noChangeArrowheads="1"/>
            </p:cNvSpPr>
            <p:nvPr/>
          </p:nvSpPr>
          <p:spPr bwMode="auto">
            <a:xfrm>
              <a:off x="6781801" y="4724399"/>
              <a:ext cx="485729" cy="510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G</a:t>
              </a:r>
            </a:p>
          </p:txBody>
        </p:sp>
        <p:sp>
          <p:nvSpPr>
            <p:cNvPr id="23581" name="Text Box 32"/>
            <p:cNvSpPr txBox="1">
              <a:spLocks noChangeArrowheads="1"/>
            </p:cNvSpPr>
            <p:nvPr/>
          </p:nvSpPr>
          <p:spPr bwMode="auto">
            <a:xfrm>
              <a:off x="8229600" y="4724399"/>
              <a:ext cx="485729" cy="510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H</a:t>
              </a:r>
            </a:p>
          </p:txBody>
        </p:sp>
        <p:sp>
          <p:nvSpPr>
            <p:cNvPr id="23582" name="Text Box 33"/>
            <p:cNvSpPr txBox="1">
              <a:spLocks noChangeArrowheads="1"/>
            </p:cNvSpPr>
            <p:nvPr/>
          </p:nvSpPr>
          <p:spPr bwMode="auto">
            <a:xfrm>
              <a:off x="9525000" y="4724399"/>
              <a:ext cx="361637" cy="510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I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708832" y="3256904"/>
            <a:ext cx="3511973" cy="2590800"/>
            <a:chOff x="5334000" y="1828800"/>
            <a:chExt cx="4648200" cy="3429000"/>
          </a:xfrm>
        </p:grpSpPr>
        <p:sp>
          <p:nvSpPr>
            <p:cNvPr id="40" name="Oval 3"/>
            <p:cNvSpPr>
              <a:spLocks noChangeArrowheads="1"/>
            </p:cNvSpPr>
            <p:nvPr/>
          </p:nvSpPr>
          <p:spPr bwMode="auto">
            <a:xfrm>
              <a:off x="6629400" y="1828800"/>
              <a:ext cx="609600" cy="6096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7315200" y="3581400"/>
              <a:ext cx="609600" cy="6096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8077200" y="2667000"/>
              <a:ext cx="609600" cy="6096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629400" y="4648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9372600" y="4648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8153400" y="4648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5334000" y="2667000"/>
              <a:ext cx="609600" cy="6096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7" name="Oval 10"/>
            <p:cNvSpPr>
              <a:spLocks noChangeArrowheads="1"/>
            </p:cNvSpPr>
            <p:nvPr/>
          </p:nvSpPr>
          <p:spPr bwMode="auto">
            <a:xfrm>
              <a:off x="6019800" y="3581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8" name="Oval 11"/>
            <p:cNvSpPr>
              <a:spLocks noChangeArrowheads="1"/>
            </p:cNvSpPr>
            <p:nvPr/>
          </p:nvSpPr>
          <p:spPr bwMode="auto">
            <a:xfrm>
              <a:off x="8763000" y="3505200"/>
              <a:ext cx="609600" cy="6096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 flipH="1">
              <a:off x="5867400" y="22860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7239000" y="2286000"/>
              <a:ext cx="914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1" name="Line 14"/>
            <p:cNvSpPr>
              <a:spLocks noChangeShapeType="1"/>
            </p:cNvSpPr>
            <p:nvPr/>
          </p:nvSpPr>
          <p:spPr bwMode="auto">
            <a:xfrm>
              <a:off x="5791200" y="32004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2" name="Line 15"/>
            <p:cNvSpPr>
              <a:spLocks noChangeShapeType="1"/>
            </p:cNvSpPr>
            <p:nvPr/>
          </p:nvSpPr>
          <p:spPr bwMode="auto">
            <a:xfrm flipH="1">
              <a:off x="7772400" y="32004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3" name="Line 16"/>
            <p:cNvSpPr>
              <a:spLocks noChangeShapeType="1"/>
            </p:cNvSpPr>
            <p:nvPr/>
          </p:nvSpPr>
          <p:spPr bwMode="auto">
            <a:xfrm>
              <a:off x="8610600" y="3200400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4" name="Line 17"/>
            <p:cNvSpPr>
              <a:spLocks noChangeShapeType="1"/>
            </p:cNvSpPr>
            <p:nvPr/>
          </p:nvSpPr>
          <p:spPr bwMode="auto">
            <a:xfrm flipH="1">
              <a:off x="7086600" y="4191000"/>
              <a:ext cx="381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5" name="Line 18"/>
            <p:cNvSpPr>
              <a:spLocks noChangeShapeType="1"/>
            </p:cNvSpPr>
            <p:nvPr/>
          </p:nvSpPr>
          <p:spPr bwMode="auto">
            <a:xfrm flipH="1">
              <a:off x="8610600" y="4038600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6" name="Line 19"/>
            <p:cNvSpPr>
              <a:spLocks noChangeShapeType="1"/>
            </p:cNvSpPr>
            <p:nvPr/>
          </p:nvSpPr>
          <p:spPr bwMode="auto">
            <a:xfrm>
              <a:off x="9220200" y="4038600"/>
              <a:ext cx="3810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7" name="Text Box 20"/>
            <p:cNvSpPr txBox="1">
              <a:spLocks noChangeArrowheads="1"/>
            </p:cNvSpPr>
            <p:nvPr/>
          </p:nvSpPr>
          <p:spPr bwMode="auto">
            <a:xfrm>
              <a:off x="6705601" y="1905000"/>
              <a:ext cx="465059" cy="4888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A</a:t>
              </a:r>
            </a:p>
          </p:txBody>
        </p:sp>
        <p:sp>
          <p:nvSpPr>
            <p:cNvPr id="58" name="Text Box 21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448086" cy="4888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B</a:t>
              </a:r>
            </a:p>
          </p:txBody>
        </p:sp>
        <p:sp>
          <p:nvSpPr>
            <p:cNvPr id="59" name="Text Box 22"/>
            <p:cNvSpPr txBox="1">
              <a:spLocks noChangeArrowheads="1"/>
            </p:cNvSpPr>
            <p:nvPr/>
          </p:nvSpPr>
          <p:spPr bwMode="auto">
            <a:xfrm>
              <a:off x="8153400" y="2743200"/>
              <a:ext cx="448086" cy="4888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C</a:t>
              </a:r>
            </a:p>
          </p:txBody>
        </p:sp>
        <p:sp>
          <p:nvSpPr>
            <p:cNvPr id="60" name="Text Box 23"/>
            <p:cNvSpPr txBox="1">
              <a:spLocks noChangeArrowheads="1"/>
            </p:cNvSpPr>
            <p:nvPr/>
          </p:nvSpPr>
          <p:spPr bwMode="auto">
            <a:xfrm>
              <a:off x="6096001" y="3657600"/>
              <a:ext cx="465059" cy="4888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D</a:t>
              </a:r>
            </a:p>
          </p:txBody>
        </p:sp>
        <p:sp>
          <p:nvSpPr>
            <p:cNvPr id="61" name="Text Box 24"/>
            <p:cNvSpPr txBox="1">
              <a:spLocks noChangeArrowheads="1"/>
            </p:cNvSpPr>
            <p:nvPr/>
          </p:nvSpPr>
          <p:spPr bwMode="auto">
            <a:xfrm>
              <a:off x="7391400" y="3657600"/>
              <a:ext cx="431113" cy="4888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E</a:t>
              </a:r>
            </a:p>
          </p:txBody>
        </p:sp>
        <p:sp>
          <p:nvSpPr>
            <p:cNvPr id="62" name="Text Box 25"/>
            <p:cNvSpPr txBox="1">
              <a:spLocks noChangeArrowheads="1"/>
            </p:cNvSpPr>
            <p:nvPr/>
          </p:nvSpPr>
          <p:spPr bwMode="auto">
            <a:xfrm>
              <a:off x="8915401" y="3581400"/>
              <a:ext cx="414140" cy="4888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F</a:t>
              </a:r>
            </a:p>
          </p:txBody>
        </p:sp>
        <p:sp>
          <p:nvSpPr>
            <p:cNvPr id="63" name="Text Box 26"/>
            <p:cNvSpPr txBox="1">
              <a:spLocks noChangeArrowheads="1"/>
            </p:cNvSpPr>
            <p:nvPr/>
          </p:nvSpPr>
          <p:spPr bwMode="auto">
            <a:xfrm>
              <a:off x="6781801" y="4724400"/>
              <a:ext cx="465059" cy="4888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G</a:t>
              </a:r>
            </a:p>
          </p:txBody>
        </p:sp>
        <p:sp>
          <p:nvSpPr>
            <p:cNvPr id="64" name="Text Box 27"/>
            <p:cNvSpPr txBox="1">
              <a:spLocks noChangeArrowheads="1"/>
            </p:cNvSpPr>
            <p:nvPr/>
          </p:nvSpPr>
          <p:spPr bwMode="auto">
            <a:xfrm>
              <a:off x="8229601" y="4724400"/>
              <a:ext cx="465059" cy="4888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H</a:t>
              </a:r>
            </a:p>
          </p:txBody>
        </p:sp>
        <p:sp>
          <p:nvSpPr>
            <p:cNvPr id="65" name="Text Box 28"/>
            <p:cNvSpPr txBox="1">
              <a:spLocks noChangeArrowheads="1"/>
            </p:cNvSpPr>
            <p:nvPr/>
          </p:nvSpPr>
          <p:spPr bwMode="auto">
            <a:xfrm>
              <a:off x="9525000" y="4724400"/>
              <a:ext cx="346249" cy="4888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449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pitchFamily="34" charset="0"/>
                <a:cs typeface="Calibri" pitchFamily="34" charset="0"/>
              </a:rPr>
              <a:t>Objectives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Trees (incl. rooted and ordered) 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Binary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Trees, and Binary Search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Trees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Searching a Binary Search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Tree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Implementing Binary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Trees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Insertion and deletion 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Tree Traversal and Expression Trees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4185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Cultural Reference: CSS Selectors</a:t>
            </a:r>
            <a:endParaRPr lang="lv-LV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209800" y="2667000"/>
          <a:ext cx="8763000" cy="32004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1215311842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1132570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lv-LV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lv-LV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 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8631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lv-LV" sz="2000" dirty="0">
                          <a:effectLst/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div p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Selects all &lt;p&gt; elements inside &lt;div&gt; elements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94043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lv-LV" sz="2000" dirty="0">
                          <a:effectLst/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div &gt; p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Selects all &lt;p&gt; elements where the parent is a &lt;div&gt; element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0253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lv-LV" sz="2000">
                          <a:effectLst/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div + p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Selects all &lt;p&gt; elements that are placed immediately after &lt;div&gt; elements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518766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lv-LV" sz="2000" dirty="0">
                          <a:effectLst/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p ~ </a:t>
                      </a:r>
                      <a:r>
                        <a:rPr lang="lv-LV" sz="2000" dirty="0" smtClean="0">
                          <a:effectLst/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ul</a:t>
                      </a:r>
                      <a:endParaRPr lang="lv-LV" sz="2000" dirty="0">
                        <a:effectLst/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smtClean="0">
                          <a:effectLst/>
                        </a:rPr>
                        <a:t>Selects</a:t>
                      </a:r>
                      <a:r>
                        <a:rPr lang="lv-LV" sz="2000" dirty="0" smtClean="0">
                          <a:effectLst/>
                        </a:rPr>
                        <a:t> all</a:t>
                      </a:r>
                      <a:r>
                        <a:rPr lang="en-US" sz="2000" dirty="0" smtClean="0">
                          <a:effectLst/>
                        </a:rPr>
                        <a:t> &lt;</a:t>
                      </a:r>
                      <a:r>
                        <a:rPr lang="en-US" sz="2000" dirty="0" err="1" smtClean="0">
                          <a:effectLst/>
                        </a:rPr>
                        <a:t>ul</a:t>
                      </a:r>
                      <a:r>
                        <a:rPr lang="en-US" sz="2000" dirty="0">
                          <a:effectLst/>
                        </a:rPr>
                        <a:t>&gt; </a:t>
                      </a:r>
                      <a:r>
                        <a:rPr lang="en-US" sz="2000" dirty="0" smtClean="0">
                          <a:effectLst/>
                        </a:rPr>
                        <a:t>element</a:t>
                      </a:r>
                      <a:r>
                        <a:rPr lang="lv-LV" sz="2000" dirty="0" smtClean="0">
                          <a:effectLst/>
                        </a:rPr>
                        <a:t>s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that </a:t>
                      </a:r>
                      <a:r>
                        <a:rPr lang="lv-LV" sz="2000" dirty="0" smtClean="0">
                          <a:effectLst/>
                        </a:rPr>
                        <a:t>are siblings of a </a:t>
                      </a:r>
                      <a:r>
                        <a:rPr lang="en-US" sz="2000" dirty="0" smtClean="0">
                          <a:effectLst/>
                        </a:rPr>
                        <a:t>&lt;p</a:t>
                      </a:r>
                      <a:r>
                        <a:rPr lang="en-US" sz="2000" dirty="0">
                          <a:effectLst/>
                        </a:rPr>
                        <a:t>&gt; element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7297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1394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Tree </a:t>
            </a:r>
            <a:r>
              <a:rPr lang="en-US" altLang="lv-LV" dirty="0" smtClean="0"/>
              <a:t>Terminology: Summary</a:t>
            </a:r>
            <a:endParaRPr lang="en-US" altLang="lv-LV" dirty="0" smtClean="0"/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4765675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Root: node without parent (A)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Internal node: node with at least one child (A, B, C, F)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External node (a.k.a. leaf ): node without children (E, I, J, K, G, H, 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Ancestors of a node: parent, grandparent, grand-grandparent, etc.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Depth of a node: number of ancestors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Height of a tree: maximum depth of any node (3)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Descendant of a node: child, grandchild, grand-grandchild, etc.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7BC5D66-7EC1-4C0B-8349-7DCA38BB1B5A}" type="slidenum">
              <a:rPr lang="en-US" altLang="lv-LV" sz="1400"/>
              <a:pPr eaLnBrk="1" hangingPunct="1"/>
              <a:t>21</a:t>
            </a:fld>
            <a:endParaRPr lang="en-US" altLang="lv-LV" sz="1400"/>
          </a:p>
        </p:txBody>
      </p:sp>
      <p:sp>
        <p:nvSpPr>
          <p:cNvPr id="5124" name="AutoShape 28"/>
          <p:cNvSpPr>
            <a:spLocks noChangeArrowheads="1"/>
          </p:cNvSpPr>
          <p:nvPr/>
        </p:nvSpPr>
        <p:spPr bwMode="auto">
          <a:xfrm>
            <a:off x="8296275" y="3190875"/>
            <a:ext cx="1981200" cy="18288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2651760" bIns="0" anchor="b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subtree</a:t>
            </a:r>
          </a:p>
        </p:txBody>
      </p:sp>
      <p:grpSp>
        <p:nvGrpSpPr>
          <p:cNvPr id="5127" name="Group 26"/>
          <p:cNvGrpSpPr>
            <a:grpSpLocks/>
          </p:cNvGrpSpPr>
          <p:nvPr/>
        </p:nvGrpSpPr>
        <p:grpSpPr bwMode="auto">
          <a:xfrm>
            <a:off x="6553200" y="2667001"/>
            <a:ext cx="3709988" cy="3127375"/>
            <a:chOff x="3135" y="1250"/>
            <a:chExt cx="2337" cy="1970"/>
          </a:xfrm>
        </p:grpSpPr>
        <p:sp>
          <p:nvSpPr>
            <p:cNvPr id="5130" name="AutoShape 5"/>
            <p:cNvSpPr>
              <a:spLocks noChangeAspect="1" noChangeArrowheads="1"/>
            </p:cNvSpPr>
            <p:nvPr/>
          </p:nvSpPr>
          <p:spPr bwMode="auto">
            <a:xfrm>
              <a:off x="4216" y="1250"/>
              <a:ext cx="215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600"/>
                <a:t>A</a:t>
              </a:r>
            </a:p>
          </p:txBody>
        </p:sp>
        <p:sp>
          <p:nvSpPr>
            <p:cNvPr id="5131" name="AutoShape 6"/>
            <p:cNvSpPr>
              <a:spLocks noChangeAspect="1" noChangeArrowheads="1"/>
            </p:cNvSpPr>
            <p:nvPr/>
          </p:nvSpPr>
          <p:spPr bwMode="auto">
            <a:xfrm>
              <a:off x="3384" y="1826"/>
              <a:ext cx="213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600"/>
                <a:t>B</a:t>
              </a:r>
            </a:p>
          </p:txBody>
        </p:sp>
        <p:sp>
          <p:nvSpPr>
            <p:cNvPr id="5132" name="AutoShape 7"/>
            <p:cNvSpPr>
              <a:spLocks noChangeAspect="1" noChangeArrowheads="1"/>
            </p:cNvSpPr>
            <p:nvPr/>
          </p:nvSpPr>
          <p:spPr bwMode="auto">
            <a:xfrm>
              <a:off x="5247" y="1825"/>
              <a:ext cx="225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600"/>
                <a:t>D</a:t>
              </a:r>
            </a:p>
          </p:txBody>
        </p:sp>
        <p:sp>
          <p:nvSpPr>
            <p:cNvPr id="5133" name="AutoShape 8"/>
            <p:cNvSpPr>
              <a:spLocks noChangeAspect="1" noChangeArrowheads="1"/>
            </p:cNvSpPr>
            <p:nvPr/>
          </p:nvSpPr>
          <p:spPr bwMode="auto">
            <a:xfrm>
              <a:off x="4754" y="1825"/>
              <a:ext cx="215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600"/>
                <a:t>C</a:t>
              </a:r>
            </a:p>
          </p:txBody>
        </p:sp>
        <p:sp>
          <p:nvSpPr>
            <p:cNvPr id="5134" name="AutoShape 9"/>
            <p:cNvSpPr>
              <a:spLocks noChangeAspect="1" noChangeArrowheads="1"/>
            </p:cNvSpPr>
            <p:nvPr/>
          </p:nvSpPr>
          <p:spPr bwMode="auto">
            <a:xfrm>
              <a:off x="4494" y="2401"/>
              <a:ext cx="223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600"/>
                <a:t>G</a:t>
              </a:r>
            </a:p>
          </p:txBody>
        </p:sp>
        <p:sp>
          <p:nvSpPr>
            <p:cNvPr id="5135" name="AutoShape 10"/>
            <p:cNvSpPr>
              <a:spLocks noChangeAspect="1" noChangeArrowheads="1"/>
            </p:cNvSpPr>
            <p:nvPr/>
          </p:nvSpPr>
          <p:spPr bwMode="auto">
            <a:xfrm>
              <a:off x="5007" y="2401"/>
              <a:ext cx="22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600"/>
                <a:t>H</a:t>
              </a:r>
            </a:p>
          </p:txBody>
        </p:sp>
        <p:sp>
          <p:nvSpPr>
            <p:cNvPr id="5136" name="AutoShape 11"/>
            <p:cNvSpPr>
              <a:spLocks noChangeAspect="1" noChangeArrowheads="1"/>
            </p:cNvSpPr>
            <p:nvPr/>
          </p:nvSpPr>
          <p:spPr bwMode="auto">
            <a:xfrm>
              <a:off x="3135" y="2399"/>
              <a:ext cx="208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600"/>
                <a:t>E</a:t>
              </a:r>
            </a:p>
          </p:txBody>
        </p:sp>
        <p:sp>
          <p:nvSpPr>
            <p:cNvPr id="5137" name="AutoShape 12"/>
            <p:cNvSpPr>
              <a:spLocks noChangeAspect="1" noChangeArrowheads="1"/>
            </p:cNvSpPr>
            <p:nvPr/>
          </p:nvSpPr>
          <p:spPr bwMode="auto">
            <a:xfrm>
              <a:off x="3639" y="2402"/>
              <a:ext cx="203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600"/>
                <a:t>F</a:t>
              </a:r>
            </a:p>
          </p:txBody>
        </p:sp>
        <p:cxnSp>
          <p:nvCxnSpPr>
            <p:cNvPr id="5138" name="AutoShape 13"/>
            <p:cNvCxnSpPr>
              <a:cxnSpLocks noChangeShapeType="1"/>
              <a:stCxn id="5130" idx="2"/>
              <a:endCxn id="5131" idx="0"/>
            </p:cNvCxnSpPr>
            <p:nvPr/>
          </p:nvCxnSpPr>
          <p:spPr bwMode="auto">
            <a:xfrm flipH="1">
              <a:off x="3491" y="1494"/>
              <a:ext cx="833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9" name="AutoShape 14"/>
            <p:cNvCxnSpPr>
              <a:cxnSpLocks noChangeShapeType="1"/>
              <a:stCxn id="5130" idx="2"/>
              <a:endCxn id="5133" idx="0"/>
            </p:cNvCxnSpPr>
            <p:nvPr/>
          </p:nvCxnSpPr>
          <p:spPr bwMode="auto">
            <a:xfrm>
              <a:off x="4324" y="1494"/>
              <a:ext cx="53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0" name="AutoShape 15"/>
            <p:cNvCxnSpPr>
              <a:cxnSpLocks noChangeShapeType="1"/>
              <a:stCxn id="5130" idx="2"/>
              <a:endCxn id="5132" idx="0"/>
            </p:cNvCxnSpPr>
            <p:nvPr/>
          </p:nvCxnSpPr>
          <p:spPr bwMode="auto">
            <a:xfrm>
              <a:off x="4324" y="1494"/>
              <a:ext cx="1036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1" name="AutoShape 16"/>
            <p:cNvCxnSpPr>
              <a:cxnSpLocks noChangeShapeType="1"/>
              <a:stCxn id="5133" idx="2"/>
              <a:endCxn id="5135" idx="0"/>
            </p:cNvCxnSpPr>
            <p:nvPr/>
          </p:nvCxnSpPr>
          <p:spPr bwMode="auto">
            <a:xfrm>
              <a:off x="4862" y="2071"/>
              <a:ext cx="257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2" name="AutoShape 17"/>
            <p:cNvCxnSpPr>
              <a:cxnSpLocks noChangeShapeType="1"/>
              <a:stCxn id="5133" idx="2"/>
              <a:endCxn id="5134" idx="0"/>
            </p:cNvCxnSpPr>
            <p:nvPr/>
          </p:nvCxnSpPr>
          <p:spPr bwMode="auto">
            <a:xfrm flipH="1">
              <a:off x="4606" y="2071"/>
              <a:ext cx="256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3" name="AutoShape 18"/>
            <p:cNvCxnSpPr>
              <a:cxnSpLocks noChangeShapeType="1"/>
              <a:stCxn id="5131" idx="2"/>
              <a:endCxn id="5137" idx="0"/>
            </p:cNvCxnSpPr>
            <p:nvPr/>
          </p:nvCxnSpPr>
          <p:spPr bwMode="auto">
            <a:xfrm>
              <a:off x="3491" y="2070"/>
              <a:ext cx="250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4" name="AutoShape 19"/>
            <p:cNvCxnSpPr>
              <a:cxnSpLocks noChangeShapeType="1"/>
              <a:stCxn id="5131" idx="2"/>
              <a:endCxn id="5136" idx="0"/>
            </p:cNvCxnSpPr>
            <p:nvPr/>
          </p:nvCxnSpPr>
          <p:spPr bwMode="auto">
            <a:xfrm flipH="1">
              <a:off x="3239" y="2070"/>
              <a:ext cx="252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45" name="AutoShape 20"/>
            <p:cNvSpPr>
              <a:spLocks noChangeAspect="1" noChangeArrowheads="1"/>
            </p:cNvSpPr>
            <p:nvPr/>
          </p:nvSpPr>
          <p:spPr bwMode="auto">
            <a:xfrm>
              <a:off x="3289" y="2981"/>
              <a:ext cx="182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600"/>
                <a:t>I</a:t>
              </a:r>
            </a:p>
          </p:txBody>
        </p:sp>
        <p:sp>
          <p:nvSpPr>
            <p:cNvPr id="5146" name="AutoShape 21"/>
            <p:cNvSpPr>
              <a:spLocks noChangeAspect="1" noChangeArrowheads="1"/>
            </p:cNvSpPr>
            <p:nvPr/>
          </p:nvSpPr>
          <p:spPr bwMode="auto">
            <a:xfrm>
              <a:off x="3655" y="2981"/>
              <a:ext cx="187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600"/>
                <a:t>J</a:t>
              </a:r>
            </a:p>
          </p:txBody>
        </p:sp>
        <p:cxnSp>
          <p:nvCxnSpPr>
            <p:cNvPr id="5147" name="AutoShape 22"/>
            <p:cNvCxnSpPr>
              <a:cxnSpLocks noChangeShapeType="1"/>
              <a:stCxn id="5137" idx="2"/>
              <a:endCxn id="5146" idx="0"/>
            </p:cNvCxnSpPr>
            <p:nvPr/>
          </p:nvCxnSpPr>
          <p:spPr bwMode="auto">
            <a:xfrm>
              <a:off x="3741" y="2646"/>
              <a:ext cx="8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8" name="AutoShape 23"/>
            <p:cNvCxnSpPr>
              <a:cxnSpLocks noChangeShapeType="1"/>
              <a:stCxn id="5137" idx="2"/>
              <a:endCxn id="5145" idx="0"/>
            </p:cNvCxnSpPr>
            <p:nvPr/>
          </p:nvCxnSpPr>
          <p:spPr bwMode="auto">
            <a:xfrm flipH="1">
              <a:off x="3380" y="2646"/>
              <a:ext cx="361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49" name="AutoShape 24"/>
            <p:cNvSpPr>
              <a:spLocks noChangeAspect="1" noChangeArrowheads="1"/>
            </p:cNvSpPr>
            <p:nvPr/>
          </p:nvSpPr>
          <p:spPr bwMode="auto">
            <a:xfrm>
              <a:off x="4026" y="2980"/>
              <a:ext cx="213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600"/>
                <a:t>K</a:t>
              </a:r>
            </a:p>
          </p:txBody>
        </p:sp>
        <p:cxnSp>
          <p:nvCxnSpPr>
            <p:cNvPr id="5150" name="AutoShape 25"/>
            <p:cNvCxnSpPr>
              <a:cxnSpLocks noChangeShapeType="1"/>
              <a:stCxn id="5137" idx="2"/>
              <a:endCxn id="5149" idx="0"/>
            </p:cNvCxnSpPr>
            <p:nvPr/>
          </p:nvCxnSpPr>
          <p:spPr bwMode="auto">
            <a:xfrm>
              <a:off x="3741" y="2646"/>
              <a:ext cx="392" cy="3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9899" name="Rectangle 2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705600" y="1676400"/>
            <a:ext cx="3505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40458C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000" kern="0" dirty="0" err="1">
                <a:solidFill>
                  <a:srgbClr val="40458C"/>
                </a:solidFill>
                <a:latin typeface="Tahoma"/>
              </a:rPr>
              <a:t>Subtree</a:t>
            </a:r>
            <a:r>
              <a:rPr lang="en-US" sz="2000" kern="0" dirty="0">
                <a:solidFill>
                  <a:srgbClr val="40458C"/>
                </a:solidFill>
                <a:latin typeface="Tahoma"/>
              </a:rPr>
              <a:t>: tree consisting of a node and its descendants</a:t>
            </a:r>
          </a:p>
        </p:txBody>
      </p:sp>
    </p:spTree>
    <p:extLst>
      <p:ext uri="{BB962C8B-B14F-4D97-AF65-F5344CB8AC3E}">
        <p14:creationId xmlns:p14="http://schemas.microsoft.com/office/powerpoint/2010/main" val="3255583855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0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Surroundings of a Node</a:t>
            </a:r>
            <a:endParaRPr lang="lv-LV" dirty="0"/>
          </a:p>
        </p:txBody>
      </p:sp>
      <p:graphicFrame>
        <p:nvGraphicFramePr>
          <p:cNvPr id="33" name="Content Placeholder 32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604000" y="1752600"/>
          <a:ext cx="4978400" cy="4937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78200">
                  <a:extLst>
                    <a:ext uri="{9D8B030D-6E8A-4147-A177-3AD203B41FA5}">
                      <a16:colId xmlns:a16="http://schemas.microsoft.com/office/drawing/2014/main" val="3829628766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457041319"/>
                    </a:ext>
                  </a:extLst>
                </a:gridCol>
              </a:tblGrid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r>
                        <a:rPr lang="en-US" baseline="0" dirty="0" smtClean="0"/>
                        <a:t> Name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Count/Value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814355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Parent of F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Node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86909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Children</a:t>
                      </a:r>
                      <a:r>
                        <a:rPr lang="en-US" baseline="0" dirty="0" smtClean="0"/>
                        <a:t> of F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List of nodes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128827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Ancestors</a:t>
                      </a:r>
                      <a:r>
                        <a:rPr lang="en-US" baseline="0" dirty="0" smtClean="0"/>
                        <a:t> of F (parent to root)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List of nodes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220369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Successors of F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count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289631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Depth of F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value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446831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Height of F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value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323895"/>
                  </a:ext>
                </a:extLst>
              </a:tr>
              <a:tr h="606186">
                <a:tc>
                  <a:txBody>
                    <a:bodyPr/>
                    <a:lstStyle/>
                    <a:p>
                      <a:r>
                        <a:rPr lang="en-US" dirty="0" smtClean="0"/>
                        <a:t>Nodes</a:t>
                      </a:r>
                      <a:r>
                        <a:rPr lang="en-US" baseline="0" dirty="0" smtClean="0"/>
                        <a:t> visited before F in preorder/</a:t>
                      </a:r>
                      <a:r>
                        <a:rPr lang="en-US" baseline="0" dirty="0" err="1" smtClean="0"/>
                        <a:t>inorder</a:t>
                      </a:r>
                      <a:r>
                        <a:rPr lang="en-US" baseline="0" dirty="0" smtClean="0"/>
                        <a:t>/</a:t>
                      </a:r>
                      <a:r>
                        <a:rPr lang="en-US" baseline="0" dirty="0" err="1" smtClean="0"/>
                        <a:t>postorder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 values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740233"/>
                  </a:ext>
                </a:extLst>
              </a:tr>
              <a:tr h="6061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Nodes</a:t>
                      </a:r>
                      <a:r>
                        <a:rPr lang="en-US" baseline="0" dirty="0" smtClean="0"/>
                        <a:t> visited after F in preorder/</a:t>
                      </a:r>
                      <a:r>
                        <a:rPr lang="en-US" baseline="0" dirty="0" err="1" smtClean="0"/>
                        <a:t>inorder</a:t>
                      </a:r>
                      <a:r>
                        <a:rPr lang="en-US" baseline="0" dirty="0" smtClean="0"/>
                        <a:t>/</a:t>
                      </a:r>
                      <a:r>
                        <a:rPr lang="en-US" baseline="0" dirty="0" err="1" smtClean="0"/>
                        <a:t>postorder</a:t>
                      </a:r>
                      <a:endParaRPr lang="lv-LV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 values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527670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Level of F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value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259824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Siblings of F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List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of nodes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160674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Siblings to the left of F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count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764704"/>
                  </a:ext>
                </a:extLst>
              </a:tr>
            </a:tbl>
          </a:graphicData>
        </a:graphic>
      </p:graphicFrame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1422400" y="1600200"/>
            <a:ext cx="4729480" cy="2955926"/>
            <a:chOff x="1371600" y="2895600"/>
            <a:chExt cx="5486400" cy="3429000"/>
          </a:xfrm>
        </p:grpSpPr>
        <p:sp>
          <p:nvSpPr>
            <p:cNvPr id="6" name="Oval 2"/>
            <p:cNvSpPr>
              <a:spLocks noChangeArrowheads="1"/>
            </p:cNvSpPr>
            <p:nvPr/>
          </p:nvSpPr>
          <p:spPr bwMode="auto">
            <a:xfrm>
              <a:off x="3429000" y="28956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7" name="Oval 3"/>
            <p:cNvSpPr>
              <a:spLocks noChangeArrowheads="1"/>
            </p:cNvSpPr>
            <p:nvPr/>
          </p:nvSpPr>
          <p:spPr bwMode="auto">
            <a:xfrm>
              <a:off x="4876800" y="37338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1371600" y="4648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2133600" y="37338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2819400" y="4648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H="1">
              <a:off x="2667000" y="33528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4038600" y="3352800"/>
              <a:ext cx="914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2590800" y="42672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3505201" y="2971800"/>
              <a:ext cx="3513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A</a:t>
              </a: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2209800" y="3810000"/>
              <a:ext cx="33855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B</a:t>
              </a: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4953000" y="3810000"/>
              <a:ext cx="33855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C</a:t>
              </a: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1447801" y="4724400"/>
              <a:ext cx="3513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D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2971800" y="4724400"/>
              <a:ext cx="3257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E</a:t>
              </a: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flipH="1">
              <a:off x="1828800" y="42672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0" name="Oval 16"/>
            <p:cNvSpPr>
              <a:spLocks noChangeArrowheads="1"/>
            </p:cNvSpPr>
            <p:nvPr/>
          </p:nvSpPr>
          <p:spPr bwMode="auto">
            <a:xfrm>
              <a:off x="4114800" y="4648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1" name="Oval 17"/>
            <p:cNvSpPr>
              <a:spLocks noChangeArrowheads="1"/>
            </p:cNvSpPr>
            <p:nvPr/>
          </p:nvSpPr>
          <p:spPr bwMode="auto">
            <a:xfrm>
              <a:off x="5562600" y="4724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H="1">
              <a:off x="4572000" y="42672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4267201" y="4724400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F</a:t>
              </a: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5715001" y="4800600"/>
              <a:ext cx="3513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G</a:t>
              </a: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5410200" y="4267200"/>
              <a:ext cx="381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6" name="Oval 22"/>
            <p:cNvSpPr>
              <a:spLocks noChangeArrowheads="1"/>
            </p:cNvSpPr>
            <p:nvPr/>
          </p:nvSpPr>
          <p:spPr bwMode="auto">
            <a:xfrm>
              <a:off x="4800600" y="56388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H="1">
              <a:off x="5257800" y="52578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4953000" y="5715000"/>
              <a:ext cx="2616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I</a:t>
              </a: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6248400" y="5715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6400801" y="5791200"/>
              <a:ext cx="27443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J</a:t>
              </a: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6096000" y="5257800"/>
              <a:ext cx="381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080009" y="4609007"/>
            <a:ext cx="4969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Note: </a:t>
            </a:r>
            <a:r>
              <a:rPr lang="en-US" sz="1800" dirty="0" smtClean="0"/>
              <a:t>Please pay attention to the type requested in the answer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node,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list of nodes,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integer value,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multiple integer values</a:t>
            </a:r>
          </a:p>
        </p:txBody>
      </p:sp>
    </p:spTree>
    <p:extLst>
      <p:ext uri="{BB962C8B-B14F-4D97-AF65-F5344CB8AC3E}">
        <p14:creationId xmlns:p14="http://schemas.microsoft.com/office/powerpoint/2010/main" val="1405893354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0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Surroundings of a </a:t>
            </a:r>
            <a:r>
              <a:rPr lang="en-US" dirty="0" smtClean="0"/>
              <a:t>Node: Solution</a:t>
            </a:r>
            <a:endParaRPr lang="lv-LV" dirty="0"/>
          </a:p>
        </p:txBody>
      </p:sp>
      <p:graphicFrame>
        <p:nvGraphicFramePr>
          <p:cNvPr id="5" name="Content Placeholder 32"/>
          <p:cNvGraphicFramePr>
            <a:graphicFrameLocks/>
          </p:cNvGraphicFramePr>
          <p:nvPr>
            <p:extLst/>
          </p:nvPr>
        </p:nvGraphicFramePr>
        <p:xfrm>
          <a:off x="6435238" y="1533347"/>
          <a:ext cx="4978400" cy="4937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78200">
                  <a:extLst>
                    <a:ext uri="{9D8B030D-6E8A-4147-A177-3AD203B41FA5}">
                      <a16:colId xmlns:a16="http://schemas.microsoft.com/office/drawing/2014/main" val="3829628766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457041319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r>
                        <a:rPr lang="en-US" baseline="0" dirty="0" smtClean="0"/>
                        <a:t> Name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Count/Value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814355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Parent of F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86909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Children</a:t>
                      </a:r>
                      <a:r>
                        <a:rPr lang="en-US" baseline="0" dirty="0" smtClean="0"/>
                        <a:t> of F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]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128827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Ancestors</a:t>
                      </a:r>
                      <a:r>
                        <a:rPr lang="en-US" baseline="0" dirty="0" smtClean="0"/>
                        <a:t> of F (parent to root)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[C,A]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220369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Successors of F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289631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Depth of F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446831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Height of F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323895"/>
                  </a:ext>
                </a:extLst>
              </a:tr>
              <a:tr h="606186">
                <a:tc>
                  <a:txBody>
                    <a:bodyPr/>
                    <a:lstStyle/>
                    <a:p>
                      <a:r>
                        <a:rPr lang="en-US" dirty="0" smtClean="0"/>
                        <a:t>Nodes</a:t>
                      </a:r>
                      <a:r>
                        <a:rPr lang="en-US" baseline="0" dirty="0" smtClean="0"/>
                        <a:t> visited </a:t>
                      </a:r>
                      <a:r>
                        <a:rPr lang="en-US" b="1" baseline="0" dirty="0" smtClean="0"/>
                        <a:t>before</a:t>
                      </a:r>
                      <a:r>
                        <a:rPr lang="en-US" baseline="0" dirty="0" smtClean="0"/>
                        <a:t> F in preorder/</a:t>
                      </a:r>
                      <a:r>
                        <a:rPr lang="en-US" baseline="0" dirty="0" err="1" smtClean="0"/>
                        <a:t>inorder</a:t>
                      </a:r>
                      <a:r>
                        <a:rPr lang="en-US" baseline="0" dirty="0" smtClean="0"/>
                        <a:t>/</a:t>
                      </a:r>
                      <a:r>
                        <a:rPr lang="en-US" baseline="0" dirty="0" err="1" smtClean="0"/>
                        <a:t>postorder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(5,4</a:t>
                      </a:r>
                      <a:r>
                        <a:rPr lang="en-US" baseline="0" dirty="0" smtClean="0"/>
                        <a:t>,3)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740233"/>
                  </a:ext>
                </a:extLst>
              </a:tr>
              <a:tr h="6061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Nodes</a:t>
                      </a:r>
                      <a:r>
                        <a:rPr lang="en-US" baseline="0" dirty="0" smtClean="0"/>
                        <a:t> visited </a:t>
                      </a:r>
                      <a:r>
                        <a:rPr lang="en-US" b="1" baseline="0" dirty="0" smtClean="0"/>
                        <a:t>after</a:t>
                      </a:r>
                      <a:r>
                        <a:rPr lang="en-US" baseline="0" dirty="0" smtClean="0"/>
                        <a:t> F in preorder/</a:t>
                      </a:r>
                      <a:r>
                        <a:rPr lang="en-US" baseline="0" dirty="0" err="1" smtClean="0"/>
                        <a:t>inorder</a:t>
                      </a:r>
                      <a:r>
                        <a:rPr lang="en-US" baseline="0" dirty="0" smtClean="0"/>
                        <a:t>/</a:t>
                      </a:r>
                      <a:r>
                        <a:rPr lang="en-US" baseline="0" dirty="0" err="1" smtClean="0"/>
                        <a:t>postorder</a:t>
                      </a:r>
                      <a:endParaRPr lang="lv-LV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(3,4,5)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527670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Level of F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259824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Siblings of F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]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160674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Siblings to the left of F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764704"/>
                  </a:ext>
                </a:extLst>
              </a:tr>
            </a:tbl>
          </a:graphicData>
        </a:graphic>
      </p:graphicFrame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468544" y="2754169"/>
            <a:ext cx="4729480" cy="2955926"/>
            <a:chOff x="1371600" y="2895600"/>
            <a:chExt cx="5486400" cy="3429000"/>
          </a:xfrm>
        </p:grpSpPr>
        <p:sp>
          <p:nvSpPr>
            <p:cNvPr id="7" name="Oval 2"/>
            <p:cNvSpPr>
              <a:spLocks noChangeArrowheads="1"/>
            </p:cNvSpPr>
            <p:nvPr/>
          </p:nvSpPr>
          <p:spPr bwMode="auto">
            <a:xfrm>
              <a:off x="3429000" y="28956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8" name="Oval 3"/>
            <p:cNvSpPr>
              <a:spLocks noChangeArrowheads="1"/>
            </p:cNvSpPr>
            <p:nvPr/>
          </p:nvSpPr>
          <p:spPr bwMode="auto">
            <a:xfrm>
              <a:off x="4876800" y="37338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1371600" y="4648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2133600" y="37338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2819400" y="4648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H="1">
              <a:off x="2667000" y="33528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4038600" y="3352800"/>
              <a:ext cx="914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2590800" y="42672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3505201" y="2971800"/>
              <a:ext cx="3513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A</a:t>
              </a:r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2209800" y="3810000"/>
              <a:ext cx="33855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B</a:t>
              </a: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4953000" y="3810000"/>
              <a:ext cx="33855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C</a:t>
              </a: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1447801" y="4724400"/>
              <a:ext cx="3513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D</a:t>
              </a:r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2971800" y="4724400"/>
              <a:ext cx="3257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E</a:t>
              </a: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H="1">
              <a:off x="1828800" y="42672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1" name="Oval 16"/>
            <p:cNvSpPr>
              <a:spLocks noChangeArrowheads="1"/>
            </p:cNvSpPr>
            <p:nvPr/>
          </p:nvSpPr>
          <p:spPr bwMode="auto">
            <a:xfrm>
              <a:off x="4114800" y="4648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2" name="Oval 17"/>
            <p:cNvSpPr>
              <a:spLocks noChangeArrowheads="1"/>
            </p:cNvSpPr>
            <p:nvPr/>
          </p:nvSpPr>
          <p:spPr bwMode="auto">
            <a:xfrm>
              <a:off x="5562600" y="4724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 flipH="1">
              <a:off x="4572000" y="42672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4267201" y="4724400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F</a:t>
              </a:r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5715001" y="4800600"/>
              <a:ext cx="3513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G</a:t>
              </a:r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5410200" y="4267200"/>
              <a:ext cx="381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7" name="Oval 22"/>
            <p:cNvSpPr>
              <a:spLocks noChangeArrowheads="1"/>
            </p:cNvSpPr>
            <p:nvPr/>
          </p:nvSpPr>
          <p:spPr bwMode="auto">
            <a:xfrm>
              <a:off x="4800600" y="56388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 flipH="1">
              <a:off x="5257800" y="52578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9" name="Text Box 25"/>
            <p:cNvSpPr txBox="1">
              <a:spLocks noChangeArrowheads="1"/>
            </p:cNvSpPr>
            <p:nvPr/>
          </p:nvSpPr>
          <p:spPr bwMode="auto">
            <a:xfrm>
              <a:off x="4953000" y="5715000"/>
              <a:ext cx="2616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I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6248400" y="5715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6400801" y="5791200"/>
              <a:ext cx="27443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J</a:t>
              </a:r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6096000" y="5257800"/>
              <a:ext cx="381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</p:grpSp>
    </p:spTree>
    <p:extLst>
      <p:ext uri="{BB962C8B-B14F-4D97-AF65-F5344CB8AC3E}">
        <p14:creationId xmlns:p14="http://schemas.microsoft.com/office/powerpoint/2010/main" val="3504049528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Subclasses of Trees – 1</a:t>
            </a:r>
            <a:endParaRPr lang="lv-LV" altLang="lv-LV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4" name="Rectangle 1027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422400" y="1752600"/>
                <a:ext cx="5283200" cy="4952999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lv-LV" sz="2800" b="1" i="1" dirty="0" smtClean="0">
                    <a:solidFill>
                      <a:srgbClr val="0070C0"/>
                    </a:solidFill>
                  </a:rPr>
                  <a:t>O</a:t>
                </a:r>
                <a:r>
                  <a:rPr lang="lv-LV" altLang="lv-LV" sz="2800" b="1" i="1" dirty="0" smtClean="0">
                    <a:solidFill>
                      <a:srgbClr val="0070C0"/>
                    </a:solidFill>
                  </a:rPr>
                  <a:t>rdered tree</a:t>
                </a:r>
                <a:r>
                  <a:rPr lang="lv-LV" altLang="lv-LV" sz="2800" dirty="0" smtClean="0"/>
                  <a:t> – </a:t>
                </a:r>
                <a:r>
                  <a:rPr lang="en-US" altLang="lv-LV" sz="2800" dirty="0" smtClean="0"/>
                  <a:t>children of any parent are fully ordered; there is the 1</a:t>
                </a:r>
                <a:r>
                  <a:rPr lang="en-US" altLang="lv-LV" sz="2800" baseline="30000" dirty="0" smtClean="0"/>
                  <a:t>st</a:t>
                </a:r>
                <a:r>
                  <a:rPr lang="en-US" altLang="lv-LV" sz="2800" dirty="0" smtClean="0"/>
                  <a:t> child (the leftmost one), the 2</a:t>
                </a:r>
                <a:r>
                  <a:rPr lang="en-US" altLang="lv-LV" sz="2800" baseline="30000" dirty="0" smtClean="0"/>
                  <a:t>nd</a:t>
                </a:r>
                <a:r>
                  <a:rPr lang="en-US" altLang="lv-LV" sz="2800" dirty="0"/>
                  <a:t> </a:t>
                </a:r>
                <a:r>
                  <a:rPr lang="en-US" altLang="lv-LV" sz="2800" dirty="0" smtClean="0"/>
                  <a:t>child, and so on. </a:t>
                </a:r>
                <a:endParaRPr lang="lv-LV" altLang="lv-LV" sz="28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lv-LV" sz="2800" b="1" i="1" dirty="0" smtClean="0">
                    <a:solidFill>
                      <a:srgbClr val="0070C0"/>
                    </a:solidFill>
                  </a:rPr>
                  <a:t>Binary tree</a:t>
                </a:r>
                <a:r>
                  <a:rPr lang="en-US" altLang="lv-LV" sz="2800" b="1" dirty="0" smtClean="0"/>
                  <a:t> – </a:t>
                </a:r>
                <a:r>
                  <a:rPr lang="en-US" altLang="lv-LV" sz="2800" dirty="0" smtClean="0"/>
                  <a:t>one subtype of an ordered tree, where nodes can have up to 2 children. It is possible to tell, which child is the left one, which one is the right one. 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lv-LV" sz="2800" b="1" i="1" dirty="0" smtClean="0">
                    <a:solidFill>
                      <a:srgbClr val="0070C0"/>
                    </a:solidFill>
                  </a:rPr>
                  <a:t>Empty binary tree </a:t>
                </a:r>
                <a:r>
                  <a:rPr lang="en-US" altLang="lv-LV" sz="2800" dirty="0" smtClean="0"/>
                  <a:t>– a tree without nodes</a:t>
                </a:r>
                <a:r>
                  <a:rPr lang="lv-LV" altLang="lv-LV" sz="2800" dirty="0" smtClean="0"/>
                  <a:t>. </a:t>
                </a:r>
                <a:r>
                  <a:rPr lang="en-US" altLang="lv-LV" sz="2800" dirty="0" smtClean="0"/>
                  <a:t>Denoted by</a:t>
                </a:r>
                <a:r>
                  <a:rPr lang="lv-LV" altLang="lv-LV" sz="2800" dirty="0" smtClean="0"/>
                  <a:t> </a:t>
                </a:r>
                <a14:m>
                  <m:oMath xmlns:m="http://schemas.openxmlformats.org/officeDocument/2006/math">
                    <m:r>
                      <a:rPr lang="lv-LV" altLang="lv-LV" sz="28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</m:t>
                    </m:r>
                  </m:oMath>
                </a14:m>
                <a:r>
                  <a:rPr lang="lv-LV" altLang="lv-LV" sz="2800" dirty="0"/>
                  <a:t>.</a:t>
                </a:r>
              </a:p>
            </p:txBody>
          </p:sp>
        </mc:Choice>
        <mc:Fallback xmlns="">
          <p:sp>
            <p:nvSpPr>
              <p:cNvPr id="25604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2400" y="1752600"/>
                <a:ext cx="5283200" cy="4952999"/>
              </a:xfrm>
              <a:blipFill>
                <a:blip r:embed="rId3"/>
                <a:stretch>
                  <a:fillRect l="-2076" t="-2217" r="-461" b="-1724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0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C7AB45-BFB8-4AB7-8171-24E9D51B3D2F}" type="slidenum">
              <a:rPr lang="lv-LV" altLang="lv-LV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lv-LV" altLang="lv-LV" sz="1400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8893232" y="1620780"/>
            <a:ext cx="452031" cy="4520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1800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9401767" y="2920369"/>
            <a:ext cx="452031" cy="4520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1800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9966805" y="2242323"/>
            <a:ext cx="452031" cy="4520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1800"/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8893232" y="3711423"/>
            <a:ext cx="452031" cy="4520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1800"/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10927371" y="3711423"/>
            <a:ext cx="452031" cy="4520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1800"/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10023309" y="3711423"/>
            <a:ext cx="452031" cy="4520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1800"/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7932666" y="2242323"/>
            <a:ext cx="452031" cy="4520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1800"/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8441201" y="2920369"/>
            <a:ext cx="452031" cy="4520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1800"/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10475340" y="2863865"/>
            <a:ext cx="452031" cy="4520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1800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>
            <a:off x="8328193" y="1959803"/>
            <a:ext cx="621543" cy="3390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 sz="1800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9345263" y="1959803"/>
            <a:ext cx="678046" cy="3955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 sz="1800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8271689" y="2637850"/>
            <a:ext cx="339023" cy="3390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 sz="1800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9740790" y="2637850"/>
            <a:ext cx="339023" cy="3390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 sz="1800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10362332" y="2637850"/>
            <a:ext cx="226015" cy="2825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 sz="1800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H="1">
            <a:off x="9232255" y="3372400"/>
            <a:ext cx="282519" cy="3955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 sz="1800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>
            <a:off x="10362332" y="3259392"/>
            <a:ext cx="226015" cy="4520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 sz="1800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10814363" y="3259392"/>
            <a:ext cx="282519" cy="4520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 sz="1800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8949736" y="1677284"/>
            <a:ext cx="260554" cy="27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1800"/>
              <a:t>A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7989170" y="2298826"/>
            <a:ext cx="251045" cy="27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1800"/>
              <a:t>B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10023309" y="2298826"/>
            <a:ext cx="251045" cy="27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1800"/>
              <a:t>C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8497705" y="2976873"/>
            <a:ext cx="260554" cy="27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1800"/>
              <a:t>D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9458270" y="2976873"/>
            <a:ext cx="241536" cy="27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1800"/>
              <a:t>E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10588349" y="2920369"/>
            <a:ext cx="232026" cy="27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1800"/>
              <a:t>F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9006240" y="3767927"/>
            <a:ext cx="260554" cy="27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1800"/>
              <a:t>G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10079814" y="3767927"/>
            <a:ext cx="260554" cy="27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1800"/>
              <a:t>H</a:t>
            </a: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11040379" y="3767927"/>
            <a:ext cx="193989" cy="27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1800"/>
              <a:t>I</a:t>
            </a:r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>
            <a:off x="8271689" y="2637850"/>
            <a:ext cx="339023" cy="33902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 sz="1800"/>
          </a:p>
        </p:txBody>
      </p:sp>
      <p:sp>
        <p:nvSpPr>
          <p:cNvPr id="36" name="Oval 3"/>
          <p:cNvSpPr>
            <a:spLocks noChangeArrowheads="1"/>
          </p:cNvSpPr>
          <p:nvPr/>
        </p:nvSpPr>
        <p:spPr bwMode="auto">
          <a:xfrm>
            <a:off x="7734903" y="4060718"/>
            <a:ext cx="452031" cy="4520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1800"/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8001000" y="5360307"/>
            <a:ext cx="452031" cy="4520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1800"/>
          </a:p>
        </p:txBody>
      </p:sp>
      <p:sp>
        <p:nvSpPr>
          <p:cNvPr id="38" name="Oval 5"/>
          <p:cNvSpPr>
            <a:spLocks noChangeArrowheads="1"/>
          </p:cNvSpPr>
          <p:nvPr/>
        </p:nvSpPr>
        <p:spPr bwMode="auto">
          <a:xfrm>
            <a:off x="8566038" y="4682261"/>
            <a:ext cx="452031" cy="4520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1800"/>
          </a:p>
        </p:txBody>
      </p:sp>
      <p:sp>
        <p:nvSpPr>
          <p:cNvPr id="39" name="Oval 6"/>
          <p:cNvSpPr>
            <a:spLocks noChangeArrowheads="1"/>
          </p:cNvSpPr>
          <p:nvPr/>
        </p:nvSpPr>
        <p:spPr bwMode="auto">
          <a:xfrm>
            <a:off x="8297131" y="6151361"/>
            <a:ext cx="452031" cy="4520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1800"/>
          </a:p>
        </p:txBody>
      </p:sp>
      <p:sp>
        <p:nvSpPr>
          <p:cNvPr id="40" name="Oval 7"/>
          <p:cNvSpPr>
            <a:spLocks noChangeArrowheads="1"/>
          </p:cNvSpPr>
          <p:nvPr/>
        </p:nvSpPr>
        <p:spPr bwMode="auto">
          <a:xfrm>
            <a:off x="9729424" y="6151361"/>
            <a:ext cx="452031" cy="4520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1800"/>
          </a:p>
        </p:txBody>
      </p:sp>
      <p:sp>
        <p:nvSpPr>
          <p:cNvPr id="41" name="Oval 8"/>
          <p:cNvSpPr>
            <a:spLocks noChangeArrowheads="1"/>
          </p:cNvSpPr>
          <p:nvPr/>
        </p:nvSpPr>
        <p:spPr bwMode="auto">
          <a:xfrm>
            <a:off x="8825362" y="6151361"/>
            <a:ext cx="452031" cy="4520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1800"/>
          </a:p>
        </p:txBody>
      </p:sp>
      <p:sp>
        <p:nvSpPr>
          <p:cNvPr id="42" name="Oval 9"/>
          <p:cNvSpPr>
            <a:spLocks noChangeArrowheads="1"/>
          </p:cNvSpPr>
          <p:nvPr/>
        </p:nvSpPr>
        <p:spPr bwMode="auto">
          <a:xfrm>
            <a:off x="6774337" y="4682261"/>
            <a:ext cx="452031" cy="4520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1800"/>
          </a:p>
        </p:txBody>
      </p:sp>
      <p:sp>
        <p:nvSpPr>
          <p:cNvPr id="43" name="Oval 10"/>
          <p:cNvSpPr>
            <a:spLocks noChangeArrowheads="1"/>
          </p:cNvSpPr>
          <p:nvPr/>
        </p:nvSpPr>
        <p:spPr bwMode="auto">
          <a:xfrm>
            <a:off x="6329769" y="5360307"/>
            <a:ext cx="452031" cy="4520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1800"/>
          </a:p>
        </p:txBody>
      </p:sp>
      <p:sp>
        <p:nvSpPr>
          <p:cNvPr id="44" name="Oval 11"/>
          <p:cNvSpPr>
            <a:spLocks noChangeArrowheads="1"/>
          </p:cNvSpPr>
          <p:nvPr/>
        </p:nvSpPr>
        <p:spPr bwMode="auto">
          <a:xfrm>
            <a:off x="9277393" y="5303803"/>
            <a:ext cx="452031" cy="4520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1800"/>
          </a:p>
        </p:txBody>
      </p:sp>
      <p:sp>
        <p:nvSpPr>
          <p:cNvPr id="45" name="Line 12"/>
          <p:cNvSpPr>
            <a:spLocks noChangeShapeType="1"/>
          </p:cNvSpPr>
          <p:nvPr/>
        </p:nvSpPr>
        <p:spPr bwMode="auto">
          <a:xfrm flipH="1">
            <a:off x="7169864" y="4399741"/>
            <a:ext cx="621543" cy="3390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 sz="1800"/>
          </a:p>
        </p:txBody>
      </p:sp>
      <p:sp>
        <p:nvSpPr>
          <p:cNvPr id="46" name="Line 13"/>
          <p:cNvSpPr>
            <a:spLocks noChangeShapeType="1"/>
          </p:cNvSpPr>
          <p:nvPr/>
        </p:nvSpPr>
        <p:spPr bwMode="auto">
          <a:xfrm>
            <a:off x="8186934" y="4399741"/>
            <a:ext cx="492112" cy="2825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 sz="1800"/>
          </a:p>
        </p:txBody>
      </p:sp>
      <p:sp>
        <p:nvSpPr>
          <p:cNvPr id="48" name="Line 15"/>
          <p:cNvSpPr>
            <a:spLocks noChangeShapeType="1"/>
          </p:cNvSpPr>
          <p:nvPr/>
        </p:nvSpPr>
        <p:spPr bwMode="auto">
          <a:xfrm flipH="1">
            <a:off x="8340023" y="5077788"/>
            <a:ext cx="339023" cy="3390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 sz="1800"/>
          </a:p>
        </p:txBody>
      </p:sp>
      <p:sp>
        <p:nvSpPr>
          <p:cNvPr id="49" name="Line 16"/>
          <p:cNvSpPr>
            <a:spLocks noChangeShapeType="1"/>
          </p:cNvSpPr>
          <p:nvPr/>
        </p:nvSpPr>
        <p:spPr bwMode="auto">
          <a:xfrm>
            <a:off x="8961565" y="5077788"/>
            <a:ext cx="495803" cy="270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 sz="1800"/>
          </a:p>
        </p:txBody>
      </p:sp>
      <p:sp>
        <p:nvSpPr>
          <p:cNvPr id="50" name="Line 17"/>
          <p:cNvSpPr>
            <a:spLocks noChangeShapeType="1"/>
          </p:cNvSpPr>
          <p:nvPr/>
        </p:nvSpPr>
        <p:spPr bwMode="auto">
          <a:xfrm>
            <a:off x="8324559" y="5812337"/>
            <a:ext cx="161780" cy="3955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 sz="1800"/>
          </a:p>
        </p:txBody>
      </p:sp>
      <p:sp>
        <p:nvSpPr>
          <p:cNvPr id="51" name="Line 18"/>
          <p:cNvSpPr>
            <a:spLocks noChangeShapeType="1"/>
          </p:cNvSpPr>
          <p:nvPr/>
        </p:nvSpPr>
        <p:spPr bwMode="auto">
          <a:xfrm flipH="1">
            <a:off x="9164385" y="5699330"/>
            <a:ext cx="226015" cy="4520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 sz="1800"/>
          </a:p>
        </p:txBody>
      </p:sp>
      <p:sp>
        <p:nvSpPr>
          <p:cNvPr id="52" name="Line 19"/>
          <p:cNvSpPr>
            <a:spLocks noChangeShapeType="1"/>
          </p:cNvSpPr>
          <p:nvPr/>
        </p:nvSpPr>
        <p:spPr bwMode="auto">
          <a:xfrm>
            <a:off x="9616416" y="5699330"/>
            <a:ext cx="282519" cy="4520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 sz="1800"/>
          </a:p>
        </p:txBody>
      </p:sp>
      <p:sp>
        <p:nvSpPr>
          <p:cNvPr id="53" name="Text Box 20"/>
          <p:cNvSpPr txBox="1">
            <a:spLocks noChangeArrowheads="1"/>
          </p:cNvSpPr>
          <p:nvPr/>
        </p:nvSpPr>
        <p:spPr bwMode="auto">
          <a:xfrm>
            <a:off x="7791407" y="4117222"/>
            <a:ext cx="260554" cy="27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1800"/>
              <a:t>A</a:t>
            </a:r>
          </a:p>
        </p:txBody>
      </p:sp>
      <p:sp>
        <p:nvSpPr>
          <p:cNvPr id="54" name="Text Box 21"/>
          <p:cNvSpPr txBox="1">
            <a:spLocks noChangeArrowheads="1"/>
          </p:cNvSpPr>
          <p:nvPr/>
        </p:nvSpPr>
        <p:spPr bwMode="auto">
          <a:xfrm>
            <a:off x="6830841" y="4738764"/>
            <a:ext cx="251045" cy="27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1800"/>
              <a:t>B</a:t>
            </a:r>
          </a:p>
        </p:txBody>
      </p:sp>
      <p:sp>
        <p:nvSpPr>
          <p:cNvPr id="55" name="Text Box 22"/>
          <p:cNvSpPr txBox="1">
            <a:spLocks noChangeArrowheads="1"/>
          </p:cNvSpPr>
          <p:nvPr/>
        </p:nvSpPr>
        <p:spPr bwMode="auto">
          <a:xfrm>
            <a:off x="8622542" y="4738764"/>
            <a:ext cx="251045" cy="27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1800"/>
              <a:t>C</a:t>
            </a:r>
          </a:p>
        </p:txBody>
      </p:sp>
      <p:sp>
        <p:nvSpPr>
          <p:cNvPr id="56" name="Text Box 23"/>
          <p:cNvSpPr txBox="1">
            <a:spLocks noChangeArrowheads="1"/>
          </p:cNvSpPr>
          <p:nvPr/>
        </p:nvSpPr>
        <p:spPr bwMode="auto">
          <a:xfrm>
            <a:off x="6386273" y="5416811"/>
            <a:ext cx="260554" cy="27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1800"/>
              <a:t>D</a:t>
            </a:r>
          </a:p>
        </p:txBody>
      </p:sp>
      <p:sp>
        <p:nvSpPr>
          <p:cNvPr id="57" name="Text Box 24"/>
          <p:cNvSpPr txBox="1">
            <a:spLocks noChangeArrowheads="1"/>
          </p:cNvSpPr>
          <p:nvPr/>
        </p:nvSpPr>
        <p:spPr bwMode="auto">
          <a:xfrm>
            <a:off x="8057503" y="5416811"/>
            <a:ext cx="241536" cy="27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1800"/>
              <a:t>E</a:t>
            </a:r>
          </a:p>
        </p:txBody>
      </p:sp>
      <p:sp>
        <p:nvSpPr>
          <p:cNvPr id="58" name="Text Box 25"/>
          <p:cNvSpPr txBox="1">
            <a:spLocks noChangeArrowheads="1"/>
          </p:cNvSpPr>
          <p:nvPr/>
        </p:nvSpPr>
        <p:spPr bwMode="auto">
          <a:xfrm>
            <a:off x="9390402" y="5360307"/>
            <a:ext cx="232026" cy="27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1800"/>
              <a:t>F</a:t>
            </a:r>
          </a:p>
        </p:txBody>
      </p:sp>
      <p:sp>
        <p:nvSpPr>
          <p:cNvPr id="59" name="Text Box 26"/>
          <p:cNvSpPr txBox="1">
            <a:spLocks noChangeArrowheads="1"/>
          </p:cNvSpPr>
          <p:nvPr/>
        </p:nvSpPr>
        <p:spPr bwMode="auto">
          <a:xfrm>
            <a:off x="8410139" y="6207865"/>
            <a:ext cx="260554" cy="27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1800"/>
              <a:t>G</a:t>
            </a:r>
          </a:p>
        </p:txBody>
      </p:sp>
      <p:sp>
        <p:nvSpPr>
          <p:cNvPr id="60" name="Text Box 27"/>
          <p:cNvSpPr txBox="1">
            <a:spLocks noChangeArrowheads="1"/>
          </p:cNvSpPr>
          <p:nvPr/>
        </p:nvSpPr>
        <p:spPr bwMode="auto">
          <a:xfrm>
            <a:off x="8881867" y="6207865"/>
            <a:ext cx="260554" cy="27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1800"/>
              <a:t>H</a:t>
            </a:r>
          </a:p>
        </p:txBody>
      </p:sp>
      <p:sp>
        <p:nvSpPr>
          <p:cNvPr id="61" name="Text Box 28"/>
          <p:cNvSpPr txBox="1">
            <a:spLocks noChangeArrowheads="1"/>
          </p:cNvSpPr>
          <p:nvPr/>
        </p:nvSpPr>
        <p:spPr bwMode="auto">
          <a:xfrm>
            <a:off x="9842432" y="6207865"/>
            <a:ext cx="193989" cy="27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1800"/>
              <a:t>I</a:t>
            </a:r>
          </a:p>
        </p:txBody>
      </p:sp>
      <p:sp>
        <p:nvSpPr>
          <p:cNvPr id="63" name="Line 35"/>
          <p:cNvSpPr>
            <a:spLocks noChangeShapeType="1"/>
          </p:cNvSpPr>
          <p:nvPr/>
        </p:nvSpPr>
        <p:spPr bwMode="auto">
          <a:xfrm flipH="1">
            <a:off x="6604827" y="5077788"/>
            <a:ext cx="282518" cy="33037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 sz="1800"/>
          </a:p>
        </p:txBody>
      </p:sp>
      <p:sp>
        <p:nvSpPr>
          <p:cNvPr id="64" name="Line 35"/>
          <p:cNvSpPr>
            <a:spLocks noChangeShapeType="1"/>
          </p:cNvSpPr>
          <p:nvPr/>
        </p:nvSpPr>
        <p:spPr bwMode="auto">
          <a:xfrm>
            <a:off x="8301610" y="5766106"/>
            <a:ext cx="151422" cy="38525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 sz="1800"/>
          </a:p>
        </p:txBody>
      </p:sp>
      <p:sp>
        <p:nvSpPr>
          <p:cNvPr id="65" name="Line 35"/>
          <p:cNvSpPr>
            <a:spLocks noChangeShapeType="1"/>
          </p:cNvSpPr>
          <p:nvPr/>
        </p:nvSpPr>
        <p:spPr bwMode="auto">
          <a:xfrm flipH="1">
            <a:off x="9266793" y="3354975"/>
            <a:ext cx="247980" cy="36870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 sz="1800"/>
          </a:p>
        </p:txBody>
      </p:sp>
    </p:spTree>
    <p:extLst>
      <p:ext uri="{BB962C8B-B14F-4D97-AF65-F5344CB8AC3E}">
        <p14:creationId xmlns:p14="http://schemas.microsoft.com/office/powerpoint/2010/main" val="33133691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Arithmetic Expression Tree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/>
              <a:t>Binary tree associated with an arithmetic expression</a:t>
            </a:r>
          </a:p>
          <a:p>
            <a:pPr lvl="1" eaLnBrk="1" hangingPunct="1"/>
            <a:r>
              <a:rPr lang="en-US" altLang="lv-LV" sz="2000"/>
              <a:t>internal nodes: operators</a:t>
            </a:r>
          </a:p>
          <a:p>
            <a:pPr lvl="1" eaLnBrk="1" hangingPunct="1"/>
            <a:r>
              <a:rPr lang="en-US" altLang="lv-LV" sz="2000"/>
              <a:t>external nodes: operands</a:t>
            </a:r>
          </a:p>
          <a:p>
            <a:pPr eaLnBrk="1" hangingPunct="1"/>
            <a:r>
              <a:rPr lang="en-US" altLang="lv-LV"/>
              <a:t>Example: arithmetic expression tree for the expression (2 </a:t>
            </a:r>
            <a:r>
              <a:rPr lang="en-US" altLang="lv-LV">
                <a:latin typeface="Symbol" panose="05050102010706020507" pitchFamily="18" charset="2"/>
                <a:sym typeface="Symbol" panose="05050102010706020507" pitchFamily="18" charset="2"/>
              </a:rPr>
              <a:t> 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lv-LV"/>
              <a:t>a </a:t>
            </a:r>
            <a:r>
              <a:rPr lang="en-US" altLang="lv-LV">
                <a:latin typeface="Symbol" panose="05050102010706020507" pitchFamily="18" charset="2"/>
              </a:rPr>
              <a:t>-</a:t>
            </a:r>
            <a:r>
              <a:rPr lang="en-US" altLang="lv-LV"/>
              <a:t> 1) </a:t>
            </a:r>
            <a:r>
              <a:rPr lang="en-US" altLang="lv-LV">
                <a:latin typeface="Symbol" panose="05050102010706020507" pitchFamily="18" charset="2"/>
              </a:rPr>
              <a:t>+</a:t>
            </a:r>
            <a:r>
              <a:rPr lang="en-US" altLang="lv-LV"/>
              <a:t> (3 </a:t>
            </a:r>
            <a:r>
              <a:rPr lang="en-US" altLang="lv-LV">
                <a:latin typeface="Symbol" panose="05050102010706020507" pitchFamily="18" charset="2"/>
                <a:sym typeface="Symbol" panose="05050102010706020507" pitchFamily="18" charset="2"/>
              </a:rPr>
              <a:t> </a:t>
            </a:r>
            <a:r>
              <a:rPr lang="en-US" altLang="lv-LV"/>
              <a:t>b))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7E75ACE-8677-45E4-9693-19835DD072ED}" type="slidenum">
              <a:rPr lang="en-US" altLang="lv-LV" sz="1400"/>
              <a:pPr eaLnBrk="1" hangingPunct="1"/>
              <a:t>25</a:t>
            </a:fld>
            <a:endParaRPr lang="en-US" altLang="lv-LV" sz="1400"/>
          </a:p>
        </p:txBody>
      </p:sp>
      <p:grpSp>
        <p:nvGrpSpPr>
          <p:cNvPr id="10246" name="Group 21"/>
          <p:cNvGrpSpPr>
            <a:grpSpLocks/>
          </p:cNvGrpSpPr>
          <p:nvPr/>
        </p:nvGrpSpPr>
        <p:grpSpPr bwMode="auto">
          <a:xfrm>
            <a:off x="4343400" y="3733800"/>
            <a:ext cx="3429000" cy="2286000"/>
            <a:chOff x="2928" y="2256"/>
            <a:chExt cx="2160" cy="1440"/>
          </a:xfrm>
        </p:grpSpPr>
        <p:sp>
          <p:nvSpPr>
            <p:cNvPr id="10248" name="Oval 4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Symbol" panose="05050102010706020507" pitchFamily="18" charset="2"/>
                </a:rPr>
                <a:t>+</a:t>
              </a:r>
            </a:p>
          </p:txBody>
        </p:sp>
        <p:sp>
          <p:nvSpPr>
            <p:cNvPr id="10249" name="Oval 5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</a:p>
          </p:txBody>
        </p:sp>
        <p:sp>
          <p:nvSpPr>
            <p:cNvPr id="10250" name="Oval 6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endParaRPr lang="en-US" altLang="lv-LV">
                <a:latin typeface="Symbol" panose="05050102010706020507" pitchFamily="18" charset="2"/>
              </a:endParaRPr>
            </a:p>
          </p:txBody>
        </p:sp>
        <p:sp>
          <p:nvSpPr>
            <p:cNvPr id="10251" name="Oval 7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Symbol" panose="05050102010706020507" pitchFamily="18" charset="2"/>
                </a:rPr>
                <a:t>-</a:t>
              </a:r>
            </a:p>
          </p:txBody>
        </p:sp>
        <p:sp>
          <p:nvSpPr>
            <p:cNvPr id="10252" name="Rectangle 8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2</a:t>
              </a:r>
            </a:p>
          </p:txBody>
        </p:sp>
        <p:sp>
          <p:nvSpPr>
            <p:cNvPr id="10253" name="Rectangle 9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a</a:t>
              </a:r>
            </a:p>
          </p:txBody>
        </p:sp>
        <p:sp>
          <p:nvSpPr>
            <p:cNvPr id="10254" name="Rectangle 10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1</a:t>
              </a:r>
            </a:p>
          </p:txBody>
        </p:sp>
        <p:sp>
          <p:nvSpPr>
            <p:cNvPr id="10255" name="Rectangle 11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3</a:t>
              </a:r>
            </a:p>
          </p:txBody>
        </p:sp>
        <p:sp>
          <p:nvSpPr>
            <p:cNvPr id="10256" name="Rectangle 12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b</a:t>
              </a:r>
            </a:p>
          </p:txBody>
        </p:sp>
        <p:cxnSp>
          <p:nvCxnSpPr>
            <p:cNvPr id="10257" name="AutoShape 13"/>
            <p:cNvCxnSpPr>
              <a:cxnSpLocks noChangeShapeType="1"/>
              <a:stCxn id="10248" idx="3"/>
              <a:endCxn id="10250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8" name="AutoShape 14"/>
            <p:cNvCxnSpPr>
              <a:cxnSpLocks noChangeShapeType="1"/>
              <a:stCxn id="10249" idx="1"/>
              <a:endCxn id="10248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9" name="AutoShape 15"/>
            <p:cNvCxnSpPr>
              <a:cxnSpLocks noChangeShapeType="1"/>
              <a:stCxn id="10256" idx="0"/>
              <a:endCxn id="10249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0" name="AutoShape 16"/>
            <p:cNvCxnSpPr>
              <a:cxnSpLocks noChangeShapeType="1"/>
              <a:stCxn id="10255" idx="0"/>
              <a:endCxn id="10249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1" name="AutoShape 17"/>
            <p:cNvCxnSpPr>
              <a:cxnSpLocks noChangeShapeType="1"/>
              <a:stCxn id="10254" idx="0"/>
              <a:endCxn id="10251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2" name="AutoShape 18"/>
            <p:cNvCxnSpPr>
              <a:cxnSpLocks noChangeShapeType="1"/>
              <a:stCxn id="10253" idx="0"/>
              <a:endCxn id="10251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3" name="AutoShape 19"/>
            <p:cNvCxnSpPr>
              <a:cxnSpLocks noChangeShapeType="1"/>
              <a:stCxn id="10252" idx="0"/>
              <a:endCxn id="10250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4" name="AutoShape 20"/>
            <p:cNvCxnSpPr>
              <a:cxnSpLocks noChangeShapeType="1"/>
              <a:stCxn id="10251" idx="1"/>
              <a:endCxn id="10250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980557459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Subclasses of Trees – 2</a:t>
            </a:r>
            <a:endParaRPr lang="lv-LV" altLang="lv-LV" dirty="0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lv-LV" altLang="lv-LV" b="1" i="1" dirty="0" smtClean="0">
                <a:solidFill>
                  <a:srgbClr val="0070C0"/>
                </a:solidFill>
              </a:rPr>
              <a:t>Full binary tree</a:t>
            </a:r>
            <a:r>
              <a:rPr lang="lv-LV" altLang="lv-LV" b="1" dirty="0" smtClean="0"/>
              <a:t> </a:t>
            </a:r>
            <a:r>
              <a:rPr lang="lv-LV" altLang="lv-LV" dirty="0" smtClean="0"/>
              <a:t>– any vertex either has two children or none at all.</a:t>
            </a:r>
          </a:p>
          <a:p>
            <a:pPr eaLnBrk="1" hangingPunct="1">
              <a:lnSpc>
                <a:spcPct val="90000"/>
              </a:lnSpc>
            </a:pPr>
            <a:r>
              <a:rPr lang="lv-LV" altLang="lv-LV" b="1" i="1" dirty="0" smtClean="0">
                <a:solidFill>
                  <a:srgbClr val="0070C0"/>
                </a:solidFill>
              </a:rPr>
              <a:t>Perfect </a:t>
            </a:r>
            <a:r>
              <a:rPr lang="lv-LV" altLang="lv-LV" b="1" i="1" dirty="0">
                <a:solidFill>
                  <a:srgbClr val="0070C0"/>
                </a:solidFill>
              </a:rPr>
              <a:t>binary </a:t>
            </a:r>
            <a:r>
              <a:rPr lang="lv-LV" altLang="lv-LV" b="1" i="1" dirty="0" smtClean="0">
                <a:solidFill>
                  <a:srgbClr val="0070C0"/>
                </a:solidFill>
              </a:rPr>
              <a:t>tree</a:t>
            </a:r>
            <a:r>
              <a:rPr lang="lv-LV" altLang="lv-LV" b="1" dirty="0" smtClean="0"/>
              <a:t> </a:t>
            </a:r>
            <a:r>
              <a:rPr lang="lv-LV" altLang="lv-LV" dirty="0"/>
              <a:t>– </a:t>
            </a:r>
            <a:r>
              <a:rPr lang="lv-LV" altLang="lv-LV" dirty="0" smtClean="0"/>
              <a:t>a full binary tree having all leaves of the same depth.</a:t>
            </a:r>
            <a:endParaRPr lang="lv-LV" altLang="lv-LV" b="1" i="1" dirty="0" smtClean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lv-LV" altLang="lv-LV" b="1" i="1" dirty="0" smtClean="0">
                <a:solidFill>
                  <a:srgbClr val="0070C0"/>
                </a:solidFill>
              </a:rPr>
              <a:t>Complete </a:t>
            </a:r>
            <a:r>
              <a:rPr lang="lv-LV" altLang="lv-LV" b="1" i="1" dirty="0">
                <a:solidFill>
                  <a:srgbClr val="0070C0"/>
                </a:solidFill>
              </a:rPr>
              <a:t>binary </a:t>
            </a:r>
            <a:r>
              <a:rPr lang="lv-LV" altLang="lv-LV" b="1" i="1" dirty="0" smtClean="0">
                <a:solidFill>
                  <a:srgbClr val="0070C0"/>
                </a:solidFill>
              </a:rPr>
              <a:t>tree</a:t>
            </a:r>
            <a:r>
              <a:rPr lang="lv-LV" altLang="lv-LV" b="1" dirty="0" smtClean="0"/>
              <a:t> </a:t>
            </a:r>
            <a:r>
              <a:rPr lang="lv-LV" altLang="lv-LV" dirty="0" smtClean="0"/>
              <a:t>– can be obtained from a perfect binary tree by removing some adjacent leaves from the end. 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B9FA1D-EC2C-4BD6-892D-B3F42F46719D}" type="slidenum">
              <a:rPr lang="lv-LV" altLang="lv-LV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lv-LV" altLang="lv-LV" sz="1400"/>
          </a:p>
        </p:txBody>
      </p:sp>
    </p:spTree>
    <p:extLst>
      <p:ext uri="{BB962C8B-B14F-4D97-AF65-F5344CB8AC3E}">
        <p14:creationId xmlns:p14="http://schemas.microsoft.com/office/powerpoint/2010/main" val="24522892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46F7CD-7C6A-4C24-BA1E-A1595350F731}" type="slidenum">
              <a:rPr lang="lv-LV" altLang="lv-LV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lv-LV" altLang="lv-LV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dirty="0" smtClean="0"/>
              <a:t>Full Binary Tree</a:t>
            </a:r>
            <a:endParaRPr lang="en-US" altLang="lv-LV" dirty="0" smtClean="0"/>
          </a:p>
        </p:txBody>
      </p:sp>
      <p:sp>
        <p:nvSpPr>
          <p:cNvPr id="28676" name="Oval 3"/>
          <p:cNvSpPr>
            <a:spLocks noChangeArrowheads="1"/>
          </p:cNvSpPr>
          <p:nvPr/>
        </p:nvSpPr>
        <p:spPr bwMode="auto">
          <a:xfrm>
            <a:off x="8915400" y="1676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8677" name="Oval 4"/>
          <p:cNvSpPr>
            <a:spLocks noChangeArrowheads="1"/>
          </p:cNvSpPr>
          <p:nvPr/>
        </p:nvSpPr>
        <p:spPr bwMode="auto">
          <a:xfrm>
            <a:off x="96012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8678" name="Oval 5"/>
          <p:cNvSpPr>
            <a:spLocks noChangeArrowheads="1"/>
          </p:cNvSpPr>
          <p:nvPr/>
        </p:nvSpPr>
        <p:spPr bwMode="auto">
          <a:xfrm>
            <a:off x="10363200" y="2514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8679" name="Oval 6"/>
          <p:cNvSpPr>
            <a:spLocks noChangeArrowheads="1"/>
          </p:cNvSpPr>
          <p:nvPr/>
        </p:nvSpPr>
        <p:spPr bwMode="auto">
          <a:xfrm>
            <a:off x="6858000" y="3505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8680" name="Oval 7"/>
          <p:cNvSpPr>
            <a:spLocks noChangeArrowheads="1"/>
          </p:cNvSpPr>
          <p:nvPr/>
        </p:nvSpPr>
        <p:spPr bwMode="auto">
          <a:xfrm>
            <a:off x="7620000" y="2514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8681" name="Oval 8"/>
          <p:cNvSpPr>
            <a:spLocks noChangeArrowheads="1"/>
          </p:cNvSpPr>
          <p:nvPr/>
        </p:nvSpPr>
        <p:spPr bwMode="auto">
          <a:xfrm>
            <a:off x="8305800" y="3505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8682" name="Oval 9"/>
          <p:cNvSpPr>
            <a:spLocks noChangeArrowheads="1"/>
          </p:cNvSpPr>
          <p:nvPr/>
        </p:nvSpPr>
        <p:spPr bwMode="auto">
          <a:xfrm>
            <a:off x="11049000" y="3505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28683" name="Line 10"/>
          <p:cNvSpPr>
            <a:spLocks noChangeShapeType="1"/>
          </p:cNvSpPr>
          <p:nvPr/>
        </p:nvSpPr>
        <p:spPr bwMode="auto">
          <a:xfrm flipH="1">
            <a:off x="8153400" y="21336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8684" name="Line 11"/>
          <p:cNvSpPr>
            <a:spLocks noChangeShapeType="1"/>
          </p:cNvSpPr>
          <p:nvPr/>
        </p:nvSpPr>
        <p:spPr bwMode="auto">
          <a:xfrm>
            <a:off x="9525000" y="21336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8685" name="Line 12"/>
          <p:cNvSpPr>
            <a:spLocks noChangeShapeType="1"/>
          </p:cNvSpPr>
          <p:nvPr/>
        </p:nvSpPr>
        <p:spPr bwMode="auto">
          <a:xfrm>
            <a:off x="8077200" y="3048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8686" name="Line 13"/>
          <p:cNvSpPr>
            <a:spLocks noChangeShapeType="1"/>
          </p:cNvSpPr>
          <p:nvPr/>
        </p:nvSpPr>
        <p:spPr bwMode="auto">
          <a:xfrm flipH="1">
            <a:off x="10058400" y="3048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8687" name="Line 14"/>
          <p:cNvSpPr>
            <a:spLocks noChangeShapeType="1"/>
          </p:cNvSpPr>
          <p:nvPr/>
        </p:nvSpPr>
        <p:spPr bwMode="auto">
          <a:xfrm>
            <a:off x="10896600" y="3048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8688" name="Line 15"/>
          <p:cNvSpPr>
            <a:spLocks noChangeShapeType="1"/>
          </p:cNvSpPr>
          <p:nvPr/>
        </p:nvSpPr>
        <p:spPr bwMode="auto">
          <a:xfrm flipH="1">
            <a:off x="7239000" y="29718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8689" name="Text Box 16"/>
          <p:cNvSpPr txBox="1">
            <a:spLocks noChangeArrowheads="1"/>
          </p:cNvSpPr>
          <p:nvPr/>
        </p:nvSpPr>
        <p:spPr bwMode="auto">
          <a:xfrm>
            <a:off x="8991601" y="17526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A</a:t>
            </a:r>
          </a:p>
        </p:txBody>
      </p:sp>
      <p:sp>
        <p:nvSpPr>
          <p:cNvPr id="28690" name="Text Box 17"/>
          <p:cNvSpPr txBox="1">
            <a:spLocks noChangeArrowheads="1"/>
          </p:cNvSpPr>
          <p:nvPr/>
        </p:nvSpPr>
        <p:spPr bwMode="auto">
          <a:xfrm>
            <a:off x="7696200" y="25908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B</a:t>
            </a:r>
          </a:p>
        </p:txBody>
      </p:sp>
      <p:sp>
        <p:nvSpPr>
          <p:cNvPr id="28691" name="Text Box 18"/>
          <p:cNvSpPr txBox="1">
            <a:spLocks noChangeArrowheads="1"/>
          </p:cNvSpPr>
          <p:nvPr/>
        </p:nvSpPr>
        <p:spPr bwMode="auto">
          <a:xfrm>
            <a:off x="10439400" y="25908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C</a:t>
            </a:r>
          </a:p>
        </p:txBody>
      </p:sp>
      <p:sp>
        <p:nvSpPr>
          <p:cNvPr id="28692" name="Text Box 19"/>
          <p:cNvSpPr txBox="1">
            <a:spLocks noChangeArrowheads="1"/>
          </p:cNvSpPr>
          <p:nvPr/>
        </p:nvSpPr>
        <p:spPr bwMode="auto">
          <a:xfrm>
            <a:off x="8382000" y="35052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E</a:t>
            </a:r>
          </a:p>
        </p:txBody>
      </p:sp>
      <p:sp>
        <p:nvSpPr>
          <p:cNvPr id="28693" name="Text Box 20"/>
          <p:cNvSpPr txBox="1">
            <a:spLocks noChangeArrowheads="1"/>
          </p:cNvSpPr>
          <p:nvPr/>
        </p:nvSpPr>
        <p:spPr bwMode="auto">
          <a:xfrm>
            <a:off x="9677401" y="35052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F</a:t>
            </a:r>
          </a:p>
        </p:txBody>
      </p:sp>
      <p:sp>
        <p:nvSpPr>
          <p:cNvPr id="28694" name="Text Box 21"/>
          <p:cNvSpPr txBox="1">
            <a:spLocks noChangeArrowheads="1"/>
          </p:cNvSpPr>
          <p:nvPr/>
        </p:nvSpPr>
        <p:spPr bwMode="auto">
          <a:xfrm>
            <a:off x="11201401" y="3581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G</a:t>
            </a:r>
          </a:p>
        </p:txBody>
      </p:sp>
      <p:sp>
        <p:nvSpPr>
          <p:cNvPr id="28695" name="Text Box 22"/>
          <p:cNvSpPr txBox="1">
            <a:spLocks noChangeArrowheads="1"/>
          </p:cNvSpPr>
          <p:nvPr/>
        </p:nvSpPr>
        <p:spPr bwMode="auto">
          <a:xfrm>
            <a:off x="1479645" y="1791185"/>
            <a:ext cx="5486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lv-LV" altLang="lv-LV" sz="2400" dirty="0" smtClean="0">
                <a:solidFill>
                  <a:srgbClr val="43B02A"/>
                </a:solidFill>
                <a:latin typeface="Comic Sans MS" panose="030F0702030302020204" pitchFamily="66" charset="0"/>
              </a:rPr>
              <a:t>In a full binary tree: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sz="2400" dirty="0" smtClean="0">
                <a:latin typeface="+mj-lt"/>
              </a:rPr>
              <a:t>Every node is either</a:t>
            </a:r>
            <a:br>
              <a:rPr lang="lv-LV" altLang="lv-LV" sz="2400" dirty="0" smtClean="0">
                <a:latin typeface="+mj-lt"/>
              </a:rPr>
            </a:br>
            <a:r>
              <a:rPr lang="lv-LV" altLang="lv-LV" sz="2400" dirty="0" smtClean="0">
                <a:latin typeface="+mj-lt"/>
              </a:rPr>
              <a:t>(1) Inner node with two children 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lv-LV" altLang="lv-LV" sz="2400" dirty="0" smtClean="0">
                <a:latin typeface="+mj-lt"/>
              </a:rPr>
              <a:t>(2) A leaf without any children</a:t>
            </a:r>
            <a:endParaRPr lang="en-US" altLang="lv-LV" sz="2400" dirty="0">
              <a:latin typeface="+mj-lt"/>
            </a:endParaRPr>
          </a:p>
        </p:txBody>
      </p:sp>
      <p:sp>
        <p:nvSpPr>
          <p:cNvPr id="28696" name="Text Box 23"/>
          <p:cNvSpPr txBox="1">
            <a:spLocks noChangeArrowheads="1"/>
          </p:cNvSpPr>
          <p:nvPr/>
        </p:nvSpPr>
        <p:spPr bwMode="auto">
          <a:xfrm>
            <a:off x="6934201" y="3581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D</a:t>
            </a:r>
          </a:p>
        </p:txBody>
      </p:sp>
      <p:grpSp>
        <p:nvGrpSpPr>
          <p:cNvPr id="232472" name="Group 24"/>
          <p:cNvGrpSpPr>
            <a:grpSpLocks/>
          </p:cNvGrpSpPr>
          <p:nvPr/>
        </p:nvGrpSpPr>
        <p:grpSpPr bwMode="auto">
          <a:xfrm>
            <a:off x="6172200" y="3962400"/>
            <a:ext cx="762000" cy="1143000"/>
            <a:chOff x="1440" y="2112"/>
            <a:chExt cx="480" cy="720"/>
          </a:xfrm>
        </p:grpSpPr>
        <p:sp>
          <p:nvSpPr>
            <p:cNvPr id="28700" name="Oval 25"/>
            <p:cNvSpPr>
              <a:spLocks noChangeArrowheads="1"/>
            </p:cNvSpPr>
            <p:nvPr/>
          </p:nvSpPr>
          <p:spPr bwMode="auto">
            <a:xfrm>
              <a:off x="1440" y="2448"/>
              <a:ext cx="384" cy="38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2400">
                <a:solidFill>
                  <a:srgbClr val="FF0000"/>
                </a:solidFill>
              </a:endParaRPr>
            </a:p>
          </p:txBody>
        </p:sp>
        <p:sp>
          <p:nvSpPr>
            <p:cNvPr id="28701" name="Line 26"/>
            <p:cNvSpPr>
              <a:spLocks noChangeShapeType="1"/>
            </p:cNvSpPr>
            <p:nvPr/>
          </p:nvSpPr>
          <p:spPr bwMode="auto">
            <a:xfrm flipH="1">
              <a:off x="1680" y="2112"/>
              <a:ext cx="240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28702" name="Text Box 27"/>
            <p:cNvSpPr txBox="1">
              <a:spLocks noChangeArrowheads="1"/>
            </p:cNvSpPr>
            <p:nvPr/>
          </p:nvSpPr>
          <p:spPr bwMode="auto">
            <a:xfrm>
              <a:off x="1488" y="2496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solidFill>
                    <a:srgbClr val="FF0000"/>
                  </a:solidFill>
                </a:rPr>
                <a:t>H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734676" y="3647080"/>
            <a:ext cx="856247" cy="800100"/>
            <a:chOff x="7429500" y="4000500"/>
            <a:chExt cx="2324100" cy="2171700"/>
          </a:xfrm>
        </p:grpSpPr>
        <p:sp>
          <p:nvSpPr>
            <p:cNvPr id="232476" name="Line 28"/>
            <p:cNvSpPr>
              <a:spLocks noChangeShapeType="1"/>
            </p:cNvSpPr>
            <p:nvPr/>
          </p:nvSpPr>
          <p:spPr bwMode="auto">
            <a:xfrm>
              <a:off x="7467600" y="4038600"/>
              <a:ext cx="2286000" cy="21336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v-LV"/>
            </a:p>
          </p:txBody>
        </p:sp>
        <p:sp>
          <p:nvSpPr>
            <p:cNvPr id="232477" name="Line 29"/>
            <p:cNvSpPr>
              <a:spLocks noChangeShapeType="1"/>
            </p:cNvSpPr>
            <p:nvPr/>
          </p:nvSpPr>
          <p:spPr bwMode="auto">
            <a:xfrm flipH="1">
              <a:off x="7429500" y="4000500"/>
              <a:ext cx="2286000" cy="21336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v-LV"/>
            </a:p>
          </p:txBody>
        </p:sp>
      </p:grpSp>
    </p:spTree>
    <p:extLst>
      <p:ext uri="{BB962C8B-B14F-4D97-AF65-F5344CB8AC3E}">
        <p14:creationId xmlns:p14="http://schemas.microsoft.com/office/powerpoint/2010/main" val="407610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altLang="lv-LV" dirty="0" smtClean="0"/>
              <a:t>Recognizing Full Binary Trees</a:t>
            </a:r>
            <a:endParaRPr lang="lv-LV" dirty="0"/>
          </a:p>
        </p:txBody>
      </p:sp>
      <p:sp>
        <p:nvSpPr>
          <p:cNvPr id="2969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C782A4-5454-4A8C-81E5-852628FE089D}" type="slidenum">
              <a:rPr lang="lv-LV" altLang="lv-LV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lv-LV" altLang="lv-LV" sz="140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468544" y="2754169"/>
            <a:ext cx="4729480" cy="2955926"/>
            <a:chOff x="1371600" y="2895600"/>
            <a:chExt cx="5486400" cy="3429000"/>
          </a:xfrm>
        </p:grpSpPr>
        <p:sp>
          <p:nvSpPr>
            <p:cNvPr id="29699" name="Oval 2"/>
            <p:cNvSpPr>
              <a:spLocks noChangeArrowheads="1"/>
            </p:cNvSpPr>
            <p:nvPr/>
          </p:nvSpPr>
          <p:spPr bwMode="auto">
            <a:xfrm>
              <a:off x="3429000" y="28956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9700" name="Oval 3"/>
            <p:cNvSpPr>
              <a:spLocks noChangeArrowheads="1"/>
            </p:cNvSpPr>
            <p:nvPr/>
          </p:nvSpPr>
          <p:spPr bwMode="auto">
            <a:xfrm>
              <a:off x="4876800" y="37338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9701" name="Oval 4"/>
            <p:cNvSpPr>
              <a:spLocks noChangeArrowheads="1"/>
            </p:cNvSpPr>
            <p:nvPr/>
          </p:nvSpPr>
          <p:spPr bwMode="auto">
            <a:xfrm>
              <a:off x="1371600" y="4648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9702" name="Oval 5"/>
            <p:cNvSpPr>
              <a:spLocks noChangeArrowheads="1"/>
            </p:cNvSpPr>
            <p:nvPr/>
          </p:nvSpPr>
          <p:spPr bwMode="auto">
            <a:xfrm>
              <a:off x="2133600" y="37338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9703" name="Oval 6"/>
            <p:cNvSpPr>
              <a:spLocks noChangeArrowheads="1"/>
            </p:cNvSpPr>
            <p:nvPr/>
          </p:nvSpPr>
          <p:spPr bwMode="auto">
            <a:xfrm>
              <a:off x="2819400" y="4648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9704" name="Line 7"/>
            <p:cNvSpPr>
              <a:spLocks noChangeShapeType="1"/>
            </p:cNvSpPr>
            <p:nvPr/>
          </p:nvSpPr>
          <p:spPr bwMode="auto">
            <a:xfrm flipH="1">
              <a:off x="2667000" y="33528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9705" name="Line 8"/>
            <p:cNvSpPr>
              <a:spLocks noChangeShapeType="1"/>
            </p:cNvSpPr>
            <p:nvPr/>
          </p:nvSpPr>
          <p:spPr bwMode="auto">
            <a:xfrm>
              <a:off x="4038600" y="3352800"/>
              <a:ext cx="914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9706" name="Line 9"/>
            <p:cNvSpPr>
              <a:spLocks noChangeShapeType="1"/>
            </p:cNvSpPr>
            <p:nvPr/>
          </p:nvSpPr>
          <p:spPr bwMode="auto">
            <a:xfrm>
              <a:off x="2590800" y="42672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9707" name="Text Box 10"/>
            <p:cNvSpPr txBox="1">
              <a:spLocks noChangeArrowheads="1"/>
            </p:cNvSpPr>
            <p:nvPr/>
          </p:nvSpPr>
          <p:spPr bwMode="auto">
            <a:xfrm>
              <a:off x="3505201" y="2971800"/>
              <a:ext cx="3513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A</a:t>
              </a:r>
            </a:p>
          </p:txBody>
        </p:sp>
        <p:sp>
          <p:nvSpPr>
            <p:cNvPr id="29708" name="Text Box 11"/>
            <p:cNvSpPr txBox="1">
              <a:spLocks noChangeArrowheads="1"/>
            </p:cNvSpPr>
            <p:nvPr/>
          </p:nvSpPr>
          <p:spPr bwMode="auto">
            <a:xfrm>
              <a:off x="2209800" y="3810000"/>
              <a:ext cx="33855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B</a:t>
              </a:r>
            </a:p>
          </p:txBody>
        </p:sp>
        <p:sp>
          <p:nvSpPr>
            <p:cNvPr id="29709" name="Text Box 12"/>
            <p:cNvSpPr txBox="1">
              <a:spLocks noChangeArrowheads="1"/>
            </p:cNvSpPr>
            <p:nvPr/>
          </p:nvSpPr>
          <p:spPr bwMode="auto">
            <a:xfrm>
              <a:off x="4953000" y="3810000"/>
              <a:ext cx="33855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C</a:t>
              </a:r>
            </a:p>
          </p:txBody>
        </p:sp>
        <p:sp>
          <p:nvSpPr>
            <p:cNvPr id="29710" name="Text Box 13"/>
            <p:cNvSpPr txBox="1">
              <a:spLocks noChangeArrowheads="1"/>
            </p:cNvSpPr>
            <p:nvPr/>
          </p:nvSpPr>
          <p:spPr bwMode="auto">
            <a:xfrm>
              <a:off x="1447801" y="4724400"/>
              <a:ext cx="3513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D</a:t>
              </a:r>
            </a:p>
          </p:txBody>
        </p:sp>
        <p:sp>
          <p:nvSpPr>
            <p:cNvPr id="29711" name="Text Box 14"/>
            <p:cNvSpPr txBox="1">
              <a:spLocks noChangeArrowheads="1"/>
            </p:cNvSpPr>
            <p:nvPr/>
          </p:nvSpPr>
          <p:spPr bwMode="auto">
            <a:xfrm>
              <a:off x="2971800" y="4724400"/>
              <a:ext cx="3257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E</a:t>
              </a:r>
            </a:p>
          </p:txBody>
        </p:sp>
        <p:sp>
          <p:nvSpPr>
            <p:cNvPr id="29712" name="Line 15"/>
            <p:cNvSpPr>
              <a:spLocks noChangeShapeType="1"/>
            </p:cNvSpPr>
            <p:nvPr/>
          </p:nvSpPr>
          <p:spPr bwMode="auto">
            <a:xfrm flipH="1">
              <a:off x="1828800" y="42672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9713" name="Oval 16"/>
            <p:cNvSpPr>
              <a:spLocks noChangeArrowheads="1"/>
            </p:cNvSpPr>
            <p:nvPr/>
          </p:nvSpPr>
          <p:spPr bwMode="auto">
            <a:xfrm>
              <a:off x="4114800" y="4648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9714" name="Oval 17"/>
            <p:cNvSpPr>
              <a:spLocks noChangeArrowheads="1"/>
            </p:cNvSpPr>
            <p:nvPr/>
          </p:nvSpPr>
          <p:spPr bwMode="auto">
            <a:xfrm>
              <a:off x="5562600" y="4724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9715" name="Line 18"/>
            <p:cNvSpPr>
              <a:spLocks noChangeShapeType="1"/>
            </p:cNvSpPr>
            <p:nvPr/>
          </p:nvSpPr>
          <p:spPr bwMode="auto">
            <a:xfrm flipH="1">
              <a:off x="4572000" y="42672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9716" name="Text Box 19"/>
            <p:cNvSpPr txBox="1">
              <a:spLocks noChangeArrowheads="1"/>
            </p:cNvSpPr>
            <p:nvPr/>
          </p:nvSpPr>
          <p:spPr bwMode="auto">
            <a:xfrm>
              <a:off x="4267201" y="4724400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F</a:t>
              </a:r>
            </a:p>
          </p:txBody>
        </p:sp>
        <p:sp>
          <p:nvSpPr>
            <p:cNvPr id="29717" name="Text Box 20"/>
            <p:cNvSpPr txBox="1">
              <a:spLocks noChangeArrowheads="1"/>
            </p:cNvSpPr>
            <p:nvPr/>
          </p:nvSpPr>
          <p:spPr bwMode="auto">
            <a:xfrm>
              <a:off x="5715001" y="4800600"/>
              <a:ext cx="3513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G</a:t>
              </a:r>
            </a:p>
          </p:txBody>
        </p:sp>
        <p:sp>
          <p:nvSpPr>
            <p:cNvPr id="29718" name="Line 21"/>
            <p:cNvSpPr>
              <a:spLocks noChangeShapeType="1"/>
            </p:cNvSpPr>
            <p:nvPr/>
          </p:nvSpPr>
          <p:spPr bwMode="auto">
            <a:xfrm>
              <a:off x="5410200" y="4267200"/>
              <a:ext cx="381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9719" name="Oval 22"/>
            <p:cNvSpPr>
              <a:spLocks noChangeArrowheads="1"/>
            </p:cNvSpPr>
            <p:nvPr/>
          </p:nvSpPr>
          <p:spPr bwMode="auto">
            <a:xfrm>
              <a:off x="4800600" y="56388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9720" name="Line 24"/>
            <p:cNvSpPr>
              <a:spLocks noChangeShapeType="1"/>
            </p:cNvSpPr>
            <p:nvPr/>
          </p:nvSpPr>
          <p:spPr bwMode="auto">
            <a:xfrm flipH="1">
              <a:off x="5257800" y="52578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9721" name="Text Box 25"/>
            <p:cNvSpPr txBox="1">
              <a:spLocks noChangeArrowheads="1"/>
            </p:cNvSpPr>
            <p:nvPr/>
          </p:nvSpPr>
          <p:spPr bwMode="auto">
            <a:xfrm>
              <a:off x="4953000" y="5715000"/>
              <a:ext cx="2616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I</a:t>
              </a:r>
            </a:p>
          </p:txBody>
        </p:sp>
        <p:sp>
          <p:nvSpPr>
            <p:cNvPr id="29722" name="Oval 28"/>
            <p:cNvSpPr>
              <a:spLocks noChangeArrowheads="1"/>
            </p:cNvSpPr>
            <p:nvPr/>
          </p:nvSpPr>
          <p:spPr bwMode="auto">
            <a:xfrm>
              <a:off x="6248400" y="5715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9723" name="Text Box 29"/>
            <p:cNvSpPr txBox="1">
              <a:spLocks noChangeArrowheads="1"/>
            </p:cNvSpPr>
            <p:nvPr/>
          </p:nvSpPr>
          <p:spPr bwMode="auto">
            <a:xfrm>
              <a:off x="6400801" y="5791200"/>
              <a:ext cx="27443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J</a:t>
              </a:r>
            </a:p>
          </p:txBody>
        </p:sp>
        <p:sp>
          <p:nvSpPr>
            <p:cNvPr id="29724" name="Line 30"/>
            <p:cNvSpPr>
              <a:spLocks noChangeShapeType="1"/>
            </p:cNvSpPr>
            <p:nvPr/>
          </p:nvSpPr>
          <p:spPr bwMode="auto">
            <a:xfrm>
              <a:off x="6096000" y="5257800"/>
              <a:ext cx="381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</p:grpSp>
      <p:sp>
        <p:nvSpPr>
          <p:cNvPr id="233503" name="Text Box 31"/>
          <p:cNvSpPr txBox="1">
            <a:spLocks noChangeArrowheads="1"/>
          </p:cNvSpPr>
          <p:nvPr/>
        </p:nvSpPr>
        <p:spPr bwMode="auto">
          <a:xfrm>
            <a:off x="1757576" y="1735291"/>
            <a:ext cx="38475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lv-LV" altLang="lv-LV" sz="2400" dirty="0" smtClean="0">
                <a:latin typeface="Arial" panose="020B0604020202020204" pitchFamily="34" charset="0"/>
              </a:rPr>
              <a:t>Are these full binary trees?</a:t>
            </a:r>
            <a:endParaRPr lang="en-US" altLang="lv-LV" sz="2400" dirty="0">
              <a:latin typeface="Arial" panose="020B0604020202020204" pitchFamily="34" charset="0"/>
            </a:endParaRPr>
          </a:p>
        </p:txBody>
      </p:sp>
      <p:grpSp>
        <p:nvGrpSpPr>
          <p:cNvPr id="35" name="Group 34"/>
          <p:cNvGrpSpPr>
            <a:grpSpLocks noChangeAspect="1"/>
          </p:cNvGrpSpPr>
          <p:nvPr/>
        </p:nvGrpSpPr>
        <p:grpSpPr>
          <a:xfrm>
            <a:off x="6986271" y="2754169"/>
            <a:ext cx="4729480" cy="2955926"/>
            <a:chOff x="3810000" y="1828800"/>
            <a:chExt cx="5486400" cy="3429000"/>
          </a:xfrm>
        </p:grpSpPr>
        <p:sp>
          <p:nvSpPr>
            <p:cNvPr id="36" name="Oval 2"/>
            <p:cNvSpPr>
              <a:spLocks noChangeArrowheads="1"/>
            </p:cNvSpPr>
            <p:nvPr/>
          </p:nvSpPr>
          <p:spPr bwMode="auto">
            <a:xfrm>
              <a:off x="5867400" y="18288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auto">
            <a:xfrm>
              <a:off x="7315200" y="2667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38" name="Oval 4"/>
            <p:cNvSpPr>
              <a:spLocks noChangeArrowheads="1"/>
            </p:cNvSpPr>
            <p:nvPr/>
          </p:nvSpPr>
          <p:spPr bwMode="auto">
            <a:xfrm>
              <a:off x="3810000" y="3581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39" name="Oval 5"/>
            <p:cNvSpPr>
              <a:spLocks noChangeArrowheads="1"/>
            </p:cNvSpPr>
            <p:nvPr/>
          </p:nvSpPr>
          <p:spPr bwMode="auto">
            <a:xfrm>
              <a:off x="4572000" y="2667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5257800" y="3581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41" name="Line 7"/>
            <p:cNvSpPr>
              <a:spLocks noChangeShapeType="1"/>
            </p:cNvSpPr>
            <p:nvPr/>
          </p:nvSpPr>
          <p:spPr bwMode="auto">
            <a:xfrm flipH="1">
              <a:off x="5105400" y="22860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42" name="Line 8"/>
            <p:cNvSpPr>
              <a:spLocks noChangeShapeType="1"/>
            </p:cNvSpPr>
            <p:nvPr/>
          </p:nvSpPr>
          <p:spPr bwMode="auto">
            <a:xfrm>
              <a:off x="6477000" y="2286000"/>
              <a:ext cx="914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43" name="Line 9"/>
            <p:cNvSpPr>
              <a:spLocks noChangeShapeType="1"/>
            </p:cNvSpPr>
            <p:nvPr/>
          </p:nvSpPr>
          <p:spPr bwMode="auto">
            <a:xfrm>
              <a:off x="5029200" y="32004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44" name="Text Box 10"/>
            <p:cNvSpPr txBox="1">
              <a:spLocks noChangeArrowheads="1"/>
            </p:cNvSpPr>
            <p:nvPr/>
          </p:nvSpPr>
          <p:spPr bwMode="auto">
            <a:xfrm>
              <a:off x="5943601" y="1905000"/>
              <a:ext cx="3513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A</a:t>
              </a:r>
            </a:p>
          </p:txBody>
        </p:sp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33855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B</a:t>
              </a:r>
            </a:p>
          </p:txBody>
        </p:sp>
        <p:sp>
          <p:nvSpPr>
            <p:cNvPr id="46" name="Text Box 12"/>
            <p:cNvSpPr txBox="1">
              <a:spLocks noChangeArrowheads="1"/>
            </p:cNvSpPr>
            <p:nvPr/>
          </p:nvSpPr>
          <p:spPr bwMode="auto">
            <a:xfrm>
              <a:off x="7391400" y="2743200"/>
              <a:ext cx="33855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C</a:t>
              </a:r>
            </a:p>
          </p:txBody>
        </p:sp>
        <p:sp>
          <p:nvSpPr>
            <p:cNvPr id="47" name="Text Box 13"/>
            <p:cNvSpPr txBox="1">
              <a:spLocks noChangeArrowheads="1"/>
            </p:cNvSpPr>
            <p:nvPr/>
          </p:nvSpPr>
          <p:spPr bwMode="auto">
            <a:xfrm>
              <a:off x="3886201" y="3657600"/>
              <a:ext cx="3513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D</a:t>
              </a:r>
            </a:p>
          </p:txBody>
        </p:sp>
        <p:sp>
          <p:nvSpPr>
            <p:cNvPr id="48" name="Text Box 14"/>
            <p:cNvSpPr txBox="1">
              <a:spLocks noChangeArrowheads="1"/>
            </p:cNvSpPr>
            <p:nvPr/>
          </p:nvSpPr>
          <p:spPr bwMode="auto">
            <a:xfrm>
              <a:off x="5410200" y="3657600"/>
              <a:ext cx="3257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E</a:t>
              </a:r>
            </a:p>
          </p:txBody>
        </p:sp>
        <p:sp>
          <p:nvSpPr>
            <p:cNvPr id="49" name="Line 15"/>
            <p:cNvSpPr>
              <a:spLocks noChangeShapeType="1"/>
            </p:cNvSpPr>
            <p:nvPr/>
          </p:nvSpPr>
          <p:spPr bwMode="auto">
            <a:xfrm flipH="1">
              <a:off x="4267200" y="32004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0" name="Oval 16"/>
            <p:cNvSpPr>
              <a:spLocks noChangeArrowheads="1"/>
            </p:cNvSpPr>
            <p:nvPr/>
          </p:nvSpPr>
          <p:spPr bwMode="auto">
            <a:xfrm>
              <a:off x="6553200" y="3581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51" name="Oval 17"/>
            <p:cNvSpPr>
              <a:spLocks noChangeArrowheads="1"/>
            </p:cNvSpPr>
            <p:nvPr/>
          </p:nvSpPr>
          <p:spPr bwMode="auto">
            <a:xfrm>
              <a:off x="8001000" y="36576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52" name="Line 18"/>
            <p:cNvSpPr>
              <a:spLocks noChangeShapeType="1"/>
            </p:cNvSpPr>
            <p:nvPr/>
          </p:nvSpPr>
          <p:spPr bwMode="auto">
            <a:xfrm flipH="1">
              <a:off x="7010400" y="32004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3" name="Text Box 19"/>
            <p:cNvSpPr txBox="1">
              <a:spLocks noChangeArrowheads="1"/>
            </p:cNvSpPr>
            <p:nvPr/>
          </p:nvSpPr>
          <p:spPr bwMode="auto">
            <a:xfrm>
              <a:off x="6705601" y="3657600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F</a:t>
              </a:r>
            </a:p>
          </p:txBody>
        </p:sp>
        <p:sp>
          <p:nvSpPr>
            <p:cNvPr id="54" name="Text Box 20"/>
            <p:cNvSpPr txBox="1">
              <a:spLocks noChangeArrowheads="1"/>
            </p:cNvSpPr>
            <p:nvPr/>
          </p:nvSpPr>
          <p:spPr bwMode="auto">
            <a:xfrm>
              <a:off x="8153401" y="3733800"/>
              <a:ext cx="3513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G</a:t>
              </a:r>
            </a:p>
          </p:txBody>
        </p:sp>
        <p:sp>
          <p:nvSpPr>
            <p:cNvPr id="55" name="Line 21"/>
            <p:cNvSpPr>
              <a:spLocks noChangeShapeType="1"/>
            </p:cNvSpPr>
            <p:nvPr/>
          </p:nvSpPr>
          <p:spPr bwMode="auto">
            <a:xfrm>
              <a:off x="7848600" y="3200400"/>
              <a:ext cx="381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6" name="Oval 22"/>
            <p:cNvSpPr>
              <a:spLocks noChangeArrowheads="1"/>
            </p:cNvSpPr>
            <p:nvPr/>
          </p:nvSpPr>
          <p:spPr bwMode="auto">
            <a:xfrm>
              <a:off x="7239000" y="4572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57" name="Oval 23"/>
            <p:cNvSpPr>
              <a:spLocks noChangeArrowheads="1"/>
            </p:cNvSpPr>
            <p:nvPr/>
          </p:nvSpPr>
          <p:spPr bwMode="auto">
            <a:xfrm>
              <a:off x="4419600" y="4648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58" name="Line 24"/>
            <p:cNvSpPr>
              <a:spLocks noChangeShapeType="1"/>
            </p:cNvSpPr>
            <p:nvPr/>
          </p:nvSpPr>
          <p:spPr bwMode="auto">
            <a:xfrm flipH="1">
              <a:off x="7696200" y="41910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59" name="Text Box 25"/>
            <p:cNvSpPr txBox="1">
              <a:spLocks noChangeArrowheads="1"/>
            </p:cNvSpPr>
            <p:nvPr/>
          </p:nvSpPr>
          <p:spPr bwMode="auto">
            <a:xfrm>
              <a:off x="7391400" y="4648200"/>
              <a:ext cx="2616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I</a:t>
              </a:r>
            </a:p>
          </p:txBody>
        </p:sp>
        <p:sp>
          <p:nvSpPr>
            <p:cNvPr id="60" name="Text Box 26"/>
            <p:cNvSpPr txBox="1">
              <a:spLocks noChangeArrowheads="1"/>
            </p:cNvSpPr>
            <p:nvPr/>
          </p:nvSpPr>
          <p:spPr bwMode="auto">
            <a:xfrm>
              <a:off x="4572001" y="4724400"/>
              <a:ext cx="3513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H</a:t>
              </a:r>
            </a:p>
          </p:txBody>
        </p:sp>
        <p:sp>
          <p:nvSpPr>
            <p:cNvPr id="61" name="Line 27"/>
            <p:cNvSpPr>
              <a:spLocks noChangeShapeType="1"/>
            </p:cNvSpPr>
            <p:nvPr/>
          </p:nvSpPr>
          <p:spPr bwMode="auto">
            <a:xfrm>
              <a:off x="4267200" y="4191000"/>
              <a:ext cx="381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62" name="Oval 28"/>
            <p:cNvSpPr>
              <a:spLocks noChangeArrowheads="1"/>
            </p:cNvSpPr>
            <p:nvPr/>
          </p:nvSpPr>
          <p:spPr bwMode="auto">
            <a:xfrm>
              <a:off x="8686800" y="4648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63" name="Text Box 29"/>
            <p:cNvSpPr txBox="1">
              <a:spLocks noChangeArrowheads="1"/>
            </p:cNvSpPr>
            <p:nvPr/>
          </p:nvSpPr>
          <p:spPr bwMode="auto">
            <a:xfrm>
              <a:off x="8839201" y="4724400"/>
              <a:ext cx="27443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J</a:t>
              </a:r>
            </a:p>
          </p:txBody>
        </p:sp>
        <p:sp>
          <p:nvSpPr>
            <p:cNvPr id="64" name="Line 30"/>
            <p:cNvSpPr>
              <a:spLocks noChangeShapeType="1"/>
            </p:cNvSpPr>
            <p:nvPr/>
          </p:nvSpPr>
          <p:spPr bwMode="auto">
            <a:xfrm>
              <a:off x="8534400" y="4191000"/>
              <a:ext cx="381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</p:grpSp>
    </p:spTree>
    <p:extLst>
      <p:ext uri="{BB962C8B-B14F-4D97-AF65-F5344CB8AC3E}">
        <p14:creationId xmlns:p14="http://schemas.microsoft.com/office/powerpoint/2010/main" val="11575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50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dirty="0" smtClean="0"/>
              <a:t>Complete and Perfect Binary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899400" y="1752600"/>
            <a:ext cx="3683000" cy="4114800"/>
          </a:xfrm>
        </p:spPr>
        <p:txBody>
          <a:bodyPr/>
          <a:lstStyle/>
          <a:p>
            <a:r>
              <a:rPr lang="en-US" sz="2400" dirty="0"/>
              <a:t>In general, there would be 2</a:t>
            </a:r>
            <a:r>
              <a:rPr lang="en-US" sz="2400" i="1" baseline="30000" dirty="0"/>
              <a:t>i</a:t>
            </a:r>
            <a:r>
              <a:rPr lang="en-US" sz="2400" i="1" dirty="0"/>
              <a:t> </a:t>
            </a:r>
            <a:r>
              <a:rPr lang="en-US" sz="2400" dirty="0"/>
              <a:t>nodes at level </a:t>
            </a:r>
            <a:r>
              <a:rPr lang="en-US" sz="2400" i="1" dirty="0" err="1"/>
              <a:t>i</a:t>
            </a:r>
            <a:endParaRPr lang="en-US" sz="2400" dirty="0"/>
          </a:p>
          <a:p>
            <a:r>
              <a:rPr lang="en-US" sz="2400" dirty="0"/>
              <a:t>A tree that exhibits this is called a </a:t>
            </a:r>
            <a:r>
              <a:rPr lang="en-US" sz="2400" b="1" i="1" dirty="0"/>
              <a:t>complete binary tree</a:t>
            </a:r>
            <a:endParaRPr lang="en-US" sz="2400" b="1" dirty="0"/>
          </a:p>
          <a:p>
            <a:r>
              <a:rPr lang="en-US" sz="2400" dirty="0"/>
              <a:t>In such a tree, all nonterminal nodes have both children, and all leaves are on the same </a:t>
            </a:r>
            <a:r>
              <a:rPr lang="en-US" sz="2400" dirty="0" smtClean="0"/>
              <a:t>level</a:t>
            </a:r>
            <a:r>
              <a:rPr lang="en-US" sz="2400" dirty="0"/>
              <a:t>.</a:t>
            </a:r>
          </a:p>
        </p:txBody>
      </p:sp>
      <p:grpSp>
        <p:nvGrpSpPr>
          <p:cNvPr id="300036" name="Group 4"/>
          <p:cNvGrpSpPr>
            <a:grpSpLocks/>
          </p:cNvGrpSpPr>
          <p:nvPr/>
        </p:nvGrpSpPr>
        <p:grpSpPr bwMode="auto">
          <a:xfrm>
            <a:off x="1422400" y="1524000"/>
            <a:ext cx="6477000" cy="3398838"/>
            <a:chOff x="624" y="960"/>
            <a:chExt cx="4080" cy="2141"/>
          </a:xfrm>
        </p:grpSpPr>
        <p:grpSp>
          <p:nvGrpSpPr>
            <p:cNvPr id="33798" name="Group 5"/>
            <p:cNvGrpSpPr>
              <a:grpSpLocks/>
            </p:cNvGrpSpPr>
            <p:nvPr/>
          </p:nvGrpSpPr>
          <p:grpSpPr bwMode="auto">
            <a:xfrm>
              <a:off x="624" y="960"/>
              <a:ext cx="3984" cy="2141"/>
              <a:chOff x="624" y="2016"/>
              <a:chExt cx="3984" cy="2141"/>
            </a:xfrm>
          </p:grpSpPr>
          <p:grpSp>
            <p:nvGrpSpPr>
              <p:cNvPr id="33814" name="Group 6"/>
              <p:cNvGrpSpPr>
                <a:grpSpLocks/>
              </p:cNvGrpSpPr>
              <p:nvPr/>
            </p:nvGrpSpPr>
            <p:grpSpPr bwMode="auto">
              <a:xfrm>
                <a:off x="912" y="2880"/>
                <a:ext cx="3456" cy="768"/>
                <a:chOff x="768" y="2208"/>
                <a:chExt cx="3456" cy="768"/>
              </a:xfrm>
            </p:grpSpPr>
            <p:sp>
              <p:nvSpPr>
                <p:cNvPr id="33860" name="Oval 7"/>
                <p:cNvSpPr>
                  <a:spLocks noChangeArrowheads="1"/>
                </p:cNvSpPr>
                <p:nvPr/>
              </p:nvSpPr>
              <p:spPr bwMode="auto">
                <a:xfrm>
                  <a:off x="7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lv-LV" altLang="lv-LV" sz="2400"/>
                </a:p>
              </p:txBody>
            </p:sp>
            <p:sp>
              <p:nvSpPr>
                <p:cNvPr id="33861" name="Oval 8"/>
                <p:cNvSpPr>
                  <a:spLocks noChangeArrowheads="1"/>
                </p:cNvSpPr>
                <p:nvPr/>
              </p:nvSpPr>
              <p:spPr bwMode="auto">
                <a:xfrm>
                  <a:off x="206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lv-LV" altLang="lv-LV" sz="2400"/>
                </a:p>
              </p:txBody>
            </p:sp>
            <p:sp>
              <p:nvSpPr>
                <p:cNvPr id="33862" name="Oval 9"/>
                <p:cNvSpPr>
                  <a:spLocks noChangeArrowheads="1"/>
                </p:cNvSpPr>
                <p:nvPr/>
              </p:nvSpPr>
              <p:spPr bwMode="auto">
                <a:xfrm>
                  <a:off x="31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lv-LV" altLang="lv-LV" sz="2400"/>
                </a:p>
              </p:txBody>
            </p:sp>
            <p:sp>
              <p:nvSpPr>
                <p:cNvPr id="33863" name="Oval 10"/>
                <p:cNvSpPr>
                  <a:spLocks noChangeArrowheads="1"/>
                </p:cNvSpPr>
                <p:nvPr/>
              </p:nvSpPr>
              <p:spPr bwMode="auto">
                <a:xfrm>
                  <a:off x="398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lv-LV" altLang="lv-LV" sz="2400"/>
                </a:p>
              </p:txBody>
            </p:sp>
            <p:sp>
              <p:nvSpPr>
                <p:cNvPr id="33864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3312" y="2256"/>
                  <a:ext cx="240" cy="4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lv-LV"/>
                </a:p>
              </p:txBody>
            </p:sp>
            <p:sp>
              <p:nvSpPr>
                <p:cNvPr id="33865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2208"/>
                  <a:ext cx="336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lv-LV"/>
                </a:p>
              </p:txBody>
            </p:sp>
            <p:sp>
              <p:nvSpPr>
                <p:cNvPr id="33866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960" y="2208"/>
                  <a:ext cx="528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lv-LV"/>
                </a:p>
              </p:txBody>
            </p:sp>
            <p:sp>
              <p:nvSpPr>
                <p:cNvPr id="33867" name="Line 14"/>
                <p:cNvSpPr>
                  <a:spLocks noChangeShapeType="1"/>
                </p:cNvSpPr>
                <p:nvPr/>
              </p:nvSpPr>
              <p:spPr bwMode="auto">
                <a:xfrm>
                  <a:off x="1728" y="2208"/>
                  <a:ext cx="384" cy="57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lv-LV"/>
                </a:p>
              </p:txBody>
            </p:sp>
          </p:grpSp>
          <p:grpSp>
            <p:nvGrpSpPr>
              <p:cNvPr id="33815" name="Group 15"/>
              <p:cNvGrpSpPr>
                <a:grpSpLocks/>
              </p:cNvGrpSpPr>
              <p:nvPr/>
            </p:nvGrpSpPr>
            <p:grpSpPr bwMode="auto">
              <a:xfrm>
                <a:off x="2688" y="2016"/>
                <a:ext cx="240" cy="365"/>
                <a:chOff x="4176" y="1104"/>
                <a:chExt cx="240" cy="365"/>
              </a:xfrm>
            </p:grpSpPr>
            <p:sp>
              <p:nvSpPr>
                <p:cNvPr id="33858" name="Oval 16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lv-LV" altLang="lv-LV" sz="2400"/>
                </a:p>
              </p:txBody>
            </p:sp>
            <p:sp>
              <p:nvSpPr>
                <p:cNvPr id="3385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FontTx/>
                    <a:buNone/>
                  </a:pPr>
                  <a:endParaRPr lang="lv-LV" altLang="lv-LV"/>
                </a:p>
              </p:txBody>
            </p:sp>
          </p:grpSp>
          <p:grpSp>
            <p:nvGrpSpPr>
              <p:cNvPr id="33816" name="Group 18"/>
              <p:cNvGrpSpPr>
                <a:grpSpLocks/>
              </p:cNvGrpSpPr>
              <p:nvPr/>
            </p:nvGrpSpPr>
            <p:grpSpPr bwMode="auto">
              <a:xfrm>
                <a:off x="1632" y="2208"/>
                <a:ext cx="2256" cy="845"/>
                <a:chOff x="1488" y="1536"/>
                <a:chExt cx="2256" cy="845"/>
              </a:xfrm>
            </p:grpSpPr>
            <p:grpSp>
              <p:nvGrpSpPr>
                <p:cNvPr id="33850" name="Group 19"/>
                <p:cNvGrpSpPr>
                  <a:grpSpLocks/>
                </p:cNvGrpSpPr>
                <p:nvPr/>
              </p:nvGrpSpPr>
              <p:grpSpPr bwMode="auto">
                <a:xfrm>
                  <a:off x="3504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33856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lv-LV" altLang="lv-LV" sz="2400"/>
                  </a:p>
                </p:txBody>
              </p:sp>
              <p:sp>
                <p:nvSpPr>
                  <p:cNvPr id="33857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  <a:buFontTx/>
                      <a:buNone/>
                    </a:pPr>
                    <a:endParaRPr lang="lv-LV" altLang="lv-LV"/>
                  </a:p>
                </p:txBody>
              </p:sp>
            </p:grpSp>
            <p:grpSp>
              <p:nvGrpSpPr>
                <p:cNvPr id="33851" name="Group 22"/>
                <p:cNvGrpSpPr>
                  <a:grpSpLocks/>
                </p:cNvGrpSpPr>
                <p:nvPr/>
              </p:nvGrpSpPr>
              <p:grpSpPr bwMode="auto">
                <a:xfrm>
                  <a:off x="1488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33854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lv-LV" altLang="lv-LV" sz="2400"/>
                  </a:p>
                </p:txBody>
              </p:sp>
              <p:sp>
                <p:nvSpPr>
                  <p:cNvPr id="33855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  <a:buFontTx/>
                      <a:buNone/>
                    </a:pPr>
                    <a:endParaRPr lang="lv-LV" altLang="lv-LV"/>
                  </a:p>
                </p:txBody>
              </p:sp>
            </p:grpSp>
            <p:sp>
              <p:nvSpPr>
                <p:cNvPr id="33852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1680" y="1536"/>
                  <a:ext cx="864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lv-LV"/>
                </a:p>
              </p:txBody>
            </p:sp>
            <p:sp>
              <p:nvSpPr>
                <p:cNvPr id="33853" name="Line 26"/>
                <p:cNvSpPr>
                  <a:spLocks noChangeShapeType="1"/>
                </p:cNvSpPr>
                <p:nvPr/>
              </p:nvSpPr>
              <p:spPr bwMode="auto">
                <a:xfrm>
                  <a:off x="2736" y="1584"/>
                  <a:ext cx="816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lv-LV"/>
                </a:p>
              </p:txBody>
            </p:sp>
          </p:grpSp>
          <p:grpSp>
            <p:nvGrpSpPr>
              <p:cNvPr id="33817" name="Group 27"/>
              <p:cNvGrpSpPr>
                <a:grpSpLocks/>
              </p:cNvGrpSpPr>
              <p:nvPr/>
            </p:nvGrpSpPr>
            <p:grpSpPr bwMode="auto">
              <a:xfrm>
                <a:off x="624" y="3504"/>
                <a:ext cx="3984" cy="653"/>
                <a:chOff x="480" y="2832"/>
                <a:chExt cx="3984" cy="653"/>
              </a:xfrm>
            </p:grpSpPr>
            <p:grpSp>
              <p:nvGrpSpPr>
                <p:cNvPr id="33818" name="Group 28"/>
                <p:cNvGrpSpPr>
                  <a:grpSpLocks/>
                </p:cNvGrpSpPr>
                <p:nvPr/>
              </p:nvGrpSpPr>
              <p:grpSpPr bwMode="auto">
                <a:xfrm>
                  <a:off x="480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33848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lv-LV" altLang="lv-LV" sz="2400"/>
                  </a:p>
                </p:txBody>
              </p:sp>
              <p:sp>
                <p:nvSpPr>
                  <p:cNvPr id="33849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  <a:buFontTx/>
                      <a:buNone/>
                    </a:pPr>
                    <a:endParaRPr lang="lv-LV" altLang="lv-LV"/>
                  </a:p>
                </p:txBody>
              </p:sp>
            </p:grpSp>
            <p:grpSp>
              <p:nvGrpSpPr>
                <p:cNvPr id="33819" name="Group 31"/>
                <p:cNvGrpSpPr>
                  <a:grpSpLocks/>
                </p:cNvGrpSpPr>
                <p:nvPr/>
              </p:nvGrpSpPr>
              <p:grpSpPr bwMode="auto">
                <a:xfrm>
                  <a:off x="1104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33846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lv-LV" altLang="lv-LV" sz="2400"/>
                  </a:p>
                </p:txBody>
              </p:sp>
              <p:sp>
                <p:nvSpPr>
                  <p:cNvPr id="33847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  <a:buFontTx/>
                      <a:buNone/>
                    </a:pPr>
                    <a:endParaRPr lang="lv-LV" altLang="lv-LV"/>
                  </a:p>
                </p:txBody>
              </p:sp>
            </p:grpSp>
            <p:sp>
              <p:nvSpPr>
                <p:cNvPr id="33820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672" y="2880"/>
                  <a:ext cx="144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lv-LV"/>
                </a:p>
              </p:txBody>
            </p:sp>
            <p:sp>
              <p:nvSpPr>
                <p:cNvPr id="33821" name="Line 35"/>
                <p:cNvSpPr>
                  <a:spLocks noChangeShapeType="1"/>
                </p:cNvSpPr>
                <p:nvPr/>
              </p:nvSpPr>
              <p:spPr bwMode="auto">
                <a:xfrm>
                  <a:off x="1008" y="2832"/>
                  <a:ext cx="192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lv-LV"/>
                </a:p>
              </p:txBody>
            </p:sp>
            <p:grpSp>
              <p:nvGrpSpPr>
                <p:cNvPr id="33822" name="Group 36"/>
                <p:cNvGrpSpPr>
                  <a:grpSpLocks/>
                </p:cNvGrpSpPr>
                <p:nvPr/>
              </p:nvGrpSpPr>
              <p:grpSpPr bwMode="auto">
                <a:xfrm>
                  <a:off x="1776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3844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lv-LV" altLang="lv-LV" sz="2400"/>
                  </a:p>
                </p:txBody>
              </p:sp>
              <p:sp>
                <p:nvSpPr>
                  <p:cNvPr id="33845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  <a:buFontTx/>
                      <a:buNone/>
                    </a:pPr>
                    <a:endParaRPr lang="lv-LV" altLang="lv-LV"/>
                  </a:p>
                </p:txBody>
              </p:sp>
            </p:grpSp>
            <p:grpSp>
              <p:nvGrpSpPr>
                <p:cNvPr id="33823" name="Group 39"/>
                <p:cNvGrpSpPr>
                  <a:grpSpLocks/>
                </p:cNvGrpSpPr>
                <p:nvPr/>
              </p:nvGrpSpPr>
              <p:grpSpPr bwMode="auto">
                <a:xfrm>
                  <a:off x="240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3842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lv-LV" altLang="lv-LV" sz="2400"/>
                  </a:p>
                </p:txBody>
              </p:sp>
              <p:sp>
                <p:nvSpPr>
                  <p:cNvPr id="33843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  <a:buFontTx/>
                      <a:buNone/>
                    </a:pPr>
                    <a:endParaRPr lang="lv-LV" altLang="lv-LV"/>
                  </a:p>
                </p:txBody>
              </p:sp>
            </p:grpSp>
            <p:sp>
              <p:nvSpPr>
                <p:cNvPr id="33824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1968" y="2928"/>
                  <a:ext cx="144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lv-LV"/>
                </a:p>
              </p:txBody>
            </p:sp>
            <p:sp>
              <p:nvSpPr>
                <p:cNvPr id="33825" name="Line 43"/>
                <p:cNvSpPr>
                  <a:spLocks noChangeShapeType="1"/>
                </p:cNvSpPr>
                <p:nvPr/>
              </p:nvSpPr>
              <p:spPr bwMode="auto">
                <a:xfrm>
                  <a:off x="2304" y="2880"/>
                  <a:ext cx="192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lv-LV"/>
                </a:p>
              </p:txBody>
            </p:sp>
            <p:grpSp>
              <p:nvGrpSpPr>
                <p:cNvPr id="33826" name="Group 44"/>
                <p:cNvGrpSpPr>
                  <a:grpSpLocks/>
                </p:cNvGrpSpPr>
                <p:nvPr/>
              </p:nvGrpSpPr>
              <p:grpSpPr bwMode="auto">
                <a:xfrm>
                  <a:off x="2928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3840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lv-LV" altLang="lv-LV" sz="2400"/>
                  </a:p>
                </p:txBody>
              </p:sp>
              <p:sp>
                <p:nvSpPr>
                  <p:cNvPr id="33841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  <a:buFontTx/>
                      <a:buNone/>
                    </a:pPr>
                    <a:endParaRPr lang="lv-LV" altLang="lv-LV"/>
                  </a:p>
                </p:txBody>
              </p:sp>
            </p:grpSp>
            <p:grpSp>
              <p:nvGrpSpPr>
                <p:cNvPr id="33827" name="Group 47"/>
                <p:cNvGrpSpPr>
                  <a:grpSpLocks/>
                </p:cNvGrpSpPr>
                <p:nvPr/>
              </p:nvGrpSpPr>
              <p:grpSpPr bwMode="auto">
                <a:xfrm>
                  <a:off x="336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3838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lv-LV" altLang="lv-LV" sz="2400"/>
                  </a:p>
                </p:txBody>
              </p:sp>
              <p:sp>
                <p:nvSpPr>
                  <p:cNvPr id="33839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  <a:buFontTx/>
                      <a:buNone/>
                    </a:pPr>
                    <a:endParaRPr lang="lv-LV" altLang="lv-LV"/>
                  </a:p>
                </p:txBody>
              </p:sp>
            </p:grpSp>
            <p:grpSp>
              <p:nvGrpSpPr>
                <p:cNvPr id="33828" name="Group 50"/>
                <p:cNvGrpSpPr>
                  <a:grpSpLocks/>
                </p:cNvGrpSpPr>
                <p:nvPr/>
              </p:nvGrpSpPr>
              <p:grpSpPr bwMode="auto">
                <a:xfrm>
                  <a:off x="3792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3836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lv-LV" altLang="lv-LV" sz="2400"/>
                  </a:p>
                </p:txBody>
              </p:sp>
              <p:sp>
                <p:nvSpPr>
                  <p:cNvPr id="33837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  <a:buFontTx/>
                      <a:buNone/>
                    </a:pPr>
                    <a:endParaRPr lang="lv-LV" altLang="lv-LV"/>
                  </a:p>
                </p:txBody>
              </p:sp>
            </p:grpSp>
            <p:grpSp>
              <p:nvGrpSpPr>
                <p:cNvPr id="33829" name="Group 53"/>
                <p:cNvGrpSpPr>
                  <a:grpSpLocks/>
                </p:cNvGrpSpPr>
                <p:nvPr/>
              </p:nvGrpSpPr>
              <p:grpSpPr bwMode="auto">
                <a:xfrm>
                  <a:off x="4224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3834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lv-LV" altLang="lv-LV" sz="2400"/>
                  </a:p>
                </p:txBody>
              </p:sp>
              <p:sp>
                <p:nvSpPr>
                  <p:cNvPr id="33835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  <a:buFontTx/>
                      <a:buNone/>
                    </a:pPr>
                    <a:endParaRPr lang="lv-LV" altLang="lv-LV"/>
                  </a:p>
                </p:txBody>
              </p:sp>
            </p:grpSp>
            <p:sp>
              <p:nvSpPr>
                <p:cNvPr id="33830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3072" y="2928"/>
                  <a:ext cx="192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lv-LV"/>
                </a:p>
              </p:txBody>
            </p:sp>
            <p:sp>
              <p:nvSpPr>
                <p:cNvPr id="33831" name="Line 57"/>
                <p:cNvSpPr>
                  <a:spLocks noChangeShapeType="1"/>
                </p:cNvSpPr>
                <p:nvPr/>
              </p:nvSpPr>
              <p:spPr bwMode="auto">
                <a:xfrm>
                  <a:off x="3360" y="2928"/>
                  <a:ext cx="96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lv-LV"/>
                </a:p>
              </p:txBody>
            </p:sp>
            <p:sp>
              <p:nvSpPr>
                <p:cNvPr id="33832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3936" y="2928"/>
                  <a:ext cx="96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lv-LV"/>
                </a:p>
              </p:txBody>
            </p:sp>
            <p:sp>
              <p:nvSpPr>
                <p:cNvPr id="33833" name="Line 59"/>
                <p:cNvSpPr>
                  <a:spLocks noChangeShapeType="1"/>
                </p:cNvSpPr>
                <p:nvPr/>
              </p:nvSpPr>
              <p:spPr bwMode="auto">
                <a:xfrm>
                  <a:off x="4176" y="2928"/>
                  <a:ext cx="192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lv-LV"/>
                </a:p>
              </p:txBody>
            </p:sp>
          </p:grpSp>
        </p:grpSp>
        <p:sp>
          <p:nvSpPr>
            <p:cNvPr id="33799" name="Text Box 60"/>
            <p:cNvSpPr txBox="1">
              <a:spLocks noChangeArrowheads="1"/>
            </p:cNvSpPr>
            <p:nvPr/>
          </p:nvSpPr>
          <p:spPr bwMode="auto">
            <a:xfrm>
              <a:off x="2736" y="960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 dirty="0"/>
                <a:t>1</a:t>
              </a:r>
            </a:p>
          </p:txBody>
        </p:sp>
        <p:sp>
          <p:nvSpPr>
            <p:cNvPr id="33800" name="Text Box 61"/>
            <p:cNvSpPr txBox="1">
              <a:spLocks noChangeArrowheads="1"/>
            </p:cNvSpPr>
            <p:nvPr/>
          </p:nvSpPr>
          <p:spPr bwMode="auto">
            <a:xfrm>
              <a:off x="1680" y="163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2</a:t>
              </a:r>
            </a:p>
          </p:txBody>
        </p:sp>
        <p:sp>
          <p:nvSpPr>
            <p:cNvPr id="33801" name="Text Box 62"/>
            <p:cNvSpPr txBox="1">
              <a:spLocks noChangeArrowheads="1"/>
            </p:cNvSpPr>
            <p:nvPr/>
          </p:nvSpPr>
          <p:spPr bwMode="auto">
            <a:xfrm>
              <a:off x="3696" y="163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3</a:t>
              </a:r>
            </a:p>
          </p:txBody>
        </p:sp>
        <p:sp>
          <p:nvSpPr>
            <p:cNvPr id="33802" name="Text Box 63"/>
            <p:cNvSpPr txBox="1">
              <a:spLocks noChangeArrowheads="1"/>
            </p:cNvSpPr>
            <p:nvPr/>
          </p:nvSpPr>
          <p:spPr bwMode="auto">
            <a:xfrm>
              <a:off x="912" y="225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4</a:t>
              </a:r>
            </a:p>
          </p:txBody>
        </p:sp>
        <p:sp>
          <p:nvSpPr>
            <p:cNvPr id="33803" name="Text Box 64"/>
            <p:cNvSpPr txBox="1">
              <a:spLocks noChangeArrowheads="1"/>
            </p:cNvSpPr>
            <p:nvPr/>
          </p:nvSpPr>
          <p:spPr bwMode="auto">
            <a:xfrm>
              <a:off x="2256" y="230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5</a:t>
              </a:r>
            </a:p>
          </p:txBody>
        </p:sp>
        <p:sp>
          <p:nvSpPr>
            <p:cNvPr id="33804" name="Text Box 65"/>
            <p:cNvSpPr txBox="1">
              <a:spLocks noChangeArrowheads="1"/>
            </p:cNvSpPr>
            <p:nvPr/>
          </p:nvSpPr>
          <p:spPr bwMode="auto">
            <a:xfrm>
              <a:off x="3360" y="225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6</a:t>
              </a:r>
            </a:p>
          </p:txBody>
        </p:sp>
        <p:sp>
          <p:nvSpPr>
            <p:cNvPr id="33805" name="Text Box 66"/>
            <p:cNvSpPr txBox="1">
              <a:spLocks noChangeArrowheads="1"/>
            </p:cNvSpPr>
            <p:nvPr/>
          </p:nvSpPr>
          <p:spPr bwMode="auto">
            <a:xfrm>
              <a:off x="4176" y="230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7</a:t>
              </a:r>
            </a:p>
          </p:txBody>
        </p:sp>
        <p:sp>
          <p:nvSpPr>
            <p:cNvPr id="33806" name="Text Box 67"/>
            <p:cNvSpPr txBox="1">
              <a:spLocks noChangeArrowheads="1"/>
            </p:cNvSpPr>
            <p:nvPr/>
          </p:nvSpPr>
          <p:spPr bwMode="auto">
            <a:xfrm>
              <a:off x="672" y="268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8</a:t>
              </a:r>
            </a:p>
          </p:txBody>
        </p:sp>
        <p:sp>
          <p:nvSpPr>
            <p:cNvPr id="33807" name="Text Box 68"/>
            <p:cNvSpPr txBox="1">
              <a:spLocks noChangeArrowheads="1"/>
            </p:cNvSpPr>
            <p:nvPr/>
          </p:nvSpPr>
          <p:spPr bwMode="auto">
            <a:xfrm>
              <a:off x="1296" y="268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9</a:t>
              </a:r>
            </a:p>
          </p:txBody>
        </p:sp>
        <p:sp>
          <p:nvSpPr>
            <p:cNvPr id="33808" name="Text Box 69"/>
            <p:cNvSpPr txBox="1">
              <a:spLocks noChangeArrowheads="1"/>
            </p:cNvSpPr>
            <p:nvPr/>
          </p:nvSpPr>
          <p:spPr bwMode="auto">
            <a:xfrm>
              <a:off x="1872" y="27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10</a:t>
              </a:r>
            </a:p>
          </p:txBody>
        </p:sp>
        <p:sp>
          <p:nvSpPr>
            <p:cNvPr id="33809" name="Text Box 70"/>
            <p:cNvSpPr txBox="1">
              <a:spLocks noChangeArrowheads="1"/>
            </p:cNvSpPr>
            <p:nvPr/>
          </p:nvSpPr>
          <p:spPr bwMode="auto">
            <a:xfrm>
              <a:off x="2544" y="27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11</a:t>
              </a:r>
            </a:p>
          </p:txBody>
        </p:sp>
        <p:sp>
          <p:nvSpPr>
            <p:cNvPr id="33810" name="Text Box 71"/>
            <p:cNvSpPr txBox="1">
              <a:spLocks noChangeArrowheads="1"/>
            </p:cNvSpPr>
            <p:nvPr/>
          </p:nvSpPr>
          <p:spPr bwMode="auto">
            <a:xfrm>
              <a:off x="3024" y="27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12</a:t>
              </a:r>
            </a:p>
          </p:txBody>
        </p:sp>
        <p:sp>
          <p:nvSpPr>
            <p:cNvPr id="33811" name="Text Box 72"/>
            <p:cNvSpPr txBox="1">
              <a:spLocks noChangeArrowheads="1"/>
            </p:cNvSpPr>
            <p:nvPr/>
          </p:nvSpPr>
          <p:spPr bwMode="auto">
            <a:xfrm>
              <a:off x="3456" y="27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13</a:t>
              </a:r>
            </a:p>
          </p:txBody>
        </p:sp>
        <p:sp>
          <p:nvSpPr>
            <p:cNvPr id="33812" name="Text Box 73"/>
            <p:cNvSpPr txBox="1">
              <a:spLocks noChangeArrowheads="1"/>
            </p:cNvSpPr>
            <p:nvPr/>
          </p:nvSpPr>
          <p:spPr bwMode="auto">
            <a:xfrm>
              <a:off x="3888" y="27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14</a:t>
              </a:r>
            </a:p>
          </p:txBody>
        </p:sp>
        <p:sp>
          <p:nvSpPr>
            <p:cNvPr id="33813" name="Text Box 74"/>
            <p:cNvSpPr txBox="1">
              <a:spLocks noChangeArrowheads="1"/>
            </p:cNvSpPr>
            <p:nvPr/>
          </p:nvSpPr>
          <p:spPr bwMode="auto">
            <a:xfrm>
              <a:off x="4320" y="27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0398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232802-C147-434C-874A-74E4898E2103}" type="slidenum">
              <a:rPr lang="lv-LV" altLang="lv-LV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lv-LV" altLang="lv-LV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Real-World Trees</a:t>
            </a:r>
            <a:endParaRPr lang="en-GB" altLang="lv-LV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2400" y="1752600"/>
            <a:ext cx="5892800" cy="5029199"/>
          </a:xfrm>
        </p:spPr>
        <p:txBody>
          <a:bodyPr/>
          <a:lstStyle/>
          <a:p>
            <a:pPr eaLnBrk="1" hangingPunct="1"/>
            <a:r>
              <a:rPr lang="en-US" altLang="lv-LV" b="1" i="1" dirty="0" smtClean="0">
                <a:solidFill>
                  <a:srgbClr val="0070C0"/>
                </a:solidFill>
              </a:rPr>
              <a:t>Rooted trees</a:t>
            </a:r>
            <a:r>
              <a:rPr lang="en-US" altLang="lv-LV" dirty="0" smtClean="0"/>
              <a:t> are data structures to represent hierarchies</a:t>
            </a:r>
            <a:r>
              <a:rPr lang="lv-LV" altLang="lv-LV" dirty="0" smtClean="0"/>
              <a:t> – a</a:t>
            </a:r>
            <a:r>
              <a:rPr lang="en-US" altLang="lv-LV" dirty="0" smtClean="0"/>
              <a:t>cyclical</a:t>
            </a:r>
            <a:r>
              <a:rPr lang="lv-LV" altLang="lv-LV" dirty="0" smtClean="0"/>
              <a:t> and</a:t>
            </a:r>
            <a:r>
              <a:rPr lang="en-US" altLang="lv-LV" dirty="0" smtClean="0"/>
              <a:t> transitive relationships among elements</a:t>
            </a:r>
            <a:r>
              <a:rPr lang="lv-LV" altLang="lv-LV" dirty="0" smtClean="0"/>
              <a:t>. </a:t>
            </a:r>
            <a:br>
              <a:rPr lang="lv-LV" altLang="lv-LV" dirty="0" smtClean="0"/>
            </a:br>
            <a:r>
              <a:rPr lang="lv-LV" altLang="lv-LV" dirty="0" smtClean="0"/>
              <a:t>Elements are </a:t>
            </a:r>
            <a:r>
              <a:rPr lang="en-US" altLang="lv-LV" b="1" i="1" dirty="0" smtClean="0">
                <a:solidFill>
                  <a:srgbClr val="0070C0"/>
                </a:solidFill>
              </a:rPr>
              <a:t>nodes</a:t>
            </a:r>
            <a:r>
              <a:rPr lang="en-US" altLang="lv-LV" dirty="0" smtClean="0"/>
              <a:t> </a:t>
            </a:r>
            <a:r>
              <a:rPr lang="lv-LV" altLang="lv-LV" dirty="0" smtClean="0"/>
              <a:t>(also </a:t>
            </a:r>
            <a:r>
              <a:rPr lang="lv-LV" altLang="lv-LV" i="1" dirty="0" smtClean="0">
                <a:solidFill>
                  <a:srgbClr val="0070C0"/>
                </a:solidFill>
              </a:rPr>
              <a:t>vertices</a:t>
            </a:r>
            <a:r>
              <a:rPr lang="lv-LV" altLang="lv-LV" dirty="0" smtClean="0"/>
              <a:t>)</a:t>
            </a:r>
            <a:endParaRPr lang="en-US" altLang="lv-LV" dirty="0" smtClean="0"/>
          </a:p>
          <a:p>
            <a:pPr lvl="1" eaLnBrk="1" hangingPunct="1"/>
            <a:r>
              <a:rPr lang="en-US" altLang="lv-LV" dirty="0" smtClean="0"/>
              <a:t>C++ class </a:t>
            </a:r>
            <a:r>
              <a:rPr lang="lv-LV" altLang="lv-LV" dirty="0" smtClean="0"/>
              <a:t>inheritance </a:t>
            </a:r>
            <a:r>
              <a:rPr lang="en-US" altLang="lv-LV" dirty="0" smtClean="0"/>
              <a:t>hierarchy</a:t>
            </a:r>
            <a:endParaRPr lang="lv-LV" altLang="lv-LV" dirty="0" smtClean="0"/>
          </a:p>
          <a:p>
            <a:pPr lvl="1" eaLnBrk="1" hangingPunct="1"/>
            <a:r>
              <a:rPr lang="lv-LV" altLang="lv-LV" dirty="0" smtClean="0"/>
              <a:t>Probabilistic </a:t>
            </a:r>
            <a:r>
              <a:rPr lang="lv-LV" altLang="lv-LV" dirty="0" smtClean="0"/>
              <a:t>event</a:t>
            </a:r>
            <a:r>
              <a:rPr lang="en-US" altLang="lv-LV" dirty="0" smtClean="0"/>
              <a:t> hierarchy</a:t>
            </a:r>
            <a:endParaRPr lang="lv-LV" altLang="lv-LV" dirty="0" smtClean="0"/>
          </a:p>
          <a:p>
            <a:pPr lvl="1" eaLnBrk="1" hangingPunct="1"/>
            <a:r>
              <a:rPr lang="lv-LV" altLang="lv-LV" dirty="0" smtClean="0"/>
              <a:t>Directory tree.</a:t>
            </a:r>
            <a:endParaRPr lang="en-US" altLang="lv-LV" dirty="0" smtClean="0"/>
          </a:p>
          <a:p>
            <a:pPr marL="0" indent="0" eaLnBrk="1" hangingPunct="1">
              <a:buNone/>
            </a:pPr>
            <a:r>
              <a:rPr lang="en-US" altLang="lv-LV" dirty="0" smtClean="0"/>
              <a:t>What about "</a:t>
            </a:r>
            <a:r>
              <a:rPr lang="en-US" altLang="lv-LV" i="1" dirty="0" smtClean="0">
                <a:solidFill>
                  <a:srgbClr val="0070C0"/>
                </a:solidFill>
              </a:rPr>
              <a:t>family trees</a:t>
            </a:r>
            <a:r>
              <a:rPr lang="en-US" altLang="lv-LV" dirty="0" smtClean="0"/>
              <a:t>"?</a:t>
            </a:r>
            <a:endParaRPr lang="en-GB" altLang="lv-LV" dirty="0" smtClean="0"/>
          </a:p>
        </p:txBody>
      </p:sp>
      <p:pic>
        <p:nvPicPr>
          <p:cNvPr id="4101" name="Picture 4" descr="j02373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325" y="395286"/>
            <a:ext cx="2392363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4262" y="2121693"/>
            <a:ext cx="2124075" cy="2257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6537" y="4716462"/>
            <a:ext cx="2971800" cy="1666941"/>
          </a:xfrm>
          <a:prstGeom prst="rect">
            <a:avLst/>
          </a:prstGeom>
        </p:spPr>
      </p:pic>
      <p:pic>
        <p:nvPicPr>
          <p:cNvPr id="65538" name="Picture 2" descr="Computer Directory Tree | Download Scientific Diagra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0613" y="2046617"/>
            <a:ext cx="2251091" cy="380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283425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Trees, Binary Trees, and</a:t>
            </a:r>
            <a:br>
              <a:rPr lang="en-US" dirty="0"/>
            </a:br>
            <a:r>
              <a:rPr lang="en-US" dirty="0"/>
              <a:t>Binary Search </a:t>
            </a:r>
            <a:r>
              <a:rPr lang="en-US" dirty="0" smtClean="0"/>
              <a:t>Trees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Because leaves can occur throughout this tree (except at level 1), there is no general formula to calculate the number of nodes</a:t>
            </a:r>
          </a:p>
          <a:p>
            <a:r>
              <a:rPr lang="en-US" dirty="0" smtClean="0"/>
              <a:t>However, it can be approximated: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all the nonempty binary trees whose nonterminal nodes have </a:t>
            </a:r>
            <a:r>
              <a:rPr lang="en-US" dirty="0" smtClean="0"/>
              <a:t>exactly two </a:t>
            </a:r>
            <a:r>
              <a:rPr lang="en-US" dirty="0"/>
              <a:t>nonempty children, </a:t>
            </a:r>
            <a:r>
              <a:rPr lang="en-US" dirty="0" smtClean="0"/>
              <a:t>This </a:t>
            </a:r>
            <a:r>
              <a:rPr lang="en-US" dirty="0" smtClean="0"/>
              <a:t>holds trivially for the tree consisting of only the root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22765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Invariants in a Full Binary Tree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lv-LV" altLang="lv-LV" b="1" dirty="0" smtClean="0"/>
                  <a:t>Theorem 1: </a:t>
                </a:r>
                <a:r>
                  <a:rPr lang="lv-LV" altLang="lv-LV" dirty="0"/>
                  <a:t>Let </a:t>
                </a:r>
                <a14:m>
                  <m:oMath xmlns:m="http://schemas.openxmlformats.org/officeDocument/2006/math">
                    <m:r>
                      <a:rPr lang="en-US" altLang="lv-LV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lv-LV" altLang="lv-LV" dirty="0"/>
                  <a:t> be the number of leaves in a nonempty full binary tree, and let </a:t>
                </a:r>
                <a14:m>
                  <m:oMath xmlns:m="http://schemas.openxmlformats.org/officeDocument/2006/math">
                    <m:r>
                      <a:rPr lang="en-US" altLang="lv-LV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lv-LV" altLang="lv-LV" dirty="0" smtClean="0"/>
                  <a:t> </a:t>
                </a:r>
                <a:r>
                  <a:rPr lang="lv-LV" altLang="lv-LV" dirty="0"/>
                  <a:t>be its number of inner nodes. </a:t>
                </a:r>
                <a:r>
                  <a:rPr lang="lv-LV" altLang="lv-LV" dirty="0"/>
                  <a:t>Then the following is true: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lv-LV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lv-LV" altLang="lv-LV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lv-LV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lv-LV" altLang="lv-LV" i="1" dirty="0">
                          <a:latin typeface="Cambria Math" panose="02040503050406030204" pitchFamily="18" charset="0"/>
                        </a:rPr>
                        <m:t>+1.</m:t>
                      </m:r>
                    </m:oMath>
                  </m:oMathPara>
                </a14:m>
                <a:endParaRPr lang="lv-LV" altLang="lv-LV" dirty="0"/>
              </a:p>
              <a:p>
                <a:pPr marL="0" lvl="1" indent="0">
                  <a:buNone/>
                </a:pPr>
                <a:r>
                  <a:rPr lang="en-US" dirty="0"/>
                  <a:t>Proof by induction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0" t="-118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310996"/>
            <a:ext cx="7071575" cy="3147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524000" y="3581400"/>
                <a:ext cx="31242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lv-LV" altLang="lv-LV" b="1" dirty="0" smtClean="0"/>
                  <a:t>Theorem 2:</a:t>
                </a:r>
                <a:r>
                  <a:rPr lang="lv-LV" altLang="lv-LV" dirty="0"/>
                  <a:t> Let </a:t>
                </a:r>
                <a:r>
                  <a:rPr lang="lv-LV" altLang="lv-LV" dirty="0"/>
                  <a:t>S</a:t>
                </a:r>
                <a:r>
                  <a:rPr lang="lv-LV" altLang="lv-LV" dirty="0"/>
                  <a:t> be the number of empty subtrees (child slots) in a nonempty full binary tree. And let </a:t>
                </a:r>
                <a14:m>
                  <m:oMath xmlns:m="http://schemas.openxmlformats.org/officeDocument/2006/math">
                    <m:r>
                      <a:rPr lang="lv-LV" altLang="lv-LV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lv-LV" altLang="lv-LV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lv-LV" altLang="lv-LV" i="1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lv-LV" altLang="lv-LV" dirty="0"/>
                  <a:t> be the number of all nodes (</a:t>
                </a:r>
                <a14:m>
                  <m:oMath xmlns:m="http://schemas.openxmlformats.org/officeDocument/2006/math">
                    <m:r>
                      <a:rPr lang="lv-LV" altLang="lv-LV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lv-LV" altLang="lv-LV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lv-LV" altLang="lv-LV" i="1" dirty="0">
                        <a:latin typeface="Cambria Math" panose="02040503050406030204" pitchFamily="18" charset="0"/>
                      </a:rPr>
                      <m:t>|=</m:t>
                    </m:r>
                    <m:r>
                      <a:rPr lang="en-US" altLang="lv-LV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lv-LV" altLang="lv-LV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lv-LV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lv-LV" altLang="lv-LV" dirty="0"/>
                  <a:t>).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altLang="lv-LV" i="1" dirty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lv-LV" altLang="lv-LV" i="1" dirty="0">
                          <a:latin typeface="Cambria Math" panose="02040503050406030204" pitchFamily="18" charset="0"/>
                        </a:rPr>
                        <m:t> = |</m:t>
                      </m:r>
                      <m:r>
                        <a:rPr lang="lv-LV" altLang="lv-LV" i="1" dirty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lv-LV" altLang="lv-LV" i="1" dirty="0">
                          <a:latin typeface="Cambria Math" panose="02040503050406030204" pitchFamily="18" charset="0"/>
                        </a:rPr>
                        <m:t>|+1.</m:t>
                      </m:r>
                    </m:oMath>
                  </m:oMathPara>
                </a14:m>
                <a:endParaRPr lang="en-US" altLang="lv-LV" dirty="0"/>
              </a:p>
              <a:p>
                <a:endParaRPr lang="lv-LV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581400"/>
                <a:ext cx="3124200" cy="3416320"/>
              </a:xfrm>
              <a:prstGeom prst="rect">
                <a:avLst/>
              </a:prstGeom>
              <a:blipFill>
                <a:blip r:embed="rId4"/>
                <a:stretch>
                  <a:fillRect l="-2924" t="-1429" r="-1754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459346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z="4000" dirty="0" smtClean="0"/>
              <a:t>More Invariants in Binary </a:t>
            </a:r>
            <a:r>
              <a:rPr lang="en-US" altLang="lv-LV" sz="4000" dirty="0"/>
              <a:t>Trees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dirty="0"/>
              <a:t>Notation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lv-LV" altLang="lv-LV" sz="20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	</a:t>
            </a:r>
            <a:r>
              <a:rPr lang="en-US" altLang="lv-LV" sz="2000" dirty="0"/>
              <a:t>number of nodes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lv-LV" altLang="lv-LV" sz="2000" b="1" i="1" dirty="0">
                <a:latin typeface="Times New Roman" panose="02020603050405020304" pitchFamily="18" charset="0"/>
              </a:rPr>
              <a:t>L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	</a:t>
            </a:r>
            <a:r>
              <a:rPr lang="en-US" altLang="lv-LV" sz="2000" dirty="0"/>
              <a:t>number of external nodes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lv-LV" altLang="lv-LV" sz="2000" b="1" i="1" dirty="0" err="1">
                <a:latin typeface="Times New Roman" panose="02020603050405020304" pitchFamily="18" charset="0"/>
              </a:rPr>
              <a:t>I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	</a:t>
            </a:r>
            <a:r>
              <a:rPr lang="en-US" altLang="lv-LV" sz="2000" dirty="0"/>
              <a:t>number of internal </a:t>
            </a:r>
            <a:r>
              <a:rPr lang="en-US" altLang="lv-LV" sz="2000" dirty="0" smtClean="0"/>
              <a:t>nodes</a:t>
            </a:r>
            <a:endParaRPr lang="lv-LV" altLang="lv-LV" sz="20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lv-LV" altLang="lv-LV" sz="2000" b="1" i="1" dirty="0" smtClean="0"/>
              <a:t>E</a:t>
            </a:r>
            <a:r>
              <a:rPr lang="lv-LV" altLang="lv-LV" sz="2000" dirty="0" smtClean="0"/>
              <a:t>  number of edges</a:t>
            </a:r>
            <a:endParaRPr lang="en-US" altLang="lv-LV" sz="20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lv-LV" altLang="lv-LV" sz="2000" b="1" i="1" dirty="0">
                <a:latin typeface="Times New Roman" panose="02020603050405020304" pitchFamily="18" charset="0"/>
              </a:rPr>
              <a:t>H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	</a:t>
            </a:r>
            <a:r>
              <a:rPr lang="en-US" altLang="lv-LV" sz="2000" dirty="0"/>
              <a:t>height</a:t>
            </a:r>
          </a:p>
        </p:txBody>
      </p:sp>
      <p:sp>
        <p:nvSpPr>
          <p:cNvPr id="12294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563368" y="1601806"/>
            <a:ext cx="3790431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lv-LV" dirty="0"/>
              <a:t>Properties:</a:t>
            </a:r>
          </a:p>
          <a:p>
            <a:pPr marL="914400" lvl="1" indent="-457200" algn="l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+mj-lt"/>
              <a:buAutoNum type="alphaUcPeriod"/>
            </a:pPr>
            <a:r>
              <a:rPr lang="lv-LV" altLang="lv-LV" b="1" i="1" dirty="0" smtClean="0">
                <a:latin typeface="Times New Roman" panose="02020603050405020304" pitchFamily="18" charset="0"/>
              </a:rPr>
              <a:t>E</a:t>
            </a:r>
            <a:r>
              <a:rPr lang="en-US" altLang="lv-LV" b="1" i="1" dirty="0" smtClean="0">
                <a:latin typeface="Times New Roman" panose="02020603050405020304" pitchFamily="18" charset="0"/>
              </a:rPr>
              <a:t> </a:t>
            </a:r>
            <a:r>
              <a:rPr lang="en-US" altLang="lv-LV" b="1" dirty="0">
                <a:latin typeface="Symbol" panose="05050102010706020507" pitchFamily="18" charset="2"/>
              </a:rPr>
              <a:t>=</a:t>
            </a:r>
            <a:r>
              <a:rPr lang="en-US" altLang="lv-LV" b="1" i="1" dirty="0">
                <a:latin typeface="Times New Roman" panose="02020603050405020304" pitchFamily="18" charset="0"/>
              </a:rPr>
              <a:t> </a:t>
            </a:r>
            <a:r>
              <a:rPr lang="en-US" altLang="lv-LV" dirty="0" smtClean="0">
                <a:latin typeface="Times New Roman" panose="02020603050405020304" pitchFamily="18" charset="0"/>
              </a:rPr>
              <a:t>2</a:t>
            </a:r>
            <a:r>
              <a:rPr lang="lv-LV" altLang="lv-LV" b="1" i="1" dirty="0" smtClean="0">
                <a:latin typeface="Times New Roman" panose="02020603050405020304" pitchFamily="18" charset="0"/>
              </a:rPr>
              <a:t>I</a:t>
            </a:r>
            <a:r>
              <a:rPr lang="en-US" altLang="lv-LV" b="1" i="1" dirty="0" smtClean="0">
                <a:latin typeface="Times New Roman" panose="02020603050405020304" pitchFamily="18" charset="0"/>
              </a:rPr>
              <a:t> </a:t>
            </a:r>
            <a:r>
              <a:rPr lang="en-US" altLang="lv-LV" b="1" dirty="0">
                <a:latin typeface="Symbol" panose="05050102010706020507" pitchFamily="18" charset="2"/>
              </a:rPr>
              <a:t>-</a:t>
            </a:r>
            <a:r>
              <a:rPr lang="en-US" altLang="lv-LV" b="1" i="1" dirty="0">
                <a:latin typeface="Times New Roman" panose="02020603050405020304" pitchFamily="18" charset="0"/>
              </a:rPr>
              <a:t> </a:t>
            </a:r>
            <a:r>
              <a:rPr lang="en-US" altLang="lv-LV" dirty="0">
                <a:latin typeface="Times New Roman" panose="02020603050405020304" pitchFamily="18" charset="0"/>
              </a:rPr>
              <a:t>1</a:t>
            </a:r>
          </a:p>
          <a:p>
            <a:pPr marL="914400" lvl="1" indent="-457200" algn="l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+mj-lt"/>
              <a:buAutoNum type="alphaUcPeriod"/>
            </a:pPr>
            <a:r>
              <a:rPr lang="lv-LV" altLang="lv-LV" b="1" i="1" dirty="0" smtClean="0">
                <a:latin typeface="Times New Roman" panose="02020603050405020304" pitchFamily="18" charset="0"/>
              </a:rPr>
              <a:t>H</a:t>
            </a:r>
            <a:r>
              <a:rPr lang="en-US" altLang="lv-LV" b="1" i="1" dirty="0" smtClean="0">
                <a:latin typeface="Times New Roman" panose="02020603050405020304" pitchFamily="18" charset="0"/>
              </a:rPr>
              <a:t> </a:t>
            </a:r>
            <a:r>
              <a:rPr lang="en-US" altLang="lv-LV" b="1" dirty="0">
                <a:latin typeface="Symbol" panose="05050102010706020507" pitchFamily="18" charset="2"/>
                <a:sym typeface="Symbol" panose="05050102010706020507" pitchFamily="18" charset="2"/>
              </a:rPr>
              <a:t> </a:t>
            </a:r>
            <a:r>
              <a:rPr lang="lv-LV" altLang="lv-LV" b="1" i="1" dirty="0" smtClean="0">
                <a:latin typeface="Times New Roman" panose="02020603050405020304" pitchFamily="18" charset="0"/>
              </a:rPr>
              <a:t>I</a:t>
            </a:r>
            <a:endParaRPr lang="en-US" altLang="lv-LV" b="1" i="1" dirty="0">
              <a:latin typeface="Times New Roman" panose="02020603050405020304" pitchFamily="18" charset="0"/>
            </a:endParaRPr>
          </a:p>
          <a:p>
            <a:pPr marL="914400" lvl="1" indent="-457200" algn="l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+mj-lt"/>
              <a:buAutoNum type="alphaUcPeriod"/>
            </a:pPr>
            <a:r>
              <a:rPr lang="lv-LV" altLang="lv-LV" b="1" i="1" dirty="0">
                <a:latin typeface="Times New Roman" panose="02020603050405020304" pitchFamily="18" charset="0"/>
              </a:rPr>
              <a:t>H</a:t>
            </a:r>
            <a:r>
              <a:rPr lang="en-US" altLang="lv-LV" b="1" i="1" dirty="0" smtClean="0">
                <a:latin typeface="Times New Roman" panose="02020603050405020304" pitchFamily="18" charset="0"/>
              </a:rPr>
              <a:t> </a:t>
            </a:r>
            <a:r>
              <a:rPr lang="en-US" altLang="lv-LV" b="1" dirty="0">
                <a:latin typeface="Symbol" panose="05050102010706020507" pitchFamily="18" charset="2"/>
                <a:sym typeface="Symbol" panose="05050102010706020507" pitchFamily="18" charset="2"/>
              </a:rPr>
              <a:t> </a:t>
            </a:r>
            <a:r>
              <a:rPr lang="en-US" altLang="lv-LV" dirty="0" smtClean="0">
                <a:latin typeface="Times New Roman" panose="02020603050405020304" pitchFamily="18" charset="0"/>
              </a:rPr>
              <a:t>(</a:t>
            </a:r>
            <a:r>
              <a:rPr lang="lv-LV" altLang="lv-LV" b="1" i="1" dirty="0">
                <a:latin typeface="Times New Roman" panose="02020603050405020304" pitchFamily="18" charset="0"/>
              </a:rPr>
              <a:t>N</a:t>
            </a:r>
            <a:r>
              <a:rPr lang="en-US" altLang="lv-LV" b="1" i="1" dirty="0" smtClean="0">
                <a:latin typeface="Times New Roman" panose="02020603050405020304" pitchFamily="18" charset="0"/>
              </a:rPr>
              <a:t> </a:t>
            </a:r>
            <a:r>
              <a:rPr lang="en-US" altLang="lv-LV" b="1" dirty="0">
                <a:latin typeface="Symbol" panose="05050102010706020507" pitchFamily="18" charset="2"/>
              </a:rPr>
              <a:t>-</a:t>
            </a:r>
            <a:r>
              <a:rPr lang="en-US" altLang="lv-LV" b="1" i="1" dirty="0">
                <a:latin typeface="Times New Roman" panose="02020603050405020304" pitchFamily="18" charset="0"/>
              </a:rPr>
              <a:t> </a:t>
            </a:r>
            <a:r>
              <a:rPr lang="en-US" altLang="lv-LV" dirty="0">
                <a:latin typeface="Times New Roman" panose="02020603050405020304" pitchFamily="18" charset="0"/>
              </a:rPr>
              <a:t>1)</a:t>
            </a:r>
            <a:r>
              <a:rPr lang="en-US" altLang="lv-LV" b="1" dirty="0">
                <a:latin typeface="Symbol" panose="05050102010706020507" pitchFamily="18" charset="2"/>
              </a:rPr>
              <a:t>/</a:t>
            </a:r>
            <a:r>
              <a:rPr lang="en-US" altLang="lv-LV" dirty="0">
                <a:latin typeface="Times New Roman" panose="02020603050405020304" pitchFamily="18" charset="0"/>
              </a:rPr>
              <a:t>2</a:t>
            </a:r>
          </a:p>
          <a:p>
            <a:pPr marL="914400" lvl="1" indent="-457200" algn="l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+mj-lt"/>
              <a:buAutoNum type="alphaUcPeriod"/>
            </a:pPr>
            <a:r>
              <a:rPr lang="lv-LV" altLang="lv-LV" b="1" i="1" dirty="0" smtClean="0">
                <a:latin typeface="Times New Roman" panose="02020603050405020304" pitchFamily="18" charset="0"/>
              </a:rPr>
              <a:t>L</a:t>
            </a:r>
            <a:r>
              <a:rPr lang="en-US" altLang="lv-LV" b="1" i="1" dirty="0" smtClean="0">
                <a:latin typeface="Times New Roman" panose="02020603050405020304" pitchFamily="18" charset="0"/>
              </a:rPr>
              <a:t> </a:t>
            </a:r>
            <a:r>
              <a:rPr lang="en-US" altLang="lv-LV" b="1" dirty="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lv-LV" b="1" i="1" dirty="0">
                <a:latin typeface="Times New Roman" panose="02020603050405020304" pitchFamily="18" charset="0"/>
              </a:rPr>
              <a:t> </a:t>
            </a:r>
            <a:r>
              <a:rPr lang="en-US" altLang="lv-LV" dirty="0" smtClean="0">
                <a:latin typeface="Times New Roman" panose="02020603050405020304" pitchFamily="18" charset="0"/>
              </a:rPr>
              <a:t>2</a:t>
            </a:r>
            <a:r>
              <a:rPr lang="lv-LV" altLang="lv-LV" b="1" i="1" baseline="30000" dirty="0" smtClean="0">
                <a:latin typeface="Times New Roman" panose="02020603050405020304" pitchFamily="18" charset="0"/>
              </a:rPr>
              <a:t>H</a:t>
            </a:r>
            <a:endParaRPr lang="en-US" altLang="lv-LV" b="1" i="1" baseline="30000" dirty="0">
              <a:latin typeface="Times New Roman" panose="02020603050405020304" pitchFamily="18" charset="0"/>
            </a:endParaRPr>
          </a:p>
          <a:p>
            <a:pPr marL="914400" lvl="1" indent="-457200" algn="l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+mj-lt"/>
              <a:buAutoNum type="alphaUcPeriod"/>
            </a:pPr>
            <a:r>
              <a:rPr lang="lv-LV" altLang="lv-LV" b="1" i="1" dirty="0" smtClean="0">
                <a:latin typeface="Times New Roman" panose="02020603050405020304" pitchFamily="18" charset="0"/>
              </a:rPr>
              <a:t>H</a:t>
            </a:r>
            <a:r>
              <a:rPr lang="en-US" altLang="lv-LV" b="1" i="1" dirty="0" smtClean="0">
                <a:latin typeface="Times New Roman" panose="02020603050405020304" pitchFamily="18" charset="0"/>
              </a:rPr>
              <a:t> </a:t>
            </a:r>
            <a:r>
              <a:rPr lang="en-US" altLang="lv-LV" b="1" dirty="0">
                <a:latin typeface="Symbol" panose="05050102010706020507" pitchFamily="18" charset="2"/>
                <a:sym typeface="Symbol" panose="05050102010706020507" pitchFamily="18" charset="2"/>
              </a:rPr>
              <a:t></a:t>
            </a:r>
            <a:r>
              <a:rPr lang="en-US" altLang="lv-LV" b="1" i="1" dirty="0">
                <a:latin typeface="Times New Roman" panose="02020603050405020304" pitchFamily="18" charset="0"/>
              </a:rPr>
              <a:t> </a:t>
            </a:r>
            <a:r>
              <a:rPr lang="en-US" altLang="lv-LV" dirty="0">
                <a:latin typeface="Times New Roman" panose="02020603050405020304" pitchFamily="18" charset="0"/>
              </a:rPr>
              <a:t>log</a:t>
            </a:r>
            <a:r>
              <a:rPr lang="en-US" altLang="lv-LV" baseline="-25000" dirty="0">
                <a:latin typeface="Times New Roman" panose="02020603050405020304" pitchFamily="18" charset="0"/>
              </a:rPr>
              <a:t>2</a:t>
            </a:r>
            <a:r>
              <a:rPr lang="en-US" altLang="lv-LV" dirty="0">
                <a:latin typeface="Times New Roman" panose="02020603050405020304" pitchFamily="18" charset="0"/>
              </a:rPr>
              <a:t> </a:t>
            </a:r>
            <a:r>
              <a:rPr lang="lv-LV" altLang="lv-LV" b="1" i="1" dirty="0" smtClean="0">
                <a:latin typeface="Times New Roman" panose="02020603050405020304" pitchFamily="18" charset="0"/>
              </a:rPr>
              <a:t>L</a:t>
            </a:r>
            <a:endParaRPr lang="en-US" altLang="lv-LV" b="1" i="1" dirty="0">
              <a:latin typeface="Times New Roman" panose="02020603050405020304" pitchFamily="18" charset="0"/>
            </a:endParaRPr>
          </a:p>
          <a:p>
            <a:pPr marL="914400" lvl="1" indent="-457200" algn="l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+mj-lt"/>
              <a:buAutoNum type="alphaUcPeriod"/>
            </a:pPr>
            <a:r>
              <a:rPr lang="lv-LV" altLang="lv-LV" b="1" i="1" dirty="0" smtClean="0">
                <a:latin typeface="Times New Roman" panose="02020603050405020304" pitchFamily="18" charset="0"/>
              </a:rPr>
              <a:t>H</a:t>
            </a:r>
            <a:r>
              <a:rPr lang="en-US" altLang="lv-LV" b="1" i="1" dirty="0" smtClean="0">
                <a:latin typeface="Times New Roman" panose="02020603050405020304" pitchFamily="18" charset="0"/>
              </a:rPr>
              <a:t> </a:t>
            </a:r>
            <a:r>
              <a:rPr lang="en-US" altLang="lv-LV" b="1" dirty="0">
                <a:latin typeface="Symbol" panose="05050102010706020507" pitchFamily="18" charset="2"/>
                <a:sym typeface="Symbol" panose="05050102010706020507" pitchFamily="18" charset="2"/>
              </a:rPr>
              <a:t></a:t>
            </a:r>
            <a:r>
              <a:rPr lang="en-US" altLang="lv-LV" b="1" i="1" dirty="0">
                <a:latin typeface="Times New Roman" panose="02020603050405020304" pitchFamily="18" charset="0"/>
              </a:rPr>
              <a:t> </a:t>
            </a:r>
            <a:r>
              <a:rPr lang="en-US" altLang="lv-LV" dirty="0">
                <a:latin typeface="Times New Roman" panose="02020603050405020304" pitchFamily="18" charset="0"/>
              </a:rPr>
              <a:t>log</a:t>
            </a:r>
            <a:r>
              <a:rPr lang="en-US" altLang="lv-LV" baseline="-25000" dirty="0">
                <a:latin typeface="Times New Roman" panose="02020603050405020304" pitchFamily="18" charset="0"/>
              </a:rPr>
              <a:t>2</a:t>
            </a:r>
            <a:r>
              <a:rPr lang="en-US" altLang="lv-LV" dirty="0">
                <a:latin typeface="Times New Roman" panose="02020603050405020304" pitchFamily="18" charset="0"/>
              </a:rPr>
              <a:t> </a:t>
            </a:r>
            <a:r>
              <a:rPr lang="en-US" altLang="lv-LV" dirty="0" smtClean="0">
                <a:latin typeface="Times New Roman" panose="02020603050405020304" pitchFamily="18" charset="0"/>
              </a:rPr>
              <a:t>(</a:t>
            </a:r>
            <a:r>
              <a:rPr lang="lv-LV" altLang="lv-LV" b="1" i="1" dirty="0">
                <a:latin typeface="Times New Roman" panose="02020603050405020304" pitchFamily="18" charset="0"/>
              </a:rPr>
              <a:t>N</a:t>
            </a:r>
            <a:r>
              <a:rPr lang="en-US" altLang="lv-LV" b="1" i="1" dirty="0" smtClean="0">
                <a:latin typeface="Times New Roman" panose="02020603050405020304" pitchFamily="18" charset="0"/>
              </a:rPr>
              <a:t> </a:t>
            </a:r>
            <a:r>
              <a:rPr lang="en-US" altLang="lv-LV" b="1" dirty="0">
                <a:latin typeface="Symbol" panose="05050102010706020507" pitchFamily="18" charset="2"/>
              </a:rPr>
              <a:t>+</a:t>
            </a:r>
            <a:r>
              <a:rPr lang="en-US" altLang="lv-LV" b="1" i="1" dirty="0">
                <a:latin typeface="Times New Roman" panose="02020603050405020304" pitchFamily="18" charset="0"/>
              </a:rPr>
              <a:t> </a:t>
            </a:r>
            <a:r>
              <a:rPr lang="en-US" altLang="lv-LV" dirty="0">
                <a:latin typeface="Times New Roman" panose="02020603050405020304" pitchFamily="18" charset="0"/>
              </a:rPr>
              <a:t>1)</a:t>
            </a:r>
            <a:r>
              <a:rPr lang="en-US" altLang="lv-LV" b="1" i="1" dirty="0">
                <a:latin typeface="Times New Roman" panose="02020603050405020304" pitchFamily="18" charset="0"/>
              </a:rPr>
              <a:t> </a:t>
            </a:r>
            <a:r>
              <a:rPr lang="en-US" altLang="lv-LV" b="1" dirty="0">
                <a:latin typeface="Symbol" panose="05050102010706020507" pitchFamily="18" charset="2"/>
              </a:rPr>
              <a:t>-</a:t>
            </a:r>
            <a:r>
              <a:rPr lang="en-US" altLang="lv-LV" b="1" i="1" dirty="0">
                <a:latin typeface="Times New Roman" panose="02020603050405020304" pitchFamily="18" charset="0"/>
              </a:rPr>
              <a:t> </a:t>
            </a:r>
            <a:r>
              <a:rPr lang="en-US" altLang="lv-LV" dirty="0">
                <a:latin typeface="Times New Roman" panose="02020603050405020304" pitchFamily="18" charset="0"/>
              </a:rPr>
              <a:t>1</a:t>
            </a:r>
            <a:endParaRPr lang="en-US" altLang="lv-LV" baseline="30000" dirty="0">
              <a:latin typeface="Times New Roman" panose="02020603050405020304" pitchFamily="18" charset="0"/>
            </a:endParaRP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</a:pPr>
            <a:endParaRPr lang="en-US" altLang="lv-LV" sz="2800" dirty="0">
              <a:latin typeface="Times New Roman" panose="02020603050405020304" pitchFamily="18" charset="0"/>
            </a:endParaRPr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3657600" y="44196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>
              <a:latin typeface="Symbol" panose="05050102010706020507" pitchFamily="18" charset="2"/>
            </a:endParaRPr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4419600" y="50292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>
              <a:latin typeface="Symbol" panose="05050102010706020507" pitchFamily="18" charset="2"/>
              <a:sym typeface="Symbol" panose="05050102010706020507" pitchFamily="18" charset="2"/>
            </a:endParaRPr>
          </a:p>
        </p:txBody>
      </p:sp>
      <p:sp>
        <p:nvSpPr>
          <p:cNvPr id="12297" name="Oval 8"/>
          <p:cNvSpPr>
            <a:spLocks noChangeArrowheads="1"/>
          </p:cNvSpPr>
          <p:nvPr/>
        </p:nvSpPr>
        <p:spPr bwMode="auto">
          <a:xfrm>
            <a:off x="2895600" y="50292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>
              <a:latin typeface="Symbol" panose="05050102010706020507" pitchFamily="18" charset="2"/>
            </a:endParaRP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2514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4038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4800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2301" name="AutoShape 15"/>
          <p:cNvCxnSpPr>
            <a:cxnSpLocks noChangeShapeType="1"/>
            <a:stCxn id="12295" idx="3"/>
            <a:endCxn id="12297" idx="7"/>
          </p:cNvCxnSpPr>
          <p:nvPr/>
        </p:nvCxnSpPr>
        <p:spPr bwMode="auto">
          <a:xfrm flipH="1">
            <a:off x="3221039" y="4754564"/>
            <a:ext cx="492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2" name="AutoShape 16"/>
          <p:cNvCxnSpPr>
            <a:cxnSpLocks noChangeShapeType="1"/>
            <a:stCxn id="12296" idx="1"/>
            <a:endCxn id="12295" idx="5"/>
          </p:cNvCxnSpPr>
          <p:nvPr/>
        </p:nvCxnSpPr>
        <p:spPr bwMode="auto">
          <a:xfrm flipH="1" flipV="1">
            <a:off x="3983039" y="4754564"/>
            <a:ext cx="492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3" name="AutoShape 17"/>
          <p:cNvCxnSpPr>
            <a:cxnSpLocks noChangeShapeType="1"/>
            <a:stCxn id="12300" idx="0"/>
            <a:endCxn id="12296" idx="5"/>
          </p:cNvCxnSpPr>
          <p:nvPr/>
        </p:nvCxnSpPr>
        <p:spPr bwMode="auto">
          <a:xfrm flipH="1" flipV="1">
            <a:off x="4745038" y="5364163"/>
            <a:ext cx="24606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4" name="AutoShape 18"/>
          <p:cNvCxnSpPr>
            <a:cxnSpLocks noChangeShapeType="1"/>
            <a:stCxn id="12299" idx="0"/>
            <a:endCxn id="12296" idx="3"/>
          </p:cNvCxnSpPr>
          <p:nvPr/>
        </p:nvCxnSpPr>
        <p:spPr bwMode="auto">
          <a:xfrm flipV="1">
            <a:off x="4229101" y="5364163"/>
            <a:ext cx="24606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5" name="AutoShape 21"/>
          <p:cNvCxnSpPr>
            <a:cxnSpLocks noChangeShapeType="1"/>
            <a:stCxn id="12298" idx="0"/>
            <a:endCxn id="12297" idx="3"/>
          </p:cNvCxnSpPr>
          <p:nvPr/>
        </p:nvCxnSpPr>
        <p:spPr bwMode="auto">
          <a:xfrm flipV="1">
            <a:off x="2705101" y="5364163"/>
            <a:ext cx="24606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6" name="AutoShape 22"/>
          <p:cNvCxnSpPr>
            <a:cxnSpLocks noChangeShapeType="1"/>
            <a:stCxn id="12307" idx="0"/>
            <a:endCxn id="12297" idx="5"/>
          </p:cNvCxnSpPr>
          <p:nvPr/>
        </p:nvCxnSpPr>
        <p:spPr bwMode="auto">
          <a:xfrm flipH="1" flipV="1">
            <a:off x="3221038" y="5364163"/>
            <a:ext cx="24606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7" name="Rectangle 23"/>
          <p:cNvSpPr>
            <a:spLocks noChangeArrowheads="1"/>
          </p:cNvSpPr>
          <p:nvPr/>
        </p:nvSpPr>
        <p:spPr bwMode="auto">
          <a:xfrm>
            <a:off x="3276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grpSp>
        <p:nvGrpSpPr>
          <p:cNvPr id="12308" name="Group 38"/>
          <p:cNvGrpSpPr>
            <a:grpSpLocks/>
          </p:cNvGrpSpPr>
          <p:nvPr/>
        </p:nvGrpSpPr>
        <p:grpSpPr bwMode="auto">
          <a:xfrm>
            <a:off x="5334000" y="3581400"/>
            <a:ext cx="2311400" cy="2286000"/>
            <a:chOff x="2064" y="2256"/>
            <a:chExt cx="1456" cy="1440"/>
          </a:xfrm>
        </p:grpSpPr>
        <p:sp>
          <p:nvSpPr>
            <p:cNvPr id="12310" name="Oval 24"/>
            <p:cNvSpPr>
              <a:spLocks noChangeArrowheads="1"/>
            </p:cNvSpPr>
            <p:nvPr/>
          </p:nvSpPr>
          <p:spPr bwMode="auto">
            <a:xfrm>
              <a:off x="2352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>
                <a:latin typeface="Symbol" panose="05050102010706020507" pitchFamily="18" charset="2"/>
              </a:endParaRPr>
            </a:p>
          </p:txBody>
        </p:sp>
        <p:sp>
          <p:nvSpPr>
            <p:cNvPr id="12311" name="Oval 25"/>
            <p:cNvSpPr>
              <a:spLocks noChangeArrowheads="1"/>
            </p:cNvSpPr>
            <p:nvPr/>
          </p:nvSpPr>
          <p:spPr bwMode="auto">
            <a:xfrm>
              <a:off x="2688" y="268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>
                <a:latin typeface="Symbol" panose="05050102010706020507" pitchFamily="18" charset="2"/>
                <a:sym typeface="Symbol" panose="05050102010706020507" pitchFamily="18" charset="2"/>
              </a:endParaRPr>
            </a:p>
          </p:txBody>
        </p:sp>
        <p:sp>
          <p:nvSpPr>
            <p:cNvPr id="12312" name="Rectangle 26"/>
            <p:cNvSpPr>
              <a:spLocks noChangeArrowheads="1"/>
            </p:cNvSpPr>
            <p:nvPr/>
          </p:nvSpPr>
          <p:spPr bwMode="auto">
            <a:xfrm>
              <a:off x="2448" y="3072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cxnSp>
          <p:nvCxnSpPr>
            <p:cNvPr id="12313" name="AutoShape 28"/>
            <p:cNvCxnSpPr>
              <a:cxnSpLocks noChangeShapeType="1"/>
              <a:stCxn id="12311" idx="1"/>
              <a:endCxn id="12310" idx="5"/>
            </p:cNvCxnSpPr>
            <p:nvPr/>
          </p:nvCxnSpPr>
          <p:spPr bwMode="auto">
            <a:xfrm flipH="1" flipV="1">
              <a:off x="2557" y="2467"/>
              <a:ext cx="166" cy="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4" name="AutoShape 29"/>
            <p:cNvCxnSpPr>
              <a:cxnSpLocks noChangeShapeType="1"/>
              <a:stCxn id="12318" idx="1"/>
              <a:endCxn id="12311" idx="5"/>
            </p:cNvCxnSpPr>
            <p:nvPr/>
          </p:nvCxnSpPr>
          <p:spPr bwMode="auto">
            <a:xfrm flipH="1" flipV="1">
              <a:off x="2893" y="2899"/>
              <a:ext cx="158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5" name="AutoShape 30"/>
            <p:cNvCxnSpPr>
              <a:cxnSpLocks noChangeShapeType="1"/>
              <a:stCxn id="12312" idx="0"/>
              <a:endCxn id="12311" idx="3"/>
            </p:cNvCxnSpPr>
            <p:nvPr/>
          </p:nvCxnSpPr>
          <p:spPr bwMode="auto">
            <a:xfrm flipV="1">
              <a:off x="2568" y="2899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16" name="Rectangle 31"/>
            <p:cNvSpPr>
              <a:spLocks noChangeArrowheads="1"/>
            </p:cNvSpPr>
            <p:nvPr/>
          </p:nvSpPr>
          <p:spPr bwMode="auto">
            <a:xfrm>
              <a:off x="2064" y="2688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cxnSp>
          <p:nvCxnSpPr>
            <p:cNvPr id="12317" name="AutoShape 32"/>
            <p:cNvCxnSpPr>
              <a:cxnSpLocks noChangeShapeType="1"/>
              <a:stCxn id="12316" idx="0"/>
              <a:endCxn id="12310" idx="3"/>
            </p:cNvCxnSpPr>
            <p:nvPr/>
          </p:nvCxnSpPr>
          <p:spPr bwMode="auto">
            <a:xfrm flipV="1">
              <a:off x="2184" y="2467"/>
              <a:ext cx="203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18" name="Oval 33"/>
            <p:cNvSpPr>
              <a:spLocks noChangeArrowheads="1"/>
            </p:cNvSpPr>
            <p:nvPr/>
          </p:nvSpPr>
          <p:spPr bwMode="auto">
            <a:xfrm>
              <a:off x="3016" y="307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>
                <a:latin typeface="Symbol" panose="05050102010706020507" pitchFamily="18" charset="2"/>
                <a:sym typeface="Symbol" panose="05050102010706020507" pitchFamily="18" charset="2"/>
              </a:endParaRPr>
            </a:p>
          </p:txBody>
        </p:sp>
        <p:sp>
          <p:nvSpPr>
            <p:cNvPr id="12319" name="Rectangle 34"/>
            <p:cNvSpPr>
              <a:spLocks noChangeArrowheads="1"/>
            </p:cNvSpPr>
            <p:nvPr/>
          </p:nvSpPr>
          <p:spPr bwMode="auto">
            <a:xfrm>
              <a:off x="2784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2320" name="Rectangle 35"/>
            <p:cNvSpPr>
              <a:spLocks noChangeArrowheads="1"/>
            </p:cNvSpPr>
            <p:nvPr/>
          </p:nvSpPr>
          <p:spPr bwMode="auto">
            <a:xfrm>
              <a:off x="3280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cxnSp>
          <p:nvCxnSpPr>
            <p:cNvPr id="12321" name="AutoShape 36"/>
            <p:cNvCxnSpPr>
              <a:cxnSpLocks noChangeShapeType="1"/>
              <a:stCxn id="12320" idx="0"/>
              <a:endCxn id="12318" idx="5"/>
            </p:cNvCxnSpPr>
            <p:nvPr/>
          </p:nvCxnSpPr>
          <p:spPr bwMode="auto">
            <a:xfrm flipH="1" flipV="1">
              <a:off x="3221" y="3283"/>
              <a:ext cx="179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22" name="AutoShape 37"/>
            <p:cNvCxnSpPr>
              <a:cxnSpLocks noChangeShapeType="1"/>
              <a:stCxn id="12319" idx="0"/>
              <a:endCxn id="12318" idx="3"/>
            </p:cNvCxnSpPr>
            <p:nvPr/>
          </p:nvCxnSpPr>
          <p:spPr bwMode="auto">
            <a:xfrm flipV="1">
              <a:off x="2904" y="3283"/>
              <a:ext cx="147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855048234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1" y="4419600"/>
            <a:ext cx="494347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Trees, Binary Trees, and</a:t>
            </a:r>
            <a:br>
              <a:rPr lang="en-US" dirty="0"/>
            </a:br>
            <a:r>
              <a:rPr lang="en-US" dirty="0"/>
              <a:t>Binary Search </a:t>
            </a:r>
            <a:r>
              <a:rPr lang="en-US" dirty="0" smtClean="0"/>
              <a:t>Trees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 a </a:t>
            </a:r>
            <a:r>
              <a:rPr lang="en-US" b="1" i="1" dirty="0" smtClean="0"/>
              <a:t>binary search tree</a:t>
            </a:r>
            <a:r>
              <a:rPr lang="en-US" dirty="0" smtClean="0"/>
              <a:t> (or </a:t>
            </a:r>
            <a:r>
              <a:rPr lang="en-US" b="1" i="1" dirty="0" smtClean="0"/>
              <a:t>ordered binary tree</a:t>
            </a:r>
            <a:r>
              <a:rPr lang="en-US" dirty="0" smtClean="0"/>
              <a:t>), values stored in the left subtree of a given node are less than the value stored in that node, </a:t>
            </a:r>
            <a:r>
              <a:rPr lang="en-US" dirty="0"/>
              <a:t>and </a:t>
            </a:r>
            <a:r>
              <a:rPr lang="en-US" dirty="0" smtClean="0"/>
              <a:t>values </a:t>
            </a:r>
            <a:r>
              <a:rPr lang="en-US" dirty="0"/>
              <a:t>stored in the </a:t>
            </a:r>
            <a:r>
              <a:rPr lang="en-US" dirty="0" smtClean="0"/>
              <a:t>right </a:t>
            </a:r>
            <a:r>
              <a:rPr lang="en-US" dirty="0"/>
              <a:t>subtree of a given node are </a:t>
            </a:r>
            <a:r>
              <a:rPr lang="en-US" dirty="0" smtClean="0"/>
              <a:t>greater </a:t>
            </a:r>
            <a:r>
              <a:rPr lang="en-US" dirty="0"/>
              <a:t>than the value stored in that </a:t>
            </a:r>
            <a:r>
              <a:rPr lang="en-US" dirty="0" smtClean="0"/>
              <a:t>node</a:t>
            </a:r>
          </a:p>
          <a:p>
            <a:pPr lvl="1"/>
            <a:r>
              <a:rPr lang="en-US" sz="1800" dirty="0"/>
              <a:t>The values stored are considered unique; attempts to store duplicate values can be treated as an error</a:t>
            </a:r>
          </a:p>
          <a:p>
            <a:pPr lvl="1"/>
            <a:r>
              <a:rPr lang="en-US" sz="1800" dirty="0"/>
              <a:t>The meanings of the expressions “less than” and “greater than” will depend on the types of values stored</a:t>
            </a:r>
          </a:p>
          <a:p>
            <a:pPr lvl="1"/>
            <a:endParaRPr lang="en-US" sz="1600" dirty="0"/>
          </a:p>
          <a:p>
            <a:endParaRPr lang="en-US" sz="1400" dirty="0"/>
          </a:p>
          <a:p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pPr marL="0" indent="0" algn="ctr">
              <a:spcBef>
                <a:spcPts val="1200"/>
              </a:spcBef>
              <a:buNone/>
            </a:pPr>
            <a:r>
              <a:rPr lang="en-US" sz="1200" dirty="0">
                <a:solidFill>
                  <a:prstClr val="black"/>
                </a:solidFill>
              </a:rPr>
              <a:t>Fig. 6.6 Examples of binary search trees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05627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Binary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600" dirty="0"/>
              <a:t>We can use arrays or linked structures to implement binary trees</a:t>
            </a:r>
          </a:p>
          <a:p>
            <a:r>
              <a:rPr lang="en-US" sz="2600" dirty="0"/>
              <a:t>If using an array, each element stores a structure that has an information field and two “pointer” fields containing the indexes of the array locations of the left and right children</a:t>
            </a:r>
          </a:p>
          <a:p>
            <a:r>
              <a:rPr lang="en-US" sz="2600" dirty="0"/>
              <a:t>The root of the tree is always in the first cell of the array, and a value of -1 indicates an empty child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400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1200" dirty="0">
                <a:solidFill>
                  <a:prstClr val="black"/>
                </a:solidFill>
              </a:rPr>
              <a:t>Fig. 6.7 Array representation of the tree in Figure </a:t>
            </a:r>
            <a:r>
              <a:rPr lang="en-US" sz="1200" dirty="0" err="1">
                <a:solidFill>
                  <a:prstClr val="black"/>
                </a:solidFill>
              </a:rPr>
              <a:t>6.6c</a:t>
            </a:r>
            <a:endParaRPr lang="en-US" sz="12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429000"/>
            <a:ext cx="2971800" cy="2537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914252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Binary Trees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Implementing binary tree arrays does have drawbacks</a:t>
            </a:r>
          </a:p>
          <a:p>
            <a:pPr lvl="1"/>
            <a:r>
              <a:rPr lang="en-US" dirty="0" smtClean="0"/>
              <a:t>We need to keep track of the locations of each node, and these have to be located sequentially</a:t>
            </a:r>
          </a:p>
          <a:p>
            <a:pPr lvl="1"/>
            <a:r>
              <a:rPr lang="en-US" dirty="0" smtClean="0"/>
              <a:t>Deletions are also awkward, requiring tags to mark empty cells, or moving elements around, requiring updating values</a:t>
            </a:r>
          </a:p>
          <a:p>
            <a:r>
              <a:rPr lang="en-US" dirty="0" smtClean="0"/>
              <a:t>Consequently, while arrays are convenient, we’ll usually use a linked implementation</a:t>
            </a:r>
          </a:p>
          <a:p>
            <a:r>
              <a:rPr lang="en-US" dirty="0" smtClean="0"/>
              <a:t>In a linked implementation, the node is defined by a class, and consists of an information data member and two pointer data members</a:t>
            </a:r>
          </a:p>
          <a:p>
            <a:r>
              <a:rPr lang="en-US" dirty="0" smtClean="0"/>
              <a:t>The node is manipulated by methods defined in another class that represents the tree</a:t>
            </a:r>
          </a:p>
          <a:p>
            <a:r>
              <a:rPr lang="en-US" dirty="0" smtClean="0"/>
              <a:t>The code for this is shown in Figure 6.8 on pages 220-222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793282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81200"/>
            <a:ext cx="6530829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Locating a specific value in a binary tree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48600" y="1752600"/>
            <a:ext cx="3733800" cy="4114800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the target is smaller, we branch to the left subtree; if larger, we branch to the right</a:t>
            </a:r>
          </a:p>
          <a:p>
            <a:r>
              <a:rPr lang="en-US" dirty="0"/>
              <a:t>If at any point we cannot proceed further, then the search has failed and the target isn’t in the tree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415938137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0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</a:t>
            </a:r>
            <a:r>
              <a:rPr lang="en-US" dirty="0" err="1" smtClean="0"/>
              <a:t>ary</a:t>
            </a:r>
            <a:r>
              <a:rPr lang="en-US" dirty="0" smtClean="0"/>
              <a:t> Trees</a:t>
            </a:r>
            <a:endParaRPr lang="lv-LV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604000" y="1752600"/>
          <a:ext cx="4978400" cy="212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54200">
                  <a:extLst>
                    <a:ext uri="{9D8B030D-6E8A-4147-A177-3AD203B41FA5}">
                      <a16:colId xmlns:a16="http://schemas.microsoft.com/office/drawing/2014/main" val="365961004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26046559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9104526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166256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59254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(A)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(B)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(C)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(D)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02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Tree is n-</a:t>
                      </a:r>
                      <a:r>
                        <a:rPr lang="en-US" dirty="0" err="1" smtClean="0"/>
                        <a:t>ary</a:t>
                      </a:r>
                      <a:r>
                        <a:rPr lang="en-US" dirty="0" smtClean="0"/>
                        <a:t> for some n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01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Tree</a:t>
                      </a:r>
                      <a:r>
                        <a:rPr lang="en-US" baseline="0" dirty="0" smtClean="0"/>
                        <a:t> is full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327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Tree is</a:t>
                      </a:r>
                      <a:r>
                        <a:rPr lang="en-US" baseline="0" dirty="0" smtClean="0"/>
                        <a:t> complete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215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Tree is perfect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379323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116" y="1692146"/>
            <a:ext cx="2762250" cy="2590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505" y="4553744"/>
            <a:ext cx="2333625" cy="1724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1050" y="4553744"/>
            <a:ext cx="1962150" cy="1085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1958" y="1756086"/>
            <a:ext cx="1143000" cy="1104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26530" y="1690688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(A)</a:t>
            </a:r>
            <a:endParaRPr lang="lv-LV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88422" y="1744717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(B)</a:t>
            </a:r>
            <a:endParaRPr lang="lv-LV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460158" y="4455585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(C)</a:t>
            </a:r>
            <a:endParaRPr lang="lv-LV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91050" y="445558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(D)</a:t>
            </a:r>
            <a:endParaRPr lang="lv-LV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543800" y="4282946"/>
            <a:ext cx="4271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Note: </a:t>
            </a:r>
            <a:r>
              <a:rPr lang="en-US" dirty="0" smtClean="0"/>
              <a:t>All answers are Yes or No.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62887902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0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</a:t>
            </a:r>
            <a:r>
              <a:rPr lang="en-US" dirty="0" err="1"/>
              <a:t>ary</a:t>
            </a:r>
            <a:r>
              <a:rPr lang="en-US" dirty="0"/>
              <a:t> </a:t>
            </a:r>
            <a:r>
              <a:rPr lang="en-US" dirty="0" smtClean="0"/>
              <a:t>Trees: Solution</a:t>
            </a:r>
            <a:endParaRPr lang="lv-LV" dirty="0"/>
          </a:p>
        </p:txBody>
      </p:sp>
      <p:graphicFrame>
        <p:nvGraphicFramePr>
          <p:cNvPr id="6" name="Content Placeholder 13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604000" y="1752600"/>
          <a:ext cx="4978400" cy="2590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54200">
                  <a:extLst>
                    <a:ext uri="{9D8B030D-6E8A-4147-A177-3AD203B41FA5}">
                      <a16:colId xmlns:a16="http://schemas.microsoft.com/office/drawing/2014/main" val="365961004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26046559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9104526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166256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59254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Property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(A)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(B)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(C)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(D)</a:t>
                      </a:r>
                      <a:endParaRPr lang="lv-LV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02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Tree is n-</a:t>
                      </a:r>
                      <a:r>
                        <a:rPr lang="en-US" sz="2000" dirty="0" err="1" smtClean="0"/>
                        <a:t>ary</a:t>
                      </a:r>
                      <a:r>
                        <a:rPr lang="en-US" sz="2000" dirty="0" smtClean="0"/>
                        <a:t> for some n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lv-LV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lv-LV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lv-LV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Yes</a:t>
                      </a:r>
                      <a:endParaRPr lang="lv-LV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01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Tree</a:t>
                      </a:r>
                      <a:r>
                        <a:rPr lang="en-US" sz="2000" baseline="0" dirty="0" smtClean="0"/>
                        <a:t> is full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lv-LV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lv-LV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lv-LV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Yes</a:t>
                      </a:r>
                      <a:endParaRPr lang="lv-LV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327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Tree is</a:t>
                      </a:r>
                      <a:r>
                        <a:rPr lang="en-US" sz="2000" baseline="0" dirty="0" smtClean="0"/>
                        <a:t> complete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lv-LV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lv-LV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lv-LV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Yes</a:t>
                      </a:r>
                      <a:endParaRPr lang="lv-LV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215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Tree is perfect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Yes</a:t>
                      </a:r>
                      <a:endParaRPr lang="lv-LV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379323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116" y="1692146"/>
            <a:ext cx="2762250" cy="2590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505" y="4553744"/>
            <a:ext cx="2333625" cy="1724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1050" y="4553744"/>
            <a:ext cx="1962150" cy="1085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1958" y="1756086"/>
            <a:ext cx="1143000" cy="11049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26530" y="1690688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(A)</a:t>
            </a:r>
            <a:endParaRPr lang="lv-LV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588422" y="1744717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(B)</a:t>
            </a:r>
            <a:endParaRPr lang="lv-LV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460158" y="4455585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(C)</a:t>
            </a:r>
            <a:endParaRPr lang="lv-LV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591050" y="445558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(D)</a:t>
            </a:r>
            <a:endParaRPr lang="lv-LV" sz="2400" b="1" dirty="0"/>
          </a:p>
        </p:txBody>
      </p:sp>
    </p:spTree>
    <p:extLst>
      <p:ext uri="{BB962C8B-B14F-4D97-AF65-F5344CB8AC3E}">
        <p14:creationId xmlns:p14="http://schemas.microsoft.com/office/powerpoint/2010/main" val="828792060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dirty="0" smtClean="0"/>
              <a:t>Tree </a:t>
            </a:r>
            <a:r>
              <a:rPr lang="lv-LV" altLang="lv-LV" dirty="0" smtClean="0"/>
              <a:t>ADT</a:t>
            </a:r>
            <a:r>
              <a:rPr lang="en-US" altLang="lv-LV" dirty="0" smtClean="0"/>
              <a:t> </a:t>
            </a:r>
            <a:endParaRPr lang="lv-LV" altLang="lv-LV" dirty="0" smtClean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sz="2400" b="1" i="1" dirty="0" err="1">
                <a:solidFill>
                  <a:schemeClr val="tx2"/>
                </a:solidFill>
              </a:rPr>
              <a:t>T.size</a:t>
            </a:r>
            <a:r>
              <a:rPr lang="en-US" altLang="lv-LV" sz="2400" b="1" i="1" dirty="0"/>
              <a:t>():</a:t>
            </a:r>
            <a:r>
              <a:rPr lang="en-US" altLang="lv-LV" sz="2400" dirty="0"/>
              <a:t> integer</a:t>
            </a:r>
          </a:p>
          <a:p>
            <a:pPr eaLnBrk="1" hangingPunct="1"/>
            <a:r>
              <a:rPr lang="en-US" altLang="lv-LV" sz="2400" b="1" i="1" dirty="0" err="1"/>
              <a:t>T.isE</a:t>
            </a:r>
            <a:r>
              <a:rPr lang="en-US" altLang="lv-LV" sz="2400" b="1" i="1" dirty="0" err="1">
                <a:solidFill>
                  <a:schemeClr val="tx2"/>
                </a:solidFill>
              </a:rPr>
              <a:t>mpty</a:t>
            </a:r>
            <a:r>
              <a:rPr lang="en-US" altLang="lv-LV" sz="2400" b="1" i="1" dirty="0"/>
              <a:t>():</a:t>
            </a:r>
            <a:r>
              <a:rPr lang="en-US" altLang="lv-LV" sz="2400" dirty="0"/>
              <a:t> bool</a:t>
            </a:r>
          </a:p>
          <a:p>
            <a:pPr eaLnBrk="1" hangingPunct="1"/>
            <a:r>
              <a:rPr lang="en-US" altLang="lv-LV" sz="2400" b="1" i="1" dirty="0" err="1"/>
              <a:t>T.</a:t>
            </a:r>
            <a:r>
              <a:rPr lang="en-US" altLang="lv-LV" sz="2400" b="1" i="1" dirty="0" err="1">
                <a:solidFill>
                  <a:schemeClr val="tx2"/>
                </a:solidFill>
              </a:rPr>
              <a:t>root</a:t>
            </a:r>
            <a:r>
              <a:rPr lang="en-US" altLang="lv-LV" sz="2400" b="1" i="1" dirty="0"/>
              <a:t>():</a:t>
            </a:r>
            <a:r>
              <a:rPr lang="en-US" altLang="lv-LV" sz="2400" dirty="0"/>
              <a:t> position</a:t>
            </a:r>
          </a:p>
          <a:p>
            <a:pPr eaLnBrk="1" hangingPunct="1"/>
            <a:r>
              <a:rPr lang="en-US" altLang="lv-LV" sz="2400" b="1" i="1" dirty="0" err="1">
                <a:solidFill>
                  <a:schemeClr val="tx2"/>
                </a:solidFill>
              </a:rPr>
              <a:t>T.positions</a:t>
            </a:r>
            <a:r>
              <a:rPr lang="en-US" altLang="lv-LV" sz="2400" b="1" i="1" dirty="0"/>
              <a:t>():</a:t>
            </a:r>
            <a:r>
              <a:rPr lang="en-US" altLang="lv-LV" sz="2400" dirty="0"/>
              <a:t> list&lt;position&gt; </a:t>
            </a:r>
          </a:p>
          <a:p>
            <a:pPr eaLnBrk="1" hangingPunct="1"/>
            <a:r>
              <a:rPr lang="en-US" altLang="lv-LV" sz="2400" b="1" i="1" dirty="0" err="1"/>
              <a:t>p.</a:t>
            </a:r>
            <a:r>
              <a:rPr lang="en-US" altLang="lv-LV" sz="2400" b="1" i="1" dirty="0" err="1">
                <a:solidFill>
                  <a:schemeClr val="tx2"/>
                </a:solidFill>
              </a:rPr>
              <a:t>parent</a:t>
            </a:r>
            <a:r>
              <a:rPr lang="en-US" altLang="lv-LV" sz="2400" b="1" i="1" dirty="0"/>
              <a:t>():</a:t>
            </a:r>
            <a:r>
              <a:rPr lang="en-US" altLang="lv-LV" sz="2400" dirty="0"/>
              <a:t> position</a:t>
            </a:r>
          </a:p>
          <a:p>
            <a:pPr eaLnBrk="1" hangingPunct="1"/>
            <a:r>
              <a:rPr lang="en-US" altLang="lv-LV" sz="2400" b="1" i="1" dirty="0" err="1"/>
              <a:t>p.</a:t>
            </a:r>
            <a:r>
              <a:rPr lang="en-US" altLang="lv-LV" sz="2400" b="1" i="1" dirty="0" err="1">
                <a:solidFill>
                  <a:schemeClr val="tx2"/>
                </a:solidFill>
              </a:rPr>
              <a:t>children</a:t>
            </a:r>
            <a:r>
              <a:rPr lang="en-US" altLang="lv-LV" sz="2400" b="1" i="1" dirty="0"/>
              <a:t>():</a:t>
            </a:r>
            <a:r>
              <a:rPr lang="en-US" altLang="lv-LV" sz="2400" dirty="0"/>
              <a:t> list&lt;position&gt;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lv-LV" altLang="lv-LV" sz="32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lv-LV" sz="2400" b="1" i="1" dirty="0" err="1"/>
              <a:t>p.isRoot</a:t>
            </a:r>
            <a:r>
              <a:rPr lang="en-US" altLang="lv-LV" sz="2400" b="1" i="1" dirty="0"/>
              <a:t>():</a:t>
            </a:r>
            <a:r>
              <a:rPr lang="en-US" altLang="lv-LV" sz="2400" dirty="0"/>
              <a:t> </a:t>
            </a:r>
            <a:r>
              <a:rPr lang="en-US" altLang="lv-LV" sz="2400" dirty="0" smtClean="0"/>
              <a:t>bool</a:t>
            </a:r>
            <a:endParaRPr lang="en-US" altLang="lv-LV" sz="2400" b="1" i="1" dirty="0"/>
          </a:p>
          <a:p>
            <a:pPr eaLnBrk="1" hangingPunct="1"/>
            <a:r>
              <a:rPr lang="en-US" altLang="lv-LV" sz="2400" b="1" i="1" dirty="0" err="1" smtClean="0"/>
              <a:t>p.isInternal</a:t>
            </a:r>
            <a:r>
              <a:rPr lang="en-US" altLang="lv-LV" sz="2400" b="1" i="1" dirty="0"/>
              <a:t>()</a:t>
            </a:r>
            <a:r>
              <a:rPr lang="en-US" altLang="lv-LV" sz="2400" dirty="0"/>
              <a:t>: </a:t>
            </a:r>
            <a:r>
              <a:rPr lang="en-US" altLang="lv-LV" sz="2400" dirty="0" smtClean="0"/>
              <a:t>bool (</a:t>
            </a:r>
            <a:r>
              <a:rPr lang="en-US" altLang="lv-LV" sz="2400" dirty="0" err="1" smtClean="0"/>
              <a:t>iff</a:t>
            </a:r>
            <a:r>
              <a:rPr lang="en-US" altLang="lv-LV" sz="2400" dirty="0" smtClean="0"/>
              <a:t> p is internal, not a leaf)</a:t>
            </a:r>
            <a:endParaRPr lang="en-US" altLang="lv-LV" sz="2400" dirty="0"/>
          </a:p>
          <a:p>
            <a:pPr eaLnBrk="1" hangingPunct="1"/>
            <a:r>
              <a:rPr lang="en-US" altLang="lv-LV" sz="2400" b="1" i="1" dirty="0" err="1"/>
              <a:t>p.i</a:t>
            </a:r>
            <a:r>
              <a:rPr lang="lv-LV" altLang="lv-LV" sz="2400" b="1" i="1" dirty="0"/>
              <a:t>sLeaf</a:t>
            </a:r>
            <a:r>
              <a:rPr lang="lv-LV" altLang="lv-LV" sz="2400" dirty="0"/>
              <a:t>():  </a:t>
            </a:r>
            <a:r>
              <a:rPr lang="en-US" altLang="lv-LV" sz="2400" dirty="0"/>
              <a:t>Return</a:t>
            </a:r>
            <a:r>
              <a:rPr lang="lv-LV" altLang="lv-LV" sz="2400" dirty="0"/>
              <a:t> </a:t>
            </a:r>
            <a:r>
              <a:rPr lang="lv-LV" altLang="lv-LV" sz="2400" i="1" dirty="0"/>
              <a:t>true</a:t>
            </a:r>
            <a:r>
              <a:rPr lang="lv-LV" altLang="lv-LV" sz="2400" dirty="0"/>
              <a:t>, </a:t>
            </a:r>
            <a:r>
              <a:rPr lang="en-US" altLang="lv-LV" sz="2400" dirty="0" err="1"/>
              <a:t>iff</a:t>
            </a:r>
            <a:r>
              <a:rPr lang="lv-LV" altLang="lv-LV" sz="2400" dirty="0"/>
              <a:t> </a:t>
            </a:r>
            <a:r>
              <a:rPr lang="en-US" altLang="lv-LV" sz="2400" dirty="0" smtClean="0"/>
              <a:t>p</a:t>
            </a:r>
            <a:r>
              <a:rPr lang="lv-LV" altLang="lv-LV" sz="2400" dirty="0" smtClean="0"/>
              <a:t> </a:t>
            </a:r>
            <a:r>
              <a:rPr lang="en-US" altLang="lv-LV" sz="2400" dirty="0"/>
              <a:t>is a leaf</a:t>
            </a:r>
            <a:r>
              <a:rPr lang="lv-LV" altLang="lv-LV" sz="2400" dirty="0" smtClean="0"/>
              <a:t>.</a:t>
            </a:r>
            <a:endParaRPr lang="en-US" altLang="lv-LV" sz="2400" b="1" i="1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lv-LV" sz="2400" b="1" i="1" dirty="0" err="1" smtClean="0"/>
              <a:t>p.f</a:t>
            </a:r>
            <a:r>
              <a:rPr lang="lv-LV" altLang="lv-LV" sz="2400" b="1" i="1" dirty="0" smtClean="0"/>
              <a:t>irstChild</a:t>
            </a:r>
            <a:r>
              <a:rPr lang="lv-LV" altLang="lv-LV" sz="2400" dirty="0" smtClean="0"/>
              <a:t>(): </a:t>
            </a:r>
            <a:r>
              <a:rPr lang="en-US" altLang="lv-LV" sz="2400" dirty="0" smtClean="0"/>
              <a:t>return </a:t>
            </a:r>
            <a:r>
              <a:rPr lang="en-US" altLang="lv-LV" sz="2400" dirty="0"/>
              <a:t>the </a:t>
            </a:r>
            <a:r>
              <a:rPr lang="en-US" altLang="lv-LV" sz="2400" dirty="0" smtClean="0"/>
              <a:t>leftmost </a:t>
            </a:r>
            <a:r>
              <a:rPr lang="en-US" altLang="lv-LV" sz="2400" dirty="0"/>
              <a:t>child </a:t>
            </a:r>
            <a:r>
              <a:rPr lang="en-US" altLang="lv-LV" sz="2400" dirty="0" smtClean="0"/>
              <a:t>(</a:t>
            </a:r>
            <a:r>
              <a:rPr lang="lv-LV" altLang="lv-LV" sz="2400" dirty="0"/>
              <a:t>or </a:t>
            </a:r>
            <a:r>
              <a:rPr lang="lv-LV" altLang="lv-LV" sz="2400" dirty="0" smtClean="0">
                <a:sym typeface="Symbol" panose="05050102010706020507" pitchFamily="18" charset="2"/>
              </a:rPr>
              <a:t></a:t>
            </a:r>
            <a:r>
              <a:rPr lang="en-US" altLang="lv-LV" sz="2400" dirty="0" smtClean="0"/>
              <a:t> for leaf</a:t>
            </a:r>
            <a:r>
              <a:rPr lang="lv-LV" altLang="lv-LV" sz="2400" dirty="0" smtClean="0"/>
              <a:t>).</a:t>
            </a:r>
            <a:endParaRPr lang="lv-LV" altLang="lv-LV" sz="2400" dirty="0"/>
          </a:p>
          <a:p>
            <a:pPr eaLnBrk="1" hangingPunct="1">
              <a:lnSpc>
                <a:spcPct val="80000"/>
              </a:lnSpc>
            </a:pPr>
            <a:r>
              <a:rPr lang="en-US" altLang="lv-LV" sz="2400" b="1" i="1" dirty="0" err="1" smtClean="0"/>
              <a:t>p.r</a:t>
            </a:r>
            <a:r>
              <a:rPr lang="lv-LV" altLang="lv-LV" sz="2400" b="1" i="1" dirty="0" smtClean="0"/>
              <a:t>ightSibling</a:t>
            </a:r>
            <a:r>
              <a:rPr lang="lv-LV" altLang="lv-LV" sz="2400" dirty="0" smtClean="0"/>
              <a:t>(): sibiling </a:t>
            </a:r>
            <a:r>
              <a:rPr lang="lv-LV" altLang="lv-LV" sz="2400" dirty="0"/>
              <a:t>to the right of the node v (or </a:t>
            </a:r>
            <a:r>
              <a:rPr lang="lv-LV" altLang="lv-LV" sz="2400" dirty="0">
                <a:sym typeface="Symbol" panose="05050102010706020507" pitchFamily="18" charset="2"/>
              </a:rPr>
              <a:t></a:t>
            </a:r>
            <a:r>
              <a:rPr lang="lv-LV" altLang="lv-LV" sz="2400" dirty="0"/>
              <a:t>, if </a:t>
            </a:r>
            <a:r>
              <a:rPr lang="en-US" altLang="lv-LV" sz="2400" dirty="0" smtClean="0"/>
              <a:t>does not exist</a:t>
            </a:r>
            <a:r>
              <a:rPr lang="lv-LV" altLang="lv-LV" sz="2400" dirty="0" smtClean="0"/>
              <a:t>). </a:t>
            </a:r>
            <a:endParaRPr lang="lv-LV" altLang="lv-LV" sz="2400" dirty="0"/>
          </a:p>
          <a:p>
            <a:pPr eaLnBrk="1" hangingPunct="1">
              <a:lnSpc>
                <a:spcPct val="80000"/>
              </a:lnSpc>
            </a:pPr>
            <a:r>
              <a:rPr lang="en-US" altLang="lv-LV" sz="2400" b="1" i="1" dirty="0" err="1" smtClean="0"/>
              <a:t>p.l</a:t>
            </a:r>
            <a:r>
              <a:rPr lang="lv-LV" altLang="lv-LV" sz="2400" b="1" i="1" dirty="0" smtClean="0"/>
              <a:t>eftSibling</a:t>
            </a:r>
            <a:r>
              <a:rPr lang="lv-LV" altLang="lv-LV" sz="2400" dirty="0" smtClean="0"/>
              <a:t>():</a:t>
            </a:r>
            <a:r>
              <a:rPr lang="en-US" altLang="lv-LV" sz="2400" dirty="0" smtClean="0"/>
              <a:t> similar</a:t>
            </a:r>
            <a:r>
              <a:rPr lang="lv-LV" altLang="lv-LV" sz="2400" dirty="0" smtClean="0"/>
              <a:t>.</a:t>
            </a:r>
            <a:endParaRPr lang="en-US" altLang="lv-LV" sz="2400" dirty="0"/>
          </a:p>
          <a:p>
            <a:pPr eaLnBrk="1" hangingPunct="1">
              <a:lnSpc>
                <a:spcPct val="80000"/>
              </a:lnSpc>
            </a:pPr>
            <a:r>
              <a:rPr lang="en-US" altLang="lv-LV" sz="2400" b="1" i="1" u="sng" dirty="0" smtClean="0"/>
              <a:t>Binary </a:t>
            </a:r>
            <a:r>
              <a:rPr lang="en-US" altLang="lv-LV" sz="2400" b="1" i="1" u="sng" dirty="0"/>
              <a:t>trees only:</a:t>
            </a:r>
            <a:r>
              <a:rPr lang="en-US" altLang="lv-LV" sz="2400" b="1" i="1" dirty="0"/>
              <a:t/>
            </a:r>
            <a:br>
              <a:rPr lang="en-US" altLang="lv-LV" sz="2400" b="1" i="1" dirty="0"/>
            </a:br>
            <a:r>
              <a:rPr lang="en-US" altLang="lv-LV" sz="2400" b="1" i="1" dirty="0" err="1" smtClean="0"/>
              <a:t>p.</a:t>
            </a:r>
            <a:r>
              <a:rPr lang="en-US" altLang="lv-LV" sz="2400" b="1" i="1" dirty="0" err="1"/>
              <a:t>l</a:t>
            </a:r>
            <a:r>
              <a:rPr lang="lv-LV" altLang="lv-LV" sz="2400" b="1" i="1" dirty="0" smtClean="0"/>
              <a:t>eftChild</a:t>
            </a:r>
            <a:r>
              <a:rPr lang="lv-LV" altLang="lv-LV" sz="2400" dirty="0" smtClean="0"/>
              <a:t>(), </a:t>
            </a:r>
            <a:r>
              <a:rPr lang="en-US" altLang="lv-LV" sz="2400" b="1" i="1" dirty="0" err="1" smtClean="0"/>
              <a:t>p.r</a:t>
            </a:r>
            <a:r>
              <a:rPr lang="lv-LV" altLang="lv-LV" sz="2400" b="1" i="1" dirty="0" smtClean="0"/>
              <a:t>ightChild</a:t>
            </a:r>
            <a:r>
              <a:rPr lang="lv-LV" altLang="lv-LV" sz="2400" dirty="0" smtClean="0"/>
              <a:t>():</a:t>
            </a:r>
            <a:endParaRPr lang="lv-LV" altLang="lv-LV" sz="2400" dirty="0"/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652000" y="6107113"/>
            <a:ext cx="2540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892C1A-7D53-43A6-8BF4-B1CF58DF3072}" type="slidenum">
              <a:rPr lang="lv-LV" altLang="lv-LV" sz="140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lv-LV" altLang="lv-LV" sz="1400"/>
          </a:p>
        </p:txBody>
      </p:sp>
    </p:spTree>
    <p:extLst>
      <p:ext uri="{BB962C8B-B14F-4D97-AF65-F5344CB8AC3E}">
        <p14:creationId xmlns:p14="http://schemas.microsoft.com/office/powerpoint/2010/main" val="11098864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Tree for an Arithmetic Expression</a:t>
            </a:r>
            <a:endParaRPr lang="lv-LV" altLang="lv-LV" dirty="0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Binary tree can reflect arithmetic expression (with binary operators)</a:t>
            </a:r>
          </a:p>
          <a:p>
            <a:pPr eaLnBrk="1" hangingPunct="1"/>
            <a:r>
              <a:rPr lang="en-US" altLang="lv-LV" dirty="0" smtClean="0"/>
              <a:t>Inner nodes: operators</a:t>
            </a:r>
          </a:p>
          <a:p>
            <a:pPr eaLnBrk="1" hangingPunct="1"/>
            <a:r>
              <a:rPr lang="en-US" altLang="lv-LV" dirty="0" smtClean="0"/>
              <a:t>Leaves : numbers or variables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652000" y="6107113"/>
            <a:ext cx="2540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83D661-F17B-49FC-92B5-760B11FF3C2C}" type="slidenum">
              <a:rPr lang="lv-LV" altLang="lv-LV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lv-LV" altLang="lv-LV" sz="1400"/>
          </a:p>
        </p:txBody>
      </p:sp>
      <p:grpSp>
        <p:nvGrpSpPr>
          <p:cNvPr id="292868" name="Group 4"/>
          <p:cNvGrpSpPr>
            <a:grpSpLocks/>
          </p:cNvGrpSpPr>
          <p:nvPr/>
        </p:nvGrpSpPr>
        <p:grpSpPr bwMode="auto">
          <a:xfrm>
            <a:off x="6629400" y="2895600"/>
            <a:ext cx="3429000" cy="2286000"/>
            <a:chOff x="2928" y="2256"/>
            <a:chExt cx="2160" cy="1440"/>
          </a:xfrm>
        </p:grpSpPr>
        <p:sp>
          <p:nvSpPr>
            <p:cNvPr id="27655" name="Oval 5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Symbol" panose="05050102010706020507" pitchFamily="18" charset="2"/>
                </a:rPr>
                <a:t>+</a:t>
              </a:r>
            </a:p>
          </p:txBody>
        </p:sp>
        <p:sp>
          <p:nvSpPr>
            <p:cNvPr id="27656" name="Oval 6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</a:p>
          </p:txBody>
        </p:sp>
        <p:sp>
          <p:nvSpPr>
            <p:cNvPr id="27657" name="Oval 7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endParaRPr lang="en-US" altLang="lv-LV" sz="2400">
                <a:latin typeface="Symbol" panose="05050102010706020507" pitchFamily="18" charset="2"/>
              </a:endParaRPr>
            </a:p>
          </p:txBody>
        </p:sp>
        <p:sp>
          <p:nvSpPr>
            <p:cNvPr id="27658" name="Oval 8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Symbol" panose="05050102010706020507" pitchFamily="18" charset="2"/>
                </a:rPr>
                <a:t>-</a:t>
              </a:r>
            </a:p>
          </p:txBody>
        </p:sp>
        <p:sp>
          <p:nvSpPr>
            <p:cNvPr id="27659" name="Rectangle 9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27660" name="Rectangle 10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27661" name="Rectangle 11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27662" name="Rectangle 12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27663" name="Rectangle 13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Tahoma" panose="020B0604030504040204" pitchFamily="34" charset="0"/>
                </a:rPr>
                <a:t>b</a:t>
              </a:r>
            </a:p>
          </p:txBody>
        </p:sp>
        <p:cxnSp>
          <p:nvCxnSpPr>
            <p:cNvPr id="27664" name="AutoShape 14"/>
            <p:cNvCxnSpPr>
              <a:cxnSpLocks noChangeShapeType="1"/>
              <a:stCxn id="27655" idx="3"/>
              <a:endCxn id="27657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65" name="AutoShape 15"/>
            <p:cNvCxnSpPr>
              <a:cxnSpLocks noChangeShapeType="1"/>
              <a:stCxn id="27656" idx="1"/>
              <a:endCxn id="27655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66" name="AutoShape 16"/>
            <p:cNvCxnSpPr>
              <a:cxnSpLocks noChangeShapeType="1"/>
              <a:stCxn id="27663" idx="0"/>
              <a:endCxn id="27656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67" name="AutoShape 17"/>
            <p:cNvCxnSpPr>
              <a:cxnSpLocks noChangeShapeType="1"/>
              <a:stCxn id="27662" idx="0"/>
              <a:endCxn id="27656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68" name="AutoShape 18"/>
            <p:cNvCxnSpPr>
              <a:cxnSpLocks noChangeShapeType="1"/>
              <a:stCxn id="27661" idx="0"/>
              <a:endCxn id="27658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69" name="AutoShape 19"/>
            <p:cNvCxnSpPr>
              <a:cxnSpLocks noChangeShapeType="1"/>
              <a:stCxn id="27660" idx="0"/>
              <a:endCxn id="27658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70" name="AutoShape 20"/>
            <p:cNvCxnSpPr>
              <a:cxnSpLocks noChangeShapeType="1"/>
              <a:stCxn id="27659" idx="0"/>
              <a:endCxn id="27657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71" name="AutoShape 21"/>
            <p:cNvCxnSpPr>
              <a:cxnSpLocks noChangeShapeType="1"/>
              <a:stCxn id="27658" idx="1"/>
              <a:endCxn id="27657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654" name="Text Box 24"/>
          <p:cNvSpPr txBox="1">
            <a:spLocks noChangeArrowheads="1"/>
          </p:cNvSpPr>
          <p:nvPr/>
        </p:nvSpPr>
        <p:spPr bwMode="auto">
          <a:xfrm>
            <a:off x="2895600" y="5486401"/>
            <a:ext cx="7010400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lv-LV" sz="2400" dirty="0" smtClean="0"/>
              <a:t>The example shows this arithmetic expression:</a:t>
            </a:r>
            <a:endParaRPr lang="lv-LV" altLang="lv-LV" sz="2400" dirty="0"/>
          </a:p>
          <a:p>
            <a:pPr eaLnBrk="1" hangingPunct="1">
              <a:buFontTx/>
              <a:buNone/>
            </a:pPr>
            <a:r>
              <a:rPr lang="en-US" altLang="lv-LV" sz="2400" dirty="0">
                <a:latin typeface="Lucida Console" panose="020B0609040504020204" pitchFamily="49" charset="0"/>
              </a:rPr>
              <a:t> (2 </a:t>
            </a:r>
            <a:r>
              <a:rPr lang="lv-LV" altLang="lv-LV" sz="2400" dirty="0">
                <a:latin typeface="Lucida Console" panose="020B0609040504020204" pitchFamily="49" charset="0"/>
              </a:rPr>
              <a:t>*</a:t>
            </a:r>
            <a:r>
              <a:rPr lang="en-US" altLang="lv-LV" sz="2400" dirty="0">
                <a:latin typeface="Lucida Console" panose="020B0609040504020204" pitchFamily="49" charset="0"/>
              </a:rPr>
              <a:t> (a - 1) + (3 </a:t>
            </a:r>
            <a:r>
              <a:rPr lang="lv-LV" altLang="lv-LV" sz="2400" dirty="0">
                <a:latin typeface="Lucida Console" panose="020B0609040504020204" pitchFamily="49" charset="0"/>
              </a:rPr>
              <a:t>*</a:t>
            </a:r>
            <a:r>
              <a:rPr lang="en-US" altLang="lv-LV" sz="2400" dirty="0">
                <a:latin typeface="Lucida Console" panose="020B0609040504020204" pitchFamily="49" charset="0"/>
              </a:rPr>
              <a:t> b))</a:t>
            </a:r>
            <a:endParaRPr lang="lv-LV" altLang="lv-LV" sz="2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0191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dirty="0" smtClean="0"/>
              <a:t>Depth of a </a:t>
            </a:r>
            <a:r>
              <a:rPr lang="lv-LV" altLang="lv-LV" dirty="0" smtClean="0"/>
              <a:t>node</a:t>
            </a:r>
            <a:r>
              <a:rPr lang="en-US" altLang="lv-LV" dirty="0" smtClean="0"/>
              <a:t> using Tree ADT</a:t>
            </a:r>
            <a:endParaRPr lang="lv-LV" altLang="lv-LV" dirty="0" smtClean="0"/>
          </a:p>
        </p:txBody>
      </p:sp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lv-LV" b="1" u="sng" dirty="0" smtClean="0"/>
              <a:t>Some functions can be computed:</a:t>
            </a:r>
          </a:p>
          <a:p>
            <a:pPr eaLnBrk="1" hangingPunct="1">
              <a:lnSpc>
                <a:spcPct val="90000"/>
              </a:lnSpc>
            </a:pPr>
            <a:r>
              <a:rPr lang="lv-LV" altLang="lv-LV" b="1" i="1" dirty="0" smtClean="0"/>
              <a:t>Depth</a:t>
            </a:r>
            <a:r>
              <a:rPr lang="lv-LV" altLang="lv-LV" dirty="0" smtClean="0"/>
              <a:t>(v</a:t>
            </a:r>
            <a:r>
              <a:rPr lang="lv-LV" altLang="lv-LV" dirty="0"/>
              <a:t>):  </a:t>
            </a:r>
            <a:r>
              <a:rPr lang="en-US" altLang="lv-LV" dirty="0"/>
              <a:t>Return the depth of the node</a:t>
            </a:r>
            <a:r>
              <a:rPr lang="lv-LV" altLang="lv-LV" dirty="0"/>
              <a:t> v </a:t>
            </a:r>
            <a:r>
              <a:rPr lang="en-US" altLang="lv-LV" dirty="0"/>
              <a:t>in this tree.</a:t>
            </a:r>
            <a:endParaRPr lang="lv-LV" altLang="lv-LV" dirty="0"/>
          </a:p>
          <a:p>
            <a:pPr eaLnBrk="1" hangingPunct="1">
              <a:lnSpc>
                <a:spcPct val="90000"/>
              </a:lnSpc>
            </a:pPr>
            <a:r>
              <a:rPr lang="lv-LV" altLang="lv-LV" b="1" i="1" dirty="0"/>
              <a:t>Height</a:t>
            </a:r>
            <a:r>
              <a:rPr lang="lv-LV" altLang="lv-LV" dirty="0"/>
              <a:t>(v):  </a:t>
            </a:r>
            <a:r>
              <a:rPr lang="en-US" altLang="lv-LV" dirty="0"/>
              <a:t>Return the height of the node v in this tree.</a:t>
            </a:r>
          </a:p>
          <a:p>
            <a:pPr eaLnBrk="1" hangingPunct="1">
              <a:buFontTx/>
              <a:buNone/>
            </a:pPr>
            <a:endParaRPr lang="en-US" altLang="lv-LV" b="1" dirty="0" smtClean="0"/>
          </a:p>
          <a:p>
            <a:pPr eaLnBrk="1" hangingPunct="1">
              <a:buFontTx/>
              <a:buNone/>
            </a:pPr>
            <a:endParaRPr lang="en-US" altLang="lv-LV" b="1" dirty="0"/>
          </a:p>
          <a:p>
            <a:pPr eaLnBrk="1" hangingPunct="1">
              <a:buFontTx/>
              <a:buNone/>
            </a:pPr>
            <a:r>
              <a:rPr lang="en-US" altLang="lv-LV" b="1" dirty="0" smtClean="0"/>
              <a:t>Algorithm</a:t>
            </a:r>
            <a:r>
              <a:rPr lang="en-US" altLang="lv-LV" dirty="0" smtClean="0"/>
              <a:t> </a:t>
            </a:r>
            <a:r>
              <a:rPr lang="en-US" altLang="lv-LV" b="1" i="1" dirty="0" smtClean="0"/>
              <a:t>depth</a:t>
            </a:r>
            <a:r>
              <a:rPr lang="en-US" altLang="lv-LV" dirty="0" smtClean="0"/>
              <a:t>(</a:t>
            </a:r>
            <a:r>
              <a:rPr lang="en-US" altLang="lv-LV" b="1" i="1" dirty="0" err="1" smtClean="0"/>
              <a:t>T,v</a:t>
            </a:r>
            <a:r>
              <a:rPr lang="en-US" altLang="lv-LV" dirty="0" smtClean="0"/>
              <a:t>)</a:t>
            </a:r>
          </a:p>
          <a:p>
            <a:pPr eaLnBrk="1" hangingPunct="1">
              <a:buFontTx/>
              <a:buNone/>
            </a:pPr>
            <a:r>
              <a:rPr lang="en-US" altLang="lv-LV" dirty="0" smtClean="0"/>
              <a:t>	</a:t>
            </a:r>
            <a:r>
              <a:rPr lang="en-US" altLang="lv-LV" b="1" dirty="0" smtClean="0">
                <a:sym typeface="Symbol" panose="05050102010706020507" pitchFamily="18" charset="2"/>
              </a:rPr>
              <a:t>if</a:t>
            </a:r>
            <a:r>
              <a:rPr lang="en-US" altLang="lv-LV" dirty="0" smtClean="0">
                <a:sym typeface="Symbol" panose="05050102010706020507" pitchFamily="18" charset="2"/>
              </a:rPr>
              <a:t> </a:t>
            </a:r>
            <a:r>
              <a:rPr lang="en-US" altLang="lv-LV" b="1" i="1" dirty="0" err="1" smtClean="0">
                <a:sym typeface="Symbol" panose="05050102010706020507" pitchFamily="18" charset="2"/>
              </a:rPr>
              <a:t>T</a:t>
            </a:r>
            <a:r>
              <a:rPr lang="en-US" altLang="lv-LV" dirty="0" err="1" smtClean="0">
                <a:sym typeface="Symbol" panose="05050102010706020507" pitchFamily="18" charset="2"/>
              </a:rPr>
              <a:t>.isRoot</a:t>
            </a:r>
            <a:r>
              <a:rPr lang="en-US" altLang="lv-LV" dirty="0" smtClean="0">
                <a:sym typeface="Symbol" panose="05050102010706020507" pitchFamily="18" charset="2"/>
              </a:rPr>
              <a:t>(</a:t>
            </a:r>
            <a:r>
              <a:rPr lang="en-US" altLang="lv-LV" b="1" i="1" dirty="0" smtClean="0">
                <a:sym typeface="Symbol" panose="05050102010706020507" pitchFamily="18" charset="2"/>
              </a:rPr>
              <a:t>v</a:t>
            </a:r>
            <a:r>
              <a:rPr lang="en-US" altLang="lv-LV" dirty="0" smtClean="0">
                <a:sym typeface="Symbol" panose="05050102010706020507" pitchFamily="18" charset="2"/>
              </a:rPr>
              <a:t>) </a:t>
            </a:r>
            <a:r>
              <a:rPr lang="en-US" altLang="lv-LV" b="1" dirty="0" smtClean="0">
                <a:sym typeface="Symbol" panose="05050102010706020507" pitchFamily="18" charset="2"/>
              </a:rPr>
              <a:t>then</a:t>
            </a:r>
          </a:p>
          <a:p>
            <a:pPr eaLnBrk="1" hangingPunct="1">
              <a:buFontTx/>
              <a:buNone/>
            </a:pPr>
            <a:r>
              <a:rPr lang="en-US" altLang="lv-LV" b="1" dirty="0" smtClean="0">
                <a:sym typeface="Symbol" panose="05050102010706020507" pitchFamily="18" charset="2"/>
              </a:rPr>
              <a:t>		return</a:t>
            </a:r>
            <a:r>
              <a:rPr lang="en-US" altLang="lv-LV" dirty="0" smtClean="0">
                <a:sym typeface="Symbol" panose="05050102010706020507" pitchFamily="18" charset="2"/>
              </a:rPr>
              <a:t> 0</a:t>
            </a:r>
          </a:p>
          <a:p>
            <a:pPr eaLnBrk="1" hangingPunct="1">
              <a:buFontTx/>
              <a:buNone/>
            </a:pPr>
            <a:r>
              <a:rPr lang="en-US" altLang="lv-LV" dirty="0" smtClean="0">
                <a:sym typeface="Symbol" panose="05050102010706020507" pitchFamily="18" charset="2"/>
              </a:rPr>
              <a:t>	</a:t>
            </a:r>
            <a:r>
              <a:rPr lang="en-US" altLang="lv-LV" b="1" dirty="0" smtClean="0">
                <a:sym typeface="Symbol" panose="05050102010706020507" pitchFamily="18" charset="2"/>
              </a:rPr>
              <a:t>else</a:t>
            </a:r>
            <a:endParaRPr lang="en-US" altLang="lv-LV" dirty="0" smtClean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lv-LV" b="1" i="1" dirty="0" smtClean="0">
                <a:sym typeface="Symbol" panose="05050102010706020507" pitchFamily="18" charset="2"/>
              </a:rPr>
              <a:t>		</a:t>
            </a:r>
            <a:r>
              <a:rPr lang="en-US" altLang="lv-LV" b="1" dirty="0" smtClean="0"/>
              <a:t>return</a:t>
            </a:r>
            <a:r>
              <a:rPr lang="en-US" altLang="lv-LV" dirty="0" smtClean="0"/>
              <a:t> 1 + </a:t>
            </a:r>
            <a:r>
              <a:rPr lang="en-US" altLang="lv-LV" dirty="0" smtClean="0">
                <a:sym typeface="Symbol" panose="05050102010706020507" pitchFamily="18" charset="2"/>
              </a:rPr>
              <a:t>depth(</a:t>
            </a:r>
            <a:r>
              <a:rPr lang="en-US" altLang="lv-LV" b="1" i="1" dirty="0" err="1" smtClean="0">
                <a:sym typeface="Symbol" panose="05050102010706020507" pitchFamily="18" charset="2"/>
              </a:rPr>
              <a:t>T</a:t>
            </a:r>
            <a:r>
              <a:rPr lang="en-US" altLang="lv-LV" dirty="0" err="1" smtClean="0">
                <a:sym typeface="Symbol" panose="05050102010706020507" pitchFamily="18" charset="2"/>
              </a:rPr>
              <a:t>,</a:t>
            </a:r>
            <a:r>
              <a:rPr lang="en-US" altLang="lv-LV" b="1" i="1" dirty="0" err="1" smtClean="0">
                <a:sym typeface="Symbol" panose="05050102010706020507" pitchFamily="18" charset="2"/>
              </a:rPr>
              <a:t>T</a:t>
            </a:r>
            <a:r>
              <a:rPr lang="en-US" altLang="lv-LV" dirty="0" err="1" smtClean="0">
                <a:sym typeface="Symbol" panose="05050102010706020507" pitchFamily="18" charset="2"/>
              </a:rPr>
              <a:t>.parent</a:t>
            </a:r>
            <a:r>
              <a:rPr lang="en-US" altLang="lv-LV" b="1" i="1" dirty="0" smtClean="0">
                <a:sym typeface="Symbol" panose="05050102010706020507" pitchFamily="18" charset="2"/>
              </a:rPr>
              <a:t>(v</a:t>
            </a:r>
            <a:r>
              <a:rPr lang="en-US" altLang="lv-LV" dirty="0" smtClean="0">
                <a:sym typeface="Symbol" panose="05050102010706020507" pitchFamily="18" charset="2"/>
              </a:rPr>
              <a:t>)</a:t>
            </a:r>
            <a:r>
              <a:rPr lang="en-US" altLang="lv-LV" b="1" i="1" dirty="0" smtClean="0">
                <a:sym typeface="Symbol" panose="05050102010706020507" pitchFamily="18" charset="2"/>
              </a:rPr>
              <a:t>)</a:t>
            </a:r>
            <a:endParaRPr lang="lv-LV" altLang="lv-LV" b="1" i="1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003775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dirty="0" smtClean="0"/>
              <a:t>Height of the (</a:t>
            </a:r>
            <a:r>
              <a:rPr lang="lv-LV" altLang="lv-LV" dirty="0" smtClean="0"/>
              <a:t>sub)tree</a:t>
            </a:r>
            <a:r>
              <a:rPr lang="en-US" altLang="lv-LV" dirty="0" smtClean="0"/>
              <a:t> using Tree ADT</a:t>
            </a:r>
            <a:endParaRPr lang="lv-LV" altLang="lv-LV" dirty="0" smtClean="0"/>
          </a:p>
        </p:txBody>
      </p:sp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lv-LV" b="1" dirty="0" smtClean="0"/>
              <a:t>Algorithm</a:t>
            </a:r>
            <a:r>
              <a:rPr lang="en-US" altLang="lv-LV" dirty="0" smtClean="0"/>
              <a:t> </a:t>
            </a:r>
            <a:r>
              <a:rPr lang="en-US" altLang="lv-LV" b="1" i="1" dirty="0" smtClean="0"/>
              <a:t>height</a:t>
            </a:r>
            <a:r>
              <a:rPr lang="en-US" altLang="lv-LV" dirty="0" smtClean="0"/>
              <a:t>(</a:t>
            </a:r>
            <a:r>
              <a:rPr lang="en-US" altLang="lv-LV" b="1" i="1" dirty="0" err="1" smtClean="0"/>
              <a:t>T,v</a:t>
            </a:r>
            <a:r>
              <a:rPr lang="en-US" altLang="lv-LV" dirty="0" smtClean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lv-LV" dirty="0" smtClean="0">
                <a:sym typeface="Symbol" panose="05050102010706020507" pitchFamily="18" charset="2"/>
              </a:rPr>
              <a:t>	</a:t>
            </a:r>
            <a:r>
              <a:rPr lang="en-US" altLang="lv-LV" b="1" dirty="0" smtClean="0">
                <a:sym typeface="Symbol" panose="05050102010706020507" pitchFamily="18" charset="2"/>
              </a:rPr>
              <a:t>if</a:t>
            </a:r>
            <a:r>
              <a:rPr lang="en-US" altLang="lv-LV" dirty="0" smtClean="0">
                <a:sym typeface="Symbol" panose="05050102010706020507" pitchFamily="18" charset="2"/>
              </a:rPr>
              <a:t> </a:t>
            </a:r>
            <a:r>
              <a:rPr lang="en-US" altLang="lv-LV" b="1" i="1" dirty="0" err="1" smtClean="0">
                <a:sym typeface="Symbol" panose="05050102010706020507" pitchFamily="18" charset="2"/>
              </a:rPr>
              <a:t>T</a:t>
            </a:r>
            <a:r>
              <a:rPr lang="en-US" altLang="lv-LV" dirty="0" err="1" smtClean="0">
                <a:sym typeface="Symbol" panose="05050102010706020507" pitchFamily="18" charset="2"/>
              </a:rPr>
              <a:t>.isExternal</a:t>
            </a:r>
            <a:r>
              <a:rPr lang="en-US" altLang="lv-LV" dirty="0" smtClean="0">
                <a:sym typeface="Symbol" panose="05050102010706020507" pitchFamily="18" charset="2"/>
              </a:rPr>
              <a:t>(</a:t>
            </a:r>
            <a:r>
              <a:rPr lang="en-US" altLang="lv-LV" b="1" i="1" dirty="0" smtClean="0">
                <a:sym typeface="Symbol" panose="05050102010706020507" pitchFamily="18" charset="2"/>
              </a:rPr>
              <a:t>v</a:t>
            </a:r>
            <a:r>
              <a:rPr lang="en-US" altLang="lv-LV" dirty="0" smtClean="0">
                <a:sym typeface="Symbol" panose="05050102010706020507" pitchFamily="18" charset="2"/>
              </a:rPr>
              <a:t>) </a:t>
            </a:r>
            <a:r>
              <a:rPr lang="en-US" altLang="lv-LV" b="1" dirty="0" smtClean="0">
                <a:sym typeface="Symbol" panose="05050102010706020507" pitchFamily="18" charset="2"/>
              </a:rPr>
              <a:t>then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lv-LV" b="1" dirty="0" smtClean="0">
                <a:sym typeface="Symbol" panose="05050102010706020507" pitchFamily="18" charset="2"/>
              </a:rPr>
              <a:t>		return</a:t>
            </a:r>
            <a:r>
              <a:rPr lang="en-US" altLang="lv-LV" dirty="0" smtClean="0">
                <a:sym typeface="Symbol" panose="05050102010706020507" pitchFamily="18" charset="2"/>
              </a:rPr>
              <a:t> 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lv-LV" dirty="0" smtClean="0">
                <a:sym typeface="Symbol" panose="05050102010706020507" pitchFamily="18" charset="2"/>
              </a:rPr>
              <a:t>	</a:t>
            </a:r>
            <a:r>
              <a:rPr lang="en-US" altLang="lv-LV" b="1" dirty="0" smtClean="0">
                <a:sym typeface="Symbol" panose="05050102010706020507" pitchFamily="18" charset="2"/>
              </a:rPr>
              <a:t>else</a:t>
            </a:r>
            <a:endParaRPr lang="en-US" altLang="lv-LV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lv-LV" dirty="0" smtClean="0">
                <a:sym typeface="Symbol" panose="05050102010706020507" pitchFamily="18" charset="2"/>
              </a:rPr>
              <a:t>		</a:t>
            </a:r>
            <a:r>
              <a:rPr lang="en-US" altLang="lv-LV" b="1" i="1" dirty="0" smtClean="0">
                <a:sym typeface="Symbol" panose="05050102010706020507" pitchFamily="18" charset="2"/>
              </a:rPr>
              <a:t>h</a:t>
            </a:r>
            <a:r>
              <a:rPr lang="en-US" altLang="lv-LV" dirty="0" smtClean="0">
                <a:sym typeface="Symbol" panose="05050102010706020507" pitchFamily="18" charset="2"/>
              </a:rPr>
              <a:t> = 0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lv-LV" b="1" dirty="0" smtClean="0"/>
              <a:t>		for</a:t>
            </a:r>
            <a:r>
              <a:rPr lang="en-US" altLang="lv-LV" dirty="0" smtClean="0"/>
              <a:t> each </a:t>
            </a:r>
            <a:r>
              <a:rPr lang="en-US" altLang="lv-LV" b="1" i="1" dirty="0" smtClean="0"/>
              <a:t>w</a:t>
            </a:r>
            <a:r>
              <a:rPr lang="en-US" altLang="lv-LV" dirty="0" smtClean="0"/>
              <a:t> in </a:t>
            </a:r>
            <a:r>
              <a:rPr lang="en-US" altLang="lv-LV" b="1" i="1" dirty="0" err="1" smtClean="0"/>
              <a:t>T</a:t>
            </a:r>
            <a:r>
              <a:rPr lang="en-US" altLang="lv-LV" dirty="0" err="1" smtClean="0"/>
              <a:t>.children</a:t>
            </a:r>
            <a:r>
              <a:rPr lang="en-US" altLang="lv-LV" dirty="0" smtClean="0"/>
              <a:t>(</a:t>
            </a:r>
            <a:r>
              <a:rPr lang="en-US" altLang="lv-LV" b="1" i="1" dirty="0" smtClean="0"/>
              <a:t>v</a:t>
            </a:r>
            <a:r>
              <a:rPr lang="en-US" altLang="lv-LV" dirty="0" smtClean="0"/>
              <a:t>)</a:t>
            </a:r>
            <a:r>
              <a:rPr lang="en-US" altLang="lv-LV" dirty="0" smtClean="0">
                <a:sym typeface="Symbol" panose="05050102010706020507" pitchFamily="18" charset="2"/>
              </a:rPr>
              <a:t> </a:t>
            </a:r>
            <a:r>
              <a:rPr lang="en-US" altLang="lv-LV" b="1" dirty="0" smtClean="0">
                <a:sym typeface="Symbol" panose="05050102010706020507" pitchFamily="18" charset="2"/>
              </a:rPr>
              <a:t>do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lv-LV" b="1" dirty="0" smtClean="0">
                <a:sym typeface="Symbol" panose="05050102010706020507" pitchFamily="18" charset="2"/>
              </a:rPr>
              <a:t>		</a:t>
            </a:r>
            <a:r>
              <a:rPr lang="en-US" altLang="lv-LV" b="1" i="1" dirty="0" smtClean="0">
                <a:sym typeface="Symbol" panose="05050102010706020507" pitchFamily="18" charset="2"/>
              </a:rPr>
              <a:t>	h</a:t>
            </a:r>
            <a:r>
              <a:rPr lang="en-US" altLang="lv-LV" dirty="0" smtClean="0">
                <a:sym typeface="Symbol" panose="05050102010706020507" pitchFamily="18" charset="2"/>
              </a:rPr>
              <a:t> = max(</a:t>
            </a:r>
            <a:r>
              <a:rPr lang="en-US" altLang="lv-LV" b="1" i="1" dirty="0" smtClean="0">
                <a:sym typeface="Symbol" panose="05050102010706020507" pitchFamily="18" charset="2"/>
              </a:rPr>
              <a:t>h</a:t>
            </a:r>
            <a:r>
              <a:rPr lang="en-US" altLang="lv-LV" dirty="0" smtClean="0">
                <a:sym typeface="Symbol" panose="05050102010706020507" pitchFamily="18" charset="2"/>
              </a:rPr>
              <a:t>, height(</a:t>
            </a:r>
            <a:r>
              <a:rPr lang="en-US" altLang="lv-LV" b="1" i="1" dirty="0" err="1" smtClean="0">
                <a:sym typeface="Symbol" panose="05050102010706020507" pitchFamily="18" charset="2"/>
              </a:rPr>
              <a:t>T</a:t>
            </a:r>
            <a:r>
              <a:rPr lang="en-US" altLang="lv-LV" dirty="0" err="1" smtClean="0">
                <a:sym typeface="Symbol" panose="05050102010706020507" pitchFamily="18" charset="2"/>
              </a:rPr>
              <a:t>,</a:t>
            </a:r>
            <a:r>
              <a:rPr lang="en-US" altLang="lv-LV" b="1" i="1" dirty="0" err="1" smtClean="0">
                <a:sym typeface="Symbol" panose="05050102010706020507" pitchFamily="18" charset="2"/>
              </a:rPr>
              <a:t>w</a:t>
            </a:r>
            <a:r>
              <a:rPr lang="en-US" altLang="lv-LV" dirty="0" smtClean="0">
                <a:sym typeface="Symbol" panose="05050102010706020507" pitchFamily="18" charset="2"/>
              </a:rPr>
              <a:t>))</a:t>
            </a:r>
            <a:endParaRPr lang="en-US" altLang="lv-LV" b="1" i="1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lv-LV" dirty="0" smtClean="0">
                <a:sym typeface="Symbol" panose="05050102010706020507" pitchFamily="18" charset="2"/>
              </a:rPr>
              <a:t>	</a:t>
            </a:r>
            <a:r>
              <a:rPr lang="en-US" altLang="lv-LV" dirty="0" smtClean="0"/>
              <a:t>	</a:t>
            </a:r>
            <a:r>
              <a:rPr lang="en-US" altLang="lv-LV" b="1" dirty="0" smtClean="0"/>
              <a:t>return</a:t>
            </a:r>
            <a:r>
              <a:rPr lang="en-US" altLang="lv-LV" dirty="0" smtClean="0"/>
              <a:t> 1 + </a:t>
            </a:r>
            <a:r>
              <a:rPr lang="en-US" altLang="lv-LV" b="1" i="1" dirty="0" smtClean="0"/>
              <a:t>h</a:t>
            </a:r>
            <a:endParaRPr lang="lv-LV" altLang="lv-LV" dirty="0" smtClean="0"/>
          </a:p>
        </p:txBody>
      </p:sp>
    </p:spTree>
    <p:extLst>
      <p:ext uri="{BB962C8B-B14F-4D97-AF65-F5344CB8AC3E}">
        <p14:creationId xmlns:p14="http://schemas.microsoft.com/office/powerpoint/2010/main" val="16669583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Inorder Traversal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In an </a:t>
            </a:r>
            <a:r>
              <a:rPr lang="en-US" altLang="lv-LV" sz="2000" dirty="0" err="1"/>
              <a:t>inorder</a:t>
            </a:r>
            <a:r>
              <a:rPr lang="en-US" altLang="lv-LV" sz="2000" dirty="0"/>
              <a:t> traversal a node is visited after its left subtree and before its right subtree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Application: draw a binary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x(v) = </a:t>
            </a:r>
            <a:r>
              <a:rPr lang="en-US" altLang="lv-LV" sz="1800" dirty="0" err="1"/>
              <a:t>inorder</a:t>
            </a:r>
            <a:r>
              <a:rPr lang="en-US" altLang="lv-LV" sz="1800" dirty="0"/>
              <a:t> rank of v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y(v) = depth of v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B85CDF3-F9F0-4144-AD71-AA2307ECB196}" type="slidenum">
              <a:rPr lang="en-US" altLang="lv-LV" sz="1400"/>
              <a:pPr eaLnBrk="1" hangingPunct="1"/>
              <a:t>42</a:t>
            </a:fld>
            <a:endParaRPr lang="en-US" altLang="lv-LV" sz="1400"/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6172200" y="1600200"/>
            <a:ext cx="4191000" cy="2438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dirty="0">
                <a:latin typeface="Times New Roman" panose="02020603050405020304" pitchFamily="18" charset="0"/>
              </a:rPr>
              <a:t> </a:t>
            </a:r>
            <a:r>
              <a:rPr lang="en-US" altLang="lv-LV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inOrder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 b="1" dirty="0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lv-LV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.</a:t>
            </a:r>
            <a:r>
              <a:rPr lang="en-US" altLang="lv-LV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isExternal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lv-LV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lv-LV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inOrder</a:t>
            </a:r>
            <a:r>
              <a:rPr lang="en-US" altLang="lv-LV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b="1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.</a:t>
            </a:r>
            <a:r>
              <a:rPr lang="en-US" altLang="lv-LV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leftChild</a:t>
            </a:r>
            <a:r>
              <a:rPr lang="en-US" altLang="lv-LV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())</a:t>
            </a:r>
            <a:endParaRPr lang="en-US" altLang="lv-LV" dirty="0"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visit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 b="1" dirty="0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lv-LV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.</a:t>
            </a:r>
            <a:r>
              <a:rPr lang="en-US" altLang="lv-LV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isExternal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lv-LV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lv-LV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inOrder</a:t>
            </a:r>
            <a:r>
              <a:rPr lang="en-US" altLang="lv-LV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b="1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.</a:t>
            </a:r>
            <a:r>
              <a:rPr lang="en-US" altLang="lv-LV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rightChild</a:t>
            </a:r>
            <a:r>
              <a:rPr lang="en-US" altLang="lv-LV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())</a:t>
            </a:r>
            <a:endParaRPr lang="en-US" altLang="lv-LV" dirty="0">
              <a:latin typeface="Times New Roman" panose="02020603050405020304" pitchFamily="18" charset="0"/>
            </a:endParaRPr>
          </a:p>
        </p:txBody>
      </p:sp>
      <p:grpSp>
        <p:nvGrpSpPr>
          <p:cNvPr id="14343" name="Group 5"/>
          <p:cNvGrpSpPr>
            <a:grpSpLocks/>
          </p:cNvGrpSpPr>
          <p:nvPr/>
        </p:nvGrpSpPr>
        <p:grpSpPr bwMode="auto">
          <a:xfrm>
            <a:off x="3646488" y="3962400"/>
            <a:ext cx="3429000" cy="2286000"/>
            <a:chOff x="2928" y="2256"/>
            <a:chExt cx="2160" cy="1440"/>
          </a:xfrm>
        </p:grpSpPr>
        <p:sp>
          <p:nvSpPr>
            <p:cNvPr id="14354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>
                <a:latin typeface="Symbol" panose="05050102010706020507" pitchFamily="18" charset="2"/>
              </a:endParaRPr>
            </a:p>
          </p:txBody>
        </p:sp>
        <p:sp>
          <p:nvSpPr>
            <p:cNvPr id="14355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>
                <a:latin typeface="Symbol" panose="05050102010706020507" pitchFamily="18" charset="2"/>
                <a:sym typeface="Symbol" panose="05050102010706020507" pitchFamily="18" charset="2"/>
              </a:endParaRPr>
            </a:p>
          </p:txBody>
        </p:sp>
        <p:sp>
          <p:nvSpPr>
            <p:cNvPr id="14356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>
                <a:latin typeface="Symbol" panose="05050102010706020507" pitchFamily="18" charset="2"/>
              </a:endParaRPr>
            </a:p>
          </p:txBody>
        </p:sp>
        <p:sp>
          <p:nvSpPr>
            <p:cNvPr id="14357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>
                <a:latin typeface="Symbol" panose="05050102010706020507" pitchFamily="18" charset="2"/>
              </a:endParaRPr>
            </a:p>
          </p:txBody>
        </p:sp>
        <p:sp>
          <p:nvSpPr>
            <p:cNvPr id="14358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59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60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61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62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cxnSp>
          <p:nvCxnSpPr>
            <p:cNvPr id="14363" name="AutoShape 15"/>
            <p:cNvCxnSpPr>
              <a:cxnSpLocks noChangeShapeType="1"/>
              <a:stCxn id="14354" idx="3"/>
              <a:endCxn id="14356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4" name="AutoShape 16"/>
            <p:cNvCxnSpPr>
              <a:cxnSpLocks noChangeShapeType="1"/>
              <a:stCxn id="14355" idx="1"/>
              <a:endCxn id="14354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5" name="AutoShape 17"/>
            <p:cNvCxnSpPr>
              <a:cxnSpLocks noChangeShapeType="1"/>
              <a:stCxn id="14362" idx="0"/>
              <a:endCxn id="14355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6" name="AutoShape 18"/>
            <p:cNvCxnSpPr>
              <a:cxnSpLocks noChangeShapeType="1"/>
              <a:stCxn id="14361" idx="0"/>
              <a:endCxn id="14355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7" name="AutoShape 19"/>
            <p:cNvCxnSpPr>
              <a:cxnSpLocks noChangeShapeType="1"/>
              <a:stCxn id="14360" idx="0"/>
              <a:endCxn id="14357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8" name="AutoShape 20"/>
            <p:cNvCxnSpPr>
              <a:cxnSpLocks noChangeShapeType="1"/>
              <a:stCxn id="14359" idx="0"/>
              <a:endCxn id="14357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9" name="AutoShape 21"/>
            <p:cNvCxnSpPr>
              <a:cxnSpLocks noChangeShapeType="1"/>
              <a:stCxn id="14358" idx="0"/>
              <a:endCxn id="14356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0" name="AutoShape 22"/>
            <p:cNvCxnSpPr>
              <a:cxnSpLocks noChangeShapeType="1"/>
              <a:stCxn id="14357" idx="1"/>
              <a:endCxn id="14356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344" name="Text Box 23"/>
          <p:cNvSpPr txBox="1">
            <a:spLocks noChangeArrowheads="1"/>
          </p:cNvSpPr>
          <p:nvPr/>
        </p:nvSpPr>
        <p:spPr bwMode="auto">
          <a:xfrm>
            <a:off x="4238626" y="5486401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4345" name="Text Box 24"/>
          <p:cNvSpPr txBox="1">
            <a:spLocks noChangeArrowheads="1"/>
          </p:cNvSpPr>
          <p:nvPr/>
        </p:nvSpPr>
        <p:spPr bwMode="auto">
          <a:xfrm>
            <a:off x="3429001" y="4838701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4346" name="Text Box 25"/>
          <p:cNvSpPr txBox="1">
            <a:spLocks noChangeArrowheads="1"/>
          </p:cNvSpPr>
          <p:nvPr/>
        </p:nvSpPr>
        <p:spPr bwMode="auto">
          <a:xfrm>
            <a:off x="3857626" y="4259264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4347" name="Text Box 26"/>
          <p:cNvSpPr txBox="1">
            <a:spLocks noChangeArrowheads="1"/>
          </p:cNvSpPr>
          <p:nvPr/>
        </p:nvSpPr>
        <p:spPr bwMode="auto">
          <a:xfrm>
            <a:off x="5322888" y="54864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4348" name="Text Box 27"/>
          <p:cNvSpPr txBox="1">
            <a:spLocks noChangeArrowheads="1"/>
          </p:cNvSpPr>
          <p:nvPr/>
        </p:nvSpPr>
        <p:spPr bwMode="auto">
          <a:xfrm>
            <a:off x="5305426" y="3733801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4349" name="Text Box 28"/>
          <p:cNvSpPr txBox="1">
            <a:spLocks noChangeArrowheads="1"/>
          </p:cNvSpPr>
          <p:nvPr/>
        </p:nvSpPr>
        <p:spPr bwMode="auto">
          <a:xfrm>
            <a:off x="5780088" y="48387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4350" name="Text Box 29"/>
          <p:cNvSpPr txBox="1">
            <a:spLocks noChangeArrowheads="1"/>
          </p:cNvSpPr>
          <p:nvPr/>
        </p:nvSpPr>
        <p:spPr bwMode="auto">
          <a:xfrm>
            <a:off x="6923088" y="48387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4351" name="Text Box 30"/>
          <p:cNvSpPr txBox="1">
            <a:spLocks noChangeArrowheads="1"/>
          </p:cNvSpPr>
          <p:nvPr/>
        </p:nvSpPr>
        <p:spPr bwMode="auto">
          <a:xfrm>
            <a:off x="6475413" y="4259264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4352" name="Text Box 31"/>
          <p:cNvSpPr txBox="1">
            <a:spLocks noChangeArrowheads="1"/>
          </p:cNvSpPr>
          <p:nvPr/>
        </p:nvSpPr>
        <p:spPr bwMode="auto">
          <a:xfrm>
            <a:off x="4865688" y="48387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71927892"/>
      </p:ext>
    </p:extLst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Print Arithmetic Expressions</a:t>
            </a: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1800"/>
              <a:t>Specialization of an inorder traversal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600"/>
              <a:t>print operand or operator when visiting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600"/>
              <a:t>print “(“ before traversing left subtree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600"/>
              <a:t>print “)“ after traversing right subtree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9FB6D6F-DA35-49EF-8415-04AFD7305026}" type="slidenum">
              <a:rPr lang="en-US" altLang="lv-LV" sz="1400"/>
              <a:pPr eaLnBrk="1" hangingPunct="1"/>
              <a:t>43</a:t>
            </a:fld>
            <a:endParaRPr lang="en-US" altLang="lv-LV" sz="1400"/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6172200" y="1600200"/>
            <a:ext cx="4191000" cy="3168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dirty="0">
                <a:latin typeface="Times New Roman" panose="02020603050405020304" pitchFamily="18" charset="0"/>
              </a:rPr>
              <a:t> </a:t>
            </a:r>
            <a:r>
              <a:rPr lang="en-US" altLang="lv-LV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printExpression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b="1" dirty="0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lv-LV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v.isExternal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b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print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dirty="0">
                <a:solidFill>
                  <a:schemeClr val="accent2"/>
                </a:solidFill>
              </a:rPr>
              <a:t>“</a:t>
            </a:r>
            <a:r>
              <a:rPr lang="en-US" altLang="lv-LV" dirty="0">
                <a:solidFill>
                  <a:srgbClr val="000000"/>
                </a:solidFill>
              </a:rPr>
              <a:t>(</a:t>
            </a:r>
            <a:r>
              <a:rPr lang="en-US" altLang="lv-LV" dirty="0">
                <a:solidFill>
                  <a:schemeClr val="accent2"/>
                </a:solidFill>
              </a:rPr>
              <a:t>’’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lv-LV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lv-LV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inOrder</a:t>
            </a:r>
            <a:r>
              <a:rPr lang="en-US" altLang="lv-LV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v.leftChild</a:t>
            </a:r>
            <a:r>
              <a:rPr lang="en-US" altLang="lv-LV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())</a:t>
            </a:r>
            <a:endParaRPr lang="en-US" altLang="lv-LV" dirty="0"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print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v.element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())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b="1" dirty="0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lv-LV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v.isExternal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lv-LV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lv-LV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inOrder</a:t>
            </a:r>
            <a:r>
              <a:rPr lang="en-US" altLang="lv-LV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v.rightChild</a:t>
            </a:r>
            <a:r>
              <a:rPr lang="en-US" altLang="lv-LV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())</a:t>
            </a:r>
            <a:endParaRPr lang="en-US" altLang="lv-LV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print 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dirty="0">
                <a:solidFill>
                  <a:schemeClr val="accent2"/>
                </a:solidFill>
              </a:rPr>
              <a:t>“</a:t>
            </a:r>
            <a:r>
              <a:rPr lang="en-US" altLang="lv-LV" dirty="0">
                <a:solidFill>
                  <a:srgbClr val="000000"/>
                </a:solidFill>
              </a:rPr>
              <a:t>)</a:t>
            </a:r>
            <a:r>
              <a:rPr lang="en-US" altLang="lv-LV" dirty="0">
                <a:solidFill>
                  <a:schemeClr val="accent2"/>
                </a:solidFill>
              </a:rPr>
              <a:t>’’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  <p:grpSp>
        <p:nvGrpSpPr>
          <p:cNvPr id="15367" name="Group 5"/>
          <p:cNvGrpSpPr>
            <a:grpSpLocks/>
          </p:cNvGrpSpPr>
          <p:nvPr/>
        </p:nvGrpSpPr>
        <p:grpSpPr bwMode="auto">
          <a:xfrm>
            <a:off x="2286000" y="3886200"/>
            <a:ext cx="3429000" cy="2286000"/>
            <a:chOff x="2928" y="2256"/>
            <a:chExt cx="2160" cy="1440"/>
          </a:xfrm>
        </p:grpSpPr>
        <p:sp>
          <p:nvSpPr>
            <p:cNvPr id="15370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Symbol" panose="05050102010706020507" pitchFamily="18" charset="2"/>
                </a:rPr>
                <a:t>+</a:t>
              </a:r>
            </a:p>
          </p:txBody>
        </p:sp>
        <p:sp>
          <p:nvSpPr>
            <p:cNvPr id="15371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</a:p>
          </p:txBody>
        </p:sp>
        <p:sp>
          <p:nvSpPr>
            <p:cNvPr id="15372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endParaRPr lang="en-US" altLang="lv-LV">
                <a:latin typeface="Symbol" panose="05050102010706020507" pitchFamily="18" charset="2"/>
              </a:endParaRPr>
            </a:p>
          </p:txBody>
        </p:sp>
        <p:sp>
          <p:nvSpPr>
            <p:cNvPr id="15373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Symbol" panose="05050102010706020507" pitchFamily="18" charset="2"/>
                </a:rPr>
                <a:t>-</a:t>
              </a:r>
            </a:p>
          </p:txBody>
        </p:sp>
        <p:sp>
          <p:nvSpPr>
            <p:cNvPr id="15374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2</a:t>
              </a:r>
            </a:p>
          </p:txBody>
        </p:sp>
        <p:sp>
          <p:nvSpPr>
            <p:cNvPr id="15375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a</a:t>
              </a:r>
            </a:p>
          </p:txBody>
        </p:sp>
        <p:sp>
          <p:nvSpPr>
            <p:cNvPr id="15376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1</a:t>
              </a:r>
            </a:p>
          </p:txBody>
        </p:sp>
        <p:sp>
          <p:nvSpPr>
            <p:cNvPr id="15377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3</a:t>
              </a:r>
            </a:p>
          </p:txBody>
        </p:sp>
        <p:sp>
          <p:nvSpPr>
            <p:cNvPr id="15378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b</a:t>
              </a:r>
            </a:p>
          </p:txBody>
        </p:sp>
        <p:cxnSp>
          <p:nvCxnSpPr>
            <p:cNvPr id="15379" name="AutoShape 15"/>
            <p:cNvCxnSpPr>
              <a:cxnSpLocks noChangeShapeType="1"/>
              <a:stCxn id="15370" idx="3"/>
              <a:endCxn id="15372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0" name="AutoShape 16"/>
            <p:cNvCxnSpPr>
              <a:cxnSpLocks noChangeShapeType="1"/>
              <a:stCxn id="15371" idx="1"/>
              <a:endCxn id="15370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1" name="AutoShape 17"/>
            <p:cNvCxnSpPr>
              <a:cxnSpLocks noChangeShapeType="1"/>
              <a:stCxn id="15378" idx="0"/>
              <a:endCxn id="15371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2" name="AutoShape 18"/>
            <p:cNvCxnSpPr>
              <a:cxnSpLocks noChangeShapeType="1"/>
              <a:stCxn id="15377" idx="0"/>
              <a:endCxn id="15371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3" name="AutoShape 19"/>
            <p:cNvCxnSpPr>
              <a:cxnSpLocks noChangeShapeType="1"/>
              <a:stCxn id="15376" idx="0"/>
              <a:endCxn id="15373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4" name="AutoShape 20"/>
            <p:cNvCxnSpPr>
              <a:cxnSpLocks noChangeShapeType="1"/>
              <a:stCxn id="15375" idx="0"/>
              <a:endCxn id="15373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5" name="AutoShape 21"/>
            <p:cNvCxnSpPr>
              <a:cxnSpLocks noChangeShapeType="1"/>
              <a:stCxn id="15374" idx="0"/>
              <a:endCxn id="15372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6" name="AutoShape 22"/>
            <p:cNvCxnSpPr>
              <a:cxnSpLocks noChangeShapeType="1"/>
              <a:stCxn id="15373" idx="1"/>
              <a:endCxn id="15372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368" name="Text Box 32"/>
          <p:cNvSpPr txBox="1">
            <a:spLocks noChangeArrowheads="1"/>
          </p:cNvSpPr>
          <p:nvPr/>
        </p:nvSpPr>
        <p:spPr bwMode="auto">
          <a:xfrm>
            <a:off x="6553200" y="5410200"/>
            <a:ext cx="332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((2 </a:t>
            </a:r>
            <a:r>
              <a:rPr lang="en-US" altLang="lv-LV">
                <a:latin typeface="Symbol" panose="05050102010706020507" pitchFamily="18" charset="2"/>
                <a:sym typeface="Symbol" panose="05050102010706020507" pitchFamily="18" charset="2"/>
              </a:rPr>
              <a:t> 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lv-LV"/>
              <a:t>a </a:t>
            </a:r>
            <a:r>
              <a:rPr lang="en-US" altLang="lv-LV">
                <a:latin typeface="Symbol" panose="05050102010706020507" pitchFamily="18" charset="2"/>
              </a:rPr>
              <a:t>-</a:t>
            </a:r>
            <a:r>
              <a:rPr lang="en-US" altLang="lv-LV"/>
              <a:t> 1)) </a:t>
            </a:r>
            <a:r>
              <a:rPr lang="en-US" altLang="lv-LV">
                <a:latin typeface="Symbol" panose="05050102010706020507" pitchFamily="18" charset="2"/>
              </a:rPr>
              <a:t>+</a:t>
            </a:r>
            <a:r>
              <a:rPr lang="en-US" altLang="lv-LV"/>
              <a:t> (3 </a:t>
            </a:r>
            <a:r>
              <a:rPr lang="en-US" altLang="lv-LV">
                <a:latin typeface="Symbol" panose="05050102010706020507" pitchFamily="18" charset="2"/>
                <a:sym typeface="Symbol" panose="05050102010706020507" pitchFamily="18" charset="2"/>
              </a:rPr>
              <a:t> </a:t>
            </a:r>
            <a:r>
              <a:rPr lang="en-US" altLang="lv-LV"/>
              <a:t>b))</a:t>
            </a:r>
          </a:p>
        </p:txBody>
      </p:sp>
    </p:spTree>
    <p:extLst>
      <p:ext uri="{BB962C8B-B14F-4D97-AF65-F5344CB8AC3E}">
        <p14:creationId xmlns:p14="http://schemas.microsoft.com/office/powerpoint/2010/main" val="3475541245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Evaluate Arithmetic Expressions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5130800" cy="1828799"/>
          </a:xfrm>
        </p:spPr>
        <p:txBody>
          <a:bodyPr/>
          <a:lstStyle/>
          <a:p>
            <a:pPr eaLnBrk="1" hangingPunct="1"/>
            <a:r>
              <a:rPr lang="en-US" altLang="lv-LV" sz="2000" dirty="0"/>
              <a:t>Specialization of a </a:t>
            </a:r>
            <a:r>
              <a:rPr lang="en-US" altLang="lv-LV" sz="2000" dirty="0" err="1"/>
              <a:t>postorder</a:t>
            </a:r>
            <a:r>
              <a:rPr lang="en-US" altLang="lv-LV" sz="2000" dirty="0"/>
              <a:t> traversal</a:t>
            </a:r>
          </a:p>
          <a:p>
            <a:pPr lvl="1" eaLnBrk="1" hangingPunct="1"/>
            <a:r>
              <a:rPr lang="en-US" altLang="lv-LV" sz="1800" dirty="0"/>
              <a:t>recursive method returning the value of a subtree</a:t>
            </a:r>
          </a:p>
          <a:p>
            <a:pPr lvl="1" eaLnBrk="1" hangingPunct="1"/>
            <a:r>
              <a:rPr lang="en-US" altLang="lv-LV" sz="1800" dirty="0"/>
              <a:t>when visiting an internal node, combine the values of the subtrees</a:t>
            </a:r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7086600" y="1985962"/>
            <a:ext cx="4191000" cy="27384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sz="2000">
                <a:latin typeface="Times New Roman" panose="02020603050405020304" pitchFamily="18" charset="0"/>
              </a:rPr>
              <a:t> 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evalExpr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v.isExternal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v.element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lv-LV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else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x </a:t>
            </a:r>
            <a:r>
              <a:rPr lang="en-US" altLang="lv-LV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evalExpr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v.left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())</a:t>
            </a:r>
            <a:endParaRPr lang="en-US" altLang="lv-LV" sz="2000"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y </a:t>
            </a:r>
            <a:r>
              <a:rPr lang="en-US" altLang="lv-LV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evalExpr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v.right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())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</a:t>
            </a:r>
            <a:r>
              <a:rPr lang="en-US" altLang="lv-LV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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operator stored at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x </a:t>
            </a: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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y</a:t>
            </a:r>
          </a:p>
        </p:txBody>
      </p:sp>
      <p:grpSp>
        <p:nvGrpSpPr>
          <p:cNvPr id="16391" name="Group 5"/>
          <p:cNvGrpSpPr>
            <a:grpSpLocks/>
          </p:cNvGrpSpPr>
          <p:nvPr/>
        </p:nvGrpSpPr>
        <p:grpSpPr bwMode="auto">
          <a:xfrm>
            <a:off x="2655888" y="4038600"/>
            <a:ext cx="3429000" cy="2286000"/>
            <a:chOff x="2928" y="2256"/>
            <a:chExt cx="2160" cy="1440"/>
          </a:xfrm>
        </p:grpSpPr>
        <p:sp>
          <p:nvSpPr>
            <p:cNvPr id="16393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Symbol" panose="05050102010706020507" pitchFamily="18" charset="2"/>
                </a:rPr>
                <a:t>+</a:t>
              </a:r>
            </a:p>
          </p:txBody>
        </p:sp>
        <p:sp>
          <p:nvSpPr>
            <p:cNvPr id="16394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</a:p>
          </p:txBody>
        </p:sp>
        <p:sp>
          <p:nvSpPr>
            <p:cNvPr id="16395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endParaRPr lang="en-US" altLang="lv-LV">
                <a:latin typeface="Symbol" panose="05050102010706020507" pitchFamily="18" charset="2"/>
              </a:endParaRPr>
            </a:p>
          </p:txBody>
        </p:sp>
        <p:sp>
          <p:nvSpPr>
            <p:cNvPr id="16396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Symbol" panose="05050102010706020507" pitchFamily="18" charset="2"/>
                </a:rPr>
                <a:t>-</a:t>
              </a:r>
            </a:p>
          </p:txBody>
        </p:sp>
        <p:sp>
          <p:nvSpPr>
            <p:cNvPr id="16397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2</a:t>
              </a:r>
            </a:p>
          </p:txBody>
        </p:sp>
        <p:sp>
          <p:nvSpPr>
            <p:cNvPr id="16398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5</a:t>
              </a:r>
            </a:p>
          </p:txBody>
        </p:sp>
        <p:sp>
          <p:nvSpPr>
            <p:cNvPr id="16399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1</a:t>
              </a:r>
            </a:p>
          </p:txBody>
        </p:sp>
        <p:sp>
          <p:nvSpPr>
            <p:cNvPr id="16400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3</a:t>
              </a:r>
            </a:p>
          </p:txBody>
        </p:sp>
        <p:sp>
          <p:nvSpPr>
            <p:cNvPr id="16401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2</a:t>
              </a:r>
            </a:p>
          </p:txBody>
        </p:sp>
        <p:cxnSp>
          <p:nvCxnSpPr>
            <p:cNvPr id="16402" name="AutoShape 15"/>
            <p:cNvCxnSpPr>
              <a:cxnSpLocks noChangeShapeType="1"/>
              <a:stCxn id="16393" idx="3"/>
              <a:endCxn id="16395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3" name="AutoShape 16"/>
            <p:cNvCxnSpPr>
              <a:cxnSpLocks noChangeShapeType="1"/>
              <a:stCxn id="16394" idx="1"/>
              <a:endCxn id="16393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4" name="AutoShape 17"/>
            <p:cNvCxnSpPr>
              <a:cxnSpLocks noChangeShapeType="1"/>
              <a:stCxn id="16401" idx="0"/>
              <a:endCxn id="16394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5" name="AutoShape 18"/>
            <p:cNvCxnSpPr>
              <a:cxnSpLocks noChangeShapeType="1"/>
              <a:stCxn id="16400" idx="0"/>
              <a:endCxn id="16394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6" name="AutoShape 19"/>
            <p:cNvCxnSpPr>
              <a:cxnSpLocks noChangeShapeType="1"/>
              <a:stCxn id="16399" idx="0"/>
              <a:endCxn id="16396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7" name="AutoShape 20"/>
            <p:cNvCxnSpPr>
              <a:cxnSpLocks noChangeShapeType="1"/>
              <a:stCxn id="16398" idx="0"/>
              <a:endCxn id="16396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8" name="AutoShape 21"/>
            <p:cNvCxnSpPr>
              <a:cxnSpLocks noChangeShapeType="1"/>
              <a:stCxn id="16397" idx="0"/>
              <a:endCxn id="16395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9" name="AutoShape 22"/>
            <p:cNvCxnSpPr>
              <a:cxnSpLocks noChangeShapeType="1"/>
              <a:stCxn id="16396" idx="1"/>
              <a:endCxn id="16395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57764565"/>
      </p:ext>
    </p:extLst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DFS Preorder </a:t>
            </a:r>
            <a:r>
              <a:rPr lang="en-US" altLang="lv-LV" dirty="0" smtClean="0"/>
              <a:t>Traversal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4718049" cy="1785937"/>
          </a:xfrm>
        </p:spPr>
        <p:txBody>
          <a:bodyPr/>
          <a:lstStyle/>
          <a:p>
            <a:pPr eaLnBrk="1" hangingPunct="1"/>
            <a:r>
              <a:rPr lang="en-US" altLang="lv-LV" sz="2000" b="1" dirty="0"/>
              <a:t>Use-Case: </a:t>
            </a:r>
            <a:r>
              <a:rPr lang="en-US" altLang="lv-LV" sz="2000" dirty="0"/>
              <a:t>Print an outline of a structured document (text snippets or the table of contents</a:t>
            </a:r>
            <a:r>
              <a:rPr lang="en-US" altLang="lv-LV" sz="2000" dirty="0" smtClean="0"/>
              <a:t>).</a:t>
            </a:r>
            <a:endParaRPr lang="en-US" altLang="lv-LV" sz="2000" dirty="0" smtClean="0"/>
          </a:p>
          <a:p>
            <a:pPr eaLnBrk="1" hangingPunct="1"/>
            <a:r>
              <a:rPr lang="en-US" altLang="lv-LV" sz="2000" dirty="0" smtClean="0"/>
              <a:t>In </a:t>
            </a:r>
            <a:r>
              <a:rPr lang="en-US" altLang="lv-LV" sz="2000" dirty="0"/>
              <a:t>a preorder traversal, a node is visited before its descendants 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EEE9008-C300-478E-8E7B-2CE9A7E1D8FC}" type="slidenum">
              <a:rPr lang="en-US" altLang="lv-LV" sz="1400"/>
              <a:pPr eaLnBrk="1" hangingPunct="1"/>
              <a:t>45</a:t>
            </a:fld>
            <a:endParaRPr lang="en-US" altLang="lv-LV" sz="1400"/>
          </a:p>
        </p:txBody>
      </p:sp>
      <p:sp>
        <p:nvSpPr>
          <p:cNvPr id="7174" name="AutoShape 5"/>
          <p:cNvSpPr>
            <a:spLocks noChangeAspect="1" noChangeArrowheads="1"/>
          </p:cNvSpPr>
          <p:nvPr/>
        </p:nvSpPr>
        <p:spPr bwMode="auto">
          <a:xfrm>
            <a:off x="5484813" y="3886201"/>
            <a:ext cx="1865312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Make Money Fast!</a:t>
            </a:r>
          </a:p>
        </p:txBody>
      </p:sp>
      <p:sp>
        <p:nvSpPr>
          <p:cNvPr id="7175" name="AutoShape 6"/>
          <p:cNvSpPr>
            <a:spLocks noChangeAspect="1" noChangeArrowheads="1"/>
          </p:cNvSpPr>
          <p:nvPr/>
        </p:nvSpPr>
        <p:spPr bwMode="auto">
          <a:xfrm>
            <a:off x="2830514" y="4800601"/>
            <a:ext cx="1493837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1. Motivations</a:t>
            </a:r>
          </a:p>
        </p:txBody>
      </p:sp>
      <p:sp>
        <p:nvSpPr>
          <p:cNvPr id="7176" name="AutoShape 7"/>
          <p:cNvSpPr>
            <a:spLocks noChangeAspect="1" noChangeArrowheads="1"/>
          </p:cNvSpPr>
          <p:nvPr/>
        </p:nvSpPr>
        <p:spPr bwMode="auto">
          <a:xfrm>
            <a:off x="9067801" y="4800601"/>
            <a:ext cx="122396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References</a:t>
            </a:r>
          </a:p>
        </p:txBody>
      </p:sp>
      <p:sp>
        <p:nvSpPr>
          <p:cNvPr id="7177" name="AutoShape 8"/>
          <p:cNvSpPr>
            <a:spLocks noChangeAspect="1" noChangeArrowheads="1"/>
          </p:cNvSpPr>
          <p:nvPr/>
        </p:nvSpPr>
        <p:spPr bwMode="auto">
          <a:xfrm>
            <a:off x="6892925" y="4800601"/>
            <a:ext cx="1233488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2. Methods</a:t>
            </a:r>
          </a:p>
        </p:txBody>
      </p:sp>
      <p:sp>
        <p:nvSpPr>
          <p:cNvPr id="7178" name="AutoShape 9"/>
          <p:cNvSpPr>
            <a:spLocks noChangeAspect="1" noChangeArrowheads="1"/>
          </p:cNvSpPr>
          <p:nvPr/>
        </p:nvSpPr>
        <p:spPr bwMode="auto">
          <a:xfrm>
            <a:off x="5410200" y="5572125"/>
            <a:ext cx="1092200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2.1 Stock</a:t>
            </a:r>
            <a:br>
              <a:rPr lang="en-US" altLang="lv-LV" sz="1600"/>
            </a:br>
            <a:r>
              <a:rPr lang="en-US" altLang="lv-LV" sz="1600"/>
              <a:t>Fraud</a:t>
            </a:r>
          </a:p>
        </p:txBody>
      </p:sp>
      <p:sp>
        <p:nvSpPr>
          <p:cNvPr id="7179" name="AutoShape 10"/>
          <p:cNvSpPr>
            <a:spLocks noChangeAspect="1" noChangeArrowheads="1"/>
          </p:cNvSpPr>
          <p:nvPr/>
        </p:nvSpPr>
        <p:spPr bwMode="auto">
          <a:xfrm>
            <a:off x="6975476" y="5572125"/>
            <a:ext cx="1077913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2.2 Ponzi</a:t>
            </a:r>
            <a:br>
              <a:rPr lang="en-US" altLang="lv-LV" sz="1600"/>
            </a:br>
            <a:r>
              <a:rPr lang="en-US" altLang="lv-LV" sz="1600"/>
              <a:t>Scheme</a:t>
            </a:r>
          </a:p>
        </p:txBody>
      </p:sp>
      <p:sp>
        <p:nvSpPr>
          <p:cNvPr id="7180" name="AutoShape 11"/>
          <p:cNvSpPr>
            <a:spLocks noChangeAspect="1" noChangeArrowheads="1"/>
          </p:cNvSpPr>
          <p:nvPr/>
        </p:nvSpPr>
        <p:spPr bwMode="auto">
          <a:xfrm>
            <a:off x="2286000" y="5707064"/>
            <a:ext cx="1119188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1.1 Greed</a:t>
            </a:r>
          </a:p>
        </p:txBody>
      </p:sp>
      <p:sp>
        <p:nvSpPr>
          <p:cNvPr id="7181" name="AutoShape 12"/>
          <p:cNvSpPr>
            <a:spLocks noChangeAspect="1" noChangeArrowheads="1"/>
          </p:cNvSpPr>
          <p:nvPr/>
        </p:nvSpPr>
        <p:spPr bwMode="auto">
          <a:xfrm>
            <a:off x="3790951" y="5707064"/>
            <a:ext cx="1184275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1.2 Avidity</a:t>
            </a:r>
          </a:p>
        </p:txBody>
      </p:sp>
      <p:cxnSp>
        <p:nvCxnSpPr>
          <p:cNvPr id="7182" name="AutoShape 13"/>
          <p:cNvCxnSpPr>
            <a:cxnSpLocks noChangeShapeType="1"/>
            <a:stCxn id="7174" idx="2"/>
            <a:endCxn id="7175" idx="0"/>
          </p:cNvCxnSpPr>
          <p:nvPr/>
        </p:nvCxnSpPr>
        <p:spPr bwMode="auto">
          <a:xfrm flipH="1">
            <a:off x="3578225" y="4279901"/>
            <a:ext cx="2840038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3" name="AutoShape 14"/>
          <p:cNvCxnSpPr>
            <a:cxnSpLocks noChangeShapeType="1"/>
            <a:stCxn id="7174" idx="2"/>
            <a:endCxn id="7177" idx="0"/>
          </p:cNvCxnSpPr>
          <p:nvPr/>
        </p:nvCxnSpPr>
        <p:spPr bwMode="auto">
          <a:xfrm>
            <a:off x="6418263" y="4279901"/>
            <a:ext cx="1092200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4" name="AutoShape 15"/>
          <p:cNvCxnSpPr>
            <a:cxnSpLocks noChangeShapeType="1"/>
            <a:stCxn id="7174" idx="2"/>
            <a:endCxn id="7176" idx="0"/>
          </p:cNvCxnSpPr>
          <p:nvPr/>
        </p:nvCxnSpPr>
        <p:spPr bwMode="auto">
          <a:xfrm>
            <a:off x="6418263" y="4279901"/>
            <a:ext cx="3262312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5" name="AutoShape 16"/>
          <p:cNvCxnSpPr>
            <a:cxnSpLocks noChangeShapeType="1"/>
            <a:stCxn id="7177" idx="2"/>
            <a:endCxn id="7179" idx="0"/>
          </p:cNvCxnSpPr>
          <p:nvPr/>
        </p:nvCxnSpPr>
        <p:spPr bwMode="auto">
          <a:xfrm>
            <a:off x="7510463" y="5194300"/>
            <a:ext cx="4762" cy="368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6" name="AutoShape 17"/>
          <p:cNvCxnSpPr>
            <a:cxnSpLocks noChangeShapeType="1"/>
            <a:stCxn id="7177" idx="2"/>
            <a:endCxn id="7178" idx="0"/>
          </p:cNvCxnSpPr>
          <p:nvPr/>
        </p:nvCxnSpPr>
        <p:spPr bwMode="auto">
          <a:xfrm flipH="1">
            <a:off x="5956301" y="5194300"/>
            <a:ext cx="1554163" cy="368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7" name="AutoShape 18"/>
          <p:cNvCxnSpPr>
            <a:cxnSpLocks noChangeShapeType="1"/>
            <a:stCxn id="7175" idx="2"/>
            <a:endCxn id="7181" idx="0"/>
          </p:cNvCxnSpPr>
          <p:nvPr/>
        </p:nvCxnSpPr>
        <p:spPr bwMode="auto">
          <a:xfrm>
            <a:off x="3578226" y="5194300"/>
            <a:ext cx="804863" cy="503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8" name="AutoShape 19"/>
          <p:cNvCxnSpPr>
            <a:cxnSpLocks noChangeShapeType="1"/>
            <a:stCxn id="7175" idx="2"/>
            <a:endCxn id="7180" idx="0"/>
          </p:cNvCxnSpPr>
          <p:nvPr/>
        </p:nvCxnSpPr>
        <p:spPr bwMode="auto">
          <a:xfrm flipH="1">
            <a:off x="2846389" y="5194300"/>
            <a:ext cx="731837" cy="503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9" name="AutoShape 27"/>
          <p:cNvSpPr>
            <a:spLocks noChangeAspect="1" noChangeArrowheads="1"/>
          </p:cNvSpPr>
          <p:nvPr/>
        </p:nvSpPr>
        <p:spPr bwMode="auto">
          <a:xfrm>
            <a:off x="8362951" y="5570538"/>
            <a:ext cx="1044575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2.3 Bank</a:t>
            </a:r>
            <a:br>
              <a:rPr lang="en-US" altLang="lv-LV" sz="1600"/>
            </a:br>
            <a:r>
              <a:rPr lang="en-US" altLang="lv-LV" sz="1600"/>
              <a:t>Robbery</a:t>
            </a:r>
          </a:p>
        </p:txBody>
      </p:sp>
      <p:cxnSp>
        <p:nvCxnSpPr>
          <p:cNvPr id="7190" name="AutoShape 28"/>
          <p:cNvCxnSpPr>
            <a:cxnSpLocks noChangeShapeType="1"/>
            <a:stCxn id="7177" idx="2"/>
            <a:endCxn id="7189" idx="0"/>
          </p:cNvCxnSpPr>
          <p:nvPr/>
        </p:nvCxnSpPr>
        <p:spPr bwMode="auto">
          <a:xfrm>
            <a:off x="7510464" y="5194301"/>
            <a:ext cx="1374775" cy="366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1" name="Text Box 29"/>
          <p:cNvSpPr txBox="1">
            <a:spLocks noChangeArrowheads="1"/>
          </p:cNvSpPr>
          <p:nvPr/>
        </p:nvSpPr>
        <p:spPr bwMode="auto">
          <a:xfrm>
            <a:off x="5105401" y="3657601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7192" name="Text Box 30"/>
          <p:cNvSpPr txBox="1">
            <a:spLocks noChangeArrowheads="1"/>
          </p:cNvSpPr>
          <p:nvPr/>
        </p:nvSpPr>
        <p:spPr bwMode="auto">
          <a:xfrm>
            <a:off x="3382963" y="44704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7193" name="Text Box 31"/>
          <p:cNvSpPr txBox="1">
            <a:spLocks noChangeArrowheads="1"/>
          </p:cNvSpPr>
          <p:nvPr/>
        </p:nvSpPr>
        <p:spPr bwMode="auto">
          <a:xfrm>
            <a:off x="2649538" y="53467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7194" name="Text Box 32"/>
          <p:cNvSpPr txBox="1">
            <a:spLocks noChangeArrowheads="1"/>
          </p:cNvSpPr>
          <p:nvPr/>
        </p:nvSpPr>
        <p:spPr bwMode="auto">
          <a:xfrm>
            <a:off x="6659563" y="44704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7195" name="Text Box 33"/>
          <p:cNvSpPr txBox="1">
            <a:spLocks noChangeArrowheads="1"/>
          </p:cNvSpPr>
          <p:nvPr/>
        </p:nvSpPr>
        <p:spPr bwMode="auto">
          <a:xfrm>
            <a:off x="4249738" y="53467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7196" name="Text Box 34"/>
          <p:cNvSpPr txBox="1">
            <a:spLocks noChangeArrowheads="1"/>
          </p:cNvSpPr>
          <p:nvPr/>
        </p:nvSpPr>
        <p:spPr bwMode="auto">
          <a:xfrm>
            <a:off x="5554663" y="521335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7197" name="Text Box 35"/>
          <p:cNvSpPr txBox="1">
            <a:spLocks noChangeArrowheads="1"/>
          </p:cNvSpPr>
          <p:nvPr/>
        </p:nvSpPr>
        <p:spPr bwMode="auto">
          <a:xfrm>
            <a:off x="7154863" y="521335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7198" name="Text Box 36"/>
          <p:cNvSpPr txBox="1">
            <a:spLocks noChangeArrowheads="1"/>
          </p:cNvSpPr>
          <p:nvPr/>
        </p:nvSpPr>
        <p:spPr bwMode="auto">
          <a:xfrm>
            <a:off x="8755063" y="521335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7199" name="Text Box 37"/>
          <p:cNvSpPr txBox="1">
            <a:spLocks noChangeArrowheads="1"/>
          </p:cNvSpPr>
          <p:nvPr/>
        </p:nvSpPr>
        <p:spPr bwMode="auto">
          <a:xfrm>
            <a:off x="9555163" y="44704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7200" name="Text Box 38"/>
          <p:cNvSpPr txBox="1">
            <a:spLocks noChangeArrowheads="1"/>
          </p:cNvSpPr>
          <p:nvPr/>
        </p:nvSpPr>
        <p:spPr bwMode="auto">
          <a:xfrm>
            <a:off x="6705600" y="1676401"/>
            <a:ext cx="3352800" cy="1635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>
                <a:latin typeface="Times New Roman" panose="02020603050405020304" pitchFamily="18" charset="0"/>
              </a:rPr>
              <a:t> </a:t>
            </a:r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</a:rPr>
              <a:t>preOrder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lang="en-US" altLang="lv-LV"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visit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lv-LV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</a:rPr>
              <a:t>each</a:t>
            </a:r>
            <a:r>
              <a:rPr lang="en-US" altLang="lv-LV">
                <a:latin typeface="Times New Roman" panose="02020603050405020304" pitchFamily="18" charset="0"/>
              </a:rPr>
              <a:t> 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child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 of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	preorder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3217566"/>
      </p:ext>
    </p:extLst>
  </p:cSld>
  <p:clrMapOvr>
    <a:masterClrMapping/>
  </p:clrMapOvr>
  <p:transition spd="slow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DFS </a:t>
            </a:r>
            <a:r>
              <a:rPr lang="en-US" altLang="lv-LV" dirty="0" err="1" smtClean="0"/>
              <a:t>Postorder</a:t>
            </a:r>
            <a:r>
              <a:rPr lang="en-US" altLang="lv-LV" dirty="0" smtClean="0"/>
              <a:t> </a:t>
            </a:r>
            <a:r>
              <a:rPr lang="en-US" altLang="lv-LV" dirty="0" smtClean="0"/>
              <a:t>Traversal</a:t>
            </a:r>
          </a:p>
        </p:txBody>
      </p:sp>
      <p:sp>
        <p:nvSpPr>
          <p:cNvPr id="819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5084762" cy="4114800"/>
          </a:xfrm>
        </p:spPr>
        <p:txBody>
          <a:bodyPr/>
          <a:lstStyle/>
          <a:p>
            <a:pPr eaLnBrk="1" hangingPunct="1"/>
            <a:r>
              <a:rPr lang="en-US" altLang="lv-LV" sz="2000" dirty="0"/>
              <a:t>In a </a:t>
            </a:r>
            <a:r>
              <a:rPr lang="en-US" altLang="lv-LV" sz="2000" dirty="0" err="1"/>
              <a:t>postorder</a:t>
            </a:r>
            <a:r>
              <a:rPr lang="en-US" altLang="lv-LV" sz="2000" dirty="0"/>
              <a:t> traversal, a node is visited after its descendants</a:t>
            </a:r>
          </a:p>
          <a:p>
            <a:pPr eaLnBrk="1" hangingPunct="1"/>
            <a:r>
              <a:rPr lang="en-US" altLang="lv-LV" sz="2000" dirty="0"/>
              <a:t>Application: compute space used by files in a directory and its subdirectories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16C6503-3AF3-4AB5-9688-0E19B4754A8F}" type="slidenum">
              <a:rPr lang="en-US" altLang="lv-LV" sz="1400"/>
              <a:pPr eaLnBrk="1" hangingPunct="1"/>
              <a:t>46</a:t>
            </a:fld>
            <a:endParaRPr lang="en-US" altLang="lv-LV" sz="1400"/>
          </a:p>
        </p:txBody>
      </p:sp>
      <p:sp>
        <p:nvSpPr>
          <p:cNvPr id="8198" name="Text Box 1028"/>
          <p:cNvSpPr txBox="1">
            <a:spLocks noChangeArrowheads="1"/>
          </p:cNvSpPr>
          <p:nvPr/>
        </p:nvSpPr>
        <p:spPr bwMode="auto">
          <a:xfrm>
            <a:off x="6705600" y="1676401"/>
            <a:ext cx="3352800" cy="1635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>
                <a:latin typeface="Times New Roman" panose="02020603050405020304" pitchFamily="18" charset="0"/>
              </a:rPr>
              <a:t> </a:t>
            </a:r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</a:rPr>
              <a:t>postOrder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</a:rPr>
              <a:t>each</a:t>
            </a:r>
            <a:r>
              <a:rPr lang="en-US" altLang="lv-LV">
                <a:latin typeface="Times New Roman" panose="02020603050405020304" pitchFamily="18" charset="0"/>
              </a:rPr>
              <a:t> 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child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 of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	postOrder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lv-LV"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visit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8199" name="AutoShape 1029"/>
          <p:cNvSpPr>
            <a:spLocks noChangeAspect="1" noChangeArrowheads="1"/>
          </p:cNvSpPr>
          <p:nvPr/>
        </p:nvSpPr>
        <p:spPr bwMode="auto">
          <a:xfrm>
            <a:off x="6064251" y="3733801"/>
            <a:ext cx="71596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cs16/</a:t>
            </a:r>
          </a:p>
        </p:txBody>
      </p:sp>
      <p:sp>
        <p:nvSpPr>
          <p:cNvPr id="8200" name="AutoShape 1030"/>
          <p:cNvSpPr>
            <a:spLocks noChangeAspect="1" noChangeArrowheads="1"/>
          </p:cNvSpPr>
          <p:nvPr/>
        </p:nvSpPr>
        <p:spPr bwMode="auto">
          <a:xfrm>
            <a:off x="2908301" y="4648201"/>
            <a:ext cx="134461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homeworks/</a:t>
            </a:r>
          </a:p>
        </p:txBody>
      </p:sp>
      <p:sp>
        <p:nvSpPr>
          <p:cNvPr id="8201" name="AutoShape 1031"/>
          <p:cNvSpPr>
            <a:spLocks noChangeAspect="1" noChangeArrowheads="1"/>
          </p:cNvSpPr>
          <p:nvPr/>
        </p:nvSpPr>
        <p:spPr bwMode="auto">
          <a:xfrm>
            <a:off x="9204325" y="4513263"/>
            <a:ext cx="958850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todo.txt</a:t>
            </a:r>
            <a:br>
              <a:rPr lang="en-US" altLang="lv-LV" sz="1600"/>
            </a:br>
            <a:r>
              <a:rPr lang="en-US" altLang="lv-LV" sz="1600"/>
              <a:t>1K</a:t>
            </a:r>
          </a:p>
        </p:txBody>
      </p:sp>
      <p:sp>
        <p:nvSpPr>
          <p:cNvPr id="8202" name="AutoShape 1032"/>
          <p:cNvSpPr>
            <a:spLocks noChangeAspect="1" noChangeArrowheads="1"/>
          </p:cNvSpPr>
          <p:nvPr/>
        </p:nvSpPr>
        <p:spPr bwMode="auto">
          <a:xfrm>
            <a:off x="6929438" y="4648201"/>
            <a:ext cx="1166812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programs/</a:t>
            </a:r>
          </a:p>
        </p:txBody>
      </p:sp>
      <p:sp>
        <p:nvSpPr>
          <p:cNvPr id="8203" name="AutoShape 1033"/>
          <p:cNvSpPr>
            <a:spLocks noChangeAspect="1" noChangeArrowheads="1"/>
          </p:cNvSpPr>
          <p:nvPr/>
        </p:nvSpPr>
        <p:spPr bwMode="auto">
          <a:xfrm>
            <a:off x="5443539" y="5567363"/>
            <a:ext cx="1031875" cy="6477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DDR.cpp</a:t>
            </a:r>
            <a:br>
              <a:rPr lang="en-US" altLang="lv-LV" sz="1600"/>
            </a:br>
            <a:r>
              <a:rPr lang="en-US" altLang="lv-LV" sz="1600"/>
              <a:t>10K</a:t>
            </a:r>
          </a:p>
        </p:txBody>
      </p:sp>
      <p:sp>
        <p:nvSpPr>
          <p:cNvPr id="8204" name="AutoShape 1034"/>
          <p:cNvSpPr>
            <a:spLocks noChangeAspect="1" noChangeArrowheads="1"/>
          </p:cNvSpPr>
          <p:nvPr/>
        </p:nvSpPr>
        <p:spPr bwMode="auto">
          <a:xfrm>
            <a:off x="6916739" y="5567363"/>
            <a:ext cx="1208087" cy="6477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Stocks.cpp</a:t>
            </a:r>
            <a:br>
              <a:rPr lang="en-US" altLang="lv-LV" sz="1600"/>
            </a:br>
            <a:r>
              <a:rPr lang="en-US" altLang="lv-LV" sz="1600"/>
              <a:t>25K</a:t>
            </a:r>
          </a:p>
        </p:txBody>
      </p:sp>
      <p:sp>
        <p:nvSpPr>
          <p:cNvPr id="8205" name="AutoShape 1035"/>
          <p:cNvSpPr>
            <a:spLocks noChangeAspect="1" noChangeArrowheads="1"/>
          </p:cNvSpPr>
          <p:nvPr/>
        </p:nvSpPr>
        <p:spPr bwMode="auto">
          <a:xfrm>
            <a:off x="2370138" y="5564188"/>
            <a:ext cx="957262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h1c.doc</a:t>
            </a:r>
            <a:br>
              <a:rPr lang="en-US" altLang="lv-LV" sz="1600"/>
            </a:br>
            <a:r>
              <a:rPr lang="en-US" altLang="lv-LV" sz="1600"/>
              <a:t>3K</a:t>
            </a:r>
          </a:p>
        </p:txBody>
      </p:sp>
      <p:sp>
        <p:nvSpPr>
          <p:cNvPr id="8206" name="AutoShape 1036"/>
          <p:cNvSpPr>
            <a:spLocks noChangeAspect="1" noChangeArrowheads="1"/>
          </p:cNvSpPr>
          <p:nvPr/>
        </p:nvSpPr>
        <p:spPr bwMode="auto">
          <a:xfrm>
            <a:off x="3851276" y="5564188"/>
            <a:ext cx="1069975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h1nc.doc</a:t>
            </a:r>
            <a:br>
              <a:rPr lang="en-US" altLang="lv-LV" sz="1600"/>
            </a:br>
            <a:r>
              <a:rPr lang="en-US" altLang="lv-LV" sz="1600"/>
              <a:t>2K</a:t>
            </a:r>
          </a:p>
        </p:txBody>
      </p:sp>
      <p:cxnSp>
        <p:nvCxnSpPr>
          <p:cNvPr id="8207" name="AutoShape 1037"/>
          <p:cNvCxnSpPr>
            <a:cxnSpLocks noChangeShapeType="1"/>
            <a:stCxn id="8199" idx="2"/>
            <a:endCxn id="8200" idx="0"/>
          </p:cNvCxnSpPr>
          <p:nvPr/>
        </p:nvCxnSpPr>
        <p:spPr bwMode="auto">
          <a:xfrm flipH="1">
            <a:off x="3581401" y="4127501"/>
            <a:ext cx="2841625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8" name="AutoShape 1038"/>
          <p:cNvCxnSpPr>
            <a:cxnSpLocks noChangeShapeType="1"/>
            <a:stCxn id="8199" idx="2"/>
            <a:endCxn id="8202" idx="0"/>
          </p:cNvCxnSpPr>
          <p:nvPr/>
        </p:nvCxnSpPr>
        <p:spPr bwMode="auto">
          <a:xfrm>
            <a:off x="6423026" y="4127501"/>
            <a:ext cx="1090613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9" name="AutoShape 1039"/>
          <p:cNvCxnSpPr>
            <a:cxnSpLocks noChangeShapeType="1"/>
            <a:stCxn id="8199" idx="2"/>
            <a:endCxn id="8201" idx="0"/>
          </p:cNvCxnSpPr>
          <p:nvPr/>
        </p:nvCxnSpPr>
        <p:spPr bwMode="auto">
          <a:xfrm>
            <a:off x="6423026" y="4127500"/>
            <a:ext cx="3260725" cy="376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0" name="AutoShape 1040"/>
          <p:cNvCxnSpPr>
            <a:cxnSpLocks noChangeShapeType="1"/>
            <a:stCxn id="8202" idx="2"/>
            <a:endCxn id="8204" idx="0"/>
          </p:cNvCxnSpPr>
          <p:nvPr/>
        </p:nvCxnSpPr>
        <p:spPr bwMode="auto">
          <a:xfrm rot="16200000" flipH="1">
            <a:off x="7249319" y="5296694"/>
            <a:ext cx="534988" cy="6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1" name="AutoShape 1041"/>
          <p:cNvCxnSpPr>
            <a:cxnSpLocks noChangeShapeType="1"/>
            <a:stCxn id="8202" idx="2"/>
            <a:endCxn id="8203" idx="0"/>
          </p:cNvCxnSpPr>
          <p:nvPr/>
        </p:nvCxnSpPr>
        <p:spPr bwMode="auto">
          <a:xfrm rot="5400000">
            <a:off x="6469063" y="4522788"/>
            <a:ext cx="534988" cy="155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2" name="AutoShape 1042"/>
          <p:cNvCxnSpPr>
            <a:cxnSpLocks noChangeShapeType="1"/>
            <a:stCxn id="8200" idx="2"/>
            <a:endCxn id="8206" idx="0"/>
          </p:cNvCxnSpPr>
          <p:nvPr/>
        </p:nvCxnSpPr>
        <p:spPr bwMode="auto">
          <a:xfrm>
            <a:off x="3581401" y="5041901"/>
            <a:ext cx="804863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3" name="AutoShape 1043"/>
          <p:cNvCxnSpPr>
            <a:cxnSpLocks noChangeShapeType="1"/>
            <a:stCxn id="8200" idx="2"/>
            <a:endCxn id="8205" idx="0"/>
          </p:cNvCxnSpPr>
          <p:nvPr/>
        </p:nvCxnSpPr>
        <p:spPr bwMode="auto">
          <a:xfrm flipH="1">
            <a:off x="2849564" y="5041901"/>
            <a:ext cx="731837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4" name="AutoShape 1044"/>
          <p:cNvSpPr>
            <a:spLocks noChangeAspect="1" noChangeArrowheads="1"/>
          </p:cNvSpPr>
          <p:nvPr/>
        </p:nvSpPr>
        <p:spPr bwMode="auto">
          <a:xfrm>
            <a:off x="8567739" y="5565775"/>
            <a:ext cx="1152525" cy="6477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Robot.cpp</a:t>
            </a:r>
            <a:br>
              <a:rPr lang="en-US" altLang="lv-LV" sz="1600"/>
            </a:br>
            <a:r>
              <a:rPr lang="en-US" altLang="lv-LV" sz="1600"/>
              <a:t>20K</a:t>
            </a:r>
          </a:p>
        </p:txBody>
      </p:sp>
      <p:cxnSp>
        <p:nvCxnSpPr>
          <p:cNvPr id="8215" name="AutoShape 1045"/>
          <p:cNvCxnSpPr>
            <a:cxnSpLocks noChangeShapeType="1"/>
            <a:stCxn id="8202" idx="2"/>
            <a:endCxn id="8214" idx="0"/>
          </p:cNvCxnSpPr>
          <p:nvPr/>
        </p:nvCxnSpPr>
        <p:spPr bwMode="auto">
          <a:xfrm rot="16200000" flipH="1">
            <a:off x="8062119" y="4483894"/>
            <a:ext cx="533400" cy="1630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6" name="Text Box 1046"/>
          <p:cNvSpPr txBox="1">
            <a:spLocks noChangeArrowheads="1"/>
          </p:cNvSpPr>
          <p:nvPr/>
        </p:nvSpPr>
        <p:spPr bwMode="auto">
          <a:xfrm>
            <a:off x="5715001" y="3505201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8217" name="Text Box 1047"/>
          <p:cNvSpPr txBox="1">
            <a:spLocks noChangeArrowheads="1"/>
          </p:cNvSpPr>
          <p:nvPr/>
        </p:nvSpPr>
        <p:spPr bwMode="auto">
          <a:xfrm>
            <a:off x="3382963" y="43180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8218" name="Text Box 1048"/>
          <p:cNvSpPr txBox="1">
            <a:spLocks noChangeArrowheads="1"/>
          </p:cNvSpPr>
          <p:nvPr/>
        </p:nvSpPr>
        <p:spPr bwMode="auto">
          <a:xfrm>
            <a:off x="2649538" y="51943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219" name="Text Box 1049"/>
          <p:cNvSpPr txBox="1">
            <a:spLocks noChangeArrowheads="1"/>
          </p:cNvSpPr>
          <p:nvPr/>
        </p:nvSpPr>
        <p:spPr bwMode="auto">
          <a:xfrm>
            <a:off x="6705601" y="4318001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8220" name="Text Box 1050"/>
          <p:cNvSpPr txBox="1">
            <a:spLocks noChangeArrowheads="1"/>
          </p:cNvSpPr>
          <p:nvPr/>
        </p:nvSpPr>
        <p:spPr bwMode="auto">
          <a:xfrm>
            <a:off x="4249738" y="51943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8221" name="Text Box 1051"/>
          <p:cNvSpPr txBox="1">
            <a:spLocks noChangeArrowheads="1"/>
          </p:cNvSpPr>
          <p:nvPr/>
        </p:nvSpPr>
        <p:spPr bwMode="auto">
          <a:xfrm>
            <a:off x="5554663" y="51816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8222" name="Text Box 1052"/>
          <p:cNvSpPr txBox="1">
            <a:spLocks noChangeArrowheads="1"/>
          </p:cNvSpPr>
          <p:nvPr/>
        </p:nvSpPr>
        <p:spPr bwMode="auto">
          <a:xfrm>
            <a:off x="7154863" y="51816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8223" name="Text Box 1053"/>
          <p:cNvSpPr txBox="1">
            <a:spLocks noChangeArrowheads="1"/>
          </p:cNvSpPr>
          <p:nvPr/>
        </p:nvSpPr>
        <p:spPr bwMode="auto">
          <a:xfrm>
            <a:off x="9010651" y="5181601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8224" name="Text Box 1054"/>
          <p:cNvSpPr txBox="1">
            <a:spLocks noChangeArrowheads="1"/>
          </p:cNvSpPr>
          <p:nvPr/>
        </p:nvSpPr>
        <p:spPr bwMode="auto">
          <a:xfrm>
            <a:off x="9555163" y="41148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2674637"/>
      </p:ext>
    </p:extLst>
  </p:cSld>
  <p:clrMapOvr>
    <a:masterClrMapping/>
  </p:clrMapOvr>
  <p:transition spd="slow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>
                <a:solidFill>
                  <a:schemeClr val="tx1"/>
                </a:solidFill>
              </a:rPr>
              <a:t>DFS: </a:t>
            </a:r>
            <a:r>
              <a:rPr lang="lv-LV" altLang="lv-LV" dirty="0" smtClean="0">
                <a:solidFill>
                  <a:schemeClr val="tx1"/>
                </a:solidFill>
              </a:rPr>
              <a:t>Inorder </a:t>
            </a:r>
            <a:r>
              <a:rPr lang="en-US" altLang="lv-LV" dirty="0" smtClean="0">
                <a:solidFill>
                  <a:schemeClr val="tx1"/>
                </a:solidFill>
              </a:rPr>
              <a:t>Traversal</a:t>
            </a:r>
            <a:endParaRPr lang="lv-LV" altLang="lv-LV" dirty="0" smtClean="0">
              <a:solidFill>
                <a:schemeClr val="tx1"/>
              </a:solidFill>
            </a:endParaRPr>
          </a:p>
        </p:txBody>
      </p:sp>
      <p:sp>
        <p:nvSpPr>
          <p:cNvPr id="2867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422400" y="1752600"/>
            <a:ext cx="4978400" cy="184467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lv-LV" dirty="0" smtClean="0"/>
              <a:t>This makes sense only for binary trees. The top node is visited just after the left subtree, but just before the right subtree.</a:t>
            </a:r>
            <a:endParaRPr lang="lv-LV" alt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lv-LV" altLang="lv-LV" b="1" dirty="0"/>
              <a:t>procedure</a:t>
            </a:r>
            <a:r>
              <a:rPr lang="lv-LV" altLang="lv-LV" dirty="0"/>
              <a:t> </a:t>
            </a:r>
            <a:r>
              <a:rPr lang="lv-LV" altLang="lv-LV" i="1" dirty="0"/>
              <a:t>Inorder</a:t>
            </a:r>
            <a:r>
              <a:rPr lang="lv-LV" altLang="lv-LV" dirty="0"/>
              <a:t>(</a:t>
            </a:r>
            <a:r>
              <a:rPr lang="lv-LV" altLang="lv-LV" b="1" dirty="0"/>
              <a:t>pointer</a:t>
            </a:r>
            <a:r>
              <a:rPr lang="lv-LV" altLang="lv-LV" dirty="0"/>
              <a:t> P):</a:t>
            </a:r>
          </a:p>
          <a:p>
            <a:pPr eaLnBrk="1" hangingPunct="1">
              <a:buFontTx/>
              <a:buNone/>
            </a:pPr>
            <a:r>
              <a:rPr lang="lv-LV" altLang="lv-LV" dirty="0">
                <a:solidFill>
                  <a:srgbClr val="43B02A"/>
                </a:solidFill>
              </a:rPr>
              <a:t>	</a:t>
            </a:r>
            <a:r>
              <a:rPr lang="en-US" altLang="lv-LV" dirty="0">
                <a:solidFill>
                  <a:srgbClr val="43B02A"/>
                </a:solidFill>
              </a:rPr>
              <a:t>// </a:t>
            </a:r>
            <a:r>
              <a:rPr lang="lv-LV" altLang="lv-LV" i="1" dirty="0">
                <a:solidFill>
                  <a:srgbClr val="43B02A"/>
                </a:solidFill>
              </a:rPr>
              <a:t>P </a:t>
            </a:r>
            <a:r>
              <a:rPr lang="en-US" altLang="lv-LV" dirty="0">
                <a:solidFill>
                  <a:srgbClr val="43B02A"/>
                </a:solidFill>
              </a:rPr>
              <a:t>points to the root node</a:t>
            </a:r>
            <a:endParaRPr lang="lv-LV" altLang="lv-LV" dirty="0">
              <a:solidFill>
                <a:srgbClr val="43B02A"/>
              </a:solidFill>
            </a:endParaRPr>
          </a:p>
          <a:p>
            <a:pPr eaLnBrk="1" hangingPunct="1">
              <a:buFontTx/>
              <a:buNone/>
            </a:pPr>
            <a:r>
              <a:rPr lang="lv-LV" altLang="lv-LV" i="1" dirty="0"/>
              <a:t>	</a:t>
            </a:r>
            <a:r>
              <a:rPr lang="lv-LV" altLang="lv-LV" b="1" dirty="0"/>
              <a:t>if </a:t>
            </a:r>
            <a:r>
              <a:rPr lang="lv-LV" altLang="lv-LV" i="1" dirty="0"/>
              <a:t>P=</a:t>
            </a:r>
            <a:r>
              <a:rPr lang="lv-LV" altLang="lv-LV" dirty="0">
                <a:sym typeface="Symbol" panose="05050102010706020507" pitchFamily="18" charset="2"/>
              </a:rPr>
              <a:t></a:t>
            </a:r>
            <a:r>
              <a:rPr lang="lv-LV" altLang="lv-LV" dirty="0"/>
              <a:t> </a:t>
            </a:r>
            <a:r>
              <a:rPr lang="lv-LV" altLang="lv-LV" b="1" dirty="0"/>
              <a:t>then </a:t>
            </a:r>
          </a:p>
          <a:p>
            <a:pPr lvl="2" eaLnBrk="1" hangingPunct="1">
              <a:buFontTx/>
              <a:buNone/>
            </a:pPr>
            <a:r>
              <a:rPr lang="lv-LV" altLang="lv-LV" b="1" dirty="0"/>
              <a:t>return</a:t>
            </a:r>
          </a:p>
          <a:p>
            <a:pPr eaLnBrk="1" hangingPunct="1">
              <a:buFontTx/>
              <a:buNone/>
            </a:pPr>
            <a:r>
              <a:rPr lang="lv-LV" altLang="lv-LV" b="1" dirty="0"/>
              <a:t>	else</a:t>
            </a:r>
          </a:p>
          <a:p>
            <a:pPr eaLnBrk="1" hangingPunct="1">
              <a:buFontTx/>
              <a:buNone/>
            </a:pPr>
            <a:r>
              <a:rPr lang="lv-LV" altLang="lv-LV" b="1" dirty="0"/>
              <a:t>		</a:t>
            </a:r>
            <a:r>
              <a:rPr lang="lv-LV" altLang="lv-LV" i="1" dirty="0"/>
              <a:t>Inorder(LeftChild(P))</a:t>
            </a:r>
          </a:p>
          <a:p>
            <a:pPr eaLnBrk="1" hangingPunct="1">
              <a:buFontTx/>
              <a:buNone/>
            </a:pPr>
            <a:r>
              <a:rPr lang="lv-LV" altLang="lv-LV" i="1" dirty="0"/>
              <a:t>		Visit</a:t>
            </a:r>
            <a:r>
              <a:rPr lang="lv-LV" altLang="lv-LV" dirty="0"/>
              <a:t>(</a:t>
            </a:r>
            <a:r>
              <a:rPr lang="lv-LV" altLang="lv-LV" i="1" dirty="0"/>
              <a:t>P</a:t>
            </a:r>
            <a:r>
              <a:rPr lang="lv-LV" altLang="lv-LV" dirty="0"/>
              <a:t>)</a:t>
            </a:r>
          </a:p>
          <a:p>
            <a:pPr eaLnBrk="1" hangingPunct="1">
              <a:buFontTx/>
              <a:buNone/>
            </a:pPr>
            <a:r>
              <a:rPr lang="lv-LV" altLang="lv-LV" b="1" dirty="0"/>
              <a:t>		</a:t>
            </a:r>
            <a:r>
              <a:rPr lang="lv-LV" altLang="lv-LV" i="1" dirty="0"/>
              <a:t>Inorder(RightChild(P))</a:t>
            </a:r>
          </a:p>
          <a:p>
            <a:endParaRPr lang="lv-LV" dirty="0"/>
          </a:p>
        </p:txBody>
      </p:sp>
      <p:sp>
        <p:nvSpPr>
          <p:cNvPr id="4198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652000" y="6107113"/>
            <a:ext cx="2540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6EC301-2FD8-4FA6-A7D4-050240F35CB6}" type="slidenum">
              <a:rPr lang="lv-LV" altLang="lv-LV" sz="140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lv-LV" altLang="lv-LV" sz="1400"/>
          </a:p>
        </p:txBody>
      </p:sp>
      <p:grpSp>
        <p:nvGrpSpPr>
          <p:cNvPr id="2" name="Group 1"/>
          <p:cNvGrpSpPr/>
          <p:nvPr/>
        </p:nvGrpSpPr>
        <p:grpSpPr>
          <a:xfrm>
            <a:off x="1828800" y="3608566"/>
            <a:ext cx="3816349" cy="2514599"/>
            <a:chOff x="4371976" y="3436939"/>
            <a:chExt cx="3816349" cy="2514599"/>
          </a:xfrm>
        </p:grpSpPr>
        <p:grpSp>
          <p:nvGrpSpPr>
            <p:cNvPr id="286724" name="Group 4"/>
            <p:cNvGrpSpPr>
              <a:grpSpLocks/>
            </p:cNvGrpSpPr>
            <p:nvPr/>
          </p:nvGrpSpPr>
          <p:grpSpPr bwMode="auto">
            <a:xfrm>
              <a:off x="4589463" y="3665538"/>
              <a:ext cx="3429000" cy="2286000"/>
              <a:chOff x="2928" y="2256"/>
              <a:chExt cx="2160" cy="1440"/>
            </a:xfrm>
          </p:grpSpPr>
          <p:sp>
            <p:nvSpPr>
              <p:cNvPr id="41999" name="Oval 5"/>
              <p:cNvSpPr>
                <a:spLocks noChangeArrowheads="1"/>
              </p:cNvSpPr>
              <p:nvPr/>
            </p:nvSpPr>
            <p:spPr bwMode="auto">
              <a:xfrm>
                <a:off x="4128" y="225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anchor="ctr" anchorCtr="1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>
                  <a:latin typeface="Symbol" panose="05050102010706020507" pitchFamily="18" charset="2"/>
                </a:endParaRPr>
              </a:p>
            </p:txBody>
          </p:sp>
          <p:sp>
            <p:nvSpPr>
              <p:cNvPr id="42000" name="Oval 6"/>
              <p:cNvSpPr>
                <a:spLocks noChangeArrowheads="1"/>
              </p:cNvSpPr>
              <p:nvPr/>
            </p:nvSpPr>
            <p:spPr bwMode="auto">
              <a:xfrm>
                <a:off x="4608" y="2640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anchor="ctr" anchorCtr="1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>
                  <a:latin typeface="Symbol" panose="05050102010706020507" pitchFamily="18" charset="2"/>
                  <a:sym typeface="Symbol" panose="05050102010706020507" pitchFamily="18" charset="2"/>
                </a:endParaRPr>
              </a:p>
            </p:txBody>
          </p:sp>
          <p:sp>
            <p:nvSpPr>
              <p:cNvPr id="42001" name="Oval 7"/>
              <p:cNvSpPr>
                <a:spLocks noChangeArrowheads="1"/>
              </p:cNvSpPr>
              <p:nvPr/>
            </p:nvSpPr>
            <p:spPr bwMode="auto">
              <a:xfrm>
                <a:off x="3168" y="2640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anchor="ctr" anchorCtr="1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>
                  <a:latin typeface="Symbol" panose="05050102010706020507" pitchFamily="18" charset="2"/>
                </a:endParaRPr>
              </a:p>
            </p:txBody>
          </p:sp>
          <p:sp>
            <p:nvSpPr>
              <p:cNvPr id="42002" name="Oval 8"/>
              <p:cNvSpPr>
                <a:spLocks noChangeArrowheads="1"/>
              </p:cNvSpPr>
              <p:nvPr/>
            </p:nvSpPr>
            <p:spPr bwMode="auto">
              <a:xfrm>
                <a:off x="3648" y="302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anchor="ctr" anchorCtr="1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>
                  <a:latin typeface="Symbol" panose="05050102010706020507" pitchFamily="18" charset="2"/>
                </a:endParaRPr>
              </a:p>
            </p:txBody>
          </p:sp>
          <p:sp>
            <p:nvSpPr>
              <p:cNvPr id="42003" name="Rectangle 9"/>
              <p:cNvSpPr>
                <a:spLocks noChangeArrowheads="1"/>
              </p:cNvSpPr>
              <p:nvPr/>
            </p:nvSpPr>
            <p:spPr bwMode="auto">
              <a:xfrm>
                <a:off x="2928" y="3024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42004" name="Rectangle 10"/>
              <p:cNvSpPr>
                <a:spLocks noChangeArrowheads="1"/>
              </p:cNvSpPr>
              <p:nvPr/>
            </p:nvSpPr>
            <p:spPr bwMode="auto">
              <a:xfrm>
                <a:off x="3408" y="3456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42005" name="Rectangle 11"/>
              <p:cNvSpPr>
                <a:spLocks noChangeArrowheads="1"/>
              </p:cNvSpPr>
              <p:nvPr/>
            </p:nvSpPr>
            <p:spPr bwMode="auto">
              <a:xfrm>
                <a:off x="3888" y="3456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42006" name="Rectangle 12"/>
              <p:cNvSpPr>
                <a:spLocks noChangeArrowheads="1"/>
              </p:cNvSpPr>
              <p:nvPr/>
            </p:nvSpPr>
            <p:spPr bwMode="auto">
              <a:xfrm>
                <a:off x="4368" y="3024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42007" name="Rectangle 13"/>
              <p:cNvSpPr>
                <a:spLocks noChangeArrowheads="1"/>
              </p:cNvSpPr>
              <p:nvPr/>
            </p:nvSpPr>
            <p:spPr bwMode="auto">
              <a:xfrm>
                <a:off x="4848" y="3024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>
                  <a:latin typeface="Tahoma" panose="020B0604030504040204" pitchFamily="34" charset="0"/>
                </a:endParaRPr>
              </a:p>
            </p:txBody>
          </p:sp>
          <p:cxnSp>
            <p:nvCxnSpPr>
              <p:cNvPr id="42008" name="AutoShape 14"/>
              <p:cNvCxnSpPr>
                <a:cxnSpLocks noChangeShapeType="1"/>
                <a:stCxn id="41999" idx="3"/>
                <a:endCxn id="42001" idx="7"/>
              </p:cNvCxnSpPr>
              <p:nvPr/>
            </p:nvCxnSpPr>
            <p:spPr bwMode="auto">
              <a:xfrm flipH="1">
                <a:off x="3373" y="2467"/>
                <a:ext cx="79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009" name="AutoShape 15"/>
              <p:cNvCxnSpPr>
                <a:cxnSpLocks noChangeShapeType="1"/>
                <a:stCxn id="42000" idx="1"/>
                <a:endCxn id="41999" idx="5"/>
              </p:cNvCxnSpPr>
              <p:nvPr/>
            </p:nvCxnSpPr>
            <p:spPr bwMode="auto">
              <a:xfrm flipH="1" flipV="1">
                <a:off x="4333" y="2467"/>
                <a:ext cx="31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010" name="AutoShape 16"/>
              <p:cNvCxnSpPr>
                <a:cxnSpLocks noChangeShapeType="1"/>
                <a:stCxn id="42007" idx="0"/>
                <a:endCxn id="42000" idx="5"/>
              </p:cNvCxnSpPr>
              <p:nvPr/>
            </p:nvCxnSpPr>
            <p:spPr bwMode="auto">
              <a:xfrm flipH="1" flipV="1">
                <a:off x="4813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011" name="AutoShape 17"/>
              <p:cNvCxnSpPr>
                <a:cxnSpLocks noChangeShapeType="1"/>
                <a:stCxn id="42006" idx="0"/>
                <a:endCxn id="42000" idx="3"/>
              </p:cNvCxnSpPr>
              <p:nvPr/>
            </p:nvCxnSpPr>
            <p:spPr bwMode="auto">
              <a:xfrm flipV="1">
                <a:off x="4488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012" name="AutoShape 18"/>
              <p:cNvCxnSpPr>
                <a:cxnSpLocks noChangeShapeType="1"/>
                <a:stCxn id="42005" idx="0"/>
                <a:endCxn id="42002" idx="5"/>
              </p:cNvCxnSpPr>
              <p:nvPr/>
            </p:nvCxnSpPr>
            <p:spPr bwMode="auto">
              <a:xfrm flipH="1" flipV="1">
                <a:off x="3853" y="3235"/>
                <a:ext cx="155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013" name="AutoShape 19"/>
              <p:cNvCxnSpPr>
                <a:cxnSpLocks noChangeShapeType="1"/>
                <a:stCxn id="42004" idx="0"/>
                <a:endCxn id="42002" idx="3"/>
              </p:cNvCxnSpPr>
              <p:nvPr/>
            </p:nvCxnSpPr>
            <p:spPr bwMode="auto">
              <a:xfrm flipV="1">
                <a:off x="3528" y="3235"/>
                <a:ext cx="155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014" name="AutoShape 20"/>
              <p:cNvCxnSpPr>
                <a:cxnSpLocks noChangeShapeType="1"/>
                <a:stCxn id="42003" idx="0"/>
                <a:endCxn id="42001" idx="3"/>
              </p:cNvCxnSpPr>
              <p:nvPr/>
            </p:nvCxnSpPr>
            <p:spPr bwMode="auto">
              <a:xfrm flipV="1">
                <a:off x="3048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015" name="AutoShape 21"/>
              <p:cNvCxnSpPr>
                <a:cxnSpLocks noChangeShapeType="1"/>
                <a:stCxn id="42002" idx="1"/>
                <a:endCxn id="42001" idx="5"/>
              </p:cNvCxnSpPr>
              <p:nvPr/>
            </p:nvCxnSpPr>
            <p:spPr bwMode="auto">
              <a:xfrm flipH="1" flipV="1">
                <a:off x="3373" y="2851"/>
                <a:ext cx="31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86742" name="Text Box 22"/>
            <p:cNvSpPr txBox="1">
              <a:spLocks noChangeArrowheads="1"/>
            </p:cNvSpPr>
            <p:nvPr/>
          </p:nvSpPr>
          <p:spPr bwMode="auto">
            <a:xfrm>
              <a:off x="5181601" y="5189539"/>
              <a:ext cx="32226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000">
                  <a:solidFill>
                    <a:schemeClr val="tx2"/>
                  </a:solidFill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286743" name="Text Box 23"/>
            <p:cNvSpPr txBox="1">
              <a:spLocks noChangeArrowheads="1"/>
            </p:cNvSpPr>
            <p:nvPr/>
          </p:nvSpPr>
          <p:spPr bwMode="auto">
            <a:xfrm>
              <a:off x="4371976" y="4541839"/>
              <a:ext cx="32226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000">
                  <a:solidFill>
                    <a:schemeClr val="tx2"/>
                  </a:solidFill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286744" name="Text Box 24"/>
            <p:cNvSpPr txBox="1">
              <a:spLocks noChangeArrowheads="1"/>
            </p:cNvSpPr>
            <p:nvPr/>
          </p:nvSpPr>
          <p:spPr bwMode="auto">
            <a:xfrm>
              <a:off x="4800601" y="3962401"/>
              <a:ext cx="32226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000">
                  <a:solidFill>
                    <a:schemeClr val="tx2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286745" name="Text Box 25"/>
            <p:cNvSpPr txBox="1">
              <a:spLocks noChangeArrowheads="1"/>
            </p:cNvSpPr>
            <p:nvPr/>
          </p:nvSpPr>
          <p:spPr bwMode="auto">
            <a:xfrm>
              <a:off x="6265863" y="5189539"/>
              <a:ext cx="32226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000">
                  <a:solidFill>
                    <a:schemeClr val="tx2"/>
                  </a:solidFill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286746" name="Text Box 26"/>
            <p:cNvSpPr txBox="1">
              <a:spLocks noChangeArrowheads="1"/>
            </p:cNvSpPr>
            <p:nvPr/>
          </p:nvSpPr>
          <p:spPr bwMode="auto">
            <a:xfrm>
              <a:off x="6248401" y="3436939"/>
              <a:ext cx="32226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000">
                  <a:solidFill>
                    <a:schemeClr val="tx2"/>
                  </a:solidFill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286747" name="Text Box 27"/>
            <p:cNvSpPr txBox="1">
              <a:spLocks noChangeArrowheads="1"/>
            </p:cNvSpPr>
            <p:nvPr/>
          </p:nvSpPr>
          <p:spPr bwMode="auto">
            <a:xfrm>
              <a:off x="6723063" y="4541839"/>
              <a:ext cx="32226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000">
                  <a:solidFill>
                    <a:schemeClr val="tx2"/>
                  </a:solidFill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286748" name="Text Box 28"/>
            <p:cNvSpPr txBox="1">
              <a:spLocks noChangeArrowheads="1"/>
            </p:cNvSpPr>
            <p:nvPr/>
          </p:nvSpPr>
          <p:spPr bwMode="auto">
            <a:xfrm>
              <a:off x="7866063" y="4541839"/>
              <a:ext cx="32226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000">
                  <a:solidFill>
                    <a:schemeClr val="tx2"/>
                  </a:solidFill>
                  <a:latin typeface="Tahoma" panose="020B0604030504040204" pitchFamily="34" charset="0"/>
                </a:rPr>
                <a:t>9</a:t>
              </a:r>
            </a:p>
          </p:txBody>
        </p:sp>
        <p:sp>
          <p:nvSpPr>
            <p:cNvPr id="286749" name="Text Box 29"/>
            <p:cNvSpPr txBox="1">
              <a:spLocks noChangeArrowheads="1"/>
            </p:cNvSpPr>
            <p:nvPr/>
          </p:nvSpPr>
          <p:spPr bwMode="auto">
            <a:xfrm>
              <a:off x="7418388" y="3962401"/>
              <a:ext cx="32226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000">
                  <a:solidFill>
                    <a:schemeClr val="tx2"/>
                  </a:solidFill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286750" name="Text Box 30"/>
            <p:cNvSpPr txBox="1">
              <a:spLocks noChangeArrowheads="1"/>
            </p:cNvSpPr>
            <p:nvPr/>
          </p:nvSpPr>
          <p:spPr bwMode="auto">
            <a:xfrm>
              <a:off x="5808663" y="4541839"/>
              <a:ext cx="32226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000">
                  <a:solidFill>
                    <a:schemeClr val="tx2"/>
                  </a:solidFill>
                  <a:latin typeface="Tahoma" panose="020B0604030504040204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373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build="p" bldLvl="2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"Universal</a:t>
            </a:r>
            <a:r>
              <a:rPr lang="en-US" altLang="lv-LV" dirty="0" smtClean="0"/>
              <a:t>" DFS Traversal</a:t>
            </a:r>
            <a:endParaRPr lang="lv-LV" altLang="lv-LV" dirty="0" smtClean="0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lv-LV" sz="2800" b="1" dirty="0" smtClean="0"/>
              <a:t>function</a:t>
            </a:r>
            <a:r>
              <a:rPr lang="lv-LV" altLang="lv-LV" sz="2800" dirty="0" smtClean="0"/>
              <a:t> </a:t>
            </a:r>
            <a:r>
              <a:rPr lang="lv-LV" altLang="lv-LV" sz="2800" i="1" dirty="0"/>
              <a:t>Traverse</a:t>
            </a:r>
            <a:r>
              <a:rPr lang="lv-LV" altLang="lv-LV" sz="2800" dirty="0"/>
              <a:t>(</a:t>
            </a:r>
            <a:r>
              <a:rPr lang="lv-LV" altLang="lv-LV" sz="2800" b="1" dirty="0"/>
              <a:t>pointer</a:t>
            </a:r>
            <a:r>
              <a:rPr lang="lv-LV" altLang="lv-LV" sz="2800" dirty="0"/>
              <a:t> </a:t>
            </a:r>
            <a:r>
              <a:rPr lang="lv-LV" altLang="lv-LV" sz="2800" i="1" dirty="0"/>
              <a:t>P</a:t>
            </a:r>
            <a:r>
              <a:rPr lang="lv-LV" altLang="lv-LV" sz="2800" dirty="0" smtClean="0"/>
              <a:t>):</a:t>
            </a:r>
            <a:endParaRPr lang="en-US" altLang="lv-LV" sz="2800" dirty="0" smtClean="0"/>
          </a:p>
          <a:p>
            <a:pPr eaLnBrk="1" hangingPunct="1">
              <a:buNone/>
            </a:pPr>
            <a:r>
              <a:rPr lang="lv-LV" altLang="lv-LV" sz="2800" dirty="0">
                <a:solidFill>
                  <a:srgbClr val="43B02A"/>
                </a:solidFill>
              </a:rPr>
              <a:t>	</a:t>
            </a:r>
            <a:r>
              <a:rPr lang="en-US" altLang="lv-LV" sz="2800" dirty="0">
                <a:solidFill>
                  <a:srgbClr val="43B02A"/>
                </a:solidFill>
              </a:rPr>
              <a:t>// </a:t>
            </a:r>
            <a:r>
              <a:rPr lang="lv-LV" altLang="lv-LV" sz="2800" i="1" dirty="0">
                <a:solidFill>
                  <a:srgbClr val="43B02A"/>
                </a:solidFill>
              </a:rPr>
              <a:t>P </a:t>
            </a:r>
            <a:r>
              <a:rPr lang="en-US" altLang="lv-LV" sz="2800" dirty="0">
                <a:solidFill>
                  <a:srgbClr val="43B02A"/>
                </a:solidFill>
              </a:rPr>
              <a:t>points to the root </a:t>
            </a:r>
            <a:r>
              <a:rPr lang="en-US" altLang="lv-LV" sz="2800" dirty="0" smtClean="0">
                <a:solidFill>
                  <a:srgbClr val="43B02A"/>
                </a:solidFill>
              </a:rPr>
              <a:t>node</a:t>
            </a:r>
            <a:endParaRPr lang="lv-LV" altLang="lv-LV" sz="2800" dirty="0"/>
          </a:p>
          <a:p>
            <a:pPr eaLnBrk="1" hangingPunct="1">
              <a:buFontTx/>
              <a:buNone/>
            </a:pPr>
            <a:r>
              <a:rPr lang="lv-LV" altLang="lv-LV" sz="2800" dirty="0"/>
              <a:t>	</a:t>
            </a:r>
            <a:r>
              <a:rPr lang="lv-LV" altLang="lv-LV" sz="2800" b="1" dirty="0"/>
              <a:t>if</a:t>
            </a:r>
            <a:r>
              <a:rPr lang="lv-LV" altLang="lv-LV" sz="2800" dirty="0"/>
              <a:t> </a:t>
            </a:r>
            <a:r>
              <a:rPr lang="lv-LV" altLang="lv-LV" sz="2800" i="1" dirty="0"/>
              <a:t>P</a:t>
            </a:r>
            <a:r>
              <a:rPr lang="lv-LV" altLang="lv-LV" sz="2800" dirty="0"/>
              <a:t> </a:t>
            </a:r>
            <a:r>
              <a:rPr lang="lv-LV" altLang="lv-LV" sz="2800" dirty="0">
                <a:sym typeface="Symbol" panose="05050102010706020507" pitchFamily="18" charset="2"/>
              </a:rPr>
              <a:t></a:t>
            </a:r>
            <a:r>
              <a:rPr lang="lv-LV" altLang="lv-LV" sz="2800" dirty="0"/>
              <a:t> </a:t>
            </a:r>
            <a:r>
              <a:rPr lang="lv-LV" altLang="lv-LV" sz="2800" dirty="0">
                <a:sym typeface="Symbol" panose="05050102010706020507" pitchFamily="18" charset="2"/>
              </a:rPr>
              <a:t></a:t>
            </a:r>
            <a:r>
              <a:rPr lang="lv-LV" altLang="lv-LV" sz="2800" dirty="0"/>
              <a:t> </a:t>
            </a:r>
            <a:r>
              <a:rPr lang="lv-LV" altLang="lv-LV" sz="2800" b="1" dirty="0"/>
              <a:t>then</a:t>
            </a:r>
            <a:endParaRPr lang="lv-LV" altLang="lv-LV" sz="2800" dirty="0"/>
          </a:p>
          <a:p>
            <a:pPr eaLnBrk="1" hangingPunct="1">
              <a:buFontTx/>
              <a:buNone/>
            </a:pPr>
            <a:r>
              <a:rPr lang="lv-LV" altLang="lv-LV" sz="2800" dirty="0"/>
              <a:t>		</a:t>
            </a:r>
            <a:r>
              <a:rPr lang="lv-LV" altLang="lv-LV" sz="2800" i="1" dirty="0"/>
              <a:t>PreVisit</a:t>
            </a:r>
            <a:r>
              <a:rPr lang="lv-LV" altLang="lv-LV" sz="2800" dirty="0"/>
              <a:t>(</a:t>
            </a:r>
            <a:r>
              <a:rPr lang="lv-LV" altLang="lv-LV" sz="2800" i="1" dirty="0"/>
              <a:t>P</a:t>
            </a:r>
            <a:r>
              <a:rPr lang="lv-LV" altLang="lv-LV" sz="2800" dirty="0"/>
              <a:t>)</a:t>
            </a:r>
          </a:p>
          <a:p>
            <a:pPr eaLnBrk="1" hangingPunct="1">
              <a:buFontTx/>
              <a:buNone/>
            </a:pPr>
            <a:r>
              <a:rPr lang="lv-LV" altLang="lv-LV" sz="2800" dirty="0"/>
              <a:t>		</a:t>
            </a:r>
            <a:r>
              <a:rPr lang="lv-LV" altLang="lv-LV" sz="2800" i="1" dirty="0"/>
              <a:t>Traverse</a:t>
            </a:r>
            <a:r>
              <a:rPr lang="lv-LV" altLang="lv-LV" sz="2800" dirty="0"/>
              <a:t>(LC(</a:t>
            </a:r>
            <a:r>
              <a:rPr lang="lv-LV" altLang="lv-LV" sz="2800" i="1" dirty="0"/>
              <a:t>P</a:t>
            </a:r>
            <a:r>
              <a:rPr lang="lv-LV" altLang="lv-LV" sz="2800" dirty="0"/>
              <a:t>))</a:t>
            </a:r>
          </a:p>
          <a:p>
            <a:pPr eaLnBrk="1" hangingPunct="1">
              <a:buFontTx/>
              <a:buNone/>
            </a:pPr>
            <a:r>
              <a:rPr lang="lv-LV" altLang="lv-LV" sz="2800" dirty="0"/>
              <a:t>		</a:t>
            </a:r>
            <a:r>
              <a:rPr lang="lv-LV" altLang="lv-LV" sz="2800" i="1" dirty="0"/>
              <a:t>InVisit</a:t>
            </a:r>
            <a:r>
              <a:rPr lang="lv-LV" altLang="lv-LV" sz="2800" dirty="0"/>
              <a:t>(</a:t>
            </a:r>
            <a:r>
              <a:rPr lang="lv-LV" altLang="lv-LV" sz="2800" i="1" dirty="0"/>
              <a:t>P</a:t>
            </a:r>
            <a:r>
              <a:rPr lang="lv-LV" altLang="lv-LV" sz="2800" dirty="0"/>
              <a:t>)</a:t>
            </a:r>
          </a:p>
          <a:p>
            <a:pPr eaLnBrk="1" hangingPunct="1">
              <a:buFontTx/>
              <a:buNone/>
            </a:pPr>
            <a:r>
              <a:rPr lang="lv-LV" altLang="lv-LV" sz="2800" dirty="0"/>
              <a:t>		</a:t>
            </a:r>
            <a:r>
              <a:rPr lang="lv-LV" altLang="lv-LV" sz="2800" i="1" dirty="0"/>
              <a:t>Traverse</a:t>
            </a:r>
            <a:r>
              <a:rPr lang="lv-LV" altLang="lv-LV" sz="2800" dirty="0"/>
              <a:t>(RC(</a:t>
            </a:r>
            <a:r>
              <a:rPr lang="lv-LV" altLang="lv-LV" sz="2800" i="1" dirty="0"/>
              <a:t>P</a:t>
            </a:r>
            <a:r>
              <a:rPr lang="lv-LV" altLang="lv-LV" sz="2800" dirty="0"/>
              <a:t>))</a:t>
            </a:r>
          </a:p>
          <a:p>
            <a:pPr eaLnBrk="1" hangingPunct="1">
              <a:buFontTx/>
              <a:buNone/>
            </a:pPr>
            <a:r>
              <a:rPr lang="lv-LV" altLang="lv-LV" sz="2800" dirty="0"/>
              <a:t>		</a:t>
            </a:r>
            <a:r>
              <a:rPr lang="lv-LV" altLang="lv-LV" sz="2800" i="1" dirty="0"/>
              <a:t>PostVisit</a:t>
            </a:r>
            <a:r>
              <a:rPr lang="lv-LV" altLang="lv-LV" sz="2800" dirty="0"/>
              <a:t>(</a:t>
            </a:r>
            <a:r>
              <a:rPr lang="lv-LV" altLang="lv-LV" sz="2800" i="1" dirty="0"/>
              <a:t>P</a:t>
            </a:r>
            <a:r>
              <a:rPr lang="lv-LV" altLang="lv-LV" sz="2800" dirty="0"/>
              <a:t>)</a:t>
            </a:r>
            <a:endParaRPr lang="lv-LV" altLang="lv-LV" dirty="0" smtClean="0"/>
          </a:p>
          <a:p>
            <a:pPr eaLnBrk="1" hangingPunct="1"/>
            <a:endParaRPr lang="lv-LV" altLang="lv-LV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5562600" y="2895600"/>
            <a:ext cx="5543550" cy="2790825"/>
            <a:chOff x="3429001" y="2362201"/>
            <a:chExt cx="5543550" cy="2790825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6705600" y="25908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Symbol" panose="05050102010706020507" pitchFamily="18" charset="2"/>
                </a:rPr>
                <a:t>+</a:t>
              </a: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7791450" y="3200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5619750" y="38100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Symbol" panose="05050102010706020507" pitchFamily="18" charset="2"/>
                </a:rPr>
                <a:t>-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990975" y="38100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5076825" y="44958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6162675" y="44958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7248525" y="38100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8334375" y="38100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Tahoma" panose="020B0604030504040204" pitchFamily="34" charset="0"/>
                </a:rPr>
                <a:t>2</a:t>
              </a:r>
            </a:p>
          </p:txBody>
        </p:sp>
        <p:cxnSp>
          <p:nvCxnSpPr>
            <p:cNvPr id="14" name="AutoShape 12"/>
            <p:cNvCxnSpPr>
              <a:cxnSpLocks noChangeShapeType="1"/>
              <a:stCxn id="7" idx="1"/>
              <a:endCxn id="6" idx="5"/>
            </p:cNvCxnSpPr>
            <p:nvPr/>
          </p:nvCxnSpPr>
          <p:spPr bwMode="auto">
            <a:xfrm flipH="1" flipV="1">
              <a:off x="7031039" y="2925764"/>
              <a:ext cx="815975" cy="3206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3"/>
            <p:cNvCxnSpPr>
              <a:cxnSpLocks noChangeShapeType="1"/>
              <a:stCxn id="13" idx="0"/>
              <a:endCxn id="7" idx="5"/>
            </p:cNvCxnSpPr>
            <p:nvPr/>
          </p:nvCxnSpPr>
          <p:spPr bwMode="auto">
            <a:xfrm flipH="1" flipV="1">
              <a:off x="8116889" y="3535363"/>
              <a:ext cx="407987" cy="2651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4"/>
            <p:cNvCxnSpPr>
              <a:cxnSpLocks noChangeShapeType="1"/>
              <a:stCxn id="12" idx="0"/>
              <a:endCxn id="7" idx="3"/>
            </p:cNvCxnSpPr>
            <p:nvPr/>
          </p:nvCxnSpPr>
          <p:spPr bwMode="auto">
            <a:xfrm flipV="1">
              <a:off x="7439025" y="3535363"/>
              <a:ext cx="407988" cy="2651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5"/>
            <p:cNvCxnSpPr>
              <a:cxnSpLocks noChangeShapeType="1"/>
              <a:stCxn id="11" idx="0"/>
              <a:endCxn id="8" idx="5"/>
            </p:cNvCxnSpPr>
            <p:nvPr/>
          </p:nvCxnSpPr>
          <p:spPr bwMode="auto">
            <a:xfrm flipH="1" flipV="1">
              <a:off x="5945189" y="4144963"/>
              <a:ext cx="407987" cy="3413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6"/>
            <p:cNvCxnSpPr>
              <a:cxnSpLocks noChangeShapeType="1"/>
              <a:stCxn id="10" idx="0"/>
              <a:endCxn id="8" idx="3"/>
            </p:cNvCxnSpPr>
            <p:nvPr/>
          </p:nvCxnSpPr>
          <p:spPr bwMode="auto">
            <a:xfrm flipV="1">
              <a:off x="5267325" y="4144963"/>
              <a:ext cx="407988" cy="3413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3725864" y="2362201"/>
              <a:ext cx="5246687" cy="2790825"/>
            </a:xfrm>
            <a:custGeom>
              <a:avLst/>
              <a:gdLst>
                <a:gd name="T0" fmla="*/ 2147483647 w 3305"/>
                <a:gd name="T1" fmla="*/ 2147483647 h 1758"/>
                <a:gd name="T2" fmla="*/ 2147483647 w 3305"/>
                <a:gd name="T3" fmla="*/ 2147483647 h 1758"/>
                <a:gd name="T4" fmla="*/ 2147483647 w 3305"/>
                <a:gd name="T5" fmla="*/ 2147483647 h 1758"/>
                <a:gd name="T6" fmla="*/ 2147483647 w 3305"/>
                <a:gd name="T7" fmla="*/ 2147483647 h 1758"/>
                <a:gd name="T8" fmla="*/ 2147483647 w 3305"/>
                <a:gd name="T9" fmla="*/ 2147483647 h 1758"/>
                <a:gd name="T10" fmla="*/ 2147483647 w 3305"/>
                <a:gd name="T11" fmla="*/ 2147483647 h 1758"/>
                <a:gd name="T12" fmla="*/ 2147483647 w 3305"/>
                <a:gd name="T13" fmla="*/ 2147483647 h 1758"/>
                <a:gd name="T14" fmla="*/ 2147483647 w 3305"/>
                <a:gd name="T15" fmla="*/ 2147483647 h 1758"/>
                <a:gd name="T16" fmla="*/ 2147483647 w 3305"/>
                <a:gd name="T17" fmla="*/ 2147483647 h 1758"/>
                <a:gd name="T18" fmla="*/ 2147483647 w 3305"/>
                <a:gd name="T19" fmla="*/ 2147483647 h 1758"/>
                <a:gd name="T20" fmla="*/ 2147483647 w 3305"/>
                <a:gd name="T21" fmla="*/ 2147483647 h 1758"/>
                <a:gd name="T22" fmla="*/ 2147483647 w 3305"/>
                <a:gd name="T23" fmla="*/ 2147483647 h 1758"/>
                <a:gd name="T24" fmla="*/ 2147483647 w 3305"/>
                <a:gd name="T25" fmla="*/ 2147483647 h 1758"/>
                <a:gd name="T26" fmla="*/ 2147483647 w 3305"/>
                <a:gd name="T27" fmla="*/ 2147483647 h 1758"/>
                <a:gd name="T28" fmla="*/ 2147483647 w 3305"/>
                <a:gd name="T29" fmla="*/ 2147483647 h 1758"/>
                <a:gd name="T30" fmla="*/ 2147483647 w 3305"/>
                <a:gd name="T31" fmla="*/ 2147483647 h 1758"/>
                <a:gd name="T32" fmla="*/ 2147483647 w 3305"/>
                <a:gd name="T33" fmla="*/ 2147483647 h 1758"/>
                <a:gd name="T34" fmla="*/ 2147483647 w 3305"/>
                <a:gd name="T35" fmla="*/ 2147483647 h 1758"/>
                <a:gd name="T36" fmla="*/ 2147483647 w 3305"/>
                <a:gd name="T37" fmla="*/ 2147483647 h 1758"/>
                <a:gd name="T38" fmla="*/ 2147483647 w 3305"/>
                <a:gd name="T39" fmla="*/ 2147483647 h 1758"/>
                <a:gd name="T40" fmla="*/ 2147483647 w 3305"/>
                <a:gd name="T41" fmla="*/ 2147483647 h 1758"/>
                <a:gd name="T42" fmla="*/ 2147483647 w 3305"/>
                <a:gd name="T43" fmla="*/ 2147483647 h 1758"/>
                <a:gd name="T44" fmla="*/ 2147483647 w 3305"/>
                <a:gd name="T45" fmla="*/ 2147483647 h 1758"/>
                <a:gd name="T46" fmla="*/ 2147483647 w 3305"/>
                <a:gd name="T47" fmla="*/ 2147483647 h 1758"/>
                <a:gd name="T48" fmla="*/ 2147483647 w 3305"/>
                <a:gd name="T49" fmla="*/ 2147483647 h 1758"/>
                <a:gd name="T50" fmla="*/ 2147483647 w 3305"/>
                <a:gd name="T51" fmla="*/ 2147483647 h 1758"/>
                <a:gd name="T52" fmla="*/ 2147483647 w 3305"/>
                <a:gd name="T53" fmla="*/ 2147483647 h 1758"/>
                <a:gd name="T54" fmla="*/ 2147483647 w 3305"/>
                <a:gd name="T55" fmla="*/ 2147483647 h 1758"/>
                <a:gd name="T56" fmla="*/ 2147483647 w 3305"/>
                <a:gd name="T57" fmla="*/ 2147483647 h 1758"/>
                <a:gd name="T58" fmla="*/ 2147483647 w 3305"/>
                <a:gd name="T59" fmla="*/ 2147483647 h 1758"/>
                <a:gd name="T60" fmla="*/ 2147483647 w 3305"/>
                <a:gd name="T61" fmla="*/ 2147483647 h 1758"/>
                <a:gd name="T62" fmla="*/ 2147483647 w 3305"/>
                <a:gd name="T63" fmla="*/ 2147483647 h 1758"/>
                <a:gd name="T64" fmla="*/ 2147483647 w 3305"/>
                <a:gd name="T65" fmla="*/ 2147483647 h 1758"/>
                <a:gd name="T66" fmla="*/ 2147483647 w 3305"/>
                <a:gd name="T67" fmla="*/ 2147483647 h 1758"/>
                <a:gd name="T68" fmla="*/ 2147483647 w 3305"/>
                <a:gd name="T69" fmla="*/ 0 h 175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305" h="1758">
                  <a:moveTo>
                    <a:pt x="1751" y="48"/>
                  </a:moveTo>
                  <a:cubicBezTo>
                    <a:pt x="1755" y="81"/>
                    <a:pt x="1903" y="194"/>
                    <a:pt x="1775" y="246"/>
                  </a:cubicBezTo>
                  <a:cubicBezTo>
                    <a:pt x="1647" y="298"/>
                    <a:pt x="1218" y="299"/>
                    <a:pt x="983" y="360"/>
                  </a:cubicBezTo>
                  <a:cubicBezTo>
                    <a:pt x="748" y="421"/>
                    <a:pt x="525" y="496"/>
                    <a:pt x="365" y="612"/>
                  </a:cubicBezTo>
                  <a:cubicBezTo>
                    <a:pt x="205" y="728"/>
                    <a:pt x="46" y="945"/>
                    <a:pt x="23" y="1056"/>
                  </a:cubicBezTo>
                  <a:cubicBezTo>
                    <a:pt x="0" y="1167"/>
                    <a:pt x="139" y="1272"/>
                    <a:pt x="227" y="1278"/>
                  </a:cubicBezTo>
                  <a:cubicBezTo>
                    <a:pt x="315" y="1284"/>
                    <a:pt x="479" y="1165"/>
                    <a:pt x="551" y="1092"/>
                  </a:cubicBezTo>
                  <a:cubicBezTo>
                    <a:pt x="623" y="1019"/>
                    <a:pt x="566" y="846"/>
                    <a:pt x="659" y="840"/>
                  </a:cubicBezTo>
                  <a:cubicBezTo>
                    <a:pt x="752" y="834"/>
                    <a:pt x="1085" y="989"/>
                    <a:pt x="1109" y="1056"/>
                  </a:cubicBezTo>
                  <a:cubicBezTo>
                    <a:pt x="1133" y="1123"/>
                    <a:pt x="873" y="1171"/>
                    <a:pt x="803" y="1242"/>
                  </a:cubicBezTo>
                  <a:cubicBezTo>
                    <a:pt x="733" y="1313"/>
                    <a:pt x="661" y="1408"/>
                    <a:pt x="689" y="1482"/>
                  </a:cubicBezTo>
                  <a:cubicBezTo>
                    <a:pt x="717" y="1556"/>
                    <a:pt x="888" y="1673"/>
                    <a:pt x="971" y="1686"/>
                  </a:cubicBezTo>
                  <a:cubicBezTo>
                    <a:pt x="1054" y="1699"/>
                    <a:pt x="1129" y="1633"/>
                    <a:pt x="1187" y="1560"/>
                  </a:cubicBezTo>
                  <a:cubicBezTo>
                    <a:pt x="1245" y="1487"/>
                    <a:pt x="1269" y="1238"/>
                    <a:pt x="1319" y="1248"/>
                  </a:cubicBezTo>
                  <a:cubicBezTo>
                    <a:pt x="1369" y="1258"/>
                    <a:pt x="1416" y="1543"/>
                    <a:pt x="1487" y="1620"/>
                  </a:cubicBezTo>
                  <a:cubicBezTo>
                    <a:pt x="1558" y="1697"/>
                    <a:pt x="1672" y="1758"/>
                    <a:pt x="1745" y="1710"/>
                  </a:cubicBezTo>
                  <a:cubicBezTo>
                    <a:pt x="1818" y="1662"/>
                    <a:pt x="1962" y="1448"/>
                    <a:pt x="1925" y="1332"/>
                  </a:cubicBezTo>
                  <a:cubicBezTo>
                    <a:pt x="1888" y="1216"/>
                    <a:pt x="1617" y="1101"/>
                    <a:pt x="1523" y="1014"/>
                  </a:cubicBezTo>
                  <a:cubicBezTo>
                    <a:pt x="1429" y="927"/>
                    <a:pt x="1478" y="870"/>
                    <a:pt x="1361" y="810"/>
                  </a:cubicBezTo>
                  <a:cubicBezTo>
                    <a:pt x="1244" y="750"/>
                    <a:pt x="717" y="709"/>
                    <a:pt x="821" y="654"/>
                  </a:cubicBezTo>
                  <a:cubicBezTo>
                    <a:pt x="925" y="599"/>
                    <a:pt x="1707" y="480"/>
                    <a:pt x="1985" y="480"/>
                  </a:cubicBezTo>
                  <a:cubicBezTo>
                    <a:pt x="2263" y="480"/>
                    <a:pt x="2471" y="578"/>
                    <a:pt x="2489" y="654"/>
                  </a:cubicBezTo>
                  <a:cubicBezTo>
                    <a:pt x="2507" y="730"/>
                    <a:pt x="2142" y="833"/>
                    <a:pt x="2093" y="936"/>
                  </a:cubicBezTo>
                  <a:cubicBezTo>
                    <a:pt x="2044" y="1039"/>
                    <a:pt x="2138" y="1216"/>
                    <a:pt x="2195" y="1272"/>
                  </a:cubicBezTo>
                  <a:cubicBezTo>
                    <a:pt x="2252" y="1328"/>
                    <a:pt x="2372" y="1312"/>
                    <a:pt x="2435" y="1272"/>
                  </a:cubicBezTo>
                  <a:cubicBezTo>
                    <a:pt x="2498" y="1232"/>
                    <a:pt x="2529" y="1104"/>
                    <a:pt x="2573" y="1032"/>
                  </a:cubicBezTo>
                  <a:cubicBezTo>
                    <a:pt x="2617" y="960"/>
                    <a:pt x="2660" y="836"/>
                    <a:pt x="2699" y="840"/>
                  </a:cubicBezTo>
                  <a:cubicBezTo>
                    <a:pt x="2738" y="844"/>
                    <a:pt x="2779" y="985"/>
                    <a:pt x="2807" y="1056"/>
                  </a:cubicBezTo>
                  <a:cubicBezTo>
                    <a:pt x="2835" y="1127"/>
                    <a:pt x="2814" y="1223"/>
                    <a:pt x="2867" y="1266"/>
                  </a:cubicBezTo>
                  <a:cubicBezTo>
                    <a:pt x="2920" y="1309"/>
                    <a:pt x="3058" y="1366"/>
                    <a:pt x="3125" y="1314"/>
                  </a:cubicBezTo>
                  <a:cubicBezTo>
                    <a:pt x="3192" y="1262"/>
                    <a:pt x="3305" y="1066"/>
                    <a:pt x="3269" y="954"/>
                  </a:cubicBezTo>
                  <a:cubicBezTo>
                    <a:pt x="3233" y="842"/>
                    <a:pt x="2997" y="721"/>
                    <a:pt x="2909" y="642"/>
                  </a:cubicBezTo>
                  <a:cubicBezTo>
                    <a:pt x="2821" y="563"/>
                    <a:pt x="2851" y="541"/>
                    <a:pt x="2741" y="480"/>
                  </a:cubicBezTo>
                  <a:cubicBezTo>
                    <a:pt x="2631" y="419"/>
                    <a:pt x="2334" y="356"/>
                    <a:pt x="2249" y="276"/>
                  </a:cubicBezTo>
                  <a:cubicBezTo>
                    <a:pt x="2164" y="196"/>
                    <a:pt x="2235" y="58"/>
                    <a:pt x="2231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lv-LV"/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3429001" y="3200401"/>
              <a:ext cx="931863" cy="3667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lv-LV" altLang="lv-LV" sz="1800">
                  <a:solidFill>
                    <a:schemeClr val="tx2"/>
                  </a:solidFill>
                  <a:latin typeface="Tahoma" panose="020B0604030504040204" pitchFamily="34" charset="0"/>
                </a:rPr>
                <a:t>PreVisit</a:t>
              </a:r>
              <a:endParaRPr lang="en-US" altLang="lv-LV" sz="18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4373564" y="3581401"/>
              <a:ext cx="815975" cy="3667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lv-LV" altLang="lv-LV" sz="1800">
                  <a:solidFill>
                    <a:schemeClr val="tx2"/>
                  </a:solidFill>
                  <a:latin typeface="Tahoma" panose="020B0604030504040204" pitchFamily="34" charset="0"/>
                </a:rPr>
                <a:t>InVisit</a:t>
              </a:r>
              <a:endParaRPr lang="en-US" altLang="lv-LV" sz="18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5486400" y="3200401"/>
              <a:ext cx="1030288" cy="3667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lv-LV" altLang="lv-LV" sz="1800">
                  <a:solidFill>
                    <a:schemeClr val="tx2"/>
                  </a:solidFill>
                  <a:latin typeface="Tahoma" panose="020B0604030504040204" pitchFamily="34" charset="0"/>
                </a:rPr>
                <a:t>PostVisit</a:t>
              </a:r>
              <a:endParaRPr lang="en-US" altLang="lv-LV" sz="18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23" name="AutoShape 21"/>
            <p:cNvCxnSpPr>
              <a:cxnSpLocks noChangeShapeType="1"/>
              <a:stCxn id="6" idx="3"/>
              <a:endCxn id="26" idx="7"/>
            </p:cNvCxnSpPr>
            <p:nvPr/>
          </p:nvCxnSpPr>
          <p:spPr bwMode="auto">
            <a:xfrm flipH="1">
              <a:off x="4859339" y="2925764"/>
              <a:ext cx="1901825" cy="3206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22"/>
            <p:cNvCxnSpPr>
              <a:cxnSpLocks noChangeShapeType="1"/>
              <a:stCxn id="9" idx="0"/>
              <a:endCxn id="26" idx="3"/>
            </p:cNvCxnSpPr>
            <p:nvPr/>
          </p:nvCxnSpPr>
          <p:spPr bwMode="auto">
            <a:xfrm flipV="1">
              <a:off x="4181475" y="3535363"/>
              <a:ext cx="407988" cy="2651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23"/>
            <p:cNvCxnSpPr>
              <a:cxnSpLocks noChangeShapeType="1"/>
              <a:stCxn id="8" idx="1"/>
              <a:endCxn id="26" idx="5"/>
            </p:cNvCxnSpPr>
            <p:nvPr/>
          </p:nvCxnSpPr>
          <p:spPr bwMode="auto">
            <a:xfrm flipH="1" flipV="1">
              <a:off x="4859339" y="3535364"/>
              <a:ext cx="815975" cy="3206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Oval 24"/>
            <p:cNvSpPr>
              <a:spLocks noChangeArrowheads="1"/>
            </p:cNvSpPr>
            <p:nvPr/>
          </p:nvSpPr>
          <p:spPr bwMode="auto">
            <a:xfrm>
              <a:off x="4533900" y="3200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endParaRPr lang="en-US" altLang="lv-LV" sz="2400">
                <a:latin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53501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DFS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Depth-First Traversal</a:t>
            </a:r>
          </a:p>
          <a:p>
            <a:pPr lvl="1"/>
            <a:r>
              <a:rPr lang="en-US" dirty="0" smtClean="0"/>
              <a:t>Depth-first traversal proceeds by following left- (or right-) hand branches as far as possible</a:t>
            </a:r>
          </a:p>
          <a:p>
            <a:pPr lvl="1"/>
            <a:r>
              <a:rPr lang="en-US" dirty="0" smtClean="0"/>
              <a:t>The algorithm then backtracks to the most recent fork and takes the right- (or left-) hand branch to the next node</a:t>
            </a:r>
          </a:p>
          <a:p>
            <a:pPr lvl="1"/>
            <a:r>
              <a:rPr lang="en-US" dirty="0" smtClean="0"/>
              <a:t>It then follows branches to the left (or right) again as far as possible</a:t>
            </a:r>
          </a:p>
          <a:p>
            <a:pPr lvl="1"/>
            <a:r>
              <a:rPr lang="en-US" dirty="0" smtClean="0"/>
              <a:t>This process continues until all nodes have been visited</a:t>
            </a:r>
          </a:p>
          <a:p>
            <a:pPr lvl="1"/>
            <a:r>
              <a:rPr lang="en-US" dirty="0" smtClean="0"/>
              <a:t>While this process is straightforward, it doesn’t indicate at what point the nodes are visited; there are variations that can be used</a:t>
            </a:r>
          </a:p>
          <a:p>
            <a:pPr lvl="1"/>
            <a:r>
              <a:rPr lang="en-US" dirty="0" smtClean="0"/>
              <a:t>We are interested in three activities: traversing to the left, traversing to the right, and visiting a node</a:t>
            </a:r>
          </a:p>
          <a:p>
            <a:pPr lvl="2"/>
            <a:r>
              <a:rPr lang="en-US" dirty="0" smtClean="0"/>
              <a:t>These activities are labeled L, R, and V, for ease of representation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7060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lv-LV" dirty="0" smtClean="0"/>
              <a:t>Tree Concepts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idx="1"/>
          </p:nvPr>
        </p:nvSpPr>
        <p:spPr>
          <a:xfrm>
            <a:off x="1422399" y="1752601"/>
            <a:ext cx="7283449" cy="4811712"/>
          </a:xfrm>
          <a:noFill/>
        </p:spPr>
        <p:txBody>
          <a:bodyPr/>
          <a:lstStyle/>
          <a:p>
            <a:pPr eaLnBrk="1" hangingPunct="1"/>
            <a:r>
              <a:rPr lang="en-US" altLang="lv-LV" dirty="0" smtClean="0"/>
              <a:t>Tree contains </a:t>
            </a:r>
            <a:r>
              <a:rPr lang="en-US" altLang="lv-LV" b="1" i="1" dirty="0" smtClean="0">
                <a:solidFill>
                  <a:srgbClr val="0070C0"/>
                </a:solidFill>
              </a:rPr>
              <a:t>nodes</a:t>
            </a:r>
            <a:r>
              <a:rPr lang="lv-LV" altLang="lv-LV" dirty="0" smtClean="0"/>
              <a:t> (</a:t>
            </a:r>
            <a:r>
              <a:rPr lang="en-US" altLang="lv-LV" dirty="0" smtClean="0"/>
              <a:t>a.k.a. </a:t>
            </a:r>
            <a:r>
              <a:rPr lang="en-US" altLang="lv-LV" i="1" dirty="0" smtClean="0">
                <a:solidFill>
                  <a:srgbClr val="0070C0"/>
                </a:solidFill>
              </a:rPr>
              <a:t>vertices</a:t>
            </a:r>
            <a:r>
              <a:rPr lang="lv-LV" altLang="lv-LV" dirty="0" smtClean="0"/>
              <a:t>) </a:t>
            </a:r>
            <a:r>
              <a:rPr lang="en-US" altLang="lv-LV" dirty="0" smtClean="0"/>
              <a:t>and </a:t>
            </a:r>
            <a:r>
              <a:rPr lang="en-US" altLang="lv-LV" b="1" i="1" dirty="0" smtClean="0">
                <a:solidFill>
                  <a:srgbClr val="0070C0"/>
                </a:solidFill>
              </a:rPr>
              <a:t>edges</a:t>
            </a:r>
            <a:r>
              <a:rPr lang="en-US" altLang="lv-LV" dirty="0" smtClean="0"/>
              <a:t>.</a:t>
            </a:r>
            <a:endParaRPr lang="en-US" altLang="lv-LV" i="1" dirty="0" smtClean="0">
              <a:solidFill>
                <a:srgbClr val="FF3300"/>
              </a:solidFill>
            </a:endParaRPr>
          </a:p>
          <a:p>
            <a:pPr marL="0" indent="0" eaLnBrk="1" hangingPunct="1">
              <a:buNone/>
            </a:pPr>
            <a:r>
              <a:rPr lang="en-US" altLang="lv-LV" b="1" dirty="0" smtClean="0"/>
              <a:t/>
            </a:r>
            <a:br>
              <a:rPr lang="en-US" altLang="lv-LV" b="1" dirty="0" smtClean="0"/>
            </a:br>
            <a:r>
              <a:rPr lang="en-US" altLang="lv-LV" b="1" dirty="0" smtClean="0"/>
              <a:t>Definition: </a:t>
            </a:r>
            <a:r>
              <a:rPr lang="en-US" altLang="lv-LV" dirty="0" smtClean="0"/>
              <a:t>A</a:t>
            </a:r>
            <a:r>
              <a:rPr lang="en-US" altLang="lv-LV" b="1" dirty="0" smtClean="0"/>
              <a:t> </a:t>
            </a:r>
            <a:r>
              <a:rPr lang="en-US" altLang="lv-LV" b="1" i="1" dirty="0" smtClean="0">
                <a:solidFill>
                  <a:srgbClr val="0070C0"/>
                </a:solidFill>
              </a:rPr>
              <a:t>tree</a:t>
            </a:r>
            <a:r>
              <a:rPr lang="en-US" altLang="lv-LV" dirty="0" smtClean="0"/>
              <a:t> is a connected graph </a:t>
            </a:r>
            <a:r>
              <a:rPr lang="en-US" altLang="lv-LV" dirty="0" smtClean="0"/>
              <a:t>with no loops.</a:t>
            </a:r>
          </a:p>
          <a:p>
            <a:pPr marL="0" indent="0" eaLnBrk="1" hangingPunct="1">
              <a:buNone/>
            </a:pPr>
            <a:r>
              <a:rPr lang="en-US" altLang="lv-LV" dirty="0" smtClean="0"/>
              <a:t>A </a:t>
            </a:r>
            <a:r>
              <a:rPr lang="en-US" altLang="lv-LV" i="1" dirty="0" smtClean="0">
                <a:solidFill>
                  <a:srgbClr val="0070C0"/>
                </a:solidFill>
              </a:rPr>
              <a:t>rooted tree </a:t>
            </a:r>
            <a:r>
              <a:rPr lang="en-US" altLang="lv-LV" dirty="0" smtClean="0"/>
              <a:t>is a tree with some </a:t>
            </a:r>
            <a:r>
              <a:rPr lang="en-US" altLang="lv-LV" i="1" dirty="0" smtClean="0">
                <a:solidFill>
                  <a:srgbClr val="0070C0"/>
                </a:solidFill>
              </a:rPr>
              <a:t>root node </a:t>
            </a:r>
            <a:r>
              <a:rPr lang="en-US" altLang="lv-LV" dirty="0" smtClean="0"/>
              <a:t>selected.</a:t>
            </a:r>
          </a:p>
          <a:p>
            <a:pPr marL="0" indent="0" eaLnBrk="1" hangingPunct="1">
              <a:buNone/>
            </a:pPr>
            <a:endParaRPr lang="en-US" altLang="lv-LV" dirty="0"/>
          </a:p>
          <a:p>
            <a:pPr marL="0" indent="0" eaLnBrk="1" hangingPunct="1">
              <a:buNone/>
            </a:pPr>
            <a:r>
              <a:rPr lang="en-US" altLang="lv-LV" dirty="0" smtClean="0"/>
              <a:t>In a rooted tree any edge is between a </a:t>
            </a:r>
            <a:r>
              <a:rPr lang="en-US" altLang="lv-LV" i="1" dirty="0" smtClean="0">
                <a:solidFill>
                  <a:srgbClr val="0070C0"/>
                </a:solidFill>
              </a:rPr>
              <a:t>parent</a:t>
            </a:r>
            <a:r>
              <a:rPr lang="en-US" altLang="lv-LV" dirty="0" smtClean="0"/>
              <a:t> and a </a:t>
            </a:r>
            <a:r>
              <a:rPr lang="en-US" altLang="lv-LV" i="1" dirty="0" smtClean="0">
                <a:solidFill>
                  <a:srgbClr val="0070C0"/>
                </a:solidFill>
              </a:rPr>
              <a:t>child</a:t>
            </a:r>
            <a:r>
              <a:rPr lang="en-US" altLang="lv-LV" dirty="0" smtClean="0"/>
              <a:t>.</a:t>
            </a:r>
          </a:p>
          <a:p>
            <a:pPr marL="0" indent="0" eaLnBrk="1" hangingPunct="1">
              <a:buNone/>
            </a:pPr>
            <a:r>
              <a:rPr lang="en-US" altLang="lv-LV" dirty="0" smtClean="0"/>
              <a:t>An </a:t>
            </a:r>
            <a:r>
              <a:rPr lang="en-US" altLang="lv-LV" i="1" dirty="0" smtClean="0">
                <a:solidFill>
                  <a:srgbClr val="0070C0"/>
                </a:solidFill>
              </a:rPr>
              <a:t>ordered tree </a:t>
            </a:r>
            <a:r>
              <a:rPr lang="en-US" altLang="lv-LV" dirty="0" smtClean="0"/>
              <a:t>is a rooted tree with a certain order of child nodes for every parent node.</a:t>
            </a:r>
          </a:p>
          <a:p>
            <a:pPr marL="0" indent="0" eaLnBrk="1" hangingPunct="1">
              <a:buNone/>
            </a:pPr>
            <a:endParaRPr lang="en-US" altLang="lv-LV" dirty="0"/>
          </a:p>
          <a:p>
            <a:pPr marL="0" indent="0" eaLnBrk="1" hangingPunct="1">
              <a:buNone/>
            </a:pPr>
            <a:r>
              <a:rPr lang="en-US" altLang="lv-LV" dirty="0"/>
              <a:t>Root is typically shown at the top, </a:t>
            </a:r>
            <a:r>
              <a:rPr lang="en-US" altLang="lv-LV" b="1" i="1" dirty="0" smtClean="0">
                <a:solidFill>
                  <a:srgbClr val="0070C0"/>
                </a:solidFill>
              </a:rPr>
              <a:t>leaves</a:t>
            </a:r>
            <a:r>
              <a:rPr lang="en-US" altLang="lv-LV" dirty="0" smtClean="0"/>
              <a:t> at </a:t>
            </a:r>
            <a:r>
              <a:rPr lang="en-US" altLang="lv-LV" dirty="0"/>
              <a:t>the bottom.</a:t>
            </a:r>
          </a:p>
          <a:p>
            <a:pPr marL="0" indent="0" eaLnBrk="1" hangingPunct="1">
              <a:buNone/>
            </a:pPr>
            <a:endParaRPr lang="en-US" altLang="lv-LV" dirty="0" smtClean="0"/>
          </a:p>
        </p:txBody>
      </p:sp>
      <p:sp>
        <p:nvSpPr>
          <p:cNvPr id="7173" name="Oval 5"/>
          <p:cNvSpPr>
            <a:spLocks noChangeArrowheads="1"/>
          </p:cNvSpPr>
          <p:nvPr/>
        </p:nvSpPr>
        <p:spPr bwMode="auto">
          <a:xfrm>
            <a:off x="10306049" y="2667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lv-LV" altLang="lv-LV" sz="2400"/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10382249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lv-LV" altLang="lv-LV" sz="2400"/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10382249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lv-LV" altLang="lv-LV" sz="2400"/>
          </a:p>
        </p:txBody>
      </p:sp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11068049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lv-LV" altLang="lv-LV" sz="2400"/>
          </a:p>
        </p:txBody>
      </p:sp>
      <p:sp>
        <p:nvSpPr>
          <p:cNvPr id="7177" name="Oval 9"/>
          <p:cNvSpPr>
            <a:spLocks noChangeArrowheads="1"/>
          </p:cNvSpPr>
          <p:nvPr/>
        </p:nvSpPr>
        <p:spPr bwMode="auto">
          <a:xfrm>
            <a:off x="9544049" y="4495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lv-LV" altLang="lv-LV" sz="2400"/>
          </a:p>
        </p:txBody>
      </p:sp>
      <p:sp>
        <p:nvSpPr>
          <p:cNvPr id="7178" name="Oval 10"/>
          <p:cNvSpPr>
            <a:spLocks noChangeArrowheads="1"/>
          </p:cNvSpPr>
          <p:nvPr/>
        </p:nvSpPr>
        <p:spPr bwMode="auto">
          <a:xfrm>
            <a:off x="8858249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lv-LV" altLang="lv-LV" sz="2400"/>
          </a:p>
        </p:txBody>
      </p:sp>
      <p:sp>
        <p:nvSpPr>
          <p:cNvPr id="7179" name="Oval 11"/>
          <p:cNvSpPr>
            <a:spLocks noChangeArrowheads="1"/>
          </p:cNvSpPr>
          <p:nvPr/>
        </p:nvSpPr>
        <p:spPr bwMode="auto">
          <a:xfrm>
            <a:off x="9544049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lv-LV" altLang="lv-LV" sz="2400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 flipH="1">
            <a:off x="9925049" y="3200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10610849" y="3200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>
            <a:off x="10735659" y="3162300"/>
            <a:ext cx="63719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>
            <a:off x="10610849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 flipH="1">
            <a:off x="9239249" y="3962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>
            <a:off x="9696449" y="39624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7186" name="AutoShape 18"/>
          <p:cNvSpPr>
            <a:spLocks noChangeArrowheads="1"/>
          </p:cNvSpPr>
          <p:nvPr/>
        </p:nvSpPr>
        <p:spPr bwMode="auto">
          <a:xfrm>
            <a:off x="9315449" y="5410200"/>
            <a:ext cx="1524000" cy="533400"/>
          </a:xfrm>
          <a:prstGeom prst="wedgeRoundRectCallout">
            <a:avLst>
              <a:gd name="adj1" fmla="val -63542"/>
              <a:gd name="adj2" fmla="val -130356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lv-LV" sz="2400"/>
              <a:t>Leaves</a:t>
            </a:r>
          </a:p>
        </p:txBody>
      </p:sp>
      <p:sp>
        <p:nvSpPr>
          <p:cNvPr id="7187" name="AutoShape 19"/>
          <p:cNvSpPr>
            <a:spLocks noChangeArrowheads="1"/>
          </p:cNvSpPr>
          <p:nvPr/>
        </p:nvSpPr>
        <p:spPr bwMode="auto">
          <a:xfrm>
            <a:off x="10610849" y="1828800"/>
            <a:ext cx="1143000" cy="533400"/>
          </a:xfrm>
          <a:prstGeom prst="wedgeRoundRectCallout">
            <a:avLst>
              <a:gd name="adj1" fmla="val -47500"/>
              <a:gd name="adj2" fmla="val 10238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lv-LV" sz="2400"/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91948894"/>
      </p:ext>
    </p:extLst>
  </p:cSld>
  <p:clrMapOvr>
    <a:masterClrMapping/>
  </p:clrMapOvr>
  <p:transition spd="slow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Traversal – Recursive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</a:t>
            </a:r>
            <a:r>
              <a:rPr lang="en-US" dirty="0" err="1" smtClean="0"/>
              <a:t>Inorder</a:t>
            </a:r>
            <a:r>
              <a:rPr lang="en-US" dirty="0" smtClean="0"/>
              <a:t> traversal via recursive calls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23827"/>
            <a:ext cx="4648200" cy="2433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0" y="2514600"/>
            <a:ext cx="515302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180326"/>
      </p:ext>
    </p:extLst>
  </p:cSld>
  <p:clrMapOvr>
    <a:masterClrMapping/>
  </p:clrMapOvr>
  <p:transition spd="slow"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Traversal – Explicit Stack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Examples of Preorder and </a:t>
            </a:r>
            <a:r>
              <a:rPr lang="en-US" dirty="0" err="1" smtClean="0"/>
              <a:t>Postorder</a:t>
            </a:r>
            <a:r>
              <a:rPr lang="en-US" dirty="0" smtClean="0"/>
              <a:t> traversals (both need Stack data structure)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76600"/>
            <a:ext cx="546735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095625"/>
            <a:ext cx="4171950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1679881"/>
      </p:ext>
    </p:extLst>
  </p:cSld>
  <p:clrMapOvr>
    <a:masterClrMapping/>
  </p:clrMapOvr>
  <p:transition spd="slow"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Traversal – Threaded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Stackless Depth-First Traversal: Threaded Trees </a:t>
            </a:r>
            <a:r>
              <a:rPr lang="en-US" dirty="0" smtClean="0"/>
              <a:t>(</a:t>
            </a:r>
            <a:r>
              <a:rPr lang="en-US" dirty="0" err="1" smtClean="0"/>
              <a:t>inorder</a:t>
            </a:r>
            <a:r>
              <a:rPr lang="en-US" dirty="0" smtClean="0"/>
              <a:t> traversal order pointers between nodes).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799" y="2590800"/>
            <a:ext cx="911830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6868156"/>
      </p:ext>
    </p:extLst>
  </p:cSld>
  <p:clrMapOvr>
    <a:masterClrMapping/>
  </p:clrMapOvr>
  <p:transition spd="slow">
    <p:wip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Traversal needs a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Breadth-First </a:t>
            </a:r>
            <a:r>
              <a:rPr lang="en-US" dirty="0" smtClean="0"/>
              <a:t>Traversal (continued)</a:t>
            </a:r>
          </a:p>
          <a:p>
            <a:pPr lvl="1"/>
            <a:r>
              <a:rPr lang="en-US" dirty="0" smtClean="0"/>
              <a:t>An implementation of this is shown in Figure 6.10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 algn="ctr">
              <a:buNone/>
            </a:pPr>
            <a:r>
              <a:rPr lang="en-US" sz="1200" dirty="0"/>
              <a:t>Fig. 6.10 Top-down, left-to-right, breadth-first traversal implementation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762251"/>
            <a:ext cx="4943475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6020886"/>
      </p:ext>
    </p:extLst>
  </p:cSld>
  <p:clrMapOvr>
    <a:masterClrMapping/>
  </p:clrMapOvr>
  <p:transition spd="slow">
    <p:wip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Traversal Example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20"/>
          <a:stretch/>
        </p:blipFill>
        <p:spPr bwMode="auto">
          <a:xfrm>
            <a:off x="1422400" y="1752600"/>
            <a:ext cx="970408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4273609"/>
      </p:ext>
    </p:extLst>
  </p:cSld>
  <p:clrMapOvr>
    <a:masterClrMapping/>
  </p:clrMapOvr>
  <p:transition spd="slow">
    <p:wip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dirty="0" smtClean="0"/>
              <a:t>An example of a tree traversal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Every arithmetic expression can be expressed as a tree.</a:t>
            </a:r>
          </a:p>
          <a:p>
            <a:pPr eaLnBrk="1" hangingPunct="1"/>
            <a:r>
              <a:rPr lang="en-US" altLang="lv-LV" dirty="0" smtClean="0"/>
              <a:t>Arithmetic expression can be computed with </a:t>
            </a:r>
            <a:r>
              <a:rPr lang="lv-LV" altLang="lv-LV" i="1" dirty="0" smtClean="0"/>
              <a:t>Evaluate.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3048000"/>
          </a:xfrm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lv-LV" altLang="lv-LV" sz="2400" b="1" dirty="0"/>
              <a:t>function </a:t>
            </a:r>
            <a:r>
              <a:rPr lang="lv-LV" altLang="lv-LV" sz="2400" i="1" dirty="0"/>
              <a:t>Evaluate</a:t>
            </a:r>
            <a:r>
              <a:rPr lang="lv-LV" altLang="lv-LV" sz="2400" dirty="0"/>
              <a:t>(</a:t>
            </a:r>
            <a:r>
              <a:rPr lang="lv-LV" altLang="lv-LV" sz="2400" b="1" dirty="0"/>
              <a:t>pointer</a:t>
            </a:r>
            <a:r>
              <a:rPr lang="lv-LV" altLang="lv-LV" sz="2400" dirty="0"/>
              <a:t> P)</a:t>
            </a:r>
            <a:r>
              <a:rPr lang="lv-LV" altLang="lv-LV" sz="2400" b="1" dirty="0"/>
              <a:t>: integer</a:t>
            </a:r>
            <a:endParaRPr lang="lv-LV" altLang="lv-LV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lv-LV" altLang="lv-LV" sz="2400" dirty="0"/>
              <a:t>	</a:t>
            </a:r>
            <a:r>
              <a:rPr lang="lv-LV" altLang="lv-LV" sz="2400" b="1" dirty="0"/>
              <a:t>if</a:t>
            </a:r>
            <a:r>
              <a:rPr lang="lv-LV" altLang="lv-LV" sz="2400" i="1" dirty="0"/>
              <a:t> IsLeaf</a:t>
            </a:r>
            <a:r>
              <a:rPr lang="lv-LV" altLang="lv-LV" sz="2400" dirty="0"/>
              <a:t>(P) </a:t>
            </a:r>
            <a:r>
              <a:rPr lang="lv-LV" altLang="lv-LV" sz="2400" b="1" dirty="0"/>
              <a:t> then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lv-LV" altLang="lv-LV" sz="2400" b="1" dirty="0"/>
              <a:t>return</a:t>
            </a:r>
            <a:r>
              <a:rPr lang="lv-LV" altLang="lv-LV" sz="2400" dirty="0"/>
              <a:t> Label(P)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lv-LV" altLang="lv-LV" sz="2400" dirty="0"/>
              <a:t>	</a:t>
            </a:r>
            <a:r>
              <a:rPr lang="lv-LV" altLang="lv-LV" sz="2400" b="1" dirty="0"/>
              <a:t>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lv-LV" altLang="lv-LV" sz="2400" b="1" dirty="0"/>
              <a:t>		</a:t>
            </a:r>
            <a:r>
              <a:rPr lang="lv-LV" altLang="lv-LV" sz="2400" dirty="0" smtClean="0"/>
              <a:t>x</a:t>
            </a:r>
            <a:r>
              <a:rPr lang="en-US" altLang="lv-LV" sz="2400" dirty="0"/>
              <a:t>L</a:t>
            </a:r>
            <a:r>
              <a:rPr lang="lv-LV" altLang="lv-LV" sz="2400" dirty="0" smtClean="0"/>
              <a:t> </a:t>
            </a:r>
            <a:r>
              <a:rPr lang="lv-LV" altLang="lv-LV" sz="2400" dirty="0"/>
              <a:t>= E</a:t>
            </a:r>
            <a:r>
              <a:rPr lang="lv-LV" altLang="lv-LV" sz="2400" i="1" dirty="0"/>
              <a:t>valuate</a:t>
            </a:r>
            <a:r>
              <a:rPr lang="lv-LV" altLang="lv-LV" sz="2400" dirty="0"/>
              <a:t>(</a:t>
            </a:r>
            <a:r>
              <a:rPr lang="lv-LV" altLang="lv-LV" sz="2400" i="1" dirty="0"/>
              <a:t>LeftChild</a:t>
            </a:r>
            <a:r>
              <a:rPr lang="lv-LV" altLang="lv-LV" sz="2400" dirty="0"/>
              <a:t>(P))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lv-LV" altLang="lv-LV" sz="2400" i="1" dirty="0"/>
              <a:t>		</a:t>
            </a:r>
            <a:r>
              <a:rPr lang="lv-LV" altLang="lv-LV" sz="2400" dirty="0" smtClean="0"/>
              <a:t>x</a:t>
            </a:r>
            <a:r>
              <a:rPr lang="en-US" altLang="lv-LV" sz="2400" dirty="0" smtClean="0"/>
              <a:t>R</a:t>
            </a:r>
            <a:r>
              <a:rPr lang="lv-LV" altLang="lv-LV" sz="2400" dirty="0" smtClean="0"/>
              <a:t> </a:t>
            </a:r>
            <a:r>
              <a:rPr lang="lv-LV" altLang="lv-LV" sz="2400" dirty="0"/>
              <a:t>= E</a:t>
            </a:r>
            <a:r>
              <a:rPr lang="lv-LV" altLang="lv-LV" sz="2400" i="1" dirty="0"/>
              <a:t>valuate</a:t>
            </a:r>
            <a:r>
              <a:rPr lang="lv-LV" altLang="lv-LV" sz="2400" dirty="0"/>
              <a:t>(</a:t>
            </a:r>
            <a:r>
              <a:rPr lang="lv-LV" altLang="lv-LV" sz="2400" i="1" dirty="0"/>
              <a:t>RightChild</a:t>
            </a:r>
            <a:r>
              <a:rPr lang="lv-LV" altLang="lv-LV" sz="2400" dirty="0"/>
              <a:t>(P))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lv-LV" altLang="lv-LV" sz="2400" i="1" dirty="0"/>
              <a:t>		op </a:t>
            </a:r>
            <a:r>
              <a:rPr lang="lv-LV" altLang="lv-LV" sz="2400" dirty="0"/>
              <a:t>= Label(P)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lv-LV" altLang="lv-LV" sz="2400" i="1" dirty="0"/>
              <a:t>		</a:t>
            </a:r>
            <a:r>
              <a:rPr lang="lv-LV" altLang="lv-LV" sz="2400" b="1" dirty="0"/>
              <a:t>return</a:t>
            </a:r>
            <a:r>
              <a:rPr lang="lv-LV" altLang="lv-LV" sz="2400" dirty="0"/>
              <a:t> </a:t>
            </a:r>
            <a:r>
              <a:rPr lang="lv-LV" altLang="lv-LV" sz="2400" i="1" dirty="0"/>
              <a:t>ApplyOp</a:t>
            </a:r>
            <a:r>
              <a:rPr lang="lv-LV" altLang="lv-LV" sz="2400" dirty="0"/>
              <a:t>(op, </a:t>
            </a:r>
            <a:r>
              <a:rPr lang="lv-LV" altLang="lv-LV" sz="2400" dirty="0" smtClean="0"/>
              <a:t>x</a:t>
            </a:r>
            <a:r>
              <a:rPr lang="en-US" altLang="lv-LV" sz="2400" dirty="0" smtClean="0"/>
              <a:t>L</a:t>
            </a:r>
            <a:r>
              <a:rPr lang="lv-LV" altLang="lv-LV" sz="2400" dirty="0" smtClean="0"/>
              <a:t>, x</a:t>
            </a:r>
            <a:r>
              <a:rPr lang="en-US" altLang="lv-LV" sz="2400" dirty="0" smtClean="0"/>
              <a:t>R</a:t>
            </a:r>
            <a:r>
              <a:rPr lang="lv-LV" altLang="lv-LV" sz="2400" dirty="0" smtClean="0"/>
              <a:t>)</a:t>
            </a:r>
            <a:endParaRPr lang="lv-LV" altLang="lv-LV" sz="2400" dirty="0"/>
          </a:p>
          <a:p>
            <a:endParaRPr lang="lv-LV" sz="2400" dirty="0"/>
          </a:p>
        </p:txBody>
      </p:sp>
      <p:sp>
        <p:nvSpPr>
          <p:cNvPr id="4710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960CC5-D5D6-4A7C-8080-984DBFDE67A5}" type="slidenum">
              <a:rPr lang="lv-LV" altLang="lv-LV" sz="1400"/>
              <a:pPr>
                <a:spcBef>
                  <a:spcPct val="0"/>
                </a:spcBef>
                <a:buFontTx/>
                <a:buNone/>
              </a:pPr>
              <a:t>55</a:t>
            </a:fld>
            <a:endParaRPr lang="lv-LV" altLang="lv-LV" sz="1400"/>
          </a:p>
        </p:txBody>
      </p:sp>
    </p:spTree>
    <p:extLst>
      <p:ext uri="{BB962C8B-B14F-4D97-AF65-F5344CB8AC3E}">
        <p14:creationId xmlns:p14="http://schemas.microsoft.com/office/powerpoint/2010/main" val="929790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0DD2DE-1332-4658-8211-D48713620AB6}" type="slidenum">
              <a:rPr lang="lv-LV" altLang="lv-LV" sz="1400"/>
              <a:pPr>
                <a:spcBef>
                  <a:spcPct val="0"/>
                </a:spcBef>
                <a:buFontTx/>
                <a:buNone/>
              </a:pPr>
              <a:t>56</a:t>
            </a:fld>
            <a:endParaRPr lang="lv-LV" altLang="lv-LV" sz="1400" dirty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6096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lv-LV" dirty="0" smtClean="0"/>
              <a:t>Evaluating Postfix Expression</a:t>
            </a:r>
            <a:endParaRPr lang="lv-LV" altLang="lv-LV" dirty="0" smtClean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752600"/>
            <a:ext cx="6934200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lv-LV" b="1" dirty="0" smtClean="0"/>
              <a:t>function</a:t>
            </a:r>
            <a:r>
              <a:rPr lang="lv-LV" altLang="lv-LV" dirty="0" smtClean="0"/>
              <a:t> </a:t>
            </a:r>
            <a:r>
              <a:rPr lang="lv-LV" altLang="lv-LV" i="1" dirty="0"/>
              <a:t>PostorderEvaluate</a:t>
            </a:r>
            <a:r>
              <a:rPr lang="lv-LV" altLang="lv-LV" dirty="0"/>
              <a:t>(E </a:t>
            </a:r>
            <a:r>
              <a:rPr lang="lv-LV" altLang="lv-LV" b="1" dirty="0"/>
              <a:t>array</a:t>
            </a:r>
            <a:r>
              <a:rPr lang="lv-LV" altLang="lv-LV" dirty="0"/>
              <a:t>[1..n])</a:t>
            </a:r>
            <a:r>
              <a:rPr lang="lv-LV" altLang="lv-LV" b="1" dirty="0"/>
              <a:t>: integer</a:t>
            </a:r>
            <a:endParaRPr lang="lv-LV" altLang="lv-LV" dirty="0"/>
          </a:p>
          <a:p>
            <a:pPr eaLnBrk="1" hangingPunct="1">
              <a:buFontTx/>
              <a:buNone/>
            </a:pPr>
            <a:r>
              <a:rPr lang="lv-LV" altLang="lv-LV" dirty="0"/>
              <a:t>	</a:t>
            </a:r>
            <a:r>
              <a:rPr lang="en-US" altLang="lv-LV" dirty="0" smtClean="0"/>
              <a:t>stack = </a:t>
            </a:r>
            <a:r>
              <a:rPr lang="en-US" altLang="lv-LV" dirty="0" err="1" smtClean="0"/>
              <a:t>emptyStack</a:t>
            </a:r>
            <a:r>
              <a:rPr lang="en-US" altLang="lv-LV" dirty="0" smtClean="0"/>
              <a:t>()</a:t>
            </a:r>
          </a:p>
          <a:p>
            <a:pPr eaLnBrk="1" hangingPunct="1">
              <a:buFontTx/>
              <a:buNone/>
            </a:pPr>
            <a:r>
              <a:rPr lang="en-US" altLang="lv-LV" b="1" dirty="0" smtClean="0"/>
              <a:t>	</a:t>
            </a:r>
            <a:r>
              <a:rPr lang="lv-LV" altLang="lv-LV" b="1" dirty="0" smtClean="0"/>
              <a:t>for </a:t>
            </a:r>
            <a:r>
              <a:rPr lang="lv-LV" altLang="lv-LV" dirty="0"/>
              <a:t>i</a:t>
            </a:r>
            <a:r>
              <a:rPr lang="lv-LV" altLang="lv-LV" b="1" dirty="0"/>
              <a:t> from </a:t>
            </a:r>
            <a:r>
              <a:rPr lang="lv-LV" altLang="lv-LV" dirty="0"/>
              <a:t>1 </a:t>
            </a:r>
            <a:r>
              <a:rPr lang="lv-LV" altLang="lv-LV" b="1" dirty="0"/>
              <a:t>to </a:t>
            </a:r>
            <a:r>
              <a:rPr lang="lv-LV" altLang="lv-LV" dirty="0"/>
              <a:t>n</a:t>
            </a:r>
            <a:r>
              <a:rPr lang="lv-LV" altLang="lv-LV" b="1" dirty="0"/>
              <a:t> do</a:t>
            </a:r>
          </a:p>
          <a:p>
            <a:pPr eaLnBrk="1" hangingPunct="1">
              <a:buFontTx/>
              <a:buNone/>
            </a:pPr>
            <a:r>
              <a:rPr lang="lv-LV" altLang="lv-LV" b="1" dirty="0"/>
              <a:t>		if </a:t>
            </a:r>
            <a:r>
              <a:rPr lang="en-US" altLang="lv-LV" b="1" dirty="0" smtClean="0"/>
              <a:t> </a:t>
            </a:r>
            <a:r>
              <a:rPr lang="en-US" altLang="lv-LV" i="1" dirty="0" err="1" smtClean="0"/>
              <a:t>isNumber</a:t>
            </a:r>
            <a:r>
              <a:rPr lang="en-US" altLang="lv-LV" b="1" i="1" dirty="0" smtClean="0"/>
              <a:t>(</a:t>
            </a:r>
            <a:r>
              <a:rPr lang="lv-LV" altLang="lv-LV" dirty="0" smtClean="0"/>
              <a:t>E[i]</a:t>
            </a:r>
            <a:r>
              <a:rPr lang="en-US" altLang="lv-LV" dirty="0" smtClean="0"/>
              <a:t>)</a:t>
            </a:r>
            <a:r>
              <a:rPr lang="lv-LV" altLang="lv-LV" dirty="0" smtClean="0"/>
              <a:t> </a:t>
            </a:r>
            <a:r>
              <a:rPr lang="lv-LV" altLang="lv-LV" b="1" dirty="0" smtClean="0"/>
              <a:t>then</a:t>
            </a:r>
            <a:r>
              <a:rPr lang="en-US" altLang="lv-LV" b="1" dirty="0" smtClean="0"/>
              <a:t>:</a:t>
            </a:r>
            <a:endParaRPr lang="lv-LV" altLang="lv-LV" b="1" dirty="0"/>
          </a:p>
          <a:p>
            <a:pPr lvl="2" eaLnBrk="1" hangingPunct="1">
              <a:buFontTx/>
              <a:buNone/>
            </a:pPr>
            <a:r>
              <a:rPr lang="lv-LV" altLang="lv-LV" dirty="0" smtClean="0"/>
              <a:t>	</a:t>
            </a:r>
            <a:r>
              <a:rPr lang="en-US" altLang="lv-LV" dirty="0" err="1" smtClean="0"/>
              <a:t>stack.push</a:t>
            </a:r>
            <a:r>
              <a:rPr lang="en-US" altLang="lv-LV" dirty="0" smtClean="0"/>
              <a:t>(E[</a:t>
            </a:r>
            <a:r>
              <a:rPr lang="en-US" altLang="lv-LV" dirty="0" err="1" smtClean="0"/>
              <a:t>i</a:t>
            </a:r>
            <a:r>
              <a:rPr lang="en-US" altLang="lv-LV" dirty="0" smtClean="0"/>
              <a:t>])</a:t>
            </a:r>
            <a:endParaRPr lang="lv-LV" altLang="lv-LV" dirty="0" smtClean="0"/>
          </a:p>
          <a:p>
            <a:pPr eaLnBrk="1" hangingPunct="1">
              <a:buFontTx/>
              <a:buNone/>
            </a:pPr>
            <a:r>
              <a:rPr lang="lv-LV" altLang="lv-LV" dirty="0"/>
              <a:t>		</a:t>
            </a:r>
            <a:r>
              <a:rPr lang="lv-LV" altLang="lv-LV" b="1" dirty="0" smtClean="0"/>
              <a:t>else</a:t>
            </a:r>
            <a:r>
              <a:rPr lang="en-US" altLang="lv-LV" b="1" dirty="0" smtClean="0"/>
              <a:t>:</a:t>
            </a:r>
            <a:endParaRPr lang="lv-LV" altLang="lv-LV" b="1" dirty="0"/>
          </a:p>
          <a:p>
            <a:pPr eaLnBrk="1" hangingPunct="1">
              <a:buFontTx/>
              <a:buNone/>
            </a:pPr>
            <a:r>
              <a:rPr lang="lv-LV" altLang="lv-LV" dirty="0"/>
              <a:t>		  </a:t>
            </a:r>
            <a:r>
              <a:rPr lang="en-US" altLang="lv-LV" dirty="0" smtClean="0"/>
              <a:t> x1 = </a:t>
            </a:r>
            <a:r>
              <a:rPr lang="en-US" altLang="lv-LV" dirty="0" err="1" smtClean="0"/>
              <a:t>stack.pop</a:t>
            </a:r>
            <a:r>
              <a:rPr lang="en-US" altLang="lv-LV" dirty="0" smtClean="0"/>
              <a:t>()</a:t>
            </a:r>
          </a:p>
          <a:p>
            <a:pPr eaLnBrk="1" hangingPunct="1">
              <a:buFontTx/>
              <a:buNone/>
            </a:pPr>
            <a:r>
              <a:rPr lang="en-US" altLang="lv-LV" dirty="0"/>
              <a:t> </a:t>
            </a:r>
            <a:r>
              <a:rPr lang="en-US" altLang="lv-LV" dirty="0" smtClean="0"/>
              <a:t>              x2 = </a:t>
            </a:r>
            <a:r>
              <a:rPr lang="en-US" altLang="lv-LV" dirty="0" err="1" smtClean="0"/>
              <a:t>stack.pop</a:t>
            </a:r>
            <a:r>
              <a:rPr lang="en-US" altLang="lv-LV" dirty="0" smtClean="0"/>
              <a:t>()</a:t>
            </a:r>
            <a:endParaRPr lang="lv-LV" altLang="lv-LV" dirty="0"/>
          </a:p>
          <a:p>
            <a:pPr eaLnBrk="1" hangingPunct="1">
              <a:buFontTx/>
              <a:buNone/>
            </a:pPr>
            <a:r>
              <a:rPr lang="lv-LV" altLang="lv-LV" dirty="0"/>
              <a:t>		  </a:t>
            </a:r>
            <a:r>
              <a:rPr lang="en-US" altLang="lv-LV" dirty="0" smtClean="0"/>
              <a:t> res = </a:t>
            </a:r>
            <a:r>
              <a:rPr lang="lv-LV" altLang="lv-LV" i="1" dirty="0" smtClean="0"/>
              <a:t>ApplyOp</a:t>
            </a:r>
            <a:r>
              <a:rPr lang="lv-LV" altLang="lv-LV" dirty="0" smtClean="0"/>
              <a:t>(</a:t>
            </a:r>
            <a:r>
              <a:rPr lang="en-US" altLang="lv-LV" dirty="0" smtClean="0"/>
              <a:t>E[</a:t>
            </a:r>
            <a:r>
              <a:rPr lang="en-US" altLang="lv-LV" dirty="0" err="1" smtClean="0"/>
              <a:t>i</a:t>
            </a:r>
            <a:r>
              <a:rPr lang="en-US" altLang="lv-LV" dirty="0" smtClean="0"/>
              <a:t>]</a:t>
            </a:r>
            <a:r>
              <a:rPr lang="lv-LV" altLang="lv-LV" dirty="0" smtClean="0"/>
              <a:t>, x</a:t>
            </a:r>
            <a:r>
              <a:rPr lang="en-US" altLang="lv-LV" dirty="0" smtClean="0"/>
              <a:t>1</a:t>
            </a:r>
            <a:r>
              <a:rPr lang="lv-LV" altLang="lv-LV" dirty="0" smtClean="0"/>
              <a:t>, x</a:t>
            </a:r>
            <a:r>
              <a:rPr lang="en-US" altLang="lv-LV" dirty="0" smtClean="0"/>
              <a:t>2</a:t>
            </a:r>
            <a:r>
              <a:rPr lang="lv-LV" altLang="lv-LV" dirty="0" smtClean="0"/>
              <a:t>)</a:t>
            </a:r>
            <a:endParaRPr lang="en-US" altLang="lv-LV" dirty="0"/>
          </a:p>
          <a:p>
            <a:pPr eaLnBrk="1" hangingPunct="1">
              <a:buFontTx/>
              <a:buNone/>
            </a:pPr>
            <a:r>
              <a:rPr lang="en-US" altLang="lv-LV" dirty="0" smtClean="0"/>
              <a:t>               </a:t>
            </a:r>
            <a:r>
              <a:rPr lang="en-US" altLang="lv-LV" dirty="0" err="1" smtClean="0"/>
              <a:t>stack.push</a:t>
            </a:r>
            <a:r>
              <a:rPr lang="en-US" altLang="lv-LV" dirty="0" smtClean="0"/>
              <a:t>(res)</a:t>
            </a:r>
            <a:endParaRPr lang="lv-LV" altLang="lv-LV" dirty="0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7924800" y="1828800"/>
            <a:ext cx="3429000" cy="2286000"/>
            <a:chOff x="2928" y="2256"/>
            <a:chExt cx="2160" cy="1440"/>
          </a:xfrm>
        </p:grpSpPr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Symbol" panose="05050102010706020507" pitchFamily="18" charset="2"/>
                </a:rPr>
                <a:t>+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 dirty="0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endParaRPr lang="en-US" altLang="lv-LV" sz="2400">
                <a:latin typeface="Symbol" panose="05050102010706020507" pitchFamily="18" charset="2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Symbol" panose="05050102010706020507" pitchFamily="18" charset="2"/>
                </a:rPr>
                <a:t>-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 dirty="0"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 dirty="0">
                  <a:latin typeface="Tahoma" panose="020B0604030504040204" pitchFamily="34" charset="0"/>
                </a:rPr>
                <a:t>4</a:t>
              </a:r>
            </a:p>
          </p:txBody>
        </p:sp>
        <p:cxnSp>
          <p:nvCxnSpPr>
            <p:cNvPr id="16" name="AutoShape 16"/>
            <p:cNvCxnSpPr>
              <a:cxnSpLocks noChangeShapeType="1"/>
              <a:stCxn id="7" idx="3"/>
              <a:endCxn id="9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7"/>
            <p:cNvCxnSpPr>
              <a:cxnSpLocks noChangeShapeType="1"/>
              <a:stCxn id="8" idx="1"/>
              <a:endCxn id="7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8"/>
            <p:cNvCxnSpPr>
              <a:cxnSpLocks noChangeShapeType="1"/>
              <a:stCxn id="15" idx="0"/>
              <a:endCxn id="8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9"/>
            <p:cNvCxnSpPr>
              <a:cxnSpLocks noChangeShapeType="1"/>
              <a:stCxn id="14" idx="0"/>
              <a:endCxn id="8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20"/>
            <p:cNvCxnSpPr>
              <a:cxnSpLocks noChangeShapeType="1"/>
              <a:stCxn id="13" idx="0"/>
              <a:endCxn id="10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21"/>
            <p:cNvCxnSpPr>
              <a:cxnSpLocks noChangeShapeType="1"/>
              <a:stCxn id="12" idx="0"/>
              <a:endCxn id="10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22"/>
            <p:cNvCxnSpPr>
              <a:cxnSpLocks noChangeShapeType="1"/>
              <a:stCxn id="11" idx="0"/>
              <a:endCxn id="9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3"/>
            <p:cNvCxnSpPr>
              <a:cxnSpLocks noChangeShapeType="1"/>
              <a:stCxn id="10" idx="1"/>
              <a:endCxn id="9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6959599" y="5105400"/>
          <a:ext cx="4902201" cy="457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4689">
                  <a:extLst>
                    <a:ext uri="{9D8B030D-6E8A-4147-A177-3AD203B41FA5}">
                      <a16:colId xmlns:a16="http://schemas.microsoft.com/office/drawing/2014/main" val="1978180867"/>
                    </a:ext>
                  </a:extLst>
                </a:gridCol>
                <a:gridCol w="544689">
                  <a:extLst>
                    <a:ext uri="{9D8B030D-6E8A-4147-A177-3AD203B41FA5}">
                      <a16:colId xmlns:a16="http://schemas.microsoft.com/office/drawing/2014/main" val="452637732"/>
                    </a:ext>
                  </a:extLst>
                </a:gridCol>
                <a:gridCol w="544689">
                  <a:extLst>
                    <a:ext uri="{9D8B030D-6E8A-4147-A177-3AD203B41FA5}">
                      <a16:colId xmlns:a16="http://schemas.microsoft.com/office/drawing/2014/main" val="4175252185"/>
                    </a:ext>
                  </a:extLst>
                </a:gridCol>
                <a:gridCol w="544689">
                  <a:extLst>
                    <a:ext uri="{9D8B030D-6E8A-4147-A177-3AD203B41FA5}">
                      <a16:colId xmlns:a16="http://schemas.microsoft.com/office/drawing/2014/main" val="4236788539"/>
                    </a:ext>
                  </a:extLst>
                </a:gridCol>
                <a:gridCol w="544689">
                  <a:extLst>
                    <a:ext uri="{9D8B030D-6E8A-4147-A177-3AD203B41FA5}">
                      <a16:colId xmlns:a16="http://schemas.microsoft.com/office/drawing/2014/main" val="1616048841"/>
                    </a:ext>
                  </a:extLst>
                </a:gridCol>
                <a:gridCol w="544689">
                  <a:extLst>
                    <a:ext uri="{9D8B030D-6E8A-4147-A177-3AD203B41FA5}">
                      <a16:colId xmlns:a16="http://schemas.microsoft.com/office/drawing/2014/main" val="3731934521"/>
                    </a:ext>
                  </a:extLst>
                </a:gridCol>
                <a:gridCol w="544689">
                  <a:extLst>
                    <a:ext uri="{9D8B030D-6E8A-4147-A177-3AD203B41FA5}">
                      <a16:colId xmlns:a16="http://schemas.microsoft.com/office/drawing/2014/main" val="3062006631"/>
                    </a:ext>
                  </a:extLst>
                </a:gridCol>
                <a:gridCol w="544689">
                  <a:extLst>
                    <a:ext uri="{9D8B030D-6E8A-4147-A177-3AD203B41FA5}">
                      <a16:colId xmlns:a16="http://schemas.microsoft.com/office/drawing/2014/main" val="517614957"/>
                    </a:ext>
                  </a:extLst>
                </a:gridCol>
                <a:gridCol w="544689">
                  <a:extLst>
                    <a:ext uri="{9D8B030D-6E8A-4147-A177-3AD203B41FA5}">
                      <a16:colId xmlns:a16="http://schemas.microsoft.com/office/drawing/2014/main" val="2552999264"/>
                    </a:ext>
                  </a:extLst>
                </a:gridCol>
              </a:tblGrid>
              <a:tr h="44608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7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-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*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*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+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9805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53395" y="4607868"/>
                <a:ext cx="13512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Array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lv-LV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395" y="4607868"/>
                <a:ext cx="1351267" cy="523220"/>
              </a:xfrm>
              <a:prstGeom prst="rect">
                <a:avLst/>
              </a:prstGeom>
              <a:blipFill>
                <a:blip r:embed="rId3"/>
                <a:stretch>
                  <a:fillRect l="-9009" t="-12791" b="-3139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3491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Polish Notation and Expression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b="1" i="1" dirty="0"/>
              <a:t>Polish notation</a:t>
            </a:r>
            <a:r>
              <a:rPr lang="en-US" sz="2400" i="1" dirty="0"/>
              <a:t>,</a:t>
            </a:r>
            <a:r>
              <a:rPr lang="en-US" sz="2400" dirty="0"/>
              <a:t> developed by Jan </a:t>
            </a:r>
            <a:r>
              <a:rPr lang="en-US" sz="2400" dirty="0" err="1"/>
              <a:t>Lukasiewicz</a:t>
            </a:r>
            <a:r>
              <a:rPr lang="en-US" sz="2400" dirty="0"/>
              <a:t> in the 1920s, is a special notation for symbolic logic that allows us to eliminate all parentheses from formulas</a:t>
            </a:r>
          </a:p>
          <a:p>
            <a:r>
              <a:rPr lang="en-US" sz="2400" dirty="0"/>
              <a:t>For the sake of </a:t>
            </a:r>
            <a:r>
              <a:rPr lang="en-US" sz="2400" dirty="0" smtClean="0"/>
              <a:t>readability we use parentheses. </a:t>
            </a:r>
            <a:r>
              <a:rPr lang="en-US" sz="2400" dirty="0"/>
              <a:t>However, if we are only concerned with ambiguity, as in a compiler, we can omit </a:t>
            </a:r>
            <a:r>
              <a:rPr lang="en-US" sz="2400" dirty="0" smtClean="0"/>
              <a:t>most </a:t>
            </a:r>
            <a:r>
              <a:rPr lang="en-US" sz="2400" dirty="0"/>
              <a:t>extra </a:t>
            </a:r>
            <a:r>
              <a:rPr lang="en-US" sz="2400" dirty="0" smtClean="0"/>
              <a:t>symbols.</a:t>
            </a:r>
            <a:endParaRPr lang="en-US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1905000"/>
            <a:ext cx="543877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7750264"/>
      </p:ext>
    </p:extLst>
  </p:cSld>
  <p:clrMapOvr>
    <a:masterClrMapping/>
  </p:clrMapOvr>
  <p:transition spd="slow">
    <p:wip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Polish Notation and Expression Trees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 no parentheses are used, but there is no ambiguity</a:t>
            </a:r>
          </a:p>
          <a:p>
            <a:r>
              <a:rPr lang="en-US" dirty="0" smtClean="0"/>
              <a:t>This structure can be retained even when the tree is linearized by traversing the tree and output the symbols based on the traversal order</a:t>
            </a:r>
          </a:p>
          <a:p>
            <a:r>
              <a:rPr lang="en-US" dirty="0" smtClean="0"/>
              <a:t>Notice </a:t>
            </a:r>
            <a:r>
              <a:rPr lang="en-US" dirty="0" smtClean="0"/>
              <a:t>that traversing </a:t>
            </a:r>
            <a:r>
              <a:rPr lang="en-US" dirty="0" smtClean="0"/>
              <a:t>using </a:t>
            </a:r>
            <a:r>
              <a:rPr lang="en-US" dirty="0" smtClean="0"/>
              <a:t>inorder produces the same </a:t>
            </a:r>
            <a:r>
              <a:rPr lang="en-US" dirty="0" smtClean="0"/>
              <a:t>expression (regardless of the tree), </a:t>
            </a:r>
            <a:r>
              <a:rPr lang="en-US" dirty="0" smtClean="0"/>
              <a:t>implying inorder isn’t useful to us</a:t>
            </a:r>
          </a:p>
          <a:p>
            <a:r>
              <a:rPr lang="en-US" dirty="0" smtClean="0"/>
              <a:t>The other two are however, so we can use them to create unambiguous expressions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203418"/>
      </p:ext>
    </p:extLst>
  </p:cSld>
  <p:clrMapOvr>
    <a:masterClrMapping/>
  </p:clrMapOvr>
  <p:transition spd="slow">
    <p:wip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Polish Notation and Expression Trees 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on Expression </a:t>
            </a:r>
            <a:r>
              <a:rPr lang="en-US" dirty="0" smtClean="0"/>
              <a:t>Trees</a:t>
            </a:r>
            <a:r>
              <a:rPr lang="en-US" dirty="0"/>
              <a:t> </a:t>
            </a:r>
            <a:r>
              <a:rPr lang="en-US" dirty="0" smtClean="0"/>
              <a:t>(continued)</a:t>
            </a:r>
          </a:p>
          <a:p>
            <a:pPr marL="57150" indent="0">
              <a:spcBef>
                <a:spcPts val="120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ExprTreeNode {</a:t>
            </a:r>
          </a:p>
          <a:p>
            <a:pPr marL="5715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marL="5715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ExprTreeNode (char *k, ExprTreeNode *l, ExprTreeNode *r) {</a:t>
            </a:r>
          </a:p>
          <a:p>
            <a:pPr marL="5715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key = new char[strlen(k) +1];</a:t>
            </a:r>
          </a:p>
          <a:p>
            <a:pPr marL="5715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strcpy (key, k);</a:t>
            </a:r>
          </a:p>
          <a:p>
            <a:pPr marL="5715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left = l; right = r;</a:t>
            </a:r>
          </a:p>
          <a:p>
            <a:pPr marL="5715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715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marL="5715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marL="5715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char *key;</a:t>
            </a:r>
          </a:p>
          <a:p>
            <a:pPr marL="5715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ExprTreeNode *left, *right;</a:t>
            </a:r>
          </a:p>
          <a:p>
            <a:pPr marL="5715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7194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dirty="0" smtClean="0"/>
              <a:t>Terminology</a:t>
            </a:r>
            <a:r>
              <a:rPr lang="en-US" altLang="lv-LV" dirty="0" smtClean="0"/>
              <a:t> Overview</a:t>
            </a:r>
            <a:endParaRPr lang="en-US" altLang="lv-LV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22399" y="1752601"/>
            <a:ext cx="5537377" cy="481171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lv-LV" altLang="lv-LV" dirty="0" smtClean="0"/>
              <a:t>Node</a:t>
            </a:r>
            <a:r>
              <a:rPr lang="lv-LV" altLang="lv-LV" dirty="0" smtClean="0"/>
              <a:t>; Edge</a:t>
            </a:r>
          </a:p>
          <a:p>
            <a:pPr>
              <a:spcBef>
                <a:spcPct val="0"/>
              </a:spcBef>
            </a:pPr>
            <a:r>
              <a:rPr lang="lv-LV" altLang="lv-LV" dirty="0" smtClean="0"/>
              <a:t>Parent; Child</a:t>
            </a:r>
          </a:p>
          <a:p>
            <a:pPr>
              <a:spcBef>
                <a:spcPct val="0"/>
              </a:spcBef>
            </a:pPr>
            <a:r>
              <a:rPr lang="lv-LV" altLang="lv-LV" dirty="0" smtClean="0"/>
              <a:t>Ancestor; Descendant</a:t>
            </a:r>
          </a:p>
          <a:p>
            <a:pPr>
              <a:spcBef>
                <a:spcPct val="0"/>
              </a:spcBef>
            </a:pPr>
            <a:r>
              <a:rPr lang="lv-LV" altLang="lv-LV" dirty="0" smtClean="0"/>
              <a:t>Path;</a:t>
            </a:r>
          </a:p>
          <a:p>
            <a:pPr>
              <a:spcBef>
                <a:spcPct val="0"/>
              </a:spcBef>
            </a:pPr>
            <a:r>
              <a:rPr lang="lv-LV" altLang="lv-LV" dirty="0" smtClean="0"/>
              <a:t>Depth (of a node)</a:t>
            </a:r>
          </a:p>
          <a:p>
            <a:pPr>
              <a:spcBef>
                <a:spcPct val="0"/>
              </a:spcBef>
            </a:pPr>
            <a:r>
              <a:rPr lang="lv-LV" altLang="lv-LV" dirty="0" smtClean="0"/>
              <a:t>Height (of a tree)</a:t>
            </a:r>
          </a:p>
          <a:p>
            <a:pPr>
              <a:spcBef>
                <a:spcPct val="0"/>
              </a:spcBef>
            </a:pPr>
            <a:r>
              <a:rPr lang="lv-LV" altLang="lv-LV" dirty="0" smtClean="0"/>
              <a:t>Level (level 0, 1, and so on)</a:t>
            </a:r>
          </a:p>
          <a:p>
            <a:pPr>
              <a:spcBef>
                <a:spcPct val="0"/>
              </a:spcBef>
            </a:pPr>
            <a:r>
              <a:rPr lang="lv-LV" altLang="lv-LV" dirty="0" smtClean="0"/>
              <a:t>Leaf; internal node</a:t>
            </a:r>
          </a:p>
          <a:p>
            <a:pPr>
              <a:spcBef>
                <a:spcPct val="0"/>
              </a:spcBef>
            </a:pPr>
            <a:r>
              <a:rPr lang="lv-LV" altLang="lv-LV" dirty="0" smtClean="0"/>
              <a:t>Left/Right subtree</a:t>
            </a:r>
            <a:endParaRPr lang="en-US" altLang="lv-LV" dirty="0"/>
          </a:p>
        </p:txBody>
      </p:sp>
      <p:sp>
        <p:nvSpPr>
          <p:cNvPr id="9220" name="Oval 3"/>
          <p:cNvSpPr>
            <a:spLocks noChangeArrowheads="1"/>
          </p:cNvSpPr>
          <p:nvPr/>
        </p:nvSpPr>
        <p:spPr bwMode="auto">
          <a:xfrm>
            <a:off x="8266289" y="1676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9221" name="Oval 4"/>
          <p:cNvSpPr>
            <a:spLocks noChangeArrowheads="1"/>
          </p:cNvSpPr>
          <p:nvPr/>
        </p:nvSpPr>
        <p:spPr bwMode="auto">
          <a:xfrm>
            <a:off x="8952089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9222" name="Oval 5"/>
          <p:cNvSpPr>
            <a:spLocks noChangeArrowheads="1"/>
          </p:cNvSpPr>
          <p:nvPr/>
        </p:nvSpPr>
        <p:spPr bwMode="auto">
          <a:xfrm>
            <a:off x="9714089" y="2514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9223" name="Oval 6"/>
          <p:cNvSpPr>
            <a:spLocks noChangeArrowheads="1"/>
          </p:cNvSpPr>
          <p:nvPr/>
        </p:nvSpPr>
        <p:spPr bwMode="auto">
          <a:xfrm>
            <a:off x="8266289" y="4495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9224" name="Oval 7"/>
          <p:cNvSpPr>
            <a:spLocks noChangeArrowheads="1"/>
          </p:cNvSpPr>
          <p:nvPr/>
        </p:nvSpPr>
        <p:spPr bwMode="auto">
          <a:xfrm>
            <a:off x="11009489" y="4495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9225" name="Oval 8"/>
          <p:cNvSpPr>
            <a:spLocks noChangeArrowheads="1"/>
          </p:cNvSpPr>
          <p:nvPr/>
        </p:nvSpPr>
        <p:spPr bwMode="auto">
          <a:xfrm>
            <a:off x="9790289" y="4495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9226" name="Oval 9"/>
          <p:cNvSpPr>
            <a:spLocks noChangeArrowheads="1"/>
          </p:cNvSpPr>
          <p:nvPr/>
        </p:nvSpPr>
        <p:spPr bwMode="auto">
          <a:xfrm>
            <a:off x="6970889" y="2514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9227" name="Oval 10"/>
          <p:cNvSpPr>
            <a:spLocks noChangeArrowheads="1"/>
          </p:cNvSpPr>
          <p:nvPr/>
        </p:nvSpPr>
        <p:spPr bwMode="auto">
          <a:xfrm>
            <a:off x="7656689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9228" name="Oval 11"/>
          <p:cNvSpPr>
            <a:spLocks noChangeArrowheads="1"/>
          </p:cNvSpPr>
          <p:nvPr/>
        </p:nvSpPr>
        <p:spPr bwMode="auto">
          <a:xfrm>
            <a:off x="10399889" y="3352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9229" name="Line 12"/>
          <p:cNvSpPr>
            <a:spLocks noChangeShapeType="1"/>
          </p:cNvSpPr>
          <p:nvPr/>
        </p:nvSpPr>
        <p:spPr bwMode="auto">
          <a:xfrm flipH="1">
            <a:off x="7504289" y="21336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9230" name="Line 13"/>
          <p:cNvSpPr>
            <a:spLocks noChangeShapeType="1"/>
          </p:cNvSpPr>
          <p:nvPr/>
        </p:nvSpPr>
        <p:spPr bwMode="auto">
          <a:xfrm>
            <a:off x="8875889" y="21336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9231" name="Line 14"/>
          <p:cNvSpPr>
            <a:spLocks noChangeShapeType="1"/>
          </p:cNvSpPr>
          <p:nvPr/>
        </p:nvSpPr>
        <p:spPr bwMode="auto">
          <a:xfrm>
            <a:off x="7428089" y="3048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9232" name="Line 15"/>
          <p:cNvSpPr>
            <a:spLocks noChangeShapeType="1"/>
          </p:cNvSpPr>
          <p:nvPr/>
        </p:nvSpPr>
        <p:spPr bwMode="auto">
          <a:xfrm flipH="1">
            <a:off x="9409289" y="3048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9233" name="Line 16"/>
          <p:cNvSpPr>
            <a:spLocks noChangeShapeType="1"/>
          </p:cNvSpPr>
          <p:nvPr/>
        </p:nvSpPr>
        <p:spPr bwMode="auto">
          <a:xfrm>
            <a:off x="10247489" y="3048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9234" name="Line 17"/>
          <p:cNvSpPr>
            <a:spLocks noChangeShapeType="1"/>
          </p:cNvSpPr>
          <p:nvPr/>
        </p:nvSpPr>
        <p:spPr bwMode="auto">
          <a:xfrm flipH="1">
            <a:off x="8723489" y="4038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9235" name="Line 18"/>
          <p:cNvSpPr>
            <a:spLocks noChangeShapeType="1"/>
          </p:cNvSpPr>
          <p:nvPr/>
        </p:nvSpPr>
        <p:spPr bwMode="auto">
          <a:xfrm flipH="1">
            <a:off x="10247489" y="38862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9236" name="Line 19"/>
          <p:cNvSpPr>
            <a:spLocks noChangeShapeType="1"/>
          </p:cNvSpPr>
          <p:nvPr/>
        </p:nvSpPr>
        <p:spPr bwMode="auto">
          <a:xfrm>
            <a:off x="10857089" y="3886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9237" name="Text Box 20"/>
          <p:cNvSpPr txBox="1">
            <a:spLocks noChangeArrowheads="1"/>
          </p:cNvSpPr>
          <p:nvPr/>
        </p:nvSpPr>
        <p:spPr bwMode="auto">
          <a:xfrm>
            <a:off x="8342490" y="17526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A</a:t>
            </a:r>
          </a:p>
        </p:txBody>
      </p:sp>
      <p:sp>
        <p:nvSpPr>
          <p:cNvPr id="9238" name="Text Box 21"/>
          <p:cNvSpPr txBox="1">
            <a:spLocks noChangeArrowheads="1"/>
          </p:cNvSpPr>
          <p:nvPr/>
        </p:nvSpPr>
        <p:spPr bwMode="auto">
          <a:xfrm>
            <a:off x="7047089" y="25908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B</a:t>
            </a:r>
          </a:p>
        </p:txBody>
      </p:sp>
      <p:sp>
        <p:nvSpPr>
          <p:cNvPr id="9239" name="Text Box 22"/>
          <p:cNvSpPr txBox="1">
            <a:spLocks noChangeArrowheads="1"/>
          </p:cNvSpPr>
          <p:nvPr/>
        </p:nvSpPr>
        <p:spPr bwMode="auto">
          <a:xfrm>
            <a:off x="9790289" y="25908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C</a:t>
            </a:r>
          </a:p>
        </p:txBody>
      </p:sp>
      <p:sp>
        <p:nvSpPr>
          <p:cNvPr id="9240" name="Text Box 23"/>
          <p:cNvSpPr txBox="1">
            <a:spLocks noChangeArrowheads="1"/>
          </p:cNvSpPr>
          <p:nvPr/>
        </p:nvSpPr>
        <p:spPr bwMode="auto">
          <a:xfrm>
            <a:off x="7732890" y="35052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D</a:t>
            </a:r>
          </a:p>
        </p:txBody>
      </p:sp>
      <p:sp>
        <p:nvSpPr>
          <p:cNvPr id="9241" name="Text Box 24"/>
          <p:cNvSpPr txBox="1">
            <a:spLocks noChangeArrowheads="1"/>
          </p:cNvSpPr>
          <p:nvPr/>
        </p:nvSpPr>
        <p:spPr bwMode="auto">
          <a:xfrm>
            <a:off x="9028289" y="35052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E</a:t>
            </a:r>
          </a:p>
        </p:txBody>
      </p:sp>
      <p:sp>
        <p:nvSpPr>
          <p:cNvPr id="9242" name="Text Box 25"/>
          <p:cNvSpPr txBox="1">
            <a:spLocks noChangeArrowheads="1"/>
          </p:cNvSpPr>
          <p:nvPr/>
        </p:nvSpPr>
        <p:spPr bwMode="auto">
          <a:xfrm>
            <a:off x="10552290" y="34290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F</a:t>
            </a:r>
          </a:p>
        </p:txBody>
      </p:sp>
      <p:sp>
        <p:nvSpPr>
          <p:cNvPr id="9243" name="Text Box 26"/>
          <p:cNvSpPr txBox="1">
            <a:spLocks noChangeArrowheads="1"/>
          </p:cNvSpPr>
          <p:nvPr/>
        </p:nvSpPr>
        <p:spPr bwMode="auto">
          <a:xfrm>
            <a:off x="8418690" y="4572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G</a:t>
            </a:r>
          </a:p>
        </p:txBody>
      </p:sp>
      <p:sp>
        <p:nvSpPr>
          <p:cNvPr id="9244" name="Text Box 27"/>
          <p:cNvSpPr txBox="1">
            <a:spLocks noChangeArrowheads="1"/>
          </p:cNvSpPr>
          <p:nvPr/>
        </p:nvSpPr>
        <p:spPr bwMode="auto">
          <a:xfrm>
            <a:off x="9866490" y="4572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H</a:t>
            </a:r>
          </a:p>
        </p:txBody>
      </p:sp>
      <p:sp>
        <p:nvSpPr>
          <p:cNvPr id="9245" name="Text Box 28"/>
          <p:cNvSpPr txBox="1">
            <a:spLocks noChangeArrowheads="1"/>
          </p:cNvSpPr>
          <p:nvPr/>
        </p:nvSpPr>
        <p:spPr bwMode="auto">
          <a:xfrm>
            <a:off x="11161889" y="4572000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20722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D6B7F8-6656-4E54-96AD-439E9158DBCC}" type="slidenum">
              <a:rPr lang="lv-LV" altLang="lv-LV" sz="1400"/>
              <a:pPr>
                <a:spcBef>
                  <a:spcPct val="0"/>
                </a:spcBef>
                <a:buFontTx/>
                <a:buNone/>
              </a:pPr>
              <a:t>60</a:t>
            </a:fld>
            <a:endParaRPr lang="lv-LV" altLang="lv-LV" sz="140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dirty="0" smtClean="0">
                <a:solidFill>
                  <a:schemeClr val="tx1"/>
                </a:solidFill>
              </a:rPr>
              <a:t>Tree implementation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lv-LV" altLang="lv-LV" dirty="0" smtClean="0">
                <a:solidFill>
                  <a:srgbClr val="43B02A"/>
                </a:solidFill>
                <a:latin typeface="Comic Sans MS" panose="030F0702030302020204" pitchFamily="66" charset="0"/>
              </a:rPr>
              <a:t>Implementation alternatives:</a:t>
            </a:r>
          </a:p>
          <a:p>
            <a:pPr eaLnBrk="1" hangingPunct="1"/>
            <a:r>
              <a:rPr lang="lv-LV" altLang="lv-LV" dirty="0" smtClean="0"/>
              <a:t>Implementing a binary tree</a:t>
            </a:r>
          </a:p>
          <a:p>
            <a:pPr eaLnBrk="1" hangingPunct="1"/>
            <a:r>
              <a:rPr lang="lv-LV" altLang="lv-LV" dirty="0" smtClean="0"/>
              <a:t>Implementing an ordered tree</a:t>
            </a:r>
          </a:p>
          <a:p>
            <a:pPr lvl="1" eaLnBrk="1" hangingPunct="1"/>
            <a:r>
              <a:rPr lang="lv-LV" altLang="lv-LV" dirty="0" smtClean="0"/>
              <a:t>For a fixed (or limited) number of children?</a:t>
            </a:r>
          </a:p>
          <a:p>
            <a:pPr lvl="1" eaLnBrk="1" hangingPunct="1"/>
            <a:r>
              <a:rPr lang="lv-LV" altLang="lv-LV" dirty="0" smtClean="0"/>
              <a:t>For an arbitrary number of children – can map to a binary tree.</a:t>
            </a:r>
          </a:p>
        </p:txBody>
      </p:sp>
    </p:spTree>
    <p:extLst>
      <p:ext uri="{BB962C8B-B14F-4D97-AF65-F5344CB8AC3E}">
        <p14:creationId xmlns:p14="http://schemas.microsoft.com/office/powerpoint/2010/main" val="216903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build="p" bldLvl="4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55BC70-D86F-4E52-AB25-B50FC86ACB85}" type="slidenum">
              <a:rPr lang="lv-LV" altLang="lv-LV" sz="1400"/>
              <a:pPr>
                <a:spcBef>
                  <a:spcPct val="0"/>
                </a:spcBef>
                <a:buFontTx/>
                <a:buNone/>
              </a:pPr>
              <a:t>61</a:t>
            </a:fld>
            <a:endParaRPr lang="lv-LV" altLang="lv-LV" sz="140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dirty="0"/>
              <a:t>Binary Tree as Array – </a:t>
            </a:r>
            <a:r>
              <a:rPr lang="lv-LV" altLang="lv-LV" dirty="0" smtClean="0"/>
              <a:t>1 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421" y="1752600"/>
            <a:ext cx="36576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lv-LV" altLang="lv-LV" dirty="0" smtClean="0"/>
              <a:t>The index of the node – its position in a perfect binary tree.</a:t>
            </a:r>
            <a:endParaRPr lang="lv-LV" altLang="lv-LV" dirty="0"/>
          </a:p>
          <a:p>
            <a:pPr eaLnBrk="1" hangingPunct="1">
              <a:lnSpc>
                <a:spcPct val="90000"/>
              </a:lnSpc>
            </a:pPr>
            <a:r>
              <a:rPr lang="lv-LV" altLang="lv-LV" dirty="0" smtClean="0"/>
              <a:t>The node information is stored in that array position.</a:t>
            </a:r>
            <a:endParaRPr lang="lv-LV" altLang="lv-LV" dirty="0"/>
          </a:p>
        </p:txBody>
      </p:sp>
      <p:grpSp>
        <p:nvGrpSpPr>
          <p:cNvPr id="55301" name="Group 4"/>
          <p:cNvGrpSpPr>
            <a:grpSpLocks/>
          </p:cNvGrpSpPr>
          <p:nvPr/>
        </p:nvGrpSpPr>
        <p:grpSpPr bwMode="auto">
          <a:xfrm>
            <a:off x="3657600" y="5715000"/>
            <a:ext cx="5486400" cy="838200"/>
            <a:chOff x="0" y="3696"/>
            <a:chExt cx="3456" cy="528"/>
          </a:xfrm>
        </p:grpSpPr>
        <p:sp>
          <p:nvSpPr>
            <p:cNvPr id="55364" name="Rectangle 5"/>
            <p:cNvSpPr>
              <a:spLocks noChangeArrowheads="1"/>
            </p:cNvSpPr>
            <p:nvPr/>
          </p:nvSpPr>
          <p:spPr bwMode="auto">
            <a:xfrm>
              <a:off x="672" y="374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5365" name="Rectangle 6"/>
            <p:cNvSpPr>
              <a:spLocks noChangeArrowheads="1"/>
            </p:cNvSpPr>
            <p:nvPr/>
          </p:nvSpPr>
          <p:spPr bwMode="auto">
            <a:xfrm>
              <a:off x="912" y="374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5366" name="Rectangle 7"/>
            <p:cNvSpPr>
              <a:spLocks noChangeArrowheads="1"/>
            </p:cNvSpPr>
            <p:nvPr/>
          </p:nvSpPr>
          <p:spPr bwMode="auto">
            <a:xfrm>
              <a:off x="1152" y="374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5367" name="Rectangle 8"/>
            <p:cNvSpPr>
              <a:spLocks noChangeArrowheads="1"/>
            </p:cNvSpPr>
            <p:nvPr/>
          </p:nvSpPr>
          <p:spPr bwMode="auto">
            <a:xfrm>
              <a:off x="1392" y="374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5368" name="Rectangle 9"/>
            <p:cNvSpPr>
              <a:spLocks noChangeArrowheads="1"/>
            </p:cNvSpPr>
            <p:nvPr/>
          </p:nvSpPr>
          <p:spPr bwMode="auto">
            <a:xfrm>
              <a:off x="1632" y="374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5369" name="Rectangle 10"/>
            <p:cNvSpPr>
              <a:spLocks noChangeArrowheads="1"/>
            </p:cNvSpPr>
            <p:nvPr/>
          </p:nvSpPr>
          <p:spPr bwMode="auto">
            <a:xfrm>
              <a:off x="1872" y="374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5370" name="Rectangle 11"/>
            <p:cNvSpPr>
              <a:spLocks noChangeArrowheads="1"/>
            </p:cNvSpPr>
            <p:nvPr/>
          </p:nvSpPr>
          <p:spPr bwMode="auto">
            <a:xfrm>
              <a:off x="2112" y="374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5371" name="Rectangle 12"/>
            <p:cNvSpPr>
              <a:spLocks noChangeArrowheads="1"/>
            </p:cNvSpPr>
            <p:nvPr/>
          </p:nvSpPr>
          <p:spPr bwMode="auto">
            <a:xfrm>
              <a:off x="2352" y="374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5372" name="Rectangle 13"/>
            <p:cNvSpPr>
              <a:spLocks noChangeArrowheads="1"/>
            </p:cNvSpPr>
            <p:nvPr/>
          </p:nvSpPr>
          <p:spPr bwMode="auto">
            <a:xfrm>
              <a:off x="2592" y="374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5373" name="Rectangle 14"/>
            <p:cNvSpPr>
              <a:spLocks noChangeArrowheads="1"/>
            </p:cNvSpPr>
            <p:nvPr/>
          </p:nvSpPr>
          <p:spPr bwMode="auto">
            <a:xfrm>
              <a:off x="2832" y="374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5374" name="Rectangle 15"/>
            <p:cNvSpPr>
              <a:spLocks noChangeArrowheads="1"/>
            </p:cNvSpPr>
            <p:nvPr/>
          </p:nvSpPr>
          <p:spPr bwMode="auto">
            <a:xfrm>
              <a:off x="3072" y="374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5375" name="Text Box 16"/>
            <p:cNvSpPr txBox="1">
              <a:spLocks noChangeArrowheads="1"/>
            </p:cNvSpPr>
            <p:nvPr/>
          </p:nvSpPr>
          <p:spPr bwMode="auto">
            <a:xfrm>
              <a:off x="0" y="3696"/>
              <a:ext cx="7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800">
                  <a:solidFill>
                    <a:schemeClr val="hlink"/>
                  </a:solidFill>
                </a:rPr>
                <a:t>tree[]</a:t>
              </a:r>
            </a:p>
          </p:txBody>
        </p:sp>
        <p:sp>
          <p:nvSpPr>
            <p:cNvPr id="55376" name="Text Box 17"/>
            <p:cNvSpPr txBox="1">
              <a:spLocks noChangeArrowheads="1"/>
            </p:cNvSpPr>
            <p:nvPr/>
          </p:nvSpPr>
          <p:spPr bwMode="auto">
            <a:xfrm>
              <a:off x="672" y="393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0</a:t>
              </a:r>
            </a:p>
          </p:txBody>
        </p:sp>
        <p:sp>
          <p:nvSpPr>
            <p:cNvPr id="55377" name="Text Box 18"/>
            <p:cNvSpPr txBox="1">
              <a:spLocks noChangeArrowheads="1"/>
            </p:cNvSpPr>
            <p:nvPr/>
          </p:nvSpPr>
          <p:spPr bwMode="auto">
            <a:xfrm>
              <a:off x="1872" y="393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5</a:t>
              </a:r>
            </a:p>
          </p:txBody>
        </p:sp>
        <p:sp>
          <p:nvSpPr>
            <p:cNvPr id="55378" name="Text Box 19"/>
            <p:cNvSpPr txBox="1">
              <a:spLocks noChangeArrowheads="1"/>
            </p:cNvSpPr>
            <p:nvPr/>
          </p:nvSpPr>
          <p:spPr bwMode="auto">
            <a:xfrm>
              <a:off x="3072" y="39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10</a:t>
              </a:r>
            </a:p>
          </p:txBody>
        </p:sp>
      </p:grpSp>
      <p:sp>
        <p:nvSpPr>
          <p:cNvPr id="302100" name="Text Box 20"/>
          <p:cNvSpPr txBox="1">
            <a:spLocks noChangeArrowheads="1"/>
          </p:cNvSpPr>
          <p:nvPr/>
        </p:nvSpPr>
        <p:spPr bwMode="auto">
          <a:xfrm>
            <a:off x="5105400" y="57150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a</a:t>
            </a:r>
          </a:p>
        </p:txBody>
      </p:sp>
      <p:sp>
        <p:nvSpPr>
          <p:cNvPr id="302101" name="Text Box 21"/>
          <p:cNvSpPr txBox="1">
            <a:spLocks noChangeArrowheads="1"/>
          </p:cNvSpPr>
          <p:nvPr/>
        </p:nvSpPr>
        <p:spPr bwMode="auto">
          <a:xfrm>
            <a:off x="5530850" y="5715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b</a:t>
            </a:r>
          </a:p>
        </p:txBody>
      </p:sp>
      <p:sp>
        <p:nvSpPr>
          <p:cNvPr id="302102" name="Text Box 22"/>
          <p:cNvSpPr txBox="1">
            <a:spLocks noChangeArrowheads="1"/>
          </p:cNvSpPr>
          <p:nvPr/>
        </p:nvSpPr>
        <p:spPr bwMode="auto">
          <a:xfrm>
            <a:off x="5956300" y="57150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c</a:t>
            </a:r>
          </a:p>
        </p:txBody>
      </p:sp>
      <p:sp>
        <p:nvSpPr>
          <p:cNvPr id="302103" name="Text Box 23"/>
          <p:cNvSpPr txBox="1">
            <a:spLocks noChangeArrowheads="1"/>
          </p:cNvSpPr>
          <p:nvPr/>
        </p:nvSpPr>
        <p:spPr bwMode="auto">
          <a:xfrm>
            <a:off x="6324600" y="5715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d</a:t>
            </a:r>
          </a:p>
        </p:txBody>
      </p:sp>
      <p:sp>
        <p:nvSpPr>
          <p:cNvPr id="302104" name="Text Box 24"/>
          <p:cNvSpPr txBox="1">
            <a:spLocks noChangeArrowheads="1"/>
          </p:cNvSpPr>
          <p:nvPr/>
        </p:nvSpPr>
        <p:spPr bwMode="auto">
          <a:xfrm>
            <a:off x="6692900" y="57150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e</a:t>
            </a:r>
          </a:p>
        </p:txBody>
      </p:sp>
      <p:sp>
        <p:nvSpPr>
          <p:cNvPr id="302105" name="Text Box 25"/>
          <p:cNvSpPr txBox="1">
            <a:spLocks noChangeArrowheads="1"/>
          </p:cNvSpPr>
          <p:nvPr/>
        </p:nvSpPr>
        <p:spPr bwMode="auto">
          <a:xfrm>
            <a:off x="7061200" y="5715000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f</a:t>
            </a:r>
          </a:p>
        </p:txBody>
      </p:sp>
      <p:sp>
        <p:nvSpPr>
          <p:cNvPr id="302106" name="Text Box 26"/>
          <p:cNvSpPr txBox="1">
            <a:spLocks noChangeArrowheads="1"/>
          </p:cNvSpPr>
          <p:nvPr/>
        </p:nvSpPr>
        <p:spPr bwMode="auto">
          <a:xfrm>
            <a:off x="7429500" y="5715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g</a:t>
            </a:r>
          </a:p>
        </p:txBody>
      </p:sp>
      <p:sp>
        <p:nvSpPr>
          <p:cNvPr id="302107" name="Text Box 27"/>
          <p:cNvSpPr txBox="1">
            <a:spLocks noChangeArrowheads="1"/>
          </p:cNvSpPr>
          <p:nvPr/>
        </p:nvSpPr>
        <p:spPr bwMode="auto">
          <a:xfrm>
            <a:off x="7797800" y="5715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h</a:t>
            </a:r>
          </a:p>
        </p:txBody>
      </p:sp>
      <p:sp>
        <p:nvSpPr>
          <p:cNvPr id="302108" name="Text Box 28"/>
          <p:cNvSpPr txBox="1">
            <a:spLocks noChangeArrowheads="1"/>
          </p:cNvSpPr>
          <p:nvPr/>
        </p:nvSpPr>
        <p:spPr bwMode="auto">
          <a:xfrm>
            <a:off x="8166100" y="5715000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i</a:t>
            </a:r>
          </a:p>
        </p:txBody>
      </p:sp>
      <p:sp>
        <p:nvSpPr>
          <p:cNvPr id="302109" name="Text Box 29"/>
          <p:cNvSpPr txBox="1">
            <a:spLocks noChangeArrowheads="1"/>
          </p:cNvSpPr>
          <p:nvPr/>
        </p:nvSpPr>
        <p:spPr bwMode="auto">
          <a:xfrm>
            <a:off x="8534400" y="5715000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j</a:t>
            </a:r>
          </a:p>
        </p:txBody>
      </p:sp>
      <p:grpSp>
        <p:nvGrpSpPr>
          <p:cNvPr id="302110" name="Group 30"/>
          <p:cNvGrpSpPr>
            <a:grpSpLocks/>
          </p:cNvGrpSpPr>
          <p:nvPr/>
        </p:nvGrpSpPr>
        <p:grpSpPr bwMode="auto">
          <a:xfrm>
            <a:off x="4038600" y="2057400"/>
            <a:ext cx="6324600" cy="3551238"/>
            <a:chOff x="528" y="1344"/>
            <a:chExt cx="3984" cy="2237"/>
          </a:xfrm>
        </p:grpSpPr>
        <p:grpSp>
          <p:nvGrpSpPr>
            <p:cNvPr id="55313" name="Group 31"/>
            <p:cNvGrpSpPr>
              <a:grpSpLocks/>
            </p:cNvGrpSpPr>
            <p:nvPr/>
          </p:nvGrpSpPr>
          <p:grpSpPr bwMode="auto">
            <a:xfrm>
              <a:off x="624" y="1440"/>
              <a:ext cx="3744" cy="2141"/>
              <a:chOff x="624" y="1440"/>
              <a:chExt cx="3744" cy="2141"/>
            </a:xfrm>
          </p:grpSpPr>
          <p:sp>
            <p:nvSpPr>
              <p:cNvPr id="55324" name="Oval 32"/>
              <p:cNvSpPr>
                <a:spLocks noChangeArrowheads="1"/>
              </p:cNvSpPr>
              <p:nvPr/>
            </p:nvSpPr>
            <p:spPr bwMode="auto">
              <a:xfrm>
                <a:off x="912" y="278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5325" name="Oval 3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5326" name="Oval 34"/>
              <p:cNvSpPr>
                <a:spLocks noChangeArrowheads="1"/>
              </p:cNvSpPr>
              <p:nvPr/>
            </p:nvSpPr>
            <p:spPr bwMode="auto">
              <a:xfrm>
                <a:off x="3312" y="278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5327" name="Oval 35"/>
              <p:cNvSpPr>
                <a:spLocks noChangeArrowheads="1"/>
              </p:cNvSpPr>
              <p:nvPr/>
            </p:nvSpPr>
            <p:spPr bwMode="auto">
              <a:xfrm>
                <a:off x="4128" y="283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5328" name="Line 36"/>
              <p:cNvSpPr>
                <a:spLocks noChangeShapeType="1"/>
              </p:cNvSpPr>
              <p:nvPr/>
            </p:nvSpPr>
            <p:spPr bwMode="auto">
              <a:xfrm flipH="1">
                <a:off x="3456" y="2352"/>
                <a:ext cx="24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lv-LV"/>
              </a:p>
            </p:txBody>
          </p:sp>
          <p:sp>
            <p:nvSpPr>
              <p:cNvPr id="55329" name="Line 37"/>
              <p:cNvSpPr>
                <a:spLocks noChangeShapeType="1"/>
              </p:cNvSpPr>
              <p:nvPr/>
            </p:nvSpPr>
            <p:spPr bwMode="auto">
              <a:xfrm>
                <a:off x="3888" y="2304"/>
                <a:ext cx="336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lv-LV"/>
              </a:p>
            </p:txBody>
          </p:sp>
          <p:sp>
            <p:nvSpPr>
              <p:cNvPr id="55330" name="Line 38"/>
              <p:cNvSpPr>
                <a:spLocks noChangeShapeType="1"/>
              </p:cNvSpPr>
              <p:nvPr/>
            </p:nvSpPr>
            <p:spPr bwMode="auto">
              <a:xfrm flipH="1">
                <a:off x="1104" y="2304"/>
                <a:ext cx="528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lv-LV"/>
              </a:p>
            </p:txBody>
          </p:sp>
          <p:sp>
            <p:nvSpPr>
              <p:cNvPr id="55331" name="Line 39"/>
              <p:cNvSpPr>
                <a:spLocks noChangeShapeType="1"/>
              </p:cNvSpPr>
              <p:nvPr/>
            </p:nvSpPr>
            <p:spPr bwMode="auto">
              <a:xfrm>
                <a:off x="1872" y="2304"/>
                <a:ext cx="384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lv-LV"/>
              </a:p>
            </p:txBody>
          </p:sp>
          <p:grpSp>
            <p:nvGrpSpPr>
              <p:cNvPr id="55332" name="Group 40"/>
              <p:cNvGrpSpPr>
                <a:grpSpLocks/>
              </p:cNvGrpSpPr>
              <p:nvPr/>
            </p:nvGrpSpPr>
            <p:grpSpPr bwMode="auto">
              <a:xfrm>
                <a:off x="2688" y="1440"/>
                <a:ext cx="240" cy="365"/>
                <a:chOff x="4176" y="1104"/>
                <a:chExt cx="240" cy="365"/>
              </a:xfrm>
            </p:grpSpPr>
            <p:sp>
              <p:nvSpPr>
                <p:cNvPr id="55362" name="Oval 41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lv-LV" altLang="lv-LV" sz="2400"/>
                </a:p>
              </p:txBody>
            </p:sp>
            <p:sp>
              <p:nvSpPr>
                <p:cNvPr id="55363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FontTx/>
                    <a:buNone/>
                  </a:pPr>
                  <a:endParaRPr lang="lv-LV" altLang="lv-LV"/>
                </a:p>
              </p:txBody>
            </p:sp>
          </p:grpSp>
          <p:grpSp>
            <p:nvGrpSpPr>
              <p:cNvPr id="55333" name="Group 43"/>
              <p:cNvGrpSpPr>
                <a:grpSpLocks/>
              </p:cNvGrpSpPr>
              <p:nvPr/>
            </p:nvGrpSpPr>
            <p:grpSpPr bwMode="auto">
              <a:xfrm>
                <a:off x="3648" y="2112"/>
                <a:ext cx="240" cy="365"/>
                <a:chOff x="4176" y="1104"/>
                <a:chExt cx="240" cy="365"/>
              </a:xfrm>
            </p:grpSpPr>
            <p:sp>
              <p:nvSpPr>
                <p:cNvPr id="55360" name="Oval 44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lv-LV" altLang="lv-LV" sz="2400"/>
                </a:p>
              </p:txBody>
            </p:sp>
            <p:sp>
              <p:nvSpPr>
                <p:cNvPr id="55361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FontTx/>
                    <a:buNone/>
                  </a:pPr>
                  <a:endParaRPr lang="lv-LV" altLang="lv-LV"/>
                </a:p>
              </p:txBody>
            </p:sp>
          </p:grpSp>
          <p:grpSp>
            <p:nvGrpSpPr>
              <p:cNvPr id="55334" name="Group 46"/>
              <p:cNvGrpSpPr>
                <a:grpSpLocks/>
              </p:cNvGrpSpPr>
              <p:nvPr/>
            </p:nvGrpSpPr>
            <p:grpSpPr bwMode="auto">
              <a:xfrm>
                <a:off x="1632" y="2112"/>
                <a:ext cx="240" cy="288"/>
                <a:chOff x="4176" y="1104"/>
                <a:chExt cx="240" cy="288"/>
              </a:xfrm>
            </p:grpSpPr>
            <p:sp>
              <p:nvSpPr>
                <p:cNvPr id="55358" name="Oval 47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lv-LV" altLang="lv-LV" sz="2400"/>
                </a:p>
              </p:txBody>
            </p:sp>
            <p:sp>
              <p:nvSpPr>
                <p:cNvPr id="55359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FontTx/>
                    <a:buNone/>
                  </a:pPr>
                  <a:r>
                    <a:rPr lang="en-US" altLang="lv-LV" sz="2400"/>
                    <a:t>b</a:t>
                  </a:r>
                </a:p>
              </p:txBody>
            </p:sp>
          </p:grpSp>
          <p:sp>
            <p:nvSpPr>
              <p:cNvPr id="55335" name="Line 49"/>
              <p:cNvSpPr>
                <a:spLocks noChangeShapeType="1"/>
              </p:cNvSpPr>
              <p:nvPr/>
            </p:nvSpPr>
            <p:spPr bwMode="auto">
              <a:xfrm flipH="1">
                <a:off x="1824" y="1632"/>
                <a:ext cx="864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lv-LV"/>
              </a:p>
            </p:txBody>
          </p:sp>
          <p:sp>
            <p:nvSpPr>
              <p:cNvPr id="55336" name="Line 50"/>
              <p:cNvSpPr>
                <a:spLocks noChangeShapeType="1"/>
              </p:cNvSpPr>
              <p:nvPr/>
            </p:nvSpPr>
            <p:spPr bwMode="auto">
              <a:xfrm>
                <a:off x="2880" y="1680"/>
                <a:ext cx="816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lv-LV"/>
              </a:p>
            </p:txBody>
          </p:sp>
          <p:grpSp>
            <p:nvGrpSpPr>
              <p:cNvPr id="55337" name="Group 51"/>
              <p:cNvGrpSpPr>
                <a:grpSpLocks/>
              </p:cNvGrpSpPr>
              <p:nvPr/>
            </p:nvGrpSpPr>
            <p:grpSpPr bwMode="auto">
              <a:xfrm>
                <a:off x="624" y="3168"/>
                <a:ext cx="240" cy="365"/>
                <a:chOff x="4176" y="1104"/>
                <a:chExt cx="240" cy="365"/>
              </a:xfrm>
            </p:grpSpPr>
            <p:sp>
              <p:nvSpPr>
                <p:cNvPr id="55356" name="Oval 52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lv-LV" altLang="lv-LV" sz="2400"/>
                </a:p>
              </p:txBody>
            </p:sp>
            <p:sp>
              <p:nvSpPr>
                <p:cNvPr id="55357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FontTx/>
                    <a:buNone/>
                  </a:pPr>
                  <a:endParaRPr lang="lv-LV" altLang="lv-LV"/>
                </a:p>
              </p:txBody>
            </p:sp>
          </p:grpSp>
          <p:grpSp>
            <p:nvGrpSpPr>
              <p:cNvPr id="55338" name="Group 54"/>
              <p:cNvGrpSpPr>
                <a:grpSpLocks/>
              </p:cNvGrpSpPr>
              <p:nvPr/>
            </p:nvGrpSpPr>
            <p:grpSpPr bwMode="auto">
              <a:xfrm>
                <a:off x="1248" y="3168"/>
                <a:ext cx="240" cy="365"/>
                <a:chOff x="4176" y="1104"/>
                <a:chExt cx="240" cy="365"/>
              </a:xfrm>
            </p:grpSpPr>
            <p:sp>
              <p:nvSpPr>
                <p:cNvPr id="55354" name="Oval 55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lv-LV" altLang="lv-LV" sz="2400"/>
                </a:p>
              </p:txBody>
            </p:sp>
            <p:sp>
              <p:nvSpPr>
                <p:cNvPr id="55355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FontTx/>
                    <a:buNone/>
                  </a:pPr>
                  <a:endParaRPr lang="lv-LV" altLang="lv-LV"/>
                </a:p>
              </p:txBody>
            </p:sp>
          </p:grpSp>
          <p:sp>
            <p:nvSpPr>
              <p:cNvPr id="55339" name="Line 57"/>
              <p:cNvSpPr>
                <a:spLocks noChangeShapeType="1"/>
              </p:cNvSpPr>
              <p:nvPr/>
            </p:nvSpPr>
            <p:spPr bwMode="auto">
              <a:xfrm flipH="1">
                <a:off x="816" y="2976"/>
                <a:ext cx="144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lv-LV"/>
              </a:p>
            </p:txBody>
          </p:sp>
          <p:sp>
            <p:nvSpPr>
              <p:cNvPr id="55340" name="Line 58"/>
              <p:cNvSpPr>
                <a:spLocks noChangeShapeType="1"/>
              </p:cNvSpPr>
              <p:nvPr/>
            </p:nvSpPr>
            <p:spPr bwMode="auto">
              <a:xfrm>
                <a:off x="1152" y="2928"/>
                <a:ext cx="192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lv-LV"/>
              </a:p>
            </p:txBody>
          </p:sp>
          <p:grpSp>
            <p:nvGrpSpPr>
              <p:cNvPr id="55341" name="Group 59"/>
              <p:cNvGrpSpPr>
                <a:grpSpLocks/>
              </p:cNvGrpSpPr>
              <p:nvPr/>
            </p:nvGrpSpPr>
            <p:grpSpPr bwMode="auto">
              <a:xfrm>
                <a:off x="1920" y="3216"/>
                <a:ext cx="240" cy="365"/>
                <a:chOff x="4176" y="1104"/>
                <a:chExt cx="240" cy="365"/>
              </a:xfrm>
            </p:grpSpPr>
            <p:sp>
              <p:nvSpPr>
                <p:cNvPr id="55352" name="Oval 60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lv-LV" altLang="lv-LV" sz="2400"/>
                </a:p>
              </p:txBody>
            </p:sp>
            <p:sp>
              <p:nvSpPr>
                <p:cNvPr id="55353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FontTx/>
                    <a:buNone/>
                  </a:pPr>
                  <a:endParaRPr lang="lv-LV" altLang="lv-LV"/>
                </a:p>
              </p:txBody>
            </p:sp>
          </p:grpSp>
          <p:sp>
            <p:nvSpPr>
              <p:cNvPr id="55342" name="Line 62"/>
              <p:cNvSpPr>
                <a:spLocks noChangeShapeType="1"/>
              </p:cNvSpPr>
              <p:nvPr/>
            </p:nvSpPr>
            <p:spPr bwMode="auto">
              <a:xfrm flipH="1">
                <a:off x="2112" y="3024"/>
                <a:ext cx="144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lv-LV"/>
              </a:p>
            </p:txBody>
          </p:sp>
          <p:sp>
            <p:nvSpPr>
              <p:cNvPr id="55343" name="Text Box 63"/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lv-LV" sz="2400"/>
                  <a:t>a</a:t>
                </a:r>
              </a:p>
            </p:txBody>
          </p:sp>
          <p:sp>
            <p:nvSpPr>
              <p:cNvPr id="55344" name="Text Box 64"/>
              <p:cNvSpPr txBox="1">
                <a:spLocks noChangeArrowheads="1"/>
              </p:cNvSpPr>
              <p:nvPr/>
            </p:nvSpPr>
            <p:spPr bwMode="auto">
              <a:xfrm>
                <a:off x="3696" y="2112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lv-LV" sz="2400"/>
                  <a:t>c</a:t>
                </a:r>
              </a:p>
            </p:txBody>
          </p:sp>
          <p:sp>
            <p:nvSpPr>
              <p:cNvPr id="55345" name="Text Box 65"/>
              <p:cNvSpPr txBox="1">
                <a:spLocks noChangeArrowheads="1"/>
              </p:cNvSpPr>
              <p:nvPr/>
            </p:nvSpPr>
            <p:spPr bwMode="auto">
              <a:xfrm>
                <a:off x="912" y="2736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lv-LV" sz="2400"/>
                  <a:t>d</a:t>
                </a:r>
              </a:p>
            </p:txBody>
          </p:sp>
          <p:sp>
            <p:nvSpPr>
              <p:cNvPr id="55346" name="Text Box 66"/>
              <p:cNvSpPr txBox="1">
                <a:spLocks noChangeArrowheads="1"/>
              </p:cNvSpPr>
              <p:nvPr/>
            </p:nvSpPr>
            <p:spPr bwMode="auto">
              <a:xfrm>
                <a:off x="2256" y="2784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lv-LV" sz="2400"/>
                  <a:t>e</a:t>
                </a:r>
              </a:p>
            </p:txBody>
          </p:sp>
          <p:sp>
            <p:nvSpPr>
              <p:cNvPr id="55347" name="Text Box 67"/>
              <p:cNvSpPr txBox="1">
                <a:spLocks noChangeArrowheads="1"/>
              </p:cNvSpPr>
              <p:nvPr/>
            </p:nvSpPr>
            <p:spPr bwMode="auto">
              <a:xfrm>
                <a:off x="3360" y="2736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lv-LV" sz="2400"/>
                  <a:t>f</a:t>
                </a:r>
              </a:p>
            </p:txBody>
          </p:sp>
          <p:sp>
            <p:nvSpPr>
              <p:cNvPr id="55348" name="Text Box 68"/>
              <p:cNvSpPr txBox="1">
                <a:spLocks noChangeArrowheads="1"/>
              </p:cNvSpPr>
              <p:nvPr/>
            </p:nvSpPr>
            <p:spPr bwMode="auto">
              <a:xfrm>
                <a:off x="4176" y="2784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lv-LV" sz="2400"/>
                  <a:t>g</a:t>
                </a:r>
              </a:p>
            </p:txBody>
          </p:sp>
          <p:sp>
            <p:nvSpPr>
              <p:cNvPr id="55349" name="Text Box 69"/>
              <p:cNvSpPr txBox="1">
                <a:spLocks noChangeArrowheads="1"/>
              </p:cNvSpPr>
              <p:nvPr/>
            </p:nvSpPr>
            <p:spPr bwMode="auto">
              <a:xfrm>
                <a:off x="672" y="3168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lv-LV" sz="2400"/>
                  <a:t>h</a:t>
                </a:r>
              </a:p>
            </p:txBody>
          </p:sp>
          <p:sp>
            <p:nvSpPr>
              <p:cNvPr id="55350" name="Text Box 70"/>
              <p:cNvSpPr txBox="1">
                <a:spLocks noChangeArrowheads="1"/>
              </p:cNvSpPr>
              <p:nvPr/>
            </p:nvSpPr>
            <p:spPr bwMode="auto">
              <a:xfrm>
                <a:off x="1296" y="3168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lv-LV" sz="2400"/>
                  <a:t>i</a:t>
                </a:r>
              </a:p>
            </p:txBody>
          </p:sp>
          <p:sp>
            <p:nvSpPr>
              <p:cNvPr id="55351" name="Text Box 71"/>
              <p:cNvSpPr txBox="1">
                <a:spLocks noChangeArrowheads="1"/>
              </p:cNvSpPr>
              <p:nvPr/>
            </p:nvSpPr>
            <p:spPr bwMode="auto">
              <a:xfrm>
                <a:off x="1872" y="321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lv-LV" sz="2400"/>
                  <a:t>  j</a:t>
                </a:r>
              </a:p>
            </p:txBody>
          </p:sp>
        </p:grpSp>
        <p:sp>
          <p:nvSpPr>
            <p:cNvPr id="55314" name="Text Box 72"/>
            <p:cNvSpPr txBox="1">
              <a:spLocks noChangeArrowheads="1"/>
            </p:cNvSpPr>
            <p:nvPr/>
          </p:nvSpPr>
          <p:spPr bwMode="auto">
            <a:xfrm>
              <a:off x="2880" y="134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1</a:t>
              </a:r>
            </a:p>
          </p:txBody>
        </p:sp>
        <p:sp>
          <p:nvSpPr>
            <p:cNvPr id="55315" name="Text Box 73"/>
            <p:cNvSpPr txBox="1">
              <a:spLocks noChangeArrowheads="1"/>
            </p:cNvSpPr>
            <p:nvPr/>
          </p:nvSpPr>
          <p:spPr bwMode="auto">
            <a:xfrm>
              <a:off x="1536" y="192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2</a:t>
              </a:r>
            </a:p>
          </p:txBody>
        </p:sp>
        <p:sp>
          <p:nvSpPr>
            <p:cNvPr id="55316" name="Text Box 74"/>
            <p:cNvSpPr txBox="1">
              <a:spLocks noChangeArrowheads="1"/>
            </p:cNvSpPr>
            <p:nvPr/>
          </p:nvSpPr>
          <p:spPr bwMode="auto">
            <a:xfrm>
              <a:off x="3792" y="192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3</a:t>
              </a:r>
            </a:p>
          </p:txBody>
        </p:sp>
        <p:sp>
          <p:nvSpPr>
            <p:cNvPr id="55317" name="Text Box 75"/>
            <p:cNvSpPr txBox="1">
              <a:spLocks noChangeArrowheads="1"/>
            </p:cNvSpPr>
            <p:nvPr/>
          </p:nvSpPr>
          <p:spPr bwMode="auto">
            <a:xfrm>
              <a:off x="768" y="259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4</a:t>
              </a:r>
            </a:p>
          </p:txBody>
        </p:sp>
        <p:sp>
          <p:nvSpPr>
            <p:cNvPr id="55318" name="Text Box 76"/>
            <p:cNvSpPr txBox="1">
              <a:spLocks noChangeArrowheads="1"/>
            </p:cNvSpPr>
            <p:nvPr/>
          </p:nvSpPr>
          <p:spPr bwMode="auto">
            <a:xfrm>
              <a:off x="2352" y="259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5</a:t>
              </a:r>
            </a:p>
          </p:txBody>
        </p:sp>
        <p:sp>
          <p:nvSpPr>
            <p:cNvPr id="55319" name="Text Box 77"/>
            <p:cNvSpPr txBox="1">
              <a:spLocks noChangeArrowheads="1"/>
            </p:cNvSpPr>
            <p:nvPr/>
          </p:nvSpPr>
          <p:spPr bwMode="auto">
            <a:xfrm>
              <a:off x="3216" y="259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6</a:t>
              </a:r>
            </a:p>
          </p:txBody>
        </p:sp>
        <p:sp>
          <p:nvSpPr>
            <p:cNvPr id="55320" name="Text Box 78"/>
            <p:cNvSpPr txBox="1">
              <a:spLocks noChangeArrowheads="1"/>
            </p:cNvSpPr>
            <p:nvPr/>
          </p:nvSpPr>
          <p:spPr bwMode="auto">
            <a:xfrm>
              <a:off x="4272" y="259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7</a:t>
              </a:r>
            </a:p>
          </p:txBody>
        </p:sp>
        <p:sp>
          <p:nvSpPr>
            <p:cNvPr id="55321" name="Text Box 79"/>
            <p:cNvSpPr txBox="1">
              <a:spLocks noChangeArrowheads="1"/>
            </p:cNvSpPr>
            <p:nvPr/>
          </p:nvSpPr>
          <p:spPr bwMode="auto">
            <a:xfrm>
              <a:off x="528" y="297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8</a:t>
              </a:r>
            </a:p>
          </p:txBody>
        </p:sp>
        <p:sp>
          <p:nvSpPr>
            <p:cNvPr id="55322" name="Text Box 80"/>
            <p:cNvSpPr txBox="1">
              <a:spLocks noChangeArrowheads="1"/>
            </p:cNvSpPr>
            <p:nvPr/>
          </p:nvSpPr>
          <p:spPr bwMode="auto">
            <a:xfrm>
              <a:off x="1440" y="302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9</a:t>
              </a:r>
            </a:p>
          </p:txBody>
        </p:sp>
        <p:sp>
          <p:nvSpPr>
            <p:cNvPr id="55323" name="Text Box 81"/>
            <p:cNvSpPr txBox="1">
              <a:spLocks noChangeArrowheads="1"/>
            </p:cNvSpPr>
            <p:nvPr/>
          </p:nvSpPr>
          <p:spPr bwMode="auto">
            <a:xfrm>
              <a:off x="1824" y="302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28460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2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2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2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2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2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2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2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2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2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2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2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2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2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2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2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2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2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2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2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2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100" grpId="0" autoUpdateAnimBg="0"/>
      <p:bldP spid="302101" grpId="0" autoUpdateAnimBg="0"/>
      <p:bldP spid="302102" grpId="0" autoUpdateAnimBg="0"/>
      <p:bldP spid="302103" grpId="0" autoUpdateAnimBg="0"/>
      <p:bldP spid="302104" grpId="0" autoUpdateAnimBg="0"/>
      <p:bldP spid="302105" grpId="0" autoUpdateAnimBg="0"/>
      <p:bldP spid="302106" grpId="0" autoUpdateAnimBg="0"/>
      <p:bldP spid="302107" grpId="0" autoUpdateAnimBg="0"/>
      <p:bldP spid="302108" grpId="0" autoUpdateAnimBg="0"/>
      <p:bldP spid="302109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sz="4000" dirty="0" smtClean="0">
                <a:solidFill>
                  <a:schemeClr val="tx1"/>
                </a:solidFill>
              </a:rPr>
              <a:t>Implementing a Complete Binary Tree</a:t>
            </a:r>
            <a:endParaRPr lang="lv-LV" altLang="lv-LV" sz="4000" dirty="0">
              <a:solidFill>
                <a:schemeClr val="tx1"/>
              </a:solidFill>
            </a:endParaRPr>
          </a:p>
        </p:txBody>
      </p:sp>
      <p:sp>
        <p:nvSpPr>
          <p:cNvPr id="277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lv-LV" altLang="lv-LV" dirty="0" smtClean="0">
                <a:solidFill>
                  <a:srgbClr val="43B02A"/>
                </a:solidFill>
                <a:latin typeface="Comic Sans MS" panose="030F0702030302020204" pitchFamily="66" charset="0"/>
              </a:rPr>
              <a:t>Arrays – the Favorite Implementation</a:t>
            </a:r>
          </a:p>
          <a:p>
            <a:pPr eaLnBrk="1" hangingPunct="1"/>
            <a:r>
              <a:rPr lang="lv-LV" altLang="lv-LV" dirty="0" smtClean="0"/>
              <a:t>Nodes are enumerated level by level</a:t>
            </a:r>
          </a:p>
          <a:p>
            <a:pPr eaLnBrk="1" hangingPunct="1"/>
            <a:r>
              <a:rPr lang="lv-LV" altLang="lv-LV" dirty="0" smtClean="0"/>
              <a:t>The node level-based number determines its index in an array.</a:t>
            </a:r>
          </a:p>
          <a:p>
            <a:pPr eaLnBrk="1" hangingPunct="1"/>
            <a:r>
              <a:rPr lang="lv-LV" altLang="lv-LV" dirty="0" smtClean="0"/>
              <a:t>Complete trees can be stored very compactly</a:t>
            </a:r>
          </a:p>
          <a:p>
            <a:pPr eaLnBrk="1" hangingPunct="1"/>
            <a:r>
              <a:rPr lang="lv-LV" altLang="lv-LV" dirty="0" smtClean="0"/>
              <a:t>All ADT operations are doable in constant time.</a:t>
            </a:r>
          </a:p>
        </p:txBody>
      </p:sp>
      <p:sp>
        <p:nvSpPr>
          <p:cNvPr id="6246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688168-A647-4B97-B978-755E5579FE8D}" type="slidenum">
              <a:rPr lang="lv-LV" altLang="lv-LV" sz="1400"/>
              <a:pPr>
                <a:spcBef>
                  <a:spcPct val="0"/>
                </a:spcBef>
                <a:buFontTx/>
                <a:buNone/>
              </a:pPr>
              <a:t>62</a:t>
            </a:fld>
            <a:endParaRPr lang="lv-LV" altLang="lv-LV" sz="1400"/>
          </a:p>
        </p:txBody>
      </p:sp>
    </p:spTree>
    <p:extLst>
      <p:ext uri="{BB962C8B-B14F-4D97-AF65-F5344CB8AC3E}">
        <p14:creationId xmlns:p14="http://schemas.microsoft.com/office/powerpoint/2010/main" val="42556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build="p" bldLvl="2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1E800F-3536-4B05-BA35-02C53B17C368}" type="slidenum">
              <a:rPr lang="lv-LV" altLang="lv-LV" sz="1400"/>
              <a:pPr>
                <a:spcBef>
                  <a:spcPct val="0"/>
                </a:spcBef>
                <a:buFontTx/>
                <a:buNone/>
              </a:pPr>
              <a:t>63</a:t>
            </a:fld>
            <a:endParaRPr lang="lv-LV" altLang="lv-LV" sz="1400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09317" y="1752600"/>
            <a:ext cx="5573083" cy="4114800"/>
          </a:xfrm>
          <a:noFill/>
        </p:spPr>
        <p:txBody>
          <a:bodyPr/>
          <a:lstStyle/>
          <a:p>
            <a:pPr marL="0" indent="0" eaLnBrk="1" hangingPunct="1">
              <a:buNone/>
              <a:tabLst>
                <a:tab pos="1054100" algn="l"/>
                <a:tab pos="2001838" algn="l"/>
              </a:tabLst>
            </a:pPr>
            <a:r>
              <a:rPr lang="lv-LV" altLang="lv-LV" dirty="0" smtClean="0"/>
              <a:t>Finding Parents/Children arithmetically:</a:t>
            </a:r>
          </a:p>
          <a:p>
            <a:pPr marL="0" indent="0" eaLnBrk="1" hangingPunct="1">
              <a:buNone/>
              <a:tabLst>
                <a:tab pos="1054100" algn="l"/>
                <a:tab pos="2001838" algn="l"/>
              </a:tabLst>
            </a:pPr>
            <a:endParaRPr lang="en-US" altLang="lv-LV" dirty="0"/>
          </a:p>
          <a:p>
            <a:pPr eaLnBrk="1" hangingPunct="1">
              <a:tabLst>
                <a:tab pos="1054100" algn="l"/>
                <a:tab pos="2001838" algn="l"/>
              </a:tabLst>
            </a:pPr>
            <a:r>
              <a:rPr lang="en-US" altLang="lv-LV" dirty="0"/>
              <a:t>parent(</a:t>
            </a:r>
            <a:r>
              <a:rPr lang="en-US" altLang="lv-LV" i="1" dirty="0" err="1"/>
              <a:t>i</a:t>
            </a:r>
            <a:r>
              <a:rPr lang="en-US" altLang="lv-LV" dirty="0"/>
              <a:t>)</a:t>
            </a:r>
            <a:r>
              <a:rPr lang="lv-LV" altLang="lv-LV" dirty="0"/>
              <a:t> </a:t>
            </a:r>
            <a:r>
              <a:rPr lang="en-US" altLang="lv-LV" dirty="0"/>
              <a:t>= </a:t>
            </a:r>
            <a:r>
              <a:rPr lang="lv-LV" altLang="lv-LV" dirty="0"/>
              <a:t>(</a:t>
            </a:r>
            <a:r>
              <a:rPr lang="en-US" altLang="lv-LV" i="1" dirty="0" err="1" smtClean="0"/>
              <a:t>i</a:t>
            </a:r>
            <a:r>
              <a:rPr lang="lv-LV" altLang="lv-LV" i="1" dirty="0" smtClean="0"/>
              <a:t> - 1) </a:t>
            </a:r>
            <a:r>
              <a:rPr lang="en-US" altLang="lv-LV" dirty="0" smtClean="0"/>
              <a:t>/</a:t>
            </a:r>
            <a:r>
              <a:rPr lang="lv-LV" altLang="lv-LV" dirty="0" smtClean="0"/>
              <a:t> </a:t>
            </a:r>
            <a:r>
              <a:rPr lang="en-US" altLang="lv-LV" dirty="0" smtClean="0"/>
              <a:t>2</a:t>
            </a:r>
            <a:endParaRPr lang="en-US" altLang="lv-LV" dirty="0">
              <a:latin typeface="Σψμβολ" pitchFamily="34" charset="0"/>
            </a:endParaRPr>
          </a:p>
          <a:p>
            <a:pPr eaLnBrk="1" hangingPunct="1">
              <a:tabLst>
                <a:tab pos="1054100" algn="l"/>
                <a:tab pos="2001838" algn="l"/>
              </a:tabLst>
            </a:pPr>
            <a:r>
              <a:rPr lang="en-US" altLang="lv-LV" dirty="0"/>
              <a:t>left(</a:t>
            </a:r>
            <a:r>
              <a:rPr lang="en-US" altLang="lv-LV" i="1" dirty="0" err="1"/>
              <a:t>i</a:t>
            </a:r>
            <a:r>
              <a:rPr lang="en-US" altLang="lv-LV" dirty="0"/>
              <a:t>)	= 2</a:t>
            </a:r>
            <a:r>
              <a:rPr lang="en-US" altLang="lv-LV" i="1" dirty="0"/>
              <a:t>i</a:t>
            </a:r>
            <a:r>
              <a:rPr lang="lv-LV" altLang="lv-LV" i="1" dirty="0"/>
              <a:t> +</a:t>
            </a:r>
            <a:r>
              <a:rPr lang="lv-LV" altLang="lv-LV" dirty="0"/>
              <a:t> 1</a:t>
            </a:r>
            <a:endParaRPr lang="en-US" altLang="lv-LV" dirty="0"/>
          </a:p>
          <a:p>
            <a:pPr eaLnBrk="1" hangingPunct="1">
              <a:tabLst>
                <a:tab pos="1054100" algn="l"/>
                <a:tab pos="2001838" algn="l"/>
              </a:tabLst>
            </a:pPr>
            <a:r>
              <a:rPr lang="en-US" altLang="lv-LV" dirty="0"/>
              <a:t>right(</a:t>
            </a:r>
            <a:r>
              <a:rPr lang="en-US" altLang="lv-LV" i="1" dirty="0" err="1"/>
              <a:t>i</a:t>
            </a:r>
            <a:r>
              <a:rPr lang="en-US" altLang="lv-LV" dirty="0" smtClean="0"/>
              <a:t>)</a:t>
            </a:r>
            <a:r>
              <a:rPr lang="lv-LV" altLang="lv-LV" dirty="0" smtClean="0"/>
              <a:t> </a:t>
            </a:r>
            <a:r>
              <a:rPr lang="en-US" altLang="lv-LV" dirty="0" smtClean="0"/>
              <a:t>= </a:t>
            </a:r>
            <a:r>
              <a:rPr lang="en-US" altLang="lv-LV" dirty="0"/>
              <a:t>2</a:t>
            </a:r>
            <a:r>
              <a:rPr lang="en-US" altLang="lv-LV" i="1" dirty="0"/>
              <a:t>i</a:t>
            </a:r>
            <a:r>
              <a:rPr lang="en-US" altLang="lv-LV" dirty="0"/>
              <a:t> + </a:t>
            </a:r>
            <a:r>
              <a:rPr lang="lv-LV" altLang="lv-LV" dirty="0"/>
              <a:t>2</a:t>
            </a:r>
            <a:endParaRPr lang="en-US" altLang="lv-LV" dirty="0"/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1536700" algn="l"/>
              </a:tabLst>
            </a:pPr>
            <a:r>
              <a:rPr lang="lv-LV" altLang="lv-LV" sz="4000" dirty="0" smtClean="0"/>
              <a:t>Complete Binary Tree as an Array</a:t>
            </a:r>
            <a:endParaRPr lang="en-US" altLang="lv-LV" sz="4000" dirty="0"/>
          </a:p>
        </p:txBody>
      </p:sp>
      <p:grpSp>
        <p:nvGrpSpPr>
          <p:cNvPr id="63493" name="Group 4"/>
          <p:cNvGrpSpPr>
            <a:grpSpLocks/>
          </p:cNvGrpSpPr>
          <p:nvPr/>
        </p:nvGrpSpPr>
        <p:grpSpPr bwMode="auto">
          <a:xfrm>
            <a:off x="1447800" y="2339975"/>
            <a:ext cx="3946525" cy="2554634"/>
            <a:chOff x="518" y="1620"/>
            <a:chExt cx="3535" cy="2289"/>
          </a:xfrm>
        </p:grpSpPr>
        <p:pic>
          <p:nvPicPr>
            <p:cNvPr id="6351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" y="1648"/>
              <a:ext cx="3535" cy="2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3518" name="Text Box 6"/>
            <p:cNvSpPr txBox="1">
              <a:spLocks noChangeArrowheads="1"/>
            </p:cNvSpPr>
            <p:nvPr/>
          </p:nvSpPr>
          <p:spPr bwMode="auto">
            <a:xfrm>
              <a:off x="2862" y="2796"/>
              <a:ext cx="128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000" b="1">
                  <a:latin typeface="Helvetica" panose="020B0604020202020204" pitchFamily="34" charset="0"/>
                </a:rPr>
                <a:t>a</a:t>
              </a:r>
            </a:p>
          </p:txBody>
        </p:sp>
        <p:sp>
          <p:nvSpPr>
            <p:cNvPr id="63519" name="Text Box 7"/>
            <p:cNvSpPr txBox="1">
              <a:spLocks noChangeArrowheads="1"/>
            </p:cNvSpPr>
            <p:nvPr/>
          </p:nvSpPr>
          <p:spPr bwMode="auto">
            <a:xfrm>
              <a:off x="1093" y="3380"/>
              <a:ext cx="128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000" b="1">
                  <a:latin typeface="Helvetica" panose="020B0604020202020204" pitchFamily="34" charset="0"/>
                </a:rPr>
                <a:t>c</a:t>
              </a:r>
            </a:p>
          </p:txBody>
        </p:sp>
        <p:sp>
          <p:nvSpPr>
            <p:cNvPr id="63520" name="Text Box 8"/>
            <p:cNvSpPr txBox="1">
              <a:spLocks noChangeArrowheads="1"/>
            </p:cNvSpPr>
            <p:nvPr/>
          </p:nvSpPr>
          <p:spPr bwMode="auto">
            <a:xfrm>
              <a:off x="839" y="2803"/>
              <a:ext cx="140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000" b="1">
                  <a:latin typeface="Helvetica" panose="020B0604020202020204" pitchFamily="34" charset="0"/>
                </a:rPr>
                <a:t>d</a:t>
              </a:r>
            </a:p>
          </p:txBody>
        </p:sp>
        <p:sp>
          <p:nvSpPr>
            <p:cNvPr id="63521" name="Text Box 9"/>
            <p:cNvSpPr txBox="1">
              <a:spLocks noChangeArrowheads="1"/>
            </p:cNvSpPr>
            <p:nvPr/>
          </p:nvSpPr>
          <p:spPr bwMode="auto">
            <a:xfrm>
              <a:off x="3869" y="2796"/>
              <a:ext cx="128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000" b="1">
                  <a:latin typeface="Helvetica" panose="020B0604020202020204" pitchFamily="34" charset="0"/>
                </a:rPr>
                <a:t>e</a:t>
              </a:r>
            </a:p>
          </p:txBody>
        </p:sp>
        <p:sp>
          <p:nvSpPr>
            <p:cNvPr id="63522" name="Text Box 10"/>
            <p:cNvSpPr txBox="1">
              <a:spLocks noChangeArrowheads="1"/>
            </p:cNvSpPr>
            <p:nvPr/>
          </p:nvSpPr>
          <p:spPr bwMode="auto">
            <a:xfrm>
              <a:off x="1382" y="2196"/>
              <a:ext cx="63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000" b="1">
                  <a:latin typeface="Helvetica" panose="020B0604020202020204" pitchFamily="34" charset="0"/>
                </a:rPr>
                <a:t>j</a:t>
              </a:r>
            </a:p>
          </p:txBody>
        </p:sp>
        <p:sp>
          <p:nvSpPr>
            <p:cNvPr id="63523" name="Text Box 11"/>
            <p:cNvSpPr txBox="1">
              <a:spLocks noChangeArrowheads="1"/>
            </p:cNvSpPr>
            <p:nvPr/>
          </p:nvSpPr>
          <p:spPr bwMode="auto">
            <a:xfrm>
              <a:off x="621" y="3388"/>
              <a:ext cx="63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000" b="1">
                  <a:latin typeface="Helvetica" panose="020B0604020202020204" pitchFamily="34" charset="0"/>
                </a:rPr>
                <a:t>i</a:t>
              </a:r>
            </a:p>
          </p:txBody>
        </p:sp>
        <p:sp>
          <p:nvSpPr>
            <p:cNvPr id="63524" name="Text Box 12"/>
            <p:cNvSpPr txBox="1">
              <a:spLocks noChangeArrowheads="1"/>
            </p:cNvSpPr>
            <p:nvPr/>
          </p:nvSpPr>
          <p:spPr bwMode="auto">
            <a:xfrm>
              <a:off x="2359" y="1620"/>
              <a:ext cx="141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000" b="1">
                  <a:latin typeface="Helvetica" panose="020B0604020202020204" pitchFamily="34" charset="0"/>
                </a:rPr>
                <a:t>h</a:t>
              </a:r>
            </a:p>
          </p:txBody>
        </p:sp>
        <p:sp>
          <p:nvSpPr>
            <p:cNvPr id="63525" name="Text Box 13"/>
            <p:cNvSpPr txBox="1">
              <a:spLocks noChangeArrowheads="1"/>
            </p:cNvSpPr>
            <p:nvPr/>
          </p:nvSpPr>
          <p:spPr bwMode="auto">
            <a:xfrm>
              <a:off x="1599" y="3357"/>
              <a:ext cx="141" cy="5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000" b="1">
                  <a:latin typeface="Helvetica" panose="020B0604020202020204" pitchFamily="34" charset="0"/>
                </a:rPr>
                <a:t>g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lv-LV" sz="2000" b="1">
                <a:latin typeface="Helvetica" panose="020B0604020202020204" pitchFamily="34" charset="0"/>
              </a:endParaRPr>
            </a:p>
          </p:txBody>
        </p:sp>
        <p:sp>
          <p:nvSpPr>
            <p:cNvPr id="63526" name="Text Box 14"/>
            <p:cNvSpPr txBox="1">
              <a:spLocks noChangeArrowheads="1"/>
            </p:cNvSpPr>
            <p:nvPr/>
          </p:nvSpPr>
          <p:spPr bwMode="auto">
            <a:xfrm>
              <a:off x="3384" y="2220"/>
              <a:ext cx="7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000" b="1">
                  <a:latin typeface="Helvetica" panose="020B0604020202020204" pitchFamily="34" charset="0"/>
                </a:rPr>
                <a:t>f</a:t>
              </a:r>
            </a:p>
          </p:txBody>
        </p:sp>
        <p:sp>
          <p:nvSpPr>
            <p:cNvPr id="63527" name="Text Box 15"/>
            <p:cNvSpPr txBox="1">
              <a:spLocks noChangeArrowheads="1"/>
            </p:cNvSpPr>
            <p:nvPr/>
          </p:nvSpPr>
          <p:spPr bwMode="auto">
            <a:xfrm>
              <a:off x="1847" y="2803"/>
              <a:ext cx="141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000" b="1">
                  <a:latin typeface="Helvetica" panose="020B0604020202020204" pitchFamily="34" charset="0"/>
                </a:rPr>
                <a:t>b</a:t>
              </a:r>
            </a:p>
          </p:txBody>
        </p:sp>
      </p:grpSp>
      <p:grpSp>
        <p:nvGrpSpPr>
          <p:cNvPr id="310288" name="Group 16"/>
          <p:cNvGrpSpPr>
            <a:grpSpLocks/>
          </p:cNvGrpSpPr>
          <p:nvPr/>
        </p:nvGrpSpPr>
        <p:grpSpPr bwMode="auto">
          <a:xfrm>
            <a:off x="1484311" y="2286000"/>
            <a:ext cx="3651250" cy="2622726"/>
            <a:chOff x="546" y="1578"/>
            <a:chExt cx="3272" cy="2348"/>
          </a:xfrm>
        </p:grpSpPr>
        <p:sp>
          <p:nvSpPr>
            <p:cNvPr id="63507" name="Text Box 17"/>
            <p:cNvSpPr txBox="1">
              <a:spLocks noChangeArrowheads="1"/>
            </p:cNvSpPr>
            <p:nvPr/>
          </p:nvSpPr>
          <p:spPr bwMode="auto">
            <a:xfrm>
              <a:off x="2146" y="1578"/>
              <a:ext cx="127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lv-LV" altLang="lv-LV" sz="2000" b="1">
                  <a:solidFill>
                    <a:srgbClr val="BF0000"/>
                  </a:solidFill>
                  <a:latin typeface="Helvetica" panose="020B0604020202020204" pitchFamily="34" charset="0"/>
                </a:rPr>
                <a:t>0</a:t>
              </a:r>
              <a:endParaRPr lang="en-US" altLang="lv-LV" sz="2000" b="1">
                <a:solidFill>
                  <a:srgbClr val="BF000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63508" name="Text Box 18"/>
            <p:cNvSpPr txBox="1">
              <a:spLocks noChangeArrowheads="1"/>
            </p:cNvSpPr>
            <p:nvPr/>
          </p:nvSpPr>
          <p:spPr bwMode="auto">
            <a:xfrm>
              <a:off x="610" y="2817"/>
              <a:ext cx="127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lv-LV" altLang="lv-LV" sz="2000" b="1">
                  <a:solidFill>
                    <a:srgbClr val="BF0000"/>
                  </a:solidFill>
                  <a:latin typeface="Helvetica" panose="020B0604020202020204" pitchFamily="34" charset="0"/>
                </a:rPr>
                <a:t>3</a:t>
              </a:r>
              <a:endParaRPr lang="en-US" altLang="lv-LV" sz="2000" b="1">
                <a:solidFill>
                  <a:srgbClr val="BF000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63509" name="Text Box 19"/>
            <p:cNvSpPr txBox="1">
              <a:spLocks noChangeArrowheads="1"/>
            </p:cNvSpPr>
            <p:nvPr/>
          </p:nvSpPr>
          <p:spPr bwMode="auto">
            <a:xfrm>
              <a:off x="1106" y="2235"/>
              <a:ext cx="128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lv-LV" altLang="lv-LV" sz="2000" b="1">
                  <a:solidFill>
                    <a:srgbClr val="BF0000"/>
                  </a:solidFill>
                  <a:latin typeface="Helvetica" panose="020B0604020202020204" pitchFamily="34" charset="0"/>
                </a:rPr>
                <a:t>1</a:t>
              </a:r>
              <a:endParaRPr lang="en-US" altLang="lv-LV" sz="2000" b="1">
                <a:solidFill>
                  <a:srgbClr val="BF000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63510" name="Text Box 20"/>
            <p:cNvSpPr txBox="1">
              <a:spLocks noChangeArrowheads="1"/>
            </p:cNvSpPr>
            <p:nvPr/>
          </p:nvSpPr>
          <p:spPr bwMode="auto">
            <a:xfrm>
              <a:off x="3074" y="2242"/>
              <a:ext cx="223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lv-LV" altLang="lv-LV" sz="2000" b="1">
                  <a:solidFill>
                    <a:srgbClr val="BF0000"/>
                  </a:solidFill>
                  <a:latin typeface="Helvetica" panose="020B0604020202020204" pitchFamily="34" charset="0"/>
                </a:rPr>
                <a:t>2</a:t>
              </a:r>
              <a:endParaRPr lang="en-US" altLang="lv-LV" sz="2000" b="1">
                <a:solidFill>
                  <a:srgbClr val="BF000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63511" name="Text Box 21"/>
            <p:cNvSpPr txBox="1">
              <a:spLocks noChangeArrowheads="1"/>
            </p:cNvSpPr>
            <p:nvPr/>
          </p:nvSpPr>
          <p:spPr bwMode="auto">
            <a:xfrm>
              <a:off x="3594" y="2818"/>
              <a:ext cx="22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lv-LV" altLang="lv-LV" sz="2000" b="1">
                  <a:solidFill>
                    <a:srgbClr val="BF0000"/>
                  </a:solidFill>
                  <a:latin typeface="Helvetica" panose="020B0604020202020204" pitchFamily="34" charset="0"/>
                </a:rPr>
                <a:t>6</a:t>
              </a:r>
              <a:endParaRPr lang="en-US" altLang="lv-LV" sz="2000" b="1">
                <a:solidFill>
                  <a:srgbClr val="BF000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63512" name="Text Box 22"/>
            <p:cNvSpPr txBox="1">
              <a:spLocks noChangeArrowheads="1"/>
            </p:cNvSpPr>
            <p:nvPr/>
          </p:nvSpPr>
          <p:spPr bwMode="auto">
            <a:xfrm>
              <a:off x="1625" y="2817"/>
              <a:ext cx="128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lv-LV" altLang="lv-LV" sz="2000" b="1">
                  <a:solidFill>
                    <a:srgbClr val="BF0000"/>
                  </a:solidFill>
                  <a:latin typeface="Helvetica" panose="020B0604020202020204" pitchFamily="34" charset="0"/>
                </a:rPr>
                <a:t>4</a:t>
              </a:r>
              <a:endParaRPr lang="en-US" altLang="lv-LV" sz="2000" b="1">
                <a:solidFill>
                  <a:srgbClr val="BF000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63513" name="Text Box 23"/>
            <p:cNvSpPr txBox="1">
              <a:spLocks noChangeArrowheads="1"/>
            </p:cNvSpPr>
            <p:nvPr/>
          </p:nvSpPr>
          <p:spPr bwMode="auto">
            <a:xfrm>
              <a:off x="2634" y="2817"/>
              <a:ext cx="127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lv-LV" altLang="lv-LV" sz="2000" b="1">
                  <a:solidFill>
                    <a:srgbClr val="BF0000"/>
                  </a:solidFill>
                  <a:latin typeface="Helvetica" panose="020B0604020202020204" pitchFamily="34" charset="0"/>
                </a:rPr>
                <a:t>5</a:t>
              </a:r>
              <a:endParaRPr lang="en-US" altLang="lv-LV" sz="2000" b="1">
                <a:solidFill>
                  <a:srgbClr val="BF000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63514" name="Text Box 24"/>
            <p:cNvSpPr txBox="1">
              <a:spLocks noChangeArrowheads="1"/>
            </p:cNvSpPr>
            <p:nvPr/>
          </p:nvSpPr>
          <p:spPr bwMode="auto">
            <a:xfrm>
              <a:off x="1042" y="3650"/>
              <a:ext cx="22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lv-LV" altLang="lv-LV" sz="2000" b="1">
                  <a:solidFill>
                    <a:srgbClr val="BF0000"/>
                  </a:solidFill>
                  <a:latin typeface="Helvetica" panose="020B0604020202020204" pitchFamily="34" charset="0"/>
                </a:rPr>
                <a:t>8</a:t>
              </a:r>
              <a:endParaRPr lang="en-US" altLang="lv-LV" sz="2000" b="1">
                <a:solidFill>
                  <a:srgbClr val="BF000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63515" name="Text Box 25"/>
            <p:cNvSpPr txBox="1">
              <a:spLocks noChangeArrowheads="1"/>
            </p:cNvSpPr>
            <p:nvPr/>
          </p:nvSpPr>
          <p:spPr bwMode="auto">
            <a:xfrm>
              <a:off x="546" y="3650"/>
              <a:ext cx="22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lv-LV" altLang="lv-LV" sz="2000" b="1">
                  <a:solidFill>
                    <a:srgbClr val="BF0000"/>
                  </a:solidFill>
                  <a:latin typeface="Helvetica" panose="020B0604020202020204" pitchFamily="34" charset="0"/>
                </a:rPr>
                <a:t>7</a:t>
              </a:r>
              <a:endParaRPr lang="en-US" altLang="lv-LV" sz="2000" b="1">
                <a:solidFill>
                  <a:srgbClr val="BF000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63516" name="Text Box 26"/>
            <p:cNvSpPr txBox="1">
              <a:spLocks noChangeArrowheads="1"/>
            </p:cNvSpPr>
            <p:nvPr/>
          </p:nvSpPr>
          <p:spPr bwMode="auto">
            <a:xfrm>
              <a:off x="1594" y="3650"/>
              <a:ext cx="127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lv-LV" altLang="lv-LV" sz="2000" b="1">
                  <a:solidFill>
                    <a:srgbClr val="BF0000"/>
                  </a:solidFill>
                  <a:latin typeface="Helvetica" panose="020B0604020202020204" pitchFamily="34" charset="0"/>
                </a:rPr>
                <a:t>9</a:t>
              </a:r>
              <a:endParaRPr lang="en-US" altLang="lv-LV" sz="2000" b="1">
                <a:solidFill>
                  <a:srgbClr val="BF0000"/>
                </a:solidFill>
                <a:latin typeface="Helvetica" panose="020B0604020202020204" pitchFamily="34" charset="0"/>
              </a:endParaRPr>
            </a:p>
          </p:txBody>
        </p:sp>
      </p:grpSp>
      <p:grpSp>
        <p:nvGrpSpPr>
          <p:cNvPr id="310299" name="Group 27"/>
          <p:cNvGrpSpPr>
            <a:grpSpLocks/>
          </p:cNvGrpSpPr>
          <p:nvPr/>
        </p:nvGrpSpPr>
        <p:grpSpPr bwMode="auto">
          <a:xfrm>
            <a:off x="1630362" y="5581651"/>
            <a:ext cx="3579813" cy="411163"/>
            <a:chOff x="660" y="4161"/>
            <a:chExt cx="3208" cy="368"/>
          </a:xfrm>
        </p:grpSpPr>
        <p:pic>
          <p:nvPicPr>
            <p:cNvPr id="63496" name="Picture 2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" y="4201"/>
              <a:ext cx="3208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3497" name="Text Box 29"/>
            <p:cNvSpPr txBox="1">
              <a:spLocks noChangeArrowheads="1"/>
            </p:cNvSpPr>
            <p:nvPr/>
          </p:nvSpPr>
          <p:spPr bwMode="auto">
            <a:xfrm>
              <a:off x="1121" y="4161"/>
              <a:ext cx="80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500">
                  <a:latin typeface="Times" panose="02020603050405020304" pitchFamily="18" charset="0"/>
                </a:rPr>
                <a:t>j</a:t>
              </a:r>
            </a:p>
          </p:txBody>
        </p:sp>
        <p:sp>
          <p:nvSpPr>
            <p:cNvPr id="63498" name="Text Box 30"/>
            <p:cNvSpPr txBox="1">
              <a:spLocks noChangeArrowheads="1"/>
            </p:cNvSpPr>
            <p:nvPr/>
          </p:nvSpPr>
          <p:spPr bwMode="auto">
            <a:xfrm>
              <a:off x="1426" y="4161"/>
              <a:ext cx="96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500">
                  <a:latin typeface="Times" panose="02020603050405020304" pitchFamily="18" charset="0"/>
                </a:rPr>
                <a:t>f</a:t>
              </a:r>
            </a:p>
          </p:txBody>
        </p:sp>
        <p:sp>
          <p:nvSpPr>
            <p:cNvPr id="63499" name="Text Box 31"/>
            <p:cNvSpPr txBox="1">
              <a:spLocks noChangeArrowheads="1"/>
            </p:cNvSpPr>
            <p:nvPr/>
          </p:nvSpPr>
          <p:spPr bwMode="auto">
            <a:xfrm>
              <a:off x="1722" y="4161"/>
              <a:ext cx="144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500">
                  <a:latin typeface="Times" panose="02020603050405020304" pitchFamily="18" charset="0"/>
                </a:rPr>
                <a:t>d</a:t>
              </a:r>
            </a:p>
          </p:txBody>
        </p:sp>
        <p:sp>
          <p:nvSpPr>
            <p:cNvPr id="63500" name="Text Box 32"/>
            <p:cNvSpPr txBox="1">
              <a:spLocks noChangeArrowheads="1"/>
            </p:cNvSpPr>
            <p:nvPr/>
          </p:nvSpPr>
          <p:spPr bwMode="auto">
            <a:xfrm>
              <a:off x="2043" y="4161"/>
              <a:ext cx="144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500">
                  <a:latin typeface="Times" panose="02020603050405020304" pitchFamily="18" charset="0"/>
                </a:rPr>
                <a:t>b</a:t>
              </a:r>
            </a:p>
          </p:txBody>
        </p:sp>
        <p:sp>
          <p:nvSpPr>
            <p:cNvPr id="63501" name="Text Box 33"/>
            <p:cNvSpPr txBox="1">
              <a:spLocks noChangeArrowheads="1"/>
            </p:cNvSpPr>
            <p:nvPr/>
          </p:nvSpPr>
          <p:spPr bwMode="auto">
            <a:xfrm>
              <a:off x="2372" y="4161"/>
              <a:ext cx="128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500">
                  <a:latin typeface="Times" panose="02020603050405020304" pitchFamily="18" charset="0"/>
                </a:rPr>
                <a:t>a</a:t>
              </a:r>
            </a:p>
          </p:txBody>
        </p:sp>
        <p:sp>
          <p:nvSpPr>
            <p:cNvPr id="63502" name="Text Box 34"/>
            <p:cNvSpPr txBox="1">
              <a:spLocks noChangeArrowheads="1"/>
            </p:cNvSpPr>
            <p:nvPr/>
          </p:nvSpPr>
          <p:spPr bwMode="auto">
            <a:xfrm>
              <a:off x="2685" y="4161"/>
              <a:ext cx="128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500">
                  <a:latin typeface="Times" panose="02020603050405020304" pitchFamily="18" charset="0"/>
                </a:rPr>
                <a:t>e</a:t>
              </a:r>
            </a:p>
          </p:txBody>
        </p:sp>
        <p:sp>
          <p:nvSpPr>
            <p:cNvPr id="63503" name="Text Box 35"/>
            <p:cNvSpPr txBox="1">
              <a:spLocks noChangeArrowheads="1"/>
            </p:cNvSpPr>
            <p:nvPr/>
          </p:nvSpPr>
          <p:spPr bwMode="auto">
            <a:xfrm>
              <a:off x="3031" y="4161"/>
              <a:ext cx="80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500">
                  <a:latin typeface="Times" panose="02020603050405020304" pitchFamily="18" charset="0"/>
                </a:rPr>
                <a:t>i</a:t>
              </a:r>
            </a:p>
          </p:txBody>
        </p:sp>
        <p:sp>
          <p:nvSpPr>
            <p:cNvPr id="63504" name="Text Box 36"/>
            <p:cNvSpPr txBox="1">
              <a:spLocks noChangeArrowheads="1"/>
            </p:cNvSpPr>
            <p:nvPr/>
          </p:nvSpPr>
          <p:spPr bwMode="auto">
            <a:xfrm>
              <a:off x="3328" y="4161"/>
              <a:ext cx="128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500">
                  <a:latin typeface="Times" panose="02020603050405020304" pitchFamily="18" charset="0"/>
                </a:rPr>
                <a:t>c</a:t>
              </a:r>
            </a:p>
          </p:txBody>
        </p:sp>
        <p:sp>
          <p:nvSpPr>
            <p:cNvPr id="63505" name="Text Box 37"/>
            <p:cNvSpPr txBox="1">
              <a:spLocks noChangeArrowheads="1"/>
            </p:cNvSpPr>
            <p:nvPr/>
          </p:nvSpPr>
          <p:spPr bwMode="auto">
            <a:xfrm>
              <a:off x="3641" y="4161"/>
              <a:ext cx="144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500">
                  <a:latin typeface="Times" panose="02020603050405020304" pitchFamily="18" charset="0"/>
                </a:rPr>
                <a:t>g</a:t>
              </a:r>
            </a:p>
          </p:txBody>
        </p:sp>
        <p:sp>
          <p:nvSpPr>
            <p:cNvPr id="63506" name="Text Box 38"/>
            <p:cNvSpPr txBox="1">
              <a:spLocks noChangeArrowheads="1"/>
            </p:cNvSpPr>
            <p:nvPr/>
          </p:nvSpPr>
          <p:spPr bwMode="auto">
            <a:xfrm>
              <a:off x="769" y="4161"/>
              <a:ext cx="144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642938">
                <a:spcBef>
                  <a:spcPct val="20000"/>
                </a:spcBef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642938">
                <a:spcBef>
                  <a:spcPct val="20000"/>
                </a:spcBef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642938">
                <a:spcBef>
                  <a:spcPct val="20000"/>
                </a:spcBef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500">
                  <a:latin typeface="Times" panose="02020603050405020304" pitchFamily="18" charset="0"/>
                </a:rPr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2457837"/>
      </p:ext>
    </p:extLst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4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4000"/>
              <a:t>Array-Based Representation of Binary Trees</a:t>
            </a:r>
            <a:endParaRPr lang="en-US" altLang="en-US" sz="3600"/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Nodes are stored in an array A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8283309-611C-456F-8799-094F0CC1815C}" type="slidenum">
              <a:rPr lang="en-US" altLang="lv-LV" sz="1400"/>
              <a:pPr eaLnBrk="1" hangingPunct="1"/>
              <a:t>64</a:t>
            </a:fld>
            <a:endParaRPr lang="en-US" altLang="lv-LV" sz="1400"/>
          </a:p>
        </p:txBody>
      </p:sp>
      <p:sp>
        <p:nvSpPr>
          <p:cNvPr id="102421" name="Rectangle 21"/>
          <p:cNvSpPr>
            <a:spLocks noChangeArrowheads="1"/>
          </p:cNvSpPr>
          <p:nvPr/>
        </p:nvSpPr>
        <p:spPr bwMode="auto">
          <a:xfrm>
            <a:off x="2133600" y="3886200"/>
            <a:ext cx="6019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7145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q"/>
              <a:defRPr/>
            </a:pPr>
            <a:r>
              <a:rPr lang="en-US" altLang="en-US" sz="2000" dirty="0">
                <a:latin typeface="+mn-lt"/>
              </a:rPr>
              <a:t>Node v is stored at A[rank(v)]</a:t>
            </a:r>
          </a:p>
          <a:p>
            <a:pPr marL="628650" lvl="1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/>
            </a:pPr>
            <a:r>
              <a:rPr lang="en-US" altLang="en-US" sz="2000" dirty="0">
                <a:latin typeface="+mn-lt"/>
              </a:rPr>
              <a:t>rank(root) = 1</a:t>
            </a:r>
          </a:p>
          <a:p>
            <a:pPr marL="628650" lvl="1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/>
            </a:pPr>
            <a:r>
              <a:rPr lang="en-US" altLang="en-US" sz="2000" dirty="0">
                <a:latin typeface="+mn-lt"/>
              </a:rPr>
              <a:t>if node is the left child of parent(node), 	rank(node) = 2 </a:t>
            </a:r>
            <a:r>
              <a:rPr lang="ar-SA" sz="2000" dirty="0">
                <a:latin typeface="+mn-lt"/>
                <a:cs typeface="Arial" charset="0"/>
                <a:sym typeface="Symbol"/>
              </a:rPr>
              <a:t></a:t>
            </a:r>
            <a:r>
              <a:rPr lang="en-US" sz="2000" dirty="0">
                <a:latin typeface="+mn-lt"/>
                <a:cs typeface="Arial" charset="0"/>
                <a:sym typeface="Symbol"/>
              </a:rPr>
              <a:t> </a:t>
            </a:r>
            <a:r>
              <a:rPr lang="en-US" altLang="en-US" sz="2000" dirty="0">
                <a:latin typeface="+mn-lt"/>
              </a:rPr>
              <a:t>rank(parent(node))</a:t>
            </a:r>
          </a:p>
          <a:p>
            <a:pPr marL="628650" lvl="1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/>
            </a:pPr>
            <a:r>
              <a:rPr lang="en-US" altLang="en-US" sz="2000" dirty="0">
                <a:latin typeface="+mn-lt"/>
              </a:rPr>
              <a:t>if node is the right child of parent(node), 	rank(node) = 2</a:t>
            </a:r>
            <a:r>
              <a:rPr lang="ar-SA" sz="2000" dirty="0">
                <a:cs typeface="Arial" charset="0"/>
                <a:sym typeface="Symbol"/>
              </a:rPr>
              <a:t> </a:t>
            </a:r>
            <a:r>
              <a:rPr lang="en-US" sz="2000" dirty="0">
                <a:cs typeface="Arial" charset="0"/>
                <a:sym typeface="Symbol"/>
              </a:rPr>
              <a:t> r</a:t>
            </a:r>
            <a:r>
              <a:rPr lang="en-US" altLang="en-US" sz="2000" dirty="0">
                <a:latin typeface="+mn-lt"/>
              </a:rPr>
              <a:t>ank(parent(node)) </a:t>
            </a:r>
            <a:r>
              <a:rPr lang="en-US" altLang="en-US" sz="2000" dirty="0">
                <a:latin typeface="Symbol" pitchFamily="18" charset="2"/>
              </a:rPr>
              <a:t>+</a:t>
            </a:r>
            <a:r>
              <a:rPr lang="en-US" altLang="en-US" sz="2000" dirty="0">
                <a:latin typeface="+mn-lt"/>
              </a:rPr>
              <a:t> 1</a:t>
            </a:r>
          </a:p>
        </p:txBody>
      </p:sp>
      <p:sp>
        <p:nvSpPr>
          <p:cNvPr id="20488" name="Text Box 22"/>
          <p:cNvSpPr txBox="1">
            <a:spLocks noChangeArrowheads="1"/>
          </p:cNvSpPr>
          <p:nvPr/>
        </p:nvSpPr>
        <p:spPr bwMode="auto">
          <a:xfrm>
            <a:off x="8458200" y="1828800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8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0489" name="Text Box 23"/>
          <p:cNvSpPr txBox="1">
            <a:spLocks noChangeArrowheads="1"/>
          </p:cNvSpPr>
          <p:nvPr/>
        </p:nvSpPr>
        <p:spPr bwMode="auto">
          <a:xfrm>
            <a:off x="7778750" y="3033714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8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0490" name="Text Box 24"/>
          <p:cNvSpPr txBox="1">
            <a:spLocks noChangeArrowheads="1"/>
          </p:cNvSpPr>
          <p:nvPr/>
        </p:nvSpPr>
        <p:spPr bwMode="auto">
          <a:xfrm>
            <a:off x="9607550" y="3033714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80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0491" name="Text Box 25"/>
          <p:cNvSpPr txBox="1">
            <a:spLocks noChangeArrowheads="1"/>
          </p:cNvSpPr>
          <p:nvPr/>
        </p:nvSpPr>
        <p:spPr bwMode="auto">
          <a:xfrm>
            <a:off x="8997950" y="4176714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80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20492" name="Text Box 26"/>
          <p:cNvSpPr txBox="1">
            <a:spLocks noChangeArrowheads="1"/>
          </p:cNvSpPr>
          <p:nvPr/>
        </p:nvSpPr>
        <p:spPr bwMode="auto">
          <a:xfrm>
            <a:off x="10064750" y="4191000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80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20493" name="Text Box 27"/>
          <p:cNvSpPr txBox="1">
            <a:spLocks noChangeArrowheads="1"/>
          </p:cNvSpPr>
          <p:nvPr/>
        </p:nvSpPr>
        <p:spPr bwMode="auto">
          <a:xfrm>
            <a:off x="7397750" y="4176714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80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20494" name="Text Box 28"/>
          <p:cNvSpPr txBox="1">
            <a:spLocks noChangeArrowheads="1"/>
          </p:cNvSpPr>
          <p:nvPr/>
        </p:nvSpPr>
        <p:spPr bwMode="auto">
          <a:xfrm>
            <a:off x="8534400" y="4176714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80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102429" name="Text Box 29"/>
          <p:cNvSpPr txBox="1">
            <a:spLocks noChangeArrowheads="1"/>
          </p:cNvSpPr>
          <p:nvPr/>
        </p:nvSpPr>
        <p:spPr bwMode="auto">
          <a:xfrm>
            <a:off x="7778750" y="5472113"/>
            <a:ext cx="41549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>
                <a:solidFill>
                  <a:schemeClr val="accent2"/>
                </a:solidFill>
                <a:latin typeface="+mn-lt"/>
              </a:rPr>
              <a:t>10</a:t>
            </a:r>
          </a:p>
        </p:txBody>
      </p:sp>
      <p:sp>
        <p:nvSpPr>
          <p:cNvPr id="102430" name="Text Box 30"/>
          <p:cNvSpPr txBox="1">
            <a:spLocks noChangeArrowheads="1"/>
          </p:cNvSpPr>
          <p:nvPr/>
        </p:nvSpPr>
        <p:spPr bwMode="auto">
          <a:xfrm>
            <a:off x="8940800" y="5472113"/>
            <a:ext cx="40690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>
                <a:solidFill>
                  <a:schemeClr val="accent2"/>
                </a:solidFill>
                <a:latin typeface="+mn-lt"/>
              </a:rPr>
              <a:t>11</a:t>
            </a:r>
          </a:p>
        </p:txBody>
      </p:sp>
      <p:sp>
        <p:nvSpPr>
          <p:cNvPr id="102432" name="Oval 32"/>
          <p:cNvSpPr>
            <a:spLocks noChangeArrowheads="1"/>
          </p:cNvSpPr>
          <p:nvPr/>
        </p:nvSpPr>
        <p:spPr bwMode="auto">
          <a:xfrm>
            <a:off x="8666163" y="2082800"/>
            <a:ext cx="41116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A</a:t>
            </a:r>
          </a:p>
        </p:txBody>
      </p:sp>
      <p:sp>
        <p:nvSpPr>
          <p:cNvPr id="102433" name="Oval 33"/>
          <p:cNvSpPr>
            <a:spLocks noChangeArrowheads="1"/>
          </p:cNvSpPr>
          <p:nvPr/>
        </p:nvSpPr>
        <p:spPr bwMode="auto">
          <a:xfrm>
            <a:off x="8736013" y="5740400"/>
            <a:ext cx="43021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H</a:t>
            </a:r>
          </a:p>
        </p:txBody>
      </p:sp>
      <p:sp>
        <p:nvSpPr>
          <p:cNvPr id="102434" name="Oval 34"/>
          <p:cNvSpPr>
            <a:spLocks noChangeArrowheads="1"/>
          </p:cNvSpPr>
          <p:nvPr/>
        </p:nvSpPr>
        <p:spPr bwMode="auto">
          <a:xfrm>
            <a:off x="8050213" y="5740400"/>
            <a:ext cx="43021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G</a:t>
            </a:r>
          </a:p>
        </p:txBody>
      </p:sp>
      <p:sp>
        <p:nvSpPr>
          <p:cNvPr id="102435" name="Oval 35"/>
          <p:cNvSpPr>
            <a:spLocks noChangeArrowheads="1"/>
          </p:cNvSpPr>
          <p:nvPr/>
        </p:nvSpPr>
        <p:spPr bwMode="auto">
          <a:xfrm>
            <a:off x="8305801" y="4498975"/>
            <a:ext cx="430213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F</a:t>
            </a:r>
          </a:p>
        </p:txBody>
      </p:sp>
      <p:sp>
        <p:nvSpPr>
          <p:cNvPr id="102436" name="Oval 36"/>
          <p:cNvSpPr>
            <a:spLocks noChangeArrowheads="1"/>
          </p:cNvSpPr>
          <p:nvPr/>
        </p:nvSpPr>
        <p:spPr bwMode="auto">
          <a:xfrm>
            <a:off x="7543800" y="4498975"/>
            <a:ext cx="438150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E</a:t>
            </a:r>
          </a:p>
        </p:txBody>
      </p:sp>
      <p:sp>
        <p:nvSpPr>
          <p:cNvPr id="102437" name="Oval 37"/>
          <p:cNvSpPr>
            <a:spLocks noChangeArrowheads="1"/>
          </p:cNvSpPr>
          <p:nvPr/>
        </p:nvSpPr>
        <p:spPr bwMode="auto">
          <a:xfrm>
            <a:off x="9345613" y="3302000"/>
            <a:ext cx="43021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D</a:t>
            </a:r>
          </a:p>
        </p:txBody>
      </p:sp>
      <p:sp>
        <p:nvSpPr>
          <p:cNvPr id="102438" name="Oval 38"/>
          <p:cNvSpPr>
            <a:spLocks noChangeArrowheads="1"/>
          </p:cNvSpPr>
          <p:nvPr/>
        </p:nvSpPr>
        <p:spPr bwMode="auto">
          <a:xfrm>
            <a:off x="9144000" y="4495800"/>
            <a:ext cx="395288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C</a:t>
            </a:r>
          </a:p>
        </p:txBody>
      </p:sp>
      <p:sp>
        <p:nvSpPr>
          <p:cNvPr id="102439" name="Oval 39"/>
          <p:cNvSpPr>
            <a:spLocks noChangeArrowheads="1"/>
          </p:cNvSpPr>
          <p:nvPr/>
        </p:nvSpPr>
        <p:spPr bwMode="auto">
          <a:xfrm>
            <a:off x="7985125" y="3302000"/>
            <a:ext cx="407988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B</a:t>
            </a:r>
          </a:p>
        </p:txBody>
      </p:sp>
      <p:cxnSp>
        <p:nvCxnSpPr>
          <p:cNvPr id="102440" name="AutoShape 40"/>
          <p:cNvCxnSpPr>
            <a:cxnSpLocks noChangeShapeType="1"/>
            <a:stCxn id="102432" idx="4"/>
            <a:endCxn id="102439" idx="0"/>
          </p:cNvCxnSpPr>
          <p:nvPr/>
        </p:nvCxnSpPr>
        <p:spPr bwMode="auto">
          <a:xfrm rot="5400000">
            <a:off x="8137526" y="2566988"/>
            <a:ext cx="787400" cy="682625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2441" name="AutoShape 41"/>
          <p:cNvCxnSpPr>
            <a:cxnSpLocks noChangeShapeType="1"/>
            <a:stCxn id="102437" idx="4"/>
            <a:endCxn id="102438" idx="0"/>
          </p:cNvCxnSpPr>
          <p:nvPr/>
        </p:nvCxnSpPr>
        <p:spPr bwMode="auto">
          <a:xfrm rot="5400000">
            <a:off x="9070976" y="4005263"/>
            <a:ext cx="762000" cy="219075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2442" name="AutoShape 42"/>
          <p:cNvCxnSpPr>
            <a:cxnSpLocks noChangeShapeType="1"/>
            <a:stCxn id="102432" idx="4"/>
            <a:endCxn id="102437" idx="0"/>
          </p:cNvCxnSpPr>
          <p:nvPr/>
        </p:nvCxnSpPr>
        <p:spPr bwMode="auto">
          <a:xfrm rot="16200000" flipH="1">
            <a:off x="8823326" y="2563813"/>
            <a:ext cx="787400" cy="688975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2443" name="AutoShape 43"/>
          <p:cNvCxnSpPr>
            <a:cxnSpLocks noChangeShapeType="1"/>
            <a:stCxn id="102439" idx="4"/>
            <a:endCxn id="102436" idx="0"/>
          </p:cNvCxnSpPr>
          <p:nvPr/>
        </p:nvCxnSpPr>
        <p:spPr bwMode="auto">
          <a:xfrm rot="5400000">
            <a:off x="7593807" y="3902869"/>
            <a:ext cx="765175" cy="427038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2444" name="AutoShape 44"/>
          <p:cNvCxnSpPr>
            <a:cxnSpLocks noChangeShapeType="1"/>
            <a:stCxn id="102439" idx="4"/>
            <a:endCxn id="102435" idx="0"/>
          </p:cNvCxnSpPr>
          <p:nvPr/>
        </p:nvCxnSpPr>
        <p:spPr bwMode="auto">
          <a:xfrm rot="16200000" flipH="1">
            <a:off x="7973220" y="3950495"/>
            <a:ext cx="765175" cy="331787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2445" name="AutoShape 45"/>
          <p:cNvCxnSpPr>
            <a:cxnSpLocks noChangeShapeType="1"/>
            <a:stCxn id="102435" idx="4"/>
            <a:endCxn id="102434" idx="0"/>
          </p:cNvCxnSpPr>
          <p:nvPr/>
        </p:nvCxnSpPr>
        <p:spPr bwMode="auto">
          <a:xfrm rot="5400000">
            <a:off x="7989095" y="5207795"/>
            <a:ext cx="809625" cy="255587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2446" name="AutoShape 46"/>
          <p:cNvCxnSpPr>
            <a:cxnSpLocks noChangeShapeType="1"/>
            <a:stCxn id="102435" idx="4"/>
            <a:endCxn id="102433" idx="0"/>
          </p:cNvCxnSpPr>
          <p:nvPr/>
        </p:nvCxnSpPr>
        <p:spPr bwMode="auto">
          <a:xfrm rot="16200000" flipH="1">
            <a:off x="8331995" y="5120482"/>
            <a:ext cx="809625" cy="430213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rgbClr val="FF0000"/>
            </a:solidFill>
            <a:round/>
            <a:headEnd/>
            <a:tailEnd/>
          </a:ln>
          <a:effectLst/>
        </p:spPr>
      </p:cxnSp>
      <p:sp>
        <p:nvSpPr>
          <p:cNvPr id="102447" name="Oval 47"/>
          <p:cNvSpPr>
            <a:spLocks noChangeArrowheads="1"/>
          </p:cNvSpPr>
          <p:nvPr/>
        </p:nvSpPr>
        <p:spPr bwMode="auto">
          <a:xfrm>
            <a:off x="9823450" y="4498975"/>
            <a:ext cx="387350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J</a:t>
            </a:r>
          </a:p>
        </p:txBody>
      </p:sp>
      <p:cxnSp>
        <p:nvCxnSpPr>
          <p:cNvPr id="102448" name="AutoShape 48"/>
          <p:cNvCxnSpPr>
            <a:cxnSpLocks noChangeShapeType="1"/>
            <a:stCxn id="102437" idx="4"/>
            <a:endCxn id="102447" idx="0"/>
          </p:cNvCxnSpPr>
          <p:nvPr/>
        </p:nvCxnSpPr>
        <p:spPr bwMode="auto">
          <a:xfrm rot="16200000" flipH="1">
            <a:off x="9406732" y="3888582"/>
            <a:ext cx="765175" cy="455612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rgbClr val="FF0000"/>
            </a:solidFill>
            <a:round/>
            <a:headEnd/>
            <a:tailEnd/>
          </a:ln>
          <a:effectLst/>
        </p:spPr>
      </p:cxnSp>
      <p:sp>
        <p:nvSpPr>
          <p:cNvPr id="20514" name="Rectangle 13"/>
          <p:cNvSpPr>
            <a:spLocks noChangeArrowheads="1"/>
          </p:cNvSpPr>
          <p:nvPr/>
        </p:nvSpPr>
        <p:spPr bwMode="auto">
          <a:xfrm>
            <a:off x="3108325" y="2747319"/>
            <a:ext cx="369012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A</a:t>
            </a:r>
          </a:p>
        </p:txBody>
      </p:sp>
      <p:sp>
        <p:nvSpPr>
          <p:cNvPr id="20515" name="Rectangle 14"/>
          <p:cNvSpPr>
            <a:spLocks noChangeArrowheads="1"/>
          </p:cNvSpPr>
          <p:nvPr/>
        </p:nvSpPr>
        <p:spPr bwMode="auto">
          <a:xfrm>
            <a:off x="3786188" y="2747319"/>
            <a:ext cx="365806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B</a:t>
            </a:r>
          </a:p>
        </p:txBody>
      </p:sp>
      <p:sp>
        <p:nvSpPr>
          <p:cNvPr id="20516" name="Rectangle 15"/>
          <p:cNvSpPr>
            <a:spLocks noChangeArrowheads="1"/>
          </p:cNvSpPr>
          <p:nvPr/>
        </p:nvSpPr>
        <p:spPr bwMode="auto">
          <a:xfrm>
            <a:off x="4464050" y="2747319"/>
            <a:ext cx="393056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D</a:t>
            </a:r>
          </a:p>
        </p:txBody>
      </p:sp>
      <p:sp>
        <p:nvSpPr>
          <p:cNvPr id="20517" name="Rectangle 16"/>
          <p:cNvSpPr>
            <a:spLocks noChangeArrowheads="1"/>
          </p:cNvSpPr>
          <p:nvPr/>
        </p:nvSpPr>
        <p:spPr bwMode="auto">
          <a:xfrm>
            <a:off x="5819775" y="2747319"/>
            <a:ext cx="389850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G</a:t>
            </a:r>
          </a:p>
        </p:txBody>
      </p:sp>
      <p:sp>
        <p:nvSpPr>
          <p:cNvPr id="20518" name="Rectangle 17"/>
          <p:cNvSpPr>
            <a:spLocks noChangeArrowheads="1"/>
          </p:cNvSpPr>
          <p:nvPr/>
        </p:nvSpPr>
        <p:spPr bwMode="auto">
          <a:xfrm>
            <a:off x="6497638" y="2747319"/>
            <a:ext cx="393056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H</a:t>
            </a:r>
          </a:p>
        </p:txBody>
      </p:sp>
      <p:sp>
        <p:nvSpPr>
          <p:cNvPr id="20519" name="Rectangle 18"/>
          <p:cNvSpPr>
            <a:spLocks noChangeArrowheads="1"/>
          </p:cNvSpPr>
          <p:nvPr/>
        </p:nvSpPr>
        <p:spPr bwMode="auto">
          <a:xfrm>
            <a:off x="7175501" y="2747963"/>
            <a:ext cx="4365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…</a:t>
            </a:r>
          </a:p>
        </p:txBody>
      </p:sp>
      <p:sp>
        <p:nvSpPr>
          <p:cNvPr id="20520" name="Text Box 19"/>
          <p:cNvSpPr txBox="1">
            <a:spLocks noChangeArrowheads="1"/>
          </p:cNvSpPr>
          <p:nvPr/>
        </p:nvSpPr>
        <p:spPr bwMode="auto">
          <a:xfrm>
            <a:off x="5141914" y="2749551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20521" name="Text Box 22"/>
          <p:cNvSpPr txBox="1">
            <a:spLocks noChangeArrowheads="1"/>
          </p:cNvSpPr>
          <p:nvPr/>
        </p:nvSpPr>
        <p:spPr bwMode="auto">
          <a:xfrm>
            <a:off x="3194050" y="3287714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8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0522" name="Text Box 22"/>
          <p:cNvSpPr txBox="1">
            <a:spLocks noChangeArrowheads="1"/>
          </p:cNvSpPr>
          <p:nvPr/>
        </p:nvSpPr>
        <p:spPr bwMode="auto">
          <a:xfrm>
            <a:off x="3821113" y="3287714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8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0523" name="Text Box 22"/>
          <p:cNvSpPr txBox="1">
            <a:spLocks noChangeArrowheads="1"/>
          </p:cNvSpPr>
          <p:nvPr/>
        </p:nvSpPr>
        <p:spPr bwMode="auto">
          <a:xfrm>
            <a:off x="4513263" y="3287714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80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66" name="Text Box 22"/>
          <p:cNvSpPr txBox="1">
            <a:spLocks noChangeArrowheads="1"/>
          </p:cNvSpPr>
          <p:nvPr/>
        </p:nvSpPr>
        <p:spPr bwMode="auto">
          <a:xfrm>
            <a:off x="5840413" y="3287713"/>
            <a:ext cx="41549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</a:rPr>
              <a:t>10</a:t>
            </a:r>
          </a:p>
        </p:txBody>
      </p:sp>
      <p:sp>
        <p:nvSpPr>
          <p:cNvPr id="67" name="Text Box 22"/>
          <p:cNvSpPr txBox="1">
            <a:spLocks noChangeArrowheads="1"/>
          </p:cNvSpPr>
          <p:nvPr/>
        </p:nvSpPr>
        <p:spPr bwMode="auto">
          <a:xfrm>
            <a:off x="6516688" y="3287713"/>
            <a:ext cx="40690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</a:rPr>
              <a:t>11</a:t>
            </a:r>
          </a:p>
        </p:txBody>
      </p:sp>
      <p:sp>
        <p:nvSpPr>
          <p:cNvPr id="20526" name="Rounded Rectangle 68"/>
          <p:cNvSpPr>
            <a:spLocks noChangeArrowheads="1"/>
          </p:cNvSpPr>
          <p:nvPr/>
        </p:nvSpPr>
        <p:spPr bwMode="auto">
          <a:xfrm>
            <a:off x="2362200" y="2678113"/>
            <a:ext cx="5334000" cy="6096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527" name="Rectangle 13"/>
          <p:cNvSpPr>
            <a:spLocks noChangeArrowheads="1"/>
          </p:cNvSpPr>
          <p:nvPr/>
        </p:nvSpPr>
        <p:spPr bwMode="auto">
          <a:xfrm>
            <a:off x="2430464" y="2747319"/>
            <a:ext cx="184731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0528" name="Text Box 22"/>
          <p:cNvSpPr txBox="1">
            <a:spLocks noChangeArrowheads="1"/>
          </p:cNvSpPr>
          <p:nvPr/>
        </p:nvSpPr>
        <p:spPr bwMode="auto">
          <a:xfrm>
            <a:off x="2508250" y="3276600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800">
                <a:solidFill>
                  <a:schemeClr val="accent2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91673306"/>
      </p:ext>
    </p:extLst>
  </p:cSld>
  <p:clrMapOvr>
    <a:masterClrMapping/>
  </p:clrMapOvr>
  <p:transition spd="slow">
    <p:wip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C796A9-3917-49B9-A244-1427AED22963}" type="slidenum">
              <a:rPr lang="lv-LV" altLang="lv-LV" sz="1400"/>
              <a:pPr>
                <a:spcBef>
                  <a:spcPct val="0"/>
                </a:spcBef>
                <a:buFontTx/>
                <a:buNone/>
              </a:pPr>
              <a:t>65</a:t>
            </a:fld>
            <a:endParaRPr lang="lv-LV" altLang="lv-LV" sz="140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dirty="0" smtClean="0"/>
              <a:t>Binary Tree as Array – 2 </a:t>
            </a:r>
          </a:p>
        </p:txBody>
      </p:sp>
      <p:grpSp>
        <p:nvGrpSpPr>
          <p:cNvPr id="303108" name="Group 4"/>
          <p:cNvGrpSpPr>
            <a:grpSpLocks/>
          </p:cNvGrpSpPr>
          <p:nvPr/>
        </p:nvGrpSpPr>
        <p:grpSpPr bwMode="auto">
          <a:xfrm>
            <a:off x="2743200" y="4953000"/>
            <a:ext cx="7391400" cy="838200"/>
            <a:chOff x="712" y="2256"/>
            <a:chExt cx="4656" cy="528"/>
          </a:xfrm>
        </p:grpSpPr>
        <p:sp>
          <p:nvSpPr>
            <p:cNvPr id="56345" name="Rectangle 5"/>
            <p:cNvSpPr>
              <a:spLocks noChangeArrowheads="1"/>
            </p:cNvSpPr>
            <p:nvPr/>
          </p:nvSpPr>
          <p:spPr bwMode="auto">
            <a:xfrm>
              <a:off x="1384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6346" name="Rectangle 6"/>
            <p:cNvSpPr>
              <a:spLocks noChangeArrowheads="1"/>
            </p:cNvSpPr>
            <p:nvPr/>
          </p:nvSpPr>
          <p:spPr bwMode="auto">
            <a:xfrm>
              <a:off x="1624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6347" name="Rectangle 7"/>
            <p:cNvSpPr>
              <a:spLocks noChangeArrowheads="1"/>
            </p:cNvSpPr>
            <p:nvPr/>
          </p:nvSpPr>
          <p:spPr bwMode="auto">
            <a:xfrm>
              <a:off x="1864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6348" name="Rectangle 8"/>
            <p:cNvSpPr>
              <a:spLocks noChangeArrowheads="1"/>
            </p:cNvSpPr>
            <p:nvPr/>
          </p:nvSpPr>
          <p:spPr bwMode="auto">
            <a:xfrm>
              <a:off x="2104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6349" name="Rectangle 9"/>
            <p:cNvSpPr>
              <a:spLocks noChangeArrowheads="1"/>
            </p:cNvSpPr>
            <p:nvPr/>
          </p:nvSpPr>
          <p:spPr bwMode="auto">
            <a:xfrm>
              <a:off x="2344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6350" name="Rectangle 10"/>
            <p:cNvSpPr>
              <a:spLocks noChangeArrowheads="1"/>
            </p:cNvSpPr>
            <p:nvPr/>
          </p:nvSpPr>
          <p:spPr bwMode="auto">
            <a:xfrm>
              <a:off x="2584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6351" name="Rectangle 11"/>
            <p:cNvSpPr>
              <a:spLocks noChangeArrowheads="1"/>
            </p:cNvSpPr>
            <p:nvPr/>
          </p:nvSpPr>
          <p:spPr bwMode="auto">
            <a:xfrm>
              <a:off x="2824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6352" name="Rectangle 12"/>
            <p:cNvSpPr>
              <a:spLocks noChangeArrowheads="1"/>
            </p:cNvSpPr>
            <p:nvPr/>
          </p:nvSpPr>
          <p:spPr bwMode="auto">
            <a:xfrm>
              <a:off x="3064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6353" name="Rectangle 13"/>
            <p:cNvSpPr>
              <a:spLocks noChangeArrowheads="1"/>
            </p:cNvSpPr>
            <p:nvPr/>
          </p:nvSpPr>
          <p:spPr bwMode="auto">
            <a:xfrm>
              <a:off x="3304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6354" name="Rectangle 14"/>
            <p:cNvSpPr>
              <a:spLocks noChangeArrowheads="1"/>
            </p:cNvSpPr>
            <p:nvPr/>
          </p:nvSpPr>
          <p:spPr bwMode="auto">
            <a:xfrm>
              <a:off x="3544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6355" name="Rectangle 15"/>
            <p:cNvSpPr>
              <a:spLocks noChangeArrowheads="1"/>
            </p:cNvSpPr>
            <p:nvPr/>
          </p:nvSpPr>
          <p:spPr bwMode="auto">
            <a:xfrm>
              <a:off x="3784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6356" name="Text Box 16"/>
            <p:cNvSpPr txBox="1">
              <a:spLocks noChangeArrowheads="1"/>
            </p:cNvSpPr>
            <p:nvPr/>
          </p:nvSpPr>
          <p:spPr bwMode="auto">
            <a:xfrm>
              <a:off x="712" y="2256"/>
              <a:ext cx="7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800"/>
                <a:t>tree[]</a:t>
              </a:r>
            </a:p>
          </p:txBody>
        </p:sp>
        <p:sp>
          <p:nvSpPr>
            <p:cNvPr id="56357" name="Text Box 17"/>
            <p:cNvSpPr txBox="1">
              <a:spLocks noChangeArrowheads="1"/>
            </p:cNvSpPr>
            <p:nvPr/>
          </p:nvSpPr>
          <p:spPr bwMode="auto">
            <a:xfrm>
              <a:off x="1384" y="249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0</a:t>
              </a:r>
            </a:p>
          </p:txBody>
        </p:sp>
        <p:sp>
          <p:nvSpPr>
            <p:cNvPr id="56358" name="Text Box 18"/>
            <p:cNvSpPr txBox="1">
              <a:spLocks noChangeArrowheads="1"/>
            </p:cNvSpPr>
            <p:nvPr/>
          </p:nvSpPr>
          <p:spPr bwMode="auto">
            <a:xfrm>
              <a:off x="2584" y="249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5</a:t>
              </a:r>
            </a:p>
          </p:txBody>
        </p:sp>
        <p:sp>
          <p:nvSpPr>
            <p:cNvPr id="56359" name="Text Box 19"/>
            <p:cNvSpPr txBox="1">
              <a:spLocks noChangeArrowheads="1"/>
            </p:cNvSpPr>
            <p:nvPr/>
          </p:nvSpPr>
          <p:spPr bwMode="auto">
            <a:xfrm>
              <a:off x="3784" y="249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10</a:t>
              </a:r>
            </a:p>
          </p:txBody>
        </p:sp>
        <p:sp>
          <p:nvSpPr>
            <p:cNvPr id="56360" name="Text Box 20"/>
            <p:cNvSpPr txBox="1">
              <a:spLocks noChangeArrowheads="1"/>
            </p:cNvSpPr>
            <p:nvPr/>
          </p:nvSpPr>
          <p:spPr bwMode="auto">
            <a:xfrm>
              <a:off x="1624" y="2256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2400"/>
                <a:t>a</a:t>
              </a:r>
            </a:p>
          </p:txBody>
        </p:sp>
        <p:sp>
          <p:nvSpPr>
            <p:cNvPr id="56361" name="Text Box 21"/>
            <p:cNvSpPr txBox="1">
              <a:spLocks noChangeArrowheads="1"/>
            </p:cNvSpPr>
            <p:nvPr/>
          </p:nvSpPr>
          <p:spPr bwMode="auto">
            <a:xfrm>
              <a:off x="1892" y="2256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2400"/>
                <a:t>-</a:t>
              </a:r>
            </a:p>
          </p:txBody>
        </p:sp>
        <p:sp>
          <p:nvSpPr>
            <p:cNvPr id="56362" name="Text Box 22"/>
            <p:cNvSpPr txBox="1">
              <a:spLocks noChangeArrowheads="1"/>
            </p:cNvSpPr>
            <p:nvPr/>
          </p:nvSpPr>
          <p:spPr bwMode="auto">
            <a:xfrm>
              <a:off x="2160" y="22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2400"/>
                <a:t>b</a:t>
              </a:r>
            </a:p>
          </p:txBody>
        </p:sp>
        <p:sp>
          <p:nvSpPr>
            <p:cNvPr id="56363" name="Text Box 23"/>
            <p:cNvSpPr txBox="1">
              <a:spLocks noChangeArrowheads="1"/>
            </p:cNvSpPr>
            <p:nvPr/>
          </p:nvSpPr>
          <p:spPr bwMode="auto">
            <a:xfrm>
              <a:off x="2392" y="2256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2400"/>
                <a:t>-</a:t>
              </a:r>
            </a:p>
          </p:txBody>
        </p:sp>
        <p:sp>
          <p:nvSpPr>
            <p:cNvPr id="56364" name="Text Box 24"/>
            <p:cNvSpPr txBox="1">
              <a:spLocks noChangeArrowheads="1"/>
            </p:cNvSpPr>
            <p:nvPr/>
          </p:nvSpPr>
          <p:spPr bwMode="auto">
            <a:xfrm>
              <a:off x="2624" y="2256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2400"/>
                <a:t>-</a:t>
              </a:r>
            </a:p>
          </p:txBody>
        </p:sp>
        <p:sp>
          <p:nvSpPr>
            <p:cNvPr id="56365" name="Text Box 25"/>
            <p:cNvSpPr txBox="1">
              <a:spLocks noChangeArrowheads="1"/>
            </p:cNvSpPr>
            <p:nvPr/>
          </p:nvSpPr>
          <p:spPr bwMode="auto">
            <a:xfrm>
              <a:off x="2856" y="2256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2400"/>
                <a:t>-</a:t>
              </a:r>
            </a:p>
          </p:txBody>
        </p:sp>
        <p:sp>
          <p:nvSpPr>
            <p:cNvPr id="56366" name="Text Box 26"/>
            <p:cNvSpPr txBox="1">
              <a:spLocks noChangeArrowheads="1"/>
            </p:cNvSpPr>
            <p:nvPr/>
          </p:nvSpPr>
          <p:spPr bwMode="auto">
            <a:xfrm>
              <a:off x="3088" y="2256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2400"/>
                <a:t>c</a:t>
              </a:r>
            </a:p>
          </p:txBody>
        </p:sp>
        <p:sp>
          <p:nvSpPr>
            <p:cNvPr id="56367" name="Text Box 27"/>
            <p:cNvSpPr txBox="1">
              <a:spLocks noChangeArrowheads="1"/>
            </p:cNvSpPr>
            <p:nvPr/>
          </p:nvSpPr>
          <p:spPr bwMode="auto">
            <a:xfrm>
              <a:off x="3320" y="2256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2400"/>
                <a:t>-</a:t>
              </a:r>
            </a:p>
          </p:txBody>
        </p:sp>
        <p:sp>
          <p:nvSpPr>
            <p:cNvPr id="56368" name="Text Box 28"/>
            <p:cNvSpPr txBox="1">
              <a:spLocks noChangeArrowheads="1"/>
            </p:cNvSpPr>
            <p:nvPr/>
          </p:nvSpPr>
          <p:spPr bwMode="auto">
            <a:xfrm>
              <a:off x="3552" y="2256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2400"/>
                <a:t>-</a:t>
              </a:r>
            </a:p>
          </p:txBody>
        </p:sp>
        <p:sp>
          <p:nvSpPr>
            <p:cNvPr id="56369" name="Rectangle 29"/>
            <p:cNvSpPr>
              <a:spLocks noChangeArrowheads="1"/>
            </p:cNvSpPr>
            <p:nvPr/>
          </p:nvSpPr>
          <p:spPr bwMode="auto">
            <a:xfrm>
              <a:off x="4024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6370" name="Rectangle 30"/>
            <p:cNvSpPr>
              <a:spLocks noChangeArrowheads="1"/>
            </p:cNvSpPr>
            <p:nvPr/>
          </p:nvSpPr>
          <p:spPr bwMode="auto">
            <a:xfrm>
              <a:off x="4264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6371" name="Rectangle 31"/>
            <p:cNvSpPr>
              <a:spLocks noChangeArrowheads="1"/>
            </p:cNvSpPr>
            <p:nvPr/>
          </p:nvSpPr>
          <p:spPr bwMode="auto">
            <a:xfrm>
              <a:off x="4504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6372" name="Rectangle 32"/>
            <p:cNvSpPr>
              <a:spLocks noChangeArrowheads="1"/>
            </p:cNvSpPr>
            <p:nvPr/>
          </p:nvSpPr>
          <p:spPr bwMode="auto">
            <a:xfrm>
              <a:off x="4744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6373" name="Text Box 33"/>
            <p:cNvSpPr txBox="1">
              <a:spLocks noChangeArrowheads="1"/>
            </p:cNvSpPr>
            <p:nvPr/>
          </p:nvSpPr>
          <p:spPr bwMode="auto">
            <a:xfrm>
              <a:off x="3796" y="2256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2400"/>
                <a:t>-</a:t>
              </a:r>
            </a:p>
          </p:txBody>
        </p:sp>
        <p:sp>
          <p:nvSpPr>
            <p:cNvPr id="56374" name="Text Box 34"/>
            <p:cNvSpPr txBox="1">
              <a:spLocks noChangeArrowheads="1"/>
            </p:cNvSpPr>
            <p:nvPr/>
          </p:nvSpPr>
          <p:spPr bwMode="auto">
            <a:xfrm>
              <a:off x="4048" y="2256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2400"/>
                <a:t>-</a:t>
              </a:r>
            </a:p>
          </p:txBody>
        </p:sp>
        <p:sp>
          <p:nvSpPr>
            <p:cNvPr id="56375" name="Text Box 35"/>
            <p:cNvSpPr txBox="1">
              <a:spLocks noChangeArrowheads="1"/>
            </p:cNvSpPr>
            <p:nvPr/>
          </p:nvSpPr>
          <p:spPr bwMode="auto">
            <a:xfrm>
              <a:off x="4280" y="2256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2400"/>
                <a:t>-</a:t>
              </a:r>
            </a:p>
          </p:txBody>
        </p:sp>
        <p:sp>
          <p:nvSpPr>
            <p:cNvPr id="56376" name="Text Box 36"/>
            <p:cNvSpPr txBox="1">
              <a:spLocks noChangeArrowheads="1"/>
            </p:cNvSpPr>
            <p:nvPr/>
          </p:nvSpPr>
          <p:spPr bwMode="auto">
            <a:xfrm>
              <a:off x="4512" y="2256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2400"/>
                <a:t>-</a:t>
              </a:r>
            </a:p>
          </p:txBody>
        </p:sp>
        <p:sp>
          <p:nvSpPr>
            <p:cNvPr id="56377" name="Text Box 37"/>
            <p:cNvSpPr txBox="1">
              <a:spLocks noChangeArrowheads="1"/>
            </p:cNvSpPr>
            <p:nvPr/>
          </p:nvSpPr>
          <p:spPr bwMode="auto">
            <a:xfrm>
              <a:off x="4744" y="2256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2400"/>
                <a:t>-</a:t>
              </a:r>
            </a:p>
          </p:txBody>
        </p:sp>
        <p:sp>
          <p:nvSpPr>
            <p:cNvPr id="56378" name="Rectangle 38"/>
            <p:cNvSpPr>
              <a:spLocks noChangeArrowheads="1"/>
            </p:cNvSpPr>
            <p:nvPr/>
          </p:nvSpPr>
          <p:spPr bwMode="auto">
            <a:xfrm>
              <a:off x="4984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6379" name="Text Box 39"/>
            <p:cNvSpPr txBox="1">
              <a:spLocks noChangeArrowheads="1"/>
            </p:cNvSpPr>
            <p:nvPr/>
          </p:nvSpPr>
          <p:spPr bwMode="auto">
            <a:xfrm>
              <a:off x="4984" y="249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15</a:t>
              </a:r>
            </a:p>
          </p:txBody>
        </p:sp>
        <p:sp>
          <p:nvSpPr>
            <p:cNvPr id="56380" name="Text Box 40"/>
            <p:cNvSpPr txBox="1">
              <a:spLocks noChangeArrowheads="1"/>
            </p:cNvSpPr>
            <p:nvPr/>
          </p:nvSpPr>
          <p:spPr bwMode="auto">
            <a:xfrm>
              <a:off x="4984" y="22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2400"/>
                <a:t>d</a:t>
              </a:r>
            </a:p>
          </p:txBody>
        </p:sp>
      </p:grpSp>
      <p:grpSp>
        <p:nvGrpSpPr>
          <p:cNvPr id="303145" name="Group 41"/>
          <p:cNvGrpSpPr>
            <a:grpSpLocks/>
          </p:cNvGrpSpPr>
          <p:nvPr/>
        </p:nvGrpSpPr>
        <p:grpSpPr bwMode="auto">
          <a:xfrm>
            <a:off x="5257800" y="2209800"/>
            <a:ext cx="3048000" cy="2286000"/>
            <a:chOff x="2688" y="720"/>
            <a:chExt cx="1920" cy="1440"/>
          </a:xfrm>
        </p:grpSpPr>
        <p:sp>
          <p:nvSpPr>
            <p:cNvPr id="56326" name="Oval 42"/>
            <p:cNvSpPr>
              <a:spLocks noChangeArrowheads="1"/>
            </p:cNvSpPr>
            <p:nvPr/>
          </p:nvSpPr>
          <p:spPr bwMode="auto">
            <a:xfrm>
              <a:off x="2688" y="864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6327" name="Text Box 43"/>
            <p:cNvSpPr txBox="1">
              <a:spLocks noChangeArrowheads="1"/>
            </p:cNvSpPr>
            <p:nvPr/>
          </p:nvSpPr>
          <p:spPr bwMode="auto">
            <a:xfrm>
              <a:off x="2688" y="816"/>
              <a:ext cx="2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lv-LV" altLang="lv-LV"/>
            </a:p>
          </p:txBody>
        </p:sp>
        <p:sp>
          <p:nvSpPr>
            <p:cNvPr id="56328" name="Oval 44"/>
            <p:cNvSpPr>
              <a:spLocks noChangeArrowheads="1"/>
            </p:cNvSpPr>
            <p:nvPr/>
          </p:nvSpPr>
          <p:spPr bwMode="auto">
            <a:xfrm>
              <a:off x="3120" y="1200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6329" name="Text Box 45"/>
            <p:cNvSpPr txBox="1">
              <a:spLocks noChangeArrowheads="1"/>
            </p:cNvSpPr>
            <p:nvPr/>
          </p:nvSpPr>
          <p:spPr bwMode="auto">
            <a:xfrm>
              <a:off x="3120" y="1152"/>
              <a:ext cx="2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lv-LV" altLang="lv-LV"/>
            </a:p>
          </p:txBody>
        </p:sp>
        <p:sp>
          <p:nvSpPr>
            <p:cNvPr id="56330" name="Text Box 46"/>
            <p:cNvSpPr txBox="1">
              <a:spLocks noChangeArrowheads="1"/>
            </p:cNvSpPr>
            <p:nvPr/>
          </p:nvSpPr>
          <p:spPr bwMode="auto">
            <a:xfrm>
              <a:off x="2736" y="81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a</a:t>
              </a:r>
            </a:p>
          </p:txBody>
        </p:sp>
        <p:sp>
          <p:nvSpPr>
            <p:cNvPr id="56331" name="Text Box 47"/>
            <p:cNvSpPr txBox="1">
              <a:spLocks noChangeArrowheads="1"/>
            </p:cNvSpPr>
            <p:nvPr/>
          </p:nvSpPr>
          <p:spPr bwMode="auto">
            <a:xfrm>
              <a:off x="3168" y="115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b</a:t>
              </a:r>
            </a:p>
          </p:txBody>
        </p:sp>
        <p:sp>
          <p:nvSpPr>
            <p:cNvPr id="56332" name="Text Box 48"/>
            <p:cNvSpPr txBox="1">
              <a:spLocks noChangeArrowheads="1"/>
            </p:cNvSpPr>
            <p:nvPr/>
          </p:nvSpPr>
          <p:spPr bwMode="auto">
            <a:xfrm>
              <a:off x="2880" y="72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1</a:t>
              </a:r>
            </a:p>
          </p:txBody>
        </p:sp>
        <p:sp>
          <p:nvSpPr>
            <p:cNvPr id="56333" name="Text Box 49"/>
            <p:cNvSpPr txBox="1">
              <a:spLocks noChangeArrowheads="1"/>
            </p:cNvSpPr>
            <p:nvPr/>
          </p:nvSpPr>
          <p:spPr bwMode="auto">
            <a:xfrm>
              <a:off x="3408" y="110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3</a:t>
              </a:r>
            </a:p>
          </p:txBody>
        </p:sp>
        <p:grpSp>
          <p:nvGrpSpPr>
            <p:cNvPr id="56334" name="Group 50"/>
            <p:cNvGrpSpPr>
              <a:grpSpLocks/>
            </p:cNvGrpSpPr>
            <p:nvPr/>
          </p:nvGrpSpPr>
          <p:grpSpPr bwMode="auto">
            <a:xfrm>
              <a:off x="3552" y="1296"/>
              <a:ext cx="384" cy="480"/>
              <a:chOff x="3744" y="1776"/>
              <a:chExt cx="384" cy="480"/>
            </a:xfrm>
          </p:grpSpPr>
          <p:sp>
            <p:nvSpPr>
              <p:cNvPr id="56342" name="Oval 51"/>
              <p:cNvSpPr>
                <a:spLocks noChangeArrowheads="1"/>
              </p:cNvSpPr>
              <p:nvPr/>
            </p:nvSpPr>
            <p:spPr bwMode="auto">
              <a:xfrm>
                <a:off x="3744" y="201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6343" name="Text Box 52"/>
              <p:cNvSpPr txBox="1">
                <a:spLocks noChangeArrowheads="1"/>
              </p:cNvSpPr>
              <p:nvPr/>
            </p:nvSpPr>
            <p:spPr bwMode="auto">
              <a:xfrm>
                <a:off x="3792" y="1968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lv-LV" sz="2400"/>
                  <a:t>c</a:t>
                </a:r>
              </a:p>
            </p:txBody>
          </p:sp>
          <p:sp>
            <p:nvSpPr>
              <p:cNvPr id="56344" name="Text Box 53"/>
              <p:cNvSpPr txBox="1">
                <a:spLocks noChangeArrowheads="1"/>
              </p:cNvSpPr>
              <p:nvPr/>
            </p:nvSpPr>
            <p:spPr bwMode="auto">
              <a:xfrm>
                <a:off x="3888" y="177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lv-LV" sz="2400"/>
                  <a:t>7</a:t>
                </a:r>
              </a:p>
            </p:txBody>
          </p:sp>
        </p:grpSp>
        <p:sp>
          <p:nvSpPr>
            <p:cNvPr id="56335" name="Oval 54"/>
            <p:cNvSpPr>
              <a:spLocks noChangeArrowheads="1"/>
            </p:cNvSpPr>
            <p:nvPr/>
          </p:nvSpPr>
          <p:spPr bwMode="auto">
            <a:xfrm>
              <a:off x="3984" y="1920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6336" name="Text Box 55"/>
            <p:cNvSpPr txBox="1">
              <a:spLocks noChangeArrowheads="1"/>
            </p:cNvSpPr>
            <p:nvPr/>
          </p:nvSpPr>
          <p:spPr bwMode="auto">
            <a:xfrm>
              <a:off x="3984" y="187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d</a:t>
              </a:r>
            </a:p>
          </p:txBody>
        </p:sp>
        <p:sp>
          <p:nvSpPr>
            <p:cNvPr id="56337" name="Text Box 56"/>
            <p:cNvSpPr txBox="1">
              <a:spLocks noChangeArrowheads="1"/>
            </p:cNvSpPr>
            <p:nvPr/>
          </p:nvSpPr>
          <p:spPr bwMode="auto">
            <a:xfrm>
              <a:off x="4032" y="187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6338" name="Text Box 57"/>
            <p:cNvSpPr txBox="1">
              <a:spLocks noChangeArrowheads="1"/>
            </p:cNvSpPr>
            <p:nvPr/>
          </p:nvSpPr>
          <p:spPr bwMode="auto">
            <a:xfrm>
              <a:off x="4176" y="1728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400"/>
                <a:t>15</a:t>
              </a:r>
            </a:p>
          </p:txBody>
        </p:sp>
        <p:sp>
          <p:nvSpPr>
            <p:cNvPr id="56339" name="Line 58"/>
            <p:cNvSpPr>
              <a:spLocks noChangeShapeType="1"/>
            </p:cNvSpPr>
            <p:nvPr/>
          </p:nvSpPr>
          <p:spPr bwMode="auto">
            <a:xfrm>
              <a:off x="2880" y="1056"/>
              <a:ext cx="28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v-LV"/>
            </a:p>
          </p:txBody>
        </p:sp>
        <p:sp>
          <p:nvSpPr>
            <p:cNvPr id="56340" name="Line 59"/>
            <p:cNvSpPr>
              <a:spLocks noChangeShapeType="1"/>
            </p:cNvSpPr>
            <p:nvPr/>
          </p:nvSpPr>
          <p:spPr bwMode="auto">
            <a:xfrm>
              <a:off x="3360" y="1392"/>
              <a:ext cx="24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v-LV"/>
            </a:p>
          </p:txBody>
        </p:sp>
        <p:sp>
          <p:nvSpPr>
            <p:cNvPr id="56341" name="Line 60"/>
            <p:cNvSpPr>
              <a:spLocks noChangeShapeType="1"/>
            </p:cNvSpPr>
            <p:nvPr/>
          </p:nvSpPr>
          <p:spPr bwMode="auto">
            <a:xfrm>
              <a:off x="3744" y="1728"/>
              <a:ext cx="288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v-LV"/>
            </a:p>
          </p:txBody>
        </p:sp>
      </p:grpSp>
    </p:spTree>
    <p:extLst>
      <p:ext uri="{BB962C8B-B14F-4D97-AF65-F5344CB8AC3E}">
        <p14:creationId xmlns:p14="http://schemas.microsoft.com/office/powerpoint/2010/main" val="12035152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sz="4000" dirty="0" smtClean="0"/>
              <a:t>ADT Implementations in an Array</a:t>
            </a:r>
            <a:endParaRPr lang="lv-LV" altLang="lv-LV" sz="4000" dirty="0"/>
          </a:p>
        </p:txBody>
      </p:sp>
      <p:sp>
        <p:nvSpPr>
          <p:cNvPr id="645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lv-LV" altLang="lv-LV" i="1" dirty="0"/>
              <a:t>IsLeaf</a:t>
            </a:r>
            <a:r>
              <a:rPr lang="lv-LV" altLang="lv-LV" dirty="0"/>
              <a:t>(i):  2 * i + 1  &gt;= n</a:t>
            </a:r>
          </a:p>
          <a:p>
            <a:pPr eaLnBrk="1" hangingPunct="1"/>
            <a:r>
              <a:rPr lang="lv-LV" altLang="lv-LV" i="1" dirty="0"/>
              <a:t>LeftChild</a:t>
            </a:r>
            <a:r>
              <a:rPr lang="lv-LV" altLang="lv-LV" dirty="0"/>
              <a:t>(i):  2 * i + 1  </a:t>
            </a:r>
            <a:r>
              <a:rPr lang="lv-LV" altLang="lv-LV" dirty="0" smtClean="0"/>
              <a:t>(</a:t>
            </a:r>
            <a:r>
              <a:rPr lang="en-US" altLang="lv-LV" b="1" dirty="0" smtClean="0"/>
              <a:t>null</a:t>
            </a:r>
            <a:r>
              <a:rPr lang="en-US" altLang="lv-LV" dirty="0" smtClean="0"/>
              <a:t>, if</a:t>
            </a:r>
            <a:r>
              <a:rPr lang="lv-LV" altLang="lv-LV" dirty="0" smtClean="0"/>
              <a:t>  </a:t>
            </a:r>
            <a:r>
              <a:rPr lang="lv-LV" altLang="lv-LV" dirty="0"/>
              <a:t>2 * i + 1 &gt;= n)</a:t>
            </a:r>
          </a:p>
          <a:p>
            <a:pPr eaLnBrk="1" hangingPunct="1"/>
            <a:r>
              <a:rPr lang="lv-LV" altLang="lv-LV" i="1" dirty="0"/>
              <a:t>RightChild</a:t>
            </a:r>
            <a:r>
              <a:rPr lang="lv-LV" altLang="lv-LV" dirty="0"/>
              <a:t>(i):  2 * i + 2  </a:t>
            </a:r>
            <a:r>
              <a:rPr lang="lv-LV" altLang="lv-LV" dirty="0" smtClean="0"/>
              <a:t>(</a:t>
            </a:r>
            <a:r>
              <a:rPr lang="en-US" altLang="lv-LV" b="1" dirty="0" smtClean="0"/>
              <a:t>null</a:t>
            </a:r>
            <a:r>
              <a:rPr lang="lv-LV" altLang="lv-LV" dirty="0" smtClean="0"/>
              <a:t>, </a:t>
            </a:r>
            <a:r>
              <a:rPr lang="en-US" altLang="lv-LV" dirty="0" smtClean="0"/>
              <a:t>if</a:t>
            </a:r>
            <a:r>
              <a:rPr lang="lv-LV" altLang="lv-LV" dirty="0" smtClean="0"/>
              <a:t>  </a:t>
            </a:r>
            <a:r>
              <a:rPr lang="lv-LV" altLang="lv-LV" dirty="0"/>
              <a:t>2 * i + 2 &gt;= n)</a:t>
            </a:r>
          </a:p>
          <a:p>
            <a:pPr eaLnBrk="1" hangingPunct="1"/>
            <a:r>
              <a:rPr lang="lv-LV" altLang="lv-LV" i="1" dirty="0"/>
              <a:t>LeftSibling</a:t>
            </a:r>
            <a:r>
              <a:rPr lang="lv-LV" altLang="lv-LV" dirty="0"/>
              <a:t>(i):  i - 1  </a:t>
            </a:r>
            <a:r>
              <a:rPr lang="lv-LV" altLang="lv-LV" dirty="0" smtClean="0"/>
              <a:t>(</a:t>
            </a:r>
            <a:r>
              <a:rPr lang="en-US" altLang="lv-LV" b="1" dirty="0" smtClean="0"/>
              <a:t>null</a:t>
            </a:r>
            <a:r>
              <a:rPr lang="lv-LV" altLang="lv-LV" dirty="0" smtClean="0"/>
              <a:t>, </a:t>
            </a:r>
            <a:r>
              <a:rPr lang="en-US" altLang="lv-LV" dirty="0" smtClean="0"/>
              <a:t>if</a:t>
            </a:r>
            <a:r>
              <a:rPr lang="lv-LV" altLang="lv-LV" dirty="0" smtClean="0"/>
              <a:t>  </a:t>
            </a:r>
            <a:r>
              <a:rPr lang="lv-LV" altLang="lv-LV" dirty="0"/>
              <a:t>i = 0 </a:t>
            </a:r>
            <a:r>
              <a:rPr lang="en-US" altLang="lv-LV" dirty="0" smtClean="0"/>
              <a:t>or</a:t>
            </a:r>
            <a:r>
              <a:rPr lang="lv-LV" altLang="lv-LV" dirty="0" smtClean="0"/>
              <a:t> </a:t>
            </a:r>
            <a:r>
              <a:rPr lang="lv-LV" altLang="lv-LV" dirty="0"/>
              <a:t>i </a:t>
            </a:r>
            <a:r>
              <a:rPr lang="en-US" altLang="lv-LV" dirty="0" smtClean="0"/>
              <a:t>is odd</a:t>
            </a:r>
            <a:r>
              <a:rPr lang="lv-LV" altLang="lv-LV" dirty="0" smtClean="0"/>
              <a:t>)</a:t>
            </a:r>
            <a:endParaRPr lang="lv-LV" altLang="lv-LV" dirty="0"/>
          </a:p>
          <a:p>
            <a:pPr eaLnBrk="1" hangingPunct="1"/>
            <a:r>
              <a:rPr lang="lv-LV" altLang="lv-LV" i="1" dirty="0"/>
              <a:t>RightSibling</a:t>
            </a:r>
            <a:r>
              <a:rPr lang="lv-LV" altLang="lv-LV" dirty="0"/>
              <a:t>(i): i + 1  </a:t>
            </a:r>
            <a:r>
              <a:rPr lang="lv-LV" altLang="lv-LV" dirty="0" smtClean="0"/>
              <a:t>(</a:t>
            </a:r>
            <a:r>
              <a:rPr lang="en-US" altLang="lv-LV" b="1" dirty="0" smtClean="0"/>
              <a:t>null</a:t>
            </a:r>
            <a:r>
              <a:rPr lang="lv-LV" altLang="lv-LV" dirty="0" smtClean="0"/>
              <a:t>, </a:t>
            </a:r>
            <a:r>
              <a:rPr lang="en-US" altLang="lv-LV" dirty="0" smtClean="0"/>
              <a:t>if</a:t>
            </a:r>
            <a:r>
              <a:rPr lang="lv-LV" altLang="lv-LV" dirty="0" smtClean="0"/>
              <a:t>  </a:t>
            </a:r>
            <a:r>
              <a:rPr lang="lv-LV" altLang="lv-LV" dirty="0"/>
              <a:t>i = n - 1 </a:t>
            </a:r>
            <a:r>
              <a:rPr lang="en-US" altLang="lv-LV" dirty="0" smtClean="0"/>
              <a:t>or</a:t>
            </a:r>
            <a:r>
              <a:rPr lang="lv-LV" altLang="lv-LV" dirty="0" smtClean="0"/>
              <a:t> </a:t>
            </a:r>
            <a:r>
              <a:rPr lang="lv-LV" altLang="lv-LV" dirty="0"/>
              <a:t>i </a:t>
            </a:r>
            <a:r>
              <a:rPr lang="en-US" altLang="lv-LV" dirty="0" smtClean="0"/>
              <a:t>is even</a:t>
            </a:r>
            <a:r>
              <a:rPr lang="lv-LV" altLang="lv-LV" dirty="0" smtClean="0"/>
              <a:t>)</a:t>
            </a:r>
            <a:endParaRPr lang="lv-LV" altLang="lv-LV" dirty="0"/>
          </a:p>
          <a:p>
            <a:pPr eaLnBrk="1" hangingPunct="1"/>
            <a:r>
              <a:rPr lang="lv-LV" altLang="lv-LV" i="1" dirty="0"/>
              <a:t>Parent</a:t>
            </a:r>
            <a:r>
              <a:rPr lang="lv-LV" altLang="lv-LV" dirty="0"/>
              <a:t>(i):  </a:t>
            </a:r>
            <a:r>
              <a:rPr lang="lv-LV" altLang="lv-LV" dirty="0">
                <a:sym typeface="Symbol" panose="05050102010706020507" pitchFamily="18" charset="2"/>
              </a:rPr>
              <a:t></a:t>
            </a:r>
            <a:r>
              <a:rPr lang="lv-LV" altLang="lv-LV" dirty="0"/>
              <a:t>(i - 1) / 2</a:t>
            </a:r>
            <a:r>
              <a:rPr lang="lv-LV" altLang="lv-LV" dirty="0">
                <a:sym typeface="Symbol" panose="05050102010706020507" pitchFamily="18" charset="2"/>
              </a:rPr>
              <a:t></a:t>
            </a:r>
            <a:r>
              <a:rPr lang="lv-LV" altLang="lv-LV" dirty="0"/>
              <a:t>   </a:t>
            </a:r>
            <a:r>
              <a:rPr lang="lv-LV" altLang="lv-LV" dirty="0" smtClean="0"/>
              <a:t>(</a:t>
            </a:r>
            <a:r>
              <a:rPr lang="en-US" altLang="lv-LV" b="1" dirty="0" smtClean="0"/>
              <a:t>null</a:t>
            </a:r>
            <a:r>
              <a:rPr lang="lv-LV" altLang="lv-LV" dirty="0" smtClean="0"/>
              <a:t>, </a:t>
            </a:r>
            <a:r>
              <a:rPr lang="en-US" altLang="lv-LV" dirty="0"/>
              <a:t>i</a:t>
            </a:r>
            <a:r>
              <a:rPr lang="en-US" altLang="lv-LV" dirty="0" smtClean="0"/>
              <a:t>f</a:t>
            </a:r>
            <a:r>
              <a:rPr lang="lv-LV" altLang="lv-LV" dirty="0" smtClean="0"/>
              <a:t> </a:t>
            </a:r>
            <a:r>
              <a:rPr lang="lv-LV" altLang="lv-LV" dirty="0"/>
              <a:t>i = 0)</a:t>
            </a:r>
          </a:p>
          <a:p>
            <a:pPr eaLnBrk="1" hangingPunct="1"/>
            <a:r>
              <a:rPr lang="lv-LV" altLang="lv-LV" i="1" dirty="0"/>
              <a:t>Depth</a:t>
            </a:r>
            <a:r>
              <a:rPr lang="lv-LV" altLang="lv-LV" dirty="0"/>
              <a:t>:  </a:t>
            </a:r>
            <a:r>
              <a:rPr lang="lv-LV" altLang="lv-LV" dirty="0">
                <a:sym typeface="Symbol" panose="05050102010706020507" pitchFamily="18" charset="2"/>
              </a:rPr>
              <a:t></a:t>
            </a:r>
            <a:r>
              <a:rPr lang="lv-LV" altLang="lv-LV" dirty="0"/>
              <a:t>log</a:t>
            </a:r>
            <a:r>
              <a:rPr lang="lv-LV" altLang="lv-LV" baseline="-25000" dirty="0"/>
              <a:t>2</a:t>
            </a:r>
            <a:r>
              <a:rPr lang="lv-LV" altLang="lv-LV" dirty="0"/>
              <a:t>(i + 1) </a:t>
            </a:r>
            <a:r>
              <a:rPr lang="lv-LV" altLang="lv-LV" dirty="0">
                <a:sym typeface="Symbol" panose="05050102010706020507" pitchFamily="18" charset="2"/>
              </a:rPr>
              <a:t></a:t>
            </a:r>
            <a:r>
              <a:rPr lang="lv-LV" altLang="lv-LV" dirty="0"/>
              <a:t>  </a:t>
            </a:r>
          </a:p>
          <a:p>
            <a:pPr eaLnBrk="1" hangingPunct="1"/>
            <a:r>
              <a:rPr lang="lv-LV" altLang="lv-LV" i="1" dirty="0"/>
              <a:t>Height:</a:t>
            </a:r>
            <a:r>
              <a:rPr lang="lv-LV" altLang="lv-LV" dirty="0"/>
              <a:t>  </a:t>
            </a:r>
            <a:r>
              <a:rPr lang="lv-LV" altLang="lv-LV" dirty="0">
                <a:sym typeface="Symbol" panose="05050102010706020507" pitchFamily="18" charset="2"/>
              </a:rPr>
              <a:t></a:t>
            </a:r>
            <a:r>
              <a:rPr lang="lv-LV" altLang="lv-LV" dirty="0"/>
              <a:t>log</a:t>
            </a:r>
            <a:r>
              <a:rPr lang="lv-LV" altLang="lv-LV" baseline="-25000" dirty="0"/>
              <a:t>2</a:t>
            </a:r>
            <a:r>
              <a:rPr lang="lv-LV" altLang="lv-LV" dirty="0"/>
              <a:t> ((n + 1) / (i + 1))</a:t>
            </a:r>
            <a:r>
              <a:rPr lang="lv-LV" altLang="lv-LV" dirty="0">
                <a:sym typeface="Symbol" panose="05050102010706020507" pitchFamily="18" charset="2"/>
              </a:rPr>
              <a:t></a:t>
            </a:r>
            <a:r>
              <a:rPr lang="lv-LV" altLang="lv-LV" dirty="0"/>
              <a:t> - 1</a:t>
            </a:r>
          </a:p>
        </p:txBody>
      </p:sp>
      <p:sp>
        <p:nvSpPr>
          <p:cNvPr id="6451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5E9683-0D41-49A7-AC1C-0F1FC785BF25}" type="slidenum">
              <a:rPr lang="lv-LV" altLang="lv-LV" sz="1400"/>
              <a:pPr>
                <a:spcBef>
                  <a:spcPct val="0"/>
                </a:spcBef>
                <a:buFontTx/>
                <a:buNone/>
              </a:pPr>
              <a:t>66</a:t>
            </a:fld>
            <a:endParaRPr lang="lv-LV" altLang="lv-LV" sz="1400"/>
          </a:p>
        </p:txBody>
      </p:sp>
    </p:spTree>
    <p:extLst>
      <p:ext uri="{BB962C8B-B14F-4D97-AF65-F5344CB8AC3E}">
        <p14:creationId xmlns:p14="http://schemas.microsoft.com/office/powerpoint/2010/main" val="201386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z="4000" dirty="0" smtClean="0"/>
              <a:t>Binary Trees Consist of Identical Nodes</a:t>
            </a:r>
            <a:endParaRPr lang="en-US" altLang="lv-LV" sz="4000" dirty="0"/>
          </a:p>
        </p:txBody>
      </p:sp>
      <p:sp>
        <p:nvSpPr>
          <p:cNvPr id="1946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3663950" cy="4114800"/>
          </a:xfrm>
        </p:spPr>
        <p:txBody>
          <a:bodyPr/>
          <a:lstStyle/>
          <a:p>
            <a:pPr eaLnBrk="1" hangingPunct="1"/>
            <a:r>
              <a:rPr lang="en-US" altLang="lv-LV" sz="1800" dirty="0"/>
              <a:t>A node is represented by an object storing</a:t>
            </a:r>
          </a:p>
          <a:p>
            <a:pPr lvl="1" eaLnBrk="1" hangingPunct="1"/>
            <a:r>
              <a:rPr lang="en-US" altLang="lv-LV" sz="1600" dirty="0"/>
              <a:t>Element</a:t>
            </a:r>
          </a:p>
          <a:p>
            <a:pPr lvl="1" eaLnBrk="1" hangingPunct="1"/>
            <a:r>
              <a:rPr lang="en-US" altLang="lv-LV" sz="1600" dirty="0"/>
              <a:t>Parent node</a:t>
            </a:r>
          </a:p>
          <a:p>
            <a:pPr lvl="1" eaLnBrk="1" hangingPunct="1"/>
            <a:r>
              <a:rPr lang="en-US" altLang="lv-LV" sz="1600" dirty="0"/>
              <a:t>Left child node</a:t>
            </a:r>
          </a:p>
          <a:p>
            <a:pPr lvl="1" eaLnBrk="1" hangingPunct="1"/>
            <a:r>
              <a:rPr lang="en-US" altLang="lv-LV" sz="1600" dirty="0"/>
              <a:t>Right child node</a:t>
            </a:r>
          </a:p>
          <a:p>
            <a:pPr eaLnBrk="1" hangingPunct="1"/>
            <a:r>
              <a:rPr lang="en-US" altLang="lv-LV" sz="1800" dirty="0"/>
              <a:t>Node objects implement the Position ADT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417779C-ACFE-4776-ADEE-C2422D9A7CF5}" type="slidenum">
              <a:rPr lang="en-US" altLang="lv-LV" sz="1400"/>
              <a:pPr eaLnBrk="1" hangingPunct="1"/>
              <a:t>67</a:t>
            </a:fld>
            <a:endParaRPr lang="en-US" altLang="lv-LV" sz="1400"/>
          </a:p>
        </p:txBody>
      </p:sp>
      <p:sp>
        <p:nvSpPr>
          <p:cNvPr id="19462" name="Oval 4"/>
          <p:cNvSpPr>
            <a:spLocks noChangeArrowheads="1"/>
          </p:cNvSpPr>
          <p:nvPr/>
        </p:nvSpPr>
        <p:spPr bwMode="auto">
          <a:xfrm>
            <a:off x="3733800" y="4114801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>
                <a:solidFill>
                  <a:schemeClr val="tx2"/>
                </a:solidFill>
                <a:sym typeface="Symbol" panose="05050102010706020507" pitchFamily="18" charset="2"/>
              </a:rPr>
              <a:t>B</a:t>
            </a:r>
            <a:endParaRPr lang="en-US" altLang="lv-LV">
              <a:solidFill>
                <a:schemeClr val="tx2"/>
              </a:solidFill>
            </a:endParaRPr>
          </a:p>
        </p:txBody>
      </p:sp>
      <p:sp>
        <p:nvSpPr>
          <p:cNvPr id="19463" name="Oval 5"/>
          <p:cNvSpPr>
            <a:spLocks noChangeArrowheads="1"/>
          </p:cNvSpPr>
          <p:nvPr/>
        </p:nvSpPr>
        <p:spPr bwMode="auto">
          <a:xfrm>
            <a:off x="4608513" y="4854576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9464" name="Rectangle 6"/>
          <p:cNvSpPr>
            <a:spLocks noChangeArrowheads="1"/>
          </p:cNvSpPr>
          <p:nvPr/>
        </p:nvSpPr>
        <p:spPr bwMode="auto">
          <a:xfrm>
            <a:off x="2895601" y="4800601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9465" name="Rectangle 7"/>
          <p:cNvSpPr>
            <a:spLocks noChangeArrowheads="1"/>
          </p:cNvSpPr>
          <p:nvPr/>
        </p:nvSpPr>
        <p:spPr bwMode="auto">
          <a:xfrm>
            <a:off x="3886201" y="5715001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9466" name="Rectangle 8"/>
          <p:cNvSpPr>
            <a:spLocks noChangeArrowheads="1"/>
          </p:cNvSpPr>
          <p:nvPr/>
        </p:nvSpPr>
        <p:spPr bwMode="auto">
          <a:xfrm>
            <a:off x="5334001" y="5715001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19467" name="AutoShape 9"/>
          <p:cNvCxnSpPr>
            <a:cxnSpLocks noChangeShapeType="1"/>
            <a:stCxn id="19466" idx="0"/>
            <a:endCxn id="19463" idx="5"/>
          </p:cNvCxnSpPr>
          <p:nvPr/>
        </p:nvCxnSpPr>
        <p:spPr bwMode="auto">
          <a:xfrm flipH="1" flipV="1">
            <a:off x="5037139" y="5291139"/>
            <a:ext cx="547687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8" name="AutoShape 10"/>
          <p:cNvCxnSpPr>
            <a:cxnSpLocks noChangeShapeType="1"/>
            <a:stCxn id="19465" idx="0"/>
            <a:endCxn id="19463" idx="3"/>
          </p:cNvCxnSpPr>
          <p:nvPr/>
        </p:nvCxnSpPr>
        <p:spPr bwMode="auto">
          <a:xfrm flipV="1">
            <a:off x="4137026" y="5291139"/>
            <a:ext cx="544513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9" name="AutoShape 11"/>
          <p:cNvCxnSpPr>
            <a:cxnSpLocks noChangeShapeType="1"/>
            <a:stCxn id="19464" idx="0"/>
            <a:endCxn id="19462" idx="3"/>
          </p:cNvCxnSpPr>
          <p:nvPr/>
        </p:nvCxnSpPr>
        <p:spPr bwMode="auto">
          <a:xfrm flipV="1">
            <a:off x="3146425" y="4551363"/>
            <a:ext cx="660400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0" name="AutoShape 12"/>
          <p:cNvCxnSpPr>
            <a:cxnSpLocks noChangeShapeType="1"/>
            <a:stCxn id="19463" idx="0"/>
            <a:endCxn id="19462" idx="5"/>
          </p:cNvCxnSpPr>
          <p:nvPr/>
        </p:nvCxnSpPr>
        <p:spPr bwMode="auto">
          <a:xfrm flipH="1" flipV="1">
            <a:off x="4162426" y="4551364"/>
            <a:ext cx="696913" cy="2936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471" name="Group 78"/>
          <p:cNvGrpSpPr>
            <a:grpSpLocks/>
          </p:cNvGrpSpPr>
          <p:nvPr/>
        </p:nvGrpSpPr>
        <p:grpSpPr bwMode="auto">
          <a:xfrm>
            <a:off x="6610350" y="1828800"/>
            <a:ext cx="1219200" cy="609600"/>
            <a:chOff x="3840" y="960"/>
            <a:chExt cx="768" cy="384"/>
          </a:xfrm>
        </p:grpSpPr>
        <p:sp>
          <p:nvSpPr>
            <p:cNvPr id="19509" name="AutoShape 74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9510" name="Rectangle 75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9511" name="Line 77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</p:grpSp>
      <p:grpSp>
        <p:nvGrpSpPr>
          <p:cNvPr id="19472" name="Group 83"/>
          <p:cNvGrpSpPr>
            <a:grpSpLocks/>
          </p:cNvGrpSpPr>
          <p:nvPr/>
        </p:nvGrpSpPr>
        <p:grpSpPr bwMode="auto">
          <a:xfrm>
            <a:off x="5502275" y="3352800"/>
            <a:ext cx="1219200" cy="609600"/>
            <a:chOff x="3840" y="960"/>
            <a:chExt cx="768" cy="384"/>
          </a:xfrm>
        </p:grpSpPr>
        <p:sp>
          <p:nvSpPr>
            <p:cNvPr id="19506" name="AutoShape 84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9507" name="Rectangle 85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9508" name="Line 86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</p:grpSp>
      <p:sp>
        <p:nvSpPr>
          <p:cNvPr id="19473" name="Text Box 87"/>
          <p:cNvSpPr txBox="1">
            <a:spLocks noChangeArrowheads="1"/>
          </p:cNvSpPr>
          <p:nvPr/>
        </p:nvSpPr>
        <p:spPr bwMode="auto">
          <a:xfrm>
            <a:off x="5445125" y="3459164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19474" name="Text Box 88"/>
          <p:cNvSpPr txBox="1">
            <a:spLocks noChangeArrowheads="1"/>
          </p:cNvSpPr>
          <p:nvPr/>
        </p:nvSpPr>
        <p:spPr bwMode="auto">
          <a:xfrm>
            <a:off x="6369050" y="3459164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ym typeface="Symbol" panose="05050102010706020507" pitchFamily="18" charset="2"/>
              </a:rPr>
              <a:t></a:t>
            </a:r>
          </a:p>
        </p:txBody>
      </p:sp>
      <p:grpSp>
        <p:nvGrpSpPr>
          <p:cNvPr id="19475" name="Group 90"/>
          <p:cNvGrpSpPr>
            <a:grpSpLocks/>
          </p:cNvGrpSpPr>
          <p:nvPr/>
        </p:nvGrpSpPr>
        <p:grpSpPr bwMode="auto">
          <a:xfrm>
            <a:off x="7753350" y="3352800"/>
            <a:ext cx="1219200" cy="609600"/>
            <a:chOff x="3840" y="960"/>
            <a:chExt cx="768" cy="384"/>
          </a:xfrm>
        </p:grpSpPr>
        <p:sp>
          <p:nvSpPr>
            <p:cNvPr id="19503" name="AutoShape 91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9504" name="Rectangle 92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9505" name="Line 93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</p:grpSp>
      <p:grpSp>
        <p:nvGrpSpPr>
          <p:cNvPr id="19476" name="Group 97"/>
          <p:cNvGrpSpPr>
            <a:grpSpLocks/>
          </p:cNvGrpSpPr>
          <p:nvPr/>
        </p:nvGrpSpPr>
        <p:grpSpPr bwMode="auto">
          <a:xfrm>
            <a:off x="6610350" y="4876800"/>
            <a:ext cx="1219200" cy="609600"/>
            <a:chOff x="3840" y="960"/>
            <a:chExt cx="768" cy="384"/>
          </a:xfrm>
        </p:grpSpPr>
        <p:sp>
          <p:nvSpPr>
            <p:cNvPr id="19500" name="AutoShape 98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9501" name="Rectangle 99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9502" name="Line 100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</p:grpSp>
      <p:sp>
        <p:nvSpPr>
          <p:cNvPr id="19477" name="Text Box 101"/>
          <p:cNvSpPr txBox="1">
            <a:spLocks noChangeArrowheads="1"/>
          </p:cNvSpPr>
          <p:nvPr/>
        </p:nvSpPr>
        <p:spPr bwMode="auto">
          <a:xfrm>
            <a:off x="6553200" y="4983164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19478" name="Text Box 102"/>
          <p:cNvSpPr txBox="1">
            <a:spLocks noChangeArrowheads="1"/>
          </p:cNvSpPr>
          <p:nvPr/>
        </p:nvSpPr>
        <p:spPr bwMode="auto">
          <a:xfrm>
            <a:off x="7477125" y="4983164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ym typeface="Symbol" panose="05050102010706020507" pitchFamily="18" charset="2"/>
              </a:rPr>
              <a:t></a:t>
            </a:r>
          </a:p>
        </p:txBody>
      </p:sp>
      <p:grpSp>
        <p:nvGrpSpPr>
          <p:cNvPr id="19479" name="Group 104"/>
          <p:cNvGrpSpPr>
            <a:grpSpLocks/>
          </p:cNvGrpSpPr>
          <p:nvPr/>
        </p:nvGrpSpPr>
        <p:grpSpPr bwMode="auto">
          <a:xfrm>
            <a:off x="8950325" y="4876800"/>
            <a:ext cx="1219200" cy="609600"/>
            <a:chOff x="3840" y="960"/>
            <a:chExt cx="768" cy="384"/>
          </a:xfrm>
        </p:grpSpPr>
        <p:sp>
          <p:nvSpPr>
            <p:cNvPr id="19497" name="AutoShape 105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9498" name="Rectangle 106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9499" name="Line 107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</p:grpSp>
      <p:sp>
        <p:nvSpPr>
          <p:cNvPr id="19480" name="Text Box 108"/>
          <p:cNvSpPr txBox="1">
            <a:spLocks noChangeArrowheads="1"/>
          </p:cNvSpPr>
          <p:nvPr/>
        </p:nvSpPr>
        <p:spPr bwMode="auto">
          <a:xfrm>
            <a:off x="8893175" y="4983164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19481" name="Text Box 109"/>
          <p:cNvSpPr txBox="1">
            <a:spLocks noChangeArrowheads="1"/>
          </p:cNvSpPr>
          <p:nvPr/>
        </p:nvSpPr>
        <p:spPr bwMode="auto">
          <a:xfrm>
            <a:off x="9817100" y="4983164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19482" name="Text Box 30"/>
          <p:cNvSpPr txBox="1">
            <a:spLocks noChangeArrowheads="1"/>
          </p:cNvSpPr>
          <p:nvPr/>
        </p:nvSpPr>
        <p:spPr bwMode="auto">
          <a:xfrm>
            <a:off x="7059614" y="2074864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9483" name="Text Box 112"/>
          <p:cNvSpPr txBox="1">
            <a:spLocks noChangeArrowheads="1"/>
          </p:cNvSpPr>
          <p:nvPr/>
        </p:nvSpPr>
        <p:spPr bwMode="auto">
          <a:xfrm>
            <a:off x="5916613" y="3598863"/>
            <a:ext cx="3385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9484" name="Text Box 115"/>
          <p:cNvSpPr txBox="1">
            <a:spLocks noChangeArrowheads="1"/>
          </p:cNvSpPr>
          <p:nvPr/>
        </p:nvSpPr>
        <p:spPr bwMode="auto">
          <a:xfrm>
            <a:off x="8191500" y="3598864"/>
            <a:ext cx="357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9485" name="Text Box 118"/>
          <p:cNvSpPr txBox="1">
            <a:spLocks noChangeArrowheads="1"/>
          </p:cNvSpPr>
          <p:nvPr/>
        </p:nvSpPr>
        <p:spPr bwMode="auto">
          <a:xfrm>
            <a:off x="7040563" y="5122863"/>
            <a:ext cx="3385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9486" name="Text Box 121"/>
          <p:cNvSpPr txBox="1">
            <a:spLocks noChangeArrowheads="1"/>
          </p:cNvSpPr>
          <p:nvPr/>
        </p:nvSpPr>
        <p:spPr bwMode="auto">
          <a:xfrm>
            <a:off x="9374189" y="5122864"/>
            <a:ext cx="327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E</a:t>
            </a:r>
          </a:p>
        </p:txBody>
      </p:sp>
      <p:sp>
        <p:nvSpPr>
          <p:cNvPr id="19487" name="Freeform 124"/>
          <p:cNvSpPr>
            <a:spLocks/>
          </p:cNvSpPr>
          <p:nvPr/>
        </p:nvSpPr>
        <p:spPr bwMode="auto">
          <a:xfrm>
            <a:off x="5956300" y="2438400"/>
            <a:ext cx="1143000" cy="1066800"/>
          </a:xfrm>
          <a:custGeom>
            <a:avLst/>
            <a:gdLst>
              <a:gd name="T0" fmla="*/ 2147483647 w 720"/>
              <a:gd name="T1" fmla="*/ 2147483647 h 672"/>
              <a:gd name="T2" fmla="*/ 2147483647 w 720"/>
              <a:gd name="T3" fmla="*/ 2147483647 h 672"/>
              <a:gd name="T4" fmla="*/ 2147483647 w 720"/>
              <a:gd name="T5" fmla="*/ 2147483647 h 672"/>
              <a:gd name="T6" fmla="*/ 2147483647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9488" name="Freeform 125"/>
          <p:cNvSpPr>
            <a:spLocks/>
          </p:cNvSpPr>
          <p:nvPr/>
        </p:nvSpPr>
        <p:spPr bwMode="auto">
          <a:xfrm flipH="1">
            <a:off x="7372350" y="2438400"/>
            <a:ext cx="1143000" cy="1066800"/>
          </a:xfrm>
          <a:custGeom>
            <a:avLst/>
            <a:gdLst>
              <a:gd name="T0" fmla="*/ 2147483647 w 720"/>
              <a:gd name="T1" fmla="*/ 2147483647 h 672"/>
              <a:gd name="T2" fmla="*/ 2147483647 w 720"/>
              <a:gd name="T3" fmla="*/ 2147483647 h 672"/>
              <a:gd name="T4" fmla="*/ 2147483647 w 720"/>
              <a:gd name="T5" fmla="*/ 2147483647 h 672"/>
              <a:gd name="T6" fmla="*/ 2147483647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9489" name="Freeform 126"/>
          <p:cNvSpPr>
            <a:spLocks/>
          </p:cNvSpPr>
          <p:nvPr/>
        </p:nvSpPr>
        <p:spPr bwMode="auto">
          <a:xfrm flipH="1">
            <a:off x="8534400" y="3962400"/>
            <a:ext cx="1143000" cy="1066800"/>
          </a:xfrm>
          <a:custGeom>
            <a:avLst/>
            <a:gdLst>
              <a:gd name="T0" fmla="*/ 2147483647 w 720"/>
              <a:gd name="T1" fmla="*/ 2147483647 h 672"/>
              <a:gd name="T2" fmla="*/ 2147483647 w 720"/>
              <a:gd name="T3" fmla="*/ 2147483647 h 672"/>
              <a:gd name="T4" fmla="*/ 2147483647 w 720"/>
              <a:gd name="T5" fmla="*/ 2147483647 h 672"/>
              <a:gd name="T6" fmla="*/ 2147483647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9490" name="Freeform 127"/>
          <p:cNvSpPr>
            <a:spLocks/>
          </p:cNvSpPr>
          <p:nvPr/>
        </p:nvSpPr>
        <p:spPr bwMode="auto">
          <a:xfrm>
            <a:off x="7086600" y="3962400"/>
            <a:ext cx="1143000" cy="1066800"/>
          </a:xfrm>
          <a:custGeom>
            <a:avLst/>
            <a:gdLst>
              <a:gd name="T0" fmla="*/ 2147483647 w 720"/>
              <a:gd name="T1" fmla="*/ 2147483647 h 672"/>
              <a:gd name="T2" fmla="*/ 2147483647 w 720"/>
              <a:gd name="T3" fmla="*/ 2147483647 h 672"/>
              <a:gd name="T4" fmla="*/ 2147483647 w 720"/>
              <a:gd name="T5" fmla="*/ 2147483647 h 672"/>
              <a:gd name="T6" fmla="*/ 2147483647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9491" name="Freeform 128"/>
          <p:cNvSpPr>
            <a:spLocks/>
          </p:cNvSpPr>
          <p:nvPr/>
        </p:nvSpPr>
        <p:spPr bwMode="auto">
          <a:xfrm>
            <a:off x="5634038" y="2124076"/>
            <a:ext cx="1109662" cy="1209675"/>
          </a:xfrm>
          <a:custGeom>
            <a:avLst/>
            <a:gdLst>
              <a:gd name="T0" fmla="*/ 2147483647 w 699"/>
              <a:gd name="T1" fmla="*/ 0 h 762"/>
              <a:gd name="T2" fmla="*/ 2147483647 w 699"/>
              <a:gd name="T3" fmla="*/ 2147483647 h 762"/>
              <a:gd name="T4" fmla="*/ 2147483647 w 699"/>
              <a:gd name="T5" fmla="*/ 2147483647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9492" name="Freeform 129"/>
          <p:cNvSpPr>
            <a:spLocks/>
          </p:cNvSpPr>
          <p:nvPr/>
        </p:nvSpPr>
        <p:spPr bwMode="auto">
          <a:xfrm flipH="1">
            <a:off x="7696200" y="2133601"/>
            <a:ext cx="1219200" cy="1209675"/>
          </a:xfrm>
          <a:custGeom>
            <a:avLst/>
            <a:gdLst>
              <a:gd name="T0" fmla="*/ 2147483647 w 699"/>
              <a:gd name="T1" fmla="*/ 0 h 762"/>
              <a:gd name="T2" fmla="*/ 2147483647 w 699"/>
              <a:gd name="T3" fmla="*/ 2147483647 h 762"/>
              <a:gd name="T4" fmla="*/ 2147483647 w 699"/>
              <a:gd name="T5" fmla="*/ 2147483647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9493" name="Freeform 130"/>
          <p:cNvSpPr>
            <a:spLocks/>
          </p:cNvSpPr>
          <p:nvPr/>
        </p:nvSpPr>
        <p:spPr bwMode="auto">
          <a:xfrm flipH="1">
            <a:off x="8839200" y="3657601"/>
            <a:ext cx="1219200" cy="1209675"/>
          </a:xfrm>
          <a:custGeom>
            <a:avLst/>
            <a:gdLst>
              <a:gd name="T0" fmla="*/ 2147483647 w 699"/>
              <a:gd name="T1" fmla="*/ 0 h 762"/>
              <a:gd name="T2" fmla="*/ 2147483647 w 699"/>
              <a:gd name="T3" fmla="*/ 2147483647 h 762"/>
              <a:gd name="T4" fmla="*/ 2147483647 w 699"/>
              <a:gd name="T5" fmla="*/ 2147483647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9494" name="Freeform 131"/>
          <p:cNvSpPr>
            <a:spLocks/>
          </p:cNvSpPr>
          <p:nvPr/>
        </p:nvSpPr>
        <p:spPr bwMode="auto">
          <a:xfrm>
            <a:off x="6781801" y="3657601"/>
            <a:ext cx="1109663" cy="1209675"/>
          </a:xfrm>
          <a:custGeom>
            <a:avLst/>
            <a:gdLst>
              <a:gd name="T0" fmla="*/ 2147483647 w 699"/>
              <a:gd name="T1" fmla="*/ 0 h 762"/>
              <a:gd name="T2" fmla="*/ 2147483647 w 699"/>
              <a:gd name="T3" fmla="*/ 2147483647 h 762"/>
              <a:gd name="T4" fmla="*/ 2147483647 w 699"/>
              <a:gd name="T5" fmla="*/ 2147483647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9495" name="Text Box 132"/>
          <p:cNvSpPr txBox="1">
            <a:spLocks noChangeArrowheads="1"/>
          </p:cNvSpPr>
          <p:nvPr/>
        </p:nvSpPr>
        <p:spPr bwMode="auto">
          <a:xfrm>
            <a:off x="7019925" y="1771651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ym typeface="Symbol" panose="05050102010706020507" pitchFamily="18" charset="2"/>
              </a:rPr>
              <a:t></a:t>
            </a:r>
          </a:p>
        </p:txBody>
      </p:sp>
    </p:spTree>
    <p:extLst>
      <p:ext uri="{BB962C8B-B14F-4D97-AF65-F5344CB8AC3E}">
        <p14:creationId xmlns:p14="http://schemas.microsoft.com/office/powerpoint/2010/main" val="2702326369"/>
      </p:ext>
    </p:extLst>
  </p:cSld>
  <p:clrMapOvr>
    <a:masterClrMapping/>
  </p:clrMapOvr>
  <p:transition spd="slow">
    <p:wip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Non-Binary Trees need Lists of Children: </a:t>
            </a:r>
            <a:br>
              <a:rPr lang="en-US" altLang="lv-LV" dirty="0" smtClean="0"/>
            </a:br>
            <a:r>
              <a:rPr lang="en-US" altLang="lv-LV" dirty="0" smtClean="0"/>
              <a:t> More Complicated</a:t>
            </a:r>
            <a:endParaRPr lang="en-US" altLang="lv-LV" dirty="0" smtClean="0"/>
          </a:p>
        </p:txBody>
      </p:sp>
      <p:sp>
        <p:nvSpPr>
          <p:cNvPr id="1843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3978276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1800" dirty="0"/>
              <a:t>A node is represented by an object storing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600" dirty="0"/>
              <a:t>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600" dirty="0"/>
              <a:t>Parent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600" dirty="0"/>
              <a:t>Sequence of children nodes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1800" dirty="0"/>
              <a:t>Node objects implement the Position ADT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39E3BF8-B0AA-4A08-805B-45FF7FF9D688}" type="slidenum">
              <a:rPr lang="en-US" altLang="lv-LV" sz="1400"/>
              <a:pPr eaLnBrk="1" hangingPunct="1"/>
              <a:t>68</a:t>
            </a:fld>
            <a:endParaRPr lang="en-US" altLang="lv-LV" sz="1400"/>
          </a:p>
        </p:txBody>
      </p:sp>
      <p:grpSp>
        <p:nvGrpSpPr>
          <p:cNvPr id="18436" name="Group 110"/>
          <p:cNvGrpSpPr>
            <a:grpSpLocks/>
          </p:cNvGrpSpPr>
          <p:nvPr/>
        </p:nvGrpSpPr>
        <p:grpSpPr bwMode="auto">
          <a:xfrm>
            <a:off x="5638800" y="1905000"/>
            <a:ext cx="1028700" cy="342900"/>
            <a:chOff x="2232" y="2244"/>
            <a:chExt cx="648" cy="216"/>
          </a:xfrm>
        </p:grpSpPr>
        <p:sp>
          <p:nvSpPr>
            <p:cNvPr id="18500" name="Rectangle 76"/>
            <p:cNvSpPr>
              <a:spLocks noChangeArrowheads="1"/>
            </p:cNvSpPr>
            <p:nvPr/>
          </p:nvSpPr>
          <p:spPr bwMode="auto">
            <a:xfrm>
              <a:off x="2232" y="224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8501" name="Rectangle 77"/>
            <p:cNvSpPr>
              <a:spLocks noChangeArrowheads="1"/>
            </p:cNvSpPr>
            <p:nvPr/>
          </p:nvSpPr>
          <p:spPr bwMode="auto">
            <a:xfrm>
              <a:off x="2664" y="224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8502" name="Rectangle 109"/>
            <p:cNvSpPr>
              <a:spLocks noChangeArrowheads="1"/>
            </p:cNvSpPr>
            <p:nvPr/>
          </p:nvSpPr>
          <p:spPr bwMode="auto">
            <a:xfrm>
              <a:off x="2448" y="224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ym typeface="Symbol" panose="05050102010706020507" pitchFamily="18" charset="2"/>
                </a:rPr>
                <a:t></a:t>
              </a:r>
            </a:p>
          </p:txBody>
        </p:sp>
      </p:grp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3795713" y="3962401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>
                <a:solidFill>
                  <a:schemeClr val="tx2"/>
                </a:solidFill>
                <a:sym typeface="Symbol" panose="05050102010706020507" pitchFamily="18" charset="2"/>
              </a:rPr>
              <a:t>B</a:t>
            </a:r>
            <a:endParaRPr lang="en-US" altLang="lv-LV">
              <a:solidFill>
                <a:schemeClr val="tx2"/>
              </a:solidFill>
            </a:endParaRPr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3803650" y="4778376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2657476" y="4778376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3321051" y="5638801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4322763" y="5638801"/>
            <a:ext cx="500062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18444" name="AutoShape 18"/>
          <p:cNvCxnSpPr>
            <a:cxnSpLocks noChangeShapeType="1"/>
            <a:stCxn id="18443" idx="0"/>
            <a:endCxn id="18440" idx="5"/>
          </p:cNvCxnSpPr>
          <p:nvPr/>
        </p:nvCxnSpPr>
        <p:spPr bwMode="auto">
          <a:xfrm flipH="1" flipV="1">
            <a:off x="4232276" y="5214939"/>
            <a:ext cx="341313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5" name="AutoShape 19"/>
          <p:cNvCxnSpPr>
            <a:cxnSpLocks noChangeShapeType="1"/>
            <a:stCxn id="18442" idx="0"/>
            <a:endCxn id="18440" idx="3"/>
          </p:cNvCxnSpPr>
          <p:nvPr/>
        </p:nvCxnSpPr>
        <p:spPr bwMode="auto">
          <a:xfrm flipV="1">
            <a:off x="3571875" y="5214939"/>
            <a:ext cx="304800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6" name="AutoShape 20"/>
          <p:cNvCxnSpPr>
            <a:cxnSpLocks noChangeShapeType="1"/>
            <a:stCxn id="18441" idx="0"/>
            <a:endCxn id="18439" idx="3"/>
          </p:cNvCxnSpPr>
          <p:nvPr/>
        </p:nvCxnSpPr>
        <p:spPr bwMode="auto">
          <a:xfrm flipV="1">
            <a:off x="2908300" y="4398964"/>
            <a:ext cx="960438" cy="3698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7" name="AutoShape 21"/>
          <p:cNvCxnSpPr>
            <a:cxnSpLocks noChangeShapeType="1"/>
            <a:stCxn id="18440" idx="0"/>
            <a:endCxn id="18439" idx="4"/>
          </p:cNvCxnSpPr>
          <p:nvPr/>
        </p:nvCxnSpPr>
        <p:spPr bwMode="auto">
          <a:xfrm flipH="1" flipV="1">
            <a:off x="4046539" y="4471988"/>
            <a:ext cx="7937" cy="2968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8" name="Rectangle 38"/>
          <p:cNvSpPr>
            <a:spLocks noChangeArrowheads="1"/>
          </p:cNvSpPr>
          <p:nvPr/>
        </p:nvSpPr>
        <p:spPr bwMode="auto">
          <a:xfrm>
            <a:off x="4910138" y="4779963"/>
            <a:ext cx="500062" cy="5000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F</a:t>
            </a:r>
          </a:p>
        </p:txBody>
      </p:sp>
      <p:cxnSp>
        <p:nvCxnSpPr>
          <p:cNvPr id="18449" name="AutoShape 39"/>
          <p:cNvCxnSpPr>
            <a:cxnSpLocks noChangeShapeType="1"/>
            <a:stCxn id="18448" idx="0"/>
            <a:endCxn id="18439" idx="5"/>
          </p:cNvCxnSpPr>
          <p:nvPr/>
        </p:nvCxnSpPr>
        <p:spPr bwMode="auto">
          <a:xfrm flipH="1" flipV="1">
            <a:off x="4224339" y="4398964"/>
            <a:ext cx="936625" cy="371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0" name="AutoShape 53"/>
          <p:cNvSpPr>
            <a:spLocks noChangeArrowheads="1"/>
          </p:cNvSpPr>
          <p:nvPr/>
        </p:nvSpPr>
        <p:spPr bwMode="auto">
          <a:xfrm>
            <a:off x="6972300" y="1978026"/>
            <a:ext cx="1371600" cy="415925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8451" name="AutoShape 54"/>
          <p:cNvCxnSpPr>
            <a:cxnSpLocks noChangeShapeType="1"/>
            <a:stCxn id="18454" idx="2"/>
            <a:endCxn id="18452" idx="6"/>
          </p:cNvCxnSpPr>
          <p:nvPr/>
        </p:nvCxnSpPr>
        <p:spPr bwMode="auto">
          <a:xfrm flipH="1">
            <a:off x="7354889" y="2185988"/>
            <a:ext cx="606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2" name="Oval 55"/>
          <p:cNvSpPr>
            <a:spLocks noChangeArrowheads="1"/>
          </p:cNvSpPr>
          <p:nvPr/>
        </p:nvSpPr>
        <p:spPr bwMode="auto">
          <a:xfrm>
            <a:off x="7034214" y="2030413"/>
            <a:ext cx="312737" cy="311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453" name="Oval 56"/>
          <p:cNvSpPr>
            <a:spLocks noChangeArrowheads="1"/>
          </p:cNvSpPr>
          <p:nvPr/>
        </p:nvSpPr>
        <p:spPr bwMode="auto">
          <a:xfrm>
            <a:off x="7502525" y="2030413"/>
            <a:ext cx="311150" cy="311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454" name="Oval 57"/>
          <p:cNvSpPr>
            <a:spLocks noChangeArrowheads="1"/>
          </p:cNvSpPr>
          <p:nvPr/>
        </p:nvSpPr>
        <p:spPr bwMode="auto">
          <a:xfrm>
            <a:off x="7969250" y="2030413"/>
            <a:ext cx="312738" cy="311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grpSp>
        <p:nvGrpSpPr>
          <p:cNvPr id="18455" name="Group 86"/>
          <p:cNvGrpSpPr>
            <a:grpSpLocks/>
          </p:cNvGrpSpPr>
          <p:nvPr/>
        </p:nvGrpSpPr>
        <p:grpSpPr bwMode="auto">
          <a:xfrm>
            <a:off x="8458200" y="4683126"/>
            <a:ext cx="914400" cy="498475"/>
            <a:chOff x="4560" y="3216"/>
            <a:chExt cx="576" cy="314"/>
          </a:xfrm>
        </p:grpSpPr>
        <p:sp>
          <p:nvSpPr>
            <p:cNvPr id="18496" name="AutoShape 70"/>
            <p:cNvSpPr>
              <a:spLocks noChangeArrowheads="1"/>
            </p:cNvSpPr>
            <p:nvPr/>
          </p:nvSpPr>
          <p:spPr bwMode="auto">
            <a:xfrm>
              <a:off x="4560" y="3216"/>
              <a:ext cx="576" cy="31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cxnSp>
          <p:nvCxnSpPr>
            <p:cNvPr id="18497" name="AutoShape 71"/>
            <p:cNvCxnSpPr>
              <a:cxnSpLocks noChangeShapeType="1"/>
              <a:stCxn id="18499" idx="2"/>
              <a:endCxn id="18498" idx="6"/>
            </p:cNvCxnSpPr>
            <p:nvPr/>
          </p:nvCxnSpPr>
          <p:spPr bwMode="auto">
            <a:xfrm flipH="1">
              <a:off x="4802" y="3373"/>
              <a:ext cx="8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98" name="Oval 72"/>
            <p:cNvSpPr>
              <a:spLocks noChangeArrowheads="1"/>
            </p:cNvSpPr>
            <p:nvPr/>
          </p:nvSpPr>
          <p:spPr bwMode="auto">
            <a:xfrm>
              <a:off x="4599" y="3275"/>
              <a:ext cx="197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8499" name="Oval 73"/>
            <p:cNvSpPr>
              <a:spLocks noChangeArrowheads="1"/>
            </p:cNvSpPr>
            <p:nvPr/>
          </p:nvSpPr>
          <p:spPr bwMode="auto">
            <a:xfrm>
              <a:off x="4894" y="3275"/>
              <a:ext cx="196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</p:grpSp>
      <p:sp>
        <p:nvSpPr>
          <p:cNvPr id="18456" name="Text Box 87"/>
          <p:cNvSpPr txBox="1">
            <a:spLocks noChangeArrowheads="1"/>
          </p:cNvSpPr>
          <p:nvPr/>
        </p:nvSpPr>
        <p:spPr bwMode="auto">
          <a:xfrm>
            <a:off x="5638801" y="1889126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B</a:t>
            </a:r>
          </a:p>
        </p:txBody>
      </p:sp>
      <p:cxnSp>
        <p:nvCxnSpPr>
          <p:cNvPr id="18457" name="AutoShape 96"/>
          <p:cNvCxnSpPr>
            <a:cxnSpLocks noChangeShapeType="1"/>
          </p:cNvCxnSpPr>
          <p:nvPr/>
        </p:nvCxnSpPr>
        <p:spPr bwMode="auto">
          <a:xfrm>
            <a:off x="6524626" y="2079625"/>
            <a:ext cx="447675" cy="96838"/>
          </a:xfrm>
          <a:prstGeom prst="curvedConnector3">
            <a:avLst>
              <a:gd name="adj1" fmla="val 51065"/>
            </a:avLst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8" name="Oval 100"/>
          <p:cNvSpPr>
            <a:spLocks noChangeArrowheads="1"/>
          </p:cNvSpPr>
          <p:nvPr/>
        </p:nvSpPr>
        <p:spPr bwMode="auto">
          <a:xfrm>
            <a:off x="7143750" y="2108200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459" name="Oval 101"/>
          <p:cNvSpPr>
            <a:spLocks noChangeArrowheads="1"/>
          </p:cNvSpPr>
          <p:nvPr/>
        </p:nvSpPr>
        <p:spPr bwMode="auto">
          <a:xfrm>
            <a:off x="7615238" y="2108200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460" name="Oval 102"/>
          <p:cNvSpPr>
            <a:spLocks noChangeArrowheads="1"/>
          </p:cNvSpPr>
          <p:nvPr/>
        </p:nvSpPr>
        <p:spPr bwMode="auto">
          <a:xfrm>
            <a:off x="8086725" y="2108200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8461" name="AutoShape 104"/>
          <p:cNvCxnSpPr>
            <a:cxnSpLocks noChangeShapeType="1"/>
            <a:stCxn id="18459" idx="4"/>
            <a:endCxn id="18468" idx="0"/>
          </p:cNvCxnSpPr>
          <p:nvPr/>
        </p:nvCxnSpPr>
        <p:spPr bwMode="auto">
          <a:xfrm rot="16200000" flipH="1">
            <a:off x="7565232" y="2272507"/>
            <a:ext cx="987425" cy="811212"/>
          </a:xfrm>
          <a:prstGeom prst="curvedConnector3">
            <a:avLst>
              <a:gd name="adj1" fmla="val 50481"/>
            </a:avLst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2" name="AutoShape 105"/>
          <p:cNvCxnSpPr>
            <a:cxnSpLocks noChangeShapeType="1"/>
            <a:stCxn id="18460" idx="4"/>
            <a:endCxn id="18471" idx="0"/>
          </p:cNvCxnSpPr>
          <p:nvPr/>
        </p:nvCxnSpPr>
        <p:spPr bwMode="auto">
          <a:xfrm rot="16200000" flipH="1">
            <a:off x="8421688" y="1887538"/>
            <a:ext cx="987425" cy="1581150"/>
          </a:xfrm>
          <a:prstGeom prst="curvedConnector3">
            <a:avLst>
              <a:gd name="adj1" fmla="val 50481"/>
            </a:avLst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3" name="Rectangle 112"/>
          <p:cNvSpPr>
            <a:spLocks noChangeArrowheads="1"/>
          </p:cNvSpPr>
          <p:nvPr/>
        </p:nvSpPr>
        <p:spPr bwMode="auto">
          <a:xfrm>
            <a:off x="670877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464" name="Rectangle 113"/>
          <p:cNvSpPr>
            <a:spLocks noChangeArrowheads="1"/>
          </p:cNvSpPr>
          <p:nvPr/>
        </p:nvSpPr>
        <p:spPr bwMode="auto">
          <a:xfrm>
            <a:off x="739457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18465" name="Rectangle 114"/>
          <p:cNvSpPr>
            <a:spLocks noChangeArrowheads="1"/>
          </p:cNvSpPr>
          <p:nvPr/>
        </p:nvSpPr>
        <p:spPr bwMode="auto">
          <a:xfrm>
            <a:off x="705167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>
              <a:sym typeface="Symbol" panose="05050102010706020507" pitchFamily="18" charset="2"/>
            </a:endParaRPr>
          </a:p>
        </p:txBody>
      </p:sp>
      <p:sp>
        <p:nvSpPr>
          <p:cNvPr id="18466" name="Rectangle 116"/>
          <p:cNvSpPr>
            <a:spLocks noChangeArrowheads="1"/>
          </p:cNvSpPr>
          <p:nvPr/>
        </p:nvSpPr>
        <p:spPr bwMode="auto">
          <a:xfrm>
            <a:off x="7950200" y="3181350"/>
            <a:ext cx="3429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467" name="Rectangle 117"/>
          <p:cNvSpPr>
            <a:spLocks noChangeArrowheads="1"/>
          </p:cNvSpPr>
          <p:nvPr/>
        </p:nvSpPr>
        <p:spPr bwMode="auto">
          <a:xfrm>
            <a:off x="8636000" y="3181350"/>
            <a:ext cx="3429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>
              <a:sym typeface="Symbol" panose="05050102010706020507" pitchFamily="18" charset="2"/>
            </a:endParaRPr>
          </a:p>
        </p:txBody>
      </p:sp>
      <p:sp>
        <p:nvSpPr>
          <p:cNvPr id="18468" name="Rectangle 118"/>
          <p:cNvSpPr>
            <a:spLocks noChangeArrowheads="1"/>
          </p:cNvSpPr>
          <p:nvPr/>
        </p:nvSpPr>
        <p:spPr bwMode="auto">
          <a:xfrm>
            <a:off x="8293100" y="3181350"/>
            <a:ext cx="3429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>
              <a:sym typeface="Symbol" panose="05050102010706020507" pitchFamily="18" charset="2"/>
            </a:endParaRPr>
          </a:p>
        </p:txBody>
      </p:sp>
      <p:sp>
        <p:nvSpPr>
          <p:cNvPr id="18469" name="Rectangle 120"/>
          <p:cNvSpPr>
            <a:spLocks noChangeArrowheads="1"/>
          </p:cNvSpPr>
          <p:nvPr/>
        </p:nvSpPr>
        <p:spPr bwMode="auto">
          <a:xfrm>
            <a:off x="919162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470" name="Rectangle 121"/>
          <p:cNvSpPr>
            <a:spLocks noChangeArrowheads="1"/>
          </p:cNvSpPr>
          <p:nvPr/>
        </p:nvSpPr>
        <p:spPr bwMode="auto">
          <a:xfrm>
            <a:off x="987742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18471" name="Rectangle 122"/>
          <p:cNvSpPr>
            <a:spLocks noChangeArrowheads="1"/>
          </p:cNvSpPr>
          <p:nvPr/>
        </p:nvSpPr>
        <p:spPr bwMode="auto">
          <a:xfrm>
            <a:off x="953452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>
              <a:sym typeface="Symbol" panose="05050102010706020507" pitchFamily="18" charset="2"/>
            </a:endParaRPr>
          </a:p>
        </p:txBody>
      </p:sp>
      <p:sp>
        <p:nvSpPr>
          <p:cNvPr id="18472" name="Text Box 89"/>
          <p:cNvSpPr txBox="1">
            <a:spLocks noChangeArrowheads="1"/>
          </p:cNvSpPr>
          <p:nvPr/>
        </p:nvSpPr>
        <p:spPr bwMode="auto">
          <a:xfrm>
            <a:off x="6724650" y="3124200"/>
            <a:ext cx="3385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8473" name="Text Box 91"/>
          <p:cNvSpPr txBox="1">
            <a:spLocks noChangeArrowheads="1"/>
          </p:cNvSpPr>
          <p:nvPr/>
        </p:nvSpPr>
        <p:spPr bwMode="auto">
          <a:xfrm>
            <a:off x="7961314" y="3124201"/>
            <a:ext cx="357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8474" name="Text Box 93"/>
          <p:cNvSpPr txBox="1">
            <a:spLocks noChangeArrowheads="1"/>
          </p:cNvSpPr>
          <p:nvPr/>
        </p:nvSpPr>
        <p:spPr bwMode="auto">
          <a:xfrm>
            <a:off x="9209088" y="3124201"/>
            <a:ext cx="315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18475" name="Oval 124"/>
          <p:cNvSpPr>
            <a:spLocks noChangeArrowheads="1"/>
          </p:cNvSpPr>
          <p:nvPr/>
        </p:nvSpPr>
        <p:spPr bwMode="auto">
          <a:xfrm>
            <a:off x="7219950" y="3309938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476" name="Oval 125"/>
          <p:cNvSpPr>
            <a:spLocks noChangeArrowheads="1"/>
          </p:cNvSpPr>
          <p:nvPr/>
        </p:nvSpPr>
        <p:spPr bwMode="auto">
          <a:xfrm>
            <a:off x="8451850" y="3309938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477" name="Oval 126"/>
          <p:cNvSpPr>
            <a:spLocks noChangeArrowheads="1"/>
          </p:cNvSpPr>
          <p:nvPr/>
        </p:nvSpPr>
        <p:spPr bwMode="auto">
          <a:xfrm>
            <a:off x="9683750" y="3309938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478" name="Freeform 129"/>
          <p:cNvSpPr>
            <a:spLocks/>
          </p:cNvSpPr>
          <p:nvPr/>
        </p:nvSpPr>
        <p:spPr bwMode="auto">
          <a:xfrm>
            <a:off x="6448426" y="2257425"/>
            <a:ext cx="917575" cy="1976438"/>
          </a:xfrm>
          <a:custGeom>
            <a:avLst/>
            <a:gdLst>
              <a:gd name="T0" fmla="*/ 2147483647 w 578"/>
              <a:gd name="T1" fmla="*/ 2147483647 h 1245"/>
              <a:gd name="T2" fmla="*/ 2147483647 w 578"/>
              <a:gd name="T3" fmla="*/ 2147483647 h 1245"/>
              <a:gd name="T4" fmla="*/ 2147483647 w 578"/>
              <a:gd name="T5" fmla="*/ 2147483647 h 1245"/>
              <a:gd name="T6" fmla="*/ 2147483647 w 578"/>
              <a:gd name="T7" fmla="*/ 2147483647 h 1245"/>
              <a:gd name="T8" fmla="*/ 2147483647 w 578"/>
              <a:gd name="T9" fmla="*/ 2147483647 h 1245"/>
              <a:gd name="T10" fmla="*/ 0 w 578"/>
              <a:gd name="T11" fmla="*/ 0 h 12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8"/>
              <a:gd name="T19" fmla="*/ 0 h 1245"/>
              <a:gd name="T20" fmla="*/ 578 w 578"/>
              <a:gd name="T21" fmla="*/ 1245 h 124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78" h="1245">
                <a:moveTo>
                  <a:pt x="486" y="684"/>
                </a:moveTo>
                <a:cubicBezTo>
                  <a:pt x="492" y="712"/>
                  <a:pt x="517" y="780"/>
                  <a:pt x="528" y="852"/>
                </a:cubicBezTo>
                <a:cubicBezTo>
                  <a:pt x="539" y="924"/>
                  <a:pt x="578" y="1057"/>
                  <a:pt x="552" y="1116"/>
                </a:cubicBezTo>
                <a:cubicBezTo>
                  <a:pt x="526" y="1175"/>
                  <a:pt x="435" y="1218"/>
                  <a:pt x="372" y="1206"/>
                </a:cubicBezTo>
                <a:cubicBezTo>
                  <a:pt x="309" y="1194"/>
                  <a:pt x="236" y="1245"/>
                  <a:pt x="174" y="1044"/>
                </a:cubicBezTo>
                <a:cubicBezTo>
                  <a:pt x="112" y="843"/>
                  <a:pt x="36" y="217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8479" name="Freeform 130"/>
          <p:cNvSpPr>
            <a:spLocks/>
          </p:cNvSpPr>
          <p:nvPr/>
        </p:nvSpPr>
        <p:spPr bwMode="auto">
          <a:xfrm>
            <a:off x="6257926" y="2257425"/>
            <a:ext cx="2405063" cy="2159000"/>
          </a:xfrm>
          <a:custGeom>
            <a:avLst/>
            <a:gdLst>
              <a:gd name="T0" fmla="*/ 2147483647 w 1515"/>
              <a:gd name="T1" fmla="*/ 2147483647 h 1360"/>
              <a:gd name="T2" fmla="*/ 2147483647 w 1515"/>
              <a:gd name="T3" fmla="*/ 2147483647 h 1360"/>
              <a:gd name="T4" fmla="*/ 2147483647 w 1515"/>
              <a:gd name="T5" fmla="*/ 2147483647 h 1360"/>
              <a:gd name="T6" fmla="*/ 2147483647 w 1515"/>
              <a:gd name="T7" fmla="*/ 2147483647 h 1360"/>
              <a:gd name="T8" fmla="*/ 0 w 1515"/>
              <a:gd name="T9" fmla="*/ 0 h 13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5"/>
              <a:gd name="T16" fmla="*/ 0 h 1360"/>
              <a:gd name="T17" fmla="*/ 1515 w 1515"/>
              <a:gd name="T18" fmla="*/ 1360 h 13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5" h="1360">
                <a:moveTo>
                  <a:pt x="1398" y="684"/>
                </a:moveTo>
                <a:cubicBezTo>
                  <a:pt x="1389" y="779"/>
                  <a:pt x="1515" y="1160"/>
                  <a:pt x="1344" y="1260"/>
                </a:cubicBezTo>
                <a:cubicBezTo>
                  <a:pt x="1173" y="1360"/>
                  <a:pt x="571" y="1350"/>
                  <a:pt x="372" y="1284"/>
                </a:cubicBezTo>
                <a:cubicBezTo>
                  <a:pt x="173" y="1218"/>
                  <a:pt x="212" y="1078"/>
                  <a:pt x="150" y="864"/>
                </a:cubicBezTo>
                <a:cubicBezTo>
                  <a:pt x="88" y="650"/>
                  <a:pt x="31" y="180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8480" name="Freeform 131"/>
          <p:cNvSpPr>
            <a:spLocks/>
          </p:cNvSpPr>
          <p:nvPr/>
        </p:nvSpPr>
        <p:spPr bwMode="auto">
          <a:xfrm>
            <a:off x="6040439" y="2266951"/>
            <a:ext cx="3824287" cy="2346325"/>
          </a:xfrm>
          <a:custGeom>
            <a:avLst/>
            <a:gdLst>
              <a:gd name="T0" fmla="*/ 2147483647 w 2409"/>
              <a:gd name="T1" fmla="*/ 2147483647 h 1478"/>
              <a:gd name="T2" fmla="*/ 2147483647 w 2409"/>
              <a:gd name="T3" fmla="*/ 2147483647 h 1478"/>
              <a:gd name="T4" fmla="*/ 2147483647 w 2409"/>
              <a:gd name="T5" fmla="*/ 2147483647 h 1478"/>
              <a:gd name="T6" fmla="*/ 2147483647 w 2409"/>
              <a:gd name="T7" fmla="*/ 2147483647 h 1478"/>
              <a:gd name="T8" fmla="*/ 2147483647 w 2409"/>
              <a:gd name="T9" fmla="*/ 0 h 14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9"/>
              <a:gd name="T16" fmla="*/ 0 h 1478"/>
              <a:gd name="T17" fmla="*/ 2409 w 2409"/>
              <a:gd name="T18" fmla="*/ 1478 h 14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9" h="1478">
                <a:moveTo>
                  <a:pt x="2309" y="684"/>
                </a:moveTo>
                <a:cubicBezTo>
                  <a:pt x="2306" y="765"/>
                  <a:pt x="2409" y="1054"/>
                  <a:pt x="2291" y="1170"/>
                </a:cubicBezTo>
                <a:cubicBezTo>
                  <a:pt x="2173" y="1286"/>
                  <a:pt x="1939" y="1367"/>
                  <a:pt x="1601" y="1380"/>
                </a:cubicBezTo>
                <a:cubicBezTo>
                  <a:pt x="1263" y="1393"/>
                  <a:pt x="526" y="1478"/>
                  <a:pt x="263" y="1248"/>
                </a:cubicBezTo>
                <a:cubicBezTo>
                  <a:pt x="0" y="1018"/>
                  <a:pt x="73" y="260"/>
                  <a:pt x="23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8481" name="Rectangle 132"/>
          <p:cNvSpPr>
            <a:spLocks noChangeArrowheads="1"/>
          </p:cNvSpPr>
          <p:nvPr/>
        </p:nvSpPr>
        <p:spPr bwMode="auto">
          <a:xfrm>
            <a:off x="771525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482" name="Rectangle 133"/>
          <p:cNvSpPr>
            <a:spLocks noChangeArrowheads="1"/>
          </p:cNvSpPr>
          <p:nvPr/>
        </p:nvSpPr>
        <p:spPr bwMode="auto">
          <a:xfrm>
            <a:off x="840105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18483" name="Rectangle 134"/>
          <p:cNvSpPr>
            <a:spLocks noChangeArrowheads="1"/>
          </p:cNvSpPr>
          <p:nvPr/>
        </p:nvSpPr>
        <p:spPr bwMode="auto">
          <a:xfrm>
            <a:off x="805815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>
              <a:sym typeface="Symbol" panose="05050102010706020507" pitchFamily="18" charset="2"/>
            </a:endParaRPr>
          </a:p>
        </p:txBody>
      </p:sp>
      <p:sp>
        <p:nvSpPr>
          <p:cNvPr id="18484" name="Text Box 135"/>
          <p:cNvSpPr txBox="1">
            <a:spLocks noChangeArrowheads="1"/>
          </p:cNvSpPr>
          <p:nvPr/>
        </p:nvSpPr>
        <p:spPr bwMode="auto">
          <a:xfrm>
            <a:off x="7705725" y="5545139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8485" name="Freeform 140"/>
          <p:cNvSpPr>
            <a:spLocks/>
          </p:cNvSpPr>
          <p:nvPr/>
        </p:nvSpPr>
        <p:spPr bwMode="auto">
          <a:xfrm>
            <a:off x="8643938" y="3333751"/>
            <a:ext cx="290512" cy="1343025"/>
          </a:xfrm>
          <a:custGeom>
            <a:avLst/>
            <a:gdLst>
              <a:gd name="T0" fmla="*/ 2147483647 w 183"/>
              <a:gd name="T1" fmla="*/ 0 h 846"/>
              <a:gd name="T2" fmla="*/ 2147483647 w 183"/>
              <a:gd name="T3" fmla="*/ 2147483647 h 846"/>
              <a:gd name="T4" fmla="*/ 2147483647 w 183"/>
              <a:gd name="T5" fmla="*/ 2147483647 h 846"/>
              <a:gd name="T6" fmla="*/ 2147483647 w 183"/>
              <a:gd name="T7" fmla="*/ 2147483647 h 846"/>
              <a:gd name="T8" fmla="*/ 0 60000 65536"/>
              <a:gd name="T9" fmla="*/ 0 60000 65536"/>
              <a:gd name="T10" fmla="*/ 0 60000 65536"/>
              <a:gd name="T11" fmla="*/ 0 60000 65536"/>
              <a:gd name="T12" fmla="*/ 0 w 183"/>
              <a:gd name="T13" fmla="*/ 0 h 846"/>
              <a:gd name="T14" fmla="*/ 183 w 183"/>
              <a:gd name="T15" fmla="*/ 846 h 8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3" h="846">
                <a:moveTo>
                  <a:pt x="93" y="0"/>
                </a:moveTo>
                <a:cubicBezTo>
                  <a:pt x="78" y="40"/>
                  <a:pt x="0" y="149"/>
                  <a:pt x="3" y="240"/>
                </a:cubicBezTo>
                <a:cubicBezTo>
                  <a:pt x="6" y="331"/>
                  <a:pt x="81" y="445"/>
                  <a:pt x="111" y="546"/>
                </a:cubicBezTo>
                <a:cubicBezTo>
                  <a:pt x="141" y="647"/>
                  <a:pt x="168" y="784"/>
                  <a:pt x="183" y="84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8486" name="Rectangle 141"/>
          <p:cNvSpPr>
            <a:spLocks noChangeArrowheads="1"/>
          </p:cNvSpPr>
          <p:nvPr/>
        </p:nvSpPr>
        <p:spPr bwMode="auto">
          <a:xfrm>
            <a:off x="906780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8487" name="Rectangle 142"/>
          <p:cNvSpPr>
            <a:spLocks noChangeArrowheads="1"/>
          </p:cNvSpPr>
          <p:nvPr/>
        </p:nvSpPr>
        <p:spPr bwMode="auto">
          <a:xfrm>
            <a:off x="975360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18488" name="Rectangle 143"/>
          <p:cNvSpPr>
            <a:spLocks noChangeArrowheads="1"/>
          </p:cNvSpPr>
          <p:nvPr/>
        </p:nvSpPr>
        <p:spPr bwMode="auto">
          <a:xfrm>
            <a:off x="941070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>
              <a:sym typeface="Symbol" panose="05050102010706020507" pitchFamily="18" charset="2"/>
            </a:endParaRPr>
          </a:p>
        </p:txBody>
      </p:sp>
      <p:sp>
        <p:nvSpPr>
          <p:cNvPr id="18489" name="Text Box 144"/>
          <p:cNvSpPr txBox="1">
            <a:spLocks noChangeArrowheads="1"/>
          </p:cNvSpPr>
          <p:nvPr/>
        </p:nvSpPr>
        <p:spPr bwMode="auto">
          <a:xfrm>
            <a:off x="9072564" y="5545139"/>
            <a:ext cx="327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E</a:t>
            </a:r>
          </a:p>
        </p:txBody>
      </p:sp>
      <p:sp>
        <p:nvSpPr>
          <p:cNvPr id="18490" name="Freeform 149"/>
          <p:cNvSpPr>
            <a:spLocks/>
          </p:cNvSpPr>
          <p:nvPr/>
        </p:nvSpPr>
        <p:spPr bwMode="auto">
          <a:xfrm>
            <a:off x="9144001" y="4933951"/>
            <a:ext cx="447675" cy="619125"/>
          </a:xfrm>
          <a:custGeom>
            <a:avLst/>
            <a:gdLst>
              <a:gd name="T0" fmla="*/ 0 w 282"/>
              <a:gd name="T1" fmla="*/ 0 h 390"/>
              <a:gd name="T2" fmla="*/ 2147483647 w 282"/>
              <a:gd name="T3" fmla="*/ 2147483647 h 390"/>
              <a:gd name="T4" fmla="*/ 2147483647 w 282"/>
              <a:gd name="T5" fmla="*/ 2147483647 h 390"/>
              <a:gd name="T6" fmla="*/ 2147483647 w 282"/>
              <a:gd name="T7" fmla="*/ 2147483647 h 390"/>
              <a:gd name="T8" fmla="*/ 0 60000 65536"/>
              <a:gd name="T9" fmla="*/ 0 60000 65536"/>
              <a:gd name="T10" fmla="*/ 0 60000 65536"/>
              <a:gd name="T11" fmla="*/ 0 60000 65536"/>
              <a:gd name="T12" fmla="*/ 0 w 282"/>
              <a:gd name="T13" fmla="*/ 0 h 390"/>
              <a:gd name="T14" fmla="*/ 282 w 282"/>
              <a:gd name="T15" fmla="*/ 390 h 3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2" h="390">
                <a:moveTo>
                  <a:pt x="0" y="0"/>
                </a:moveTo>
                <a:cubicBezTo>
                  <a:pt x="9" y="30"/>
                  <a:pt x="15" y="138"/>
                  <a:pt x="54" y="180"/>
                </a:cubicBezTo>
                <a:cubicBezTo>
                  <a:pt x="93" y="222"/>
                  <a:pt x="196" y="217"/>
                  <a:pt x="234" y="252"/>
                </a:cubicBezTo>
                <a:cubicBezTo>
                  <a:pt x="272" y="287"/>
                  <a:pt x="272" y="361"/>
                  <a:pt x="282" y="3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8491" name="Freeform 151"/>
          <p:cNvSpPr>
            <a:spLocks/>
          </p:cNvSpPr>
          <p:nvPr/>
        </p:nvSpPr>
        <p:spPr bwMode="auto">
          <a:xfrm>
            <a:off x="8229601" y="4924425"/>
            <a:ext cx="460375" cy="647700"/>
          </a:xfrm>
          <a:custGeom>
            <a:avLst/>
            <a:gdLst>
              <a:gd name="T0" fmla="*/ 2147483647 w 290"/>
              <a:gd name="T1" fmla="*/ 0 h 408"/>
              <a:gd name="T2" fmla="*/ 2147483647 w 290"/>
              <a:gd name="T3" fmla="*/ 2147483647 h 408"/>
              <a:gd name="T4" fmla="*/ 2147483647 w 290"/>
              <a:gd name="T5" fmla="*/ 2147483647 h 408"/>
              <a:gd name="T6" fmla="*/ 0 w 290"/>
              <a:gd name="T7" fmla="*/ 2147483647 h 408"/>
              <a:gd name="T8" fmla="*/ 0 60000 65536"/>
              <a:gd name="T9" fmla="*/ 0 60000 65536"/>
              <a:gd name="T10" fmla="*/ 0 60000 65536"/>
              <a:gd name="T11" fmla="*/ 0 60000 65536"/>
              <a:gd name="T12" fmla="*/ 0 w 290"/>
              <a:gd name="T13" fmla="*/ 0 h 408"/>
              <a:gd name="T14" fmla="*/ 290 w 290"/>
              <a:gd name="T15" fmla="*/ 408 h 4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0" h="408">
                <a:moveTo>
                  <a:pt x="288" y="0"/>
                </a:moveTo>
                <a:cubicBezTo>
                  <a:pt x="283" y="29"/>
                  <a:pt x="290" y="138"/>
                  <a:pt x="258" y="174"/>
                </a:cubicBezTo>
                <a:cubicBezTo>
                  <a:pt x="226" y="210"/>
                  <a:pt x="139" y="177"/>
                  <a:pt x="96" y="216"/>
                </a:cubicBezTo>
                <a:cubicBezTo>
                  <a:pt x="53" y="255"/>
                  <a:pt x="20" y="368"/>
                  <a:pt x="0" y="408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8492" name="Freeform 159"/>
          <p:cNvSpPr>
            <a:spLocks/>
          </p:cNvSpPr>
          <p:nvPr/>
        </p:nvSpPr>
        <p:spPr bwMode="auto">
          <a:xfrm>
            <a:off x="7185026" y="2181226"/>
            <a:ext cx="130175" cy="1000125"/>
          </a:xfrm>
          <a:custGeom>
            <a:avLst/>
            <a:gdLst>
              <a:gd name="T0" fmla="*/ 2147483647 w 82"/>
              <a:gd name="T1" fmla="*/ 0 h 630"/>
              <a:gd name="T2" fmla="*/ 2147483647 w 82"/>
              <a:gd name="T3" fmla="*/ 2147483647 h 630"/>
              <a:gd name="T4" fmla="*/ 2147483647 w 82"/>
              <a:gd name="T5" fmla="*/ 2147483647 h 630"/>
              <a:gd name="T6" fmla="*/ 2147483647 w 82"/>
              <a:gd name="T7" fmla="*/ 2147483647 h 630"/>
              <a:gd name="T8" fmla="*/ 0 60000 65536"/>
              <a:gd name="T9" fmla="*/ 0 60000 65536"/>
              <a:gd name="T10" fmla="*/ 0 60000 65536"/>
              <a:gd name="T11" fmla="*/ 0 60000 65536"/>
              <a:gd name="T12" fmla="*/ 0 w 82"/>
              <a:gd name="T13" fmla="*/ 0 h 630"/>
              <a:gd name="T14" fmla="*/ 82 w 82"/>
              <a:gd name="T15" fmla="*/ 630 h 6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" h="630">
                <a:moveTo>
                  <a:pt x="10" y="0"/>
                </a:moveTo>
                <a:cubicBezTo>
                  <a:pt x="21" y="37"/>
                  <a:pt x="82" y="153"/>
                  <a:pt x="82" y="222"/>
                </a:cubicBezTo>
                <a:cubicBezTo>
                  <a:pt x="82" y="291"/>
                  <a:pt x="20" y="346"/>
                  <a:pt x="10" y="414"/>
                </a:cubicBezTo>
                <a:cubicBezTo>
                  <a:pt x="0" y="482"/>
                  <a:pt x="20" y="585"/>
                  <a:pt x="22" y="63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8493" name="Freeform 160"/>
          <p:cNvSpPr>
            <a:spLocks/>
          </p:cNvSpPr>
          <p:nvPr/>
        </p:nvSpPr>
        <p:spPr bwMode="auto">
          <a:xfrm>
            <a:off x="7473951" y="3505201"/>
            <a:ext cx="866775" cy="2943225"/>
          </a:xfrm>
          <a:custGeom>
            <a:avLst/>
            <a:gdLst>
              <a:gd name="T0" fmla="*/ 2147483647 w 546"/>
              <a:gd name="T1" fmla="*/ 2147483647 h 1854"/>
              <a:gd name="T2" fmla="*/ 2147483647 w 546"/>
              <a:gd name="T3" fmla="*/ 2147483647 h 1854"/>
              <a:gd name="T4" fmla="*/ 2147483647 w 546"/>
              <a:gd name="T5" fmla="*/ 2147483647 h 1854"/>
              <a:gd name="T6" fmla="*/ 2147483647 w 546"/>
              <a:gd name="T7" fmla="*/ 2147483647 h 1854"/>
              <a:gd name="T8" fmla="*/ 2147483647 w 546"/>
              <a:gd name="T9" fmla="*/ 2147483647 h 1854"/>
              <a:gd name="T10" fmla="*/ 2147483647 w 546"/>
              <a:gd name="T11" fmla="*/ 0 h 18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46"/>
              <a:gd name="T19" fmla="*/ 0 h 1854"/>
              <a:gd name="T20" fmla="*/ 546 w 546"/>
              <a:gd name="T21" fmla="*/ 1854 h 185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46" h="1854">
                <a:moveTo>
                  <a:pt x="482" y="1404"/>
                </a:moveTo>
                <a:cubicBezTo>
                  <a:pt x="483" y="1467"/>
                  <a:pt x="546" y="1728"/>
                  <a:pt x="488" y="1782"/>
                </a:cubicBezTo>
                <a:cubicBezTo>
                  <a:pt x="430" y="1836"/>
                  <a:pt x="210" y="1854"/>
                  <a:pt x="134" y="1728"/>
                </a:cubicBezTo>
                <a:cubicBezTo>
                  <a:pt x="58" y="1602"/>
                  <a:pt x="0" y="1249"/>
                  <a:pt x="32" y="1026"/>
                </a:cubicBezTo>
                <a:cubicBezTo>
                  <a:pt x="64" y="803"/>
                  <a:pt x="271" y="561"/>
                  <a:pt x="326" y="390"/>
                </a:cubicBezTo>
                <a:cubicBezTo>
                  <a:pt x="381" y="219"/>
                  <a:pt x="354" y="81"/>
                  <a:pt x="36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8494" name="Freeform 161"/>
          <p:cNvSpPr>
            <a:spLocks/>
          </p:cNvSpPr>
          <p:nvPr/>
        </p:nvSpPr>
        <p:spPr bwMode="auto">
          <a:xfrm>
            <a:off x="8829675" y="3524250"/>
            <a:ext cx="1493838" cy="2635250"/>
          </a:xfrm>
          <a:custGeom>
            <a:avLst/>
            <a:gdLst>
              <a:gd name="T0" fmla="*/ 2147483647 w 941"/>
              <a:gd name="T1" fmla="*/ 2147483647 h 1660"/>
              <a:gd name="T2" fmla="*/ 2147483647 w 941"/>
              <a:gd name="T3" fmla="*/ 2147483647 h 1660"/>
              <a:gd name="T4" fmla="*/ 2147483647 w 941"/>
              <a:gd name="T5" fmla="*/ 2147483647 h 1660"/>
              <a:gd name="T6" fmla="*/ 2147483647 w 941"/>
              <a:gd name="T7" fmla="*/ 2147483647 h 1660"/>
              <a:gd name="T8" fmla="*/ 2147483647 w 941"/>
              <a:gd name="T9" fmla="*/ 2147483647 h 1660"/>
              <a:gd name="T10" fmla="*/ 0 w 941"/>
              <a:gd name="T11" fmla="*/ 0 h 16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41"/>
              <a:gd name="T19" fmla="*/ 0 h 1660"/>
              <a:gd name="T20" fmla="*/ 941 w 941"/>
              <a:gd name="T21" fmla="*/ 1660 h 16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41" h="1660">
                <a:moveTo>
                  <a:pt x="478" y="1392"/>
                </a:moveTo>
                <a:cubicBezTo>
                  <a:pt x="513" y="1436"/>
                  <a:pt x="614" y="1652"/>
                  <a:pt x="690" y="1656"/>
                </a:cubicBezTo>
                <a:cubicBezTo>
                  <a:pt x="766" y="1660"/>
                  <a:pt x="931" y="1533"/>
                  <a:pt x="936" y="1416"/>
                </a:cubicBezTo>
                <a:cubicBezTo>
                  <a:pt x="941" y="1299"/>
                  <a:pt x="839" y="1095"/>
                  <a:pt x="720" y="954"/>
                </a:cubicBezTo>
                <a:cubicBezTo>
                  <a:pt x="601" y="813"/>
                  <a:pt x="342" y="729"/>
                  <a:pt x="222" y="570"/>
                </a:cubicBezTo>
                <a:cubicBezTo>
                  <a:pt x="102" y="411"/>
                  <a:pt x="46" y="119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69071207"/>
      </p:ext>
    </p:extLst>
  </p:cSld>
  <p:clrMapOvr>
    <a:masterClrMapping/>
  </p:clrMapOvr>
  <p:transition spd="slow">
    <p:wip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FD770D-E672-4B79-8CE1-20D9B4B8D8A0}" type="slidenum">
              <a:rPr lang="lv-LV" altLang="lv-LV" sz="1400"/>
              <a:pPr>
                <a:spcBef>
                  <a:spcPct val="0"/>
                </a:spcBef>
                <a:buFontTx/>
                <a:buNone/>
              </a:pPr>
              <a:t>69</a:t>
            </a:fld>
            <a:endParaRPr lang="lv-LV" altLang="lv-LV" sz="140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dirty="0" smtClean="0"/>
              <a:t>Binary Tree with Pointers</a:t>
            </a:r>
          </a:p>
        </p:txBody>
      </p:sp>
      <p:grpSp>
        <p:nvGrpSpPr>
          <p:cNvPr id="304132" name="Group 4"/>
          <p:cNvGrpSpPr>
            <a:grpSpLocks/>
          </p:cNvGrpSpPr>
          <p:nvPr/>
        </p:nvGrpSpPr>
        <p:grpSpPr bwMode="auto">
          <a:xfrm>
            <a:off x="2819400" y="1524001"/>
            <a:ext cx="7239000" cy="4995863"/>
            <a:chOff x="336" y="816"/>
            <a:chExt cx="4704" cy="3428"/>
          </a:xfrm>
        </p:grpSpPr>
        <p:grpSp>
          <p:nvGrpSpPr>
            <p:cNvPr id="57349" name="Group 5"/>
            <p:cNvGrpSpPr>
              <a:grpSpLocks/>
            </p:cNvGrpSpPr>
            <p:nvPr/>
          </p:nvGrpSpPr>
          <p:grpSpPr bwMode="auto">
            <a:xfrm>
              <a:off x="2208" y="864"/>
              <a:ext cx="720" cy="356"/>
              <a:chOff x="1248" y="1152"/>
              <a:chExt cx="720" cy="356"/>
            </a:xfrm>
          </p:grpSpPr>
          <p:sp>
            <p:nvSpPr>
              <p:cNvPr id="57400" name="Rectangle 6"/>
              <p:cNvSpPr>
                <a:spLocks noChangeArrowheads="1"/>
              </p:cNvSpPr>
              <p:nvPr/>
            </p:nvSpPr>
            <p:spPr bwMode="auto">
              <a:xfrm>
                <a:off x="1248" y="1200"/>
                <a:ext cx="240" cy="2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401" name="Rectangle 7"/>
              <p:cNvSpPr>
                <a:spLocks noChangeArrowheads="1"/>
              </p:cNvSpPr>
              <p:nvPr/>
            </p:nvSpPr>
            <p:spPr bwMode="auto">
              <a:xfrm>
                <a:off x="1488" y="120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402" name="Rectangle 8"/>
              <p:cNvSpPr>
                <a:spLocks noChangeArrowheads="1"/>
              </p:cNvSpPr>
              <p:nvPr/>
            </p:nvSpPr>
            <p:spPr bwMode="auto">
              <a:xfrm>
                <a:off x="1728" y="1200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403" name="Text Box 9"/>
              <p:cNvSpPr txBox="1">
                <a:spLocks noChangeArrowheads="1"/>
              </p:cNvSpPr>
              <p:nvPr/>
            </p:nvSpPr>
            <p:spPr bwMode="auto">
              <a:xfrm>
                <a:off x="1488" y="1152"/>
                <a:ext cx="240" cy="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lv-LV" sz="2800"/>
                  <a:t>a</a:t>
                </a:r>
              </a:p>
            </p:txBody>
          </p:sp>
        </p:grpSp>
        <p:grpSp>
          <p:nvGrpSpPr>
            <p:cNvPr id="57350" name="Group 10"/>
            <p:cNvGrpSpPr>
              <a:grpSpLocks/>
            </p:cNvGrpSpPr>
            <p:nvPr/>
          </p:nvGrpSpPr>
          <p:grpSpPr bwMode="auto">
            <a:xfrm>
              <a:off x="3264" y="1536"/>
              <a:ext cx="720" cy="356"/>
              <a:chOff x="1248" y="1152"/>
              <a:chExt cx="720" cy="356"/>
            </a:xfrm>
          </p:grpSpPr>
          <p:sp>
            <p:nvSpPr>
              <p:cNvPr id="57396" name="Rectangle 11"/>
              <p:cNvSpPr>
                <a:spLocks noChangeArrowheads="1"/>
              </p:cNvSpPr>
              <p:nvPr/>
            </p:nvSpPr>
            <p:spPr bwMode="auto">
              <a:xfrm>
                <a:off x="1248" y="1200"/>
                <a:ext cx="240" cy="2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397" name="Rectangle 12"/>
              <p:cNvSpPr>
                <a:spLocks noChangeArrowheads="1"/>
              </p:cNvSpPr>
              <p:nvPr/>
            </p:nvSpPr>
            <p:spPr bwMode="auto">
              <a:xfrm>
                <a:off x="1488" y="120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398" name="Rectangle 13"/>
              <p:cNvSpPr>
                <a:spLocks noChangeArrowheads="1"/>
              </p:cNvSpPr>
              <p:nvPr/>
            </p:nvSpPr>
            <p:spPr bwMode="auto">
              <a:xfrm>
                <a:off x="1728" y="1200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399" name="Text Box 14"/>
              <p:cNvSpPr txBox="1">
                <a:spLocks noChangeArrowheads="1"/>
              </p:cNvSpPr>
              <p:nvPr/>
            </p:nvSpPr>
            <p:spPr bwMode="auto">
              <a:xfrm>
                <a:off x="1488" y="1152"/>
                <a:ext cx="240" cy="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lv-LV" sz="2800"/>
                  <a:t>c</a:t>
                </a:r>
              </a:p>
            </p:txBody>
          </p:sp>
        </p:grpSp>
        <p:grpSp>
          <p:nvGrpSpPr>
            <p:cNvPr id="57351" name="Group 15"/>
            <p:cNvGrpSpPr>
              <a:grpSpLocks/>
            </p:cNvGrpSpPr>
            <p:nvPr/>
          </p:nvGrpSpPr>
          <p:grpSpPr bwMode="auto">
            <a:xfrm>
              <a:off x="1392" y="1536"/>
              <a:ext cx="720" cy="356"/>
              <a:chOff x="1248" y="1152"/>
              <a:chExt cx="720" cy="356"/>
            </a:xfrm>
          </p:grpSpPr>
          <p:sp>
            <p:nvSpPr>
              <p:cNvPr id="57392" name="Rectangle 16"/>
              <p:cNvSpPr>
                <a:spLocks noChangeArrowheads="1"/>
              </p:cNvSpPr>
              <p:nvPr/>
            </p:nvSpPr>
            <p:spPr bwMode="auto">
              <a:xfrm>
                <a:off x="1248" y="1200"/>
                <a:ext cx="240" cy="2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393" name="Rectangle 17"/>
              <p:cNvSpPr>
                <a:spLocks noChangeArrowheads="1"/>
              </p:cNvSpPr>
              <p:nvPr/>
            </p:nvSpPr>
            <p:spPr bwMode="auto">
              <a:xfrm>
                <a:off x="1488" y="120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394" name="Rectangle 18"/>
              <p:cNvSpPr>
                <a:spLocks noChangeArrowheads="1"/>
              </p:cNvSpPr>
              <p:nvPr/>
            </p:nvSpPr>
            <p:spPr bwMode="auto">
              <a:xfrm>
                <a:off x="1728" y="1200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395" name="Text Box 19"/>
              <p:cNvSpPr txBox="1">
                <a:spLocks noChangeArrowheads="1"/>
              </p:cNvSpPr>
              <p:nvPr/>
            </p:nvSpPr>
            <p:spPr bwMode="auto">
              <a:xfrm>
                <a:off x="1488" y="1152"/>
                <a:ext cx="240" cy="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lv-LV" sz="2800"/>
                  <a:t>b</a:t>
                </a:r>
              </a:p>
            </p:txBody>
          </p:sp>
        </p:grpSp>
        <p:grpSp>
          <p:nvGrpSpPr>
            <p:cNvPr id="57352" name="Group 20"/>
            <p:cNvGrpSpPr>
              <a:grpSpLocks/>
            </p:cNvGrpSpPr>
            <p:nvPr/>
          </p:nvGrpSpPr>
          <p:grpSpPr bwMode="auto">
            <a:xfrm>
              <a:off x="864" y="2352"/>
              <a:ext cx="720" cy="356"/>
              <a:chOff x="1248" y="1152"/>
              <a:chExt cx="720" cy="356"/>
            </a:xfrm>
          </p:grpSpPr>
          <p:sp>
            <p:nvSpPr>
              <p:cNvPr id="57388" name="Rectangle 21"/>
              <p:cNvSpPr>
                <a:spLocks noChangeArrowheads="1"/>
              </p:cNvSpPr>
              <p:nvPr/>
            </p:nvSpPr>
            <p:spPr bwMode="auto">
              <a:xfrm>
                <a:off x="1248" y="1200"/>
                <a:ext cx="240" cy="2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389" name="Rectangle 22"/>
              <p:cNvSpPr>
                <a:spLocks noChangeArrowheads="1"/>
              </p:cNvSpPr>
              <p:nvPr/>
            </p:nvSpPr>
            <p:spPr bwMode="auto">
              <a:xfrm>
                <a:off x="1488" y="120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390" name="Rectangle 23"/>
              <p:cNvSpPr>
                <a:spLocks noChangeArrowheads="1"/>
              </p:cNvSpPr>
              <p:nvPr/>
            </p:nvSpPr>
            <p:spPr bwMode="auto">
              <a:xfrm>
                <a:off x="1728" y="1200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391" name="Text Box 24"/>
              <p:cNvSpPr txBox="1">
                <a:spLocks noChangeArrowheads="1"/>
              </p:cNvSpPr>
              <p:nvPr/>
            </p:nvSpPr>
            <p:spPr bwMode="auto">
              <a:xfrm>
                <a:off x="1488" y="1152"/>
                <a:ext cx="240" cy="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lv-LV" sz="2800"/>
                  <a:t>d</a:t>
                </a:r>
              </a:p>
            </p:txBody>
          </p:sp>
        </p:grpSp>
        <p:grpSp>
          <p:nvGrpSpPr>
            <p:cNvPr id="57353" name="Group 25"/>
            <p:cNvGrpSpPr>
              <a:grpSpLocks/>
            </p:cNvGrpSpPr>
            <p:nvPr/>
          </p:nvGrpSpPr>
          <p:grpSpPr bwMode="auto">
            <a:xfrm>
              <a:off x="336" y="3168"/>
              <a:ext cx="720" cy="356"/>
              <a:chOff x="1248" y="1152"/>
              <a:chExt cx="720" cy="356"/>
            </a:xfrm>
          </p:grpSpPr>
          <p:sp>
            <p:nvSpPr>
              <p:cNvPr id="57384" name="Rectangle 26"/>
              <p:cNvSpPr>
                <a:spLocks noChangeArrowheads="1"/>
              </p:cNvSpPr>
              <p:nvPr/>
            </p:nvSpPr>
            <p:spPr bwMode="auto">
              <a:xfrm>
                <a:off x="1248" y="1200"/>
                <a:ext cx="240" cy="2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385" name="Rectangle 27"/>
              <p:cNvSpPr>
                <a:spLocks noChangeArrowheads="1"/>
              </p:cNvSpPr>
              <p:nvPr/>
            </p:nvSpPr>
            <p:spPr bwMode="auto">
              <a:xfrm>
                <a:off x="1488" y="120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386" name="Rectangle 28"/>
              <p:cNvSpPr>
                <a:spLocks noChangeArrowheads="1"/>
              </p:cNvSpPr>
              <p:nvPr/>
            </p:nvSpPr>
            <p:spPr bwMode="auto">
              <a:xfrm>
                <a:off x="1728" y="1200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387" name="Text Box 29"/>
              <p:cNvSpPr txBox="1">
                <a:spLocks noChangeArrowheads="1"/>
              </p:cNvSpPr>
              <p:nvPr/>
            </p:nvSpPr>
            <p:spPr bwMode="auto">
              <a:xfrm>
                <a:off x="1488" y="1152"/>
                <a:ext cx="240" cy="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lv-LV" sz="2800"/>
                  <a:t>f</a:t>
                </a:r>
              </a:p>
            </p:txBody>
          </p:sp>
        </p:grpSp>
        <p:grpSp>
          <p:nvGrpSpPr>
            <p:cNvPr id="57354" name="Group 30"/>
            <p:cNvGrpSpPr>
              <a:grpSpLocks/>
            </p:cNvGrpSpPr>
            <p:nvPr/>
          </p:nvGrpSpPr>
          <p:grpSpPr bwMode="auto">
            <a:xfrm>
              <a:off x="3984" y="2256"/>
              <a:ext cx="720" cy="356"/>
              <a:chOff x="1248" y="1152"/>
              <a:chExt cx="720" cy="356"/>
            </a:xfrm>
          </p:grpSpPr>
          <p:sp>
            <p:nvSpPr>
              <p:cNvPr id="57380" name="Rectangle 31"/>
              <p:cNvSpPr>
                <a:spLocks noChangeArrowheads="1"/>
              </p:cNvSpPr>
              <p:nvPr/>
            </p:nvSpPr>
            <p:spPr bwMode="auto">
              <a:xfrm>
                <a:off x="1248" y="1200"/>
                <a:ext cx="240" cy="2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381" name="Rectangle 32"/>
              <p:cNvSpPr>
                <a:spLocks noChangeArrowheads="1"/>
              </p:cNvSpPr>
              <p:nvPr/>
            </p:nvSpPr>
            <p:spPr bwMode="auto">
              <a:xfrm>
                <a:off x="1488" y="120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382" name="Rectangle 33"/>
              <p:cNvSpPr>
                <a:spLocks noChangeArrowheads="1"/>
              </p:cNvSpPr>
              <p:nvPr/>
            </p:nvSpPr>
            <p:spPr bwMode="auto">
              <a:xfrm>
                <a:off x="1728" y="1200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383" name="Text Box 34"/>
              <p:cNvSpPr txBox="1">
                <a:spLocks noChangeArrowheads="1"/>
              </p:cNvSpPr>
              <p:nvPr/>
            </p:nvSpPr>
            <p:spPr bwMode="auto">
              <a:xfrm>
                <a:off x="1488" y="1152"/>
                <a:ext cx="240" cy="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lv-LV" sz="2800"/>
                  <a:t>e</a:t>
                </a:r>
              </a:p>
            </p:txBody>
          </p:sp>
        </p:grpSp>
        <p:grpSp>
          <p:nvGrpSpPr>
            <p:cNvPr id="57355" name="Group 35"/>
            <p:cNvGrpSpPr>
              <a:grpSpLocks/>
            </p:cNvGrpSpPr>
            <p:nvPr/>
          </p:nvGrpSpPr>
          <p:grpSpPr bwMode="auto">
            <a:xfrm>
              <a:off x="3744" y="3024"/>
              <a:ext cx="720" cy="356"/>
              <a:chOff x="1248" y="1152"/>
              <a:chExt cx="720" cy="356"/>
            </a:xfrm>
          </p:grpSpPr>
          <p:sp>
            <p:nvSpPr>
              <p:cNvPr id="57376" name="Rectangle 36"/>
              <p:cNvSpPr>
                <a:spLocks noChangeArrowheads="1"/>
              </p:cNvSpPr>
              <p:nvPr/>
            </p:nvSpPr>
            <p:spPr bwMode="auto">
              <a:xfrm>
                <a:off x="1248" y="1200"/>
                <a:ext cx="240" cy="2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377" name="Rectangle 37"/>
              <p:cNvSpPr>
                <a:spLocks noChangeArrowheads="1"/>
              </p:cNvSpPr>
              <p:nvPr/>
            </p:nvSpPr>
            <p:spPr bwMode="auto">
              <a:xfrm>
                <a:off x="1488" y="120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378" name="Rectangle 38"/>
              <p:cNvSpPr>
                <a:spLocks noChangeArrowheads="1"/>
              </p:cNvSpPr>
              <p:nvPr/>
            </p:nvSpPr>
            <p:spPr bwMode="auto">
              <a:xfrm>
                <a:off x="1728" y="1200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379" name="Text Box 39"/>
              <p:cNvSpPr txBox="1">
                <a:spLocks noChangeArrowheads="1"/>
              </p:cNvSpPr>
              <p:nvPr/>
            </p:nvSpPr>
            <p:spPr bwMode="auto">
              <a:xfrm>
                <a:off x="1488" y="1152"/>
                <a:ext cx="240" cy="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lv-LV" sz="2800"/>
                  <a:t>g</a:t>
                </a:r>
              </a:p>
            </p:txBody>
          </p:sp>
        </p:grpSp>
        <p:grpSp>
          <p:nvGrpSpPr>
            <p:cNvPr id="57356" name="Group 40"/>
            <p:cNvGrpSpPr>
              <a:grpSpLocks/>
            </p:cNvGrpSpPr>
            <p:nvPr/>
          </p:nvGrpSpPr>
          <p:grpSpPr bwMode="auto">
            <a:xfrm>
              <a:off x="4320" y="3600"/>
              <a:ext cx="720" cy="356"/>
              <a:chOff x="1248" y="1152"/>
              <a:chExt cx="720" cy="356"/>
            </a:xfrm>
          </p:grpSpPr>
          <p:sp>
            <p:nvSpPr>
              <p:cNvPr id="57372" name="Rectangle 41"/>
              <p:cNvSpPr>
                <a:spLocks noChangeArrowheads="1"/>
              </p:cNvSpPr>
              <p:nvPr/>
            </p:nvSpPr>
            <p:spPr bwMode="auto">
              <a:xfrm>
                <a:off x="1248" y="1200"/>
                <a:ext cx="240" cy="2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373" name="Rectangle 42"/>
              <p:cNvSpPr>
                <a:spLocks noChangeArrowheads="1"/>
              </p:cNvSpPr>
              <p:nvPr/>
            </p:nvSpPr>
            <p:spPr bwMode="auto">
              <a:xfrm>
                <a:off x="1488" y="120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374" name="Rectangle 43"/>
              <p:cNvSpPr>
                <a:spLocks noChangeArrowheads="1"/>
              </p:cNvSpPr>
              <p:nvPr/>
            </p:nvSpPr>
            <p:spPr bwMode="auto">
              <a:xfrm>
                <a:off x="1728" y="1200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lv-LV" altLang="lv-LV" sz="2400"/>
              </a:p>
            </p:txBody>
          </p:sp>
          <p:sp>
            <p:nvSpPr>
              <p:cNvPr id="57375" name="Text Box 44"/>
              <p:cNvSpPr txBox="1">
                <a:spLocks noChangeArrowheads="1"/>
              </p:cNvSpPr>
              <p:nvPr/>
            </p:nvSpPr>
            <p:spPr bwMode="auto">
              <a:xfrm>
                <a:off x="1488" y="1152"/>
                <a:ext cx="240" cy="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lv-LV" sz="2800"/>
                  <a:t>h</a:t>
                </a:r>
              </a:p>
            </p:txBody>
          </p:sp>
        </p:grpSp>
        <p:sp>
          <p:nvSpPr>
            <p:cNvPr id="57357" name="Line 45"/>
            <p:cNvSpPr>
              <a:spLocks noChangeShapeType="1"/>
            </p:cNvSpPr>
            <p:nvPr/>
          </p:nvSpPr>
          <p:spPr bwMode="auto">
            <a:xfrm flipH="1">
              <a:off x="1776" y="1056"/>
              <a:ext cx="52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v-LV"/>
            </a:p>
          </p:txBody>
        </p:sp>
        <p:sp>
          <p:nvSpPr>
            <p:cNvPr id="57358" name="Line 46"/>
            <p:cNvSpPr>
              <a:spLocks noChangeShapeType="1"/>
            </p:cNvSpPr>
            <p:nvPr/>
          </p:nvSpPr>
          <p:spPr bwMode="auto">
            <a:xfrm>
              <a:off x="2832" y="1056"/>
              <a:ext cx="76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v-LV"/>
            </a:p>
          </p:txBody>
        </p:sp>
        <p:sp>
          <p:nvSpPr>
            <p:cNvPr id="57359" name="Line 47"/>
            <p:cNvSpPr>
              <a:spLocks noChangeShapeType="1"/>
            </p:cNvSpPr>
            <p:nvPr/>
          </p:nvSpPr>
          <p:spPr bwMode="auto">
            <a:xfrm flipH="1">
              <a:off x="1152" y="1728"/>
              <a:ext cx="336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v-LV"/>
            </a:p>
          </p:txBody>
        </p:sp>
        <p:sp>
          <p:nvSpPr>
            <p:cNvPr id="57360" name="Line 48"/>
            <p:cNvSpPr>
              <a:spLocks noChangeShapeType="1"/>
            </p:cNvSpPr>
            <p:nvPr/>
          </p:nvSpPr>
          <p:spPr bwMode="auto">
            <a:xfrm flipH="1">
              <a:off x="672" y="2544"/>
              <a:ext cx="288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v-LV"/>
            </a:p>
          </p:txBody>
        </p:sp>
        <p:sp>
          <p:nvSpPr>
            <p:cNvPr id="57361" name="Line 49"/>
            <p:cNvSpPr>
              <a:spLocks noChangeShapeType="1"/>
            </p:cNvSpPr>
            <p:nvPr/>
          </p:nvSpPr>
          <p:spPr bwMode="auto">
            <a:xfrm>
              <a:off x="3888" y="1680"/>
              <a:ext cx="384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v-LV"/>
            </a:p>
          </p:txBody>
        </p:sp>
        <p:sp>
          <p:nvSpPr>
            <p:cNvPr id="57362" name="Line 50"/>
            <p:cNvSpPr>
              <a:spLocks noChangeShapeType="1"/>
            </p:cNvSpPr>
            <p:nvPr/>
          </p:nvSpPr>
          <p:spPr bwMode="auto">
            <a:xfrm flipH="1">
              <a:off x="3840" y="2448"/>
              <a:ext cx="288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v-LV"/>
            </a:p>
          </p:txBody>
        </p:sp>
        <p:sp>
          <p:nvSpPr>
            <p:cNvPr id="57363" name="Line 51"/>
            <p:cNvSpPr>
              <a:spLocks noChangeShapeType="1"/>
            </p:cNvSpPr>
            <p:nvPr/>
          </p:nvSpPr>
          <p:spPr bwMode="auto">
            <a:xfrm>
              <a:off x="4368" y="3216"/>
              <a:ext cx="528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v-LV"/>
            </a:p>
          </p:txBody>
        </p:sp>
        <p:sp>
          <p:nvSpPr>
            <p:cNvPr id="57364" name="Rectangle 52"/>
            <p:cNvSpPr>
              <a:spLocks noChangeArrowheads="1"/>
            </p:cNvSpPr>
            <p:nvPr/>
          </p:nvSpPr>
          <p:spPr bwMode="auto">
            <a:xfrm>
              <a:off x="1728" y="3456"/>
              <a:ext cx="240" cy="24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7365" name="Rectangle 53"/>
            <p:cNvSpPr>
              <a:spLocks noChangeArrowheads="1"/>
            </p:cNvSpPr>
            <p:nvPr/>
          </p:nvSpPr>
          <p:spPr bwMode="auto">
            <a:xfrm>
              <a:off x="1728" y="3696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7366" name="Rectangle 54"/>
            <p:cNvSpPr>
              <a:spLocks noChangeArrowheads="1"/>
            </p:cNvSpPr>
            <p:nvPr/>
          </p:nvSpPr>
          <p:spPr bwMode="auto">
            <a:xfrm>
              <a:off x="1728" y="3936"/>
              <a:ext cx="240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57367" name="Text Box 55"/>
            <p:cNvSpPr txBox="1">
              <a:spLocks noChangeArrowheads="1"/>
            </p:cNvSpPr>
            <p:nvPr/>
          </p:nvSpPr>
          <p:spPr bwMode="auto">
            <a:xfrm>
              <a:off x="2064" y="3409"/>
              <a:ext cx="1680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800"/>
                <a:t>leftChild</a:t>
              </a:r>
            </a:p>
          </p:txBody>
        </p:sp>
        <p:sp>
          <p:nvSpPr>
            <p:cNvPr id="57368" name="Text Box 56"/>
            <p:cNvSpPr txBox="1">
              <a:spLocks noChangeArrowheads="1"/>
            </p:cNvSpPr>
            <p:nvPr/>
          </p:nvSpPr>
          <p:spPr bwMode="auto">
            <a:xfrm>
              <a:off x="2064" y="3648"/>
              <a:ext cx="1680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800"/>
                <a:t>element</a:t>
              </a:r>
            </a:p>
          </p:txBody>
        </p:sp>
        <p:sp>
          <p:nvSpPr>
            <p:cNvPr id="57369" name="Text Box 57"/>
            <p:cNvSpPr txBox="1">
              <a:spLocks noChangeArrowheads="1"/>
            </p:cNvSpPr>
            <p:nvPr/>
          </p:nvSpPr>
          <p:spPr bwMode="auto">
            <a:xfrm>
              <a:off x="2064" y="3888"/>
              <a:ext cx="1680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800"/>
                <a:t>rightChild</a:t>
              </a:r>
            </a:p>
          </p:txBody>
        </p:sp>
        <p:sp>
          <p:nvSpPr>
            <p:cNvPr id="57370" name="Text Box 58"/>
            <p:cNvSpPr txBox="1">
              <a:spLocks noChangeArrowheads="1"/>
            </p:cNvSpPr>
            <p:nvPr/>
          </p:nvSpPr>
          <p:spPr bwMode="auto">
            <a:xfrm>
              <a:off x="864" y="816"/>
              <a:ext cx="576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lv-LV" sz="2800"/>
                <a:t>root</a:t>
              </a:r>
            </a:p>
          </p:txBody>
        </p:sp>
        <p:sp>
          <p:nvSpPr>
            <p:cNvPr id="57371" name="Line 59"/>
            <p:cNvSpPr>
              <a:spLocks noChangeShapeType="1"/>
            </p:cNvSpPr>
            <p:nvPr/>
          </p:nvSpPr>
          <p:spPr bwMode="auto">
            <a:xfrm>
              <a:off x="1344" y="1008"/>
              <a:ext cx="8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v-LV"/>
            </a:p>
          </p:txBody>
        </p:sp>
      </p:grpSp>
    </p:spTree>
    <p:extLst>
      <p:ext uri="{BB962C8B-B14F-4D97-AF65-F5344CB8AC3E}">
        <p14:creationId xmlns:p14="http://schemas.microsoft.com/office/powerpoint/2010/main" val="6616821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Binary Tree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22400" y="1752601"/>
            <a:ext cx="5816600" cy="4114800"/>
          </a:xfrm>
        </p:spPr>
        <p:txBody>
          <a:bodyPr/>
          <a:lstStyle/>
          <a:p>
            <a:pPr>
              <a:buFontTx/>
              <a:buAutoNum type="arabicPeriod"/>
            </a:pPr>
            <a:r>
              <a:rPr lang="en-US" altLang="lv-LV" dirty="0" smtClean="0"/>
              <a:t>A binary tree has a finite (possibly empty) set of nodes.</a:t>
            </a:r>
            <a:endParaRPr lang="lv-LV" altLang="lv-LV" dirty="0"/>
          </a:p>
          <a:p>
            <a:pPr>
              <a:buFontTx/>
              <a:buAutoNum type="arabicPeriod"/>
            </a:pPr>
            <a:r>
              <a:rPr lang="en-US" altLang="lv-LV" dirty="0" smtClean="0"/>
              <a:t>A binary tree is either empty, or it has a root with two child-trees (they are in-turn binary trees; named the left subtree and the right subtree). </a:t>
            </a:r>
          </a:p>
          <a:p>
            <a:pPr>
              <a:buFontTx/>
              <a:buAutoNum type="arabicPeriod"/>
            </a:pPr>
            <a:r>
              <a:rPr lang="en-US" altLang="lv-LV" dirty="0" smtClean="0"/>
              <a:t>The left subtree, the right subtree and the root do not share any nodes.</a:t>
            </a:r>
            <a:endParaRPr lang="lv-LV" altLang="lv-LV" dirty="0"/>
          </a:p>
          <a:p>
            <a:endParaRPr lang="lv-LV" dirty="0"/>
          </a:p>
        </p:txBody>
      </p:sp>
      <p:pic>
        <p:nvPicPr>
          <p:cNvPr id="1029" name="Picture 5" descr="How to traverse in a tree?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51" y="1981200"/>
            <a:ext cx="4216400" cy="279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56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sz="4000" dirty="0" smtClean="0"/>
              <a:t>Ordered Tree Storage (Limit on Children)</a:t>
            </a:r>
            <a:endParaRPr lang="lv-LV" altLang="lv-LV" sz="4000" dirty="0"/>
          </a:p>
        </p:txBody>
      </p:sp>
      <p:sp>
        <p:nvSpPr>
          <p:cNvPr id="58370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910DA3-C924-4D43-842E-734D674A2ADB}" type="slidenum">
              <a:rPr lang="lv-LV" altLang="lv-LV" sz="1400"/>
              <a:pPr>
                <a:spcBef>
                  <a:spcPct val="0"/>
                </a:spcBef>
                <a:buFontTx/>
                <a:buNone/>
              </a:pPr>
              <a:t>70</a:t>
            </a:fld>
            <a:endParaRPr lang="lv-LV" altLang="lv-LV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514096" y="1725613"/>
                <a:ext cx="10160000" cy="3924300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lv-LV" altLang="lv-LV" sz="2800" dirty="0" smtClean="0">
                    <a:latin typeface="+mj-lt"/>
                  </a:rPr>
                  <a:t>If we know that the number of children is limited by </a:t>
                </a:r>
                <a14:m>
                  <m:oMath xmlns:m="http://schemas.openxmlformats.org/officeDocument/2006/math">
                    <m:r>
                      <a:rPr lang="lv-LV" altLang="lv-LV" sz="28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lv-LV" altLang="lv-LV" sz="2800" dirty="0" smtClean="0">
                    <a:latin typeface="+mj-lt"/>
                  </a:rPr>
                  <a:t>:</a:t>
                </a:r>
                <a:endParaRPr lang="lv-LV" altLang="lv-LV" sz="2800" dirty="0">
                  <a:latin typeface="+mj-lt"/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lv-LV" altLang="lv-LV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lv-LV" altLang="lv-LV" sz="28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lv-LV" altLang="lv-LV" sz="280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lv-LV" altLang="lv-LV" sz="2800" dirty="0">
                    <a:latin typeface="+mj-lt"/>
                  </a:rPr>
                  <a:t>, </a:t>
                </a:r>
                <a:r>
                  <a:rPr lang="lv-LV" altLang="lv-LV" sz="2800" dirty="0" smtClean="0">
                    <a:latin typeface="+mj-lt"/>
                  </a:rPr>
                  <a:t>then it is a traditional binary tree implementation. </a:t>
                </a:r>
                <a:endParaRPr lang="lv-LV" altLang="lv-LV" sz="2800" dirty="0">
                  <a:latin typeface="+mj-lt"/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lv-LV" altLang="lv-LV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lv-LV" altLang="lv-LV" sz="28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lv-LV" altLang="lv-LV" sz="2800" i="1" dirty="0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lv-LV" altLang="lv-LV" sz="2800" dirty="0">
                    <a:latin typeface="+mj-lt"/>
                  </a:rPr>
                  <a:t>, </a:t>
                </a:r>
                <a:r>
                  <a:rPr lang="lv-LV" altLang="lv-LV" sz="2800" dirty="0" smtClean="0">
                    <a:latin typeface="+mj-lt"/>
                  </a:rPr>
                  <a:t>store any node as an info field followed by N pointers to its children. </a:t>
                </a:r>
                <a:endParaRPr lang="lv-LV" altLang="lv-LV" sz="2000" dirty="0">
                  <a:latin typeface="+mj-lt"/>
                </a:endParaRPr>
              </a:p>
              <a:p>
                <a:pPr lvl="2" eaLnBrk="1" hangingPunct="1">
                  <a:lnSpc>
                    <a:spcPct val="90000"/>
                  </a:lnSpc>
                </a:pPr>
                <a:endParaRPr lang="lv-LV" altLang="lv-LV" sz="1800" dirty="0">
                  <a:latin typeface="+mj-lt"/>
                </a:endParaRPr>
              </a:p>
              <a:p>
                <a:endParaRPr lang="lv-LV" dirty="0">
                  <a:latin typeface="+mj-lt"/>
                </a:endParaRPr>
              </a:p>
              <a:p>
                <a:endParaRPr lang="lv-LV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14096" y="1725613"/>
                <a:ext cx="10160000" cy="3924300"/>
              </a:xfrm>
              <a:blipFill>
                <a:blip r:embed="rId3"/>
                <a:stretch>
                  <a:fillRect l="-1200" t="-264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3351882"/>
              </p:ext>
            </p:extLst>
          </p:nvPr>
        </p:nvGraphicFramePr>
        <p:xfrm>
          <a:off x="1472443" y="5840413"/>
          <a:ext cx="10159998" cy="533400"/>
        </p:xfrm>
        <a:graphic>
          <a:graphicData uri="http://schemas.openxmlformats.org/drawingml/2006/table">
            <a:tbl>
              <a:tblPr/>
              <a:tblGrid>
                <a:gridCol w="169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v-LV" altLang="lv-LV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Info</a:t>
                      </a:r>
                    </a:p>
                  </a:txBody>
                  <a:tcPr marL="141767" marR="14176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v-LV" altLang="lv-LV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C1</a:t>
                      </a:r>
                    </a:p>
                  </a:txBody>
                  <a:tcPr marL="141767" marR="1417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v-LV" altLang="lv-LV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C2</a:t>
                      </a:r>
                    </a:p>
                  </a:txBody>
                  <a:tcPr marL="141767" marR="1417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v-LV" altLang="lv-LV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C3</a:t>
                      </a:r>
                    </a:p>
                  </a:txBody>
                  <a:tcPr marL="141767" marR="1417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v-LV" altLang="lv-LV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...</a:t>
                      </a:r>
                    </a:p>
                  </a:txBody>
                  <a:tcPr marL="141767" marR="1417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v-LV" altLang="lv-LV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CN</a:t>
                      </a:r>
                    </a:p>
                  </a:txBody>
                  <a:tcPr marL="141767" marR="1417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8102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6AE33E-B90F-4542-9AC7-2E65B85981FE}" type="slidenum">
              <a:rPr lang="lv-LV" altLang="lv-LV" sz="1400"/>
              <a:pPr>
                <a:spcBef>
                  <a:spcPct val="0"/>
                </a:spcBef>
                <a:buFontTx/>
                <a:buNone/>
              </a:pPr>
              <a:t>71</a:t>
            </a:fld>
            <a:endParaRPr lang="lv-LV" altLang="lv-LV" sz="140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sz="4000" dirty="0" smtClean="0"/>
              <a:t>Encoding Between Binary and Non-Binary</a:t>
            </a:r>
            <a:endParaRPr lang="lv-LV" altLang="lv-LV" sz="4000" dirty="0"/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752600"/>
            <a:ext cx="7620000" cy="1371600"/>
          </a:xfrm>
        </p:spPr>
        <p:txBody>
          <a:bodyPr/>
          <a:lstStyle/>
          <a:p>
            <a:pPr lvl="2" eaLnBrk="1" hangingPunct="1"/>
            <a:r>
              <a:rPr lang="lv-LV" altLang="lv-LV" i="1" dirty="0" smtClean="0">
                <a:latin typeface="RimTimes"/>
              </a:rPr>
              <a:t>B.root  </a:t>
            </a:r>
            <a:r>
              <a:rPr lang="lv-LV" altLang="lv-LV" i="1" dirty="0" smtClean="0">
                <a:latin typeface="RimTimes"/>
                <a:sym typeface="Symbol" panose="05050102010706020507" pitchFamily="18" charset="2"/>
              </a:rPr>
              <a:t>  </a:t>
            </a:r>
            <a:r>
              <a:rPr lang="lv-LV" altLang="lv-LV" i="1" dirty="0" smtClean="0">
                <a:latin typeface="RimTimes"/>
              </a:rPr>
              <a:t>S.root</a:t>
            </a:r>
          </a:p>
          <a:p>
            <a:pPr lvl="2" eaLnBrk="1" hangingPunct="1"/>
            <a:r>
              <a:rPr lang="lv-LV" altLang="lv-LV" i="1" dirty="0" smtClean="0">
                <a:latin typeface="RimTimes"/>
              </a:rPr>
              <a:t>LeftChild</a:t>
            </a:r>
            <a:r>
              <a:rPr lang="lv-LV" altLang="lv-LV" dirty="0" smtClean="0">
                <a:latin typeface="RimTimes"/>
              </a:rPr>
              <a:t>(B.node) </a:t>
            </a:r>
            <a:r>
              <a:rPr lang="lv-LV" altLang="lv-LV" i="1" dirty="0" smtClean="0">
                <a:latin typeface="RimTimes"/>
                <a:sym typeface="Symbol" panose="05050102010706020507" pitchFamily="18" charset="2"/>
              </a:rPr>
              <a:t></a:t>
            </a:r>
            <a:r>
              <a:rPr lang="lv-LV" altLang="lv-LV" dirty="0" smtClean="0">
                <a:latin typeface="RimTimes"/>
              </a:rPr>
              <a:t> </a:t>
            </a:r>
            <a:r>
              <a:rPr lang="lv-LV" altLang="lv-LV" i="1" dirty="0" smtClean="0">
                <a:latin typeface="RimTimes"/>
              </a:rPr>
              <a:t>FirstChild</a:t>
            </a:r>
            <a:r>
              <a:rPr lang="lv-LV" altLang="lv-LV" dirty="0" smtClean="0">
                <a:latin typeface="RimTimes"/>
              </a:rPr>
              <a:t>(S.node) </a:t>
            </a:r>
          </a:p>
          <a:p>
            <a:pPr lvl="2" eaLnBrk="1" hangingPunct="1"/>
            <a:r>
              <a:rPr lang="lv-LV" altLang="lv-LV" i="1" dirty="0" smtClean="0">
                <a:latin typeface="RimTimes"/>
              </a:rPr>
              <a:t>RightChild</a:t>
            </a:r>
            <a:r>
              <a:rPr lang="lv-LV" altLang="lv-LV" dirty="0" smtClean="0">
                <a:latin typeface="RimTimes"/>
              </a:rPr>
              <a:t>(B.node) </a:t>
            </a:r>
            <a:r>
              <a:rPr lang="lv-LV" altLang="lv-LV" i="1" dirty="0" smtClean="0">
                <a:latin typeface="RimTimes"/>
                <a:sym typeface="Symbol" panose="05050102010706020507" pitchFamily="18" charset="2"/>
              </a:rPr>
              <a:t></a:t>
            </a:r>
            <a:r>
              <a:rPr lang="lv-LV" altLang="lv-LV" dirty="0" smtClean="0">
                <a:latin typeface="RimTimes"/>
              </a:rPr>
              <a:t> </a:t>
            </a:r>
            <a:r>
              <a:rPr lang="lv-LV" altLang="lv-LV" i="1" dirty="0" smtClean="0">
                <a:latin typeface="RimTimes"/>
              </a:rPr>
              <a:t>RightSibling</a:t>
            </a:r>
            <a:r>
              <a:rPr lang="lv-LV" altLang="lv-LV" dirty="0" smtClean="0">
                <a:latin typeface="RimTimes"/>
              </a:rPr>
              <a:t>(S.node)</a:t>
            </a:r>
          </a:p>
        </p:txBody>
      </p:sp>
      <p:pic>
        <p:nvPicPr>
          <p:cNvPr id="5939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581401"/>
            <a:ext cx="373380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02261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86204A-5DD2-4A51-AF01-A890119480FF}" type="slidenum">
              <a:rPr lang="lv-LV" altLang="lv-LV" sz="1400"/>
              <a:pPr>
                <a:spcBef>
                  <a:spcPct val="0"/>
                </a:spcBef>
                <a:buFontTx/>
                <a:buNone/>
              </a:pPr>
              <a:t>72</a:t>
            </a:fld>
            <a:endParaRPr lang="lv-LV" altLang="lv-LV" sz="140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sz="4000" dirty="0" smtClean="0"/>
              <a:t>Encoding: General Ordered to Binary</a:t>
            </a:r>
            <a:endParaRPr lang="lv-LV" altLang="lv-LV" sz="4000" dirty="0"/>
          </a:p>
        </p:txBody>
      </p:sp>
      <p:sp>
        <p:nvSpPr>
          <p:cNvPr id="3" name="Oval 2"/>
          <p:cNvSpPr/>
          <p:nvPr/>
        </p:nvSpPr>
        <p:spPr bwMode="auto">
          <a:xfrm>
            <a:off x="2382520" y="1790924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A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1498600" y="252222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B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2382520" y="252222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C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3266440" y="252222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D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2547620" y="328422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G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3262630" y="328422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H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3977640" y="328422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I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1117600" y="328422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E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1832610" y="328422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F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1473200" y="405384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sz="2000" dirty="0">
                <a:latin typeface="Lucida Sans" panose="020B0602030504020204" pitchFamily="34" charset="0"/>
              </a:rPr>
              <a:t>J</a:t>
            </a: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199640" y="405384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sz="2000" dirty="0">
                <a:latin typeface="Lucida Sans" panose="020B0602030504020204" pitchFamily="34" charset="0"/>
              </a:rPr>
              <a:t>K</a:t>
            </a: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2946400" y="405384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sz="2000" dirty="0">
                <a:latin typeface="Lucida Sans" panose="020B0602030504020204" pitchFamily="34" charset="0"/>
              </a:rPr>
              <a:t>L</a:t>
            </a: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3723640" y="403860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sz="2000" dirty="0" smtClean="0">
                <a:latin typeface="Lucida Sans" panose="020B0602030504020204" pitchFamily="34" charset="0"/>
              </a:rPr>
              <a:t>M</a:t>
            </a: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2946400" y="481584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sz="2000" dirty="0" smtClean="0">
                <a:latin typeface="Lucida Sans" panose="020B0602030504020204" pitchFamily="34" charset="0"/>
              </a:rPr>
              <a:t>N</a:t>
            </a: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cxnSp>
        <p:nvCxnSpPr>
          <p:cNvPr id="5" name="Straight Arrow Connector 4"/>
          <p:cNvCxnSpPr>
            <a:stCxn id="3" idx="3"/>
            <a:endCxn id="8" idx="0"/>
          </p:cNvCxnSpPr>
          <p:nvPr/>
        </p:nvCxnSpPr>
        <p:spPr bwMode="auto">
          <a:xfrm flipH="1">
            <a:off x="1681480" y="2103120"/>
            <a:ext cx="754604" cy="419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stCxn id="3" idx="4"/>
            <a:endCxn id="9" idx="0"/>
          </p:cNvCxnSpPr>
          <p:nvPr/>
        </p:nvCxnSpPr>
        <p:spPr bwMode="auto">
          <a:xfrm>
            <a:off x="2565400" y="2156684"/>
            <a:ext cx="0" cy="3655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>
            <a:stCxn id="3" idx="5"/>
            <a:endCxn id="10" idx="0"/>
          </p:cNvCxnSpPr>
          <p:nvPr/>
        </p:nvCxnSpPr>
        <p:spPr bwMode="auto">
          <a:xfrm>
            <a:off x="2694716" y="2103120"/>
            <a:ext cx="754604" cy="419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>
            <a:stCxn id="8" idx="3"/>
            <a:endCxn id="14" idx="0"/>
          </p:cNvCxnSpPr>
          <p:nvPr/>
        </p:nvCxnSpPr>
        <p:spPr bwMode="auto">
          <a:xfrm flipH="1">
            <a:off x="1300480" y="2834416"/>
            <a:ext cx="251684" cy="449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>
            <a:stCxn id="8" idx="5"/>
            <a:endCxn id="15" idx="0"/>
          </p:cNvCxnSpPr>
          <p:nvPr/>
        </p:nvCxnSpPr>
        <p:spPr bwMode="auto">
          <a:xfrm>
            <a:off x="1810796" y="2834416"/>
            <a:ext cx="204694" cy="449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>
            <a:stCxn id="10" idx="3"/>
            <a:endCxn id="11" idx="0"/>
          </p:cNvCxnSpPr>
          <p:nvPr/>
        </p:nvCxnSpPr>
        <p:spPr bwMode="auto">
          <a:xfrm flipH="1">
            <a:off x="2730500" y="2834416"/>
            <a:ext cx="589504" cy="449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>
            <a:stCxn id="10" idx="4"/>
            <a:endCxn id="12" idx="0"/>
          </p:cNvCxnSpPr>
          <p:nvPr/>
        </p:nvCxnSpPr>
        <p:spPr bwMode="auto">
          <a:xfrm flipH="1">
            <a:off x="3445510" y="2887980"/>
            <a:ext cx="3810" cy="3962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>
            <a:stCxn id="10" idx="5"/>
            <a:endCxn id="13" idx="0"/>
          </p:cNvCxnSpPr>
          <p:nvPr/>
        </p:nvCxnSpPr>
        <p:spPr bwMode="auto">
          <a:xfrm>
            <a:off x="3578636" y="2834416"/>
            <a:ext cx="581884" cy="449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50"/>
          <p:cNvCxnSpPr>
            <a:stCxn id="15" idx="3"/>
            <a:endCxn id="16" idx="0"/>
          </p:cNvCxnSpPr>
          <p:nvPr/>
        </p:nvCxnSpPr>
        <p:spPr bwMode="auto">
          <a:xfrm flipH="1">
            <a:off x="1656080" y="3596416"/>
            <a:ext cx="230094" cy="4574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>
            <a:stCxn id="15" idx="5"/>
            <a:endCxn id="17" idx="0"/>
          </p:cNvCxnSpPr>
          <p:nvPr/>
        </p:nvCxnSpPr>
        <p:spPr bwMode="auto">
          <a:xfrm>
            <a:off x="2144806" y="3596416"/>
            <a:ext cx="237714" cy="4574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>
            <a:stCxn id="12" idx="3"/>
            <a:endCxn id="18" idx="0"/>
          </p:cNvCxnSpPr>
          <p:nvPr/>
        </p:nvCxnSpPr>
        <p:spPr bwMode="auto">
          <a:xfrm flipH="1">
            <a:off x="3129280" y="3596416"/>
            <a:ext cx="186914" cy="4574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stCxn id="12" idx="5"/>
            <a:endCxn id="19" idx="1"/>
          </p:cNvCxnSpPr>
          <p:nvPr/>
        </p:nvCxnSpPr>
        <p:spPr bwMode="auto">
          <a:xfrm>
            <a:off x="3574826" y="3596416"/>
            <a:ext cx="202378" cy="495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Arrow Connector 62"/>
          <p:cNvCxnSpPr>
            <a:stCxn id="18" idx="4"/>
            <a:endCxn id="20" idx="0"/>
          </p:cNvCxnSpPr>
          <p:nvPr/>
        </p:nvCxnSpPr>
        <p:spPr bwMode="auto">
          <a:xfrm>
            <a:off x="3129280" y="4419600"/>
            <a:ext cx="0" cy="3962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Oval 68"/>
          <p:cNvSpPr/>
          <p:nvPr/>
        </p:nvSpPr>
        <p:spPr bwMode="auto">
          <a:xfrm>
            <a:off x="5836920" y="175260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A</a:t>
            </a:r>
          </a:p>
        </p:txBody>
      </p:sp>
      <p:sp>
        <p:nvSpPr>
          <p:cNvPr id="70" name="Oval 69"/>
          <p:cNvSpPr/>
          <p:nvPr/>
        </p:nvSpPr>
        <p:spPr bwMode="auto">
          <a:xfrm>
            <a:off x="4953000" y="2483896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B</a:t>
            </a:r>
          </a:p>
        </p:txBody>
      </p:sp>
      <p:sp>
        <p:nvSpPr>
          <p:cNvPr id="71" name="Oval 70"/>
          <p:cNvSpPr/>
          <p:nvPr/>
        </p:nvSpPr>
        <p:spPr bwMode="auto">
          <a:xfrm>
            <a:off x="5836920" y="2483896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C</a:t>
            </a:r>
          </a:p>
        </p:txBody>
      </p:sp>
      <p:sp>
        <p:nvSpPr>
          <p:cNvPr id="72" name="Oval 71"/>
          <p:cNvSpPr/>
          <p:nvPr/>
        </p:nvSpPr>
        <p:spPr bwMode="auto">
          <a:xfrm>
            <a:off x="6720840" y="2483896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D</a:t>
            </a:r>
          </a:p>
        </p:txBody>
      </p:sp>
      <p:sp>
        <p:nvSpPr>
          <p:cNvPr id="73" name="Oval 72"/>
          <p:cNvSpPr/>
          <p:nvPr/>
        </p:nvSpPr>
        <p:spPr bwMode="auto">
          <a:xfrm>
            <a:off x="6002020" y="3245896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G</a:t>
            </a:r>
          </a:p>
        </p:txBody>
      </p:sp>
      <p:sp>
        <p:nvSpPr>
          <p:cNvPr id="74" name="Oval 73"/>
          <p:cNvSpPr/>
          <p:nvPr/>
        </p:nvSpPr>
        <p:spPr bwMode="auto">
          <a:xfrm>
            <a:off x="6717030" y="3245896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H</a:t>
            </a:r>
          </a:p>
        </p:txBody>
      </p:sp>
      <p:sp>
        <p:nvSpPr>
          <p:cNvPr id="75" name="Oval 74"/>
          <p:cNvSpPr/>
          <p:nvPr/>
        </p:nvSpPr>
        <p:spPr bwMode="auto">
          <a:xfrm>
            <a:off x="7432040" y="3253516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I</a:t>
            </a:r>
          </a:p>
        </p:txBody>
      </p:sp>
      <p:sp>
        <p:nvSpPr>
          <p:cNvPr id="76" name="Oval 75"/>
          <p:cNvSpPr/>
          <p:nvPr/>
        </p:nvSpPr>
        <p:spPr bwMode="auto">
          <a:xfrm>
            <a:off x="4572000" y="3245896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E</a:t>
            </a:r>
          </a:p>
        </p:txBody>
      </p:sp>
      <p:sp>
        <p:nvSpPr>
          <p:cNvPr id="77" name="Oval 76"/>
          <p:cNvSpPr/>
          <p:nvPr/>
        </p:nvSpPr>
        <p:spPr bwMode="auto">
          <a:xfrm>
            <a:off x="5287010" y="3245896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F</a:t>
            </a:r>
          </a:p>
        </p:txBody>
      </p:sp>
      <p:sp>
        <p:nvSpPr>
          <p:cNvPr id="78" name="Oval 77"/>
          <p:cNvSpPr/>
          <p:nvPr/>
        </p:nvSpPr>
        <p:spPr bwMode="auto">
          <a:xfrm>
            <a:off x="4927600" y="4015516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sz="2000" dirty="0">
                <a:latin typeface="Lucida Sans" panose="020B0602030504020204" pitchFamily="34" charset="0"/>
              </a:rPr>
              <a:t>J</a:t>
            </a: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sp>
        <p:nvSpPr>
          <p:cNvPr id="79" name="Oval 78"/>
          <p:cNvSpPr/>
          <p:nvPr/>
        </p:nvSpPr>
        <p:spPr bwMode="auto">
          <a:xfrm>
            <a:off x="5654040" y="4015516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sz="2000" dirty="0">
                <a:latin typeface="Lucida Sans" panose="020B0602030504020204" pitchFamily="34" charset="0"/>
              </a:rPr>
              <a:t>K</a:t>
            </a: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sp>
        <p:nvSpPr>
          <p:cNvPr id="80" name="Oval 79"/>
          <p:cNvSpPr/>
          <p:nvPr/>
        </p:nvSpPr>
        <p:spPr bwMode="auto">
          <a:xfrm>
            <a:off x="6400800" y="4015516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sz="2000" dirty="0">
                <a:latin typeface="Lucida Sans" panose="020B0602030504020204" pitchFamily="34" charset="0"/>
              </a:rPr>
              <a:t>L</a:t>
            </a: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sp>
        <p:nvSpPr>
          <p:cNvPr id="81" name="Oval 80"/>
          <p:cNvSpPr/>
          <p:nvPr/>
        </p:nvSpPr>
        <p:spPr bwMode="auto">
          <a:xfrm>
            <a:off x="7178040" y="4000276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sz="2000" dirty="0" smtClean="0">
                <a:latin typeface="Lucida Sans" panose="020B0602030504020204" pitchFamily="34" charset="0"/>
              </a:rPr>
              <a:t>M</a:t>
            </a: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sp>
        <p:nvSpPr>
          <p:cNvPr id="82" name="Oval 81"/>
          <p:cNvSpPr/>
          <p:nvPr/>
        </p:nvSpPr>
        <p:spPr bwMode="auto">
          <a:xfrm>
            <a:off x="6400800" y="4777516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sz="2000" dirty="0" smtClean="0">
                <a:latin typeface="Lucida Sans" panose="020B0602030504020204" pitchFamily="34" charset="0"/>
              </a:rPr>
              <a:t>N</a:t>
            </a: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cxnSp>
        <p:nvCxnSpPr>
          <p:cNvPr id="83" name="Straight Arrow Connector 82"/>
          <p:cNvCxnSpPr>
            <a:stCxn id="69" idx="3"/>
            <a:endCxn id="70" idx="0"/>
          </p:cNvCxnSpPr>
          <p:nvPr/>
        </p:nvCxnSpPr>
        <p:spPr bwMode="auto">
          <a:xfrm flipH="1">
            <a:off x="5135880" y="2064796"/>
            <a:ext cx="754604" cy="4191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Straight Arrow Connector 83"/>
          <p:cNvCxnSpPr>
            <a:stCxn id="70" idx="6"/>
            <a:endCxn id="71" idx="2"/>
          </p:cNvCxnSpPr>
          <p:nvPr/>
        </p:nvCxnSpPr>
        <p:spPr bwMode="auto">
          <a:xfrm>
            <a:off x="5318760" y="2666776"/>
            <a:ext cx="51816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Straight Arrow Connector 84"/>
          <p:cNvCxnSpPr>
            <a:stCxn id="71" idx="6"/>
            <a:endCxn id="72" idx="2"/>
          </p:cNvCxnSpPr>
          <p:nvPr/>
        </p:nvCxnSpPr>
        <p:spPr bwMode="auto">
          <a:xfrm>
            <a:off x="6202680" y="2666776"/>
            <a:ext cx="51816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>
            <a:stCxn id="70" idx="3"/>
            <a:endCxn id="76" idx="0"/>
          </p:cNvCxnSpPr>
          <p:nvPr/>
        </p:nvCxnSpPr>
        <p:spPr bwMode="auto">
          <a:xfrm flipH="1">
            <a:off x="4754880" y="2796092"/>
            <a:ext cx="251684" cy="4498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Straight Arrow Connector 86"/>
          <p:cNvCxnSpPr>
            <a:stCxn id="76" idx="6"/>
            <a:endCxn id="77" idx="2"/>
          </p:cNvCxnSpPr>
          <p:nvPr/>
        </p:nvCxnSpPr>
        <p:spPr bwMode="auto">
          <a:xfrm>
            <a:off x="4937760" y="3428776"/>
            <a:ext cx="34925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Straight Arrow Connector 87"/>
          <p:cNvCxnSpPr>
            <a:stCxn id="72" idx="3"/>
            <a:endCxn id="73" idx="0"/>
          </p:cNvCxnSpPr>
          <p:nvPr/>
        </p:nvCxnSpPr>
        <p:spPr bwMode="auto">
          <a:xfrm flipH="1">
            <a:off x="6184900" y="2796092"/>
            <a:ext cx="589504" cy="4498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Straight Arrow Connector 88"/>
          <p:cNvCxnSpPr>
            <a:stCxn id="73" idx="6"/>
            <a:endCxn id="74" idx="2"/>
          </p:cNvCxnSpPr>
          <p:nvPr/>
        </p:nvCxnSpPr>
        <p:spPr bwMode="auto">
          <a:xfrm>
            <a:off x="6367780" y="3428776"/>
            <a:ext cx="34925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Straight Arrow Connector 89"/>
          <p:cNvCxnSpPr>
            <a:stCxn id="74" idx="6"/>
            <a:endCxn id="75" idx="2"/>
          </p:cNvCxnSpPr>
          <p:nvPr/>
        </p:nvCxnSpPr>
        <p:spPr bwMode="auto">
          <a:xfrm>
            <a:off x="7082790" y="3428776"/>
            <a:ext cx="349250" cy="762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Straight Arrow Connector 90"/>
          <p:cNvCxnSpPr>
            <a:stCxn id="77" idx="3"/>
            <a:endCxn id="78" idx="0"/>
          </p:cNvCxnSpPr>
          <p:nvPr/>
        </p:nvCxnSpPr>
        <p:spPr bwMode="auto">
          <a:xfrm flipH="1">
            <a:off x="5110480" y="3558092"/>
            <a:ext cx="230094" cy="4574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Straight Arrow Connector 91"/>
          <p:cNvCxnSpPr>
            <a:stCxn id="78" idx="6"/>
            <a:endCxn id="79" idx="2"/>
          </p:cNvCxnSpPr>
          <p:nvPr/>
        </p:nvCxnSpPr>
        <p:spPr bwMode="auto">
          <a:xfrm>
            <a:off x="5293360" y="4198396"/>
            <a:ext cx="3606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Straight Arrow Connector 92"/>
          <p:cNvCxnSpPr>
            <a:stCxn id="74" idx="3"/>
            <a:endCxn id="80" idx="0"/>
          </p:cNvCxnSpPr>
          <p:nvPr/>
        </p:nvCxnSpPr>
        <p:spPr bwMode="auto">
          <a:xfrm flipH="1">
            <a:off x="6583680" y="3558092"/>
            <a:ext cx="186914" cy="4574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Straight Arrow Connector 93"/>
          <p:cNvCxnSpPr>
            <a:stCxn id="80" idx="4"/>
            <a:endCxn id="82" idx="0"/>
          </p:cNvCxnSpPr>
          <p:nvPr/>
        </p:nvCxnSpPr>
        <p:spPr bwMode="auto">
          <a:xfrm>
            <a:off x="6583680" y="4381276"/>
            <a:ext cx="0" cy="39624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Straight Arrow Connector 94"/>
          <p:cNvCxnSpPr>
            <a:stCxn id="80" idx="6"/>
            <a:endCxn id="81" idx="2"/>
          </p:cNvCxnSpPr>
          <p:nvPr/>
        </p:nvCxnSpPr>
        <p:spPr bwMode="auto">
          <a:xfrm flipV="1">
            <a:off x="6766560" y="4183156"/>
            <a:ext cx="411480" cy="1524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Oval 114"/>
          <p:cNvSpPr/>
          <p:nvPr/>
        </p:nvSpPr>
        <p:spPr bwMode="auto">
          <a:xfrm>
            <a:off x="9540240" y="1698234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A</a:t>
            </a:r>
          </a:p>
        </p:txBody>
      </p:sp>
      <p:sp>
        <p:nvSpPr>
          <p:cNvPr id="116" name="Oval 115"/>
          <p:cNvSpPr/>
          <p:nvPr/>
        </p:nvSpPr>
        <p:spPr bwMode="auto">
          <a:xfrm>
            <a:off x="9067800" y="222504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B</a:t>
            </a:r>
          </a:p>
        </p:txBody>
      </p:sp>
      <p:sp>
        <p:nvSpPr>
          <p:cNvPr id="117" name="Oval 116"/>
          <p:cNvSpPr/>
          <p:nvPr/>
        </p:nvSpPr>
        <p:spPr bwMode="auto">
          <a:xfrm>
            <a:off x="9601200" y="283464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C</a:t>
            </a:r>
          </a:p>
        </p:txBody>
      </p:sp>
      <p:sp>
        <p:nvSpPr>
          <p:cNvPr id="118" name="Oval 117"/>
          <p:cNvSpPr/>
          <p:nvPr/>
        </p:nvSpPr>
        <p:spPr bwMode="auto">
          <a:xfrm>
            <a:off x="10134600" y="3467443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D</a:t>
            </a:r>
          </a:p>
        </p:txBody>
      </p:sp>
      <p:sp>
        <p:nvSpPr>
          <p:cNvPr id="119" name="Oval 118"/>
          <p:cNvSpPr/>
          <p:nvPr/>
        </p:nvSpPr>
        <p:spPr bwMode="auto">
          <a:xfrm>
            <a:off x="9829800" y="413004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G</a:t>
            </a:r>
          </a:p>
        </p:txBody>
      </p:sp>
      <p:sp>
        <p:nvSpPr>
          <p:cNvPr id="120" name="Oval 119"/>
          <p:cNvSpPr/>
          <p:nvPr/>
        </p:nvSpPr>
        <p:spPr bwMode="auto">
          <a:xfrm>
            <a:off x="10371565" y="4762979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H</a:t>
            </a:r>
          </a:p>
        </p:txBody>
      </p:sp>
      <p:sp>
        <p:nvSpPr>
          <p:cNvPr id="121" name="Oval 120"/>
          <p:cNvSpPr/>
          <p:nvPr/>
        </p:nvSpPr>
        <p:spPr bwMode="auto">
          <a:xfrm>
            <a:off x="10898492" y="5356932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I</a:t>
            </a:r>
          </a:p>
        </p:txBody>
      </p:sp>
      <p:sp>
        <p:nvSpPr>
          <p:cNvPr id="122" name="Oval 121"/>
          <p:cNvSpPr/>
          <p:nvPr/>
        </p:nvSpPr>
        <p:spPr bwMode="auto">
          <a:xfrm>
            <a:off x="8556613" y="283464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E</a:t>
            </a:r>
          </a:p>
        </p:txBody>
      </p:sp>
      <p:sp>
        <p:nvSpPr>
          <p:cNvPr id="123" name="Oval 122"/>
          <p:cNvSpPr/>
          <p:nvPr/>
        </p:nvSpPr>
        <p:spPr bwMode="auto">
          <a:xfrm>
            <a:off x="9006840" y="3467443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F</a:t>
            </a:r>
          </a:p>
        </p:txBody>
      </p:sp>
      <p:sp>
        <p:nvSpPr>
          <p:cNvPr id="124" name="Oval 123"/>
          <p:cNvSpPr/>
          <p:nvPr/>
        </p:nvSpPr>
        <p:spPr bwMode="auto">
          <a:xfrm>
            <a:off x="8610600" y="413004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sz="2000" dirty="0">
                <a:latin typeface="Lucida Sans" panose="020B0602030504020204" pitchFamily="34" charset="0"/>
              </a:rPr>
              <a:t>J</a:t>
            </a: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9144000" y="4771413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sz="2000" dirty="0">
                <a:latin typeface="Lucida Sans" panose="020B0602030504020204" pitchFamily="34" charset="0"/>
              </a:rPr>
              <a:t>K</a:t>
            </a: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9982200" y="5340943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sz="2000" dirty="0">
                <a:latin typeface="Lucida Sans" panose="020B0602030504020204" pitchFamily="34" charset="0"/>
              </a:rPr>
              <a:t>L</a:t>
            </a: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10530840" y="6064166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sz="2000" dirty="0" smtClean="0">
                <a:latin typeface="Lucida Sans" panose="020B0602030504020204" pitchFamily="34" charset="0"/>
              </a:rPr>
              <a:t>M</a:t>
            </a: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9560984" y="6064166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sz="2000" dirty="0" smtClean="0">
                <a:latin typeface="Lucida Sans" panose="020B0602030504020204" pitchFamily="34" charset="0"/>
              </a:rPr>
              <a:t>N</a:t>
            </a: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cxnSp>
        <p:nvCxnSpPr>
          <p:cNvPr id="129" name="Straight Arrow Connector 128"/>
          <p:cNvCxnSpPr>
            <a:stCxn id="115" idx="3"/>
            <a:endCxn id="116" idx="0"/>
          </p:cNvCxnSpPr>
          <p:nvPr/>
        </p:nvCxnSpPr>
        <p:spPr bwMode="auto">
          <a:xfrm flipH="1">
            <a:off x="9250680" y="2010430"/>
            <a:ext cx="343124" cy="21461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" name="Straight Arrow Connector 129"/>
          <p:cNvCxnSpPr>
            <a:stCxn id="116" idx="5"/>
            <a:endCxn id="117" idx="0"/>
          </p:cNvCxnSpPr>
          <p:nvPr/>
        </p:nvCxnSpPr>
        <p:spPr bwMode="auto">
          <a:xfrm>
            <a:off x="9379996" y="2537236"/>
            <a:ext cx="404084" cy="2974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Straight Arrow Connector 130"/>
          <p:cNvCxnSpPr>
            <a:stCxn id="117" idx="5"/>
            <a:endCxn id="118" idx="0"/>
          </p:cNvCxnSpPr>
          <p:nvPr/>
        </p:nvCxnSpPr>
        <p:spPr bwMode="auto">
          <a:xfrm>
            <a:off x="9913396" y="3146836"/>
            <a:ext cx="404084" cy="32060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" name="Straight Arrow Connector 131"/>
          <p:cNvCxnSpPr>
            <a:stCxn id="116" idx="3"/>
            <a:endCxn id="122" idx="0"/>
          </p:cNvCxnSpPr>
          <p:nvPr/>
        </p:nvCxnSpPr>
        <p:spPr bwMode="auto">
          <a:xfrm flipH="1">
            <a:off x="8739493" y="2537236"/>
            <a:ext cx="381871" cy="2974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Straight Arrow Connector 132"/>
          <p:cNvCxnSpPr>
            <a:stCxn id="122" idx="5"/>
            <a:endCxn id="123" idx="0"/>
          </p:cNvCxnSpPr>
          <p:nvPr/>
        </p:nvCxnSpPr>
        <p:spPr bwMode="auto">
          <a:xfrm>
            <a:off x="8868809" y="3146836"/>
            <a:ext cx="320911" cy="32060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Straight Arrow Connector 133"/>
          <p:cNvCxnSpPr>
            <a:stCxn id="118" idx="3"/>
            <a:endCxn id="119" idx="0"/>
          </p:cNvCxnSpPr>
          <p:nvPr/>
        </p:nvCxnSpPr>
        <p:spPr bwMode="auto">
          <a:xfrm flipH="1">
            <a:off x="10012680" y="3779639"/>
            <a:ext cx="175484" cy="3504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Straight Arrow Connector 134"/>
          <p:cNvCxnSpPr>
            <a:stCxn id="119" idx="5"/>
            <a:endCxn id="120" idx="0"/>
          </p:cNvCxnSpPr>
          <p:nvPr/>
        </p:nvCxnSpPr>
        <p:spPr bwMode="auto">
          <a:xfrm>
            <a:off x="10141996" y="4442236"/>
            <a:ext cx="412449" cy="32074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Straight Arrow Connector 135"/>
          <p:cNvCxnSpPr>
            <a:stCxn id="120" idx="5"/>
            <a:endCxn id="121" idx="0"/>
          </p:cNvCxnSpPr>
          <p:nvPr/>
        </p:nvCxnSpPr>
        <p:spPr bwMode="auto">
          <a:xfrm>
            <a:off x="10683761" y="5075175"/>
            <a:ext cx="397611" cy="28175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Straight Arrow Connector 136"/>
          <p:cNvCxnSpPr>
            <a:stCxn id="123" idx="3"/>
            <a:endCxn id="124" idx="0"/>
          </p:cNvCxnSpPr>
          <p:nvPr/>
        </p:nvCxnSpPr>
        <p:spPr bwMode="auto">
          <a:xfrm flipH="1">
            <a:off x="8793480" y="3779639"/>
            <a:ext cx="266924" cy="3504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Straight Arrow Connector 137"/>
          <p:cNvCxnSpPr>
            <a:stCxn id="124" idx="5"/>
            <a:endCxn id="125" idx="0"/>
          </p:cNvCxnSpPr>
          <p:nvPr/>
        </p:nvCxnSpPr>
        <p:spPr bwMode="auto">
          <a:xfrm>
            <a:off x="8922796" y="4442236"/>
            <a:ext cx="404084" cy="32917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Straight Arrow Connector 138"/>
          <p:cNvCxnSpPr>
            <a:stCxn id="120" idx="3"/>
            <a:endCxn id="126" idx="0"/>
          </p:cNvCxnSpPr>
          <p:nvPr/>
        </p:nvCxnSpPr>
        <p:spPr bwMode="auto">
          <a:xfrm flipH="1">
            <a:off x="10165080" y="5075175"/>
            <a:ext cx="260049" cy="26576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Straight Arrow Connector 139"/>
          <p:cNvCxnSpPr>
            <a:stCxn id="126" idx="3"/>
            <a:endCxn id="128" idx="0"/>
          </p:cNvCxnSpPr>
          <p:nvPr/>
        </p:nvCxnSpPr>
        <p:spPr bwMode="auto">
          <a:xfrm flipH="1">
            <a:off x="9743864" y="5653139"/>
            <a:ext cx="291900" cy="41102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Straight Arrow Connector 140"/>
          <p:cNvCxnSpPr>
            <a:stCxn id="126" idx="5"/>
            <a:endCxn id="127" idx="0"/>
          </p:cNvCxnSpPr>
          <p:nvPr/>
        </p:nvCxnSpPr>
        <p:spPr bwMode="auto">
          <a:xfrm>
            <a:off x="10294396" y="5653139"/>
            <a:ext cx="419324" cy="41102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468376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175751" y="6107113"/>
            <a:ext cx="2540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459C33-8CF9-4045-8446-41F053041437}" type="slidenum">
              <a:rPr lang="lv-LV" altLang="lv-LV" sz="1400"/>
              <a:pPr>
                <a:spcBef>
                  <a:spcPct val="0"/>
                </a:spcBef>
                <a:buFontTx/>
                <a:buNone/>
              </a:pPr>
              <a:t>73</a:t>
            </a:fld>
            <a:endParaRPr lang="lv-LV" altLang="lv-LV" sz="140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sz="4000" dirty="0" smtClean="0"/>
              <a:t>Decoding</a:t>
            </a:r>
            <a:r>
              <a:rPr lang="lv-LV" altLang="lv-LV" sz="4000" dirty="0"/>
              <a:t>: </a:t>
            </a:r>
            <a:r>
              <a:rPr lang="lv-LV" altLang="lv-LV" sz="4000" dirty="0" smtClean="0"/>
              <a:t>Binary to General Ordered</a:t>
            </a:r>
            <a:endParaRPr lang="lv-LV" altLang="lv-LV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432" name="Text Box 16"/>
              <p:cNvSpPr txBox="1">
                <a:spLocks noChangeArrowheads="1"/>
              </p:cNvSpPr>
              <p:nvPr/>
            </p:nvSpPr>
            <p:spPr bwMode="auto">
              <a:xfrm>
                <a:off x="8434600" y="3777632"/>
                <a:ext cx="2971800" cy="466725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lv-LV" altLang="lv-LV" sz="2400" dirty="0" smtClean="0"/>
                  <a:t>Ordered Tree </a:t>
                </a:r>
                <a14:m>
                  <m:oMath xmlns:m="http://schemas.openxmlformats.org/officeDocument/2006/math">
                    <m:r>
                      <a:rPr lang="lv-LV" altLang="lv-LV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lv-LV" sz="2400" dirty="0"/>
              </a:p>
            </p:txBody>
          </p:sp>
        </mc:Choice>
        <mc:Fallback xmlns="">
          <p:sp>
            <p:nvSpPr>
              <p:cNvPr id="60432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34600" y="3777632"/>
                <a:ext cx="2971800" cy="466725"/>
              </a:xfrm>
              <a:prstGeom prst="rect">
                <a:avLst/>
              </a:prstGeom>
              <a:blipFill>
                <a:blip r:embed="rId3"/>
                <a:stretch>
                  <a:fillRect l="-3067" t="-8974" b="-26923"/>
                </a:stretch>
              </a:blipFill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445" name="Text Box 29"/>
              <p:cNvSpPr txBox="1">
                <a:spLocks noChangeArrowheads="1"/>
              </p:cNvSpPr>
              <p:nvPr/>
            </p:nvSpPr>
            <p:spPr bwMode="auto">
              <a:xfrm>
                <a:off x="4561573" y="3984625"/>
                <a:ext cx="3124200" cy="1196975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lv-LV" altLang="lv-LV" sz="2400" dirty="0" smtClean="0"/>
                  <a:t>Binary tree </a:t>
                </a:r>
                <a14:m>
                  <m:oMath xmlns:m="http://schemas.openxmlformats.org/officeDocument/2006/math">
                    <m:r>
                      <a:rPr lang="lv-LV" altLang="lv-LV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lv-LV" sz="2400" dirty="0"/>
                  <a:t>:            	</a:t>
                </a:r>
                <a:r>
                  <a:rPr lang="lv-LV" altLang="lv-LV" sz="2400" dirty="0" smtClean="0"/>
                  <a:t>left child</a:t>
                </a:r>
                <a:r>
                  <a:rPr lang="en-US" altLang="lv-LV" sz="2400" dirty="0"/>
                  <a:t>		</a:t>
                </a:r>
                <a:r>
                  <a:rPr lang="lv-LV" altLang="lv-LV" sz="2400" dirty="0" smtClean="0"/>
                  <a:t>right child</a:t>
                </a:r>
                <a:r>
                  <a:rPr lang="en-US" altLang="lv-LV" sz="2400" dirty="0" smtClean="0"/>
                  <a:t> </a:t>
                </a:r>
                <a:endParaRPr lang="en-US" altLang="lv-LV" sz="2400" dirty="0"/>
              </a:p>
            </p:txBody>
          </p:sp>
        </mc:Choice>
        <mc:Fallback xmlns="">
          <p:sp>
            <p:nvSpPr>
              <p:cNvPr id="60445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61573" y="3984625"/>
                <a:ext cx="3124200" cy="1196975"/>
              </a:xfrm>
              <a:prstGeom prst="rect">
                <a:avLst/>
              </a:prstGeom>
              <a:blipFill>
                <a:blip r:embed="rId4"/>
                <a:stretch>
                  <a:fillRect l="-2718" t="-3535" b="-10606"/>
                </a:stretch>
              </a:blipFill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 bwMode="auto">
          <a:xfrm>
            <a:off x="5730240" y="1974535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A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4713727" y="2710831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B</a:t>
            </a:r>
          </a:p>
        </p:txBody>
      </p:sp>
      <p:sp>
        <p:nvSpPr>
          <p:cNvPr id="34" name="Oval 33"/>
          <p:cNvSpPr/>
          <p:nvPr/>
        </p:nvSpPr>
        <p:spPr bwMode="auto">
          <a:xfrm>
            <a:off x="5726624" y="2704464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C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6739521" y="2697271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D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4038600" y="339227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E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4725108" y="3381391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F</a:t>
            </a:r>
          </a:p>
        </p:txBody>
      </p:sp>
      <p:sp>
        <p:nvSpPr>
          <p:cNvPr id="38" name="Oval 37"/>
          <p:cNvSpPr/>
          <p:nvPr/>
        </p:nvSpPr>
        <p:spPr bwMode="auto">
          <a:xfrm>
            <a:off x="5411616" y="3420744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G</a:t>
            </a:r>
          </a:p>
        </p:txBody>
      </p:sp>
      <p:sp>
        <p:nvSpPr>
          <p:cNvPr id="39" name="Oval 38"/>
          <p:cNvSpPr/>
          <p:nvPr/>
        </p:nvSpPr>
        <p:spPr bwMode="auto">
          <a:xfrm>
            <a:off x="6098124" y="3418388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H</a:t>
            </a:r>
          </a:p>
        </p:txBody>
      </p:sp>
      <p:sp>
        <p:nvSpPr>
          <p:cNvPr id="40" name="Oval 39"/>
          <p:cNvSpPr/>
          <p:nvPr/>
        </p:nvSpPr>
        <p:spPr bwMode="auto">
          <a:xfrm>
            <a:off x="6784632" y="3418388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sz="2000" dirty="0">
                <a:latin typeface="Lucida Sans" panose="020B0602030504020204" pitchFamily="34" charset="0"/>
              </a:rPr>
              <a:t>I</a:t>
            </a: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7471141" y="3411872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sz="2000" dirty="0" smtClean="0">
                <a:latin typeface="Lucida Sans" panose="020B0602030504020204" pitchFamily="34" charset="0"/>
              </a:rPr>
              <a:t>J</a:t>
            </a: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cxnSp>
        <p:nvCxnSpPr>
          <p:cNvPr id="42" name="Straight Arrow Connector 41"/>
          <p:cNvCxnSpPr>
            <a:stCxn id="32" idx="3"/>
            <a:endCxn id="33" idx="0"/>
          </p:cNvCxnSpPr>
          <p:nvPr/>
        </p:nvCxnSpPr>
        <p:spPr bwMode="auto">
          <a:xfrm flipH="1">
            <a:off x="4896607" y="2286731"/>
            <a:ext cx="887197" cy="4241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>
            <a:stCxn id="33" idx="3"/>
            <a:endCxn id="36" idx="0"/>
          </p:cNvCxnSpPr>
          <p:nvPr/>
        </p:nvCxnSpPr>
        <p:spPr bwMode="auto">
          <a:xfrm flipH="1">
            <a:off x="4221480" y="3023027"/>
            <a:ext cx="545811" cy="36924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>
            <a:stCxn id="33" idx="6"/>
            <a:endCxn id="34" idx="2"/>
          </p:cNvCxnSpPr>
          <p:nvPr/>
        </p:nvCxnSpPr>
        <p:spPr bwMode="auto">
          <a:xfrm flipV="1">
            <a:off x="5079487" y="2887344"/>
            <a:ext cx="647137" cy="63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50"/>
          <p:cNvCxnSpPr>
            <a:stCxn id="34" idx="6"/>
            <a:endCxn id="35" idx="2"/>
          </p:cNvCxnSpPr>
          <p:nvPr/>
        </p:nvCxnSpPr>
        <p:spPr bwMode="auto">
          <a:xfrm flipV="1">
            <a:off x="6092384" y="2880151"/>
            <a:ext cx="647137" cy="719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>
            <a:stCxn id="35" idx="3"/>
            <a:endCxn id="39" idx="0"/>
          </p:cNvCxnSpPr>
          <p:nvPr/>
        </p:nvCxnSpPr>
        <p:spPr bwMode="auto">
          <a:xfrm flipH="1">
            <a:off x="6281004" y="3009467"/>
            <a:ext cx="512081" cy="40892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>
            <a:stCxn id="36" idx="6"/>
            <a:endCxn id="37" idx="2"/>
          </p:cNvCxnSpPr>
          <p:nvPr/>
        </p:nvCxnSpPr>
        <p:spPr bwMode="auto">
          <a:xfrm flipV="1">
            <a:off x="4404360" y="3564271"/>
            <a:ext cx="320748" cy="1087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>
            <a:endCxn id="38" idx="2"/>
          </p:cNvCxnSpPr>
          <p:nvPr/>
        </p:nvCxnSpPr>
        <p:spPr bwMode="auto">
          <a:xfrm>
            <a:off x="5079242" y="3594752"/>
            <a:ext cx="332374" cy="88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Arrow Connector 62"/>
          <p:cNvCxnSpPr>
            <a:stCxn id="39" idx="6"/>
            <a:endCxn id="40" idx="2"/>
          </p:cNvCxnSpPr>
          <p:nvPr/>
        </p:nvCxnSpPr>
        <p:spPr bwMode="auto">
          <a:xfrm>
            <a:off x="6463884" y="3601268"/>
            <a:ext cx="32074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Straight Arrow Connector 66"/>
          <p:cNvCxnSpPr>
            <a:stCxn id="40" idx="6"/>
            <a:endCxn id="41" idx="2"/>
          </p:cNvCxnSpPr>
          <p:nvPr/>
        </p:nvCxnSpPr>
        <p:spPr bwMode="auto">
          <a:xfrm flipV="1">
            <a:off x="7150392" y="3594752"/>
            <a:ext cx="320749" cy="651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Straight Arrow Connector 76"/>
          <p:cNvCxnSpPr/>
          <p:nvPr/>
        </p:nvCxnSpPr>
        <p:spPr bwMode="auto">
          <a:xfrm>
            <a:off x="4767291" y="4598552"/>
            <a:ext cx="71910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Arrow Connector 79"/>
          <p:cNvCxnSpPr/>
          <p:nvPr/>
        </p:nvCxnSpPr>
        <p:spPr bwMode="auto">
          <a:xfrm flipV="1">
            <a:off x="4835253" y="4973185"/>
            <a:ext cx="647137" cy="63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Oval 86"/>
          <p:cNvSpPr/>
          <p:nvPr/>
        </p:nvSpPr>
        <p:spPr bwMode="auto">
          <a:xfrm>
            <a:off x="8780896" y="2408973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B</a:t>
            </a:r>
          </a:p>
        </p:txBody>
      </p:sp>
      <p:sp>
        <p:nvSpPr>
          <p:cNvPr id="88" name="Oval 87"/>
          <p:cNvSpPr/>
          <p:nvPr/>
        </p:nvSpPr>
        <p:spPr bwMode="auto">
          <a:xfrm>
            <a:off x="9691223" y="2435648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C</a:t>
            </a:r>
          </a:p>
        </p:txBody>
      </p:sp>
      <p:sp>
        <p:nvSpPr>
          <p:cNvPr id="89" name="Oval 88"/>
          <p:cNvSpPr/>
          <p:nvPr/>
        </p:nvSpPr>
        <p:spPr bwMode="auto">
          <a:xfrm>
            <a:off x="10834223" y="2409429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D</a:t>
            </a:r>
          </a:p>
        </p:txBody>
      </p:sp>
      <p:cxnSp>
        <p:nvCxnSpPr>
          <p:cNvPr id="90" name="Straight Arrow Connector 89"/>
          <p:cNvCxnSpPr>
            <a:stCxn id="91" idx="3"/>
            <a:endCxn id="87" idx="0"/>
          </p:cNvCxnSpPr>
          <p:nvPr/>
        </p:nvCxnSpPr>
        <p:spPr bwMode="auto">
          <a:xfrm flipH="1">
            <a:off x="8963776" y="1988596"/>
            <a:ext cx="781011" cy="4203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" name="Oval 90"/>
          <p:cNvSpPr/>
          <p:nvPr/>
        </p:nvSpPr>
        <p:spPr bwMode="auto">
          <a:xfrm>
            <a:off x="9691223" y="167640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A</a:t>
            </a:r>
          </a:p>
        </p:txBody>
      </p:sp>
      <p:cxnSp>
        <p:nvCxnSpPr>
          <p:cNvPr id="95" name="Straight Arrow Connector 94"/>
          <p:cNvCxnSpPr>
            <a:stCxn id="91" idx="4"/>
            <a:endCxn id="88" idx="0"/>
          </p:cNvCxnSpPr>
          <p:nvPr/>
        </p:nvCxnSpPr>
        <p:spPr bwMode="auto">
          <a:xfrm>
            <a:off x="9874103" y="2042160"/>
            <a:ext cx="0" cy="3934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Oval 98"/>
          <p:cNvSpPr/>
          <p:nvPr/>
        </p:nvSpPr>
        <p:spPr bwMode="auto">
          <a:xfrm>
            <a:off x="8088899" y="3177441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E</a:t>
            </a:r>
          </a:p>
        </p:txBody>
      </p:sp>
      <p:sp>
        <p:nvSpPr>
          <p:cNvPr id="100" name="Oval 99"/>
          <p:cNvSpPr/>
          <p:nvPr/>
        </p:nvSpPr>
        <p:spPr bwMode="auto">
          <a:xfrm>
            <a:off x="8775407" y="3166562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F</a:t>
            </a:r>
          </a:p>
        </p:txBody>
      </p:sp>
      <p:sp>
        <p:nvSpPr>
          <p:cNvPr id="101" name="Oval 100"/>
          <p:cNvSpPr/>
          <p:nvPr/>
        </p:nvSpPr>
        <p:spPr bwMode="auto">
          <a:xfrm>
            <a:off x="9461915" y="3205915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G</a:t>
            </a:r>
          </a:p>
        </p:txBody>
      </p:sp>
      <p:sp>
        <p:nvSpPr>
          <p:cNvPr id="102" name="Oval 101"/>
          <p:cNvSpPr/>
          <p:nvPr/>
        </p:nvSpPr>
        <p:spPr bwMode="auto">
          <a:xfrm>
            <a:off x="10148423" y="3203559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H</a:t>
            </a:r>
          </a:p>
        </p:txBody>
      </p:sp>
      <p:sp>
        <p:nvSpPr>
          <p:cNvPr id="103" name="Oval 102"/>
          <p:cNvSpPr/>
          <p:nvPr/>
        </p:nvSpPr>
        <p:spPr bwMode="auto">
          <a:xfrm>
            <a:off x="10834931" y="3203559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sz="2000" dirty="0">
                <a:latin typeface="Lucida Sans" panose="020B0602030504020204" pitchFamily="34" charset="0"/>
              </a:rPr>
              <a:t>I</a:t>
            </a: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sp>
        <p:nvSpPr>
          <p:cNvPr id="104" name="Oval 103"/>
          <p:cNvSpPr/>
          <p:nvPr/>
        </p:nvSpPr>
        <p:spPr bwMode="auto">
          <a:xfrm>
            <a:off x="11521440" y="3197043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sz="2000" dirty="0" smtClean="0">
                <a:latin typeface="Lucida Sans" panose="020B0602030504020204" pitchFamily="34" charset="0"/>
              </a:rPr>
              <a:t>J</a:t>
            </a: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cxnSp>
        <p:nvCxnSpPr>
          <p:cNvPr id="105" name="Straight Arrow Connector 104"/>
          <p:cNvCxnSpPr>
            <a:stCxn id="91" idx="5"/>
            <a:endCxn id="89" idx="0"/>
          </p:cNvCxnSpPr>
          <p:nvPr/>
        </p:nvCxnSpPr>
        <p:spPr bwMode="auto">
          <a:xfrm>
            <a:off x="10003419" y="1988596"/>
            <a:ext cx="1013684" cy="4208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Straight Arrow Connector 107"/>
          <p:cNvCxnSpPr>
            <a:stCxn id="87" idx="3"/>
            <a:endCxn id="99" idx="0"/>
          </p:cNvCxnSpPr>
          <p:nvPr/>
        </p:nvCxnSpPr>
        <p:spPr bwMode="auto">
          <a:xfrm flipH="1">
            <a:off x="8271779" y="2721169"/>
            <a:ext cx="562681" cy="4562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Straight Arrow Connector 110"/>
          <p:cNvCxnSpPr>
            <a:stCxn id="87" idx="4"/>
            <a:endCxn id="100" idx="0"/>
          </p:cNvCxnSpPr>
          <p:nvPr/>
        </p:nvCxnSpPr>
        <p:spPr bwMode="auto">
          <a:xfrm flipH="1">
            <a:off x="8958287" y="2774733"/>
            <a:ext cx="5489" cy="3918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Straight Arrow Connector 113"/>
          <p:cNvCxnSpPr>
            <a:stCxn id="87" idx="5"/>
            <a:endCxn id="101" idx="0"/>
          </p:cNvCxnSpPr>
          <p:nvPr/>
        </p:nvCxnSpPr>
        <p:spPr bwMode="auto">
          <a:xfrm>
            <a:off x="9093092" y="2721169"/>
            <a:ext cx="551703" cy="4847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Straight Arrow Connector 116"/>
          <p:cNvCxnSpPr>
            <a:stCxn id="89" idx="3"/>
            <a:endCxn id="102" idx="0"/>
          </p:cNvCxnSpPr>
          <p:nvPr/>
        </p:nvCxnSpPr>
        <p:spPr bwMode="auto">
          <a:xfrm flipH="1">
            <a:off x="10331303" y="2721625"/>
            <a:ext cx="556484" cy="4819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Straight Arrow Connector 119"/>
          <p:cNvCxnSpPr>
            <a:stCxn id="89" idx="4"/>
            <a:endCxn id="103" idx="0"/>
          </p:cNvCxnSpPr>
          <p:nvPr/>
        </p:nvCxnSpPr>
        <p:spPr bwMode="auto">
          <a:xfrm>
            <a:off x="11017103" y="2775189"/>
            <a:ext cx="708" cy="4283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Straight Arrow Connector 122"/>
          <p:cNvCxnSpPr>
            <a:stCxn id="89" idx="5"/>
            <a:endCxn id="104" idx="0"/>
          </p:cNvCxnSpPr>
          <p:nvPr/>
        </p:nvCxnSpPr>
        <p:spPr bwMode="auto">
          <a:xfrm>
            <a:off x="11146419" y="2721625"/>
            <a:ext cx="557901" cy="4754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6" name="Oval 125"/>
          <p:cNvSpPr/>
          <p:nvPr/>
        </p:nvSpPr>
        <p:spPr bwMode="auto">
          <a:xfrm>
            <a:off x="2682240" y="1841937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A</a:t>
            </a:r>
          </a:p>
        </p:txBody>
      </p:sp>
      <p:sp>
        <p:nvSpPr>
          <p:cNvPr id="127" name="Oval 126"/>
          <p:cNvSpPr/>
          <p:nvPr/>
        </p:nvSpPr>
        <p:spPr bwMode="auto">
          <a:xfrm>
            <a:off x="1958763" y="249184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B</a:t>
            </a:r>
          </a:p>
        </p:txBody>
      </p:sp>
      <p:sp>
        <p:nvSpPr>
          <p:cNvPr id="128" name="Oval 127"/>
          <p:cNvSpPr/>
          <p:nvPr/>
        </p:nvSpPr>
        <p:spPr bwMode="auto">
          <a:xfrm>
            <a:off x="2644751" y="3141743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C</a:t>
            </a:r>
          </a:p>
        </p:txBody>
      </p:sp>
      <p:sp>
        <p:nvSpPr>
          <p:cNvPr id="129" name="Oval 128"/>
          <p:cNvSpPr/>
          <p:nvPr/>
        </p:nvSpPr>
        <p:spPr bwMode="auto">
          <a:xfrm>
            <a:off x="3338130" y="3791646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D</a:t>
            </a:r>
          </a:p>
        </p:txBody>
      </p:sp>
      <p:sp>
        <p:nvSpPr>
          <p:cNvPr id="130" name="Oval 129"/>
          <p:cNvSpPr/>
          <p:nvPr/>
        </p:nvSpPr>
        <p:spPr bwMode="auto">
          <a:xfrm>
            <a:off x="1313880" y="3124200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E</a:t>
            </a:r>
          </a:p>
        </p:txBody>
      </p:sp>
      <p:sp>
        <p:nvSpPr>
          <p:cNvPr id="131" name="Oval 130"/>
          <p:cNvSpPr/>
          <p:nvPr/>
        </p:nvSpPr>
        <p:spPr bwMode="auto">
          <a:xfrm>
            <a:off x="1869103" y="3791646"/>
            <a:ext cx="322446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F</a:t>
            </a:r>
          </a:p>
        </p:txBody>
      </p:sp>
      <p:sp>
        <p:nvSpPr>
          <p:cNvPr id="132" name="Oval 131"/>
          <p:cNvSpPr/>
          <p:nvPr/>
        </p:nvSpPr>
        <p:spPr bwMode="auto">
          <a:xfrm>
            <a:off x="2379719" y="4438194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G</a:t>
            </a:r>
          </a:p>
        </p:txBody>
      </p:sp>
      <p:sp>
        <p:nvSpPr>
          <p:cNvPr id="133" name="Oval 132"/>
          <p:cNvSpPr/>
          <p:nvPr/>
        </p:nvSpPr>
        <p:spPr bwMode="auto">
          <a:xfrm>
            <a:off x="2834640" y="4438194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H</a:t>
            </a:r>
          </a:p>
        </p:txBody>
      </p:sp>
      <p:sp>
        <p:nvSpPr>
          <p:cNvPr id="134" name="Oval 133"/>
          <p:cNvSpPr/>
          <p:nvPr/>
        </p:nvSpPr>
        <p:spPr bwMode="auto">
          <a:xfrm>
            <a:off x="3345180" y="5091452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sz="2000" dirty="0">
                <a:latin typeface="Lucida Sans" panose="020B0602030504020204" pitchFamily="34" charset="0"/>
              </a:rPr>
              <a:t>I</a:t>
            </a: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sp>
        <p:nvSpPr>
          <p:cNvPr id="135" name="Oval 134"/>
          <p:cNvSpPr/>
          <p:nvPr/>
        </p:nvSpPr>
        <p:spPr bwMode="auto">
          <a:xfrm>
            <a:off x="3855720" y="5741353"/>
            <a:ext cx="365760" cy="365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v-LV" sz="2000" dirty="0" smtClean="0">
                <a:latin typeface="Lucida Sans" panose="020B0602030504020204" pitchFamily="34" charset="0"/>
              </a:rPr>
              <a:t>J</a:t>
            </a: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  <p:cxnSp>
        <p:nvCxnSpPr>
          <p:cNvPr id="136" name="Straight Arrow Connector 135"/>
          <p:cNvCxnSpPr>
            <a:stCxn id="126" idx="3"/>
            <a:endCxn id="127" idx="7"/>
          </p:cNvCxnSpPr>
          <p:nvPr/>
        </p:nvCxnSpPr>
        <p:spPr bwMode="auto">
          <a:xfrm flipH="1">
            <a:off x="2270959" y="2154133"/>
            <a:ext cx="464845" cy="39127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Straight Arrow Connector 136"/>
          <p:cNvCxnSpPr>
            <a:stCxn id="127" idx="3"/>
            <a:endCxn id="130" idx="7"/>
          </p:cNvCxnSpPr>
          <p:nvPr/>
        </p:nvCxnSpPr>
        <p:spPr bwMode="auto">
          <a:xfrm flipH="1">
            <a:off x="1626076" y="2804036"/>
            <a:ext cx="386251" cy="37372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Straight Arrow Connector 137"/>
          <p:cNvCxnSpPr>
            <a:stCxn id="127" idx="5"/>
            <a:endCxn id="128" idx="1"/>
          </p:cNvCxnSpPr>
          <p:nvPr/>
        </p:nvCxnSpPr>
        <p:spPr bwMode="auto">
          <a:xfrm>
            <a:off x="2270959" y="2804036"/>
            <a:ext cx="427356" cy="39127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3B02A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Straight Arrow Connector 138"/>
          <p:cNvCxnSpPr>
            <a:stCxn id="128" idx="5"/>
            <a:endCxn id="129" idx="1"/>
          </p:cNvCxnSpPr>
          <p:nvPr/>
        </p:nvCxnSpPr>
        <p:spPr bwMode="auto">
          <a:xfrm>
            <a:off x="2956947" y="3453939"/>
            <a:ext cx="434747" cy="39127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3B02A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Straight Arrow Connector 139"/>
          <p:cNvCxnSpPr>
            <a:stCxn id="129" idx="3"/>
            <a:endCxn id="133" idx="0"/>
          </p:cNvCxnSpPr>
          <p:nvPr/>
        </p:nvCxnSpPr>
        <p:spPr bwMode="auto">
          <a:xfrm flipH="1">
            <a:off x="3017520" y="4103842"/>
            <a:ext cx="374174" cy="3343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Straight Arrow Connector 140"/>
          <p:cNvCxnSpPr>
            <a:stCxn id="130" idx="5"/>
            <a:endCxn id="131" idx="1"/>
          </p:cNvCxnSpPr>
          <p:nvPr/>
        </p:nvCxnSpPr>
        <p:spPr bwMode="auto">
          <a:xfrm>
            <a:off x="1626076" y="3436396"/>
            <a:ext cx="290248" cy="4088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3B02A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Straight Arrow Connector 141"/>
          <p:cNvCxnSpPr>
            <a:stCxn id="131" idx="5"/>
            <a:endCxn id="132" idx="1"/>
          </p:cNvCxnSpPr>
          <p:nvPr/>
        </p:nvCxnSpPr>
        <p:spPr bwMode="auto">
          <a:xfrm>
            <a:off x="2144328" y="4103842"/>
            <a:ext cx="288955" cy="38791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3B02A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Straight Arrow Connector 142"/>
          <p:cNvCxnSpPr>
            <a:stCxn id="133" idx="5"/>
            <a:endCxn id="134" idx="1"/>
          </p:cNvCxnSpPr>
          <p:nvPr/>
        </p:nvCxnSpPr>
        <p:spPr bwMode="auto">
          <a:xfrm>
            <a:off x="3146836" y="4750390"/>
            <a:ext cx="251908" cy="39462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3B02A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Straight Arrow Connector 143"/>
          <p:cNvCxnSpPr>
            <a:stCxn id="134" idx="5"/>
            <a:endCxn id="135" idx="1"/>
          </p:cNvCxnSpPr>
          <p:nvPr/>
        </p:nvCxnSpPr>
        <p:spPr bwMode="auto">
          <a:xfrm>
            <a:off x="3657376" y="5403648"/>
            <a:ext cx="251908" cy="3912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3B02A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484648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dirty="0" smtClean="0"/>
              <a:t>What is a node?</a:t>
            </a:r>
            <a:endParaRPr lang="en-US" altLang="lv-LV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1475642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lv-LV" dirty="0" smtClean="0">
                <a:solidFill>
                  <a:srgbClr val="43B02A"/>
                </a:solidFill>
                <a:latin typeface="Comic Sans MS" panose="030F0702030302020204" pitchFamily="66" charset="0"/>
              </a:rPr>
              <a:t>Non-rooted trees:</a:t>
            </a:r>
            <a:endParaRPr lang="lv-LV" altLang="lv-LV" dirty="0" smtClean="0">
              <a:solidFill>
                <a:srgbClr val="43B02A"/>
              </a:solidFill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lv-LV" dirty="0" smtClean="0">
                <a:latin typeface="+mj-lt"/>
              </a:rPr>
              <a:t>Trees without a root </a:t>
            </a:r>
            <a:r>
              <a:rPr lang="en-US" altLang="lv-LV" dirty="0" smtClean="0">
                <a:latin typeface="+mj-lt"/>
              </a:rPr>
              <a:t>can have </a:t>
            </a:r>
            <a:r>
              <a:rPr lang="en-US" altLang="lv-LV" dirty="0" smtClean="0">
                <a:latin typeface="+mj-lt"/>
              </a:rPr>
              <a:t>nodes </a:t>
            </a:r>
            <a:r>
              <a:rPr lang="en-US" altLang="lv-LV" dirty="0" smtClean="0">
                <a:latin typeface="+mj-lt"/>
              </a:rPr>
              <a:t>of various degrees.</a:t>
            </a:r>
            <a:endParaRPr lang="lv-LV" altLang="lv-LV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6810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43B02A"/>
                </a:solidFill>
                <a:latin typeface="Comic Sans MS" panose="030F0702030302020204" pitchFamily="66" charset="0"/>
              </a:rPr>
              <a:t>Rooted trees:</a:t>
            </a:r>
            <a:endParaRPr lang="en-US" dirty="0" smtClean="0">
              <a:solidFill>
                <a:srgbClr val="43B02A"/>
              </a:solidFill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</a:pPr>
            <a:r>
              <a:rPr lang="en-US" altLang="lv-LV" sz="2400" dirty="0" smtClean="0">
                <a:latin typeface="+mj-lt"/>
              </a:rPr>
              <a:t>Every node has an "upward" edge connecting it with the root. </a:t>
            </a:r>
            <a:endParaRPr lang="en-US" altLang="lv-LV" sz="2400" dirty="0">
              <a:latin typeface="+mj-lt"/>
            </a:endParaRPr>
          </a:p>
          <a:p>
            <a:pPr>
              <a:spcBef>
                <a:spcPct val="0"/>
              </a:spcBef>
            </a:pPr>
            <a:r>
              <a:rPr lang="en-US" altLang="lv-LV" sz="2400" dirty="0" smtClean="0">
                <a:latin typeface="+mj-lt"/>
              </a:rPr>
              <a:t>Additionally, internal nodes can have certain number of children.</a:t>
            </a:r>
            <a:endParaRPr lang="en-US" altLang="lv-LV" dirty="0">
              <a:latin typeface="Comic Sans MS" panose="030F0702030302020204" pitchFamily="66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7532039" y="3745619"/>
            <a:ext cx="3122321" cy="2937510"/>
            <a:chOff x="6219475" y="2682847"/>
            <a:chExt cx="5015709" cy="4718844"/>
          </a:xfrm>
        </p:grpSpPr>
        <p:sp>
          <p:nvSpPr>
            <p:cNvPr id="10245" name="Line 6"/>
            <p:cNvSpPr>
              <a:spLocks noChangeShapeType="1"/>
            </p:cNvSpPr>
            <p:nvPr/>
          </p:nvSpPr>
          <p:spPr bwMode="auto">
            <a:xfrm flipH="1">
              <a:off x="6981475" y="3140047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10246" name="Line 7"/>
            <p:cNvSpPr>
              <a:spLocks noChangeShapeType="1"/>
            </p:cNvSpPr>
            <p:nvPr/>
          </p:nvSpPr>
          <p:spPr bwMode="auto">
            <a:xfrm>
              <a:off x="8353075" y="3140047"/>
              <a:ext cx="914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10247" name="Line 8"/>
            <p:cNvSpPr>
              <a:spLocks noChangeShapeType="1"/>
            </p:cNvSpPr>
            <p:nvPr/>
          </p:nvSpPr>
          <p:spPr bwMode="auto">
            <a:xfrm>
              <a:off x="6905275" y="4054447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10248" name="Line 9"/>
            <p:cNvSpPr>
              <a:spLocks noChangeShapeType="1"/>
            </p:cNvSpPr>
            <p:nvPr/>
          </p:nvSpPr>
          <p:spPr bwMode="auto">
            <a:xfrm flipH="1">
              <a:off x="8886475" y="4054447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10249" name="Line 10"/>
            <p:cNvSpPr>
              <a:spLocks noChangeShapeType="1"/>
            </p:cNvSpPr>
            <p:nvPr/>
          </p:nvSpPr>
          <p:spPr bwMode="auto">
            <a:xfrm flipH="1">
              <a:off x="8200675" y="5045047"/>
              <a:ext cx="381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10250" name="Line 11"/>
            <p:cNvSpPr>
              <a:spLocks noChangeShapeType="1"/>
            </p:cNvSpPr>
            <p:nvPr/>
          </p:nvSpPr>
          <p:spPr bwMode="auto">
            <a:xfrm flipH="1">
              <a:off x="9724675" y="4892647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10251" name="Line 12"/>
            <p:cNvSpPr>
              <a:spLocks noChangeShapeType="1"/>
            </p:cNvSpPr>
            <p:nvPr/>
          </p:nvSpPr>
          <p:spPr bwMode="auto">
            <a:xfrm>
              <a:off x="10334275" y="4892647"/>
              <a:ext cx="3810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grpSp>
          <p:nvGrpSpPr>
            <p:cNvPr id="10252" name="Group 13"/>
            <p:cNvGrpSpPr>
              <a:grpSpLocks/>
            </p:cNvGrpSpPr>
            <p:nvPr/>
          </p:nvGrpSpPr>
          <p:grpSpPr bwMode="auto">
            <a:xfrm>
              <a:off x="7743475" y="2682847"/>
              <a:ext cx="641350" cy="669925"/>
              <a:chOff x="3216" y="1152"/>
              <a:chExt cx="404" cy="422"/>
            </a:xfrm>
          </p:grpSpPr>
          <p:sp>
            <p:nvSpPr>
              <p:cNvPr id="10287" name="Oval 14"/>
              <p:cNvSpPr>
                <a:spLocks noChangeArrowheads="1"/>
              </p:cNvSpPr>
              <p:nvPr/>
            </p:nvSpPr>
            <p:spPr bwMode="auto">
              <a:xfrm>
                <a:off x="3216" y="115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lv-LV" sz="2400"/>
              </a:p>
            </p:txBody>
          </p:sp>
          <p:sp>
            <p:nvSpPr>
              <p:cNvPr id="10288" name="Text Box 15"/>
              <p:cNvSpPr txBox="1">
                <a:spLocks noChangeArrowheads="1"/>
              </p:cNvSpPr>
              <p:nvPr/>
            </p:nvSpPr>
            <p:spPr bwMode="auto">
              <a:xfrm>
                <a:off x="3264" y="1200"/>
                <a:ext cx="356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lv-LV" sz="1800" dirty="0"/>
                  <a:t>A</a:t>
                </a:r>
              </a:p>
            </p:txBody>
          </p:sp>
        </p:grpSp>
        <p:grpSp>
          <p:nvGrpSpPr>
            <p:cNvPr id="10253" name="Group 16"/>
            <p:cNvGrpSpPr>
              <a:grpSpLocks/>
            </p:cNvGrpSpPr>
            <p:nvPr/>
          </p:nvGrpSpPr>
          <p:grpSpPr bwMode="auto">
            <a:xfrm>
              <a:off x="6448078" y="3521047"/>
              <a:ext cx="620713" cy="669925"/>
              <a:chOff x="2400" y="1680"/>
              <a:chExt cx="391" cy="422"/>
            </a:xfrm>
          </p:grpSpPr>
          <p:sp>
            <p:nvSpPr>
              <p:cNvPr id="10285" name="Oval 17"/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lv-LV" sz="2400"/>
              </a:p>
            </p:txBody>
          </p:sp>
          <p:sp>
            <p:nvSpPr>
              <p:cNvPr id="10286" name="Text Box 18"/>
              <p:cNvSpPr txBox="1">
                <a:spLocks noChangeArrowheads="1"/>
              </p:cNvSpPr>
              <p:nvPr/>
            </p:nvSpPr>
            <p:spPr bwMode="auto">
              <a:xfrm>
                <a:off x="2448" y="1728"/>
                <a:ext cx="343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lv-LV" sz="1800" dirty="0"/>
                  <a:t>B</a:t>
                </a:r>
              </a:p>
            </p:txBody>
          </p:sp>
        </p:grpSp>
        <p:grpSp>
          <p:nvGrpSpPr>
            <p:cNvPr id="10254" name="Group 19"/>
            <p:cNvGrpSpPr>
              <a:grpSpLocks/>
            </p:cNvGrpSpPr>
            <p:nvPr/>
          </p:nvGrpSpPr>
          <p:grpSpPr bwMode="auto">
            <a:xfrm>
              <a:off x="9191280" y="3521047"/>
              <a:ext cx="620713" cy="669925"/>
              <a:chOff x="4128" y="1680"/>
              <a:chExt cx="391" cy="422"/>
            </a:xfrm>
          </p:grpSpPr>
          <p:sp>
            <p:nvSpPr>
              <p:cNvPr id="10283" name="Oval 20"/>
              <p:cNvSpPr>
                <a:spLocks noChangeArrowheads="1"/>
              </p:cNvSpPr>
              <p:nvPr/>
            </p:nvSpPr>
            <p:spPr bwMode="auto">
              <a:xfrm>
                <a:off x="4128" y="1680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lv-LV" sz="2400"/>
              </a:p>
            </p:txBody>
          </p:sp>
          <p:sp>
            <p:nvSpPr>
              <p:cNvPr id="10284" name="Text Box 21"/>
              <p:cNvSpPr txBox="1">
                <a:spLocks noChangeArrowheads="1"/>
              </p:cNvSpPr>
              <p:nvPr/>
            </p:nvSpPr>
            <p:spPr bwMode="auto">
              <a:xfrm>
                <a:off x="4176" y="1728"/>
                <a:ext cx="343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lv-LV" sz="1800" dirty="0"/>
                  <a:t>C</a:t>
                </a:r>
              </a:p>
            </p:txBody>
          </p:sp>
        </p:grpSp>
        <p:grpSp>
          <p:nvGrpSpPr>
            <p:cNvPr id="10255" name="Group 22"/>
            <p:cNvGrpSpPr>
              <a:grpSpLocks/>
            </p:cNvGrpSpPr>
            <p:nvPr/>
          </p:nvGrpSpPr>
          <p:grpSpPr bwMode="auto">
            <a:xfrm>
              <a:off x="7133875" y="4435447"/>
              <a:ext cx="641350" cy="669925"/>
              <a:chOff x="2832" y="2256"/>
              <a:chExt cx="404" cy="422"/>
            </a:xfrm>
          </p:grpSpPr>
          <p:sp>
            <p:nvSpPr>
              <p:cNvPr id="10281" name="Oval 23"/>
              <p:cNvSpPr>
                <a:spLocks noChangeArrowheads="1"/>
              </p:cNvSpPr>
              <p:nvPr/>
            </p:nvSpPr>
            <p:spPr bwMode="auto">
              <a:xfrm>
                <a:off x="2832" y="2256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lv-LV" sz="2400"/>
              </a:p>
            </p:txBody>
          </p:sp>
          <p:sp>
            <p:nvSpPr>
              <p:cNvPr id="10282" name="Text Box 24"/>
              <p:cNvSpPr txBox="1">
                <a:spLocks noChangeArrowheads="1"/>
              </p:cNvSpPr>
              <p:nvPr/>
            </p:nvSpPr>
            <p:spPr bwMode="auto">
              <a:xfrm>
                <a:off x="2880" y="2304"/>
                <a:ext cx="356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lv-LV" sz="1800" dirty="0"/>
                  <a:t>D</a:t>
                </a:r>
              </a:p>
            </p:txBody>
          </p:sp>
        </p:grpSp>
        <p:grpSp>
          <p:nvGrpSpPr>
            <p:cNvPr id="10256" name="Group 25"/>
            <p:cNvGrpSpPr>
              <a:grpSpLocks/>
            </p:cNvGrpSpPr>
            <p:nvPr/>
          </p:nvGrpSpPr>
          <p:grpSpPr bwMode="auto">
            <a:xfrm>
              <a:off x="8429275" y="4435447"/>
              <a:ext cx="609600" cy="669925"/>
              <a:chOff x="3648" y="2256"/>
              <a:chExt cx="384" cy="422"/>
            </a:xfrm>
          </p:grpSpPr>
          <p:sp>
            <p:nvSpPr>
              <p:cNvPr id="10279" name="Oval 26"/>
              <p:cNvSpPr>
                <a:spLocks noChangeArrowheads="1"/>
              </p:cNvSpPr>
              <p:nvPr/>
            </p:nvSpPr>
            <p:spPr bwMode="auto">
              <a:xfrm>
                <a:off x="3648" y="2256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lv-LV" sz="2400"/>
              </a:p>
            </p:txBody>
          </p:sp>
          <p:sp>
            <p:nvSpPr>
              <p:cNvPr id="10280" name="Text Box 27"/>
              <p:cNvSpPr txBox="1">
                <a:spLocks noChangeArrowheads="1"/>
              </p:cNvSpPr>
              <p:nvPr/>
            </p:nvSpPr>
            <p:spPr bwMode="auto">
              <a:xfrm>
                <a:off x="3696" y="2304"/>
                <a:ext cx="330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lv-LV" sz="1800" dirty="0"/>
                  <a:t>E</a:t>
                </a:r>
              </a:p>
            </p:txBody>
          </p:sp>
        </p:grpSp>
        <p:sp>
          <p:nvSpPr>
            <p:cNvPr id="10257" name="Line 28"/>
            <p:cNvSpPr>
              <a:spLocks noChangeShapeType="1"/>
            </p:cNvSpPr>
            <p:nvPr/>
          </p:nvSpPr>
          <p:spPr bwMode="auto">
            <a:xfrm>
              <a:off x="9724675" y="4054447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grpSp>
          <p:nvGrpSpPr>
            <p:cNvPr id="10258" name="Group 29"/>
            <p:cNvGrpSpPr>
              <a:grpSpLocks/>
            </p:cNvGrpSpPr>
            <p:nvPr/>
          </p:nvGrpSpPr>
          <p:grpSpPr bwMode="auto">
            <a:xfrm>
              <a:off x="9877080" y="4359247"/>
              <a:ext cx="655638" cy="669925"/>
              <a:chOff x="4560" y="2208"/>
              <a:chExt cx="413" cy="422"/>
            </a:xfrm>
          </p:grpSpPr>
          <p:sp>
            <p:nvSpPr>
              <p:cNvPr id="10277" name="Oval 30"/>
              <p:cNvSpPr>
                <a:spLocks noChangeArrowheads="1"/>
              </p:cNvSpPr>
              <p:nvPr/>
            </p:nvSpPr>
            <p:spPr bwMode="auto">
              <a:xfrm>
                <a:off x="4560" y="2208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lv-LV" sz="2400"/>
              </a:p>
            </p:txBody>
          </p:sp>
          <p:sp>
            <p:nvSpPr>
              <p:cNvPr id="10278" name="Text Box 31"/>
              <p:cNvSpPr txBox="1">
                <a:spLocks noChangeArrowheads="1"/>
              </p:cNvSpPr>
              <p:nvPr/>
            </p:nvSpPr>
            <p:spPr bwMode="auto">
              <a:xfrm>
                <a:off x="4656" y="2256"/>
                <a:ext cx="317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lv-LV" sz="1800" dirty="0"/>
                  <a:t>F</a:t>
                </a:r>
              </a:p>
            </p:txBody>
          </p:sp>
        </p:grpSp>
        <p:grpSp>
          <p:nvGrpSpPr>
            <p:cNvPr id="10259" name="Group 32"/>
            <p:cNvGrpSpPr>
              <a:grpSpLocks/>
            </p:cNvGrpSpPr>
            <p:nvPr/>
          </p:nvGrpSpPr>
          <p:grpSpPr bwMode="auto">
            <a:xfrm>
              <a:off x="7743475" y="5502247"/>
              <a:ext cx="717550" cy="669925"/>
              <a:chOff x="3216" y="2928"/>
              <a:chExt cx="452" cy="422"/>
            </a:xfrm>
          </p:grpSpPr>
          <p:sp>
            <p:nvSpPr>
              <p:cNvPr id="10275" name="Oval 33"/>
              <p:cNvSpPr>
                <a:spLocks noChangeArrowheads="1"/>
              </p:cNvSpPr>
              <p:nvPr/>
            </p:nvSpPr>
            <p:spPr bwMode="auto">
              <a:xfrm>
                <a:off x="3216" y="2928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lv-LV" sz="2400"/>
              </a:p>
            </p:txBody>
          </p:sp>
          <p:sp>
            <p:nvSpPr>
              <p:cNvPr id="10276" name="Text Box 34"/>
              <p:cNvSpPr txBox="1">
                <a:spLocks noChangeArrowheads="1"/>
              </p:cNvSpPr>
              <p:nvPr/>
            </p:nvSpPr>
            <p:spPr bwMode="auto">
              <a:xfrm>
                <a:off x="3312" y="2976"/>
                <a:ext cx="356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lv-LV" sz="1800" dirty="0"/>
                  <a:t>G</a:t>
                </a:r>
              </a:p>
            </p:txBody>
          </p:sp>
        </p:grpSp>
        <p:grpSp>
          <p:nvGrpSpPr>
            <p:cNvPr id="10260" name="Group 35"/>
            <p:cNvGrpSpPr>
              <a:grpSpLocks/>
            </p:cNvGrpSpPr>
            <p:nvPr/>
          </p:nvGrpSpPr>
          <p:grpSpPr bwMode="auto">
            <a:xfrm>
              <a:off x="9267475" y="5502247"/>
              <a:ext cx="641350" cy="669925"/>
              <a:chOff x="4176" y="2928"/>
              <a:chExt cx="404" cy="422"/>
            </a:xfrm>
          </p:grpSpPr>
          <p:sp>
            <p:nvSpPr>
              <p:cNvPr id="10273" name="Oval 36"/>
              <p:cNvSpPr>
                <a:spLocks noChangeArrowheads="1"/>
              </p:cNvSpPr>
              <p:nvPr/>
            </p:nvSpPr>
            <p:spPr bwMode="auto">
              <a:xfrm>
                <a:off x="4176" y="2928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lv-LV" sz="2400"/>
              </a:p>
            </p:txBody>
          </p:sp>
          <p:sp>
            <p:nvSpPr>
              <p:cNvPr id="10274" name="Text Box 37"/>
              <p:cNvSpPr txBox="1">
                <a:spLocks noChangeArrowheads="1"/>
              </p:cNvSpPr>
              <p:nvPr/>
            </p:nvSpPr>
            <p:spPr bwMode="auto">
              <a:xfrm>
                <a:off x="4224" y="2976"/>
                <a:ext cx="356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lv-LV" sz="1800" dirty="0"/>
                  <a:t>H</a:t>
                </a:r>
              </a:p>
            </p:txBody>
          </p:sp>
        </p:grpSp>
        <p:grpSp>
          <p:nvGrpSpPr>
            <p:cNvPr id="10261" name="Group 38"/>
            <p:cNvGrpSpPr>
              <a:grpSpLocks/>
            </p:cNvGrpSpPr>
            <p:nvPr/>
          </p:nvGrpSpPr>
          <p:grpSpPr bwMode="auto">
            <a:xfrm>
              <a:off x="10486675" y="5502247"/>
              <a:ext cx="609600" cy="669925"/>
              <a:chOff x="4944" y="2928"/>
              <a:chExt cx="384" cy="422"/>
            </a:xfrm>
          </p:grpSpPr>
          <p:sp>
            <p:nvSpPr>
              <p:cNvPr id="10271" name="Oval 39"/>
              <p:cNvSpPr>
                <a:spLocks noChangeArrowheads="1"/>
              </p:cNvSpPr>
              <p:nvPr/>
            </p:nvSpPr>
            <p:spPr bwMode="auto">
              <a:xfrm>
                <a:off x="4944" y="2928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lv-LV" sz="2400"/>
              </a:p>
            </p:txBody>
          </p:sp>
          <p:sp>
            <p:nvSpPr>
              <p:cNvPr id="10272" name="Text Box 40"/>
              <p:cNvSpPr txBox="1">
                <a:spLocks noChangeArrowheads="1"/>
              </p:cNvSpPr>
              <p:nvPr/>
            </p:nvSpPr>
            <p:spPr bwMode="auto">
              <a:xfrm>
                <a:off x="5040" y="2976"/>
                <a:ext cx="265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lv-LV" sz="1800" dirty="0"/>
                  <a:t>I</a:t>
                </a:r>
              </a:p>
            </p:txBody>
          </p:sp>
        </p:grpSp>
        <p:sp>
          <p:nvSpPr>
            <p:cNvPr id="10269" name="Oval 44"/>
            <p:cNvSpPr>
              <a:spLocks noChangeArrowheads="1"/>
            </p:cNvSpPr>
            <p:nvPr/>
          </p:nvSpPr>
          <p:spPr bwMode="auto">
            <a:xfrm>
              <a:off x="6219475" y="3216247"/>
              <a:ext cx="1752600" cy="21336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  <p:sp>
          <p:nvSpPr>
            <p:cNvPr id="10267" name="Oval 47"/>
            <p:cNvSpPr>
              <a:spLocks noChangeArrowheads="1"/>
            </p:cNvSpPr>
            <p:nvPr/>
          </p:nvSpPr>
          <p:spPr bwMode="auto">
            <a:xfrm rot="8097743">
              <a:off x="7478365" y="3644872"/>
              <a:ext cx="4267200" cy="324643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lv-LV" altLang="lv-LV" sz="2400"/>
            </a:p>
          </p:txBody>
        </p:sp>
      </p:grpSp>
      <p:pic>
        <p:nvPicPr>
          <p:cNvPr id="16386" name="Picture 2" descr="Tree (graph theory) - Wikipedi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96" y="3228242"/>
            <a:ext cx="2951655" cy="344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77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Edges in Unrooted and Rooted Trees </a:t>
            </a:r>
            <a:endParaRPr lang="en-US" altLang="lv-LV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/>
            </a:pPr>
            <a:r>
              <a:rPr lang="lv-LV" altLang="lv-LV" sz="2400" dirty="0">
                <a:solidFill>
                  <a:srgbClr val="43B02A"/>
                </a:solidFill>
                <a:latin typeface="Comic Sans MS" panose="030F0702030302020204" pitchFamily="66" charset="0"/>
              </a:rPr>
              <a:t>Edges</a:t>
            </a:r>
            <a:endParaRPr lang="en-US" altLang="lv-LV" sz="2400" dirty="0">
              <a:solidFill>
                <a:srgbClr val="43B02A"/>
              </a:solidFill>
              <a:latin typeface="Comic Sans MS" panose="030F0702030302020204" pitchFamily="66" charset="0"/>
            </a:endParaRPr>
          </a:p>
          <a:p>
            <a:pPr>
              <a:defRPr/>
            </a:pPr>
            <a:r>
              <a:rPr lang="lv-LV" altLang="lv-LV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In a </a:t>
            </a:r>
            <a:r>
              <a:rPr lang="lv-LV" altLang="lv-LV" sz="24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general tree</a:t>
            </a:r>
            <a:r>
              <a:rPr lang="lv-LV" altLang="lv-LV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an edge is undirected (2-way) link between two nodes.</a:t>
            </a:r>
            <a:br>
              <a:rPr lang="lv-LV" altLang="lv-LV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lv-LV" altLang="lv-LV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lv-LV" altLang="lv-LV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lv-LV" altLang="lv-LV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In a </a:t>
            </a:r>
            <a:r>
              <a:rPr lang="lv-LV" altLang="lv-LV" sz="24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rooted tree</a:t>
            </a:r>
            <a:r>
              <a:rPr lang="lv-LV" altLang="lv-LV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any edge is on </a:t>
            </a:r>
            <a:r>
              <a:rPr lang="en-US" altLang="lv-LV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</a:t>
            </a:r>
            <a:r>
              <a:rPr lang="lv-LV" altLang="lv-LV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downward path from </a:t>
            </a:r>
            <a:r>
              <a:rPr lang="en-US" altLang="lv-LV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 </a:t>
            </a:r>
            <a:r>
              <a:rPr lang="lv-LV" altLang="lv-LV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root to some other node.</a:t>
            </a:r>
            <a:endParaRPr lang="en-US" altLang="lv-LV" sz="24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126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652000" y="6107113"/>
            <a:ext cx="2540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0B28B3-FC57-4F7E-ABE6-AB1B9D01B578}" type="slidenum">
              <a:rPr lang="lv-LV" altLang="lv-LV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lv-LV" altLang="lv-LV" sz="1400"/>
          </a:p>
        </p:txBody>
      </p:sp>
      <p:sp>
        <p:nvSpPr>
          <p:cNvPr id="11268" name="Oval 3"/>
          <p:cNvSpPr>
            <a:spLocks noChangeArrowheads="1"/>
          </p:cNvSpPr>
          <p:nvPr/>
        </p:nvSpPr>
        <p:spPr bwMode="auto">
          <a:xfrm>
            <a:off x="8001000" y="213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1269" name="Oval 4"/>
          <p:cNvSpPr>
            <a:spLocks noChangeArrowheads="1"/>
          </p:cNvSpPr>
          <p:nvPr/>
        </p:nvSpPr>
        <p:spPr bwMode="auto">
          <a:xfrm>
            <a:off x="8686800" y="3886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1270" name="Oval 5"/>
          <p:cNvSpPr>
            <a:spLocks noChangeArrowheads="1"/>
          </p:cNvSpPr>
          <p:nvPr/>
        </p:nvSpPr>
        <p:spPr bwMode="auto">
          <a:xfrm>
            <a:off x="94488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1271" name="Oval 6"/>
          <p:cNvSpPr>
            <a:spLocks noChangeArrowheads="1"/>
          </p:cNvSpPr>
          <p:nvPr/>
        </p:nvSpPr>
        <p:spPr bwMode="auto">
          <a:xfrm>
            <a:off x="8001000" y="4953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1272" name="Oval 7"/>
          <p:cNvSpPr>
            <a:spLocks noChangeArrowheads="1"/>
          </p:cNvSpPr>
          <p:nvPr/>
        </p:nvSpPr>
        <p:spPr bwMode="auto">
          <a:xfrm>
            <a:off x="10744200" y="4953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1273" name="Oval 8"/>
          <p:cNvSpPr>
            <a:spLocks noChangeArrowheads="1"/>
          </p:cNvSpPr>
          <p:nvPr/>
        </p:nvSpPr>
        <p:spPr bwMode="auto">
          <a:xfrm>
            <a:off x="9525000" y="4953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1274" name="Oval 9"/>
          <p:cNvSpPr>
            <a:spLocks noChangeArrowheads="1"/>
          </p:cNvSpPr>
          <p:nvPr/>
        </p:nvSpPr>
        <p:spPr bwMode="auto">
          <a:xfrm>
            <a:off x="67056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1275" name="Oval 10"/>
          <p:cNvSpPr>
            <a:spLocks noChangeArrowheads="1"/>
          </p:cNvSpPr>
          <p:nvPr/>
        </p:nvSpPr>
        <p:spPr bwMode="auto">
          <a:xfrm>
            <a:off x="7391400" y="3886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1276" name="Oval 11"/>
          <p:cNvSpPr>
            <a:spLocks noChangeArrowheads="1"/>
          </p:cNvSpPr>
          <p:nvPr/>
        </p:nvSpPr>
        <p:spPr bwMode="auto">
          <a:xfrm>
            <a:off x="10134600" y="3810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lv-LV" sz="2400"/>
          </a:p>
        </p:txBody>
      </p:sp>
      <p:sp>
        <p:nvSpPr>
          <p:cNvPr id="11277" name="Line 12"/>
          <p:cNvSpPr>
            <a:spLocks noChangeShapeType="1"/>
          </p:cNvSpPr>
          <p:nvPr/>
        </p:nvSpPr>
        <p:spPr bwMode="auto">
          <a:xfrm flipH="1">
            <a:off x="7239000" y="25908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1278" name="Line 13"/>
          <p:cNvSpPr>
            <a:spLocks noChangeShapeType="1"/>
          </p:cNvSpPr>
          <p:nvPr/>
        </p:nvSpPr>
        <p:spPr bwMode="auto">
          <a:xfrm>
            <a:off x="8610600" y="25908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1279" name="Line 14"/>
          <p:cNvSpPr>
            <a:spLocks noChangeShapeType="1"/>
          </p:cNvSpPr>
          <p:nvPr/>
        </p:nvSpPr>
        <p:spPr bwMode="auto">
          <a:xfrm>
            <a:off x="7162800" y="3505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1280" name="Line 15"/>
          <p:cNvSpPr>
            <a:spLocks noChangeShapeType="1"/>
          </p:cNvSpPr>
          <p:nvPr/>
        </p:nvSpPr>
        <p:spPr bwMode="auto">
          <a:xfrm flipH="1">
            <a:off x="9144000" y="3505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1281" name="Line 16"/>
          <p:cNvSpPr>
            <a:spLocks noChangeShapeType="1"/>
          </p:cNvSpPr>
          <p:nvPr/>
        </p:nvSpPr>
        <p:spPr bwMode="auto">
          <a:xfrm>
            <a:off x="9982200" y="3505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1282" name="Line 17"/>
          <p:cNvSpPr>
            <a:spLocks noChangeShapeType="1"/>
          </p:cNvSpPr>
          <p:nvPr/>
        </p:nvSpPr>
        <p:spPr bwMode="auto">
          <a:xfrm flipH="1">
            <a:off x="8458200" y="44958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1283" name="Line 18"/>
          <p:cNvSpPr>
            <a:spLocks noChangeShapeType="1"/>
          </p:cNvSpPr>
          <p:nvPr/>
        </p:nvSpPr>
        <p:spPr bwMode="auto">
          <a:xfrm flipH="1">
            <a:off x="9982200" y="43434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1284" name="Line 19"/>
          <p:cNvSpPr>
            <a:spLocks noChangeShapeType="1"/>
          </p:cNvSpPr>
          <p:nvPr/>
        </p:nvSpPr>
        <p:spPr bwMode="auto">
          <a:xfrm>
            <a:off x="10591800" y="4343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1285" name="Text Box 20"/>
          <p:cNvSpPr txBox="1">
            <a:spLocks noChangeArrowheads="1"/>
          </p:cNvSpPr>
          <p:nvPr/>
        </p:nvSpPr>
        <p:spPr bwMode="auto">
          <a:xfrm>
            <a:off x="8077201" y="22098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A</a:t>
            </a:r>
          </a:p>
        </p:txBody>
      </p:sp>
      <p:sp>
        <p:nvSpPr>
          <p:cNvPr id="11286" name="Text Box 21"/>
          <p:cNvSpPr txBox="1">
            <a:spLocks noChangeArrowheads="1"/>
          </p:cNvSpPr>
          <p:nvPr/>
        </p:nvSpPr>
        <p:spPr bwMode="auto">
          <a:xfrm>
            <a:off x="6781800" y="3048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B</a:t>
            </a:r>
          </a:p>
        </p:txBody>
      </p:sp>
      <p:sp>
        <p:nvSpPr>
          <p:cNvPr id="11287" name="Text Box 22"/>
          <p:cNvSpPr txBox="1">
            <a:spLocks noChangeArrowheads="1"/>
          </p:cNvSpPr>
          <p:nvPr/>
        </p:nvSpPr>
        <p:spPr bwMode="auto">
          <a:xfrm>
            <a:off x="9525000" y="3048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C</a:t>
            </a:r>
          </a:p>
        </p:txBody>
      </p:sp>
      <p:sp>
        <p:nvSpPr>
          <p:cNvPr id="11288" name="Text Box 23"/>
          <p:cNvSpPr txBox="1">
            <a:spLocks noChangeArrowheads="1"/>
          </p:cNvSpPr>
          <p:nvPr/>
        </p:nvSpPr>
        <p:spPr bwMode="auto">
          <a:xfrm>
            <a:off x="7467601" y="3962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D</a:t>
            </a:r>
          </a:p>
        </p:txBody>
      </p:sp>
      <p:sp>
        <p:nvSpPr>
          <p:cNvPr id="11289" name="Text Box 24"/>
          <p:cNvSpPr txBox="1">
            <a:spLocks noChangeArrowheads="1"/>
          </p:cNvSpPr>
          <p:nvPr/>
        </p:nvSpPr>
        <p:spPr bwMode="auto">
          <a:xfrm>
            <a:off x="8763000" y="39624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E</a:t>
            </a:r>
          </a:p>
        </p:txBody>
      </p:sp>
      <p:sp>
        <p:nvSpPr>
          <p:cNvPr id="11290" name="Text Box 25"/>
          <p:cNvSpPr txBox="1">
            <a:spLocks noChangeArrowheads="1"/>
          </p:cNvSpPr>
          <p:nvPr/>
        </p:nvSpPr>
        <p:spPr bwMode="auto">
          <a:xfrm>
            <a:off x="10287001" y="38862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F</a:t>
            </a:r>
          </a:p>
        </p:txBody>
      </p:sp>
      <p:sp>
        <p:nvSpPr>
          <p:cNvPr id="11291" name="Text Box 26"/>
          <p:cNvSpPr txBox="1">
            <a:spLocks noChangeArrowheads="1"/>
          </p:cNvSpPr>
          <p:nvPr/>
        </p:nvSpPr>
        <p:spPr bwMode="auto">
          <a:xfrm>
            <a:off x="8153401" y="50292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G</a:t>
            </a:r>
          </a:p>
        </p:txBody>
      </p:sp>
      <p:sp>
        <p:nvSpPr>
          <p:cNvPr id="11292" name="Text Box 27"/>
          <p:cNvSpPr txBox="1">
            <a:spLocks noChangeArrowheads="1"/>
          </p:cNvSpPr>
          <p:nvPr/>
        </p:nvSpPr>
        <p:spPr bwMode="auto">
          <a:xfrm>
            <a:off x="9601201" y="50292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H</a:t>
            </a:r>
          </a:p>
        </p:txBody>
      </p:sp>
      <p:sp>
        <p:nvSpPr>
          <p:cNvPr id="11293" name="Text Box 28"/>
          <p:cNvSpPr txBox="1">
            <a:spLocks noChangeArrowheads="1"/>
          </p:cNvSpPr>
          <p:nvPr/>
        </p:nvSpPr>
        <p:spPr bwMode="auto">
          <a:xfrm>
            <a:off x="10896600" y="5029200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lv-LV" sz="240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93627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3687</TotalTime>
  <Words>5406</Words>
  <Application>Microsoft Office PowerPoint</Application>
  <PresentationFormat>Widescreen</PresentationFormat>
  <Paragraphs>1316</Paragraphs>
  <Slides>73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90" baseType="lpstr">
      <vt:lpstr>ＭＳ Ｐゴシック</vt:lpstr>
      <vt:lpstr>Arial</vt:lpstr>
      <vt:lpstr>Calibri</vt:lpstr>
      <vt:lpstr>Cambria Math</vt:lpstr>
      <vt:lpstr>Comic Sans MS</vt:lpstr>
      <vt:lpstr>Courier New</vt:lpstr>
      <vt:lpstr>Helvetica</vt:lpstr>
      <vt:lpstr>Lucida Console</vt:lpstr>
      <vt:lpstr>Lucida Sans</vt:lpstr>
      <vt:lpstr>RimTimes</vt:lpstr>
      <vt:lpstr>Symbol</vt:lpstr>
      <vt:lpstr>Tahoma</vt:lpstr>
      <vt:lpstr>Times</vt:lpstr>
      <vt:lpstr>Times New Roman</vt:lpstr>
      <vt:lpstr>Wingdings</vt:lpstr>
      <vt:lpstr>Σψμβολ</vt:lpstr>
      <vt:lpstr>Notebook</vt:lpstr>
      <vt:lpstr>Data Structures Trees, Binary Search Trees</vt:lpstr>
      <vt:lpstr>Objectives</vt:lpstr>
      <vt:lpstr>Real-World Trees</vt:lpstr>
      <vt:lpstr>Tree for an Arithmetic Expression</vt:lpstr>
      <vt:lpstr>Tree Concepts</vt:lpstr>
      <vt:lpstr>Terminology Overview</vt:lpstr>
      <vt:lpstr>Binary Tree</vt:lpstr>
      <vt:lpstr>What is a node?</vt:lpstr>
      <vt:lpstr>Edges in Unrooted and Rooted Trees </vt:lpstr>
      <vt:lpstr>Parents and Children</vt:lpstr>
      <vt:lpstr>Recursive Definition of a Rooted Tree</vt:lpstr>
      <vt:lpstr>Counting Rooted Trees</vt:lpstr>
      <vt:lpstr>Depth and Height of a Node</vt:lpstr>
      <vt:lpstr>Concept:Path</vt:lpstr>
      <vt:lpstr>Concept: Depth</vt:lpstr>
      <vt:lpstr>Concept: The height of a node</vt:lpstr>
      <vt:lpstr>Concept: Level</vt:lpstr>
      <vt:lpstr>Successors and Predecessors</vt:lpstr>
      <vt:lpstr>Leafs and Internal Nodes</vt:lpstr>
      <vt:lpstr>Cultural Reference: CSS Selectors</vt:lpstr>
      <vt:lpstr>Tree Terminology: Summary</vt:lpstr>
      <vt:lpstr>Surroundings of a Node</vt:lpstr>
      <vt:lpstr>Surroundings of a Node: Solution</vt:lpstr>
      <vt:lpstr>Subclasses of Trees – 1</vt:lpstr>
      <vt:lpstr>Arithmetic Expression Tree</vt:lpstr>
      <vt:lpstr>Subclasses of Trees – 2</vt:lpstr>
      <vt:lpstr>Full Binary Tree</vt:lpstr>
      <vt:lpstr>Recognizing Full Binary Trees</vt:lpstr>
      <vt:lpstr>Complete and Perfect Binary Trees</vt:lpstr>
      <vt:lpstr>Trees, Binary Trees, and Binary Search Trees (continued)</vt:lpstr>
      <vt:lpstr>Invariants in a Full Binary Tree</vt:lpstr>
      <vt:lpstr>More Invariants in Binary Trees</vt:lpstr>
      <vt:lpstr>Trees, Binary Trees, and Binary Search Trees (continued)</vt:lpstr>
      <vt:lpstr>Implementing Binary Trees</vt:lpstr>
      <vt:lpstr>Implementing Binary Trees (continued)</vt:lpstr>
      <vt:lpstr>Locating a specific value in a binary tree</vt:lpstr>
      <vt:lpstr>N-ary Trees</vt:lpstr>
      <vt:lpstr>N-ary Trees: Solution</vt:lpstr>
      <vt:lpstr>Tree ADT </vt:lpstr>
      <vt:lpstr>Depth of a node using Tree ADT</vt:lpstr>
      <vt:lpstr>Height of the (sub)tree using Tree ADT</vt:lpstr>
      <vt:lpstr>Inorder Traversal</vt:lpstr>
      <vt:lpstr>Print Arithmetic Expressions</vt:lpstr>
      <vt:lpstr>Evaluate Arithmetic Expressions</vt:lpstr>
      <vt:lpstr>DFS Preorder Traversal</vt:lpstr>
      <vt:lpstr>DFS Postorder Traversal</vt:lpstr>
      <vt:lpstr>DFS: Inorder Traversal</vt:lpstr>
      <vt:lpstr>"Universal" DFS Traversal</vt:lpstr>
      <vt:lpstr>Implementing DFS Traversal</vt:lpstr>
      <vt:lpstr>DFS Traversal – Recursive Implementation</vt:lpstr>
      <vt:lpstr>DFS Traversal – Explicit Stack Implementation</vt:lpstr>
      <vt:lpstr>DFS Traversal – Threaded Trees</vt:lpstr>
      <vt:lpstr>BFS Traversal needs a Queue</vt:lpstr>
      <vt:lpstr>BFS Traversal Example</vt:lpstr>
      <vt:lpstr>An example of a tree traversal</vt:lpstr>
      <vt:lpstr>Evaluating Postfix Expression</vt:lpstr>
      <vt:lpstr>Polish Notation and Expression Trees</vt:lpstr>
      <vt:lpstr>Polish Notation and Expression Trees </vt:lpstr>
      <vt:lpstr>Polish Notation and Expression Trees  (continued)</vt:lpstr>
      <vt:lpstr>Tree implementation</vt:lpstr>
      <vt:lpstr>Binary Tree as Array – 1 </vt:lpstr>
      <vt:lpstr>Implementing a Complete Binary Tree</vt:lpstr>
      <vt:lpstr>Complete Binary Tree as an Array</vt:lpstr>
      <vt:lpstr>Array-Based Representation of Binary Trees</vt:lpstr>
      <vt:lpstr>Binary Tree as Array – 2 </vt:lpstr>
      <vt:lpstr>ADT Implementations in an Array</vt:lpstr>
      <vt:lpstr>Binary Trees Consist of Identical Nodes</vt:lpstr>
      <vt:lpstr>Non-Binary Trees need Lists of Children:   More Complicated</vt:lpstr>
      <vt:lpstr>Binary Tree with Pointers</vt:lpstr>
      <vt:lpstr>Ordered Tree Storage (Limit on Children)</vt:lpstr>
      <vt:lpstr>Encoding Between Binary and Non-Binary</vt:lpstr>
      <vt:lpstr>Encoding: General Ordered to Binary</vt:lpstr>
      <vt:lpstr>Decoding: Binary to General Ordered</vt:lpstr>
    </vt:vector>
  </TitlesOfParts>
  <Company>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 testēšana un atkļūdošana mācību programmēšanas uzdevumiem</dc:title>
  <dc:creator>kalvis.apsitis@gmail.com</dc:creator>
  <cp:lastModifiedBy>Kalvis Apsītis</cp:lastModifiedBy>
  <cp:revision>199</cp:revision>
  <cp:lastPrinted>1601-01-01T00:00:00Z</cp:lastPrinted>
  <dcterms:created xsi:type="dcterms:W3CDTF">1601-01-01T00:00:00Z</dcterms:created>
  <dcterms:modified xsi:type="dcterms:W3CDTF">2021-10-04T06:40:43Z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