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8"/>
  </p:notesMasterIdLst>
  <p:handoutMasterIdLst>
    <p:handoutMasterId r:id="rId69"/>
  </p:handoutMasterIdLst>
  <p:sldIdLst>
    <p:sldId id="280" r:id="rId2"/>
    <p:sldId id="306" r:id="rId3"/>
    <p:sldId id="351" r:id="rId4"/>
    <p:sldId id="331" r:id="rId5"/>
    <p:sldId id="332" r:id="rId6"/>
    <p:sldId id="333" r:id="rId7"/>
    <p:sldId id="334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386" r:id="rId56"/>
    <p:sldId id="419" r:id="rId57"/>
    <p:sldId id="420" r:id="rId58"/>
    <p:sldId id="421" r:id="rId59"/>
    <p:sldId id="422" r:id="rId60"/>
    <p:sldId id="424" r:id="rId61"/>
    <p:sldId id="425" r:id="rId62"/>
    <p:sldId id="426" r:id="rId63"/>
    <p:sldId id="427" r:id="rId64"/>
    <p:sldId id="428" r:id="rId65"/>
    <p:sldId id="429" r:id="rId66"/>
    <p:sldId id="431" r:id="rId6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BB7856-BF30-437E-817C-33DCE9BC3D06}">
          <p14:sldIdLst>
            <p14:sldId id="280"/>
            <p14:sldId id="306"/>
          </p14:sldIdLst>
        </p14:section>
        <p14:section name="Priority Queues" id="{00D0D75C-F881-47F1-A4EB-63D7AA42EA49}">
          <p14:sldIdLst>
            <p14:sldId id="351"/>
            <p14:sldId id="331"/>
            <p14:sldId id="332"/>
            <p14:sldId id="333"/>
            <p14:sldId id="334"/>
            <p14:sldId id="358"/>
          </p14:sldIdLst>
        </p14:section>
        <p14:section name="Priority Queues Revisited" id="{A7D30334-0FAE-4D18-8582-B309EDCD65F4}">
          <p14:sldIdLst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</p14:sldIdLst>
        </p14:section>
        <p14:section name="Location Aware Queues" id="{043534DC-4C85-4FF3-A021-3138E5DFA4AF}">
          <p14:sldIdLst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Heap Introduction" id="{B4C82A87-32E6-4B3A-B2FE-8F06A0033B16}">
          <p14:sldIdLst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Heaps" id="{AC571055-EEA6-4CD6-A9C0-80D3E94554C3}">
          <p14:sldIdLst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</p14:sldIdLst>
        </p14:section>
        <p14:section name="Alternative Priority Queues" id="{F4475AF2-CE30-41D5-B151-D4E1BB57B3D8}">
          <p14:sldIdLst>
            <p14:sldId id="419"/>
            <p14:sldId id="420"/>
            <p14:sldId id="421"/>
            <p14:sldId id="422"/>
            <p14:sldId id="424"/>
            <p14:sldId id="425"/>
            <p14:sldId id="426"/>
            <p14:sldId id="427"/>
            <p14:sldId id="428"/>
            <p14:sldId id="429"/>
            <p14:sldId id="4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02A"/>
    <a:srgbClr val="0033CC"/>
    <a:srgbClr val="43B05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 varScale="1">
        <p:scale>
          <a:sx n="88" d="100"/>
          <a:sy n="88" d="100"/>
        </p:scale>
        <p:origin x="102" y="2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3.xml"/><Relationship Id="rId3" Type="http://schemas.openxmlformats.org/officeDocument/2006/relationships/slide" Target="slides/slide10.xml"/><Relationship Id="rId7" Type="http://schemas.openxmlformats.org/officeDocument/2006/relationships/slide" Target="slides/slide17.xml"/><Relationship Id="rId2" Type="http://schemas.openxmlformats.org/officeDocument/2006/relationships/slide" Target="slides/slide9.xml"/><Relationship Id="rId1" Type="http://schemas.openxmlformats.org/officeDocument/2006/relationships/slide" Target="slides/slide8.xml"/><Relationship Id="rId6" Type="http://schemas.openxmlformats.org/officeDocument/2006/relationships/slide" Target="slides/slide16.xml"/><Relationship Id="rId5" Type="http://schemas.openxmlformats.org/officeDocument/2006/relationships/slide" Target="slides/slide14.xml"/><Relationship Id="rId10" Type="http://schemas.openxmlformats.org/officeDocument/2006/relationships/slide" Target="slides/slide37.xml"/><Relationship Id="rId4" Type="http://schemas.openxmlformats.org/officeDocument/2006/relationships/slide" Target="slides/slide12.xml"/><Relationship Id="rId9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lv-LV" altLang="lv-LV" dirty="0" smtClean="0">
                <a:latin typeface="Arial" panose="020B0604020202020204" pitchFamily="34" charset="0"/>
              </a:rPr>
              <a:t>**Concepts:**</a:t>
            </a:r>
          </a:p>
          <a:p>
            <a:r>
              <a:rPr lang="lv-LV" altLang="lv-LV" dirty="0" smtClean="0">
                <a:latin typeface="Arial" panose="020B0604020202020204" pitchFamily="34" charset="0"/>
              </a:rPr>
              <a:t>*</a:t>
            </a:r>
            <a:r>
              <a:rPr lang="lv-LV" altLang="lv-LV" baseline="0" dirty="0" smtClean="0">
                <a:latin typeface="Arial" panose="020B0604020202020204" pitchFamily="34" charset="0"/>
              </a:rPr>
              <a:t> Priority queue; rinda ar prioritāti (lv)</a:t>
            </a:r>
          </a:p>
          <a:p>
            <a:r>
              <a:rPr lang="lv-LV" altLang="lv-LV" baseline="0" dirty="0" smtClean="0">
                <a:latin typeface="Arial" panose="020B0604020202020204" pitchFamily="34" charset="0"/>
              </a:rPr>
              <a:t>* Heap; kaudze (lv)</a:t>
            </a:r>
            <a:endParaRPr lang="lv-LV" altLang="lv-LV" dirty="0" smtClean="0">
              <a:latin typeface="Arial" panose="020B0604020202020204" pitchFamily="34" charset="0"/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81ACFC-FDB6-4759-95D8-FE45B43790B9}" type="slidenum">
              <a:rPr lang="lv-LV" altLang="lv-LV" sz="1200" smtClean="0">
                <a:latin typeface="Arial" panose="020B0604020202020204" pitchFamily="34" charset="0"/>
              </a:rPr>
              <a:pPr/>
              <a:t>1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Algoritmu testēšana un atkļūdošana mācību programmēšanas uzdevumiem</a:t>
            </a:r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Guntis Arnicāns</a:t>
            </a:r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E89F685-7AEB-4270-85A2-26614EE23AAE}" type="slidenum">
              <a:rPr lang="lv-LV" altLang="lv-LV" smtClean="0"/>
              <a:pPr>
                <a:defRPr/>
              </a:pPr>
              <a:t>2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71082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410250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300" smtClean="0"/>
              <a:t>Locators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FE06570-4167-491B-8C23-1A02A91226BD}" type="datetime8">
              <a:rPr lang="en-US" altLang="lv-LV" sz="1300"/>
              <a:pPr eaLnBrk="1" hangingPunct="1"/>
              <a:t>10/2/2021 2:15 PM</a:t>
            </a:fld>
            <a:endParaRPr lang="en-US" altLang="lv-LV" sz="1300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A90DE7D-4FD5-42CA-9DB8-F9AF1ED4E8F0}" type="slidenum">
              <a:rPr lang="en-US" altLang="lv-LV" sz="1300"/>
              <a:pPr eaLnBrk="1" hangingPunct="1"/>
              <a:t>17</a:t>
            </a:fld>
            <a:endParaRPr lang="en-US" altLang="lv-LV" sz="13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v-LV" altLang="lv-LV" smtClean="0"/>
          </a:p>
        </p:txBody>
      </p:sp>
    </p:spTree>
    <p:extLst>
      <p:ext uri="{BB962C8B-B14F-4D97-AF65-F5344CB8AC3E}">
        <p14:creationId xmlns:p14="http://schemas.microsoft.com/office/powerpoint/2010/main" val="2100412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300" smtClean="0"/>
              <a:t>Locators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173C48B-B88B-4D93-9951-D5749743DCAD}" type="datetime8">
              <a:rPr lang="en-US" altLang="lv-LV" sz="1300"/>
              <a:pPr eaLnBrk="1" hangingPunct="1"/>
              <a:t>10/2/2021 2:15 PM</a:t>
            </a:fld>
            <a:endParaRPr lang="en-US" altLang="lv-LV" sz="1300"/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3376DD8-8E03-4D05-8C73-93C2EA4BD73F}" type="slidenum">
              <a:rPr lang="en-US" altLang="lv-LV" sz="1300"/>
              <a:pPr eaLnBrk="1" hangingPunct="1"/>
              <a:t>18</a:t>
            </a:fld>
            <a:endParaRPr lang="en-US" altLang="lv-LV" sz="1300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v-LV" altLang="lv-LV" dirty="0" smtClean="0"/>
          </a:p>
        </p:txBody>
      </p:sp>
    </p:spTree>
    <p:extLst>
      <p:ext uri="{BB962C8B-B14F-4D97-AF65-F5344CB8AC3E}">
        <p14:creationId xmlns:p14="http://schemas.microsoft.com/office/powerpoint/2010/main" val="795636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300" smtClean="0"/>
              <a:t>Locators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1063306-53D9-4483-9309-46512B866476}" type="datetime8">
              <a:rPr lang="en-US" altLang="lv-LV" sz="1300"/>
              <a:pPr eaLnBrk="1" hangingPunct="1"/>
              <a:t>10/2/2021 2:15 PM</a:t>
            </a:fld>
            <a:endParaRPr lang="en-US" altLang="lv-LV" sz="1300"/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338484E-AB92-4E85-9ED8-F1E23D37BD42}" type="slidenum">
              <a:rPr lang="en-US" altLang="lv-LV" sz="1300"/>
              <a:pPr eaLnBrk="1" hangingPunct="1"/>
              <a:t>22</a:t>
            </a:fld>
            <a:endParaRPr lang="en-US" altLang="lv-LV" sz="1300"/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v-LV" altLang="lv-LV" smtClean="0"/>
          </a:p>
        </p:txBody>
      </p:sp>
    </p:spTree>
    <p:extLst>
      <p:ext uri="{BB962C8B-B14F-4D97-AF65-F5344CB8AC3E}">
        <p14:creationId xmlns:p14="http://schemas.microsoft.com/office/powerpoint/2010/main" val="1265128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300" smtClean="0"/>
              <a:t>Heaps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5807710-77E3-4CA8-8DF7-D73E1D2B734B}" type="datetime8">
              <a:rPr lang="en-US" altLang="lv-LV" sz="1300"/>
              <a:pPr eaLnBrk="1" hangingPunct="1"/>
              <a:t>10/2/2021 2:15 PM</a:t>
            </a:fld>
            <a:endParaRPr lang="en-US" altLang="lv-LV" sz="1300"/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D4C537B-0F3E-4432-B4D1-2FCE47A7A2F6}" type="slidenum">
              <a:rPr lang="en-US" altLang="lv-LV" sz="1300"/>
              <a:pPr eaLnBrk="1" hangingPunct="1"/>
              <a:t>39</a:t>
            </a:fld>
            <a:endParaRPr lang="en-US" altLang="lv-LV" sz="1300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v-LV" altLang="lv-LV" smtClean="0"/>
          </a:p>
        </p:txBody>
      </p:sp>
    </p:spTree>
    <p:extLst>
      <p:ext uri="{BB962C8B-B14F-4D97-AF65-F5344CB8AC3E}">
        <p14:creationId xmlns:p14="http://schemas.microsoft.com/office/powerpoint/2010/main" val="3089725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05000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600" y="4038600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Adaptable Priority Queues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53D6A6-37E1-45E5-BF97-CCBDA2F262F4}" type="slidenum">
              <a:rPr lang="en-US" altLang="lv-LV"/>
              <a:pPr/>
              <a:t>‹#›</a:t>
            </a:fld>
            <a:endParaRPr lang="en-US" altLang="lv-LV"/>
          </a:p>
        </p:txBody>
      </p:sp>
    </p:spTree>
    <p:extLst>
      <p:ext uri="{BB962C8B-B14F-4D97-AF65-F5344CB8AC3E}">
        <p14:creationId xmlns:p14="http://schemas.microsoft.com/office/powerpoint/2010/main" val="256363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</a:t>
            </a:r>
            <a:r>
              <a:rPr lang="lv-LV" altLang="lv-LV" dirty="0" smtClean="0">
                <a:ea typeface="ＭＳ Ｐゴシック" panose="020B0600070205080204" pitchFamily="34" charset="-128"/>
              </a:rPr>
              <a:t/>
            </a:r>
            <a:br>
              <a:rPr lang="lv-LV" altLang="lv-LV" dirty="0" smtClean="0">
                <a:ea typeface="ＭＳ Ｐゴシック" panose="020B0600070205080204" pitchFamily="34" charset="-128"/>
              </a:rPr>
            </a:br>
            <a:r>
              <a:rPr lang="en-US" altLang="lv-LV" dirty="0" smtClean="0">
                <a:ea typeface="ＭＳ Ｐゴシック" panose="020B0600070205080204" pitchFamily="34" charset="-128"/>
              </a:rPr>
              <a:t>Priority Queues</a:t>
            </a:r>
            <a:r>
              <a:rPr lang="lv-LV" altLang="lv-LV" dirty="0" smtClean="0">
                <a:ea typeface="ＭＳ Ｐゴシック" panose="020B0600070205080204" pitchFamily="34" charset="-128"/>
              </a:rPr>
              <a:t> and Heaps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514600"/>
          </a:xfrm>
        </p:spPr>
        <p:txBody>
          <a:bodyPr/>
          <a:lstStyle/>
          <a:p>
            <a:pPr eaLnBrk="1" hangingPunct="1"/>
            <a:endParaRPr lang="en-US" altLang="lv-LV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 and </a:t>
            </a:r>
            <a:r>
              <a:rPr lang="en-US" altLang="lv-LV" dirty="0" smtClean="0">
                <a:ea typeface="ＭＳ Ｐゴシック" panose="020B0600070205080204" pitchFamily="34" charset="-128"/>
              </a:rPr>
              <a:t>Algorithm</a:t>
            </a:r>
            <a:r>
              <a:rPr lang="lv-LV" altLang="lv-LV" dirty="0" smtClean="0">
                <a:ea typeface="ＭＳ Ｐゴシック" panose="020B0600070205080204" pitchFamily="34" charset="-128"/>
              </a:rPr>
              <a:t>s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z="4000"/>
              <a:t>Priority Queue Sorting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We can use a priority queue to sort a set of comparable elements</a:t>
            </a:r>
          </a:p>
          <a:p>
            <a:pPr marL="800100" lvl="1" indent="-342900" eaLnBrk="1" hangingPunct="1">
              <a:buFont typeface="Wingdings" panose="05000000000000000000" pitchFamily="2" charset="2"/>
              <a:buAutoNum type="arabicPeriod"/>
            </a:pPr>
            <a:r>
              <a:rPr lang="en-US" altLang="lv-LV" sz="1800"/>
              <a:t>Insert the elements one by one with a series of </a:t>
            </a:r>
            <a:r>
              <a:rPr lang="en-US" altLang="lv-LV" sz="1800">
                <a:solidFill>
                  <a:schemeClr val="tx2"/>
                </a:solidFill>
              </a:rPr>
              <a:t>insert</a:t>
            </a:r>
            <a:r>
              <a:rPr lang="en-US" altLang="lv-LV" sz="1800"/>
              <a:t> operations</a:t>
            </a:r>
          </a:p>
          <a:p>
            <a:pPr marL="800100" lvl="1" indent="-342900" eaLnBrk="1" hangingPunct="1">
              <a:buFont typeface="Wingdings" panose="05000000000000000000" pitchFamily="2" charset="2"/>
              <a:buAutoNum type="arabicPeriod"/>
            </a:pPr>
            <a:r>
              <a:rPr lang="en-US" altLang="lv-LV" sz="1800"/>
              <a:t>Remove the elements in sorted order with a series of </a:t>
            </a:r>
            <a:r>
              <a:rPr lang="en-US" altLang="lv-LV" sz="1800">
                <a:solidFill>
                  <a:schemeClr val="tx2"/>
                </a:solidFill>
              </a:rPr>
              <a:t>removeMin</a:t>
            </a:r>
            <a:r>
              <a:rPr lang="en-US" altLang="lv-LV" sz="1800"/>
              <a:t> operations</a:t>
            </a:r>
          </a:p>
          <a:p>
            <a:pPr eaLnBrk="1" hangingPunct="1"/>
            <a:r>
              <a:rPr lang="en-US" altLang="lv-LV" sz="2000"/>
              <a:t>The running time of this sorting method depends on the priority queue implementation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C8A4CCB-E5EC-4C08-B012-01A891AF1EE7}" type="slidenum">
              <a:rPr lang="en-US" altLang="lv-LV" sz="1400"/>
              <a:pPr eaLnBrk="1" hangingPunct="1"/>
              <a:t>10</a:t>
            </a:fld>
            <a:endParaRPr lang="en-US" altLang="lv-LV" sz="1400"/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6705600" y="1860550"/>
            <a:ext cx="4343400" cy="4246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PQ-Sort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S, C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/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sequence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, comparator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for the elements of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endParaRPr lang="en-US" altLang="lv-LV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/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sequence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sorted  in increasing order according to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endParaRPr lang="en-US" altLang="lv-LV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 </a:t>
            </a:r>
            <a:r>
              <a:rPr lang="en-US" altLang="lv-LV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priority queue with 		comparator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endParaRPr lang="en-US" altLang="lv-LV" sz="2000" b="1" i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S.empty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S.front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();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S.eraseFront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P.insert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lv-LV" sz="20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P.empty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P.removeMin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S.insertBack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544688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Sequence-based Priority Queue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400" dirty="0"/>
              <a:t>Implementation with an unsorted list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lv-LV" sz="2400" dirty="0"/>
          </a:p>
          <a:p>
            <a:pPr eaLnBrk="1" hangingPunct="1"/>
            <a:r>
              <a:rPr lang="en-US" altLang="lv-LV" sz="2400" dirty="0"/>
              <a:t>Performance: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insert</a:t>
            </a:r>
            <a:r>
              <a:rPr lang="en-US" altLang="lv-LV" sz="2000" dirty="0"/>
              <a:t> takes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(1)</a:t>
            </a:r>
            <a:r>
              <a:rPr lang="en-US" altLang="lv-LV" sz="2000" dirty="0"/>
              <a:t> time since we can insert the item at the beginning or end of the sequence</a:t>
            </a:r>
          </a:p>
          <a:p>
            <a:pPr lvl="1" eaLnBrk="1" hangingPunct="1"/>
            <a:r>
              <a:rPr lang="en-US" altLang="lv-LV" sz="2000" dirty="0" err="1">
                <a:solidFill>
                  <a:schemeClr val="tx2"/>
                </a:solidFill>
              </a:rPr>
              <a:t>removeMin</a:t>
            </a:r>
            <a:r>
              <a:rPr lang="en-US" altLang="lv-LV" sz="2000" dirty="0">
                <a:solidFill>
                  <a:schemeClr val="tx2"/>
                </a:solidFill>
              </a:rPr>
              <a:t> </a:t>
            </a:r>
            <a:r>
              <a:rPr lang="en-US" altLang="lv-LV" sz="2000" dirty="0"/>
              <a:t>and </a:t>
            </a:r>
            <a:r>
              <a:rPr lang="en-US" altLang="lv-LV" sz="2000" dirty="0">
                <a:solidFill>
                  <a:schemeClr val="tx2"/>
                </a:solidFill>
              </a:rPr>
              <a:t>min</a:t>
            </a:r>
            <a:r>
              <a:rPr lang="en-US" altLang="lv-LV" sz="2000" dirty="0"/>
              <a:t> take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/>
              <a:t> time since we have to traverse the entire sequence to find the smallest key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lv-LV" sz="2400" dirty="0"/>
              <a:t>Implementation with a sorted </a:t>
            </a:r>
            <a:r>
              <a:rPr lang="en-US" altLang="lv-LV" sz="2400" dirty="0" smtClean="0"/>
              <a:t>list</a:t>
            </a:r>
          </a:p>
          <a:p>
            <a:pPr eaLnBrk="1" hangingPunct="1"/>
            <a:endParaRPr lang="en-US" altLang="lv-LV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lv-LV" sz="2400" dirty="0"/>
          </a:p>
          <a:p>
            <a:pPr eaLnBrk="1" hangingPunct="1"/>
            <a:r>
              <a:rPr lang="en-US" altLang="lv-LV" sz="2400" dirty="0"/>
              <a:t>Performance: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insert</a:t>
            </a:r>
            <a:r>
              <a:rPr lang="en-US" altLang="lv-LV" sz="2000" dirty="0"/>
              <a:t> takes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/>
              <a:t> time since we have to find the place where to insert the item</a:t>
            </a:r>
          </a:p>
          <a:p>
            <a:pPr lvl="1" eaLnBrk="1" hangingPunct="1"/>
            <a:r>
              <a:rPr lang="en-US" altLang="lv-LV" sz="2000" dirty="0" err="1">
                <a:solidFill>
                  <a:schemeClr val="tx2"/>
                </a:solidFill>
              </a:rPr>
              <a:t>removeMin</a:t>
            </a:r>
            <a:r>
              <a:rPr lang="en-US" altLang="lv-LV" sz="2000" dirty="0"/>
              <a:t> and </a:t>
            </a:r>
            <a:r>
              <a:rPr lang="en-US" altLang="lv-LV" sz="2000" dirty="0">
                <a:solidFill>
                  <a:schemeClr val="tx2"/>
                </a:solidFill>
              </a:rPr>
              <a:t>min</a:t>
            </a:r>
            <a:r>
              <a:rPr lang="en-US" altLang="lv-LV" sz="2000" dirty="0"/>
              <a:t> take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(1)</a:t>
            </a:r>
            <a:r>
              <a:rPr lang="en-US" altLang="lv-LV" sz="2000" dirty="0"/>
              <a:t> time, since the smallest key is at the beginning</a:t>
            </a:r>
          </a:p>
          <a:p>
            <a:endParaRPr lang="lv-LV" dirty="0"/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A386677-AE85-462E-B0AA-F43AF2B4AA33}" type="slidenum">
              <a:rPr lang="en-US" altLang="lv-LV" sz="1400"/>
              <a:pPr eaLnBrk="1" hangingPunct="1"/>
              <a:t>11</a:t>
            </a:fld>
            <a:endParaRPr lang="en-US" altLang="lv-LV" sz="1400"/>
          </a:p>
        </p:txBody>
      </p:sp>
      <p:sp>
        <p:nvSpPr>
          <p:cNvPr id="8208" name="Line 6"/>
          <p:cNvSpPr>
            <a:spLocks noChangeShapeType="1"/>
          </p:cNvSpPr>
          <p:nvPr/>
        </p:nvSpPr>
        <p:spPr bwMode="auto">
          <a:xfrm>
            <a:off x="2971800" y="26670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09" name="Oval 7"/>
          <p:cNvSpPr>
            <a:spLocks noChangeAspect="1" noChangeArrowheads="1"/>
          </p:cNvSpPr>
          <p:nvPr/>
        </p:nvSpPr>
        <p:spPr bwMode="auto">
          <a:xfrm>
            <a:off x="266700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4</a:t>
            </a:r>
          </a:p>
        </p:txBody>
      </p:sp>
      <p:sp>
        <p:nvSpPr>
          <p:cNvPr id="8210" name="Oval 8"/>
          <p:cNvSpPr>
            <a:spLocks noChangeAspect="1" noChangeArrowheads="1"/>
          </p:cNvSpPr>
          <p:nvPr/>
        </p:nvSpPr>
        <p:spPr bwMode="auto">
          <a:xfrm>
            <a:off x="333375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dirty="0"/>
              <a:t>5</a:t>
            </a:r>
          </a:p>
        </p:txBody>
      </p:sp>
      <p:sp>
        <p:nvSpPr>
          <p:cNvPr id="8211" name="Oval 9"/>
          <p:cNvSpPr>
            <a:spLocks noChangeAspect="1" noChangeArrowheads="1"/>
          </p:cNvSpPr>
          <p:nvPr/>
        </p:nvSpPr>
        <p:spPr bwMode="auto">
          <a:xfrm>
            <a:off x="400050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2</a:t>
            </a:r>
          </a:p>
        </p:txBody>
      </p:sp>
      <p:sp>
        <p:nvSpPr>
          <p:cNvPr id="8212" name="Oval 10"/>
          <p:cNvSpPr>
            <a:spLocks noChangeAspect="1" noChangeArrowheads="1"/>
          </p:cNvSpPr>
          <p:nvPr/>
        </p:nvSpPr>
        <p:spPr bwMode="auto">
          <a:xfrm>
            <a:off x="466725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3</a:t>
            </a:r>
          </a:p>
        </p:txBody>
      </p:sp>
      <p:sp>
        <p:nvSpPr>
          <p:cNvPr id="8213" name="Oval 11"/>
          <p:cNvSpPr>
            <a:spLocks noChangeAspect="1" noChangeArrowheads="1"/>
          </p:cNvSpPr>
          <p:nvPr/>
        </p:nvSpPr>
        <p:spPr bwMode="auto">
          <a:xfrm>
            <a:off x="533400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dirty="0"/>
              <a:t>1</a:t>
            </a:r>
          </a:p>
        </p:txBody>
      </p:sp>
      <p:sp>
        <p:nvSpPr>
          <p:cNvPr id="8202" name="Line 13"/>
          <p:cNvSpPr>
            <a:spLocks noChangeShapeType="1"/>
          </p:cNvSpPr>
          <p:nvPr/>
        </p:nvSpPr>
        <p:spPr bwMode="auto">
          <a:xfrm>
            <a:off x="7010400" y="26670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03" name="Oval 14"/>
          <p:cNvSpPr>
            <a:spLocks noChangeAspect="1" noChangeArrowheads="1"/>
          </p:cNvSpPr>
          <p:nvPr/>
        </p:nvSpPr>
        <p:spPr bwMode="auto">
          <a:xfrm>
            <a:off x="670560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</a:t>
            </a:r>
          </a:p>
        </p:txBody>
      </p:sp>
      <p:sp>
        <p:nvSpPr>
          <p:cNvPr id="8204" name="Oval 15"/>
          <p:cNvSpPr>
            <a:spLocks noChangeAspect="1" noChangeArrowheads="1"/>
          </p:cNvSpPr>
          <p:nvPr/>
        </p:nvSpPr>
        <p:spPr bwMode="auto">
          <a:xfrm>
            <a:off x="737235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dirty="0"/>
              <a:t>2</a:t>
            </a:r>
          </a:p>
        </p:txBody>
      </p:sp>
      <p:sp>
        <p:nvSpPr>
          <p:cNvPr id="8205" name="Oval 16"/>
          <p:cNvSpPr>
            <a:spLocks noChangeAspect="1" noChangeArrowheads="1"/>
          </p:cNvSpPr>
          <p:nvPr/>
        </p:nvSpPr>
        <p:spPr bwMode="auto">
          <a:xfrm>
            <a:off x="803910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dirty="0"/>
              <a:t>3</a:t>
            </a:r>
          </a:p>
        </p:txBody>
      </p:sp>
      <p:sp>
        <p:nvSpPr>
          <p:cNvPr id="8206" name="Oval 17"/>
          <p:cNvSpPr>
            <a:spLocks noChangeAspect="1" noChangeArrowheads="1"/>
          </p:cNvSpPr>
          <p:nvPr/>
        </p:nvSpPr>
        <p:spPr bwMode="auto">
          <a:xfrm>
            <a:off x="870585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4</a:t>
            </a:r>
          </a:p>
        </p:txBody>
      </p:sp>
      <p:sp>
        <p:nvSpPr>
          <p:cNvPr id="8207" name="Oval 18"/>
          <p:cNvSpPr>
            <a:spLocks noChangeAspect="1" noChangeArrowheads="1"/>
          </p:cNvSpPr>
          <p:nvPr/>
        </p:nvSpPr>
        <p:spPr bwMode="auto">
          <a:xfrm>
            <a:off x="937260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7908246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Selection-Sort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Selection-sort is the variation of PQ-sort where the priority queue is implemented with an unsorted sequence</a:t>
            </a:r>
          </a:p>
          <a:p>
            <a:pPr eaLnBrk="1" hangingPunct="1"/>
            <a:r>
              <a:rPr lang="en-US" altLang="lv-LV"/>
              <a:t>Running time of Selection-sort:</a:t>
            </a:r>
          </a:p>
          <a:p>
            <a:pPr marL="800100" lvl="1" indent="-342900" eaLnBrk="1" hangingPunct="1">
              <a:buFont typeface="Wingdings" panose="05000000000000000000" pitchFamily="2" charset="2"/>
              <a:buAutoNum type="arabicPeriod"/>
            </a:pPr>
            <a:r>
              <a:rPr lang="en-US" altLang="lv-LV" sz="2000"/>
              <a:t>Inserting the elements into the priority queue with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/>
              <a:t> </a:t>
            </a:r>
            <a:r>
              <a:rPr lang="en-US" altLang="lv-LV" sz="2000">
                <a:solidFill>
                  <a:schemeClr val="tx2"/>
                </a:solidFill>
              </a:rPr>
              <a:t>insert</a:t>
            </a:r>
            <a:r>
              <a:rPr lang="en-US" altLang="lv-LV" sz="2000"/>
              <a:t> operations takes </a:t>
            </a:r>
            <a:r>
              <a:rPr lang="en-US" altLang="lv-LV" sz="2000" b="1" i="1">
                <a:latin typeface="Times New Roman" panose="02020603050405020304" pitchFamily="18" charset="0"/>
              </a:rPr>
              <a:t>O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) </a:t>
            </a:r>
            <a:r>
              <a:rPr lang="en-US" altLang="lv-LV" sz="2000"/>
              <a:t>time</a:t>
            </a:r>
          </a:p>
          <a:p>
            <a:pPr marL="800100" lvl="1" indent="-342900" eaLnBrk="1" hangingPunct="1">
              <a:buFont typeface="Wingdings" panose="05000000000000000000" pitchFamily="2" charset="2"/>
              <a:buAutoNum type="arabicPeriod"/>
            </a:pPr>
            <a:r>
              <a:rPr lang="en-US" altLang="lv-LV" sz="2000"/>
              <a:t>Removing the elements in sorted order from the priority queue with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/>
              <a:t> </a:t>
            </a:r>
            <a:r>
              <a:rPr lang="en-US" altLang="lv-LV" sz="2000">
                <a:solidFill>
                  <a:schemeClr val="tx2"/>
                </a:solidFill>
              </a:rPr>
              <a:t>removeMin</a:t>
            </a:r>
            <a:r>
              <a:rPr lang="en-US" altLang="lv-LV" sz="2000"/>
              <a:t> operations takes time proportional to</a:t>
            </a:r>
            <a:br>
              <a:rPr lang="en-US" altLang="lv-LV" sz="2000"/>
            </a:br>
            <a:r>
              <a:rPr lang="en-US" altLang="lv-LV" sz="2000"/>
              <a:t>		 	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/>
          </a:p>
          <a:p>
            <a:pPr eaLnBrk="1" hangingPunct="1"/>
            <a:r>
              <a:rPr lang="en-US" altLang="lv-LV"/>
              <a:t>Selection-sort runs in </a:t>
            </a:r>
            <a:r>
              <a:rPr lang="en-US" altLang="lv-LV" b="1" i="1">
                <a:latin typeface="Times New Roman" panose="02020603050405020304" pitchFamily="18" charset="0"/>
              </a:rPr>
              <a:t>O</a:t>
            </a:r>
            <a:r>
              <a:rPr lang="en-US" altLang="lv-LV"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latin typeface="Times New Roman" panose="02020603050405020304" pitchFamily="18" charset="0"/>
              </a:rPr>
              <a:t>n</a:t>
            </a:r>
            <a:r>
              <a:rPr lang="en-US" altLang="lv-LV" baseline="30000">
                <a:latin typeface="Times New Roman" panose="02020603050405020304" pitchFamily="18" charset="0"/>
              </a:rPr>
              <a:t>2</a:t>
            </a:r>
            <a:r>
              <a:rPr lang="en-US" altLang="lv-LV">
                <a:latin typeface="Times New Roman" panose="02020603050405020304" pitchFamily="18" charset="0"/>
              </a:rPr>
              <a:t>) </a:t>
            </a:r>
            <a:r>
              <a:rPr lang="en-US" altLang="lv-LV"/>
              <a:t>time 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B178455-E143-4A50-94F8-85F01085469A}" type="slidenum">
              <a:rPr lang="en-US" altLang="lv-LV" sz="1400"/>
              <a:pPr eaLnBrk="1" hangingPunct="1"/>
              <a:t>12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91984952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Selection-Sort Example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i="1" dirty="0"/>
              <a:t>                       	</a:t>
            </a:r>
            <a:r>
              <a:rPr lang="en-US" altLang="lv-LV" sz="2000" dirty="0">
                <a:solidFill>
                  <a:schemeClr val="tx2"/>
                </a:solidFill>
              </a:rPr>
              <a:t>Sequence S		Priority Queue P</a:t>
            </a:r>
            <a:r>
              <a:rPr lang="en-US" altLang="lv-LV" sz="2000" i="1" dirty="0"/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Input:</a:t>
            </a:r>
            <a:r>
              <a:rPr lang="en-US" altLang="lv-LV" sz="2000" dirty="0"/>
              <a:t>		(7</a:t>
            </a:r>
            <a:r>
              <a:rPr lang="en-US" altLang="lv-LV" sz="2000" i="1" dirty="0"/>
              <a:t>,</a:t>
            </a:r>
            <a:r>
              <a:rPr lang="en-US" altLang="lv-LV" sz="2000" dirty="0"/>
              <a:t>4</a:t>
            </a:r>
            <a:r>
              <a:rPr lang="en-US" altLang="lv-LV" sz="2000" i="1" dirty="0"/>
              <a:t>,</a:t>
            </a:r>
            <a:r>
              <a:rPr lang="en-US" altLang="lv-LV" sz="2000" dirty="0"/>
              <a:t>8</a:t>
            </a:r>
            <a:r>
              <a:rPr lang="en-US" altLang="lv-LV" sz="2000" i="1" dirty="0"/>
              <a:t>,</a:t>
            </a:r>
            <a:r>
              <a:rPr lang="en-US" altLang="lv-LV" sz="2000" dirty="0"/>
              <a:t>2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	()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Phase 1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(a)		(4</a:t>
            </a:r>
            <a:r>
              <a:rPr lang="en-US" altLang="lv-LV" sz="2000" i="1" dirty="0"/>
              <a:t>,</a:t>
            </a:r>
            <a:r>
              <a:rPr lang="en-US" altLang="lv-LV" sz="2000" dirty="0"/>
              <a:t>8</a:t>
            </a:r>
            <a:r>
              <a:rPr lang="en-US" altLang="lv-LV" sz="2000" i="1" dirty="0"/>
              <a:t>,</a:t>
            </a:r>
            <a:r>
              <a:rPr lang="en-US" altLang="lv-LV" sz="2000" dirty="0"/>
              <a:t>2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	(7)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(b)		(8</a:t>
            </a:r>
            <a:r>
              <a:rPr lang="en-US" altLang="lv-LV" sz="2000" i="1" dirty="0"/>
              <a:t>,</a:t>
            </a:r>
            <a:r>
              <a:rPr lang="en-US" altLang="lv-LV" sz="2000" dirty="0"/>
              <a:t>2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	(7</a:t>
            </a:r>
            <a:r>
              <a:rPr lang="en-US" altLang="lv-LV" sz="2000" i="1" dirty="0"/>
              <a:t>,</a:t>
            </a:r>
            <a:r>
              <a:rPr lang="en-US" altLang="lv-LV" sz="2000" dirty="0"/>
              <a:t>4)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..		..	..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(g)		()			(7</a:t>
            </a:r>
            <a:r>
              <a:rPr lang="en-US" altLang="lv-LV" sz="2000" i="1" dirty="0"/>
              <a:t>,</a:t>
            </a:r>
            <a:r>
              <a:rPr lang="en-US" altLang="lv-LV" sz="2000" dirty="0"/>
              <a:t>4</a:t>
            </a:r>
            <a:r>
              <a:rPr lang="en-US" altLang="lv-LV" sz="2000" i="1" dirty="0"/>
              <a:t>,</a:t>
            </a:r>
            <a:r>
              <a:rPr lang="en-US" altLang="lv-LV" sz="2000" dirty="0"/>
              <a:t>8</a:t>
            </a:r>
            <a:r>
              <a:rPr lang="en-US" altLang="lv-LV" sz="2000" i="1" dirty="0"/>
              <a:t>,</a:t>
            </a:r>
            <a:r>
              <a:rPr lang="en-US" altLang="lv-LV" sz="2000" dirty="0"/>
              <a:t>2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Phase 2</a:t>
            </a:r>
            <a:r>
              <a:rPr lang="en-US" altLang="lv-LV" sz="2000" dirty="0"/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(a)		(2)			(7</a:t>
            </a:r>
            <a:r>
              <a:rPr lang="en-US" altLang="lv-LV" sz="2000" i="1" dirty="0"/>
              <a:t>,</a:t>
            </a:r>
            <a:r>
              <a:rPr lang="en-US" altLang="lv-LV" sz="2000" dirty="0"/>
              <a:t>4</a:t>
            </a:r>
            <a:r>
              <a:rPr lang="en-US" altLang="lv-LV" sz="2000" i="1" dirty="0"/>
              <a:t>,</a:t>
            </a:r>
            <a:r>
              <a:rPr lang="en-US" altLang="lv-LV" sz="2000" dirty="0"/>
              <a:t>8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(b)		(2</a:t>
            </a:r>
            <a:r>
              <a:rPr lang="en-US" altLang="lv-LV" sz="2000" i="1" dirty="0"/>
              <a:t>,</a:t>
            </a:r>
            <a:r>
              <a:rPr lang="en-US" altLang="lv-LV" sz="2000" dirty="0"/>
              <a:t>3)			(7</a:t>
            </a:r>
            <a:r>
              <a:rPr lang="en-US" altLang="lv-LV" sz="2000" i="1" dirty="0"/>
              <a:t>,</a:t>
            </a:r>
            <a:r>
              <a:rPr lang="en-US" altLang="lv-LV" sz="2000" dirty="0"/>
              <a:t>4</a:t>
            </a:r>
            <a:r>
              <a:rPr lang="en-US" altLang="lv-LV" sz="2000" i="1" dirty="0"/>
              <a:t>,</a:t>
            </a:r>
            <a:r>
              <a:rPr lang="en-US" altLang="lv-LV" sz="2000" dirty="0"/>
              <a:t>8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(c)		(2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4)			(7</a:t>
            </a:r>
            <a:r>
              <a:rPr lang="en-US" altLang="lv-LV" sz="2000" i="1" dirty="0"/>
              <a:t>,</a:t>
            </a:r>
            <a:r>
              <a:rPr lang="en-US" altLang="lv-LV" sz="2000" dirty="0"/>
              <a:t>8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(d)		(2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4</a:t>
            </a:r>
            <a:r>
              <a:rPr lang="en-US" altLang="lv-LV" sz="2000" i="1" dirty="0"/>
              <a:t>,</a:t>
            </a:r>
            <a:r>
              <a:rPr lang="en-US" altLang="lv-LV" sz="2000" dirty="0"/>
              <a:t>5)			(7</a:t>
            </a:r>
            <a:r>
              <a:rPr lang="en-US" altLang="lv-LV" sz="2000" i="1" dirty="0"/>
              <a:t>,</a:t>
            </a:r>
            <a:r>
              <a:rPr lang="en-US" altLang="lv-LV" sz="2000" dirty="0"/>
              <a:t>8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(e)		(2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4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7)		(8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(f)		(2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4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7</a:t>
            </a:r>
            <a:r>
              <a:rPr lang="en-US" altLang="lv-LV" sz="2000" i="1" dirty="0"/>
              <a:t>,</a:t>
            </a:r>
            <a:r>
              <a:rPr lang="en-US" altLang="lv-LV" sz="2000" dirty="0"/>
              <a:t>8)		(9)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(g)		(2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4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7</a:t>
            </a:r>
            <a:r>
              <a:rPr lang="en-US" altLang="lv-LV" sz="2000" i="1" dirty="0"/>
              <a:t>,</a:t>
            </a:r>
            <a:r>
              <a:rPr lang="en-US" altLang="lv-LV" sz="2000" dirty="0"/>
              <a:t>8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	()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EA70F6F-2C54-48F5-9278-A7356E9E7A56}" type="slidenum">
              <a:rPr lang="en-US" altLang="lv-LV" sz="1400"/>
              <a:pPr eaLnBrk="1" hangingPunct="1"/>
              <a:t>13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82251689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Insertion-Sort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lv-LV"/>
              <a:t>Insertion-sort is the variation of PQ-sort where the priority queue is implemented with a sorted sequence</a:t>
            </a:r>
          </a:p>
          <a:p>
            <a:pPr marL="609600" indent="-609600" eaLnBrk="1" hangingPunct="1"/>
            <a:r>
              <a:rPr lang="en-US" altLang="lv-LV"/>
              <a:t>Running time of Insertion-sort: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sz="2000"/>
              <a:t>Inserting the elements into the priority queue with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/>
              <a:t> </a:t>
            </a:r>
            <a:r>
              <a:rPr lang="en-US" altLang="lv-LV" sz="2000">
                <a:solidFill>
                  <a:schemeClr val="tx2"/>
                </a:solidFill>
              </a:rPr>
              <a:t>insert</a:t>
            </a:r>
            <a:r>
              <a:rPr lang="en-US" altLang="lv-LV" sz="2000"/>
              <a:t> operations takes time proportional to</a:t>
            </a:r>
          </a:p>
          <a:p>
            <a:pPr marL="990600" lvl="1" indent="-533400" algn="ctr" eaLnBrk="1" hangingPunct="1">
              <a:buNone/>
            </a:pP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/>
          </a:p>
          <a:p>
            <a:pPr marL="990600" lvl="1" indent="-533400" eaLnBrk="1" hangingPunct="1">
              <a:buFont typeface="Tahoma" panose="020B0604030504040204" pitchFamily="34" charset="0"/>
              <a:buAutoNum type="arabicPeriod" startAt="2"/>
            </a:pPr>
            <a:r>
              <a:rPr lang="en-US" altLang="lv-LV" sz="2000"/>
              <a:t>Removing the elements in sorted order from the priority queue with  a series of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/>
              <a:t> </a:t>
            </a:r>
            <a:r>
              <a:rPr lang="en-US" altLang="lv-LV" sz="2000">
                <a:solidFill>
                  <a:schemeClr val="tx2"/>
                </a:solidFill>
              </a:rPr>
              <a:t>removeMin</a:t>
            </a:r>
            <a:r>
              <a:rPr lang="en-US" altLang="lv-LV" sz="2000"/>
              <a:t> operations takes </a:t>
            </a:r>
            <a:r>
              <a:rPr lang="en-US" altLang="lv-LV" sz="2000" b="1" i="1">
                <a:latin typeface="Times New Roman" panose="02020603050405020304" pitchFamily="18" charset="0"/>
              </a:rPr>
              <a:t>O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) </a:t>
            </a:r>
            <a:r>
              <a:rPr lang="en-US" altLang="lv-LV" sz="2000"/>
              <a:t>time</a:t>
            </a:r>
          </a:p>
          <a:p>
            <a:pPr marL="609600" indent="-609600" eaLnBrk="1" hangingPunct="1"/>
            <a:r>
              <a:rPr lang="en-US" altLang="lv-LV"/>
              <a:t>Insertion-sort runs in </a:t>
            </a:r>
            <a:r>
              <a:rPr lang="en-US" altLang="lv-LV" b="1" i="1">
                <a:latin typeface="Times New Roman" panose="02020603050405020304" pitchFamily="18" charset="0"/>
              </a:rPr>
              <a:t>O</a:t>
            </a:r>
            <a:r>
              <a:rPr lang="en-US" altLang="lv-LV"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latin typeface="Times New Roman" panose="02020603050405020304" pitchFamily="18" charset="0"/>
              </a:rPr>
              <a:t>n</a:t>
            </a:r>
            <a:r>
              <a:rPr lang="en-US" altLang="lv-LV" baseline="30000">
                <a:latin typeface="Times New Roman" panose="02020603050405020304" pitchFamily="18" charset="0"/>
              </a:rPr>
              <a:t>2</a:t>
            </a:r>
            <a:r>
              <a:rPr lang="en-US" altLang="lv-LV">
                <a:latin typeface="Times New Roman" panose="02020603050405020304" pitchFamily="18" charset="0"/>
              </a:rPr>
              <a:t>) </a:t>
            </a:r>
            <a:r>
              <a:rPr lang="en-US" altLang="lv-LV"/>
              <a:t>time </a:t>
            </a:r>
            <a:endParaRPr lang="en-US" altLang="lv-LV" smtClean="0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42CE60B-58C9-4959-9A73-01FF02CCC347}" type="slidenum">
              <a:rPr lang="en-US" altLang="lv-LV" sz="1400"/>
              <a:pPr eaLnBrk="1" hangingPunct="1"/>
              <a:t>14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29012873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Insertion-Sort Example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		</a:t>
            </a:r>
            <a:r>
              <a:rPr lang="en-US" altLang="lv-LV" sz="1800" dirty="0">
                <a:solidFill>
                  <a:schemeClr val="tx2"/>
                </a:solidFill>
              </a:rPr>
              <a:t>Sequence S		Priority queue P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Input:		(7</a:t>
            </a:r>
            <a:r>
              <a:rPr lang="en-US" altLang="lv-LV" sz="1800" i="1" dirty="0"/>
              <a:t>,</a:t>
            </a:r>
            <a:r>
              <a:rPr lang="en-US" altLang="lv-LV" sz="1800" dirty="0"/>
              <a:t>4</a:t>
            </a:r>
            <a:r>
              <a:rPr lang="en-US" altLang="lv-LV" sz="1800" i="1" dirty="0"/>
              <a:t>,</a:t>
            </a:r>
            <a:r>
              <a:rPr lang="en-US" altLang="lv-LV" sz="1800" dirty="0"/>
              <a:t>8</a:t>
            </a:r>
            <a:r>
              <a:rPr lang="en-US" altLang="lv-LV" sz="1800" i="1" dirty="0"/>
              <a:t>,</a:t>
            </a:r>
            <a:r>
              <a:rPr lang="en-US" altLang="lv-LV" sz="1800" dirty="0"/>
              <a:t>2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3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	()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lv-LV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Phase 1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     (a)		(4</a:t>
            </a:r>
            <a:r>
              <a:rPr lang="en-US" altLang="lv-LV" sz="1800" i="1" dirty="0"/>
              <a:t>,</a:t>
            </a:r>
            <a:r>
              <a:rPr lang="en-US" altLang="lv-LV" sz="1800" dirty="0"/>
              <a:t>8</a:t>
            </a:r>
            <a:r>
              <a:rPr lang="en-US" altLang="lv-LV" sz="1800" i="1" dirty="0"/>
              <a:t>,</a:t>
            </a:r>
            <a:r>
              <a:rPr lang="en-US" altLang="lv-LV" sz="1800" dirty="0"/>
              <a:t>2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3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	(7)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(b)		(8</a:t>
            </a:r>
            <a:r>
              <a:rPr lang="en-US" altLang="lv-LV" sz="1800" i="1" dirty="0"/>
              <a:t>,</a:t>
            </a:r>
            <a:r>
              <a:rPr lang="en-US" altLang="lv-LV" sz="1800" dirty="0"/>
              <a:t>2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3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	(4</a:t>
            </a:r>
            <a:r>
              <a:rPr lang="en-US" altLang="lv-LV" sz="1800" i="1" dirty="0"/>
              <a:t>,</a:t>
            </a:r>
            <a:r>
              <a:rPr lang="en-US" altLang="lv-LV" sz="1800" dirty="0"/>
              <a:t>7)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(c)		(2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3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		(4</a:t>
            </a:r>
            <a:r>
              <a:rPr lang="en-US" altLang="lv-LV" sz="1800" i="1" dirty="0"/>
              <a:t>,</a:t>
            </a:r>
            <a:r>
              <a:rPr lang="en-US" altLang="lv-LV" sz="1800" dirty="0"/>
              <a:t>7</a:t>
            </a:r>
            <a:r>
              <a:rPr lang="en-US" altLang="lv-LV" sz="1800" i="1" dirty="0"/>
              <a:t>,</a:t>
            </a:r>
            <a:r>
              <a:rPr lang="en-US" altLang="lv-LV" sz="1800" dirty="0"/>
              <a:t>8)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(d)		(5</a:t>
            </a:r>
            <a:r>
              <a:rPr lang="en-US" altLang="lv-LV" sz="1800" i="1" dirty="0"/>
              <a:t>,</a:t>
            </a:r>
            <a:r>
              <a:rPr lang="en-US" altLang="lv-LV" sz="1800" dirty="0"/>
              <a:t>3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		(2</a:t>
            </a:r>
            <a:r>
              <a:rPr lang="en-US" altLang="lv-LV" sz="1800" i="1" dirty="0"/>
              <a:t>,</a:t>
            </a:r>
            <a:r>
              <a:rPr lang="en-US" altLang="lv-LV" sz="1800" dirty="0"/>
              <a:t>4</a:t>
            </a:r>
            <a:r>
              <a:rPr lang="en-US" altLang="lv-LV" sz="1800" i="1" dirty="0"/>
              <a:t>,</a:t>
            </a:r>
            <a:r>
              <a:rPr lang="en-US" altLang="lv-LV" sz="1800" dirty="0"/>
              <a:t>7</a:t>
            </a:r>
            <a:r>
              <a:rPr lang="en-US" altLang="lv-LV" sz="1800" i="1" dirty="0"/>
              <a:t>,</a:t>
            </a:r>
            <a:r>
              <a:rPr lang="en-US" altLang="lv-LV" sz="1800" dirty="0"/>
              <a:t>8)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(e)		(3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		(2</a:t>
            </a:r>
            <a:r>
              <a:rPr lang="en-US" altLang="lv-LV" sz="1800" i="1" dirty="0"/>
              <a:t>,</a:t>
            </a:r>
            <a:r>
              <a:rPr lang="en-US" altLang="lv-LV" sz="1800" dirty="0"/>
              <a:t>4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7</a:t>
            </a:r>
            <a:r>
              <a:rPr lang="en-US" altLang="lv-LV" sz="1800" i="1" dirty="0"/>
              <a:t>,</a:t>
            </a:r>
            <a:r>
              <a:rPr lang="en-US" altLang="lv-LV" sz="1800" dirty="0"/>
              <a:t>8)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(f)		(9)			(2</a:t>
            </a:r>
            <a:r>
              <a:rPr lang="en-US" altLang="lv-LV" sz="1800" i="1" dirty="0"/>
              <a:t>,</a:t>
            </a:r>
            <a:r>
              <a:rPr lang="en-US" altLang="lv-LV" sz="1800" dirty="0"/>
              <a:t>3</a:t>
            </a:r>
            <a:r>
              <a:rPr lang="en-US" altLang="lv-LV" sz="1800" i="1" dirty="0"/>
              <a:t>,</a:t>
            </a:r>
            <a:r>
              <a:rPr lang="en-US" altLang="lv-LV" sz="1800" dirty="0"/>
              <a:t>4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7</a:t>
            </a:r>
            <a:r>
              <a:rPr lang="en-US" altLang="lv-LV" sz="1800" i="1" dirty="0"/>
              <a:t>,</a:t>
            </a:r>
            <a:r>
              <a:rPr lang="en-US" altLang="lv-LV" sz="1800" dirty="0"/>
              <a:t>8)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(g)		()			(2</a:t>
            </a:r>
            <a:r>
              <a:rPr lang="en-US" altLang="lv-LV" sz="1800" i="1" dirty="0"/>
              <a:t>,</a:t>
            </a:r>
            <a:r>
              <a:rPr lang="en-US" altLang="lv-LV" sz="1800" dirty="0"/>
              <a:t>3</a:t>
            </a:r>
            <a:r>
              <a:rPr lang="en-US" altLang="lv-LV" sz="1800" i="1" dirty="0"/>
              <a:t>,</a:t>
            </a:r>
            <a:r>
              <a:rPr lang="en-US" altLang="lv-LV" sz="1800" dirty="0"/>
              <a:t>4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7</a:t>
            </a:r>
            <a:r>
              <a:rPr lang="en-US" altLang="lv-LV" sz="1800" i="1" dirty="0"/>
              <a:t>,</a:t>
            </a:r>
            <a:r>
              <a:rPr lang="en-US" altLang="lv-LV" sz="1800" dirty="0"/>
              <a:t>8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lv-LV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Phase 2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(a)		(2)			(3</a:t>
            </a:r>
            <a:r>
              <a:rPr lang="en-US" altLang="lv-LV" sz="1800" i="1" dirty="0"/>
              <a:t>,</a:t>
            </a:r>
            <a:r>
              <a:rPr lang="en-US" altLang="lv-LV" sz="1800" dirty="0"/>
              <a:t>4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7</a:t>
            </a:r>
            <a:r>
              <a:rPr lang="en-US" altLang="lv-LV" sz="1800" i="1" dirty="0"/>
              <a:t>,</a:t>
            </a:r>
            <a:r>
              <a:rPr lang="en-US" altLang="lv-LV" sz="1800" dirty="0"/>
              <a:t>8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(b)		(2</a:t>
            </a:r>
            <a:r>
              <a:rPr lang="en-US" altLang="lv-LV" sz="1800" i="1" dirty="0"/>
              <a:t>,</a:t>
            </a:r>
            <a:r>
              <a:rPr lang="en-US" altLang="lv-LV" sz="1800" dirty="0"/>
              <a:t>3)			(4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7</a:t>
            </a:r>
            <a:r>
              <a:rPr lang="en-US" altLang="lv-LV" sz="1800" i="1" dirty="0"/>
              <a:t>,</a:t>
            </a:r>
            <a:r>
              <a:rPr lang="en-US" altLang="lv-LV" sz="1800" dirty="0"/>
              <a:t>8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..		..			..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(g)		(2</a:t>
            </a:r>
            <a:r>
              <a:rPr lang="en-US" altLang="lv-LV" sz="1800" i="1" dirty="0"/>
              <a:t>,</a:t>
            </a:r>
            <a:r>
              <a:rPr lang="en-US" altLang="lv-LV" sz="1800" dirty="0"/>
              <a:t>3</a:t>
            </a:r>
            <a:r>
              <a:rPr lang="en-US" altLang="lv-LV" sz="1800" i="1" dirty="0"/>
              <a:t>,</a:t>
            </a:r>
            <a:r>
              <a:rPr lang="en-US" altLang="lv-LV" sz="1800" dirty="0"/>
              <a:t>4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7</a:t>
            </a:r>
            <a:r>
              <a:rPr lang="en-US" altLang="lv-LV" sz="1800" i="1" dirty="0"/>
              <a:t>,</a:t>
            </a:r>
            <a:r>
              <a:rPr lang="en-US" altLang="lv-LV" sz="1800" dirty="0"/>
              <a:t>8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	()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2589005-1AE9-4E99-B8E8-789F9D58837B}" type="slidenum">
              <a:rPr lang="en-US" altLang="lv-LV" sz="1400"/>
              <a:pPr eaLnBrk="1" hangingPunct="1"/>
              <a:t>15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43958427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In-place Insertion-Sort</a:t>
            </a:r>
          </a:p>
        </p:txBody>
      </p:sp>
      <p:sp>
        <p:nvSpPr>
          <p:cNvPr id="1085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200" dirty="0"/>
              <a:t>Instead of using an external data structure, we can implement selection-sort and insertion-sort in-place</a:t>
            </a:r>
          </a:p>
          <a:p>
            <a:pPr eaLnBrk="1" hangingPunct="1">
              <a:defRPr/>
            </a:pPr>
            <a:r>
              <a:rPr lang="en-US" sz="2200" dirty="0"/>
              <a:t>A portion of the input sequence itself serves as the priority queue</a:t>
            </a:r>
          </a:p>
          <a:p>
            <a:pPr eaLnBrk="1" hangingPunct="1">
              <a:defRPr/>
            </a:pPr>
            <a:r>
              <a:rPr lang="en-US" sz="2200" dirty="0"/>
              <a:t>For in-place insertion-sort</a:t>
            </a:r>
          </a:p>
          <a:p>
            <a:pPr lvl="1" eaLnBrk="1" hangingPunct="1">
              <a:defRPr/>
            </a:pPr>
            <a:r>
              <a:rPr lang="en-US" sz="2000" dirty="0"/>
              <a:t>We keep sorted the initial portion of the sequence</a:t>
            </a:r>
          </a:p>
          <a:p>
            <a:pPr lvl="1" eaLnBrk="1" hangingPunct="1">
              <a:defRPr/>
            </a:pPr>
            <a:r>
              <a:rPr lang="en-US" sz="2000" dirty="0"/>
              <a:t>We can use </a:t>
            </a:r>
            <a:r>
              <a:rPr lang="en-US" sz="2000" dirty="0">
                <a:solidFill>
                  <a:schemeClr val="tx2"/>
                </a:solidFill>
              </a:rPr>
              <a:t>swaps</a:t>
            </a:r>
            <a:r>
              <a:rPr lang="en-US" sz="2000" dirty="0"/>
              <a:t> instead of modifying the sequence</a:t>
            </a: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4070A7C-715F-4057-AA13-5D62C9D16ADE}" type="slidenum">
              <a:rPr lang="en-US" altLang="lv-LV" sz="1400"/>
              <a:pPr eaLnBrk="1" hangingPunct="1"/>
              <a:t>16</a:t>
            </a:fld>
            <a:endParaRPr lang="en-US" altLang="lv-LV" sz="1400"/>
          </a:p>
        </p:txBody>
      </p:sp>
      <p:sp>
        <p:nvSpPr>
          <p:cNvPr id="13371" name="Line 10"/>
          <p:cNvSpPr>
            <a:spLocks noChangeShapeType="1"/>
          </p:cNvSpPr>
          <p:nvPr/>
        </p:nvSpPr>
        <p:spPr bwMode="auto">
          <a:xfrm>
            <a:off x="7772400" y="177165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b="1">
              <a:solidFill>
                <a:schemeClr val="bg1"/>
              </a:solidFill>
            </a:endParaRPr>
          </a:p>
        </p:txBody>
      </p:sp>
      <p:sp>
        <p:nvSpPr>
          <p:cNvPr id="13372" name="Oval 5"/>
          <p:cNvSpPr>
            <a:spLocks noChangeAspect="1" noChangeArrowheads="1"/>
          </p:cNvSpPr>
          <p:nvPr/>
        </p:nvSpPr>
        <p:spPr bwMode="auto">
          <a:xfrm>
            <a:off x="7467600" y="16192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373" name="Oval 6"/>
          <p:cNvSpPr>
            <a:spLocks noChangeAspect="1" noChangeArrowheads="1"/>
          </p:cNvSpPr>
          <p:nvPr/>
        </p:nvSpPr>
        <p:spPr bwMode="auto">
          <a:xfrm>
            <a:off x="8134350" y="16192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74" name="Oval 7"/>
          <p:cNvSpPr>
            <a:spLocks noChangeAspect="1" noChangeArrowheads="1"/>
          </p:cNvSpPr>
          <p:nvPr/>
        </p:nvSpPr>
        <p:spPr bwMode="auto">
          <a:xfrm>
            <a:off x="8801100" y="16192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75" name="Oval 8"/>
          <p:cNvSpPr>
            <a:spLocks noChangeAspect="1" noChangeArrowheads="1"/>
          </p:cNvSpPr>
          <p:nvPr/>
        </p:nvSpPr>
        <p:spPr bwMode="auto">
          <a:xfrm>
            <a:off x="9467850" y="16192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376" name="Oval 9"/>
          <p:cNvSpPr>
            <a:spLocks noChangeAspect="1" noChangeArrowheads="1"/>
          </p:cNvSpPr>
          <p:nvPr/>
        </p:nvSpPr>
        <p:spPr bwMode="auto">
          <a:xfrm>
            <a:off x="10134600" y="16192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65" name="Line 13"/>
          <p:cNvSpPr>
            <a:spLocks noChangeShapeType="1"/>
          </p:cNvSpPr>
          <p:nvPr/>
        </p:nvSpPr>
        <p:spPr bwMode="auto">
          <a:xfrm>
            <a:off x="7772400" y="248285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b="1">
              <a:solidFill>
                <a:schemeClr val="bg1"/>
              </a:solidFill>
            </a:endParaRPr>
          </a:p>
        </p:txBody>
      </p:sp>
      <p:sp>
        <p:nvSpPr>
          <p:cNvPr id="13366" name="Oval 14"/>
          <p:cNvSpPr>
            <a:spLocks noChangeAspect="1" noChangeArrowheads="1"/>
          </p:cNvSpPr>
          <p:nvPr/>
        </p:nvSpPr>
        <p:spPr bwMode="auto">
          <a:xfrm>
            <a:off x="7467600" y="23304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367" name="Oval 15"/>
          <p:cNvSpPr>
            <a:spLocks noChangeAspect="1" noChangeArrowheads="1"/>
          </p:cNvSpPr>
          <p:nvPr/>
        </p:nvSpPr>
        <p:spPr bwMode="auto">
          <a:xfrm>
            <a:off x="8134350" y="2330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68" name="Oval 16"/>
          <p:cNvSpPr>
            <a:spLocks noChangeAspect="1" noChangeArrowheads="1"/>
          </p:cNvSpPr>
          <p:nvPr/>
        </p:nvSpPr>
        <p:spPr bwMode="auto">
          <a:xfrm>
            <a:off x="8801100" y="2330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69" name="Oval 17"/>
          <p:cNvSpPr>
            <a:spLocks noChangeAspect="1" noChangeArrowheads="1"/>
          </p:cNvSpPr>
          <p:nvPr/>
        </p:nvSpPr>
        <p:spPr bwMode="auto">
          <a:xfrm>
            <a:off x="9467850" y="2330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370" name="Oval 18"/>
          <p:cNvSpPr>
            <a:spLocks noChangeAspect="1" noChangeArrowheads="1"/>
          </p:cNvSpPr>
          <p:nvPr/>
        </p:nvSpPr>
        <p:spPr bwMode="auto">
          <a:xfrm>
            <a:off x="10134600" y="2330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59" name="Line 20"/>
          <p:cNvSpPr>
            <a:spLocks noChangeShapeType="1"/>
          </p:cNvSpPr>
          <p:nvPr/>
        </p:nvSpPr>
        <p:spPr bwMode="auto">
          <a:xfrm>
            <a:off x="7772400" y="319405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b="1">
              <a:solidFill>
                <a:schemeClr val="bg1"/>
              </a:solidFill>
            </a:endParaRPr>
          </a:p>
        </p:txBody>
      </p:sp>
      <p:sp>
        <p:nvSpPr>
          <p:cNvPr id="13360" name="Oval 21"/>
          <p:cNvSpPr>
            <a:spLocks noChangeAspect="1" noChangeArrowheads="1"/>
          </p:cNvSpPr>
          <p:nvPr/>
        </p:nvSpPr>
        <p:spPr bwMode="auto">
          <a:xfrm>
            <a:off x="7467600" y="30416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61" name="Oval 22"/>
          <p:cNvSpPr>
            <a:spLocks noChangeAspect="1" noChangeArrowheads="1"/>
          </p:cNvSpPr>
          <p:nvPr/>
        </p:nvSpPr>
        <p:spPr bwMode="auto">
          <a:xfrm>
            <a:off x="8134350" y="30416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362" name="Oval 23"/>
          <p:cNvSpPr>
            <a:spLocks noChangeAspect="1" noChangeArrowheads="1"/>
          </p:cNvSpPr>
          <p:nvPr/>
        </p:nvSpPr>
        <p:spPr bwMode="auto">
          <a:xfrm>
            <a:off x="8801100" y="30416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63" name="Oval 24"/>
          <p:cNvSpPr>
            <a:spLocks noChangeAspect="1" noChangeArrowheads="1"/>
          </p:cNvSpPr>
          <p:nvPr/>
        </p:nvSpPr>
        <p:spPr bwMode="auto">
          <a:xfrm>
            <a:off x="9467850" y="30416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364" name="Oval 25"/>
          <p:cNvSpPr>
            <a:spLocks noChangeAspect="1" noChangeArrowheads="1"/>
          </p:cNvSpPr>
          <p:nvPr/>
        </p:nvSpPr>
        <p:spPr bwMode="auto">
          <a:xfrm>
            <a:off x="10134600" y="30416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53" name="Line 27"/>
          <p:cNvSpPr>
            <a:spLocks noChangeShapeType="1"/>
          </p:cNvSpPr>
          <p:nvPr/>
        </p:nvSpPr>
        <p:spPr bwMode="auto">
          <a:xfrm>
            <a:off x="7772400" y="390525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b="1">
              <a:solidFill>
                <a:schemeClr val="bg1"/>
              </a:solidFill>
            </a:endParaRPr>
          </a:p>
        </p:txBody>
      </p:sp>
      <p:sp>
        <p:nvSpPr>
          <p:cNvPr id="13354" name="Oval 28"/>
          <p:cNvSpPr>
            <a:spLocks noChangeAspect="1" noChangeArrowheads="1"/>
          </p:cNvSpPr>
          <p:nvPr/>
        </p:nvSpPr>
        <p:spPr bwMode="auto">
          <a:xfrm>
            <a:off x="7467600" y="37528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55" name="Oval 29"/>
          <p:cNvSpPr>
            <a:spLocks noChangeAspect="1" noChangeArrowheads="1"/>
          </p:cNvSpPr>
          <p:nvPr/>
        </p:nvSpPr>
        <p:spPr bwMode="auto">
          <a:xfrm>
            <a:off x="8134350" y="37528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56" name="Oval 30"/>
          <p:cNvSpPr>
            <a:spLocks noChangeAspect="1" noChangeArrowheads="1"/>
          </p:cNvSpPr>
          <p:nvPr/>
        </p:nvSpPr>
        <p:spPr bwMode="auto">
          <a:xfrm>
            <a:off x="8801100" y="37528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357" name="Oval 31"/>
          <p:cNvSpPr>
            <a:spLocks noChangeAspect="1" noChangeArrowheads="1"/>
          </p:cNvSpPr>
          <p:nvPr/>
        </p:nvSpPr>
        <p:spPr bwMode="auto">
          <a:xfrm>
            <a:off x="9467850" y="37528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358" name="Oval 32"/>
          <p:cNvSpPr>
            <a:spLocks noChangeAspect="1" noChangeArrowheads="1"/>
          </p:cNvSpPr>
          <p:nvPr/>
        </p:nvSpPr>
        <p:spPr bwMode="auto">
          <a:xfrm>
            <a:off x="10134600" y="37528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47" name="Line 34"/>
          <p:cNvSpPr>
            <a:spLocks noChangeShapeType="1"/>
          </p:cNvSpPr>
          <p:nvPr/>
        </p:nvSpPr>
        <p:spPr bwMode="auto">
          <a:xfrm>
            <a:off x="7772400" y="461645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b="1">
              <a:solidFill>
                <a:schemeClr val="bg1"/>
              </a:solidFill>
            </a:endParaRPr>
          </a:p>
        </p:txBody>
      </p:sp>
      <p:sp>
        <p:nvSpPr>
          <p:cNvPr id="13348" name="Oval 35"/>
          <p:cNvSpPr>
            <a:spLocks noChangeArrowheads="1"/>
          </p:cNvSpPr>
          <p:nvPr/>
        </p:nvSpPr>
        <p:spPr bwMode="auto">
          <a:xfrm>
            <a:off x="7467600" y="44640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49" name="Oval 36"/>
          <p:cNvSpPr>
            <a:spLocks noChangeArrowheads="1"/>
          </p:cNvSpPr>
          <p:nvPr/>
        </p:nvSpPr>
        <p:spPr bwMode="auto">
          <a:xfrm>
            <a:off x="8134350" y="44640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350" name="Oval 37"/>
          <p:cNvSpPr>
            <a:spLocks noChangeArrowheads="1"/>
          </p:cNvSpPr>
          <p:nvPr/>
        </p:nvSpPr>
        <p:spPr bwMode="auto">
          <a:xfrm>
            <a:off x="8801100" y="44640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51" name="Oval 38"/>
          <p:cNvSpPr>
            <a:spLocks noChangeArrowheads="1"/>
          </p:cNvSpPr>
          <p:nvPr/>
        </p:nvSpPr>
        <p:spPr bwMode="auto">
          <a:xfrm>
            <a:off x="9467850" y="44640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352" name="Oval 39"/>
          <p:cNvSpPr>
            <a:spLocks noChangeArrowheads="1"/>
          </p:cNvSpPr>
          <p:nvPr/>
        </p:nvSpPr>
        <p:spPr bwMode="auto">
          <a:xfrm>
            <a:off x="10134600" y="44640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41" name="Line 40"/>
          <p:cNvSpPr>
            <a:spLocks noChangeShapeType="1"/>
          </p:cNvSpPr>
          <p:nvPr/>
        </p:nvSpPr>
        <p:spPr bwMode="auto">
          <a:xfrm>
            <a:off x="7772400" y="532765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b="1">
              <a:solidFill>
                <a:schemeClr val="bg1"/>
              </a:solidFill>
            </a:endParaRPr>
          </a:p>
        </p:txBody>
      </p:sp>
      <p:sp>
        <p:nvSpPr>
          <p:cNvPr id="13342" name="Oval 41"/>
          <p:cNvSpPr>
            <a:spLocks noChangeAspect="1" noChangeArrowheads="1"/>
          </p:cNvSpPr>
          <p:nvPr/>
        </p:nvSpPr>
        <p:spPr bwMode="auto">
          <a:xfrm>
            <a:off x="7467600" y="51752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43" name="Oval 42"/>
          <p:cNvSpPr>
            <a:spLocks noChangeAspect="1" noChangeArrowheads="1"/>
          </p:cNvSpPr>
          <p:nvPr/>
        </p:nvSpPr>
        <p:spPr bwMode="auto">
          <a:xfrm>
            <a:off x="8134350" y="51752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44" name="Oval 43"/>
          <p:cNvSpPr>
            <a:spLocks noChangeAspect="1" noChangeArrowheads="1"/>
          </p:cNvSpPr>
          <p:nvPr/>
        </p:nvSpPr>
        <p:spPr bwMode="auto">
          <a:xfrm>
            <a:off x="8801100" y="51752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345" name="Oval 44"/>
          <p:cNvSpPr>
            <a:spLocks noChangeAspect="1" noChangeArrowheads="1"/>
          </p:cNvSpPr>
          <p:nvPr/>
        </p:nvSpPr>
        <p:spPr bwMode="auto">
          <a:xfrm>
            <a:off x="9467850" y="51752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46" name="Oval 45"/>
          <p:cNvSpPr>
            <a:spLocks noChangeAspect="1" noChangeArrowheads="1"/>
          </p:cNvSpPr>
          <p:nvPr/>
        </p:nvSpPr>
        <p:spPr bwMode="auto">
          <a:xfrm>
            <a:off x="10134600" y="51752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335" name="Line 46"/>
          <p:cNvSpPr>
            <a:spLocks noChangeShapeType="1"/>
          </p:cNvSpPr>
          <p:nvPr/>
        </p:nvSpPr>
        <p:spPr bwMode="auto">
          <a:xfrm>
            <a:off x="7772400" y="603885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b="1">
              <a:solidFill>
                <a:schemeClr val="bg1"/>
              </a:solidFill>
            </a:endParaRPr>
          </a:p>
        </p:txBody>
      </p:sp>
      <p:sp>
        <p:nvSpPr>
          <p:cNvPr id="13336" name="Oval 47"/>
          <p:cNvSpPr>
            <a:spLocks noChangeAspect="1" noChangeArrowheads="1"/>
          </p:cNvSpPr>
          <p:nvPr/>
        </p:nvSpPr>
        <p:spPr bwMode="auto">
          <a:xfrm>
            <a:off x="7467600" y="5886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37" name="Oval 48"/>
          <p:cNvSpPr>
            <a:spLocks noChangeAspect="1" noChangeArrowheads="1"/>
          </p:cNvSpPr>
          <p:nvPr/>
        </p:nvSpPr>
        <p:spPr bwMode="auto">
          <a:xfrm>
            <a:off x="8134350" y="5886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38" name="Oval 49"/>
          <p:cNvSpPr>
            <a:spLocks noChangeAspect="1" noChangeArrowheads="1"/>
          </p:cNvSpPr>
          <p:nvPr/>
        </p:nvSpPr>
        <p:spPr bwMode="auto">
          <a:xfrm>
            <a:off x="8801100" y="5886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339" name="Oval 50"/>
          <p:cNvSpPr>
            <a:spLocks noChangeAspect="1" noChangeArrowheads="1"/>
          </p:cNvSpPr>
          <p:nvPr/>
        </p:nvSpPr>
        <p:spPr bwMode="auto">
          <a:xfrm>
            <a:off x="9467850" y="5886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40" name="Oval 51"/>
          <p:cNvSpPr>
            <a:spLocks noChangeAspect="1" noChangeArrowheads="1"/>
          </p:cNvSpPr>
          <p:nvPr/>
        </p:nvSpPr>
        <p:spPr bwMode="auto">
          <a:xfrm>
            <a:off x="10134600" y="5886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3325" name="AutoShape 58"/>
          <p:cNvCxnSpPr>
            <a:cxnSpLocks noChangeShapeType="1"/>
            <a:stCxn id="13367" idx="0"/>
            <a:endCxn id="13366" idx="7"/>
          </p:cNvCxnSpPr>
          <p:nvPr/>
        </p:nvCxnSpPr>
        <p:spPr bwMode="auto">
          <a:xfrm rot="16200000" flipH="1" flipV="1">
            <a:off x="8076920" y="21113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AutoShape 59"/>
          <p:cNvCxnSpPr>
            <a:cxnSpLocks noChangeShapeType="1"/>
            <a:stCxn id="13362" idx="0"/>
            <a:endCxn id="13361" idx="7"/>
          </p:cNvCxnSpPr>
          <p:nvPr/>
        </p:nvCxnSpPr>
        <p:spPr bwMode="auto">
          <a:xfrm rot="16200000" flipH="1" flipV="1">
            <a:off x="8743670" y="28225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AutoShape 60"/>
          <p:cNvCxnSpPr>
            <a:cxnSpLocks noChangeShapeType="1"/>
            <a:stCxn id="13361" idx="0"/>
            <a:endCxn id="13360" idx="7"/>
          </p:cNvCxnSpPr>
          <p:nvPr/>
        </p:nvCxnSpPr>
        <p:spPr bwMode="auto">
          <a:xfrm rot="16200000" flipH="1" flipV="1">
            <a:off x="8076920" y="28225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AutoShape 61"/>
          <p:cNvCxnSpPr>
            <a:cxnSpLocks noChangeShapeType="1"/>
            <a:stCxn id="13356" idx="0"/>
            <a:endCxn id="13355" idx="7"/>
          </p:cNvCxnSpPr>
          <p:nvPr/>
        </p:nvCxnSpPr>
        <p:spPr bwMode="auto">
          <a:xfrm rot="16200000" flipH="1" flipV="1">
            <a:off x="8743670" y="35337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62"/>
          <p:cNvCxnSpPr>
            <a:cxnSpLocks noChangeShapeType="1"/>
            <a:stCxn id="13357" idx="0"/>
            <a:endCxn id="13356" idx="7"/>
          </p:cNvCxnSpPr>
          <p:nvPr/>
        </p:nvCxnSpPr>
        <p:spPr bwMode="auto">
          <a:xfrm rot="16200000" flipH="1" flipV="1">
            <a:off x="9410420" y="35337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AutoShape 63"/>
          <p:cNvCxnSpPr>
            <a:cxnSpLocks noChangeShapeType="1"/>
            <a:stCxn id="13352" idx="0"/>
            <a:endCxn id="13351" idx="7"/>
          </p:cNvCxnSpPr>
          <p:nvPr/>
        </p:nvCxnSpPr>
        <p:spPr bwMode="auto">
          <a:xfrm rot="16200000" flipH="1" flipV="1">
            <a:off x="10077170" y="42449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AutoShape 65"/>
          <p:cNvCxnSpPr>
            <a:cxnSpLocks noChangeShapeType="1"/>
            <a:stCxn id="13350" idx="0"/>
            <a:endCxn id="13349" idx="7"/>
          </p:cNvCxnSpPr>
          <p:nvPr/>
        </p:nvCxnSpPr>
        <p:spPr bwMode="auto">
          <a:xfrm rot="16200000" flipH="1" flipV="1">
            <a:off x="8743670" y="42449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66"/>
          <p:cNvCxnSpPr>
            <a:cxnSpLocks noChangeShapeType="1"/>
            <a:stCxn id="13349" idx="0"/>
            <a:endCxn id="13348" idx="7"/>
          </p:cNvCxnSpPr>
          <p:nvPr/>
        </p:nvCxnSpPr>
        <p:spPr bwMode="auto">
          <a:xfrm rot="16200000" flipH="1" flipV="1">
            <a:off x="8076920" y="42449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AutoShape 67"/>
          <p:cNvCxnSpPr>
            <a:cxnSpLocks noChangeShapeType="1"/>
            <a:stCxn id="13351" idx="0"/>
            <a:endCxn id="13350" idx="7"/>
          </p:cNvCxnSpPr>
          <p:nvPr/>
        </p:nvCxnSpPr>
        <p:spPr bwMode="auto">
          <a:xfrm rot="16200000" flipH="1" flipV="1">
            <a:off x="9410420" y="42449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3535030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Entry and Priority Queue ADTs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A priority queue stores a collection of entries</a:t>
            </a:r>
          </a:p>
          <a:p>
            <a:pPr eaLnBrk="1" hangingPunct="1"/>
            <a:r>
              <a:rPr lang="en-US" altLang="lv-LV" dirty="0" smtClean="0"/>
              <a:t>Typically, an </a:t>
            </a:r>
            <a:r>
              <a:rPr lang="en-US" altLang="lv-LV" dirty="0" smtClean="0">
                <a:solidFill>
                  <a:schemeClr val="tx2"/>
                </a:solidFill>
              </a:rPr>
              <a:t>entry</a:t>
            </a:r>
            <a:r>
              <a:rPr lang="en-US" altLang="lv-LV" dirty="0" smtClean="0"/>
              <a:t> is a pair (key, value), where the key indicates the priority</a:t>
            </a:r>
          </a:p>
          <a:p>
            <a:pPr eaLnBrk="1" hangingPunct="1"/>
            <a:r>
              <a:rPr lang="en-US" altLang="lv-LV" dirty="0" smtClean="0"/>
              <a:t>The priority queue is associated with a comparator C, that compares two entries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/>
              <a:t>Priority Queue ADT: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dirty="0">
                <a:solidFill>
                  <a:schemeClr val="tx2"/>
                </a:solidFill>
              </a:rPr>
              <a:t>insert</a:t>
            </a:r>
            <a:r>
              <a:rPr lang="en-US" altLang="lv-LV" dirty="0"/>
              <a:t>(e)</a:t>
            </a:r>
            <a:br>
              <a:rPr lang="en-US" altLang="lv-LV" dirty="0"/>
            </a:br>
            <a:r>
              <a:rPr lang="en-US" altLang="lv-LV" dirty="0"/>
              <a:t>inserts entry 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dirty="0" err="1">
                <a:solidFill>
                  <a:schemeClr val="tx2"/>
                </a:solidFill>
              </a:rPr>
              <a:t>removeMin</a:t>
            </a:r>
            <a:r>
              <a:rPr lang="en-US" altLang="lv-LV" dirty="0"/>
              <a:t>()</a:t>
            </a:r>
            <a:br>
              <a:rPr lang="en-US" altLang="lv-LV" dirty="0"/>
            </a:br>
            <a:r>
              <a:rPr lang="en-US" altLang="lv-LV" dirty="0"/>
              <a:t>removes the entry with smallest key</a:t>
            </a:r>
            <a:endParaRPr lang="en-US" altLang="lv-LV" sz="3200" dirty="0"/>
          </a:p>
          <a:p>
            <a:pPr lvl="1" eaLnBrk="1" hangingPunct="1">
              <a:lnSpc>
                <a:spcPct val="90000"/>
              </a:lnSpc>
            </a:pPr>
            <a:r>
              <a:rPr lang="en-US" altLang="lv-LV" dirty="0">
                <a:solidFill>
                  <a:schemeClr val="tx2"/>
                </a:solidFill>
              </a:rPr>
              <a:t>min</a:t>
            </a:r>
            <a:r>
              <a:rPr lang="en-US" altLang="lv-LV" dirty="0"/>
              <a:t>()</a:t>
            </a:r>
            <a:br>
              <a:rPr lang="en-US" altLang="lv-LV" dirty="0"/>
            </a:br>
            <a:r>
              <a:rPr lang="en-US" altLang="lv-LV" dirty="0"/>
              <a:t>returns, but does not remove, an entry with smallest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dirty="0">
                <a:solidFill>
                  <a:schemeClr val="tx2"/>
                </a:solidFill>
              </a:rPr>
              <a:t>size</a:t>
            </a:r>
            <a:r>
              <a:rPr lang="en-US" altLang="lv-LV" dirty="0"/>
              <a:t>(), </a:t>
            </a:r>
            <a:r>
              <a:rPr lang="en-US" altLang="lv-LV" dirty="0">
                <a:solidFill>
                  <a:schemeClr val="tx2"/>
                </a:solidFill>
              </a:rPr>
              <a:t>empty</a:t>
            </a:r>
            <a:r>
              <a:rPr lang="en-US" altLang="lv-LV" dirty="0"/>
              <a:t>()</a:t>
            </a:r>
          </a:p>
          <a:p>
            <a:endParaRPr lang="lv-LV" dirty="0"/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7F382B2-B76B-4990-AE06-EED88B042EDD}" type="slidenum">
              <a:rPr lang="en-US" altLang="lv-LV" sz="1400"/>
              <a:pPr eaLnBrk="1" hangingPunct="1"/>
              <a:t>17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97349141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</a:t>
            </a:r>
          </a:p>
        </p:txBody>
      </p:sp>
      <p:sp>
        <p:nvSpPr>
          <p:cNvPr id="512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Online trading system where orders to purchase and sell a stock are stored in two priority queues (one for sell orders and one for buy orders) as (p,s) entries:</a:t>
            </a:r>
          </a:p>
          <a:p>
            <a:pPr lvl="1" eaLnBrk="1" hangingPunct="1"/>
            <a:r>
              <a:rPr lang="en-US" altLang="lv-LV" sz="2000"/>
              <a:t>The key, p, of an order is the price</a:t>
            </a:r>
          </a:p>
          <a:p>
            <a:pPr lvl="1" eaLnBrk="1" hangingPunct="1"/>
            <a:r>
              <a:rPr lang="en-US" altLang="lv-LV" sz="2000"/>
              <a:t>The value, s, for an entry is the number of shares</a:t>
            </a:r>
          </a:p>
          <a:p>
            <a:pPr lvl="1" eaLnBrk="1" hangingPunct="1"/>
            <a:r>
              <a:rPr lang="en-US" altLang="lv-LV" sz="2000"/>
              <a:t>A buy order (p,s) is executed when a sell order (p’,s’) with price p’</a:t>
            </a:r>
            <a:r>
              <a:rPr lang="en-US" altLang="lv-LV" sz="2000" u="sng"/>
              <a:t>&lt;</a:t>
            </a:r>
            <a:r>
              <a:rPr lang="en-US" altLang="lv-LV" sz="2000"/>
              <a:t>p is added (the execution is complete if s’</a:t>
            </a:r>
            <a:r>
              <a:rPr lang="en-US" altLang="lv-LV" sz="2000" u="sng"/>
              <a:t>&gt;</a:t>
            </a:r>
            <a:r>
              <a:rPr lang="en-US" altLang="lv-LV" sz="2000"/>
              <a:t>s)</a:t>
            </a:r>
          </a:p>
          <a:p>
            <a:pPr lvl="1" eaLnBrk="1" hangingPunct="1"/>
            <a:r>
              <a:rPr lang="en-US" altLang="lv-LV" sz="2000"/>
              <a:t>A sell order (p,s) is executed when a buy order (p’,s’) with price p’</a:t>
            </a:r>
            <a:r>
              <a:rPr lang="en-US" altLang="lv-LV" sz="2000" u="sng"/>
              <a:t>&gt;</a:t>
            </a:r>
            <a:r>
              <a:rPr lang="en-US" altLang="lv-LV" sz="2000"/>
              <a:t>p is added (the execution is complete if s’</a:t>
            </a:r>
            <a:r>
              <a:rPr lang="en-US" altLang="lv-LV" sz="2000" u="sng"/>
              <a:t>&gt;</a:t>
            </a:r>
            <a:r>
              <a:rPr lang="en-US" altLang="lv-LV" sz="2000"/>
              <a:t>s)</a:t>
            </a:r>
          </a:p>
          <a:p>
            <a:pPr eaLnBrk="1" hangingPunct="1"/>
            <a:r>
              <a:rPr lang="en-US" altLang="lv-LV"/>
              <a:t>What if someone wishes to cancel their order before it executes?</a:t>
            </a:r>
          </a:p>
          <a:p>
            <a:pPr eaLnBrk="1" hangingPunct="1"/>
            <a:r>
              <a:rPr lang="en-US" altLang="lv-LV"/>
              <a:t>What if someone wishes to update the price or number of shares for their order?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4539A7C-F198-472B-9DAF-8B7578216DA2}" type="slidenum">
              <a:rPr lang="en-US" altLang="lv-LV" sz="1400"/>
              <a:pPr eaLnBrk="1" hangingPunct="1"/>
              <a:t>18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09122383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/>
              <a:t>Methods of the Adaptable Priority Queue ADT</a:t>
            </a:r>
            <a:endParaRPr lang="en-US" sz="4300">
              <a:cs typeface="Tahoma" pitchFamily="34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mtClean="0">
                <a:solidFill>
                  <a:schemeClr val="tx2"/>
                </a:solidFill>
              </a:rPr>
              <a:t>insert</a:t>
            </a:r>
            <a:r>
              <a:rPr lang="en-US" altLang="lv-LV" smtClean="0"/>
              <a:t>(e): Insert the entry e into P and return a position referring to this entry</a:t>
            </a:r>
          </a:p>
          <a:p>
            <a:pPr eaLnBrk="1" hangingPunct="1"/>
            <a:r>
              <a:rPr lang="en-US" altLang="lv-LV" smtClean="0">
                <a:solidFill>
                  <a:schemeClr val="tx2"/>
                </a:solidFill>
              </a:rPr>
              <a:t>remove</a:t>
            </a:r>
            <a:r>
              <a:rPr lang="en-US" altLang="lv-LV" smtClean="0"/>
              <a:t>(p): Remove from P the entry referenced by position p</a:t>
            </a:r>
          </a:p>
          <a:p>
            <a:pPr eaLnBrk="1" hangingPunct="1"/>
            <a:r>
              <a:rPr lang="en-US" altLang="lv-LV" smtClean="0">
                <a:solidFill>
                  <a:schemeClr val="tx2"/>
                </a:solidFill>
              </a:rPr>
              <a:t>replace</a:t>
            </a:r>
            <a:r>
              <a:rPr lang="en-US" altLang="lv-LV" smtClean="0"/>
              <a:t>(p, e): Replace with e the element associated with the entry referenced by p and return the position of the altered entry	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A91FF90-E5FF-4CCB-8AB7-8A2ED5B9EE89}" type="slidenum">
              <a:rPr lang="en-US" altLang="lv-LV" sz="1400"/>
              <a:pPr eaLnBrk="1" hangingPunct="1"/>
              <a:t>19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69065373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7162800" cy="3352800"/>
          </a:xfrm>
        </p:spPr>
        <p:txBody>
          <a:bodyPr/>
          <a:lstStyle/>
          <a:p>
            <a:r>
              <a:rPr lang="lv-LV" dirty="0" smtClean="0"/>
              <a:t>What is a priority queue?</a:t>
            </a:r>
          </a:p>
          <a:p>
            <a:r>
              <a:rPr lang="lv-LV" dirty="0" smtClean="0"/>
              <a:t>What </a:t>
            </a:r>
            <a:r>
              <a:rPr lang="lv-LV" dirty="0" smtClean="0"/>
              <a:t>are the operations that can or cannot be performed in a priority </a:t>
            </a:r>
            <a:r>
              <a:rPr lang="lv-LV" dirty="0" smtClean="0"/>
              <a:t>queue?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Why </a:t>
            </a:r>
            <a:r>
              <a:rPr lang="lv-LV" dirty="0" smtClean="0"/>
              <a:t>some uses of ordering do not require </a:t>
            </a:r>
            <a:r>
              <a:rPr lang="lv-LV" dirty="0" smtClean="0"/>
              <a:t> </a:t>
            </a:r>
            <a:r>
              <a:rPr lang="lv-LV" dirty="0" smtClean="0"/>
              <a:t>explicit sorting?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40801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800" b="1" i="1">
                <a:solidFill>
                  <a:srgbClr val="000000"/>
                </a:solidFill>
                <a:latin typeface="Times" panose="02020603050405020304" pitchFamily="18" charset="0"/>
              </a:rPr>
              <a:t>Operation			Output	P</a:t>
            </a:r>
            <a:r>
              <a:rPr lang="en-US" altLang="lv-LV" sz="2800" i="1">
                <a:solidFill>
                  <a:srgbClr val="000000"/>
                </a:solidFill>
                <a:latin typeface="Times" panose="02020603050405020304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>
                <a:solidFill>
                  <a:srgbClr val="000000"/>
                </a:solidFill>
              </a:rPr>
              <a:t>insert(5</a:t>
            </a:r>
            <a:r>
              <a:rPr lang="en-US" altLang="lv-LV" i="1">
                <a:solidFill>
                  <a:srgbClr val="000000"/>
                </a:solidFill>
              </a:rPr>
              <a:t>,</a:t>
            </a:r>
            <a:r>
              <a:rPr lang="en-US" altLang="lv-LV">
                <a:solidFill>
                  <a:srgbClr val="000000"/>
                </a:solidFill>
              </a:rPr>
              <a:t>A)			</a:t>
            </a:r>
            <a:r>
              <a:rPr lang="en-US" altLang="lv-LV" i="1">
                <a:solidFill>
                  <a:srgbClr val="000000"/>
                </a:solidFill>
              </a:rPr>
              <a:t>p</a:t>
            </a:r>
            <a:r>
              <a:rPr lang="en-US" altLang="lv-LV" baseline="-25000">
                <a:solidFill>
                  <a:srgbClr val="000000"/>
                </a:solidFill>
              </a:rPr>
              <a:t>1</a:t>
            </a:r>
            <a:r>
              <a:rPr lang="en-US" altLang="lv-LV">
                <a:solidFill>
                  <a:srgbClr val="000000"/>
                </a:solidFill>
              </a:rPr>
              <a:t>		(5</a:t>
            </a:r>
            <a:r>
              <a:rPr lang="en-US" altLang="lv-LV" i="1">
                <a:solidFill>
                  <a:srgbClr val="000000"/>
                </a:solidFill>
              </a:rPr>
              <a:t>,</a:t>
            </a:r>
            <a:r>
              <a:rPr lang="en-US" altLang="lv-LV">
                <a:solidFill>
                  <a:srgbClr val="000000"/>
                </a:solidFill>
              </a:rPr>
              <a:t>A)</a:t>
            </a:r>
            <a:r>
              <a:rPr lang="en-US" altLang="lv-LV" i="1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>
                <a:solidFill>
                  <a:srgbClr val="000000"/>
                </a:solidFill>
              </a:rPr>
              <a:t>insert(3</a:t>
            </a:r>
            <a:r>
              <a:rPr lang="en-US" altLang="lv-LV" i="1">
                <a:solidFill>
                  <a:srgbClr val="000000"/>
                </a:solidFill>
              </a:rPr>
              <a:t>,</a:t>
            </a:r>
            <a:r>
              <a:rPr lang="en-US" altLang="lv-LV">
                <a:solidFill>
                  <a:srgbClr val="000000"/>
                </a:solidFill>
              </a:rPr>
              <a:t>B)			</a:t>
            </a:r>
            <a:r>
              <a:rPr lang="en-US" altLang="lv-LV" i="1">
                <a:solidFill>
                  <a:srgbClr val="000000"/>
                </a:solidFill>
              </a:rPr>
              <a:t>p</a:t>
            </a:r>
            <a:r>
              <a:rPr lang="en-US" altLang="lv-LV" baseline="-25000">
                <a:solidFill>
                  <a:srgbClr val="000000"/>
                </a:solidFill>
              </a:rPr>
              <a:t>2</a:t>
            </a:r>
            <a:r>
              <a:rPr lang="en-US" altLang="lv-LV">
                <a:solidFill>
                  <a:srgbClr val="000000"/>
                </a:solidFill>
              </a:rPr>
              <a:t>		(3,B), (5,A)</a:t>
            </a:r>
            <a:r>
              <a:rPr lang="en-US" altLang="lv-LV" i="1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>
                <a:solidFill>
                  <a:srgbClr val="000000"/>
                </a:solidFill>
              </a:rPr>
              <a:t>insert(7</a:t>
            </a:r>
            <a:r>
              <a:rPr lang="en-US" altLang="lv-LV" i="1">
                <a:solidFill>
                  <a:srgbClr val="000000"/>
                </a:solidFill>
              </a:rPr>
              <a:t>,</a:t>
            </a:r>
            <a:r>
              <a:rPr lang="en-US" altLang="lv-LV">
                <a:solidFill>
                  <a:srgbClr val="000000"/>
                </a:solidFill>
              </a:rPr>
              <a:t>C)			</a:t>
            </a:r>
            <a:r>
              <a:rPr lang="en-US" altLang="lv-LV" i="1">
                <a:solidFill>
                  <a:srgbClr val="000000"/>
                </a:solidFill>
              </a:rPr>
              <a:t>p</a:t>
            </a:r>
            <a:r>
              <a:rPr lang="en-US" altLang="lv-LV" baseline="-25000">
                <a:solidFill>
                  <a:srgbClr val="000000"/>
                </a:solidFill>
              </a:rPr>
              <a:t>3</a:t>
            </a:r>
            <a:r>
              <a:rPr lang="en-US" altLang="lv-LV">
                <a:solidFill>
                  <a:srgbClr val="000000"/>
                </a:solidFill>
              </a:rPr>
              <a:t>		(3,B), (5,A), (7,C)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>
                <a:solidFill>
                  <a:srgbClr val="000000"/>
                </a:solidFill>
              </a:rPr>
              <a:t>min()				</a:t>
            </a:r>
            <a:r>
              <a:rPr lang="en-US" altLang="lv-LV" i="1">
                <a:solidFill>
                  <a:srgbClr val="000000"/>
                </a:solidFill>
              </a:rPr>
              <a:t>p</a:t>
            </a:r>
            <a:r>
              <a:rPr lang="en-US" altLang="lv-LV" baseline="-25000">
                <a:solidFill>
                  <a:srgbClr val="000000"/>
                </a:solidFill>
              </a:rPr>
              <a:t>2</a:t>
            </a:r>
            <a:r>
              <a:rPr lang="en-US" altLang="lv-LV">
                <a:solidFill>
                  <a:srgbClr val="000000"/>
                </a:solidFill>
              </a:rPr>
              <a:t>		(3,B), (5,A), (7,C)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i="1">
                <a:solidFill>
                  <a:srgbClr val="000000"/>
                </a:solidFill>
              </a:rPr>
              <a:t>p</a:t>
            </a:r>
            <a:r>
              <a:rPr lang="en-US" altLang="lv-LV" baseline="-25000">
                <a:solidFill>
                  <a:srgbClr val="000000"/>
                </a:solidFill>
              </a:rPr>
              <a:t>2</a:t>
            </a:r>
            <a:r>
              <a:rPr lang="en-US" altLang="lv-LV">
                <a:solidFill>
                  <a:srgbClr val="000000"/>
                </a:solidFill>
              </a:rPr>
              <a:t>.key()</a:t>
            </a:r>
            <a:r>
              <a:rPr lang="en-US" altLang="lv-LV" baseline="30000">
                <a:solidFill>
                  <a:srgbClr val="000000"/>
                </a:solidFill>
              </a:rPr>
              <a:t>			</a:t>
            </a:r>
            <a:r>
              <a:rPr lang="en-US" altLang="lv-LV">
                <a:solidFill>
                  <a:srgbClr val="000000"/>
                </a:solidFill>
              </a:rPr>
              <a:t>3		(3,B), (5,A), (7,C)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>
                <a:solidFill>
                  <a:srgbClr val="000000"/>
                </a:solidFill>
              </a:rPr>
              <a:t>remove(</a:t>
            </a:r>
            <a:r>
              <a:rPr lang="en-US" altLang="lv-LV" i="1">
                <a:solidFill>
                  <a:srgbClr val="000000"/>
                </a:solidFill>
              </a:rPr>
              <a:t>p</a:t>
            </a:r>
            <a:r>
              <a:rPr lang="en-US" altLang="lv-LV" baseline="-25000">
                <a:solidFill>
                  <a:srgbClr val="000000"/>
                </a:solidFill>
              </a:rPr>
              <a:t>1</a:t>
            </a:r>
            <a:r>
              <a:rPr lang="en-US" altLang="lv-LV">
                <a:solidFill>
                  <a:srgbClr val="000000"/>
                </a:solidFill>
              </a:rPr>
              <a:t>)</a:t>
            </a:r>
            <a:r>
              <a:rPr lang="en-US" altLang="lv-LV" baseline="30000">
                <a:solidFill>
                  <a:srgbClr val="000000"/>
                </a:solidFill>
              </a:rPr>
              <a:t>			</a:t>
            </a:r>
            <a:r>
              <a:rPr lang="en-US" altLang="lv-LV">
                <a:solidFill>
                  <a:srgbClr val="000000"/>
                </a:solidFill>
              </a:rPr>
              <a:t>–		(3,B), (7,C)</a:t>
            </a:r>
            <a:r>
              <a:rPr lang="en-US" altLang="lv-LV" i="1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>
                <a:solidFill>
                  <a:srgbClr val="000000"/>
                </a:solidFill>
              </a:rPr>
              <a:t>replace(</a:t>
            </a:r>
            <a:r>
              <a:rPr lang="en-US" altLang="lv-LV" i="1">
                <a:solidFill>
                  <a:srgbClr val="000000"/>
                </a:solidFill>
              </a:rPr>
              <a:t>p</a:t>
            </a:r>
            <a:r>
              <a:rPr lang="en-US" altLang="lv-LV" baseline="-25000">
                <a:solidFill>
                  <a:srgbClr val="000000"/>
                </a:solidFill>
              </a:rPr>
              <a:t>2</a:t>
            </a:r>
            <a:r>
              <a:rPr lang="en-US" altLang="lv-LV" i="1">
                <a:solidFill>
                  <a:srgbClr val="000000"/>
                </a:solidFill>
              </a:rPr>
              <a:t>,</a:t>
            </a:r>
            <a:r>
              <a:rPr lang="en-US" altLang="lv-LV">
                <a:solidFill>
                  <a:srgbClr val="000000"/>
                </a:solidFill>
              </a:rPr>
              <a:t>(9,D))		</a:t>
            </a:r>
            <a:r>
              <a:rPr lang="en-US" altLang="lv-LV" i="1">
                <a:solidFill>
                  <a:srgbClr val="000000"/>
                </a:solidFill>
              </a:rPr>
              <a:t>p</a:t>
            </a:r>
            <a:r>
              <a:rPr lang="en-US" altLang="lv-LV" baseline="-25000">
                <a:solidFill>
                  <a:srgbClr val="000000"/>
                </a:solidFill>
              </a:rPr>
              <a:t>4 </a:t>
            </a:r>
            <a:r>
              <a:rPr lang="en-US" altLang="lv-LV">
                <a:solidFill>
                  <a:srgbClr val="000000"/>
                </a:solidFill>
              </a:rPr>
              <a:t>		(7,C), (9,D)</a:t>
            </a:r>
            <a:r>
              <a:rPr lang="en-US" altLang="lv-LV" i="1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>
                <a:solidFill>
                  <a:srgbClr val="000000"/>
                </a:solidFill>
              </a:rPr>
              <a:t>replace(</a:t>
            </a:r>
            <a:r>
              <a:rPr lang="en-US" altLang="lv-LV" i="1">
                <a:solidFill>
                  <a:srgbClr val="000000"/>
                </a:solidFill>
              </a:rPr>
              <a:t>p</a:t>
            </a:r>
            <a:r>
              <a:rPr lang="en-US" altLang="lv-LV" baseline="-25000">
                <a:solidFill>
                  <a:srgbClr val="000000"/>
                </a:solidFill>
              </a:rPr>
              <a:t>3</a:t>
            </a:r>
            <a:r>
              <a:rPr lang="en-US" altLang="lv-LV" i="1">
                <a:solidFill>
                  <a:srgbClr val="000000"/>
                </a:solidFill>
              </a:rPr>
              <a:t>,</a:t>
            </a:r>
            <a:r>
              <a:rPr lang="en-US" altLang="lv-LV">
                <a:solidFill>
                  <a:srgbClr val="000000"/>
                </a:solidFill>
              </a:rPr>
              <a:t>(7,E))		</a:t>
            </a:r>
            <a:r>
              <a:rPr lang="en-US" altLang="lv-LV" i="1">
                <a:solidFill>
                  <a:srgbClr val="000000"/>
                </a:solidFill>
              </a:rPr>
              <a:t>p</a:t>
            </a:r>
            <a:r>
              <a:rPr lang="en-US" altLang="lv-LV" baseline="-25000">
                <a:solidFill>
                  <a:srgbClr val="000000"/>
                </a:solidFill>
              </a:rPr>
              <a:t>5</a:t>
            </a:r>
            <a:r>
              <a:rPr lang="en-US" altLang="lv-LV">
                <a:solidFill>
                  <a:srgbClr val="000000"/>
                </a:solidFill>
              </a:rPr>
              <a:t> </a:t>
            </a:r>
            <a:r>
              <a:rPr lang="en-US" altLang="lv-LV" i="1">
                <a:solidFill>
                  <a:srgbClr val="000000"/>
                </a:solidFill>
              </a:rPr>
              <a:t>		</a:t>
            </a:r>
            <a:r>
              <a:rPr lang="en-US" altLang="lv-LV">
                <a:solidFill>
                  <a:srgbClr val="000000"/>
                </a:solidFill>
              </a:rPr>
              <a:t>(7,E), (9,D)</a:t>
            </a:r>
            <a:r>
              <a:rPr lang="en-US" altLang="lv-LV" i="1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>
                <a:solidFill>
                  <a:srgbClr val="000000"/>
                </a:solidFill>
              </a:rPr>
              <a:t>remove(</a:t>
            </a:r>
            <a:r>
              <a:rPr lang="en-US" altLang="lv-LV" i="1">
                <a:solidFill>
                  <a:srgbClr val="000000"/>
                </a:solidFill>
              </a:rPr>
              <a:t>p</a:t>
            </a:r>
            <a:r>
              <a:rPr lang="en-US" altLang="lv-LV" baseline="-25000">
                <a:solidFill>
                  <a:srgbClr val="000000"/>
                </a:solidFill>
              </a:rPr>
              <a:t>4</a:t>
            </a:r>
            <a:r>
              <a:rPr lang="en-US" altLang="lv-LV">
                <a:solidFill>
                  <a:srgbClr val="000000"/>
                </a:solidFill>
              </a:rPr>
              <a:t>)</a:t>
            </a:r>
            <a:r>
              <a:rPr lang="en-US" altLang="lv-LV" baseline="30000">
                <a:solidFill>
                  <a:srgbClr val="000000"/>
                </a:solidFill>
              </a:rPr>
              <a:t>			</a:t>
            </a:r>
            <a:r>
              <a:rPr lang="en-US" altLang="lv-LV">
                <a:solidFill>
                  <a:srgbClr val="000000"/>
                </a:solidFill>
              </a:rPr>
              <a:t>– 		(7,D)</a:t>
            </a:r>
            <a:r>
              <a:rPr lang="en-US" altLang="lv-LV" i="1">
                <a:solidFill>
                  <a:srgbClr val="000000"/>
                </a:solidFill>
              </a:rPr>
              <a:t>	</a:t>
            </a:r>
            <a:endParaRPr lang="en-US" altLang="lv-LV" sz="280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3E4379F-4B2E-456F-8A64-B01AE265E31A}" type="slidenum">
              <a:rPr lang="en-US" altLang="lv-LV" sz="1400"/>
              <a:pPr eaLnBrk="1" hangingPunct="1"/>
              <a:t>20</a:t>
            </a:fld>
            <a:endParaRPr lang="en-US" altLang="lv-LV" sz="1400"/>
          </a:p>
        </p:txBody>
      </p:sp>
      <p:sp>
        <p:nvSpPr>
          <p:cNvPr id="7174" name="Line 4"/>
          <p:cNvSpPr>
            <a:spLocks noChangeShapeType="1"/>
          </p:cNvSpPr>
          <p:nvPr/>
        </p:nvSpPr>
        <p:spPr bwMode="auto">
          <a:xfrm>
            <a:off x="1422400" y="2133600"/>
            <a:ext cx="800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3616530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Locating Entries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800" dirty="0" smtClean="0"/>
              <a:t>In order to implement the operations remove(p) and replace(p), and we need fast ways of locating an entry p in a priority queue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FD8EA22-46C6-49E6-B174-B00F45361626}" type="slidenum">
              <a:rPr lang="en-US" altLang="lv-LV" sz="1400"/>
              <a:pPr eaLnBrk="1" hangingPunct="1"/>
              <a:t>21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22432583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Location-Aware Entries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800"/>
              <a:t>A locator-aware entry identifies and tracks the location of its (key, value) object within a data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800"/>
              <a:t>Intuitive notion: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/>
              <a:t>Coat claim check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/>
              <a:t>Valet claim ticket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/>
              <a:t>Reservation number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800"/>
              <a:t>Main idea: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>
                <a:solidFill>
                  <a:schemeClr val="tx2"/>
                </a:solidFill>
              </a:rPr>
              <a:t>Since entries are created and returned from the data structure itself, it can return location-aware entries, thereby making future updates easier</a:t>
            </a:r>
            <a:endParaRPr lang="en-US" altLang="lv-LV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3F64E12-F2D5-4F92-A06C-D341FAED4E1A}" type="slidenum">
              <a:rPr lang="en-US" altLang="lv-LV" sz="1400"/>
              <a:pPr eaLnBrk="1" hangingPunct="1"/>
              <a:t>22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326189588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List Implementation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A location-aware list entry is an object storing</a:t>
            </a:r>
          </a:p>
          <a:p>
            <a:pPr lvl="1" eaLnBrk="1" hangingPunct="1"/>
            <a:r>
              <a:rPr lang="en-US" altLang="lv-LV" sz="2000"/>
              <a:t>key</a:t>
            </a:r>
          </a:p>
          <a:p>
            <a:pPr lvl="1" eaLnBrk="1" hangingPunct="1"/>
            <a:r>
              <a:rPr lang="en-US" altLang="lv-LV" sz="2000"/>
              <a:t>value</a:t>
            </a:r>
          </a:p>
          <a:p>
            <a:pPr lvl="1" eaLnBrk="1" hangingPunct="1"/>
            <a:r>
              <a:rPr lang="en-US" altLang="lv-LV" sz="2000"/>
              <a:t>position (or rank) of the item in the list</a:t>
            </a:r>
          </a:p>
          <a:p>
            <a:pPr eaLnBrk="1" hangingPunct="1"/>
            <a:r>
              <a:rPr lang="en-US" altLang="lv-LV"/>
              <a:t>In turn, the position (or array cell) stores the entry</a:t>
            </a:r>
          </a:p>
          <a:p>
            <a:pPr eaLnBrk="1" hangingPunct="1"/>
            <a:r>
              <a:rPr lang="en-US" altLang="lv-LV"/>
              <a:t>Back pointers (or ranks) are updated during swaps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6B21777-88D5-4DAA-9E5D-19AECA0D21A5}" type="slidenum">
              <a:rPr lang="en-US" altLang="lv-LV" sz="1400"/>
              <a:pPr eaLnBrk="1" hangingPunct="1"/>
              <a:t>23</a:t>
            </a:fld>
            <a:endParaRPr lang="en-US" altLang="lv-LV" sz="1400"/>
          </a:p>
        </p:txBody>
      </p:sp>
      <p:sp>
        <p:nvSpPr>
          <p:cNvPr id="10246" name="Rectangle 64"/>
          <p:cNvSpPr>
            <a:spLocks noChangeArrowheads="1"/>
          </p:cNvSpPr>
          <p:nvPr/>
        </p:nvSpPr>
        <p:spPr bwMode="auto">
          <a:xfrm>
            <a:off x="3429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47" name="Rectangle 65"/>
          <p:cNvSpPr>
            <a:spLocks noChangeArrowheads="1"/>
          </p:cNvSpPr>
          <p:nvPr/>
        </p:nvSpPr>
        <p:spPr bwMode="auto">
          <a:xfrm>
            <a:off x="3733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48" name="Rectangle 66"/>
          <p:cNvSpPr>
            <a:spLocks noChangeArrowheads="1"/>
          </p:cNvSpPr>
          <p:nvPr/>
        </p:nvSpPr>
        <p:spPr bwMode="auto">
          <a:xfrm>
            <a:off x="4038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49" name="Freeform 67"/>
          <p:cNvSpPr>
            <a:spLocks/>
          </p:cNvSpPr>
          <p:nvPr/>
        </p:nvSpPr>
        <p:spPr bwMode="auto">
          <a:xfrm>
            <a:off x="4191000" y="46624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0250" name="Rectangle 68"/>
          <p:cNvSpPr>
            <a:spLocks noChangeArrowheads="1"/>
          </p:cNvSpPr>
          <p:nvPr/>
        </p:nvSpPr>
        <p:spPr bwMode="auto">
          <a:xfrm>
            <a:off x="4953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51" name="Rectangle 69"/>
          <p:cNvSpPr>
            <a:spLocks noChangeArrowheads="1"/>
          </p:cNvSpPr>
          <p:nvPr/>
        </p:nvSpPr>
        <p:spPr bwMode="auto">
          <a:xfrm>
            <a:off x="5257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52" name="Rectangle 70"/>
          <p:cNvSpPr>
            <a:spLocks noChangeArrowheads="1"/>
          </p:cNvSpPr>
          <p:nvPr/>
        </p:nvSpPr>
        <p:spPr bwMode="auto">
          <a:xfrm>
            <a:off x="5562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53" name="Freeform 71"/>
          <p:cNvSpPr>
            <a:spLocks/>
          </p:cNvSpPr>
          <p:nvPr/>
        </p:nvSpPr>
        <p:spPr bwMode="auto">
          <a:xfrm>
            <a:off x="5715000" y="46624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0254" name="Rectangle 72"/>
          <p:cNvSpPr>
            <a:spLocks noChangeArrowheads="1"/>
          </p:cNvSpPr>
          <p:nvPr/>
        </p:nvSpPr>
        <p:spPr bwMode="auto">
          <a:xfrm>
            <a:off x="6477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55" name="Rectangle 73"/>
          <p:cNvSpPr>
            <a:spLocks noChangeArrowheads="1"/>
          </p:cNvSpPr>
          <p:nvPr/>
        </p:nvSpPr>
        <p:spPr bwMode="auto">
          <a:xfrm>
            <a:off x="6781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56" name="Rectangle 74"/>
          <p:cNvSpPr>
            <a:spLocks noChangeArrowheads="1"/>
          </p:cNvSpPr>
          <p:nvPr/>
        </p:nvSpPr>
        <p:spPr bwMode="auto">
          <a:xfrm>
            <a:off x="7086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57" name="Freeform 75"/>
          <p:cNvSpPr>
            <a:spLocks/>
          </p:cNvSpPr>
          <p:nvPr/>
        </p:nvSpPr>
        <p:spPr bwMode="auto">
          <a:xfrm>
            <a:off x="7239000" y="46624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0258" name="Rectangle 76"/>
          <p:cNvSpPr>
            <a:spLocks noChangeArrowheads="1"/>
          </p:cNvSpPr>
          <p:nvPr/>
        </p:nvSpPr>
        <p:spPr bwMode="auto">
          <a:xfrm>
            <a:off x="8001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59" name="Rectangle 77"/>
          <p:cNvSpPr>
            <a:spLocks noChangeArrowheads="1"/>
          </p:cNvSpPr>
          <p:nvPr/>
        </p:nvSpPr>
        <p:spPr bwMode="auto">
          <a:xfrm>
            <a:off x="8305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60" name="Rectangle 78"/>
          <p:cNvSpPr>
            <a:spLocks noChangeArrowheads="1"/>
          </p:cNvSpPr>
          <p:nvPr/>
        </p:nvSpPr>
        <p:spPr bwMode="auto">
          <a:xfrm>
            <a:off x="8610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61" name="Freeform 79"/>
          <p:cNvSpPr>
            <a:spLocks/>
          </p:cNvSpPr>
          <p:nvPr/>
        </p:nvSpPr>
        <p:spPr bwMode="auto">
          <a:xfrm rot="10800000">
            <a:off x="4343400" y="4814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0262" name="Freeform 80"/>
          <p:cNvSpPr>
            <a:spLocks/>
          </p:cNvSpPr>
          <p:nvPr/>
        </p:nvSpPr>
        <p:spPr bwMode="auto">
          <a:xfrm rot="10800000">
            <a:off x="5867400" y="4814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0263" name="Freeform 81"/>
          <p:cNvSpPr>
            <a:spLocks/>
          </p:cNvSpPr>
          <p:nvPr/>
        </p:nvSpPr>
        <p:spPr bwMode="auto">
          <a:xfrm rot="10800000">
            <a:off x="7391400" y="4814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0264" name="Freeform 82"/>
          <p:cNvSpPr>
            <a:spLocks/>
          </p:cNvSpPr>
          <p:nvPr/>
        </p:nvSpPr>
        <p:spPr bwMode="auto">
          <a:xfrm>
            <a:off x="3813176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0265" name="Freeform 83"/>
          <p:cNvSpPr>
            <a:spLocks/>
          </p:cNvSpPr>
          <p:nvPr/>
        </p:nvSpPr>
        <p:spPr bwMode="auto">
          <a:xfrm>
            <a:off x="5334001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0266" name="Freeform 84"/>
          <p:cNvSpPr>
            <a:spLocks/>
          </p:cNvSpPr>
          <p:nvPr/>
        </p:nvSpPr>
        <p:spPr bwMode="auto">
          <a:xfrm>
            <a:off x="6854826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0267" name="Freeform 85"/>
          <p:cNvSpPr>
            <a:spLocks/>
          </p:cNvSpPr>
          <p:nvPr/>
        </p:nvSpPr>
        <p:spPr bwMode="auto">
          <a:xfrm>
            <a:off x="8375651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0268" name="Rectangle 90"/>
          <p:cNvSpPr>
            <a:spLocks noChangeArrowheads="1"/>
          </p:cNvSpPr>
          <p:nvPr/>
        </p:nvSpPr>
        <p:spPr bwMode="auto">
          <a:xfrm>
            <a:off x="9525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69" name="Rectangle 91"/>
          <p:cNvSpPr>
            <a:spLocks noChangeArrowheads="1"/>
          </p:cNvSpPr>
          <p:nvPr/>
        </p:nvSpPr>
        <p:spPr bwMode="auto">
          <a:xfrm>
            <a:off x="2514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70" name="Freeform 92"/>
          <p:cNvSpPr>
            <a:spLocks/>
          </p:cNvSpPr>
          <p:nvPr/>
        </p:nvSpPr>
        <p:spPr bwMode="auto">
          <a:xfrm>
            <a:off x="8763000" y="46482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0271" name="Freeform 93"/>
          <p:cNvSpPr>
            <a:spLocks/>
          </p:cNvSpPr>
          <p:nvPr/>
        </p:nvSpPr>
        <p:spPr bwMode="auto">
          <a:xfrm rot="10800000">
            <a:off x="8915400" y="4800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0272" name="Freeform 94"/>
          <p:cNvSpPr>
            <a:spLocks/>
          </p:cNvSpPr>
          <p:nvPr/>
        </p:nvSpPr>
        <p:spPr bwMode="auto">
          <a:xfrm>
            <a:off x="2667000" y="46482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0273" name="Freeform 95"/>
          <p:cNvSpPr>
            <a:spLocks/>
          </p:cNvSpPr>
          <p:nvPr/>
        </p:nvSpPr>
        <p:spPr bwMode="auto">
          <a:xfrm rot="10800000">
            <a:off x="2819400" y="4800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0274" name="Text Box 96"/>
          <p:cNvSpPr txBox="1">
            <a:spLocks noChangeArrowheads="1"/>
          </p:cNvSpPr>
          <p:nvPr/>
        </p:nvSpPr>
        <p:spPr bwMode="auto">
          <a:xfrm>
            <a:off x="9217025" y="4191001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trailer</a:t>
            </a:r>
          </a:p>
        </p:txBody>
      </p:sp>
      <p:sp>
        <p:nvSpPr>
          <p:cNvPr id="10275" name="Text Box 97"/>
          <p:cNvSpPr txBox="1">
            <a:spLocks noChangeArrowheads="1"/>
          </p:cNvSpPr>
          <p:nvPr/>
        </p:nvSpPr>
        <p:spPr bwMode="auto">
          <a:xfrm>
            <a:off x="2149476" y="4267201"/>
            <a:ext cx="95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header</a:t>
            </a:r>
          </a:p>
        </p:txBody>
      </p:sp>
      <p:sp>
        <p:nvSpPr>
          <p:cNvPr id="10276" name="AutoShape 98"/>
          <p:cNvSpPr>
            <a:spLocks noChangeArrowheads="1"/>
          </p:cNvSpPr>
          <p:nvPr/>
        </p:nvSpPr>
        <p:spPr bwMode="auto">
          <a:xfrm>
            <a:off x="3200400" y="4267200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77" name="Text Box 99"/>
          <p:cNvSpPr txBox="1">
            <a:spLocks noChangeArrowheads="1"/>
          </p:cNvSpPr>
          <p:nvPr/>
        </p:nvSpPr>
        <p:spPr bwMode="auto">
          <a:xfrm>
            <a:off x="7135814" y="4251326"/>
            <a:ext cx="1931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nodes/positions</a:t>
            </a:r>
          </a:p>
        </p:txBody>
      </p:sp>
      <p:sp>
        <p:nvSpPr>
          <p:cNvPr id="10278" name="AutoShape 100"/>
          <p:cNvSpPr>
            <a:spLocks noChangeArrowheads="1"/>
          </p:cNvSpPr>
          <p:nvPr/>
        </p:nvSpPr>
        <p:spPr bwMode="auto">
          <a:xfrm>
            <a:off x="3429000" y="5257800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79" name="Text Box 101"/>
          <p:cNvSpPr txBox="1">
            <a:spLocks noChangeArrowheads="1"/>
          </p:cNvSpPr>
          <p:nvPr/>
        </p:nvSpPr>
        <p:spPr bwMode="auto">
          <a:xfrm>
            <a:off x="8001000" y="6019801"/>
            <a:ext cx="941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entries</a:t>
            </a:r>
          </a:p>
        </p:txBody>
      </p:sp>
      <p:grpSp>
        <p:nvGrpSpPr>
          <p:cNvPr id="10280" name="Group 106"/>
          <p:cNvGrpSpPr>
            <a:grpSpLocks/>
          </p:cNvGrpSpPr>
          <p:nvPr/>
        </p:nvGrpSpPr>
        <p:grpSpPr bwMode="auto">
          <a:xfrm>
            <a:off x="3657600" y="5365750"/>
            <a:ext cx="685800" cy="577850"/>
            <a:chOff x="3000" y="1152"/>
            <a:chExt cx="672" cy="480"/>
          </a:xfrm>
        </p:grpSpPr>
        <p:sp>
          <p:nvSpPr>
            <p:cNvPr id="10306" name="AutoShape 107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307" name="Line 108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0308" name="Line 109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sp>
        <p:nvSpPr>
          <p:cNvPr id="10281" name="Text Box 110"/>
          <p:cNvSpPr txBox="1">
            <a:spLocks noChangeArrowheads="1"/>
          </p:cNvSpPr>
          <p:nvPr/>
        </p:nvSpPr>
        <p:spPr bwMode="auto">
          <a:xfrm>
            <a:off x="3703638" y="5349876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282" name="Text Box 111"/>
          <p:cNvSpPr txBox="1">
            <a:spLocks noChangeArrowheads="1"/>
          </p:cNvSpPr>
          <p:nvPr/>
        </p:nvSpPr>
        <p:spPr bwMode="auto">
          <a:xfrm>
            <a:off x="3992563" y="5348289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</a:p>
        </p:txBody>
      </p:sp>
      <p:grpSp>
        <p:nvGrpSpPr>
          <p:cNvPr id="10283" name="Group 112"/>
          <p:cNvGrpSpPr>
            <a:grpSpLocks/>
          </p:cNvGrpSpPr>
          <p:nvPr/>
        </p:nvGrpSpPr>
        <p:grpSpPr bwMode="auto">
          <a:xfrm>
            <a:off x="5257800" y="5365750"/>
            <a:ext cx="685800" cy="577850"/>
            <a:chOff x="3000" y="1152"/>
            <a:chExt cx="672" cy="480"/>
          </a:xfrm>
        </p:grpSpPr>
        <p:sp>
          <p:nvSpPr>
            <p:cNvPr id="10303" name="AutoShape 113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304" name="Line 114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0305" name="Line 115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sp>
        <p:nvSpPr>
          <p:cNvPr id="10284" name="Text Box 116"/>
          <p:cNvSpPr txBox="1">
            <a:spLocks noChangeArrowheads="1"/>
          </p:cNvSpPr>
          <p:nvPr/>
        </p:nvSpPr>
        <p:spPr bwMode="auto">
          <a:xfrm>
            <a:off x="5303838" y="5349876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0285" name="Text Box 117"/>
          <p:cNvSpPr txBox="1">
            <a:spLocks noChangeArrowheads="1"/>
          </p:cNvSpPr>
          <p:nvPr/>
        </p:nvSpPr>
        <p:spPr bwMode="auto">
          <a:xfrm>
            <a:off x="5592763" y="5348289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</a:p>
        </p:txBody>
      </p:sp>
      <p:grpSp>
        <p:nvGrpSpPr>
          <p:cNvPr id="10286" name="Group 118"/>
          <p:cNvGrpSpPr>
            <a:grpSpLocks/>
          </p:cNvGrpSpPr>
          <p:nvPr/>
        </p:nvGrpSpPr>
        <p:grpSpPr bwMode="auto">
          <a:xfrm>
            <a:off x="6705600" y="5351463"/>
            <a:ext cx="685800" cy="577850"/>
            <a:chOff x="3000" y="1152"/>
            <a:chExt cx="672" cy="480"/>
          </a:xfrm>
        </p:grpSpPr>
        <p:sp>
          <p:nvSpPr>
            <p:cNvPr id="10300" name="AutoShape 119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301" name="Line 120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0302" name="Line 121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sp>
        <p:nvSpPr>
          <p:cNvPr id="10287" name="Text Box 122"/>
          <p:cNvSpPr txBox="1">
            <a:spLocks noChangeArrowheads="1"/>
          </p:cNvSpPr>
          <p:nvPr/>
        </p:nvSpPr>
        <p:spPr bwMode="auto">
          <a:xfrm>
            <a:off x="6751638" y="53355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0288" name="Text Box 123"/>
          <p:cNvSpPr txBox="1">
            <a:spLocks noChangeArrowheads="1"/>
          </p:cNvSpPr>
          <p:nvPr/>
        </p:nvSpPr>
        <p:spPr bwMode="auto">
          <a:xfrm>
            <a:off x="7040563" y="5334001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</a:p>
        </p:txBody>
      </p:sp>
      <p:grpSp>
        <p:nvGrpSpPr>
          <p:cNvPr id="10289" name="Group 124"/>
          <p:cNvGrpSpPr>
            <a:grpSpLocks/>
          </p:cNvGrpSpPr>
          <p:nvPr/>
        </p:nvGrpSpPr>
        <p:grpSpPr bwMode="auto">
          <a:xfrm>
            <a:off x="8229600" y="5351463"/>
            <a:ext cx="685800" cy="577850"/>
            <a:chOff x="3000" y="1152"/>
            <a:chExt cx="672" cy="480"/>
          </a:xfrm>
        </p:grpSpPr>
        <p:sp>
          <p:nvSpPr>
            <p:cNvPr id="10297" name="AutoShape 125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98" name="Line 126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0299" name="Line 127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sp>
        <p:nvSpPr>
          <p:cNvPr id="10290" name="Text Box 128"/>
          <p:cNvSpPr txBox="1">
            <a:spLocks noChangeArrowheads="1"/>
          </p:cNvSpPr>
          <p:nvPr/>
        </p:nvSpPr>
        <p:spPr bwMode="auto">
          <a:xfrm>
            <a:off x="8275638" y="53355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0291" name="Text Box 129"/>
          <p:cNvSpPr txBox="1">
            <a:spLocks noChangeArrowheads="1"/>
          </p:cNvSpPr>
          <p:nvPr/>
        </p:nvSpPr>
        <p:spPr bwMode="auto">
          <a:xfrm>
            <a:off x="8564563" y="5334001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</a:p>
        </p:txBody>
      </p:sp>
      <p:sp>
        <p:nvSpPr>
          <p:cNvPr id="10292" name="Freeform 130"/>
          <p:cNvSpPr>
            <a:spLocks/>
          </p:cNvSpPr>
          <p:nvPr/>
        </p:nvSpPr>
        <p:spPr bwMode="auto">
          <a:xfrm>
            <a:off x="8556626" y="4975225"/>
            <a:ext cx="817563" cy="1168400"/>
          </a:xfrm>
          <a:custGeom>
            <a:avLst/>
            <a:gdLst>
              <a:gd name="T0" fmla="*/ 0 w 515"/>
              <a:gd name="T1" fmla="*/ 842963 h 736"/>
              <a:gd name="T2" fmla="*/ 722313 w 515"/>
              <a:gd name="T3" fmla="*/ 1087438 h 736"/>
              <a:gd name="T4" fmla="*/ 574675 w 515"/>
              <a:gd name="T5" fmla="*/ 357187 h 736"/>
              <a:gd name="T6" fmla="*/ 28575 w 515"/>
              <a:gd name="T7" fmla="*/ 0 h 736"/>
              <a:gd name="T8" fmla="*/ 0 60000 65536"/>
              <a:gd name="T9" fmla="*/ 0 60000 65536"/>
              <a:gd name="T10" fmla="*/ 0 60000 65536"/>
              <a:gd name="T11" fmla="*/ 0 60000 65536"/>
              <a:gd name="T12" fmla="*/ 0 w 515"/>
              <a:gd name="T13" fmla="*/ 0 h 736"/>
              <a:gd name="T14" fmla="*/ 515 w 515"/>
              <a:gd name="T15" fmla="*/ 736 h 7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5" h="736">
                <a:moveTo>
                  <a:pt x="0" y="531"/>
                </a:moveTo>
                <a:cubicBezTo>
                  <a:pt x="75" y="557"/>
                  <a:pt x="395" y="736"/>
                  <a:pt x="455" y="685"/>
                </a:cubicBezTo>
                <a:cubicBezTo>
                  <a:pt x="515" y="634"/>
                  <a:pt x="435" y="339"/>
                  <a:pt x="362" y="225"/>
                </a:cubicBezTo>
                <a:cubicBezTo>
                  <a:pt x="289" y="111"/>
                  <a:pt x="90" y="47"/>
                  <a:pt x="18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0293" name="Freeform 131"/>
          <p:cNvSpPr>
            <a:spLocks/>
          </p:cNvSpPr>
          <p:nvPr/>
        </p:nvSpPr>
        <p:spPr bwMode="auto">
          <a:xfrm>
            <a:off x="3983038" y="5003800"/>
            <a:ext cx="817562" cy="1168400"/>
          </a:xfrm>
          <a:custGeom>
            <a:avLst/>
            <a:gdLst>
              <a:gd name="T0" fmla="*/ 0 w 515"/>
              <a:gd name="T1" fmla="*/ 842963 h 736"/>
              <a:gd name="T2" fmla="*/ 722312 w 515"/>
              <a:gd name="T3" fmla="*/ 1087438 h 736"/>
              <a:gd name="T4" fmla="*/ 574675 w 515"/>
              <a:gd name="T5" fmla="*/ 357187 h 736"/>
              <a:gd name="T6" fmla="*/ 28575 w 515"/>
              <a:gd name="T7" fmla="*/ 0 h 736"/>
              <a:gd name="T8" fmla="*/ 0 60000 65536"/>
              <a:gd name="T9" fmla="*/ 0 60000 65536"/>
              <a:gd name="T10" fmla="*/ 0 60000 65536"/>
              <a:gd name="T11" fmla="*/ 0 60000 65536"/>
              <a:gd name="T12" fmla="*/ 0 w 515"/>
              <a:gd name="T13" fmla="*/ 0 h 736"/>
              <a:gd name="T14" fmla="*/ 515 w 515"/>
              <a:gd name="T15" fmla="*/ 736 h 7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5" h="736">
                <a:moveTo>
                  <a:pt x="0" y="531"/>
                </a:moveTo>
                <a:cubicBezTo>
                  <a:pt x="75" y="557"/>
                  <a:pt x="395" y="736"/>
                  <a:pt x="455" y="685"/>
                </a:cubicBezTo>
                <a:cubicBezTo>
                  <a:pt x="515" y="634"/>
                  <a:pt x="435" y="339"/>
                  <a:pt x="362" y="225"/>
                </a:cubicBezTo>
                <a:cubicBezTo>
                  <a:pt x="289" y="111"/>
                  <a:pt x="90" y="47"/>
                  <a:pt x="18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0294" name="Freeform 132"/>
          <p:cNvSpPr>
            <a:spLocks/>
          </p:cNvSpPr>
          <p:nvPr/>
        </p:nvSpPr>
        <p:spPr bwMode="auto">
          <a:xfrm>
            <a:off x="5562601" y="5003800"/>
            <a:ext cx="817563" cy="1168400"/>
          </a:xfrm>
          <a:custGeom>
            <a:avLst/>
            <a:gdLst>
              <a:gd name="T0" fmla="*/ 0 w 515"/>
              <a:gd name="T1" fmla="*/ 842963 h 736"/>
              <a:gd name="T2" fmla="*/ 722313 w 515"/>
              <a:gd name="T3" fmla="*/ 1087438 h 736"/>
              <a:gd name="T4" fmla="*/ 574675 w 515"/>
              <a:gd name="T5" fmla="*/ 357187 h 736"/>
              <a:gd name="T6" fmla="*/ 28575 w 515"/>
              <a:gd name="T7" fmla="*/ 0 h 736"/>
              <a:gd name="T8" fmla="*/ 0 60000 65536"/>
              <a:gd name="T9" fmla="*/ 0 60000 65536"/>
              <a:gd name="T10" fmla="*/ 0 60000 65536"/>
              <a:gd name="T11" fmla="*/ 0 60000 65536"/>
              <a:gd name="T12" fmla="*/ 0 w 515"/>
              <a:gd name="T13" fmla="*/ 0 h 736"/>
              <a:gd name="T14" fmla="*/ 515 w 515"/>
              <a:gd name="T15" fmla="*/ 736 h 7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5" h="736">
                <a:moveTo>
                  <a:pt x="0" y="531"/>
                </a:moveTo>
                <a:cubicBezTo>
                  <a:pt x="75" y="557"/>
                  <a:pt x="395" y="736"/>
                  <a:pt x="455" y="685"/>
                </a:cubicBezTo>
                <a:cubicBezTo>
                  <a:pt x="515" y="634"/>
                  <a:pt x="435" y="339"/>
                  <a:pt x="362" y="225"/>
                </a:cubicBezTo>
                <a:cubicBezTo>
                  <a:pt x="289" y="111"/>
                  <a:pt x="90" y="47"/>
                  <a:pt x="18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0295" name="Freeform 133"/>
          <p:cNvSpPr>
            <a:spLocks/>
          </p:cNvSpPr>
          <p:nvPr/>
        </p:nvSpPr>
        <p:spPr bwMode="auto">
          <a:xfrm>
            <a:off x="7031038" y="5003800"/>
            <a:ext cx="817562" cy="1168400"/>
          </a:xfrm>
          <a:custGeom>
            <a:avLst/>
            <a:gdLst>
              <a:gd name="T0" fmla="*/ 0 w 515"/>
              <a:gd name="T1" fmla="*/ 842963 h 736"/>
              <a:gd name="T2" fmla="*/ 722312 w 515"/>
              <a:gd name="T3" fmla="*/ 1087438 h 736"/>
              <a:gd name="T4" fmla="*/ 574675 w 515"/>
              <a:gd name="T5" fmla="*/ 357187 h 736"/>
              <a:gd name="T6" fmla="*/ 28575 w 515"/>
              <a:gd name="T7" fmla="*/ 0 h 736"/>
              <a:gd name="T8" fmla="*/ 0 60000 65536"/>
              <a:gd name="T9" fmla="*/ 0 60000 65536"/>
              <a:gd name="T10" fmla="*/ 0 60000 65536"/>
              <a:gd name="T11" fmla="*/ 0 60000 65536"/>
              <a:gd name="T12" fmla="*/ 0 w 515"/>
              <a:gd name="T13" fmla="*/ 0 h 736"/>
              <a:gd name="T14" fmla="*/ 515 w 515"/>
              <a:gd name="T15" fmla="*/ 736 h 7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5" h="736">
                <a:moveTo>
                  <a:pt x="0" y="531"/>
                </a:moveTo>
                <a:cubicBezTo>
                  <a:pt x="75" y="557"/>
                  <a:pt x="395" y="736"/>
                  <a:pt x="455" y="685"/>
                </a:cubicBezTo>
                <a:cubicBezTo>
                  <a:pt x="515" y="634"/>
                  <a:pt x="435" y="339"/>
                  <a:pt x="362" y="225"/>
                </a:cubicBezTo>
                <a:cubicBezTo>
                  <a:pt x="289" y="111"/>
                  <a:pt x="90" y="47"/>
                  <a:pt x="18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41904866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Heap Implementation</a:t>
            </a:r>
          </a:p>
        </p:txBody>
      </p:sp>
      <p:sp>
        <p:nvSpPr>
          <p:cNvPr id="131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A location-aware heap entry is an object storing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dirty="0"/>
              <a:t>key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dirty="0"/>
              <a:t>value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dirty="0"/>
              <a:t>position of the entry in the underlying heap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In turn, each heap position stores an entry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Back pointers are updated during entry swaps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E59EAEE-5CEA-4EF1-99BC-9FA0EAAB535A}" type="slidenum">
              <a:rPr lang="en-US" altLang="lv-LV" sz="1400"/>
              <a:pPr eaLnBrk="1" hangingPunct="1"/>
              <a:t>24</a:t>
            </a:fld>
            <a:endParaRPr lang="en-US" altLang="lv-LV" sz="1400"/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8575676" y="3103564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271" name="Oval 6"/>
          <p:cNvSpPr>
            <a:spLocks noChangeArrowheads="1"/>
          </p:cNvSpPr>
          <p:nvPr/>
        </p:nvSpPr>
        <p:spPr bwMode="auto">
          <a:xfrm>
            <a:off x="9986962" y="3614739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272" name="Oval 7"/>
          <p:cNvSpPr>
            <a:spLocks noChangeArrowheads="1"/>
          </p:cNvSpPr>
          <p:nvPr/>
        </p:nvSpPr>
        <p:spPr bwMode="auto">
          <a:xfrm>
            <a:off x="7623176" y="3614739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8210551" y="4110039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1274" name="AutoShape 12"/>
          <p:cNvCxnSpPr>
            <a:cxnSpLocks noChangeShapeType="1"/>
            <a:stCxn id="11270" idx="3"/>
            <a:endCxn id="11272" idx="7"/>
          </p:cNvCxnSpPr>
          <p:nvPr/>
        </p:nvCxnSpPr>
        <p:spPr bwMode="auto">
          <a:xfrm flipH="1">
            <a:off x="7896226" y="3384551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AutoShape 13"/>
          <p:cNvCxnSpPr>
            <a:cxnSpLocks noChangeShapeType="1"/>
            <a:stCxn id="11271" idx="1"/>
            <a:endCxn id="11270" idx="5"/>
          </p:cNvCxnSpPr>
          <p:nvPr/>
        </p:nvCxnSpPr>
        <p:spPr bwMode="auto">
          <a:xfrm flipH="1" flipV="1">
            <a:off x="8848726" y="3386138"/>
            <a:ext cx="118427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AutoShape 15"/>
          <p:cNvCxnSpPr>
            <a:cxnSpLocks noChangeShapeType="1"/>
            <a:stCxn id="11280" idx="7"/>
            <a:endCxn id="11271" idx="3"/>
          </p:cNvCxnSpPr>
          <p:nvPr/>
        </p:nvCxnSpPr>
        <p:spPr bwMode="auto">
          <a:xfrm flipV="1">
            <a:off x="9766300" y="3897314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8"/>
          <p:cNvCxnSpPr>
            <a:cxnSpLocks noChangeShapeType="1"/>
            <a:stCxn id="11279" idx="7"/>
            <a:endCxn id="11272" idx="3"/>
          </p:cNvCxnSpPr>
          <p:nvPr/>
        </p:nvCxnSpPr>
        <p:spPr bwMode="auto">
          <a:xfrm flipV="1">
            <a:off x="7308850" y="3897314"/>
            <a:ext cx="360362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9"/>
          <p:cNvCxnSpPr>
            <a:cxnSpLocks noChangeShapeType="1"/>
            <a:stCxn id="11273" idx="1"/>
            <a:endCxn id="11272" idx="5"/>
          </p:cNvCxnSpPr>
          <p:nvPr/>
        </p:nvCxnSpPr>
        <p:spPr bwMode="auto">
          <a:xfrm flipH="1" flipV="1">
            <a:off x="7896225" y="3897314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9" name="Oval 20"/>
          <p:cNvSpPr>
            <a:spLocks noChangeArrowheads="1"/>
          </p:cNvSpPr>
          <p:nvPr/>
        </p:nvSpPr>
        <p:spPr bwMode="auto">
          <a:xfrm>
            <a:off x="7035801" y="4110039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280" name="Oval 25"/>
          <p:cNvSpPr>
            <a:spLocks noChangeArrowheads="1"/>
          </p:cNvSpPr>
          <p:nvPr/>
        </p:nvSpPr>
        <p:spPr bwMode="auto">
          <a:xfrm>
            <a:off x="9493251" y="4110039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11281" name="Group 33"/>
          <p:cNvGrpSpPr>
            <a:grpSpLocks/>
          </p:cNvGrpSpPr>
          <p:nvPr/>
        </p:nvGrpSpPr>
        <p:grpSpPr bwMode="auto">
          <a:xfrm>
            <a:off x="6786562" y="2282825"/>
            <a:ext cx="685800" cy="577850"/>
            <a:chOff x="3000" y="1152"/>
            <a:chExt cx="672" cy="480"/>
          </a:xfrm>
        </p:grpSpPr>
        <p:sp>
          <p:nvSpPr>
            <p:cNvPr id="11327" name="AutoShape 30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1328" name="Line 31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1329" name="Line 32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sp>
        <p:nvSpPr>
          <p:cNvPr id="11282" name="Text Box 34"/>
          <p:cNvSpPr txBox="1">
            <a:spLocks noChangeArrowheads="1"/>
          </p:cNvSpPr>
          <p:nvPr/>
        </p:nvSpPr>
        <p:spPr bwMode="auto">
          <a:xfrm>
            <a:off x="6832600" y="22669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1283" name="Text Box 35"/>
          <p:cNvSpPr txBox="1">
            <a:spLocks noChangeArrowheads="1"/>
          </p:cNvSpPr>
          <p:nvPr/>
        </p:nvSpPr>
        <p:spPr bwMode="auto">
          <a:xfrm>
            <a:off x="7115175" y="226536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</p:txBody>
      </p:sp>
      <p:grpSp>
        <p:nvGrpSpPr>
          <p:cNvPr id="11284" name="Group 38"/>
          <p:cNvGrpSpPr>
            <a:grpSpLocks/>
          </p:cNvGrpSpPr>
          <p:nvPr/>
        </p:nvGrpSpPr>
        <p:grpSpPr bwMode="auto">
          <a:xfrm>
            <a:off x="8462962" y="1673225"/>
            <a:ext cx="685800" cy="577850"/>
            <a:chOff x="3000" y="1152"/>
            <a:chExt cx="672" cy="480"/>
          </a:xfrm>
        </p:grpSpPr>
        <p:sp>
          <p:nvSpPr>
            <p:cNvPr id="11324" name="AutoShape 39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1325" name="Line 40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1326" name="Line 41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sp>
        <p:nvSpPr>
          <p:cNvPr id="11285" name="Text Box 42"/>
          <p:cNvSpPr txBox="1">
            <a:spLocks noChangeArrowheads="1"/>
          </p:cNvSpPr>
          <p:nvPr/>
        </p:nvSpPr>
        <p:spPr bwMode="auto">
          <a:xfrm>
            <a:off x="8509000" y="16573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1286" name="Text Box 43"/>
          <p:cNvSpPr txBox="1">
            <a:spLocks noChangeArrowheads="1"/>
          </p:cNvSpPr>
          <p:nvPr/>
        </p:nvSpPr>
        <p:spPr bwMode="auto">
          <a:xfrm>
            <a:off x="8791575" y="165576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</a:p>
        </p:txBody>
      </p:sp>
      <p:grpSp>
        <p:nvGrpSpPr>
          <p:cNvPr id="11287" name="Group 45"/>
          <p:cNvGrpSpPr>
            <a:grpSpLocks/>
          </p:cNvGrpSpPr>
          <p:nvPr/>
        </p:nvGrpSpPr>
        <p:grpSpPr bwMode="auto">
          <a:xfrm>
            <a:off x="10063162" y="2282825"/>
            <a:ext cx="685800" cy="577850"/>
            <a:chOff x="3000" y="1152"/>
            <a:chExt cx="672" cy="480"/>
          </a:xfrm>
        </p:grpSpPr>
        <p:sp>
          <p:nvSpPr>
            <p:cNvPr id="11321" name="AutoShape 46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1322" name="Line 47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1323" name="Line 48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sp>
        <p:nvSpPr>
          <p:cNvPr id="11288" name="Text Box 49"/>
          <p:cNvSpPr txBox="1">
            <a:spLocks noChangeArrowheads="1"/>
          </p:cNvSpPr>
          <p:nvPr/>
        </p:nvSpPr>
        <p:spPr bwMode="auto">
          <a:xfrm>
            <a:off x="10109200" y="22669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1289" name="Text Box 50"/>
          <p:cNvSpPr txBox="1">
            <a:spLocks noChangeArrowheads="1"/>
          </p:cNvSpPr>
          <p:nvPr/>
        </p:nvSpPr>
        <p:spPr bwMode="auto">
          <a:xfrm>
            <a:off x="10391775" y="226536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</p:txBody>
      </p:sp>
      <p:grpSp>
        <p:nvGrpSpPr>
          <p:cNvPr id="11290" name="Group 52"/>
          <p:cNvGrpSpPr>
            <a:grpSpLocks/>
          </p:cNvGrpSpPr>
          <p:nvPr/>
        </p:nvGrpSpPr>
        <p:grpSpPr bwMode="auto">
          <a:xfrm>
            <a:off x="6938962" y="5368925"/>
            <a:ext cx="685800" cy="577850"/>
            <a:chOff x="3000" y="1152"/>
            <a:chExt cx="672" cy="480"/>
          </a:xfrm>
        </p:grpSpPr>
        <p:sp>
          <p:nvSpPr>
            <p:cNvPr id="11318" name="AutoShape 53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1319" name="Line 54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1320" name="Line 55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sp>
        <p:nvSpPr>
          <p:cNvPr id="11291" name="Text Box 56"/>
          <p:cNvSpPr txBox="1">
            <a:spLocks noChangeArrowheads="1"/>
          </p:cNvSpPr>
          <p:nvPr/>
        </p:nvSpPr>
        <p:spPr bwMode="auto">
          <a:xfrm>
            <a:off x="6985000" y="53530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1292" name="Text Box 57"/>
          <p:cNvSpPr txBox="1">
            <a:spLocks noChangeArrowheads="1"/>
          </p:cNvSpPr>
          <p:nvPr/>
        </p:nvSpPr>
        <p:spPr bwMode="auto">
          <a:xfrm>
            <a:off x="7267575" y="535146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</a:p>
        </p:txBody>
      </p:sp>
      <p:grpSp>
        <p:nvGrpSpPr>
          <p:cNvPr id="11293" name="Group 59"/>
          <p:cNvGrpSpPr>
            <a:grpSpLocks/>
          </p:cNvGrpSpPr>
          <p:nvPr/>
        </p:nvGrpSpPr>
        <p:grpSpPr bwMode="auto">
          <a:xfrm>
            <a:off x="8615362" y="5368925"/>
            <a:ext cx="685800" cy="577850"/>
            <a:chOff x="3000" y="1152"/>
            <a:chExt cx="672" cy="480"/>
          </a:xfrm>
        </p:grpSpPr>
        <p:sp>
          <p:nvSpPr>
            <p:cNvPr id="11315" name="AutoShape 60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1316" name="Line 61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1317" name="Line 62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sp>
        <p:nvSpPr>
          <p:cNvPr id="11294" name="Text Box 63"/>
          <p:cNvSpPr txBox="1">
            <a:spLocks noChangeArrowheads="1"/>
          </p:cNvSpPr>
          <p:nvPr/>
        </p:nvSpPr>
        <p:spPr bwMode="auto">
          <a:xfrm>
            <a:off x="8661400" y="53530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1295" name="Text Box 64"/>
          <p:cNvSpPr txBox="1">
            <a:spLocks noChangeArrowheads="1"/>
          </p:cNvSpPr>
          <p:nvPr/>
        </p:nvSpPr>
        <p:spPr bwMode="auto">
          <a:xfrm>
            <a:off x="8950325" y="5351464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</a:p>
        </p:txBody>
      </p:sp>
      <p:grpSp>
        <p:nvGrpSpPr>
          <p:cNvPr id="11296" name="Group 66"/>
          <p:cNvGrpSpPr>
            <a:grpSpLocks/>
          </p:cNvGrpSpPr>
          <p:nvPr/>
        </p:nvGrpSpPr>
        <p:grpSpPr bwMode="auto">
          <a:xfrm>
            <a:off x="10139362" y="5368925"/>
            <a:ext cx="685800" cy="577850"/>
            <a:chOff x="3000" y="1152"/>
            <a:chExt cx="672" cy="480"/>
          </a:xfrm>
        </p:grpSpPr>
        <p:sp>
          <p:nvSpPr>
            <p:cNvPr id="11312" name="AutoShape 67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1313" name="Line 68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1314" name="Line 69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sp>
        <p:nvSpPr>
          <p:cNvPr id="11297" name="Text Box 70"/>
          <p:cNvSpPr txBox="1">
            <a:spLocks noChangeArrowheads="1"/>
          </p:cNvSpPr>
          <p:nvPr/>
        </p:nvSpPr>
        <p:spPr bwMode="auto">
          <a:xfrm>
            <a:off x="10185400" y="53530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1298" name="Text Box 71"/>
          <p:cNvSpPr txBox="1">
            <a:spLocks noChangeArrowheads="1"/>
          </p:cNvSpPr>
          <p:nvPr/>
        </p:nvSpPr>
        <p:spPr bwMode="auto">
          <a:xfrm>
            <a:off x="10474325" y="5351464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</a:p>
        </p:txBody>
      </p:sp>
      <p:sp>
        <p:nvSpPr>
          <p:cNvPr id="11299" name="Freeform 72"/>
          <p:cNvSpPr>
            <a:spLocks/>
          </p:cNvSpPr>
          <p:nvPr/>
        </p:nvSpPr>
        <p:spPr bwMode="auto">
          <a:xfrm>
            <a:off x="8786812" y="2122488"/>
            <a:ext cx="590550" cy="1047750"/>
          </a:xfrm>
          <a:custGeom>
            <a:avLst/>
            <a:gdLst>
              <a:gd name="T0" fmla="*/ 0 w 372"/>
              <a:gd name="T1" fmla="*/ 0 h 660"/>
              <a:gd name="T2" fmla="*/ 571500 w 372"/>
              <a:gd name="T3" fmla="*/ 476250 h 660"/>
              <a:gd name="T4" fmla="*/ 114300 w 372"/>
              <a:gd name="T5" fmla="*/ 1047750 h 660"/>
              <a:gd name="T6" fmla="*/ 0 60000 65536"/>
              <a:gd name="T7" fmla="*/ 0 60000 65536"/>
              <a:gd name="T8" fmla="*/ 0 60000 65536"/>
              <a:gd name="T9" fmla="*/ 0 w 372"/>
              <a:gd name="T10" fmla="*/ 0 h 660"/>
              <a:gd name="T11" fmla="*/ 372 w 372"/>
              <a:gd name="T12" fmla="*/ 660 h 6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2" h="660">
                <a:moveTo>
                  <a:pt x="0" y="0"/>
                </a:moveTo>
                <a:cubicBezTo>
                  <a:pt x="60" y="50"/>
                  <a:pt x="348" y="190"/>
                  <a:pt x="360" y="300"/>
                </a:cubicBezTo>
                <a:cubicBezTo>
                  <a:pt x="372" y="410"/>
                  <a:pt x="132" y="585"/>
                  <a:pt x="72" y="66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300" name="Freeform 73"/>
          <p:cNvSpPr>
            <a:spLocks/>
          </p:cNvSpPr>
          <p:nvPr/>
        </p:nvSpPr>
        <p:spPr bwMode="auto">
          <a:xfrm>
            <a:off x="10310812" y="2722564"/>
            <a:ext cx="533400" cy="981075"/>
          </a:xfrm>
          <a:custGeom>
            <a:avLst/>
            <a:gdLst>
              <a:gd name="T0" fmla="*/ 114300 w 336"/>
              <a:gd name="T1" fmla="*/ 0 h 618"/>
              <a:gd name="T2" fmla="*/ 514350 w 336"/>
              <a:gd name="T3" fmla="*/ 590550 h 618"/>
              <a:gd name="T4" fmla="*/ 0 w 336"/>
              <a:gd name="T5" fmla="*/ 981075 h 618"/>
              <a:gd name="T6" fmla="*/ 0 60000 65536"/>
              <a:gd name="T7" fmla="*/ 0 60000 65536"/>
              <a:gd name="T8" fmla="*/ 0 60000 65536"/>
              <a:gd name="T9" fmla="*/ 0 w 336"/>
              <a:gd name="T10" fmla="*/ 0 h 618"/>
              <a:gd name="T11" fmla="*/ 336 w 336"/>
              <a:gd name="T12" fmla="*/ 618 h 6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618">
                <a:moveTo>
                  <a:pt x="72" y="0"/>
                </a:moveTo>
                <a:cubicBezTo>
                  <a:pt x="114" y="62"/>
                  <a:pt x="336" y="269"/>
                  <a:pt x="324" y="372"/>
                </a:cubicBezTo>
                <a:cubicBezTo>
                  <a:pt x="312" y="475"/>
                  <a:pt x="67" y="567"/>
                  <a:pt x="0" y="618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301" name="Freeform 74"/>
          <p:cNvSpPr>
            <a:spLocks/>
          </p:cNvSpPr>
          <p:nvPr/>
        </p:nvSpPr>
        <p:spPr bwMode="auto">
          <a:xfrm>
            <a:off x="6931026" y="2732089"/>
            <a:ext cx="693737" cy="1000125"/>
          </a:xfrm>
          <a:custGeom>
            <a:avLst/>
            <a:gdLst>
              <a:gd name="T0" fmla="*/ 188912 w 437"/>
              <a:gd name="T1" fmla="*/ 0 h 630"/>
              <a:gd name="T2" fmla="*/ 84137 w 437"/>
              <a:gd name="T3" fmla="*/ 571500 h 630"/>
              <a:gd name="T4" fmla="*/ 693737 w 437"/>
              <a:gd name="T5" fmla="*/ 1000125 h 630"/>
              <a:gd name="T6" fmla="*/ 0 60000 65536"/>
              <a:gd name="T7" fmla="*/ 0 60000 65536"/>
              <a:gd name="T8" fmla="*/ 0 60000 65536"/>
              <a:gd name="T9" fmla="*/ 0 w 437"/>
              <a:gd name="T10" fmla="*/ 0 h 630"/>
              <a:gd name="T11" fmla="*/ 437 w 437"/>
              <a:gd name="T12" fmla="*/ 630 h 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7" h="630">
                <a:moveTo>
                  <a:pt x="119" y="0"/>
                </a:moveTo>
                <a:cubicBezTo>
                  <a:pt x="108" y="60"/>
                  <a:pt x="0" y="255"/>
                  <a:pt x="53" y="360"/>
                </a:cubicBezTo>
                <a:cubicBezTo>
                  <a:pt x="106" y="465"/>
                  <a:pt x="357" y="574"/>
                  <a:pt x="437" y="63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302" name="Freeform 75"/>
          <p:cNvSpPr>
            <a:spLocks/>
          </p:cNvSpPr>
          <p:nvPr/>
        </p:nvSpPr>
        <p:spPr bwMode="auto">
          <a:xfrm>
            <a:off x="7291387" y="4294189"/>
            <a:ext cx="668338" cy="1849437"/>
          </a:xfrm>
          <a:custGeom>
            <a:avLst/>
            <a:gdLst>
              <a:gd name="T0" fmla="*/ 0 w 421"/>
              <a:gd name="T1" fmla="*/ 1552574 h 1165"/>
              <a:gd name="T2" fmla="*/ 590550 w 421"/>
              <a:gd name="T3" fmla="*/ 1647825 h 1165"/>
              <a:gd name="T4" fmla="*/ 466725 w 421"/>
              <a:gd name="T5" fmla="*/ 342900 h 1165"/>
              <a:gd name="T6" fmla="*/ 85725 w 421"/>
              <a:gd name="T7" fmla="*/ 0 h 1165"/>
              <a:gd name="T8" fmla="*/ 0 60000 65536"/>
              <a:gd name="T9" fmla="*/ 0 60000 65536"/>
              <a:gd name="T10" fmla="*/ 0 60000 65536"/>
              <a:gd name="T11" fmla="*/ 0 60000 65536"/>
              <a:gd name="T12" fmla="*/ 0 w 421"/>
              <a:gd name="T13" fmla="*/ 0 h 1165"/>
              <a:gd name="T14" fmla="*/ 421 w 421"/>
              <a:gd name="T15" fmla="*/ 1165 h 11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1" h="1165">
                <a:moveTo>
                  <a:pt x="0" y="978"/>
                </a:moveTo>
                <a:cubicBezTo>
                  <a:pt x="62" y="988"/>
                  <a:pt x="323" y="1165"/>
                  <a:pt x="372" y="1038"/>
                </a:cubicBezTo>
                <a:cubicBezTo>
                  <a:pt x="421" y="911"/>
                  <a:pt x="347" y="389"/>
                  <a:pt x="294" y="216"/>
                </a:cubicBezTo>
                <a:cubicBezTo>
                  <a:pt x="241" y="43"/>
                  <a:pt x="104" y="45"/>
                  <a:pt x="54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303" name="Freeform 77"/>
          <p:cNvSpPr>
            <a:spLocks/>
          </p:cNvSpPr>
          <p:nvPr/>
        </p:nvSpPr>
        <p:spPr bwMode="auto">
          <a:xfrm>
            <a:off x="8558212" y="4303714"/>
            <a:ext cx="1028700" cy="1938337"/>
          </a:xfrm>
          <a:custGeom>
            <a:avLst/>
            <a:gdLst>
              <a:gd name="T0" fmla="*/ 407988 w 648"/>
              <a:gd name="T1" fmla="*/ 1512887 h 1221"/>
              <a:gd name="T2" fmla="*/ 1019175 w 648"/>
              <a:gd name="T3" fmla="*/ 1752600 h 1221"/>
              <a:gd name="T4" fmla="*/ 466725 w 648"/>
              <a:gd name="T5" fmla="*/ 400050 h 1221"/>
              <a:gd name="T6" fmla="*/ 0 w 648"/>
              <a:gd name="T7" fmla="*/ 0 h 1221"/>
              <a:gd name="T8" fmla="*/ 0 60000 65536"/>
              <a:gd name="T9" fmla="*/ 0 60000 65536"/>
              <a:gd name="T10" fmla="*/ 0 60000 65536"/>
              <a:gd name="T11" fmla="*/ 0 60000 65536"/>
              <a:gd name="T12" fmla="*/ 0 w 648"/>
              <a:gd name="T13" fmla="*/ 0 h 1221"/>
              <a:gd name="T14" fmla="*/ 648 w 648"/>
              <a:gd name="T15" fmla="*/ 1221 h 12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8" h="1221">
                <a:moveTo>
                  <a:pt x="257" y="953"/>
                </a:moveTo>
                <a:cubicBezTo>
                  <a:pt x="321" y="978"/>
                  <a:pt x="636" y="1221"/>
                  <a:pt x="642" y="1104"/>
                </a:cubicBezTo>
                <a:cubicBezTo>
                  <a:pt x="648" y="987"/>
                  <a:pt x="401" y="436"/>
                  <a:pt x="294" y="252"/>
                </a:cubicBezTo>
                <a:cubicBezTo>
                  <a:pt x="187" y="68"/>
                  <a:pt x="61" y="52"/>
                  <a:pt x="0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304" name="Freeform 78"/>
          <p:cNvSpPr>
            <a:spLocks/>
          </p:cNvSpPr>
          <p:nvPr/>
        </p:nvSpPr>
        <p:spPr bwMode="auto">
          <a:xfrm>
            <a:off x="9834562" y="4284664"/>
            <a:ext cx="1290638" cy="1963737"/>
          </a:xfrm>
          <a:custGeom>
            <a:avLst/>
            <a:gdLst>
              <a:gd name="T0" fmla="*/ 636588 w 813"/>
              <a:gd name="T1" fmla="*/ 1550987 h 1237"/>
              <a:gd name="T2" fmla="*/ 1247775 w 813"/>
              <a:gd name="T3" fmla="*/ 1790700 h 1237"/>
              <a:gd name="T4" fmla="*/ 895350 w 813"/>
              <a:gd name="T5" fmla="*/ 514350 h 1237"/>
              <a:gd name="T6" fmla="*/ 0 w 813"/>
              <a:gd name="T7" fmla="*/ 0 h 1237"/>
              <a:gd name="T8" fmla="*/ 0 60000 65536"/>
              <a:gd name="T9" fmla="*/ 0 60000 65536"/>
              <a:gd name="T10" fmla="*/ 0 60000 65536"/>
              <a:gd name="T11" fmla="*/ 0 60000 65536"/>
              <a:gd name="T12" fmla="*/ 0 w 813"/>
              <a:gd name="T13" fmla="*/ 0 h 1237"/>
              <a:gd name="T14" fmla="*/ 813 w 813"/>
              <a:gd name="T15" fmla="*/ 1237 h 1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3" h="1237">
                <a:moveTo>
                  <a:pt x="401" y="977"/>
                </a:moveTo>
                <a:cubicBezTo>
                  <a:pt x="465" y="1002"/>
                  <a:pt x="759" y="1237"/>
                  <a:pt x="786" y="1128"/>
                </a:cubicBezTo>
                <a:cubicBezTo>
                  <a:pt x="813" y="1019"/>
                  <a:pt x="695" y="512"/>
                  <a:pt x="564" y="324"/>
                </a:cubicBezTo>
                <a:cubicBezTo>
                  <a:pt x="433" y="136"/>
                  <a:pt x="118" y="68"/>
                  <a:pt x="0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305" name="Freeform 79"/>
          <p:cNvSpPr>
            <a:spLocks/>
          </p:cNvSpPr>
          <p:nvPr/>
        </p:nvSpPr>
        <p:spPr bwMode="auto">
          <a:xfrm>
            <a:off x="7291387" y="2847976"/>
            <a:ext cx="604838" cy="912813"/>
          </a:xfrm>
          <a:custGeom>
            <a:avLst/>
            <a:gdLst>
              <a:gd name="T0" fmla="*/ 487363 w 381"/>
              <a:gd name="T1" fmla="*/ 912813 h 575"/>
              <a:gd name="T2" fmla="*/ 523875 w 381"/>
              <a:gd name="T3" fmla="*/ 476250 h 575"/>
              <a:gd name="T4" fmla="*/ 0 w 381"/>
              <a:gd name="T5" fmla="*/ 0 h 575"/>
              <a:gd name="T6" fmla="*/ 0 60000 65536"/>
              <a:gd name="T7" fmla="*/ 0 60000 65536"/>
              <a:gd name="T8" fmla="*/ 0 60000 65536"/>
              <a:gd name="T9" fmla="*/ 0 w 381"/>
              <a:gd name="T10" fmla="*/ 0 h 575"/>
              <a:gd name="T11" fmla="*/ 381 w 381"/>
              <a:gd name="T12" fmla="*/ 575 h 5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1" h="575">
                <a:moveTo>
                  <a:pt x="307" y="575"/>
                </a:moveTo>
                <a:cubicBezTo>
                  <a:pt x="311" y="529"/>
                  <a:pt x="381" y="396"/>
                  <a:pt x="330" y="300"/>
                </a:cubicBezTo>
                <a:cubicBezTo>
                  <a:pt x="279" y="204"/>
                  <a:pt x="69" y="62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306" name="Freeform 80"/>
          <p:cNvSpPr>
            <a:spLocks/>
          </p:cNvSpPr>
          <p:nvPr/>
        </p:nvSpPr>
        <p:spPr bwMode="auto">
          <a:xfrm>
            <a:off x="10126663" y="2867025"/>
            <a:ext cx="269875" cy="903288"/>
          </a:xfrm>
          <a:custGeom>
            <a:avLst/>
            <a:gdLst>
              <a:gd name="T0" fmla="*/ 22225 w 170"/>
              <a:gd name="T1" fmla="*/ 903288 h 569"/>
              <a:gd name="T2" fmla="*/ 41275 w 170"/>
              <a:gd name="T3" fmla="*/ 400050 h 569"/>
              <a:gd name="T4" fmla="*/ 269875 w 170"/>
              <a:gd name="T5" fmla="*/ 0 h 569"/>
              <a:gd name="T6" fmla="*/ 0 60000 65536"/>
              <a:gd name="T7" fmla="*/ 0 60000 65536"/>
              <a:gd name="T8" fmla="*/ 0 60000 65536"/>
              <a:gd name="T9" fmla="*/ 0 w 170"/>
              <a:gd name="T10" fmla="*/ 0 h 569"/>
              <a:gd name="T11" fmla="*/ 170 w 170"/>
              <a:gd name="T12" fmla="*/ 569 h 5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" h="569">
                <a:moveTo>
                  <a:pt x="14" y="569"/>
                </a:moveTo>
                <a:cubicBezTo>
                  <a:pt x="16" y="516"/>
                  <a:pt x="0" y="347"/>
                  <a:pt x="26" y="252"/>
                </a:cubicBezTo>
                <a:cubicBezTo>
                  <a:pt x="52" y="157"/>
                  <a:pt x="140" y="52"/>
                  <a:pt x="17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307" name="Freeform 81"/>
          <p:cNvSpPr>
            <a:spLocks/>
          </p:cNvSpPr>
          <p:nvPr/>
        </p:nvSpPr>
        <p:spPr bwMode="auto">
          <a:xfrm>
            <a:off x="8458200" y="2257425"/>
            <a:ext cx="309562" cy="979488"/>
          </a:xfrm>
          <a:custGeom>
            <a:avLst/>
            <a:gdLst>
              <a:gd name="T0" fmla="*/ 280987 w 195"/>
              <a:gd name="T1" fmla="*/ 979488 h 617"/>
              <a:gd name="T2" fmla="*/ 4762 w 195"/>
              <a:gd name="T3" fmla="*/ 495300 h 617"/>
              <a:gd name="T4" fmla="*/ 309562 w 195"/>
              <a:gd name="T5" fmla="*/ 0 h 617"/>
              <a:gd name="T6" fmla="*/ 0 60000 65536"/>
              <a:gd name="T7" fmla="*/ 0 60000 65536"/>
              <a:gd name="T8" fmla="*/ 0 60000 65536"/>
              <a:gd name="T9" fmla="*/ 0 w 195"/>
              <a:gd name="T10" fmla="*/ 0 h 617"/>
              <a:gd name="T11" fmla="*/ 195 w 195"/>
              <a:gd name="T12" fmla="*/ 617 h 6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5" h="617">
                <a:moveTo>
                  <a:pt x="177" y="617"/>
                </a:moveTo>
                <a:cubicBezTo>
                  <a:pt x="148" y="566"/>
                  <a:pt x="0" y="415"/>
                  <a:pt x="3" y="312"/>
                </a:cubicBezTo>
                <a:cubicBezTo>
                  <a:pt x="6" y="209"/>
                  <a:pt x="155" y="65"/>
                  <a:pt x="195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308" name="Freeform 82"/>
          <p:cNvSpPr>
            <a:spLocks/>
          </p:cNvSpPr>
          <p:nvPr/>
        </p:nvSpPr>
        <p:spPr bwMode="auto">
          <a:xfrm>
            <a:off x="9588501" y="4278314"/>
            <a:ext cx="522287" cy="1284287"/>
          </a:xfrm>
          <a:custGeom>
            <a:avLst/>
            <a:gdLst>
              <a:gd name="T0" fmla="*/ 69850 w 329"/>
              <a:gd name="T1" fmla="*/ 0 h 809"/>
              <a:gd name="T2" fmla="*/ 74612 w 329"/>
              <a:gd name="T3" fmla="*/ 731837 h 809"/>
              <a:gd name="T4" fmla="*/ 522287 w 329"/>
              <a:gd name="T5" fmla="*/ 1284287 h 809"/>
              <a:gd name="T6" fmla="*/ 0 60000 65536"/>
              <a:gd name="T7" fmla="*/ 0 60000 65536"/>
              <a:gd name="T8" fmla="*/ 0 60000 65536"/>
              <a:gd name="T9" fmla="*/ 0 w 329"/>
              <a:gd name="T10" fmla="*/ 0 h 809"/>
              <a:gd name="T11" fmla="*/ 329 w 329"/>
              <a:gd name="T12" fmla="*/ 809 h 8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9" h="809">
                <a:moveTo>
                  <a:pt x="44" y="0"/>
                </a:moveTo>
                <a:cubicBezTo>
                  <a:pt x="44" y="77"/>
                  <a:pt x="0" y="326"/>
                  <a:pt x="47" y="461"/>
                </a:cubicBezTo>
                <a:cubicBezTo>
                  <a:pt x="94" y="596"/>
                  <a:pt x="270" y="737"/>
                  <a:pt x="329" y="80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309" name="Freeform 83"/>
          <p:cNvSpPr>
            <a:spLocks/>
          </p:cNvSpPr>
          <p:nvPr/>
        </p:nvSpPr>
        <p:spPr bwMode="auto">
          <a:xfrm>
            <a:off x="8251826" y="4276726"/>
            <a:ext cx="363537" cy="1343025"/>
          </a:xfrm>
          <a:custGeom>
            <a:avLst/>
            <a:gdLst>
              <a:gd name="T0" fmla="*/ 128587 w 229"/>
              <a:gd name="T1" fmla="*/ 0 h 846"/>
              <a:gd name="T2" fmla="*/ 39687 w 229"/>
              <a:gd name="T3" fmla="*/ 885825 h 846"/>
              <a:gd name="T4" fmla="*/ 363537 w 229"/>
              <a:gd name="T5" fmla="*/ 1343025 h 846"/>
              <a:gd name="T6" fmla="*/ 0 60000 65536"/>
              <a:gd name="T7" fmla="*/ 0 60000 65536"/>
              <a:gd name="T8" fmla="*/ 0 60000 65536"/>
              <a:gd name="T9" fmla="*/ 0 w 229"/>
              <a:gd name="T10" fmla="*/ 0 h 846"/>
              <a:gd name="T11" fmla="*/ 229 w 229"/>
              <a:gd name="T12" fmla="*/ 846 h 8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" h="846">
                <a:moveTo>
                  <a:pt x="81" y="0"/>
                </a:moveTo>
                <a:cubicBezTo>
                  <a:pt x="72" y="93"/>
                  <a:pt x="0" y="417"/>
                  <a:pt x="25" y="558"/>
                </a:cubicBezTo>
                <a:cubicBezTo>
                  <a:pt x="50" y="699"/>
                  <a:pt x="187" y="786"/>
                  <a:pt x="229" y="84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310" name="Freeform 84"/>
          <p:cNvSpPr>
            <a:spLocks/>
          </p:cNvSpPr>
          <p:nvPr/>
        </p:nvSpPr>
        <p:spPr bwMode="auto">
          <a:xfrm>
            <a:off x="7119938" y="4267201"/>
            <a:ext cx="142875" cy="1076325"/>
          </a:xfrm>
          <a:custGeom>
            <a:avLst/>
            <a:gdLst>
              <a:gd name="T0" fmla="*/ 80962 w 90"/>
              <a:gd name="T1" fmla="*/ 0 h 678"/>
              <a:gd name="T2" fmla="*/ 9525 w 90"/>
              <a:gd name="T3" fmla="*/ 600075 h 678"/>
              <a:gd name="T4" fmla="*/ 142875 w 90"/>
              <a:gd name="T5" fmla="*/ 1076325 h 678"/>
              <a:gd name="T6" fmla="*/ 0 60000 65536"/>
              <a:gd name="T7" fmla="*/ 0 60000 65536"/>
              <a:gd name="T8" fmla="*/ 0 60000 65536"/>
              <a:gd name="T9" fmla="*/ 0 w 90"/>
              <a:gd name="T10" fmla="*/ 0 h 678"/>
              <a:gd name="T11" fmla="*/ 90 w 90"/>
              <a:gd name="T12" fmla="*/ 678 h 6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" h="678">
                <a:moveTo>
                  <a:pt x="51" y="0"/>
                </a:moveTo>
                <a:cubicBezTo>
                  <a:pt x="44" y="63"/>
                  <a:pt x="0" y="265"/>
                  <a:pt x="6" y="378"/>
                </a:cubicBezTo>
                <a:cubicBezTo>
                  <a:pt x="12" y="491"/>
                  <a:pt x="72" y="616"/>
                  <a:pt x="90" y="67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37199907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Performance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800"/>
              <a:t>Improved times thanks to location-aware entries are highlighted in </a:t>
            </a:r>
            <a:r>
              <a:rPr lang="en-US" altLang="lv-LV" sz="2800">
                <a:solidFill>
                  <a:schemeClr val="tx2"/>
                </a:solidFill>
              </a:rPr>
              <a:t>red</a:t>
            </a:r>
            <a:endParaRPr lang="en-US" altLang="lv-LV" sz="2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	Unsorted List		Sorted List	Heap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size, empty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lv-LV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		</a:t>
            </a:r>
            <a:r>
              <a:rPr lang="en-US" altLang="lv-LV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		</a:t>
            </a:r>
            <a:r>
              <a:rPr lang="en-US" altLang="lv-LV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lv-LV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		</a:t>
            </a:r>
            <a:r>
              <a:rPr lang="en-US" altLang="lv-LV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	</a:t>
            </a:r>
            <a:r>
              <a:rPr lang="en-US" altLang="lv-LV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lv-LV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lv-LV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	</a:t>
            </a:r>
            <a:r>
              <a:rPr lang="en-US" altLang="lv-LV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		</a:t>
            </a:r>
            <a:r>
              <a:rPr lang="en-US" altLang="lv-LV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removeMin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lv-LV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	</a:t>
            </a:r>
            <a:r>
              <a:rPr lang="en-US" altLang="lv-LV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		</a:t>
            </a:r>
            <a:r>
              <a:rPr lang="en-US" altLang="lv-LV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lv-LV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lv-LV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lv-LV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lv-LV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lv-LV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lv-LV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	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lv-LV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735D023-78C8-48EC-A3B8-CDE4BB8A32C6}" type="slidenum">
              <a:rPr lang="en-US" altLang="lv-LV" sz="1400"/>
              <a:pPr eaLnBrk="1" hangingPunct="1"/>
              <a:t>25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164541806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4713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lv-LV" altLang="en-US" b="1" dirty="0" smtClean="0"/>
              <a:t>Heap </a:t>
            </a:r>
            <a:r>
              <a:rPr lang="lv-LV" altLang="en-US" dirty="0" smtClean="0"/>
              <a:t>is a binary tree with elements with their priorities, but the nodes are ordered so that every node has priority less or equal with the priorities of its children. </a:t>
            </a:r>
          </a:p>
          <a:p>
            <a:pPr eaLnBrk="1" hangingPunct="1">
              <a:lnSpc>
                <a:spcPct val="90000"/>
              </a:lnSpc>
            </a:pPr>
            <a:r>
              <a:rPr lang="lv-LV" altLang="en-US" dirty="0" smtClean="0"/>
              <a:t>Therefore at the top there is an element with the smallest priority and the priorities grow as we move down any path. </a:t>
            </a:r>
            <a:endParaRPr lang="lv-LV" altLang="en-US" dirty="0" smtClean="0"/>
          </a:p>
          <a:p>
            <a:pPr eaLnBrk="1" hangingPunct="1"/>
            <a:r>
              <a:rPr lang="lv-LV" altLang="en-US" dirty="0" smtClean="0"/>
              <a:t>Implementation: Inserting </a:t>
            </a:r>
            <a:r>
              <a:rPr lang="lv-LV" altLang="en-US" dirty="0"/>
              <a:t>an </a:t>
            </a:r>
            <a:r>
              <a:rPr lang="lv-LV" altLang="en-US" dirty="0" smtClean="0"/>
              <a:t>element; Removing </a:t>
            </a:r>
            <a:r>
              <a:rPr lang="lv-LV" altLang="en-US" dirty="0"/>
              <a:t>the minimum-key </a:t>
            </a:r>
            <a:r>
              <a:rPr lang="lv-LV" altLang="en-US" dirty="0" smtClean="0"/>
              <a:t>element.</a:t>
            </a:r>
            <a:endParaRPr lang="lv-LV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lv-LV" altLang="en-US" dirty="0" smtClean="0"/>
          </a:p>
          <a:p>
            <a:pPr eaLnBrk="1" hangingPunct="1">
              <a:lnSpc>
                <a:spcPct val="90000"/>
              </a:lnSpc>
            </a:pPr>
            <a:endParaRPr lang="lv-LV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801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Implementing Heap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Implementation </a:t>
            </a:r>
            <a:r>
              <a:rPr lang="lv-LV" altLang="en-US" dirty="0" smtClean="0"/>
              <a:t>chances</a:t>
            </a:r>
            <a:endParaRPr lang="lv-LV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18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Binary Heap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752600"/>
            <a:ext cx="7620000" cy="1143000"/>
          </a:xfrm>
        </p:spPr>
        <p:txBody>
          <a:bodyPr/>
          <a:lstStyle/>
          <a:p>
            <a:pPr eaLnBrk="1" hangingPunct="1"/>
            <a:r>
              <a:rPr lang="lv-LV" altLang="en-US" dirty="0" smtClean="0"/>
              <a:t>A heap with the minimum element at its root.</a:t>
            </a:r>
          </a:p>
        </p:txBody>
      </p:sp>
      <p:cxnSp>
        <p:nvCxnSpPr>
          <p:cNvPr id="14340" name="AutoShape 4"/>
          <p:cNvCxnSpPr>
            <a:cxnSpLocks noChangeShapeType="1"/>
            <a:stCxn id="14353" idx="2"/>
            <a:endCxn id="14354" idx="7"/>
          </p:cNvCxnSpPr>
          <p:nvPr/>
        </p:nvCxnSpPr>
        <p:spPr bwMode="auto">
          <a:xfrm flipH="1">
            <a:off x="4478058" y="3262313"/>
            <a:ext cx="855942" cy="45271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1" name="AutoShape 5"/>
          <p:cNvCxnSpPr>
            <a:cxnSpLocks noChangeShapeType="1"/>
            <a:stCxn id="14353" idx="6"/>
            <a:endCxn id="14360" idx="7"/>
          </p:cNvCxnSpPr>
          <p:nvPr/>
        </p:nvCxnSpPr>
        <p:spPr bwMode="auto">
          <a:xfrm>
            <a:off x="5791200" y="3262313"/>
            <a:ext cx="878168" cy="52574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2" name="AutoShape 6"/>
          <p:cNvCxnSpPr>
            <a:cxnSpLocks noChangeShapeType="1"/>
            <a:stCxn id="14354" idx="3"/>
            <a:endCxn id="14355" idx="0"/>
          </p:cNvCxnSpPr>
          <p:nvPr/>
        </p:nvCxnSpPr>
        <p:spPr bwMode="auto">
          <a:xfrm flipH="1">
            <a:off x="3714750" y="4038319"/>
            <a:ext cx="440018" cy="71465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3" name="AutoShape 7"/>
          <p:cNvCxnSpPr>
            <a:cxnSpLocks noChangeShapeType="1"/>
            <a:stCxn id="14354" idx="5"/>
            <a:endCxn id="14356" idx="0"/>
          </p:cNvCxnSpPr>
          <p:nvPr/>
        </p:nvCxnSpPr>
        <p:spPr bwMode="auto">
          <a:xfrm>
            <a:off x="4478058" y="4038319"/>
            <a:ext cx="444780" cy="7622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4" name="AutoShape 8"/>
          <p:cNvCxnSpPr>
            <a:cxnSpLocks noChangeShapeType="1"/>
            <a:stCxn id="14355" idx="5"/>
            <a:endCxn id="14359" idx="0"/>
          </p:cNvCxnSpPr>
          <p:nvPr/>
        </p:nvCxnSpPr>
        <p:spPr bwMode="auto">
          <a:xfrm>
            <a:off x="3876395" y="5143220"/>
            <a:ext cx="86005" cy="64321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5" name="AutoShape 9"/>
          <p:cNvCxnSpPr>
            <a:cxnSpLocks noChangeShapeType="1"/>
            <a:stCxn id="14356" idx="3"/>
            <a:endCxn id="14357" idx="0"/>
          </p:cNvCxnSpPr>
          <p:nvPr/>
        </p:nvCxnSpPr>
        <p:spPr bwMode="auto">
          <a:xfrm flipH="1">
            <a:off x="4545013" y="5190845"/>
            <a:ext cx="216180" cy="60670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6" name="AutoShape 10"/>
          <p:cNvCxnSpPr>
            <a:cxnSpLocks noChangeShapeType="1"/>
            <a:stCxn id="14356" idx="5"/>
            <a:endCxn id="14358" idx="0"/>
          </p:cNvCxnSpPr>
          <p:nvPr/>
        </p:nvCxnSpPr>
        <p:spPr bwMode="auto">
          <a:xfrm>
            <a:off x="5084483" y="5190845"/>
            <a:ext cx="119342" cy="59559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7" name="AutoShape 11"/>
          <p:cNvCxnSpPr>
            <a:cxnSpLocks noChangeShapeType="1"/>
            <a:stCxn id="14355" idx="3"/>
            <a:endCxn id="14366" idx="0"/>
          </p:cNvCxnSpPr>
          <p:nvPr/>
        </p:nvCxnSpPr>
        <p:spPr bwMode="auto">
          <a:xfrm flipH="1">
            <a:off x="3352800" y="5143220"/>
            <a:ext cx="200305" cy="6511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8" name="AutoShape 12"/>
          <p:cNvCxnSpPr>
            <a:cxnSpLocks noChangeShapeType="1"/>
            <a:stCxn id="14360" idx="3"/>
            <a:endCxn id="14361" idx="0"/>
          </p:cNvCxnSpPr>
          <p:nvPr/>
        </p:nvCxnSpPr>
        <p:spPr bwMode="auto">
          <a:xfrm>
            <a:off x="6992658" y="4111345"/>
            <a:ext cx="447955" cy="6892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9" name="AutoShape 13"/>
          <p:cNvCxnSpPr>
            <a:cxnSpLocks noChangeShapeType="1"/>
            <a:stCxn id="14360" idx="5"/>
            <a:endCxn id="14362" idx="0"/>
          </p:cNvCxnSpPr>
          <p:nvPr/>
        </p:nvCxnSpPr>
        <p:spPr bwMode="auto">
          <a:xfrm flipH="1">
            <a:off x="6172200" y="4111345"/>
            <a:ext cx="497168" cy="6892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0" name="AutoShape 14"/>
          <p:cNvCxnSpPr>
            <a:cxnSpLocks noChangeShapeType="1"/>
            <a:stCxn id="14361" idx="5"/>
            <a:endCxn id="14363" idx="0"/>
          </p:cNvCxnSpPr>
          <p:nvPr/>
        </p:nvCxnSpPr>
        <p:spPr bwMode="auto">
          <a:xfrm flipH="1">
            <a:off x="7135813" y="5190845"/>
            <a:ext cx="143155" cy="61622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1" name="AutoShape 15"/>
          <p:cNvCxnSpPr>
            <a:cxnSpLocks noChangeShapeType="1"/>
            <a:stCxn id="14362" idx="3"/>
            <a:endCxn id="14365" idx="0"/>
          </p:cNvCxnSpPr>
          <p:nvPr/>
        </p:nvCxnSpPr>
        <p:spPr bwMode="auto">
          <a:xfrm>
            <a:off x="6333845" y="5190845"/>
            <a:ext cx="116168" cy="61623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2" name="AutoShape 16"/>
          <p:cNvCxnSpPr>
            <a:cxnSpLocks noChangeShapeType="1"/>
            <a:stCxn id="14362" idx="5"/>
            <a:endCxn id="14364" idx="0"/>
          </p:cNvCxnSpPr>
          <p:nvPr/>
        </p:nvCxnSpPr>
        <p:spPr bwMode="auto">
          <a:xfrm flipH="1">
            <a:off x="5840413" y="5190845"/>
            <a:ext cx="170142" cy="60511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53" name="Oval 17"/>
          <p:cNvSpPr>
            <a:spLocks noChangeArrowheads="1"/>
          </p:cNvSpPr>
          <p:nvPr/>
        </p:nvSpPr>
        <p:spPr bwMode="auto">
          <a:xfrm>
            <a:off x="5334000" y="3033713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06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4087813" y="3648074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14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55" name="Oval 19"/>
          <p:cNvSpPr>
            <a:spLocks noChangeArrowheads="1"/>
          </p:cNvSpPr>
          <p:nvPr/>
        </p:nvSpPr>
        <p:spPr bwMode="auto">
          <a:xfrm>
            <a:off x="3486150" y="4752975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78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56" name="Oval 20"/>
          <p:cNvSpPr>
            <a:spLocks noChangeArrowheads="1"/>
          </p:cNvSpPr>
          <p:nvPr/>
        </p:nvSpPr>
        <p:spPr bwMode="auto">
          <a:xfrm>
            <a:off x="4694238" y="4800600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18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57" name="Oval 21"/>
          <p:cNvSpPr>
            <a:spLocks noChangeArrowheads="1"/>
          </p:cNvSpPr>
          <p:nvPr/>
        </p:nvSpPr>
        <p:spPr bwMode="auto">
          <a:xfrm>
            <a:off x="4316413" y="5797549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81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58" name="Oval 22"/>
          <p:cNvSpPr>
            <a:spLocks noChangeArrowheads="1"/>
          </p:cNvSpPr>
          <p:nvPr/>
        </p:nvSpPr>
        <p:spPr bwMode="auto">
          <a:xfrm>
            <a:off x="4975225" y="5786438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77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59" name="Oval 23"/>
          <p:cNvSpPr>
            <a:spLocks noChangeArrowheads="1"/>
          </p:cNvSpPr>
          <p:nvPr/>
        </p:nvSpPr>
        <p:spPr bwMode="auto">
          <a:xfrm>
            <a:off x="3733800" y="5786438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91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60" name="Oval 24"/>
          <p:cNvSpPr>
            <a:spLocks noChangeArrowheads="1"/>
          </p:cNvSpPr>
          <p:nvPr/>
        </p:nvSpPr>
        <p:spPr bwMode="auto">
          <a:xfrm flipH="1">
            <a:off x="6602413" y="3721100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45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61" name="Oval 25"/>
          <p:cNvSpPr>
            <a:spLocks noChangeArrowheads="1"/>
          </p:cNvSpPr>
          <p:nvPr/>
        </p:nvSpPr>
        <p:spPr bwMode="auto">
          <a:xfrm flipH="1">
            <a:off x="7212013" y="4800600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53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62" name="Oval 26"/>
          <p:cNvSpPr>
            <a:spLocks noChangeArrowheads="1"/>
          </p:cNvSpPr>
          <p:nvPr/>
        </p:nvSpPr>
        <p:spPr bwMode="auto">
          <a:xfrm flipH="1">
            <a:off x="5943600" y="4800600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47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63" name="Oval 27"/>
          <p:cNvSpPr>
            <a:spLocks noChangeArrowheads="1"/>
          </p:cNvSpPr>
          <p:nvPr/>
        </p:nvSpPr>
        <p:spPr bwMode="auto">
          <a:xfrm flipH="1">
            <a:off x="6907213" y="5807074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64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64" name="Oval 28"/>
          <p:cNvSpPr>
            <a:spLocks noChangeArrowheads="1"/>
          </p:cNvSpPr>
          <p:nvPr/>
        </p:nvSpPr>
        <p:spPr bwMode="auto">
          <a:xfrm flipH="1">
            <a:off x="5611813" y="5795963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84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65" name="Oval 29"/>
          <p:cNvSpPr>
            <a:spLocks noChangeArrowheads="1"/>
          </p:cNvSpPr>
          <p:nvPr/>
        </p:nvSpPr>
        <p:spPr bwMode="auto">
          <a:xfrm flipH="1">
            <a:off x="6221413" y="5807075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99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66" name="Oval 30"/>
          <p:cNvSpPr>
            <a:spLocks noChangeArrowheads="1"/>
          </p:cNvSpPr>
          <p:nvPr/>
        </p:nvSpPr>
        <p:spPr bwMode="auto">
          <a:xfrm>
            <a:off x="3124200" y="5794375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83</a:t>
            </a: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1674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Properties of the binary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90800" y="1752600"/>
                <a:ext cx="7620000" cy="9144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lv-LV" altLang="en-US" dirty="0" smtClean="0"/>
                  <a:t>Heap with N elements has height at least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lv-LV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lv-LV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v-LV" alt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lv-LV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lv-LV" alt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lv-LV" altLang="en-US" dirty="0" smtClean="0"/>
                  <a:t>.</a:t>
                </a:r>
                <a:endParaRPr lang="lv-LV" alt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lv-LV" altLang="en-US" dirty="0" smtClean="0"/>
                  <a:t>In the optimum case this is also the maximum height. </a:t>
                </a:r>
                <a:endParaRPr lang="lv-LV" altLang="en-US" dirty="0"/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90800" y="1752600"/>
                <a:ext cx="7620000" cy="914400"/>
              </a:xfrm>
              <a:blipFill>
                <a:blip r:embed="rId2"/>
                <a:stretch>
                  <a:fillRect l="-1040" t="-9333" b="-466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8228014" y="3097213"/>
            <a:ext cx="1525587" cy="641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sz="1800" b="1" dirty="0">
                <a:solidFill>
                  <a:srgbClr val="006600"/>
                </a:solidFill>
                <a:latin typeface="Arial" panose="020B0604020202020204" pitchFamily="34" charset="0"/>
              </a:rPr>
              <a:t>N = 14</a:t>
            </a:r>
            <a:br>
              <a:rPr kumimoji="1" lang="en-US" altLang="en-US" sz="1800" b="1" dirty="0">
                <a:solidFill>
                  <a:srgbClr val="006600"/>
                </a:solidFill>
                <a:latin typeface="Arial" panose="020B0604020202020204" pitchFamily="34" charset="0"/>
              </a:rPr>
            </a:br>
            <a:r>
              <a:rPr kumimoji="1" lang="en-US" altLang="en-US" sz="1800" b="1" dirty="0">
                <a:solidFill>
                  <a:srgbClr val="006600"/>
                </a:solidFill>
                <a:latin typeface="Arial" panose="020B0604020202020204" pitchFamily="34" charset="0"/>
              </a:rPr>
              <a:t>Height = 3</a:t>
            </a:r>
          </a:p>
        </p:txBody>
      </p:sp>
      <p:cxnSp>
        <p:nvCxnSpPr>
          <p:cNvPr id="32" name="AutoShape 4"/>
          <p:cNvCxnSpPr>
            <a:cxnSpLocks noChangeShapeType="1"/>
            <a:stCxn id="45" idx="2"/>
            <a:endCxn id="46" idx="7"/>
          </p:cNvCxnSpPr>
          <p:nvPr/>
        </p:nvCxnSpPr>
        <p:spPr bwMode="auto">
          <a:xfrm flipH="1">
            <a:off x="4478058" y="3262313"/>
            <a:ext cx="855942" cy="45271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" name="AutoShape 5"/>
          <p:cNvCxnSpPr>
            <a:cxnSpLocks noChangeShapeType="1"/>
            <a:stCxn id="45" idx="6"/>
            <a:endCxn id="52" idx="7"/>
          </p:cNvCxnSpPr>
          <p:nvPr/>
        </p:nvCxnSpPr>
        <p:spPr bwMode="auto">
          <a:xfrm>
            <a:off x="5791200" y="3262313"/>
            <a:ext cx="878168" cy="52574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6"/>
          <p:cNvCxnSpPr>
            <a:cxnSpLocks noChangeShapeType="1"/>
            <a:stCxn id="46" idx="3"/>
            <a:endCxn id="47" idx="0"/>
          </p:cNvCxnSpPr>
          <p:nvPr/>
        </p:nvCxnSpPr>
        <p:spPr bwMode="auto">
          <a:xfrm flipH="1">
            <a:off x="3714750" y="4038319"/>
            <a:ext cx="440018" cy="71465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7"/>
          <p:cNvCxnSpPr>
            <a:cxnSpLocks noChangeShapeType="1"/>
            <a:stCxn id="46" idx="5"/>
            <a:endCxn id="48" idx="0"/>
          </p:cNvCxnSpPr>
          <p:nvPr/>
        </p:nvCxnSpPr>
        <p:spPr bwMode="auto">
          <a:xfrm>
            <a:off x="4478058" y="4038319"/>
            <a:ext cx="444780" cy="7622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AutoShape 8"/>
          <p:cNvCxnSpPr>
            <a:cxnSpLocks noChangeShapeType="1"/>
            <a:stCxn id="47" idx="5"/>
            <a:endCxn id="51" idx="0"/>
          </p:cNvCxnSpPr>
          <p:nvPr/>
        </p:nvCxnSpPr>
        <p:spPr bwMode="auto">
          <a:xfrm>
            <a:off x="3876395" y="5143220"/>
            <a:ext cx="86005" cy="64321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" name="AutoShape 9"/>
          <p:cNvCxnSpPr>
            <a:cxnSpLocks noChangeShapeType="1"/>
            <a:stCxn id="48" idx="3"/>
            <a:endCxn id="49" idx="0"/>
          </p:cNvCxnSpPr>
          <p:nvPr/>
        </p:nvCxnSpPr>
        <p:spPr bwMode="auto">
          <a:xfrm flipH="1">
            <a:off x="4545013" y="5190845"/>
            <a:ext cx="216180" cy="60670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" name="AutoShape 10"/>
          <p:cNvCxnSpPr>
            <a:cxnSpLocks noChangeShapeType="1"/>
            <a:stCxn id="48" idx="5"/>
            <a:endCxn id="50" idx="0"/>
          </p:cNvCxnSpPr>
          <p:nvPr/>
        </p:nvCxnSpPr>
        <p:spPr bwMode="auto">
          <a:xfrm>
            <a:off x="5084483" y="5190845"/>
            <a:ext cx="119342" cy="59559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" name="AutoShape 11"/>
          <p:cNvCxnSpPr>
            <a:cxnSpLocks noChangeShapeType="1"/>
            <a:stCxn id="47" idx="3"/>
            <a:endCxn id="58" idx="0"/>
          </p:cNvCxnSpPr>
          <p:nvPr/>
        </p:nvCxnSpPr>
        <p:spPr bwMode="auto">
          <a:xfrm flipH="1">
            <a:off x="3352800" y="5143220"/>
            <a:ext cx="200305" cy="6511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" name="AutoShape 12"/>
          <p:cNvCxnSpPr>
            <a:cxnSpLocks noChangeShapeType="1"/>
            <a:stCxn id="52" idx="3"/>
            <a:endCxn id="53" idx="0"/>
          </p:cNvCxnSpPr>
          <p:nvPr/>
        </p:nvCxnSpPr>
        <p:spPr bwMode="auto">
          <a:xfrm>
            <a:off x="6992658" y="4111345"/>
            <a:ext cx="447955" cy="6892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3"/>
          <p:cNvCxnSpPr>
            <a:cxnSpLocks noChangeShapeType="1"/>
            <a:stCxn id="52" idx="5"/>
            <a:endCxn id="54" idx="0"/>
          </p:cNvCxnSpPr>
          <p:nvPr/>
        </p:nvCxnSpPr>
        <p:spPr bwMode="auto">
          <a:xfrm flipH="1">
            <a:off x="6172200" y="4111345"/>
            <a:ext cx="497168" cy="6892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" name="AutoShape 14"/>
          <p:cNvCxnSpPr>
            <a:cxnSpLocks noChangeShapeType="1"/>
            <a:stCxn id="53" idx="5"/>
            <a:endCxn id="55" idx="0"/>
          </p:cNvCxnSpPr>
          <p:nvPr/>
        </p:nvCxnSpPr>
        <p:spPr bwMode="auto">
          <a:xfrm flipH="1">
            <a:off x="7135813" y="5190845"/>
            <a:ext cx="143155" cy="61622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" name="AutoShape 15"/>
          <p:cNvCxnSpPr>
            <a:cxnSpLocks noChangeShapeType="1"/>
            <a:stCxn id="54" idx="3"/>
            <a:endCxn id="57" idx="0"/>
          </p:cNvCxnSpPr>
          <p:nvPr/>
        </p:nvCxnSpPr>
        <p:spPr bwMode="auto">
          <a:xfrm>
            <a:off x="6333845" y="5190845"/>
            <a:ext cx="116168" cy="61623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" name="AutoShape 16"/>
          <p:cNvCxnSpPr>
            <a:cxnSpLocks noChangeShapeType="1"/>
            <a:stCxn id="54" idx="5"/>
            <a:endCxn id="56" idx="0"/>
          </p:cNvCxnSpPr>
          <p:nvPr/>
        </p:nvCxnSpPr>
        <p:spPr bwMode="auto">
          <a:xfrm flipH="1">
            <a:off x="5840413" y="5190845"/>
            <a:ext cx="170142" cy="60511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" name="Oval 17"/>
          <p:cNvSpPr>
            <a:spLocks noChangeArrowheads="1"/>
          </p:cNvSpPr>
          <p:nvPr/>
        </p:nvSpPr>
        <p:spPr bwMode="auto">
          <a:xfrm>
            <a:off x="5334000" y="3033713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06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46" name="Oval 18"/>
          <p:cNvSpPr>
            <a:spLocks noChangeArrowheads="1"/>
          </p:cNvSpPr>
          <p:nvPr/>
        </p:nvSpPr>
        <p:spPr bwMode="auto">
          <a:xfrm>
            <a:off x="4087813" y="3648074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14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47" name="Oval 19"/>
          <p:cNvSpPr>
            <a:spLocks noChangeArrowheads="1"/>
          </p:cNvSpPr>
          <p:nvPr/>
        </p:nvSpPr>
        <p:spPr bwMode="auto">
          <a:xfrm>
            <a:off x="3486150" y="4752975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78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48" name="Oval 20"/>
          <p:cNvSpPr>
            <a:spLocks noChangeArrowheads="1"/>
          </p:cNvSpPr>
          <p:nvPr/>
        </p:nvSpPr>
        <p:spPr bwMode="auto">
          <a:xfrm>
            <a:off x="4694238" y="4800600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18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4316413" y="5797549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81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4975225" y="5786438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77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1" name="Oval 23"/>
          <p:cNvSpPr>
            <a:spLocks noChangeArrowheads="1"/>
          </p:cNvSpPr>
          <p:nvPr/>
        </p:nvSpPr>
        <p:spPr bwMode="auto">
          <a:xfrm>
            <a:off x="3733800" y="5786438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91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2" name="Oval 24"/>
          <p:cNvSpPr>
            <a:spLocks noChangeArrowheads="1"/>
          </p:cNvSpPr>
          <p:nvPr/>
        </p:nvSpPr>
        <p:spPr bwMode="auto">
          <a:xfrm flipH="1">
            <a:off x="6602413" y="3721100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45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3" name="Oval 25"/>
          <p:cNvSpPr>
            <a:spLocks noChangeArrowheads="1"/>
          </p:cNvSpPr>
          <p:nvPr/>
        </p:nvSpPr>
        <p:spPr bwMode="auto">
          <a:xfrm flipH="1">
            <a:off x="7212013" y="4800600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53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4" name="Oval 26"/>
          <p:cNvSpPr>
            <a:spLocks noChangeArrowheads="1"/>
          </p:cNvSpPr>
          <p:nvPr/>
        </p:nvSpPr>
        <p:spPr bwMode="auto">
          <a:xfrm flipH="1">
            <a:off x="5943600" y="4800600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47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5" name="Oval 27"/>
          <p:cNvSpPr>
            <a:spLocks noChangeArrowheads="1"/>
          </p:cNvSpPr>
          <p:nvPr/>
        </p:nvSpPr>
        <p:spPr bwMode="auto">
          <a:xfrm flipH="1">
            <a:off x="6907213" y="5807074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64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6" name="Oval 28"/>
          <p:cNvSpPr>
            <a:spLocks noChangeArrowheads="1"/>
          </p:cNvSpPr>
          <p:nvPr/>
        </p:nvSpPr>
        <p:spPr bwMode="auto">
          <a:xfrm flipH="1">
            <a:off x="5611813" y="5795963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84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7" name="Oval 29"/>
          <p:cNvSpPr>
            <a:spLocks noChangeArrowheads="1"/>
          </p:cNvSpPr>
          <p:nvPr/>
        </p:nvSpPr>
        <p:spPr bwMode="auto">
          <a:xfrm flipH="1">
            <a:off x="6221413" y="5807075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99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3124200" y="5794375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83</a:t>
            </a: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419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Priority Queue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eaLnBrk="1" hangingPunct="1">
              <a:lnSpc>
                <a:spcPct val="90000"/>
              </a:lnSpc>
              <a:buNone/>
            </a:pPr>
            <a:r>
              <a:rPr lang="lv-LV" altLang="en-US" dirty="0" smtClean="0"/>
              <a:t>Characteristics of a priority queue</a:t>
            </a:r>
          </a:p>
          <a:p>
            <a:pPr marL="400050" eaLnBrk="1" hangingPunct="1">
              <a:lnSpc>
                <a:spcPct val="90000"/>
              </a:lnSpc>
            </a:pPr>
            <a:r>
              <a:rPr lang="lv-LV" altLang="en-US" dirty="0" smtClean="0"/>
              <a:t>every element in the priority queue has</a:t>
            </a:r>
            <a:endParaRPr lang="lv-LV" altLang="en-US" dirty="0"/>
          </a:p>
          <a:p>
            <a:pPr lvl="1" eaLnBrk="1" hangingPunct="1">
              <a:lnSpc>
                <a:spcPct val="90000"/>
              </a:lnSpc>
            </a:pPr>
            <a:r>
              <a:rPr lang="lv-LV" altLang="en-US" dirty="0" smtClean="0"/>
              <a:t>Key/priority K </a:t>
            </a:r>
            <a:r>
              <a:rPr lang="lv-LV" altLang="en-US" dirty="0" smtClean="0">
                <a:sym typeface="Symbol" panose="05050102010706020507" pitchFamily="18" charset="2"/>
              </a:rPr>
              <a:t>of type </a:t>
            </a:r>
            <a:r>
              <a:rPr lang="lv-LV" altLang="en-US" b="1" dirty="0" smtClean="0"/>
              <a:t>key</a:t>
            </a:r>
            <a:r>
              <a:rPr lang="lv-LV" altLang="en-US" dirty="0" smtClean="0"/>
              <a:t> </a:t>
            </a:r>
            <a:endParaRPr lang="lv-LV" altLang="en-US" dirty="0"/>
          </a:p>
          <a:p>
            <a:pPr lvl="1" eaLnBrk="1" hangingPunct="1">
              <a:lnSpc>
                <a:spcPct val="90000"/>
              </a:lnSpc>
            </a:pPr>
            <a:r>
              <a:rPr lang="lv-LV" altLang="en-US" dirty="0" smtClean="0"/>
              <a:t>Information </a:t>
            </a:r>
            <a:r>
              <a:rPr lang="lv-LV" altLang="en-US" dirty="0"/>
              <a:t>I </a:t>
            </a:r>
            <a:r>
              <a:rPr lang="lv-LV" altLang="en-US" dirty="0" smtClean="0"/>
              <a:t>of type </a:t>
            </a:r>
            <a:r>
              <a:rPr lang="lv-LV" altLang="en-US" b="1" dirty="0" smtClean="0"/>
              <a:t>info</a:t>
            </a:r>
          </a:p>
          <a:p>
            <a:pPr eaLnBrk="1" hangingPunct="1">
              <a:lnSpc>
                <a:spcPct val="90000"/>
              </a:lnSpc>
            </a:pPr>
            <a:r>
              <a:rPr lang="lv-LV" altLang="en-US" dirty="0" smtClean="0"/>
              <a:t>Element is denoted by a pair &lt;</a:t>
            </a:r>
            <a:r>
              <a:rPr lang="lv-LV" altLang="en-US" dirty="0"/>
              <a:t>K, I&gt;</a:t>
            </a:r>
          </a:p>
          <a:p>
            <a:pPr lvl="1" eaLnBrk="1" hangingPunct="1">
              <a:lnSpc>
                <a:spcPct val="90000"/>
              </a:lnSpc>
            </a:pPr>
            <a:r>
              <a:rPr lang="lv-LV" altLang="en-US" dirty="0" smtClean="0"/>
              <a:t>Key K does not need to be unique</a:t>
            </a:r>
            <a:endParaRPr lang="lv-LV" altLang="en-US" dirty="0"/>
          </a:p>
          <a:p>
            <a:pPr lvl="1" eaLnBrk="1" hangingPunct="1">
              <a:lnSpc>
                <a:spcPct val="90000"/>
              </a:lnSpc>
            </a:pPr>
            <a:r>
              <a:rPr lang="lv-LV" altLang="en-US" dirty="0" smtClean="0"/>
              <a:t>Element removal strategy defines how to remove the elements according to the priority (dependent on the key K). 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057691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Binary heap in an array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752600"/>
            <a:ext cx="7620000" cy="1066800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</a:pPr>
            <a:r>
              <a:rPr lang="en-US" altLang="en-US" b="1" dirty="0" smtClean="0">
                <a:latin typeface="Courier New" panose="02070309020205020404" pitchFamily="49" charset="0"/>
              </a:rPr>
              <a:t>Parent(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) = </a:t>
            </a:r>
            <a:r>
              <a:rPr lang="en-US" altLang="en-US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</a:t>
            </a:r>
            <a:r>
              <a:rPr lang="lv-LV" altLang="en-US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lv-LV" altLang="en-US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-1)</a:t>
            </a:r>
            <a:r>
              <a:rPr lang="en-US" altLang="en-US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/2</a:t>
            </a: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endParaRPr lang="en-US" altLang="en-US" b="1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b="1" dirty="0" smtClean="0">
                <a:latin typeface="Courier New" panose="02070309020205020404" pitchFamily="49" charset="0"/>
              </a:rPr>
              <a:t>Left(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)   = 2i</a:t>
            </a:r>
            <a:r>
              <a:rPr lang="lv-LV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+ 1</a:t>
            </a: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endParaRPr lang="en-US" altLang="en-US" b="1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b="1" dirty="0" smtClean="0">
                <a:latin typeface="Courier New" panose="02070309020205020404" pitchFamily="49" charset="0"/>
              </a:rPr>
              <a:t>Right(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)  = 2i</a:t>
            </a:r>
            <a:r>
              <a:rPr lang="lv-LV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+ </a:t>
            </a:r>
            <a:r>
              <a:rPr lang="lv-LV" altLang="en-US" b="1" dirty="0" smtClean="0">
                <a:latin typeface="Courier New" panose="02070309020205020404" pitchFamily="49" charset="0"/>
              </a:rPr>
              <a:t>2</a:t>
            </a: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endParaRPr lang="lv-LV" altLang="en-US" b="1" dirty="0" smtClean="0">
              <a:sym typeface="Symbol" panose="05050102010706020507" pitchFamily="18" charset="2"/>
            </a:endParaRPr>
          </a:p>
        </p:txBody>
      </p:sp>
      <p:cxnSp>
        <p:nvCxnSpPr>
          <p:cNvPr id="16388" name="AutoShape 45"/>
          <p:cNvCxnSpPr>
            <a:cxnSpLocks noChangeShapeType="1"/>
            <a:stCxn id="16401" idx="2"/>
            <a:endCxn id="16402" idx="7"/>
          </p:cNvCxnSpPr>
          <p:nvPr/>
        </p:nvCxnSpPr>
        <p:spPr bwMode="auto">
          <a:xfrm flipH="1">
            <a:off x="4454525" y="3216275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89" name="AutoShape 46"/>
          <p:cNvCxnSpPr>
            <a:cxnSpLocks noChangeShapeType="1"/>
            <a:stCxn id="16401" idx="6"/>
            <a:endCxn id="16408" idx="7"/>
          </p:cNvCxnSpPr>
          <p:nvPr/>
        </p:nvCxnSpPr>
        <p:spPr bwMode="auto">
          <a:xfrm>
            <a:off x="5772151" y="3216276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0" name="AutoShape 47"/>
          <p:cNvCxnSpPr>
            <a:cxnSpLocks noChangeShapeType="1"/>
            <a:stCxn id="16402" idx="3"/>
            <a:endCxn id="16403" idx="0"/>
          </p:cNvCxnSpPr>
          <p:nvPr/>
        </p:nvCxnSpPr>
        <p:spPr bwMode="auto">
          <a:xfrm flipH="1">
            <a:off x="3702051" y="3965576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1" name="AutoShape 48"/>
          <p:cNvCxnSpPr>
            <a:cxnSpLocks noChangeShapeType="1"/>
            <a:stCxn id="16402" idx="5"/>
            <a:endCxn id="16404" idx="0"/>
          </p:cNvCxnSpPr>
          <p:nvPr/>
        </p:nvCxnSpPr>
        <p:spPr bwMode="auto">
          <a:xfrm>
            <a:off x="4454526" y="3965575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2" name="AutoShape 49"/>
          <p:cNvCxnSpPr>
            <a:cxnSpLocks noChangeShapeType="1"/>
            <a:stCxn id="16403" idx="5"/>
            <a:endCxn id="16407" idx="0"/>
          </p:cNvCxnSpPr>
          <p:nvPr/>
        </p:nvCxnSpPr>
        <p:spPr bwMode="auto">
          <a:xfrm>
            <a:off x="3852864" y="5070476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3" name="AutoShape 50"/>
          <p:cNvCxnSpPr>
            <a:cxnSpLocks noChangeShapeType="1"/>
            <a:stCxn id="16404" idx="3"/>
            <a:endCxn id="16405" idx="0"/>
          </p:cNvCxnSpPr>
          <p:nvPr/>
        </p:nvCxnSpPr>
        <p:spPr bwMode="auto">
          <a:xfrm flipH="1">
            <a:off x="4532314" y="5118101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4" name="AutoShape 51"/>
          <p:cNvCxnSpPr>
            <a:cxnSpLocks noChangeShapeType="1"/>
            <a:stCxn id="16404" idx="5"/>
            <a:endCxn id="16406" idx="0"/>
          </p:cNvCxnSpPr>
          <p:nvPr/>
        </p:nvCxnSpPr>
        <p:spPr bwMode="auto">
          <a:xfrm>
            <a:off x="5060951" y="5118100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5" name="AutoShape 52"/>
          <p:cNvCxnSpPr>
            <a:cxnSpLocks noChangeShapeType="1"/>
            <a:stCxn id="16403" idx="3"/>
            <a:endCxn id="16414" idx="0"/>
          </p:cNvCxnSpPr>
          <p:nvPr/>
        </p:nvCxnSpPr>
        <p:spPr bwMode="auto">
          <a:xfrm flipH="1">
            <a:off x="3340100" y="5070476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6" name="AutoShape 53"/>
          <p:cNvCxnSpPr>
            <a:cxnSpLocks noChangeShapeType="1"/>
            <a:stCxn id="16408" idx="3"/>
            <a:endCxn id="16409" idx="0"/>
          </p:cNvCxnSpPr>
          <p:nvPr/>
        </p:nvCxnSpPr>
        <p:spPr bwMode="auto">
          <a:xfrm>
            <a:off x="6970713" y="4038601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7" name="AutoShape 54"/>
          <p:cNvCxnSpPr>
            <a:cxnSpLocks noChangeShapeType="1"/>
            <a:stCxn id="16408" idx="5"/>
            <a:endCxn id="16410" idx="0"/>
          </p:cNvCxnSpPr>
          <p:nvPr/>
        </p:nvCxnSpPr>
        <p:spPr bwMode="auto">
          <a:xfrm flipH="1">
            <a:off x="6159501" y="4038601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8" name="AutoShape 55"/>
          <p:cNvCxnSpPr>
            <a:cxnSpLocks noChangeShapeType="1"/>
            <a:stCxn id="16409" idx="5"/>
            <a:endCxn id="16411" idx="0"/>
          </p:cNvCxnSpPr>
          <p:nvPr/>
        </p:nvCxnSpPr>
        <p:spPr bwMode="auto">
          <a:xfrm flipH="1">
            <a:off x="7123113" y="5118100"/>
            <a:ext cx="152400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9" name="AutoShape 56"/>
          <p:cNvCxnSpPr>
            <a:cxnSpLocks noChangeShapeType="1"/>
            <a:stCxn id="16410" idx="3"/>
            <a:endCxn id="16413" idx="0"/>
          </p:cNvCxnSpPr>
          <p:nvPr/>
        </p:nvCxnSpPr>
        <p:spPr bwMode="auto">
          <a:xfrm>
            <a:off x="6311901" y="5118100"/>
            <a:ext cx="125413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0" name="AutoShape 57"/>
          <p:cNvCxnSpPr>
            <a:cxnSpLocks noChangeShapeType="1"/>
            <a:stCxn id="16410" idx="5"/>
            <a:endCxn id="16412" idx="0"/>
          </p:cNvCxnSpPr>
          <p:nvPr/>
        </p:nvCxnSpPr>
        <p:spPr bwMode="auto">
          <a:xfrm flipH="1">
            <a:off x="5827714" y="5118101"/>
            <a:ext cx="179387" cy="669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01" name="Oval 58"/>
          <p:cNvSpPr>
            <a:spLocks noChangeAspect="1" noChangeArrowheads="1"/>
          </p:cNvSpPr>
          <p:nvPr/>
        </p:nvSpPr>
        <p:spPr bwMode="auto">
          <a:xfrm>
            <a:off x="5334001" y="3033714"/>
            <a:ext cx="430213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06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02" name="Oval 59"/>
          <p:cNvSpPr>
            <a:spLocks noChangeAspect="1" noChangeArrowheads="1"/>
          </p:cNvSpPr>
          <p:nvPr/>
        </p:nvSpPr>
        <p:spPr bwMode="auto">
          <a:xfrm>
            <a:off x="4087813" y="3648075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14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03" name="Oval 60"/>
          <p:cNvSpPr>
            <a:spLocks noChangeAspect="1" noChangeArrowheads="1"/>
          </p:cNvSpPr>
          <p:nvPr/>
        </p:nvSpPr>
        <p:spPr bwMode="auto">
          <a:xfrm>
            <a:off x="3486151" y="4752975"/>
            <a:ext cx="430213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78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04" name="Oval 61"/>
          <p:cNvSpPr>
            <a:spLocks noChangeAspect="1" noChangeArrowheads="1"/>
          </p:cNvSpPr>
          <p:nvPr/>
        </p:nvSpPr>
        <p:spPr bwMode="auto">
          <a:xfrm>
            <a:off x="4694238" y="4800600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18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05" name="Oval 62"/>
          <p:cNvSpPr>
            <a:spLocks noChangeAspect="1" noChangeArrowheads="1"/>
          </p:cNvSpPr>
          <p:nvPr/>
        </p:nvSpPr>
        <p:spPr bwMode="auto">
          <a:xfrm>
            <a:off x="4316413" y="5797550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81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06" name="Oval 63"/>
          <p:cNvSpPr>
            <a:spLocks noChangeAspect="1" noChangeArrowheads="1"/>
          </p:cNvSpPr>
          <p:nvPr/>
        </p:nvSpPr>
        <p:spPr bwMode="auto">
          <a:xfrm>
            <a:off x="4975226" y="5786439"/>
            <a:ext cx="430213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77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07" name="Oval 64"/>
          <p:cNvSpPr>
            <a:spLocks noChangeAspect="1" noChangeArrowheads="1"/>
          </p:cNvSpPr>
          <p:nvPr/>
        </p:nvSpPr>
        <p:spPr bwMode="auto">
          <a:xfrm>
            <a:off x="3733801" y="5786439"/>
            <a:ext cx="430213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91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08" name="Oval 65"/>
          <p:cNvSpPr>
            <a:spLocks noChangeAspect="1" noChangeArrowheads="1"/>
          </p:cNvSpPr>
          <p:nvPr/>
        </p:nvSpPr>
        <p:spPr bwMode="auto">
          <a:xfrm flipH="1">
            <a:off x="6602413" y="3721100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45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09" name="Oval 66"/>
          <p:cNvSpPr>
            <a:spLocks noChangeAspect="1" noChangeArrowheads="1"/>
          </p:cNvSpPr>
          <p:nvPr/>
        </p:nvSpPr>
        <p:spPr bwMode="auto">
          <a:xfrm flipH="1">
            <a:off x="7212013" y="4800600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53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10" name="Oval 67"/>
          <p:cNvSpPr>
            <a:spLocks noChangeAspect="1" noChangeArrowheads="1"/>
          </p:cNvSpPr>
          <p:nvPr/>
        </p:nvSpPr>
        <p:spPr bwMode="auto">
          <a:xfrm flipH="1">
            <a:off x="5943601" y="4800600"/>
            <a:ext cx="430213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47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11" name="Oval 68"/>
          <p:cNvSpPr>
            <a:spLocks noChangeAspect="1" noChangeArrowheads="1"/>
          </p:cNvSpPr>
          <p:nvPr/>
        </p:nvSpPr>
        <p:spPr bwMode="auto">
          <a:xfrm flipH="1">
            <a:off x="6907213" y="5807075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64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12" name="Oval 69"/>
          <p:cNvSpPr>
            <a:spLocks noChangeAspect="1" noChangeArrowheads="1"/>
          </p:cNvSpPr>
          <p:nvPr/>
        </p:nvSpPr>
        <p:spPr bwMode="auto">
          <a:xfrm flipH="1">
            <a:off x="5611813" y="5795964"/>
            <a:ext cx="430212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84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13" name="Oval 70"/>
          <p:cNvSpPr>
            <a:spLocks noChangeAspect="1" noChangeArrowheads="1"/>
          </p:cNvSpPr>
          <p:nvPr/>
        </p:nvSpPr>
        <p:spPr bwMode="auto">
          <a:xfrm flipH="1">
            <a:off x="6221413" y="5807075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99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14" name="Oval 71"/>
          <p:cNvSpPr>
            <a:spLocks noChangeAspect="1" noChangeArrowheads="1"/>
          </p:cNvSpPr>
          <p:nvPr/>
        </p:nvSpPr>
        <p:spPr bwMode="auto">
          <a:xfrm>
            <a:off x="3124201" y="5794375"/>
            <a:ext cx="430213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83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15" name="Text Box 72"/>
          <p:cNvSpPr txBox="1">
            <a:spLocks noChangeArrowheads="1"/>
          </p:cNvSpPr>
          <p:nvPr/>
        </p:nvSpPr>
        <p:spPr bwMode="auto">
          <a:xfrm>
            <a:off x="5410200" y="33528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0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16" name="Text Box 73"/>
          <p:cNvSpPr txBox="1">
            <a:spLocks noChangeArrowheads="1"/>
          </p:cNvSpPr>
          <p:nvPr/>
        </p:nvSpPr>
        <p:spPr bwMode="auto">
          <a:xfrm>
            <a:off x="4127500" y="40005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17" name="Text Box 74"/>
          <p:cNvSpPr txBox="1">
            <a:spLocks noChangeArrowheads="1"/>
          </p:cNvSpPr>
          <p:nvPr/>
        </p:nvSpPr>
        <p:spPr bwMode="auto">
          <a:xfrm>
            <a:off x="6667500" y="40513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18" name="Text Box 75"/>
          <p:cNvSpPr txBox="1">
            <a:spLocks noChangeArrowheads="1"/>
          </p:cNvSpPr>
          <p:nvPr/>
        </p:nvSpPr>
        <p:spPr bwMode="auto">
          <a:xfrm>
            <a:off x="3533775" y="50927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19" name="Text Box 76"/>
          <p:cNvSpPr txBox="1">
            <a:spLocks noChangeArrowheads="1"/>
          </p:cNvSpPr>
          <p:nvPr/>
        </p:nvSpPr>
        <p:spPr bwMode="auto">
          <a:xfrm>
            <a:off x="4730750" y="51181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0" name="Text Box 77"/>
          <p:cNvSpPr txBox="1">
            <a:spLocks noChangeArrowheads="1"/>
          </p:cNvSpPr>
          <p:nvPr/>
        </p:nvSpPr>
        <p:spPr bwMode="auto">
          <a:xfrm>
            <a:off x="6003925" y="51181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1" name="Text Box 78"/>
          <p:cNvSpPr txBox="1">
            <a:spLocks noChangeArrowheads="1"/>
          </p:cNvSpPr>
          <p:nvPr/>
        </p:nvSpPr>
        <p:spPr bwMode="auto">
          <a:xfrm>
            <a:off x="7289800" y="51435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6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2" name="Text Box 79"/>
          <p:cNvSpPr txBox="1">
            <a:spLocks noChangeArrowheads="1"/>
          </p:cNvSpPr>
          <p:nvPr/>
        </p:nvSpPr>
        <p:spPr bwMode="auto">
          <a:xfrm>
            <a:off x="3182938" y="61595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3" name="Text Box 80"/>
          <p:cNvSpPr txBox="1">
            <a:spLocks noChangeArrowheads="1"/>
          </p:cNvSpPr>
          <p:nvPr/>
        </p:nvSpPr>
        <p:spPr bwMode="auto">
          <a:xfrm>
            <a:off x="3800475" y="61595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8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4" name="Text Box 81"/>
          <p:cNvSpPr txBox="1">
            <a:spLocks noChangeArrowheads="1"/>
          </p:cNvSpPr>
          <p:nvPr/>
        </p:nvSpPr>
        <p:spPr bwMode="auto">
          <a:xfrm>
            <a:off x="4302126" y="6159501"/>
            <a:ext cx="47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9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5" name="Text Box 82"/>
          <p:cNvSpPr txBox="1">
            <a:spLocks noChangeArrowheads="1"/>
          </p:cNvSpPr>
          <p:nvPr/>
        </p:nvSpPr>
        <p:spPr bwMode="auto">
          <a:xfrm>
            <a:off x="4972051" y="6172201"/>
            <a:ext cx="498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0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6" name="Text Box 83"/>
          <p:cNvSpPr txBox="1">
            <a:spLocks noChangeArrowheads="1"/>
          </p:cNvSpPr>
          <p:nvPr/>
        </p:nvSpPr>
        <p:spPr bwMode="auto">
          <a:xfrm>
            <a:off x="5573714" y="6159501"/>
            <a:ext cx="47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7" name="Text Box 84"/>
          <p:cNvSpPr txBox="1">
            <a:spLocks noChangeArrowheads="1"/>
          </p:cNvSpPr>
          <p:nvPr/>
        </p:nvSpPr>
        <p:spPr bwMode="auto">
          <a:xfrm>
            <a:off x="6230939" y="6172201"/>
            <a:ext cx="498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8" name="Text Box 85"/>
          <p:cNvSpPr txBox="1">
            <a:spLocks noChangeArrowheads="1"/>
          </p:cNvSpPr>
          <p:nvPr/>
        </p:nvSpPr>
        <p:spPr bwMode="auto">
          <a:xfrm>
            <a:off x="6923089" y="6170613"/>
            <a:ext cx="473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4332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Inserting an element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752600"/>
            <a:ext cx="76200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lv-LV" altLang="en-US" dirty="0" smtClean="0"/>
              <a:t>Insert the new element (42) in the next free slot and, if necessary, raise it up to its permanent place. </a:t>
            </a:r>
          </a:p>
        </p:txBody>
      </p:sp>
      <p:cxnSp>
        <p:nvCxnSpPr>
          <p:cNvPr id="17412" name="AutoShape 36"/>
          <p:cNvCxnSpPr>
            <a:cxnSpLocks noChangeShapeType="1"/>
            <a:stCxn id="17425" idx="2"/>
            <a:endCxn id="17426" idx="7"/>
          </p:cNvCxnSpPr>
          <p:nvPr/>
        </p:nvCxnSpPr>
        <p:spPr bwMode="auto">
          <a:xfrm flipH="1">
            <a:off x="4454525" y="3216275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3" name="AutoShape 37"/>
          <p:cNvCxnSpPr>
            <a:cxnSpLocks noChangeShapeType="1"/>
            <a:stCxn id="17425" idx="6"/>
            <a:endCxn id="17432" idx="7"/>
          </p:cNvCxnSpPr>
          <p:nvPr/>
        </p:nvCxnSpPr>
        <p:spPr bwMode="auto">
          <a:xfrm>
            <a:off x="5772151" y="3216276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4" name="AutoShape 38"/>
          <p:cNvCxnSpPr>
            <a:cxnSpLocks noChangeShapeType="1"/>
            <a:stCxn id="17426" idx="3"/>
            <a:endCxn id="17427" idx="0"/>
          </p:cNvCxnSpPr>
          <p:nvPr/>
        </p:nvCxnSpPr>
        <p:spPr bwMode="auto">
          <a:xfrm flipH="1">
            <a:off x="3702051" y="3965576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5" name="AutoShape 39"/>
          <p:cNvCxnSpPr>
            <a:cxnSpLocks noChangeShapeType="1"/>
            <a:stCxn id="17426" idx="5"/>
            <a:endCxn id="17428" idx="0"/>
          </p:cNvCxnSpPr>
          <p:nvPr/>
        </p:nvCxnSpPr>
        <p:spPr bwMode="auto">
          <a:xfrm>
            <a:off x="4454526" y="3965575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6" name="AutoShape 40"/>
          <p:cNvCxnSpPr>
            <a:cxnSpLocks noChangeShapeType="1"/>
            <a:stCxn id="17427" idx="5"/>
            <a:endCxn id="17431" idx="0"/>
          </p:cNvCxnSpPr>
          <p:nvPr/>
        </p:nvCxnSpPr>
        <p:spPr bwMode="auto">
          <a:xfrm>
            <a:off x="3852864" y="5070476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7" name="AutoShape 41"/>
          <p:cNvCxnSpPr>
            <a:cxnSpLocks noChangeShapeType="1"/>
            <a:stCxn id="17428" idx="3"/>
            <a:endCxn id="17429" idx="0"/>
          </p:cNvCxnSpPr>
          <p:nvPr/>
        </p:nvCxnSpPr>
        <p:spPr bwMode="auto">
          <a:xfrm flipH="1">
            <a:off x="4532314" y="5118101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8" name="AutoShape 42"/>
          <p:cNvCxnSpPr>
            <a:cxnSpLocks noChangeShapeType="1"/>
            <a:stCxn id="17428" idx="5"/>
            <a:endCxn id="17430" idx="0"/>
          </p:cNvCxnSpPr>
          <p:nvPr/>
        </p:nvCxnSpPr>
        <p:spPr bwMode="auto">
          <a:xfrm>
            <a:off x="5060951" y="5118100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9" name="AutoShape 43"/>
          <p:cNvCxnSpPr>
            <a:cxnSpLocks noChangeShapeType="1"/>
            <a:stCxn id="17427" idx="3"/>
            <a:endCxn id="17438" idx="0"/>
          </p:cNvCxnSpPr>
          <p:nvPr/>
        </p:nvCxnSpPr>
        <p:spPr bwMode="auto">
          <a:xfrm flipH="1">
            <a:off x="3340100" y="5070476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0" name="AutoShape 44"/>
          <p:cNvCxnSpPr>
            <a:cxnSpLocks noChangeShapeType="1"/>
            <a:stCxn id="17432" idx="3"/>
            <a:endCxn id="17433" idx="0"/>
          </p:cNvCxnSpPr>
          <p:nvPr/>
        </p:nvCxnSpPr>
        <p:spPr bwMode="auto">
          <a:xfrm>
            <a:off x="6970713" y="4038601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1" name="AutoShape 45"/>
          <p:cNvCxnSpPr>
            <a:cxnSpLocks noChangeShapeType="1"/>
            <a:stCxn id="17432" idx="5"/>
            <a:endCxn id="17434" idx="0"/>
          </p:cNvCxnSpPr>
          <p:nvPr/>
        </p:nvCxnSpPr>
        <p:spPr bwMode="auto">
          <a:xfrm flipH="1">
            <a:off x="6159501" y="4038601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2" name="AutoShape 46"/>
          <p:cNvCxnSpPr>
            <a:cxnSpLocks noChangeShapeType="1"/>
            <a:stCxn id="17433" idx="5"/>
            <a:endCxn id="17435" idx="0"/>
          </p:cNvCxnSpPr>
          <p:nvPr/>
        </p:nvCxnSpPr>
        <p:spPr bwMode="auto">
          <a:xfrm flipH="1">
            <a:off x="7123113" y="5118100"/>
            <a:ext cx="152400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3" name="AutoShape 47"/>
          <p:cNvCxnSpPr>
            <a:cxnSpLocks noChangeShapeType="1"/>
            <a:stCxn id="17434" idx="3"/>
            <a:endCxn id="17437" idx="0"/>
          </p:cNvCxnSpPr>
          <p:nvPr/>
        </p:nvCxnSpPr>
        <p:spPr bwMode="auto">
          <a:xfrm>
            <a:off x="6311901" y="5118100"/>
            <a:ext cx="125413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4" name="AutoShape 48"/>
          <p:cNvCxnSpPr>
            <a:cxnSpLocks noChangeShapeType="1"/>
            <a:stCxn id="17434" idx="5"/>
            <a:endCxn id="17436" idx="0"/>
          </p:cNvCxnSpPr>
          <p:nvPr/>
        </p:nvCxnSpPr>
        <p:spPr bwMode="auto">
          <a:xfrm flipH="1">
            <a:off x="5827714" y="5118101"/>
            <a:ext cx="179387" cy="669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5" name="Oval 49"/>
          <p:cNvSpPr>
            <a:spLocks noChangeAspect="1" noChangeArrowheads="1"/>
          </p:cNvSpPr>
          <p:nvPr/>
        </p:nvSpPr>
        <p:spPr bwMode="auto">
          <a:xfrm>
            <a:off x="5334001" y="3033714"/>
            <a:ext cx="430213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06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26" name="Oval 50"/>
          <p:cNvSpPr>
            <a:spLocks noChangeAspect="1" noChangeArrowheads="1"/>
          </p:cNvSpPr>
          <p:nvPr/>
        </p:nvSpPr>
        <p:spPr bwMode="auto">
          <a:xfrm>
            <a:off x="4087813" y="3648075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14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27" name="Oval 51"/>
          <p:cNvSpPr>
            <a:spLocks noChangeAspect="1" noChangeArrowheads="1"/>
          </p:cNvSpPr>
          <p:nvPr/>
        </p:nvSpPr>
        <p:spPr bwMode="auto">
          <a:xfrm>
            <a:off x="3486151" y="4752975"/>
            <a:ext cx="430213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78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28" name="Oval 52"/>
          <p:cNvSpPr>
            <a:spLocks noChangeAspect="1" noChangeArrowheads="1"/>
          </p:cNvSpPr>
          <p:nvPr/>
        </p:nvSpPr>
        <p:spPr bwMode="auto">
          <a:xfrm>
            <a:off x="4694238" y="4800600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18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29" name="Oval 53"/>
          <p:cNvSpPr>
            <a:spLocks noChangeAspect="1" noChangeArrowheads="1"/>
          </p:cNvSpPr>
          <p:nvPr/>
        </p:nvSpPr>
        <p:spPr bwMode="auto">
          <a:xfrm>
            <a:off x="4316413" y="5797550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81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0" name="Oval 54"/>
          <p:cNvSpPr>
            <a:spLocks noChangeAspect="1" noChangeArrowheads="1"/>
          </p:cNvSpPr>
          <p:nvPr/>
        </p:nvSpPr>
        <p:spPr bwMode="auto">
          <a:xfrm>
            <a:off x="4975226" y="5786439"/>
            <a:ext cx="430213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77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1" name="Oval 55"/>
          <p:cNvSpPr>
            <a:spLocks noChangeAspect="1" noChangeArrowheads="1"/>
          </p:cNvSpPr>
          <p:nvPr/>
        </p:nvSpPr>
        <p:spPr bwMode="auto">
          <a:xfrm>
            <a:off x="3733801" y="5786439"/>
            <a:ext cx="430213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91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2" name="Oval 56"/>
          <p:cNvSpPr>
            <a:spLocks noChangeAspect="1" noChangeArrowheads="1"/>
          </p:cNvSpPr>
          <p:nvPr/>
        </p:nvSpPr>
        <p:spPr bwMode="auto">
          <a:xfrm flipH="1">
            <a:off x="6602413" y="3721100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45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3" name="Oval 57"/>
          <p:cNvSpPr>
            <a:spLocks noChangeAspect="1" noChangeArrowheads="1"/>
          </p:cNvSpPr>
          <p:nvPr/>
        </p:nvSpPr>
        <p:spPr bwMode="auto">
          <a:xfrm flipH="1">
            <a:off x="7212013" y="4800600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53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4" name="Oval 58"/>
          <p:cNvSpPr>
            <a:spLocks noChangeAspect="1" noChangeArrowheads="1"/>
          </p:cNvSpPr>
          <p:nvPr/>
        </p:nvSpPr>
        <p:spPr bwMode="auto">
          <a:xfrm flipH="1">
            <a:off x="5943601" y="4800600"/>
            <a:ext cx="430213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47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5" name="Oval 59"/>
          <p:cNvSpPr>
            <a:spLocks noChangeAspect="1" noChangeArrowheads="1"/>
          </p:cNvSpPr>
          <p:nvPr/>
        </p:nvSpPr>
        <p:spPr bwMode="auto">
          <a:xfrm flipH="1">
            <a:off x="6907213" y="5807075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64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6" name="Oval 60"/>
          <p:cNvSpPr>
            <a:spLocks noChangeAspect="1" noChangeArrowheads="1"/>
          </p:cNvSpPr>
          <p:nvPr/>
        </p:nvSpPr>
        <p:spPr bwMode="auto">
          <a:xfrm flipH="1">
            <a:off x="5611813" y="5795964"/>
            <a:ext cx="430212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84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7" name="Oval 61"/>
          <p:cNvSpPr>
            <a:spLocks noChangeAspect="1" noChangeArrowheads="1"/>
          </p:cNvSpPr>
          <p:nvPr/>
        </p:nvSpPr>
        <p:spPr bwMode="auto">
          <a:xfrm flipH="1">
            <a:off x="6221413" y="5807075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99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8" name="Oval 62"/>
          <p:cNvSpPr>
            <a:spLocks noChangeAspect="1" noChangeArrowheads="1"/>
          </p:cNvSpPr>
          <p:nvPr/>
        </p:nvSpPr>
        <p:spPr bwMode="auto">
          <a:xfrm>
            <a:off x="3124201" y="5794375"/>
            <a:ext cx="430213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83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grpSp>
        <p:nvGrpSpPr>
          <p:cNvPr id="17439" name="Group 64"/>
          <p:cNvGrpSpPr>
            <a:grpSpLocks/>
          </p:cNvGrpSpPr>
          <p:nvPr/>
        </p:nvGrpSpPr>
        <p:grpSpPr bwMode="auto">
          <a:xfrm>
            <a:off x="7494588" y="5118100"/>
            <a:ext cx="430212" cy="1054100"/>
            <a:chOff x="3905" y="3224"/>
            <a:chExt cx="271" cy="664"/>
          </a:xfrm>
        </p:grpSpPr>
        <p:cxnSp>
          <p:nvCxnSpPr>
            <p:cNvPr id="17441" name="AutoShape 65"/>
            <p:cNvCxnSpPr>
              <a:cxnSpLocks noChangeShapeType="1"/>
              <a:endCxn id="17442" idx="0"/>
            </p:cNvCxnSpPr>
            <p:nvPr/>
          </p:nvCxnSpPr>
          <p:spPr bwMode="auto">
            <a:xfrm>
              <a:off x="3959" y="3224"/>
              <a:ext cx="82" cy="43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42" name="Oval 66"/>
            <p:cNvSpPr>
              <a:spLocks noChangeAspect="1" noChangeArrowheads="1"/>
            </p:cNvSpPr>
            <p:nvPr/>
          </p:nvSpPr>
          <p:spPr bwMode="auto">
            <a:xfrm flipH="1">
              <a:off x="3905" y="3659"/>
              <a:ext cx="271" cy="229"/>
            </a:xfrm>
            <a:prstGeom prst="ellipse">
              <a:avLst/>
            </a:prstGeom>
            <a:solidFill>
              <a:srgbClr val="FF33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bg1"/>
                  </a:solidFill>
                  <a:latin typeface="Courier New" panose="02070309020205020404" pitchFamily="49" charset="0"/>
                </a:rPr>
                <a:t>42</a:t>
              </a:r>
              <a:endParaRPr lang="en-US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7440" name="AutoShape 67"/>
          <p:cNvSpPr>
            <a:spLocks noChangeArrowheads="1"/>
          </p:cNvSpPr>
          <p:nvPr/>
        </p:nvSpPr>
        <p:spPr bwMode="auto">
          <a:xfrm flipH="1">
            <a:off x="8077200" y="5791200"/>
            <a:ext cx="2057400" cy="457200"/>
          </a:xfrm>
          <a:prstGeom prst="rightArrowCallout">
            <a:avLst>
              <a:gd name="adj1" fmla="val 29176"/>
              <a:gd name="adj2" fmla="val 29171"/>
              <a:gd name="adj3" fmla="val 36458"/>
              <a:gd name="adj4" fmla="val 82352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lv-LV" altLang="en-US" sz="1800" b="1" dirty="0" smtClean="0">
                <a:latin typeface="Arial" panose="020B0604020202020204" pitchFamily="34" charset="0"/>
              </a:rPr>
              <a:t>Free slot</a:t>
            </a:r>
            <a:endParaRPr kumimoji="1"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6986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Inserting: Exchange with Parent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452673" y="5165352"/>
                <a:ext cx="10134600" cy="1087122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lv-LV" altLang="en-US" dirty="0" smtClean="0"/>
                  <a:t>Every step switches places with parent, until heap condition is met.</a:t>
                </a:r>
              </a:p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lv-LV" altLang="en-US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altLang="en-US" b="1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lv-LV" altLang="en-US" b="1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lv-LV" altLang="en-US" b="1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lv-LV" altLang="en-US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altLang="en-US" b="1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altLang="en-US" dirty="0"/>
                  <a:t> steps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lv-LV" altLang="en-US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lv-LV" altLang="en-US" dirty="0" smtClean="0"/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52673" y="5165352"/>
                <a:ext cx="10134600" cy="1087122"/>
              </a:xfrm>
              <a:blipFill>
                <a:blip r:embed="rId2"/>
                <a:stretch>
                  <a:fillRect l="-902" t="-782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219201" y="1676400"/>
            <a:ext cx="3495161" cy="2285030"/>
            <a:chOff x="3124201" y="3033714"/>
            <a:chExt cx="4800599" cy="3138486"/>
          </a:xfrm>
        </p:grpSpPr>
        <p:cxnSp>
          <p:nvCxnSpPr>
            <p:cNvPr id="18436" name="AutoShape 4"/>
            <p:cNvCxnSpPr>
              <a:cxnSpLocks noChangeShapeType="1"/>
              <a:stCxn id="18449" idx="2"/>
              <a:endCxn id="18450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37" name="AutoShape 5"/>
            <p:cNvCxnSpPr>
              <a:cxnSpLocks noChangeShapeType="1"/>
              <a:stCxn id="18449" idx="6"/>
              <a:endCxn id="18456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38" name="AutoShape 6"/>
            <p:cNvCxnSpPr>
              <a:cxnSpLocks noChangeShapeType="1"/>
              <a:stCxn id="18450" idx="3"/>
              <a:endCxn id="18451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39" name="AutoShape 7"/>
            <p:cNvCxnSpPr>
              <a:cxnSpLocks noChangeShapeType="1"/>
              <a:stCxn id="18450" idx="5"/>
              <a:endCxn id="18452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0" name="AutoShape 8"/>
            <p:cNvCxnSpPr>
              <a:cxnSpLocks noChangeShapeType="1"/>
              <a:stCxn id="18451" idx="5"/>
              <a:endCxn id="18455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1" name="AutoShape 9"/>
            <p:cNvCxnSpPr>
              <a:cxnSpLocks noChangeShapeType="1"/>
              <a:stCxn id="18452" idx="3"/>
              <a:endCxn id="18453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2" name="AutoShape 10"/>
            <p:cNvCxnSpPr>
              <a:cxnSpLocks noChangeShapeType="1"/>
              <a:stCxn id="18452" idx="5"/>
              <a:endCxn id="18454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3" name="AutoShape 11"/>
            <p:cNvCxnSpPr>
              <a:cxnSpLocks noChangeShapeType="1"/>
              <a:stCxn id="18451" idx="3"/>
              <a:endCxn id="18462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4" name="AutoShape 12"/>
            <p:cNvCxnSpPr>
              <a:cxnSpLocks noChangeShapeType="1"/>
              <a:stCxn id="18456" idx="3"/>
              <a:endCxn id="18457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5" name="AutoShape 13"/>
            <p:cNvCxnSpPr>
              <a:cxnSpLocks noChangeShapeType="1"/>
              <a:stCxn id="18456" idx="5"/>
              <a:endCxn id="18458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6" name="AutoShape 14"/>
            <p:cNvCxnSpPr>
              <a:cxnSpLocks noChangeShapeType="1"/>
              <a:stCxn id="18457" idx="5"/>
              <a:endCxn id="18459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7" name="AutoShape 15"/>
            <p:cNvCxnSpPr>
              <a:cxnSpLocks noChangeShapeType="1"/>
              <a:stCxn id="18458" idx="3"/>
              <a:endCxn id="18461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8" name="AutoShape 16"/>
            <p:cNvCxnSpPr>
              <a:cxnSpLocks noChangeShapeType="1"/>
              <a:stCxn id="18458" idx="5"/>
              <a:endCxn id="18460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449" name="Oval 17"/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06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0" name="Oval 18"/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1" name="Oval 19"/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2" name="Oval 20"/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3" name="Oval 21"/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4" name="Oval 22"/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</a:rPr>
                <a:t>77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8455" name="Oval 23"/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6" name="Oval 24"/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45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7" name="Oval 25"/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53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8" name="Oval 26"/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9" name="Oval 27"/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64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60" name="Oval 28"/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61" name="Oval 29"/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99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62" name="Oval 30"/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18463" name="Group 32"/>
            <p:cNvGrpSpPr>
              <a:grpSpLocks/>
            </p:cNvGrpSpPr>
            <p:nvPr/>
          </p:nvGrpSpPr>
          <p:grpSpPr bwMode="auto">
            <a:xfrm>
              <a:off x="7494588" y="5118100"/>
              <a:ext cx="430212" cy="1054100"/>
              <a:chOff x="3905" y="3224"/>
              <a:chExt cx="271" cy="664"/>
            </a:xfrm>
          </p:grpSpPr>
          <p:cxnSp>
            <p:nvCxnSpPr>
              <p:cNvPr id="18465" name="AutoShape 33"/>
              <p:cNvCxnSpPr>
                <a:cxnSpLocks noChangeShapeType="1"/>
                <a:endCxn id="18466" idx="0"/>
              </p:cNvCxnSpPr>
              <p:nvPr/>
            </p:nvCxnSpPr>
            <p:spPr bwMode="auto">
              <a:xfrm>
                <a:off x="3959" y="3224"/>
                <a:ext cx="82" cy="430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8466" name="Oval 34"/>
              <p:cNvSpPr>
                <a:spLocks noChangeAspect="1" noChangeArrowheads="1"/>
              </p:cNvSpPr>
              <p:nvPr/>
            </p:nvSpPr>
            <p:spPr bwMode="auto">
              <a:xfrm flipH="1">
                <a:off x="3905" y="3659"/>
                <a:ext cx="271" cy="229"/>
              </a:xfrm>
              <a:prstGeom prst="ellipse">
                <a:avLst/>
              </a:prstGeom>
              <a:solidFill>
                <a:srgbClr val="FF3300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b="1">
                    <a:solidFill>
                      <a:schemeClr val="bg1"/>
                    </a:solidFill>
                    <a:latin typeface="Courier New" panose="02070309020205020404" pitchFamily="49" charset="0"/>
                  </a:rPr>
                  <a:t>42</a:t>
                </a:r>
                <a:endParaRPr lang="en-US" altLang="en-US" sz="200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966063" y="1907947"/>
            <a:ext cx="3492137" cy="2283053"/>
            <a:chOff x="3124201" y="3033714"/>
            <a:chExt cx="4800599" cy="3138486"/>
          </a:xfrm>
        </p:grpSpPr>
        <p:cxnSp>
          <p:nvCxnSpPr>
            <p:cNvPr id="37" name="AutoShape 4"/>
            <p:cNvCxnSpPr>
              <a:cxnSpLocks noChangeShapeType="1"/>
              <a:stCxn id="50" idx="2"/>
              <a:endCxn id="51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5"/>
            <p:cNvCxnSpPr>
              <a:cxnSpLocks noChangeShapeType="1"/>
              <a:stCxn id="50" idx="6"/>
              <a:endCxn id="57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6"/>
            <p:cNvCxnSpPr>
              <a:cxnSpLocks noChangeShapeType="1"/>
              <a:stCxn id="51" idx="3"/>
              <a:endCxn id="52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7"/>
            <p:cNvCxnSpPr>
              <a:cxnSpLocks noChangeShapeType="1"/>
              <a:stCxn id="51" idx="5"/>
              <a:endCxn id="53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8"/>
            <p:cNvCxnSpPr>
              <a:cxnSpLocks noChangeShapeType="1"/>
              <a:stCxn id="52" idx="5"/>
              <a:endCxn id="56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9"/>
            <p:cNvCxnSpPr>
              <a:cxnSpLocks noChangeShapeType="1"/>
              <a:stCxn id="53" idx="3"/>
              <a:endCxn id="54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0"/>
            <p:cNvCxnSpPr>
              <a:cxnSpLocks noChangeShapeType="1"/>
              <a:stCxn id="53" idx="5"/>
              <a:endCxn id="55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1"/>
            <p:cNvCxnSpPr>
              <a:cxnSpLocks noChangeShapeType="1"/>
              <a:stCxn id="52" idx="3"/>
              <a:endCxn id="63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2"/>
            <p:cNvCxnSpPr>
              <a:cxnSpLocks noChangeShapeType="1"/>
              <a:stCxn id="57" idx="3"/>
              <a:endCxn id="58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3"/>
            <p:cNvCxnSpPr>
              <a:cxnSpLocks noChangeShapeType="1"/>
              <a:stCxn id="57" idx="5"/>
              <a:endCxn id="59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4"/>
            <p:cNvCxnSpPr>
              <a:cxnSpLocks noChangeShapeType="1"/>
              <a:stCxn id="58" idx="5"/>
              <a:endCxn id="60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5"/>
            <p:cNvCxnSpPr>
              <a:cxnSpLocks noChangeShapeType="1"/>
              <a:stCxn id="59" idx="3"/>
              <a:endCxn id="62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6"/>
            <p:cNvCxnSpPr>
              <a:cxnSpLocks noChangeShapeType="1"/>
              <a:stCxn id="59" idx="5"/>
              <a:endCxn id="61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0" name="Oval 17"/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06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1" name="Oval 18"/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2" name="Oval 19"/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3" name="Oval 20"/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4" name="Oval 21"/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5" name="Oval 22"/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6" name="Oval 23"/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7" name="Oval 24"/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</a:rPr>
                <a:t>45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58" name="Oval 25"/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solidFill>
              <a:srgbClr val="FF33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42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9" name="Oval 26"/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0" name="Oval 27"/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64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1" name="Oval 28"/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2" name="Oval 29"/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99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3" name="Oval 30"/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64" name="Group 31"/>
            <p:cNvGrpSpPr>
              <a:grpSpLocks/>
            </p:cNvGrpSpPr>
            <p:nvPr/>
          </p:nvGrpSpPr>
          <p:grpSpPr bwMode="auto">
            <a:xfrm>
              <a:off x="7494588" y="5118100"/>
              <a:ext cx="430212" cy="1054100"/>
              <a:chOff x="3905" y="3224"/>
              <a:chExt cx="271" cy="664"/>
            </a:xfrm>
          </p:grpSpPr>
          <p:cxnSp>
            <p:nvCxnSpPr>
              <p:cNvPr id="65" name="AutoShape 32"/>
              <p:cNvCxnSpPr>
                <a:cxnSpLocks noChangeShapeType="1"/>
                <a:endCxn id="66" idx="0"/>
              </p:cNvCxnSpPr>
              <p:nvPr/>
            </p:nvCxnSpPr>
            <p:spPr bwMode="auto">
              <a:xfrm>
                <a:off x="3959" y="3224"/>
                <a:ext cx="82" cy="430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66" name="Oval 33"/>
              <p:cNvSpPr>
                <a:spLocks noChangeAspect="1" noChangeArrowheads="1"/>
              </p:cNvSpPr>
              <p:nvPr/>
            </p:nvSpPr>
            <p:spPr bwMode="auto">
              <a:xfrm flipH="1">
                <a:off x="3905" y="3659"/>
                <a:ext cx="271" cy="229"/>
              </a:xfrm>
              <a:prstGeom prst="ellipse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lv-LV" altLang="en-US" sz="2000" b="1">
                    <a:latin typeface="Courier New" panose="02070309020205020404" pitchFamily="49" charset="0"/>
                  </a:rPr>
                  <a:t>53</a:t>
                </a:r>
                <a:endParaRPr lang="en-US" altLang="en-US" sz="2000" b="1"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8746889" y="4435419"/>
            <a:ext cx="3337823" cy="609600"/>
          </a:xfrm>
          <a:prstGeom prst="rect">
            <a:avLst/>
          </a:prstGeom>
          <a:solidFill>
            <a:srgbClr val="00B0F0"/>
          </a:solidFill>
          <a:ln w="15875">
            <a:noFill/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lv-LV" altLang="en-US" sz="1800" dirty="0" smtClean="0">
                <a:latin typeface="Arial" panose="020B0604020202020204" pitchFamily="34" charset="0"/>
              </a:rPr>
              <a:t>Stop, when the right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1" lang="lv-LV" altLang="en-US" sz="1800" dirty="0" smtClean="0">
                <a:latin typeface="Arial" panose="020B0604020202020204" pitchFamily="34" charset="0"/>
              </a:rPr>
              <a:t>place has been reached.</a:t>
            </a:r>
            <a:endParaRPr kumimoji="1" lang="en-US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8594467" y="1723912"/>
            <a:ext cx="3389163" cy="2215732"/>
            <a:chOff x="3124201" y="3033714"/>
            <a:chExt cx="4800599" cy="3138486"/>
          </a:xfrm>
        </p:grpSpPr>
        <p:cxnSp>
          <p:nvCxnSpPr>
            <p:cNvPr id="70" name="AutoShape 4"/>
            <p:cNvCxnSpPr>
              <a:cxnSpLocks noChangeShapeType="1"/>
              <a:stCxn id="83" idx="2"/>
              <a:endCxn id="84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5"/>
            <p:cNvCxnSpPr>
              <a:cxnSpLocks noChangeShapeType="1"/>
              <a:stCxn id="83" idx="6"/>
              <a:endCxn id="90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6"/>
            <p:cNvCxnSpPr>
              <a:cxnSpLocks noChangeShapeType="1"/>
              <a:stCxn id="84" idx="3"/>
              <a:endCxn id="85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7"/>
            <p:cNvCxnSpPr>
              <a:cxnSpLocks noChangeShapeType="1"/>
              <a:stCxn id="84" idx="5"/>
              <a:endCxn id="86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8"/>
            <p:cNvCxnSpPr>
              <a:cxnSpLocks noChangeShapeType="1"/>
              <a:stCxn id="85" idx="5"/>
              <a:endCxn id="89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9"/>
            <p:cNvCxnSpPr>
              <a:cxnSpLocks noChangeShapeType="1"/>
              <a:stCxn id="86" idx="3"/>
              <a:endCxn id="87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0"/>
            <p:cNvCxnSpPr>
              <a:cxnSpLocks noChangeShapeType="1"/>
              <a:stCxn id="86" idx="5"/>
              <a:endCxn id="88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1"/>
            <p:cNvCxnSpPr>
              <a:cxnSpLocks noChangeShapeType="1"/>
              <a:stCxn id="85" idx="3"/>
              <a:endCxn id="96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2"/>
            <p:cNvCxnSpPr>
              <a:cxnSpLocks noChangeShapeType="1"/>
              <a:stCxn id="90" idx="3"/>
              <a:endCxn id="91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13"/>
            <p:cNvCxnSpPr>
              <a:cxnSpLocks noChangeShapeType="1"/>
              <a:stCxn id="90" idx="5"/>
              <a:endCxn id="92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14"/>
            <p:cNvCxnSpPr>
              <a:cxnSpLocks noChangeShapeType="1"/>
              <a:stCxn id="91" idx="5"/>
              <a:endCxn id="93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15"/>
            <p:cNvCxnSpPr>
              <a:cxnSpLocks noChangeShapeType="1"/>
              <a:stCxn id="92" idx="3"/>
              <a:endCxn id="95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16"/>
            <p:cNvCxnSpPr>
              <a:cxnSpLocks noChangeShapeType="1"/>
              <a:stCxn id="92" idx="5"/>
              <a:endCxn id="94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3" name="Oval 17"/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06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4" name="Oval 18"/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5" name="Oval 19"/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6" name="Oval 20"/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7" name="Oval 21"/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8" name="Oval 22"/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9" name="Oval 23"/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0" name="Oval 24"/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solidFill>
              <a:srgbClr val="FF33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</a:t>
              </a:r>
              <a:r>
                <a:rPr lang="lv-LV" altLang="en-US" sz="2000" b="1">
                  <a:latin typeface="Courier New" panose="02070309020205020404" pitchFamily="49" charset="0"/>
                </a:rPr>
                <a:t>2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" name="Oval 25"/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45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2" name="Oval 26"/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" name="Oval 27"/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64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4" name="Oval 28"/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5" name="Oval 29"/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99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6" name="Oval 30"/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97" name="Group 31"/>
            <p:cNvGrpSpPr>
              <a:grpSpLocks/>
            </p:cNvGrpSpPr>
            <p:nvPr/>
          </p:nvGrpSpPr>
          <p:grpSpPr bwMode="auto">
            <a:xfrm>
              <a:off x="7494588" y="5118100"/>
              <a:ext cx="430212" cy="1054100"/>
              <a:chOff x="3905" y="3224"/>
              <a:chExt cx="271" cy="664"/>
            </a:xfrm>
          </p:grpSpPr>
          <p:cxnSp>
            <p:nvCxnSpPr>
              <p:cNvPr id="98" name="AutoShape 32"/>
              <p:cNvCxnSpPr>
                <a:cxnSpLocks noChangeShapeType="1"/>
                <a:endCxn id="99" idx="0"/>
              </p:cNvCxnSpPr>
              <p:nvPr/>
            </p:nvCxnSpPr>
            <p:spPr bwMode="auto">
              <a:xfrm>
                <a:off x="3959" y="3224"/>
                <a:ext cx="82" cy="430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99" name="Oval 33"/>
              <p:cNvSpPr>
                <a:spLocks noChangeAspect="1" noChangeArrowheads="1"/>
              </p:cNvSpPr>
              <p:nvPr/>
            </p:nvSpPr>
            <p:spPr bwMode="auto">
              <a:xfrm flipH="1">
                <a:off x="3905" y="3659"/>
                <a:ext cx="271" cy="229"/>
              </a:xfrm>
              <a:prstGeom prst="ellipse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lv-LV" altLang="en-US" sz="2000" b="1">
                    <a:latin typeface="Courier New" panose="02070309020205020404" pitchFamily="49" charset="0"/>
                  </a:rPr>
                  <a:t>53</a:t>
                </a:r>
                <a:endParaRPr lang="en-US" altLang="en-US" sz="2000" b="1">
                  <a:latin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38613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Removing an element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752600"/>
            <a:ext cx="7620000" cy="1066800"/>
          </a:xfrm>
        </p:spPr>
        <p:txBody>
          <a:bodyPr/>
          <a:lstStyle/>
          <a:p>
            <a:pPr eaLnBrk="1" hangingPunct="1"/>
            <a:r>
              <a:rPr lang="lv-LV" altLang="en-US" dirty="0" smtClean="0"/>
              <a:t>The last leaf switches places with the (removed) root and then bubbles down to its proper place.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00201" y="2590800"/>
            <a:ext cx="4800599" cy="3138487"/>
            <a:chOff x="3124201" y="3033714"/>
            <a:chExt cx="4800599" cy="3138487"/>
          </a:xfrm>
        </p:grpSpPr>
        <p:cxnSp>
          <p:nvCxnSpPr>
            <p:cNvPr id="21508" name="AutoShape 4"/>
            <p:cNvCxnSpPr>
              <a:cxnSpLocks noChangeShapeType="1"/>
              <a:stCxn id="21521" idx="2"/>
              <a:endCxn id="21522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09" name="AutoShape 5"/>
            <p:cNvCxnSpPr>
              <a:cxnSpLocks noChangeShapeType="1"/>
              <a:stCxn id="21521" idx="6"/>
              <a:endCxn id="21528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0" name="AutoShape 6"/>
            <p:cNvCxnSpPr>
              <a:cxnSpLocks noChangeShapeType="1"/>
              <a:stCxn id="21522" idx="3"/>
              <a:endCxn id="21523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1" name="AutoShape 7"/>
            <p:cNvCxnSpPr>
              <a:cxnSpLocks noChangeShapeType="1"/>
              <a:stCxn id="21522" idx="5"/>
              <a:endCxn id="21524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2" name="AutoShape 8"/>
            <p:cNvCxnSpPr>
              <a:cxnSpLocks noChangeShapeType="1"/>
              <a:stCxn id="21523" idx="5"/>
              <a:endCxn id="21527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3" name="AutoShape 9"/>
            <p:cNvCxnSpPr>
              <a:cxnSpLocks noChangeShapeType="1"/>
              <a:stCxn id="21524" idx="3"/>
              <a:endCxn id="21525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4" name="AutoShape 10"/>
            <p:cNvCxnSpPr>
              <a:cxnSpLocks noChangeShapeType="1"/>
              <a:stCxn id="21524" idx="5"/>
              <a:endCxn id="21526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5" name="AutoShape 11"/>
            <p:cNvCxnSpPr>
              <a:cxnSpLocks noChangeShapeType="1"/>
              <a:stCxn id="21523" idx="3"/>
              <a:endCxn id="21534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6" name="AutoShape 12"/>
            <p:cNvCxnSpPr>
              <a:cxnSpLocks noChangeShapeType="1"/>
              <a:stCxn id="21528" idx="3"/>
              <a:endCxn id="21529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7" name="AutoShape 13"/>
            <p:cNvCxnSpPr>
              <a:cxnSpLocks noChangeShapeType="1"/>
              <a:stCxn id="21528" idx="5"/>
              <a:endCxn id="21530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8" name="AutoShape 14"/>
            <p:cNvCxnSpPr>
              <a:cxnSpLocks noChangeShapeType="1"/>
              <a:stCxn id="21529" idx="5"/>
              <a:endCxn id="21531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9" name="AutoShape 15"/>
            <p:cNvCxnSpPr>
              <a:cxnSpLocks noChangeShapeType="1"/>
              <a:stCxn id="21530" idx="3"/>
              <a:endCxn id="21533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20" name="AutoShape 16"/>
            <p:cNvCxnSpPr>
              <a:cxnSpLocks noChangeShapeType="1"/>
              <a:stCxn id="21530" idx="5"/>
              <a:endCxn id="21532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21" name="Oval 17"/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solidFill>
              <a:srgbClr val="FF33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chemeClr val="bg1"/>
                  </a:solidFill>
                  <a:latin typeface="Courier New" panose="02070309020205020404" pitchFamily="49" charset="0"/>
                </a:rPr>
                <a:t>06</a:t>
              </a:r>
              <a:endParaRPr lang="en-US" altLang="en-US" sz="2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22" name="Oval 18"/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23" name="Oval 19"/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24" name="Oval 20"/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25" name="Oval 21"/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26" name="Oval 22"/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27" name="Oval 23"/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28" name="Oval 24"/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42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29" name="Oval 25"/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45</a:t>
              </a:r>
              <a:endParaRPr lang="en-US" altLang="en-US" sz="2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30" name="Oval 26"/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31" name="Oval 27"/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64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32" name="Oval 28"/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33" name="Oval 29"/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99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34" name="Oval 30"/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cxnSp>
          <p:nvCxnSpPr>
            <p:cNvPr id="21535" name="AutoShape 31"/>
            <p:cNvCxnSpPr>
              <a:cxnSpLocks noChangeShapeType="1"/>
              <a:stCxn id="21529" idx="3"/>
              <a:endCxn id="21536" idx="0"/>
            </p:cNvCxnSpPr>
            <p:nvPr/>
          </p:nvCxnSpPr>
          <p:spPr bwMode="auto">
            <a:xfrm>
              <a:off x="7580314" y="5118101"/>
              <a:ext cx="130175" cy="6826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36" name="Oval 32"/>
            <p:cNvSpPr>
              <a:spLocks noChangeAspect="1" noChangeArrowheads="1"/>
            </p:cNvSpPr>
            <p:nvPr/>
          </p:nvSpPr>
          <p:spPr bwMode="auto">
            <a:xfrm flipH="1">
              <a:off x="7494588" y="58086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53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869388" y="2568575"/>
            <a:ext cx="4800599" cy="3138487"/>
            <a:chOff x="3124201" y="3033714"/>
            <a:chExt cx="4800599" cy="3138487"/>
          </a:xfrm>
        </p:grpSpPr>
        <p:cxnSp>
          <p:nvCxnSpPr>
            <p:cNvPr id="35" name="AutoShape 4"/>
            <p:cNvCxnSpPr>
              <a:cxnSpLocks noChangeShapeType="1"/>
              <a:stCxn id="48" idx="2"/>
              <a:endCxn id="49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5"/>
            <p:cNvCxnSpPr>
              <a:cxnSpLocks noChangeShapeType="1"/>
              <a:stCxn id="48" idx="6"/>
              <a:endCxn id="55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6"/>
            <p:cNvCxnSpPr>
              <a:cxnSpLocks noChangeShapeType="1"/>
              <a:stCxn id="49" idx="3"/>
              <a:endCxn id="50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7"/>
            <p:cNvCxnSpPr>
              <a:cxnSpLocks noChangeShapeType="1"/>
              <a:stCxn id="49" idx="5"/>
              <a:endCxn id="51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8"/>
            <p:cNvCxnSpPr>
              <a:cxnSpLocks noChangeShapeType="1"/>
              <a:stCxn id="50" idx="5"/>
              <a:endCxn id="54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9"/>
            <p:cNvCxnSpPr>
              <a:cxnSpLocks noChangeShapeType="1"/>
              <a:stCxn id="51" idx="3"/>
              <a:endCxn id="52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0"/>
            <p:cNvCxnSpPr>
              <a:cxnSpLocks noChangeShapeType="1"/>
              <a:stCxn id="51" idx="5"/>
              <a:endCxn id="53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1"/>
            <p:cNvCxnSpPr>
              <a:cxnSpLocks noChangeShapeType="1"/>
              <a:stCxn id="50" idx="3"/>
              <a:endCxn id="61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2"/>
            <p:cNvCxnSpPr>
              <a:cxnSpLocks noChangeShapeType="1"/>
              <a:stCxn id="55" idx="3"/>
              <a:endCxn id="56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3"/>
            <p:cNvCxnSpPr>
              <a:cxnSpLocks noChangeShapeType="1"/>
              <a:stCxn id="55" idx="5"/>
              <a:endCxn id="57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4"/>
            <p:cNvCxnSpPr>
              <a:cxnSpLocks noChangeShapeType="1"/>
              <a:stCxn id="56" idx="5"/>
              <a:endCxn id="58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5"/>
            <p:cNvCxnSpPr>
              <a:cxnSpLocks noChangeShapeType="1"/>
              <a:stCxn id="57" idx="3"/>
              <a:endCxn id="60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6"/>
            <p:cNvCxnSpPr>
              <a:cxnSpLocks noChangeShapeType="1"/>
              <a:stCxn id="57" idx="5"/>
              <a:endCxn id="59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8" name="Oval 17"/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solidFill>
              <a:srgbClr val="FF33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53</a:t>
              </a:r>
              <a:endParaRPr lang="en-US" altLang="en-US" sz="2000" b="1">
                <a:latin typeface="Courier New" panose="02070309020205020404" pitchFamily="49" charset="0"/>
              </a:endParaRPr>
            </a:p>
          </p:txBody>
        </p:sp>
        <p:sp>
          <p:nvSpPr>
            <p:cNvPr id="49" name="Oval 18"/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0" name="Oval 19"/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1" name="Oval 20"/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2" name="Oval 21"/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3" name="Oval 22"/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4" name="Oval 23"/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5" name="Oval 24"/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42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6" name="Oval 25"/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45</a:t>
              </a:r>
              <a:endParaRPr lang="en-US" altLang="en-US" sz="2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" name="Oval 26"/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8" name="Oval 27"/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64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9" name="Oval 28"/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0" name="Oval 29"/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99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1" name="Oval 30"/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cxnSp>
          <p:nvCxnSpPr>
            <p:cNvPr id="62" name="AutoShape 31"/>
            <p:cNvCxnSpPr>
              <a:cxnSpLocks noChangeShapeType="1"/>
              <a:stCxn id="56" idx="3"/>
              <a:endCxn id="63" idx="0"/>
            </p:cNvCxnSpPr>
            <p:nvPr/>
          </p:nvCxnSpPr>
          <p:spPr bwMode="auto">
            <a:xfrm>
              <a:off x="7580314" y="5118101"/>
              <a:ext cx="130175" cy="6826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3" name="Oval 32"/>
            <p:cNvSpPr>
              <a:spLocks noChangeAspect="1" noChangeArrowheads="1"/>
            </p:cNvSpPr>
            <p:nvPr/>
          </p:nvSpPr>
          <p:spPr bwMode="auto">
            <a:xfrm flipH="1">
              <a:off x="7494588" y="5808664"/>
              <a:ext cx="430212" cy="36353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6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5636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Removing an Element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22400" y="2209800"/>
            <a:ext cx="3429000" cy="2380781"/>
            <a:chOff x="3124201" y="3033714"/>
            <a:chExt cx="4518024" cy="3136899"/>
          </a:xfrm>
        </p:grpSpPr>
        <p:cxnSp>
          <p:nvCxnSpPr>
            <p:cNvPr id="23556" name="AutoShape 4"/>
            <p:cNvCxnSpPr>
              <a:cxnSpLocks noChangeShapeType="1"/>
              <a:stCxn id="23569" idx="2"/>
              <a:endCxn id="23570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57" name="AutoShape 5"/>
            <p:cNvCxnSpPr>
              <a:cxnSpLocks noChangeShapeType="1"/>
              <a:stCxn id="23569" idx="6"/>
              <a:endCxn id="23576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58" name="AutoShape 6"/>
            <p:cNvCxnSpPr>
              <a:cxnSpLocks noChangeShapeType="1"/>
              <a:stCxn id="23570" idx="3"/>
              <a:endCxn id="23571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59" name="AutoShape 7"/>
            <p:cNvCxnSpPr>
              <a:cxnSpLocks noChangeShapeType="1"/>
              <a:stCxn id="23570" idx="5"/>
              <a:endCxn id="23572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0" name="AutoShape 8"/>
            <p:cNvCxnSpPr>
              <a:cxnSpLocks noChangeShapeType="1"/>
              <a:stCxn id="23571" idx="5"/>
              <a:endCxn id="23575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1" name="AutoShape 9"/>
            <p:cNvCxnSpPr>
              <a:cxnSpLocks noChangeShapeType="1"/>
              <a:stCxn id="23572" idx="3"/>
              <a:endCxn id="23573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2" name="AutoShape 10"/>
            <p:cNvCxnSpPr>
              <a:cxnSpLocks noChangeShapeType="1"/>
              <a:stCxn id="23572" idx="5"/>
              <a:endCxn id="23574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3" name="AutoShape 11"/>
            <p:cNvCxnSpPr>
              <a:cxnSpLocks noChangeShapeType="1"/>
              <a:stCxn id="23571" idx="3"/>
              <a:endCxn id="23582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4" name="AutoShape 12"/>
            <p:cNvCxnSpPr>
              <a:cxnSpLocks noChangeShapeType="1"/>
              <a:stCxn id="23576" idx="3"/>
              <a:endCxn id="23577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5" name="AutoShape 13"/>
            <p:cNvCxnSpPr>
              <a:cxnSpLocks noChangeShapeType="1"/>
              <a:stCxn id="23576" idx="5"/>
              <a:endCxn id="23578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6" name="AutoShape 14"/>
            <p:cNvCxnSpPr>
              <a:cxnSpLocks noChangeShapeType="1"/>
              <a:stCxn id="23577" idx="5"/>
              <a:endCxn id="23579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7" name="AutoShape 15"/>
            <p:cNvCxnSpPr>
              <a:cxnSpLocks noChangeShapeType="1"/>
              <a:stCxn id="23578" idx="3"/>
              <a:endCxn id="23581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8" name="AutoShape 16"/>
            <p:cNvCxnSpPr>
              <a:cxnSpLocks noChangeShapeType="1"/>
              <a:stCxn id="23578" idx="5"/>
              <a:endCxn id="23580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3569" name="Oval 17"/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solidFill>
              <a:srgbClr val="FF33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 dirty="0">
                  <a:latin typeface="Courier New" panose="02070309020205020404" pitchFamily="49" charset="0"/>
                </a:rPr>
                <a:t>53</a:t>
              </a:r>
              <a:endParaRPr lang="en-US" altLang="en-US" sz="2000" b="1" dirty="0">
                <a:latin typeface="Courier New" panose="02070309020205020404" pitchFamily="49" charset="0"/>
              </a:endParaRPr>
            </a:p>
          </p:txBody>
        </p:sp>
        <p:sp>
          <p:nvSpPr>
            <p:cNvPr id="23570" name="Oval 18"/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71" name="Oval 19"/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72" name="Oval 20"/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73" name="Oval 21"/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74" name="Oval 22"/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75" name="Oval 23"/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76" name="Oval 24"/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42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77" name="Oval 25"/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45</a:t>
              </a:r>
              <a:endParaRPr lang="en-US" altLang="en-US" sz="2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78" name="Oval 26"/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79" name="Oval 27"/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</a:rPr>
                <a:t>64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23580" name="Oval 28"/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81" name="Oval 29"/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99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82" name="Oval 30"/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1266004" y="5127625"/>
            <a:ext cx="4908603" cy="609600"/>
          </a:xfrm>
          <a:prstGeom prst="rect">
            <a:avLst/>
          </a:prstGeom>
          <a:solidFill>
            <a:srgbClr val="00B0F0"/>
          </a:solidFill>
          <a:ln w="15875">
            <a:noFill/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lv-LV" altLang="en-US" sz="1800" dirty="0" smtClean="0">
                <a:latin typeface="Arial" panose="020B0604020202020204" pitchFamily="34" charset="0"/>
              </a:rPr>
              <a:t>Exchange with either child, if it is smaller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1" lang="lv-LV" altLang="en-US" sz="1800" dirty="0" smtClean="0">
                <a:latin typeface="Arial" panose="020B0604020202020204" pitchFamily="34" charset="0"/>
              </a:rPr>
              <a:t>Stop, if the right place is reached</a:t>
            </a:r>
            <a:endParaRPr kumimoji="1" lang="en-US" altLang="en-US" sz="18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32455" y="5854151"/>
                <a:ext cx="2701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lv-LV" altLang="en-US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altLang="en-US" b="1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lv-LV" altLang="en-US" b="1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lv-LV" altLang="en-US" b="1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lv-LV" altLang="en-US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altLang="en-US" b="1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altLang="en-US" b="1" dirty="0">
                    <a:solidFill>
                      <a:srgbClr val="FF3300"/>
                    </a:solidFill>
                  </a:rPr>
                  <a:t> </a:t>
                </a:r>
                <a:r>
                  <a:rPr lang="lv-LV" altLang="en-US" dirty="0" smtClean="0"/>
                  <a:t>steps</a:t>
                </a:r>
                <a:endParaRPr lang="lv-LV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55" y="5854151"/>
                <a:ext cx="2701516" cy="461665"/>
              </a:xfrm>
              <a:prstGeom prst="rect">
                <a:avLst/>
              </a:prstGeom>
              <a:blipFill>
                <a:blip r:embed="rId2"/>
                <a:stretch>
                  <a:fillRect l="-450" t="-10526" b="-2894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4964654" y="2209800"/>
            <a:ext cx="3489417" cy="2422729"/>
            <a:chOff x="3124201" y="3033714"/>
            <a:chExt cx="4518024" cy="3136899"/>
          </a:xfrm>
        </p:grpSpPr>
        <p:cxnSp>
          <p:nvCxnSpPr>
            <p:cNvPr id="38" name="AutoShape 4"/>
            <p:cNvCxnSpPr>
              <a:cxnSpLocks noChangeShapeType="1"/>
              <a:stCxn id="51" idx="2"/>
              <a:endCxn id="52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5"/>
            <p:cNvCxnSpPr>
              <a:cxnSpLocks noChangeShapeType="1"/>
              <a:stCxn id="51" idx="6"/>
              <a:endCxn id="58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6"/>
            <p:cNvCxnSpPr>
              <a:cxnSpLocks noChangeShapeType="1"/>
              <a:stCxn id="52" idx="3"/>
              <a:endCxn id="53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7"/>
            <p:cNvCxnSpPr>
              <a:cxnSpLocks noChangeShapeType="1"/>
              <a:stCxn id="52" idx="5"/>
              <a:endCxn id="54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8"/>
            <p:cNvCxnSpPr>
              <a:cxnSpLocks noChangeShapeType="1"/>
              <a:stCxn id="53" idx="5"/>
              <a:endCxn id="57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9"/>
            <p:cNvCxnSpPr>
              <a:cxnSpLocks noChangeShapeType="1"/>
              <a:stCxn id="54" idx="3"/>
              <a:endCxn id="55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0"/>
            <p:cNvCxnSpPr>
              <a:cxnSpLocks noChangeShapeType="1"/>
              <a:stCxn id="54" idx="5"/>
              <a:endCxn id="56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1"/>
            <p:cNvCxnSpPr>
              <a:cxnSpLocks noChangeShapeType="1"/>
              <a:stCxn id="53" idx="3"/>
              <a:endCxn id="64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2"/>
            <p:cNvCxnSpPr>
              <a:cxnSpLocks noChangeShapeType="1"/>
              <a:stCxn id="58" idx="3"/>
              <a:endCxn id="59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3"/>
            <p:cNvCxnSpPr>
              <a:cxnSpLocks noChangeShapeType="1"/>
              <a:stCxn id="58" idx="5"/>
              <a:endCxn id="60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4"/>
            <p:cNvCxnSpPr>
              <a:cxnSpLocks noChangeShapeType="1"/>
              <a:stCxn id="59" idx="5"/>
              <a:endCxn id="61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5"/>
            <p:cNvCxnSpPr>
              <a:cxnSpLocks noChangeShapeType="1"/>
              <a:stCxn id="60" idx="3"/>
              <a:endCxn id="63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6"/>
            <p:cNvCxnSpPr>
              <a:cxnSpLocks noChangeShapeType="1"/>
              <a:stCxn id="60" idx="5"/>
              <a:endCxn id="62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1" name="Oval 17"/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14</a:t>
              </a:r>
              <a:endParaRPr lang="en-US" altLang="en-US" sz="2000" b="1">
                <a:latin typeface="Courier New" panose="02070309020205020404" pitchFamily="49" charset="0"/>
              </a:endParaRPr>
            </a:p>
          </p:txBody>
        </p:sp>
        <p:sp>
          <p:nvSpPr>
            <p:cNvPr id="52" name="Oval 18"/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solidFill>
              <a:srgbClr val="FF33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53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3" name="Oval 19"/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4" name="Oval 20"/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5" name="Oval 21"/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6" name="Oval 22"/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7" name="Oval 23"/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8" name="Oval 24"/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42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9" name="Oval 25"/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45</a:t>
              </a:r>
              <a:endParaRPr lang="en-US" altLang="en-US" sz="2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" name="Oval 26"/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1" name="Oval 27"/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64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2" name="Oval 28"/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3" name="Oval 29"/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99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4" name="Oval 30"/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569322" y="2268727"/>
            <a:ext cx="3404545" cy="2363802"/>
            <a:chOff x="3124201" y="3033714"/>
            <a:chExt cx="4518024" cy="3136899"/>
          </a:xfrm>
        </p:grpSpPr>
        <p:cxnSp>
          <p:nvCxnSpPr>
            <p:cNvPr id="66" name="AutoShape 4"/>
            <p:cNvCxnSpPr>
              <a:cxnSpLocks noChangeShapeType="1"/>
              <a:stCxn id="79" idx="2"/>
              <a:endCxn id="80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5"/>
            <p:cNvCxnSpPr>
              <a:cxnSpLocks noChangeShapeType="1"/>
              <a:stCxn id="79" idx="6"/>
              <a:endCxn id="86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6"/>
            <p:cNvCxnSpPr>
              <a:cxnSpLocks noChangeShapeType="1"/>
              <a:stCxn id="80" idx="3"/>
              <a:endCxn id="81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7"/>
            <p:cNvCxnSpPr>
              <a:cxnSpLocks noChangeShapeType="1"/>
              <a:stCxn id="80" idx="5"/>
              <a:endCxn id="82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8"/>
            <p:cNvCxnSpPr>
              <a:cxnSpLocks noChangeShapeType="1"/>
              <a:stCxn id="81" idx="5"/>
              <a:endCxn id="85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9"/>
            <p:cNvCxnSpPr>
              <a:cxnSpLocks noChangeShapeType="1"/>
              <a:stCxn id="82" idx="3"/>
              <a:endCxn id="83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0"/>
            <p:cNvCxnSpPr>
              <a:cxnSpLocks noChangeShapeType="1"/>
              <a:stCxn id="82" idx="5"/>
              <a:endCxn id="84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1"/>
            <p:cNvCxnSpPr>
              <a:cxnSpLocks noChangeShapeType="1"/>
              <a:stCxn id="81" idx="3"/>
              <a:endCxn id="92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2"/>
            <p:cNvCxnSpPr>
              <a:cxnSpLocks noChangeShapeType="1"/>
              <a:stCxn id="86" idx="3"/>
              <a:endCxn id="87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3"/>
            <p:cNvCxnSpPr>
              <a:cxnSpLocks noChangeShapeType="1"/>
              <a:stCxn id="86" idx="5"/>
              <a:endCxn id="88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4"/>
            <p:cNvCxnSpPr>
              <a:cxnSpLocks noChangeShapeType="1"/>
              <a:stCxn id="87" idx="5"/>
              <a:endCxn id="89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5"/>
            <p:cNvCxnSpPr>
              <a:cxnSpLocks noChangeShapeType="1"/>
              <a:stCxn id="88" idx="3"/>
              <a:endCxn id="91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6"/>
            <p:cNvCxnSpPr>
              <a:cxnSpLocks noChangeShapeType="1"/>
              <a:stCxn id="88" idx="5"/>
              <a:endCxn id="90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9" name="Oval 17"/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14</a:t>
              </a:r>
              <a:endParaRPr lang="en-US" altLang="en-US" sz="2000" b="1">
                <a:latin typeface="Courier New" panose="02070309020205020404" pitchFamily="49" charset="0"/>
              </a:endParaRPr>
            </a:p>
          </p:txBody>
        </p:sp>
        <p:sp>
          <p:nvSpPr>
            <p:cNvPr id="80" name="Oval 18"/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18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1" name="Oval 19"/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2" name="Oval 20"/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solidFill>
              <a:srgbClr val="FF33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53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3" name="Oval 21"/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4" name="Oval 22"/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5" name="Oval 23"/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6" name="Oval 24"/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42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7" name="Oval 25"/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45</a:t>
              </a:r>
              <a:endParaRPr lang="en-US" altLang="en-US" sz="2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" name="Oval 26"/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9" name="Oval 27"/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64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0" name="Oval 28"/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" name="Oval 29"/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99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2" name="Oval 30"/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cxnSp>
        <p:nvCxnSpPr>
          <p:cNvPr id="95" name="Straight Connector 94"/>
          <p:cNvCxnSpPr/>
          <p:nvPr/>
        </p:nvCxnSpPr>
        <p:spPr bwMode="auto">
          <a:xfrm flipH="1">
            <a:off x="5992107" y="2345324"/>
            <a:ext cx="667110" cy="36872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Connector 95"/>
          <p:cNvCxnSpPr/>
          <p:nvPr/>
        </p:nvCxnSpPr>
        <p:spPr bwMode="auto">
          <a:xfrm flipH="1">
            <a:off x="9576415" y="2396509"/>
            <a:ext cx="667110" cy="36872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Connector 96"/>
          <p:cNvCxnSpPr>
            <a:stCxn id="80" idx="5"/>
            <a:endCxn id="82" idx="0"/>
          </p:cNvCxnSpPr>
          <p:nvPr/>
        </p:nvCxnSpPr>
        <p:spPr bwMode="auto">
          <a:xfrm>
            <a:off x="9572158" y="2965502"/>
            <a:ext cx="342354" cy="63465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061427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Inserting an element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b="1" dirty="0" smtClean="0"/>
              <a:t>function </a:t>
            </a:r>
            <a:r>
              <a:rPr lang="lv-LV" altLang="en-US" i="1" dirty="0"/>
              <a:t>HeapInsert(</a:t>
            </a:r>
            <a:r>
              <a:rPr lang="lv-LV" altLang="en-US" b="1" i="1" dirty="0"/>
              <a:t>key </a:t>
            </a:r>
            <a:r>
              <a:rPr lang="lv-LV" altLang="en-US" i="1" dirty="0"/>
              <a:t>K, </a:t>
            </a:r>
            <a:r>
              <a:rPr lang="lv-LV" altLang="en-US" b="1" i="1" dirty="0"/>
              <a:t> info </a:t>
            </a:r>
            <a:r>
              <a:rPr lang="lv-LV" altLang="en-US" i="1" dirty="0"/>
              <a:t>I,  </a:t>
            </a:r>
            <a:r>
              <a:rPr lang="lv-LV" altLang="en-US" b="1" dirty="0"/>
              <a:t>heap</a:t>
            </a:r>
            <a:r>
              <a:rPr lang="lv-LV" altLang="en-US" dirty="0"/>
              <a:t> h):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 smtClean="0">
                <a:solidFill>
                  <a:srgbClr val="43B02A"/>
                </a:solidFill>
              </a:rPr>
              <a:t>     // Add </a:t>
            </a:r>
            <a:r>
              <a:rPr lang="lv-LV" altLang="en-US" dirty="0" smtClean="0">
                <a:solidFill>
                  <a:srgbClr val="43B02A"/>
                </a:solidFill>
              </a:rPr>
              <a:t>the pair </a:t>
            </a:r>
            <a:r>
              <a:rPr lang="lv-LV" altLang="en-US" dirty="0">
                <a:solidFill>
                  <a:srgbClr val="43B02A"/>
                </a:solidFill>
              </a:rPr>
              <a:t>&lt;K,I&gt; </a:t>
            </a:r>
            <a:r>
              <a:rPr lang="lv-LV" altLang="en-US" dirty="0" smtClean="0">
                <a:solidFill>
                  <a:srgbClr val="43B02A"/>
                </a:solidFill>
              </a:rPr>
              <a:t>to the heap </a:t>
            </a:r>
            <a:r>
              <a:rPr lang="lv-LV" altLang="en-US" dirty="0">
                <a:solidFill>
                  <a:srgbClr val="43B02A"/>
                </a:solidFill>
              </a:rPr>
              <a:t>h</a:t>
            </a:r>
            <a:r>
              <a:rPr lang="lv-LV" altLang="en-US" dirty="0" smtClean="0">
                <a:solidFill>
                  <a:srgbClr val="43B02A"/>
                </a:solidFill>
              </a:rPr>
              <a:t>.</a:t>
            </a:r>
            <a:endParaRPr lang="lv-LV" altLang="en-US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/>
              <a:t>	H = Table(h)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/>
              <a:t>	n = Size(h)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/>
              <a:t>	</a:t>
            </a:r>
            <a:r>
              <a:rPr lang="lv-LV" altLang="en-US" b="1" dirty="0"/>
              <a:t>if </a:t>
            </a:r>
            <a:r>
              <a:rPr lang="lv-LV" altLang="en-US" dirty="0"/>
              <a:t>n = N </a:t>
            </a:r>
            <a:r>
              <a:rPr lang="lv-LV" altLang="en-US" b="1" dirty="0"/>
              <a:t>then error     </a:t>
            </a:r>
            <a:r>
              <a:rPr lang="lv-LV" altLang="en-US" dirty="0" smtClean="0">
                <a:solidFill>
                  <a:srgbClr val="43B02A"/>
                </a:solidFill>
              </a:rPr>
              <a:t>// </a:t>
            </a:r>
            <a:r>
              <a:rPr lang="lv-LV" altLang="en-US" dirty="0" smtClean="0">
                <a:solidFill>
                  <a:srgbClr val="43B02A"/>
                </a:solidFill>
              </a:rPr>
              <a:t>Heap </a:t>
            </a:r>
            <a:r>
              <a:rPr lang="lv-LV" altLang="en-US" dirty="0" smtClean="0">
                <a:solidFill>
                  <a:srgbClr val="43B02A"/>
                </a:solidFill>
              </a:rPr>
              <a:t>is full. </a:t>
            </a:r>
            <a:r>
              <a:rPr lang="lv-LV" altLang="en-US" dirty="0">
                <a:solidFill>
                  <a:srgbClr val="43B02A"/>
                </a:solidFill>
              </a:rPr>
              <a:t>N </a:t>
            </a:r>
            <a:r>
              <a:rPr lang="lv-LV" altLang="en-US" dirty="0" smtClean="0">
                <a:solidFill>
                  <a:srgbClr val="43B02A"/>
                </a:solidFill>
              </a:rPr>
              <a:t>– the length of </a:t>
            </a:r>
            <a:r>
              <a:rPr lang="lv-LV" altLang="en-US" dirty="0" smtClean="0">
                <a:solidFill>
                  <a:srgbClr val="43B02A"/>
                </a:solidFill>
              </a:rPr>
              <a:t>array.</a:t>
            </a:r>
            <a:endParaRPr lang="lv-LV" altLang="en-US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/>
              <a:t>	m = n </a:t>
            </a:r>
            <a:r>
              <a:rPr lang="lv-LV" altLang="en-US" dirty="0"/>
              <a:t> </a:t>
            </a:r>
            <a:r>
              <a:rPr lang="lv-LV" altLang="en-US" dirty="0" smtClean="0"/>
              <a:t>                         </a:t>
            </a:r>
            <a:r>
              <a:rPr lang="lv-LV" altLang="en-US" dirty="0" smtClean="0">
                <a:solidFill>
                  <a:srgbClr val="00B050"/>
                </a:solidFill>
              </a:rPr>
              <a:t>// </a:t>
            </a:r>
            <a:r>
              <a:rPr lang="lv-LV" altLang="en-US" dirty="0" smtClean="0">
                <a:solidFill>
                  <a:srgbClr val="43B02A"/>
                </a:solidFill>
              </a:rPr>
              <a:t>m </a:t>
            </a:r>
            <a:r>
              <a:rPr lang="lv-LV" altLang="en-US" dirty="0" smtClean="0">
                <a:solidFill>
                  <a:srgbClr val="43B02A"/>
                </a:solidFill>
              </a:rPr>
              <a:t>is a pointer that moves up a tree </a:t>
            </a:r>
            <a:r>
              <a:rPr lang="lv-LV" altLang="en-US" dirty="0" smtClean="0">
                <a:solidFill>
                  <a:srgbClr val="43B02A"/>
                </a:solidFill>
              </a:rPr>
              <a:t>branch</a:t>
            </a:r>
            <a:endParaRPr lang="lv-LV" altLang="en-US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/>
              <a:t>	</a:t>
            </a:r>
            <a:r>
              <a:rPr lang="lv-LV" altLang="en-US" b="1" dirty="0"/>
              <a:t>while </a:t>
            </a:r>
            <a:r>
              <a:rPr lang="lv-LV" altLang="en-US" dirty="0"/>
              <a:t>m &gt; 0 </a:t>
            </a:r>
            <a:r>
              <a:rPr lang="lv-LV" altLang="en-US" b="1" dirty="0"/>
              <a:t>and</a:t>
            </a:r>
            <a:r>
              <a:rPr lang="lv-LV" altLang="en-US" dirty="0"/>
              <a:t> K &lt; Key(H[</a:t>
            </a:r>
            <a:r>
              <a:rPr lang="lv-LV" altLang="en-US" dirty="0">
                <a:sym typeface="Symbol" panose="05050102010706020507" pitchFamily="18" charset="2"/>
              </a:rPr>
              <a:t></a:t>
            </a:r>
            <a:r>
              <a:rPr lang="lv-LV" altLang="en-US" dirty="0"/>
              <a:t>(m-1)/2</a:t>
            </a:r>
            <a:r>
              <a:rPr lang="lv-LV" altLang="en-US" dirty="0">
                <a:sym typeface="Symbol" panose="05050102010706020507" pitchFamily="18" charset="2"/>
              </a:rPr>
              <a:t></a:t>
            </a:r>
            <a:r>
              <a:rPr lang="lv-LV" altLang="en-US" dirty="0"/>
              <a:t>]) </a:t>
            </a:r>
            <a:r>
              <a:rPr lang="lv-LV" altLang="en-US" b="1" dirty="0"/>
              <a:t>do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lv-LV" altLang="en-US" b="1" dirty="0"/>
              <a:t>		</a:t>
            </a:r>
            <a:r>
              <a:rPr lang="lv-LV" altLang="en-US" dirty="0"/>
              <a:t>H[m] = H[</a:t>
            </a:r>
            <a:r>
              <a:rPr lang="lv-LV" altLang="en-US" dirty="0">
                <a:sym typeface="Symbol" panose="05050102010706020507" pitchFamily="18" charset="2"/>
              </a:rPr>
              <a:t></a:t>
            </a:r>
            <a:r>
              <a:rPr lang="lv-LV" altLang="en-US" dirty="0"/>
              <a:t>(m-1)/2</a:t>
            </a:r>
            <a:r>
              <a:rPr lang="lv-LV" altLang="en-US" dirty="0">
                <a:sym typeface="Symbol" panose="05050102010706020507" pitchFamily="18" charset="2"/>
              </a:rPr>
              <a:t></a:t>
            </a:r>
            <a:r>
              <a:rPr lang="lv-LV" altLang="en-US" dirty="0" smtClean="0"/>
              <a:t>] </a:t>
            </a:r>
            <a:r>
              <a:rPr lang="lv-LV" altLang="en-US" dirty="0">
                <a:solidFill>
                  <a:srgbClr val="43B02A"/>
                </a:solidFill>
              </a:rPr>
              <a:t> </a:t>
            </a:r>
            <a:r>
              <a:rPr lang="lv-LV" altLang="en-US" dirty="0" smtClean="0">
                <a:solidFill>
                  <a:srgbClr val="43B02A"/>
                </a:solidFill>
              </a:rPr>
              <a:t>// </a:t>
            </a:r>
            <a:r>
              <a:rPr lang="lv-LV" altLang="en-US" dirty="0" smtClean="0">
                <a:solidFill>
                  <a:srgbClr val="43B02A"/>
                </a:solidFill>
              </a:rPr>
              <a:t>Move </a:t>
            </a:r>
            <a:r>
              <a:rPr lang="lv-LV" altLang="en-US" dirty="0" smtClean="0">
                <a:solidFill>
                  <a:srgbClr val="43B02A"/>
                </a:solidFill>
              </a:rPr>
              <a:t>some heap element down the tree</a:t>
            </a:r>
            <a:r>
              <a:rPr lang="lv-LV" altLang="en-US" dirty="0" smtClean="0">
                <a:solidFill>
                  <a:srgbClr val="43B02A"/>
                </a:solidFill>
              </a:rPr>
              <a:t>.</a:t>
            </a:r>
            <a:endParaRPr lang="lv-LV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/>
              <a:t>		m = </a:t>
            </a:r>
            <a:r>
              <a:rPr lang="lv-LV" altLang="en-US" dirty="0">
                <a:sym typeface="Symbol" panose="05050102010706020507" pitchFamily="18" charset="2"/>
              </a:rPr>
              <a:t></a:t>
            </a:r>
            <a:r>
              <a:rPr lang="lv-LV" altLang="en-US" dirty="0"/>
              <a:t>(m-1)/2</a:t>
            </a:r>
            <a:r>
              <a:rPr lang="lv-LV" altLang="en-US" dirty="0">
                <a:sym typeface="Symbol" panose="05050102010706020507" pitchFamily="18" charset="2"/>
              </a:rPr>
              <a:t></a:t>
            </a:r>
            <a:r>
              <a:rPr lang="lv-LV" altLang="en-US" dirty="0"/>
              <a:t>           </a:t>
            </a:r>
            <a:r>
              <a:rPr lang="lv-LV" altLang="en-US" dirty="0">
                <a:solidFill>
                  <a:srgbClr val="43B02A"/>
                </a:solidFill>
              </a:rPr>
              <a:t> </a:t>
            </a:r>
            <a:r>
              <a:rPr lang="lv-LV" altLang="en-US" dirty="0" smtClean="0">
                <a:solidFill>
                  <a:srgbClr val="43B02A"/>
                </a:solidFill>
              </a:rPr>
              <a:t> // </a:t>
            </a:r>
            <a:r>
              <a:rPr lang="lv-LV" altLang="en-US" dirty="0" smtClean="0">
                <a:solidFill>
                  <a:srgbClr val="43B02A"/>
                </a:solidFill>
              </a:rPr>
              <a:t>Pointer </a:t>
            </a:r>
            <a:r>
              <a:rPr lang="lv-LV" altLang="en-US" dirty="0" smtClean="0">
                <a:solidFill>
                  <a:srgbClr val="43B02A"/>
                </a:solidFill>
              </a:rPr>
              <a:t>m  becomes </a:t>
            </a:r>
            <a:r>
              <a:rPr lang="lv-LV" altLang="en-US" i="1" dirty="0" smtClean="0">
                <a:solidFill>
                  <a:srgbClr val="43B02A"/>
                </a:solidFill>
              </a:rPr>
              <a:t>Parent</a:t>
            </a:r>
            <a:r>
              <a:rPr lang="lv-LV" altLang="en-US" dirty="0" smtClean="0">
                <a:solidFill>
                  <a:srgbClr val="43B02A"/>
                </a:solidFill>
              </a:rPr>
              <a:t>(m</a:t>
            </a:r>
            <a:r>
              <a:rPr lang="lv-LV" altLang="en-US" dirty="0" smtClean="0">
                <a:solidFill>
                  <a:srgbClr val="43B02A"/>
                </a:solidFill>
              </a:rPr>
              <a:t>).</a:t>
            </a:r>
            <a:endParaRPr lang="lv-LV" altLang="en-US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/>
              <a:t>	Key(H[m]) = 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/>
              <a:t>     Info(H[m]) = I  </a:t>
            </a:r>
            <a:r>
              <a:rPr lang="lv-LV" altLang="en-US" dirty="0">
                <a:solidFill>
                  <a:srgbClr val="43B02A"/>
                </a:solidFill>
              </a:rPr>
              <a:t> </a:t>
            </a:r>
            <a:r>
              <a:rPr lang="lv-LV" altLang="en-US" dirty="0" smtClean="0">
                <a:solidFill>
                  <a:srgbClr val="43B02A"/>
                </a:solidFill>
              </a:rPr>
              <a:t>              // </a:t>
            </a:r>
            <a:r>
              <a:rPr lang="lv-LV" altLang="en-US" dirty="0" smtClean="0">
                <a:solidFill>
                  <a:srgbClr val="43B02A"/>
                </a:solidFill>
              </a:rPr>
              <a:t>Insert </a:t>
            </a:r>
            <a:r>
              <a:rPr lang="lv-LV" altLang="en-US" dirty="0" smtClean="0">
                <a:solidFill>
                  <a:srgbClr val="43B02A"/>
                </a:solidFill>
              </a:rPr>
              <a:t>the element into its proper location</a:t>
            </a:r>
            <a:r>
              <a:rPr lang="lv-LV" altLang="en-US" dirty="0" smtClean="0">
                <a:solidFill>
                  <a:srgbClr val="43B02A"/>
                </a:solidFill>
              </a:rPr>
              <a:t>.</a:t>
            </a:r>
            <a:endParaRPr lang="lv-LV" altLang="en-US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b="1" dirty="0"/>
              <a:t>	</a:t>
            </a:r>
            <a:r>
              <a:rPr lang="lv-LV" altLang="en-US" dirty="0"/>
              <a:t>Size(h) = n+1</a:t>
            </a:r>
          </a:p>
        </p:txBody>
      </p:sp>
    </p:spTree>
    <p:extLst>
      <p:ext uri="{BB962C8B-B14F-4D97-AF65-F5344CB8AC3E}">
        <p14:creationId xmlns:p14="http://schemas.microsoft.com/office/powerpoint/2010/main" val="261512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Removing an Element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1447800"/>
            <a:ext cx="101600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b="1" dirty="0"/>
              <a:t>procedure </a:t>
            </a:r>
            <a:r>
              <a:rPr lang="lv-LV" altLang="en-US" sz="1600" i="1" dirty="0"/>
              <a:t>HeapDeleteMin(</a:t>
            </a:r>
            <a:r>
              <a:rPr lang="lv-LV" altLang="en-US" sz="1600" b="1" dirty="0"/>
              <a:t>heap</a:t>
            </a:r>
            <a:r>
              <a:rPr lang="lv-LV" altLang="en-US" sz="1600" dirty="0"/>
              <a:t> h): </a:t>
            </a:r>
            <a:r>
              <a:rPr lang="lv-LV" altLang="en-US" sz="1600" b="1" dirty="0"/>
              <a:t>info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H = Table(h); n = Size(h)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</a:t>
            </a:r>
            <a:r>
              <a:rPr lang="lv-LV" altLang="en-US" sz="1600" b="1" dirty="0"/>
              <a:t>if </a:t>
            </a:r>
            <a:r>
              <a:rPr lang="lv-LV" altLang="en-US" sz="1600" dirty="0"/>
              <a:t>n = 0 </a:t>
            </a:r>
            <a:r>
              <a:rPr lang="lv-LV" altLang="en-US" sz="1600" b="1" dirty="0"/>
              <a:t>then error                                    </a:t>
            </a:r>
            <a:r>
              <a:rPr lang="lv-LV" altLang="en-US" sz="1600" dirty="0" smtClean="0">
                <a:solidFill>
                  <a:srgbClr val="43B02A"/>
                </a:solidFill>
              </a:rPr>
              <a:t>{Heap is empty.}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I = Info(H[0])                                           </a:t>
            </a:r>
            <a:r>
              <a:rPr lang="lv-LV" altLang="en-US" sz="1600" dirty="0" smtClean="0">
                <a:solidFill>
                  <a:srgbClr val="43B02A"/>
                </a:solidFill>
              </a:rPr>
              <a:t>{Element to be returned.}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K = Key(H[n-1])                                      </a:t>
            </a:r>
            <a:r>
              <a:rPr lang="lv-LV" altLang="en-US" sz="1600" dirty="0" smtClean="0">
                <a:solidFill>
                  <a:srgbClr val="43B02A"/>
                </a:solidFill>
              </a:rPr>
              <a:t>{Priority of the element to be moved}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m = 0                                                        </a:t>
            </a:r>
            <a:r>
              <a:rPr lang="lv-LV" altLang="en-US" sz="1600" dirty="0">
                <a:solidFill>
                  <a:srgbClr val="43B02A"/>
                </a:solidFill>
              </a:rPr>
              <a:t>{m </a:t>
            </a:r>
            <a:r>
              <a:rPr lang="lv-LV" altLang="en-US" sz="1600" dirty="0" smtClean="0">
                <a:solidFill>
                  <a:srgbClr val="43B02A"/>
                </a:solidFill>
              </a:rPr>
              <a:t>is a pointer that traverses the tree.}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</a:t>
            </a:r>
            <a:r>
              <a:rPr lang="lv-LV" altLang="en-US" sz="1600" b="1" dirty="0"/>
              <a:t>while </a:t>
            </a:r>
            <a:r>
              <a:rPr lang="lv-LV" altLang="en-US" sz="1600" dirty="0"/>
              <a:t>2m+1 &lt; n </a:t>
            </a:r>
            <a:r>
              <a:rPr lang="lv-LV" altLang="en-US" sz="1600" b="1" dirty="0"/>
              <a:t>and </a:t>
            </a:r>
            <a:r>
              <a:rPr lang="lv-LV" altLang="en-US" sz="1600" dirty="0"/>
              <a:t>K &gt; Key(H[2m+1</a:t>
            </a:r>
            <a:r>
              <a:rPr lang="lv-LV" altLang="en-US" sz="1600" dirty="0" smtClean="0"/>
              <a:t>]) </a:t>
            </a:r>
            <a:r>
              <a:rPr lang="lv-LV" altLang="en-US" sz="1600" b="1" dirty="0" smtClean="0"/>
              <a:t>or </a:t>
            </a:r>
            <a:r>
              <a:rPr lang="lv-LV" altLang="en-US" sz="1600" dirty="0"/>
              <a:t>2m+2 &lt; n </a:t>
            </a:r>
            <a:r>
              <a:rPr lang="lv-LV" altLang="en-US" sz="1600" b="1" dirty="0"/>
              <a:t>and </a:t>
            </a:r>
            <a:r>
              <a:rPr lang="lv-LV" altLang="en-US" sz="1600" dirty="0"/>
              <a:t>K &gt; Key(H[2m+2]) </a:t>
            </a:r>
            <a:r>
              <a:rPr lang="lv-LV" altLang="en-US" sz="1600" b="1" dirty="0"/>
              <a:t>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b="1" dirty="0"/>
              <a:t>		if </a:t>
            </a:r>
            <a:r>
              <a:rPr lang="lv-LV" altLang="en-US" sz="1600" dirty="0"/>
              <a:t>2m+2 &lt; n </a:t>
            </a:r>
            <a:r>
              <a:rPr lang="lv-LV" altLang="en-US" sz="1600" b="1" dirty="0"/>
              <a:t>then                            </a:t>
            </a:r>
            <a:r>
              <a:rPr lang="lv-LV" altLang="en-US" sz="1600" dirty="0" smtClean="0">
                <a:solidFill>
                  <a:srgbClr val="43B02A"/>
                </a:solidFill>
              </a:rPr>
              <a:t>{Node </a:t>
            </a:r>
            <a:r>
              <a:rPr lang="lv-LV" altLang="en-US" sz="1600" dirty="0">
                <a:solidFill>
                  <a:srgbClr val="43B02A"/>
                </a:solidFill>
              </a:rPr>
              <a:t>m </a:t>
            </a:r>
            <a:r>
              <a:rPr lang="lv-LV" altLang="en-US" sz="1600" dirty="0" smtClean="0">
                <a:solidFill>
                  <a:srgbClr val="43B02A"/>
                </a:solidFill>
              </a:rPr>
              <a:t>has two child nodes.}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		</a:t>
            </a:r>
            <a:r>
              <a:rPr lang="lv-LV" altLang="en-US" sz="1600" b="1" dirty="0"/>
              <a:t>if </a:t>
            </a:r>
            <a:r>
              <a:rPr lang="lv-LV" altLang="en-US" sz="1600" dirty="0"/>
              <a:t> Key(H[2m+1]) &lt; Key(H[2m+2]) </a:t>
            </a:r>
            <a:r>
              <a:rPr lang="lv-LV" altLang="en-US" sz="1600" b="1" dirty="0"/>
              <a:t>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b="1" dirty="0"/>
              <a:t>				</a:t>
            </a:r>
            <a:r>
              <a:rPr lang="lv-LV" altLang="en-US" sz="1600" dirty="0"/>
              <a:t>p = 2m+1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		</a:t>
            </a:r>
            <a:r>
              <a:rPr lang="lv-LV" altLang="en-US" sz="1600" b="1" dirty="0"/>
              <a:t>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b="1" dirty="0"/>
              <a:t>				</a:t>
            </a:r>
            <a:r>
              <a:rPr lang="lv-LV" altLang="en-US" sz="1600" dirty="0"/>
              <a:t>p = 2m+2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	</a:t>
            </a:r>
            <a:r>
              <a:rPr lang="lv-LV" altLang="en-US" sz="1600" b="1" dirty="0"/>
              <a:t>else                             </a:t>
            </a:r>
            <a:r>
              <a:rPr lang="lv-LV" altLang="en-US" sz="1600" b="1" dirty="0" smtClean="0">
                <a:solidFill>
                  <a:srgbClr val="43B02A"/>
                </a:solidFill>
              </a:rPr>
              <a:t>{</a:t>
            </a:r>
            <a:r>
              <a:rPr lang="lv-LV" altLang="en-US" sz="1600" dirty="0" smtClean="0">
                <a:solidFill>
                  <a:srgbClr val="43B02A"/>
                </a:solidFill>
              </a:rPr>
              <a:t>Node </a:t>
            </a:r>
            <a:r>
              <a:rPr lang="lv-LV" altLang="en-US" sz="1600" dirty="0">
                <a:solidFill>
                  <a:srgbClr val="43B02A"/>
                </a:solidFill>
              </a:rPr>
              <a:t>m </a:t>
            </a:r>
            <a:r>
              <a:rPr lang="lv-LV" altLang="en-US" sz="1600" dirty="0" smtClean="0">
                <a:solidFill>
                  <a:srgbClr val="43B02A"/>
                </a:solidFill>
              </a:rPr>
              <a:t>has just one child (the last leaf in the tree)}</a:t>
            </a:r>
            <a:endParaRPr lang="lv-LV" altLang="en-US" sz="1600" b="1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b="1" dirty="0"/>
              <a:t>			</a:t>
            </a:r>
            <a:r>
              <a:rPr lang="lv-LV" altLang="en-US" sz="1600" dirty="0"/>
              <a:t>p = n-1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	H[m] = H[p]                                  </a:t>
            </a:r>
            <a:r>
              <a:rPr lang="lv-LV" altLang="en-US" sz="1600" dirty="0" smtClean="0">
                <a:solidFill>
                  <a:srgbClr val="43B02A"/>
                </a:solidFill>
              </a:rPr>
              <a:t>{Push child upwards}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	m = p                                             </a:t>
            </a:r>
            <a:r>
              <a:rPr lang="lv-LV" altLang="en-US" sz="1600" dirty="0" smtClean="0">
                <a:solidFill>
                  <a:srgbClr val="43B02A"/>
                </a:solidFill>
              </a:rPr>
              <a:t>{Set the pointer downwards.}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H[m] = H[n-1]                                 </a:t>
            </a:r>
            <a:r>
              <a:rPr lang="lv-LV" altLang="en-US" sz="1600" dirty="0" smtClean="0">
                <a:solidFill>
                  <a:srgbClr val="43B02A"/>
                </a:solidFill>
              </a:rPr>
              <a:t>{Finally move the element to its position.}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Size(h) = n-1                                              </a:t>
            </a:r>
            <a:r>
              <a:rPr lang="lv-LV" altLang="en-US" sz="1600" dirty="0" smtClean="0">
                <a:solidFill>
                  <a:srgbClr val="43B02A"/>
                </a:solidFill>
              </a:rPr>
              <a:t>{New size of the heap.}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</a:t>
            </a:r>
            <a:r>
              <a:rPr lang="lv-LV" altLang="en-US" sz="1600" b="1" dirty="0"/>
              <a:t>return </a:t>
            </a:r>
            <a:r>
              <a:rPr lang="lv-LV" altLang="en-US" sz="16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59824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z="3600"/>
              <a:t>Recall Priority Queue ADT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400" dirty="0"/>
              <a:t>A priority queue stores a collection of entries</a:t>
            </a:r>
          </a:p>
          <a:p>
            <a:pPr eaLnBrk="1" hangingPunct="1"/>
            <a:r>
              <a:rPr lang="en-US" altLang="lv-LV" sz="2400" dirty="0"/>
              <a:t>Typically, an </a:t>
            </a:r>
            <a:r>
              <a:rPr lang="en-US" altLang="lv-LV" sz="2400" dirty="0">
                <a:solidFill>
                  <a:schemeClr val="tx2"/>
                </a:solidFill>
              </a:rPr>
              <a:t>entry</a:t>
            </a:r>
            <a:r>
              <a:rPr lang="en-US" altLang="lv-LV" sz="2400" dirty="0"/>
              <a:t> is a pair</a:t>
            </a:r>
            <a:br>
              <a:rPr lang="en-US" altLang="lv-LV" sz="2400" dirty="0"/>
            </a:br>
            <a:r>
              <a:rPr lang="en-US" altLang="lv-LV" sz="2400" dirty="0"/>
              <a:t>(key, value), where the key indicates the priority</a:t>
            </a:r>
          </a:p>
          <a:p>
            <a:pPr eaLnBrk="1" hangingPunct="1"/>
            <a:r>
              <a:rPr lang="en-US" altLang="lv-LV" sz="2400" dirty="0"/>
              <a:t>Main methods of the Priority Queue ADT</a:t>
            </a:r>
          </a:p>
          <a:p>
            <a:pPr lvl="1" eaLnBrk="1" hangingPunct="1"/>
            <a:r>
              <a:rPr lang="en-US" altLang="lv-LV" dirty="0">
                <a:solidFill>
                  <a:schemeClr val="tx2"/>
                </a:solidFill>
              </a:rPr>
              <a:t>insert</a:t>
            </a:r>
            <a:r>
              <a:rPr lang="en-US" altLang="lv-LV" dirty="0"/>
              <a:t>(e) inserts an entry e </a:t>
            </a:r>
          </a:p>
          <a:p>
            <a:pPr lvl="1" eaLnBrk="1" hangingPunct="1"/>
            <a:r>
              <a:rPr lang="en-US" altLang="lv-LV" dirty="0" err="1">
                <a:solidFill>
                  <a:schemeClr val="tx2"/>
                </a:solidFill>
              </a:rPr>
              <a:t>removeMin</a:t>
            </a:r>
            <a:r>
              <a:rPr lang="en-US" altLang="lv-LV" dirty="0"/>
              <a:t>()</a:t>
            </a:r>
            <a:br>
              <a:rPr lang="en-US" altLang="lv-LV" dirty="0"/>
            </a:br>
            <a:r>
              <a:rPr lang="en-US" altLang="lv-LV" dirty="0"/>
              <a:t>removes the entry with smallest key</a:t>
            </a:r>
            <a:endParaRPr lang="en-US" altLang="lv-LV" dirty="0" smtClean="0"/>
          </a:p>
        </p:txBody>
      </p:sp>
      <p:sp>
        <p:nvSpPr>
          <p:cNvPr id="922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lv-LV" sz="2400" dirty="0"/>
              <a:t>Additional methods</a:t>
            </a:r>
          </a:p>
          <a:p>
            <a:pPr lvl="1" eaLnBrk="1" hangingPunct="1"/>
            <a:r>
              <a:rPr lang="en-US" altLang="lv-LV" dirty="0">
                <a:solidFill>
                  <a:schemeClr val="tx2"/>
                </a:solidFill>
              </a:rPr>
              <a:t>min</a:t>
            </a:r>
            <a:r>
              <a:rPr lang="en-US" altLang="lv-LV" dirty="0"/>
              <a:t>()</a:t>
            </a:r>
            <a:br>
              <a:rPr lang="en-US" altLang="lv-LV" dirty="0"/>
            </a:br>
            <a:r>
              <a:rPr lang="en-US" altLang="lv-LV" dirty="0"/>
              <a:t>returns, but does not remove, an entry with smallest key</a:t>
            </a:r>
          </a:p>
          <a:p>
            <a:pPr lvl="1" eaLnBrk="1" hangingPunct="1"/>
            <a:r>
              <a:rPr lang="en-US" altLang="lv-LV" dirty="0">
                <a:solidFill>
                  <a:schemeClr val="tx2"/>
                </a:solidFill>
              </a:rPr>
              <a:t>size</a:t>
            </a:r>
            <a:r>
              <a:rPr lang="en-US" altLang="lv-LV" dirty="0"/>
              <a:t>(), </a:t>
            </a:r>
            <a:r>
              <a:rPr lang="en-US" altLang="lv-LV" dirty="0">
                <a:solidFill>
                  <a:schemeClr val="tx2"/>
                </a:solidFill>
              </a:rPr>
              <a:t>empty</a:t>
            </a:r>
            <a:r>
              <a:rPr lang="en-US" altLang="lv-LV" dirty="0"/>
              <a:t>()</a:t>
            </a:r>
          </a:p>
          <a:p>
            <a:pPr eaLnBrk="1" hangingPunct="1"/>
            <a:r>
              <a:rPr lang="en-US" altLang="lv-LV" sz="2400" dirty="0"/>
              <a:t>Applications:</a:t>
            </a:r>
          </a:p>
          <a:p>
            <a:pPr lvl="1" eaLnBrk="1" hangingPunct="1"/>
            <a:r>
              <a:rPr lang="en-US" altLang="lv-LV" dirty="0"/>
              <a:t>Standby flyers</a:t>
            </a:r>
          </a:p>
          <a:p>
            <a:pPr lvl="1" eaLnBrk="1" hangingPunct="1"/>
            <a:r>
              <a:rPr lang="en-US" altLang="lv-LV" dirty="0"/>
              <a:t>Auctions</a:t>
            </a:r>
          </a:p>
          <a:p>
            <a:pPr lvl="1" eaLnBrk="1" hangingPunct="1"/>
            <a:r>
              <a:rPr lang="en-US" altLang="lv-LV" dirty="0"/>
              <a:t>Stock market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5496569-FE36-434A-89FD-C5721E10F106}" type="slidenum">
              <a:rPr lang="en-US" altLang="lv-LV" sz="1400"/>
              <a:pPr eaLnBrk="1" hangingPunct="1"/>
              <a:t>37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9100593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Recall PQ Sorting</a:t>
            </a: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We use a priority queue</a:t>
            </a:r>
          </a:p>
          <a:p>
            <a:pPr marL="800100" lvl="1" indent="-342900" eaLnBrk="1" hangingPunct="1"/>
            <a:r>
              <a:rPr lang="en-US" altLang="lv-LV" sz="1800"/>
              <a:t>Insert the elements with a series of </a:t>
            </a:r>
            <a:r>
              <a:rPr lang="en-US" altLang="lv-LV" sz="1800">
                <a:solidFill>
                  <a:schemeClr val="tx2"/>
                </a:solidFill>
              </a:rPr>
              <a:t>insert</a:t>
            </a:r>
            <a:r>
              <a:rPr lang="en-US" altLang="lv-LV" sz="1800"/>
              <a:t> operations</a:t>
            </a:r>
          </a:p>
          <a:p>
            <a:pPr marL="800100" lvl="1" indent="-342900" eaLnBrk="1" hangingPunct="1"/>
            <a:r>
              <a:rPr lang="en-US" altLang="lv-LV" sz="1800"/>
              <a:t>Remove the elements in sorted order with a series of </a:t>
            </a:r>
            <a:r>
              <a:rPr lang="en-US" altLang="lv-LV" sz="1800">
                <a:solidFill>
                  <a:schemeClr val="tx2"/>
                </a:solidFill>
              </a:rPr>
              <a:t>removeMin</a:t>
            </a:r>
            <a:r>
              <a:rPr lang="en-US" altLang="lv-LV" sz="1800"/>
              <a:t> operations</a:t>
            </a:r>
          </a:p>
          <a:p>
            <a:pPr eaLnBrk="1" hangingPunct="1"/>
            <a:r>
              <a:rPr lang="en-US" altLang="lv-LV" sz="2000"/>
              <a:t>The running time depends on the priority queue implementation:</a:t>
            </a:r>
          </a:p>
          <a:p>
            <a:pPr marL="800100" lvl="1" indent="-342900" eaLnBrk="1" hangingPunct="1"/>
            <a:r>
              <a:rPr lang="en-US" altLang="lv-LV" sz="1800"/>
              <a:t>Unsorted sequence gives selection-sort: O(n</a:t>
            </a:r>
            <a:r>
              <a:rPr lang="en-US" altLang="lv-LV" sz="1800" baseline="30000"/>
              <a:t>2</a:t>
            </a:r>
            <a:r>
              <a:rPr lang="en-US" altLang="lv-LV" sz="1800"/>
              <a:t>) time</a:t>
            </a:r>
          </a:p>
          <a:p>
            <a:pPr marL="800100" lvl="1" indent="-342900" eaLnBrk="1" hangingPunct="1"/>
            <a:r>
              <a:rPr lang="en-US" altLang="lv-LV" sz="1800"/>
              <a:t>Sorted sequence gives insertion-sort: O(n</a:t>
            </a:r>
            <a:r>
              <a:rPr lang="en-US" altLang="lv-LV" sz="1800" baseline="30000"/>
              <a:t>2</a:t>
            </a:r>
            <a:r>
              <a:rPr lang="en-US" altLang="lv-LV" sz="1800"/>
              <a:t>) time</a:t>
            </a:r>
          </a:p>
          <a:p>
            <a:pPr eaLnBrk="1" hangingPunct="1"/>
            <a:r>
              <a:rPr lang="en-US" altLang="lv-LV" sz="2000"/>
              <a:t>Can we do better?</a:t>
            </a: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524B65A-5277-4790-A269-CAF11A041B77}" type="slidenum">
              <a:rPr lang="en-US" altLang="lv-LV" sz="1400"/>
              <a:pPr eaLnBrk="1" hangingPunct="1"/>
              <a:t>38</a:t>
            </a:fld>
            <a:endParaRPr lang="en-US" altLang="lv-LV" sz="1400"/>
          </a:p>
        </p:txBody>
      </p:sp>
      <p:sp>
        <p:nvSpPr>
          <p:cNvPr id="1031" name="Text Box 4"/>
          <p:cNvSpPr txBox="1">
            <a:spLocks noChangeArrowheads="1"/>
          </p:cNvSpPr>
          <p:nvPr/>
        </p:nvSpPr>
        <p:spPr bwMode="auto">
          <a:xfrm>
            <a:off x="6858000" y="1697038"/>
            <a:ext cx="4267200" cy="4246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PQ-Sort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S, C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/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sequence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, comparator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for the elements of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endParaRPr lang="en-US" altLang="lv-LV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/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sequence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sorted  in increasing order according to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endParaRPr lang="en-US" altLang="lv-LV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 </a:t>
            </a:r>
            <a:r>
              <a:rPr lang="en-US" altLang="lv-LV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priority queue with 		comparator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endParaRPr lang="en-US" altLang="lv-LV" sz="2000" b="1" i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S.empty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S.front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();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S.eraseFront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P.insert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lv-LV" sz="20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P.empty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P.removeMin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S.insertBack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08221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Heaps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lv-LV" sz="2000"/>
              <a:t>A heap is a binary tree storing keys at its nodes and satisfying the following properties: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lv-LV" sz="2000">
                <a:solidFill>
                  <a:schemeClr val="tx2"/>
                </a:solidFill>
              </a:rPr>
              <a:t>Heap-Order:</a:t>
            </a:r>
            <a:r>
              <a:rPr lang="en-US" altLang="lv-LV" sz="2000"/>
              <a:t> for every internal node v other than the root,</a:t>
            </a:r>
            <a:br>
              <a:rPr lang="en-US" altLang="lv-LV" sz="2000"/>
            </a:br>
            <a:r>
              <a:rPr lang="en-US" altLang="lv-LV" sz="2000" b="1" i="1">
                <a:latin typeface="Times New Roman" panose="02020603050405020304" pitchFamily="18" charset="0"/>
              </a:rPr>
              <a:t>key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v</a:t>
            </a:r>
            <a:r>
              <a:rPr lang="en-US" altLang="lv-LV" sz="2000">
                <a:latin typeface="Times New Roman" panose="02020603050405020304" pitchFamily="18" charset="0"/>
              </a:rPr>
              <a:t>)</a:t>
            </a:r>
            <a:r>
              <a:rPr lang="en-US" altLang="lv-LV" sz="2000"/>
              <a:t> </a:t>
            </a:r>
            <a:r>
              <a:rPr lang="en-US" altLang="lv-LV" sz="200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lv-LV" sz="2000"/>
              <a:t> </a:t>
            </a:r>
            <a:r>
              <a:rPr lang="en-US" altLang="lv-LV" sz="2000" b="1" i="1">
                <a:latin typeface="Times New Roman" panose="02020603050405020304" pitchFamily="18" charset="0"/>
              </a:rPr>
              <a:t>key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parent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v</a:t>
            </a:r>
            <a:r>
              <a:rPr lang="en-US" altLang="lv-LV" sz="2000">
                <a:latin typeface="Times New Roman" panose="02020603050405020304" pitchFamily="18" charset="0"/>
              </a:rPr>
              <a:t>))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lv-LV" sz="2000">
                <a:solidFill>
                  <a:schemeClr val="tx2"/>
                </a:solidFill>
              </a:rPr>
              <a:t>Complete Binary Tree:</a:t>
            </a:r>
            <a:r>
              <a:rPr lang="en-US" altLang="lv-LV" sz="2000"/>
              <a:t> let </a:t>
            </a:r>
            <a:r>
              <a:rPr lang="en-US" altLang="lv-LV" sz="2000" b="1" i="1">
                <a:latin typeface="Times New Roman" panose="02020603050405020304" pitchFamily="18" charset="0"/>
              </a:rPr>
              <a:t>h</a:t>
            </a:r>
            <a:r>
              <a:rPr lang="en-US" altLang="lv-LV" sz="2000"/>
              <a:t> be the height of the heap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lv-LV" sz="1700"/>
              <a:t>for </a:t>
            </a:r>
            <a:r>
              <a:rPr lang="en-US" altLang="lv-LV" sz="1700" b="1" i="1">
                <a:latin typeface="Times New Roman" panose="02020603050405020304" pitchFamily="18" charset="0"/>
              </a:rPr>
              <a:t>i </a:t>
            </a:r>
            <a:r>
              <a:rPr lang="en-US" altLang="lv-LV" sz="1700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700">
                <a:latin typeface="Times New Roman" panose="02020603050405020304" pitchFamily="18" charset="0"/>
              </a:rPr>
              <a:t>0, … , </a:t>
            </a:r>
            <a:r>
              <a:rPr lang="en-US" altLang="lv-LV" sz="1700" b="1" i="1">
                <a:latin typeface="Times New Roman" panose="02020603050405020304" pitchFamily="18" charset="0"/>
              </a:rPr>
              <a:t>h </a:t>
            </a:r>
            <a:r>
              <a:rPr lang="en-US" altLang="lv-LV" sz="1700">
                <a:latin typeface="Symbol" panose="05050102010706020507" pitchFamily="18" charset="2"/>
                <a:sym typeface="Symbol" panose="05050102010706020507" pitchFamily="18" charset="2"/>
              </a:rPr>
              <a:t>- </a:t>
            </a:r>
            <a:r>
              <a:rPr lang="en-US" altLang="lv-LV" sz="1700">
                <a:latin typeface="Times New Roman" panose="02020603050405020304" pitchFamily="18" charset="0"/>
              </a:rPr>
              <a:t>1,</a:t>
            </a:r>
            <a:r>
              <a:rPr lang="en-US" altLang="lv-LV" sz="1700"/>
              <a:t> there are </a:t>
            </a:r>
            <a:r>
              <a:rPr lang="en-US" altLang="lv-LV" sz="1700">
                <a:latin typeface="Times New Roman" panose="02020603050405020304" pitchFamily="18" charset="0"/>
              </a:rPr>
              <a:t>2</a:t>
            </a:r>
            <a:r>
              <a:rPr lang="en-US" altLang="lv-LV" sz="1700" b="1" i="1" baseline="30000">
                <a:latin typeface="Times New Roman" panose="02020603050405020304" pitchFamily="18" charset="0"/>
              </a:rPr>
              <a:t>i</a:t>
            </a:r>
            <a:r>
              <a:rPr lang="en-US" altLang="lv-LV" sz="1700"/>
              <a:t> nodes of depth </a:t>
            </a:r>
            <a:r>
              <a:rPr lang="en-US" altLang="lv-LV" sz="1700" b="1" i="1">
                <a:latin typeface="Times New Roman" panose="02020603050405020304" pitchFamily="18" charset="0"/>
              </a:rPr>
              <a:t>i</a:t>
            </a:r>
            <a:endParaRPr lang="en-US" altLang="lv-LV" sz="1700"/>
          </a:p>
          <a:p>
            <a:pPr lvl="1" eaLnBrk="1" hangingPunct="1">
              <a:lnSpc>
                <a:spcPct val="110000"/>
              </a:lnSpc>
            </a:pPr>
            <a:r>
              <a:rPr lang="en-US" altLang="lv-LV" sz="1700"/>
              <a:t>at depth </a:t>
            </a:r>
            <a:r>
              <a:rPr lang="en-US" altLang="lv-LV" sz="1700" b="1" i="1">
                <a:latin typeface="Times New Roman" panose="02020603050405020304" pitchFamily="18" charset="0"/>
              </a:rPr>
              <a:t>h</a:t>
            </a:r>
            <a:r>
              <a:rPr lang="en-US" altLang="lv-LV" sz="1700"/>
              <a:t> </a:t>
            </a:r>
            <a:r>
              <a:rPr lang="en-US" altLang="lv-LV" sz="17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lv-LV" sz="1700"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lv-LV" sz="1700"/>
              <a:t>, the internal nodes are to the left of the external nodes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1303339"/>
          </a:xfrm>
        </p:spPr>
        <p:txBody>
          <a:bodyPr/>
          <a:lstStyle/>
          <a:p>
            <a:r>
              <a:rPr lang="en-US" altLang="lv-LV" sz="2400" dirty="0"/>
              <a:t>The</a:t>
            </a:r>
            <a:r>
              <a:rPr lang="en-US" altLang="lv-LV" sz="2400" dirty="0">
                <a:solidFill>
                  <a:schemeClr val="tx2"/>
                </a:solidFill>
              </a:rPr>
              <a:t> last node</a:t>
            </a:r>
            <a:r>
              <a:rPr lang="en-US" altLang="lv-LV" sz="2400" dirty="0"/>
              <a:t> of a heap is the rightmost node of maximum depth</a:t>
            </a:r>
            <a:endParaRPr lang="en-US" altLang="lv-LV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lv-LV" sz="2400" dirty="0"/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E2BC16C-C877-48C2-9821-6481E28DBE64}" type="slidenum">
              <a:rPr lang="en-US" altLang="lv-LV" sz="1400"/>
              <a:pPr eaLnBrk="1" hangingPunct="1"/>
              <a:t>39</a:t>
            </a:fld>
            <a:endParaRPr lang="en-US" altLang="lv-LV" sz="1400"/>
          </a:p>
        </p:txBody>
      </p:sp>
      <p:sp>
        <p:nvSpPr>
          <p:cNvPr id="10246" name="Oval 7"/>
          <p:cNvSpPr>
            <a:spLocks noChangeArrowheads="1"/>
          </p:cNvSpPr>
          <p:nvPr/>
        </p:nvSpPr>
        <p:spPr bwMode="auto">
          <a:xfrm>
            <a:off x="8516938" y="32083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247" name="Oval 8"/>
          <p:cNvSpPr>
            <a:spLocks noChangeArrowheads="1"/>
          </p:cNvSpPr>
          <p:nvPr/>
        </p:nvSpPr>
        <p:spPr bwMode="auto">
          <a:xfrm>
            <a:off x="9483725" y="38179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0248" name="Oval 9"/>
          <p:cNvSpPr>
            <a:spLocks noChangeArrowheads="1"/>
          </p:cNvSpPr>
          <p:nvPr/>
        </p:nvSpPr>
        <p:spPr bwMode="auto">
          <a:xfrm>
            <a:off x="7380288" y="38179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0249" name="Oval 10"/>
          <p:cNvSpPr>
            <a:spLocks noChangeArrowheads="1"/>
          </p:cNvSpPr>
          <p:nvPr/>
        </p:nvSpPr>
        <p:spPr bwMode="auto">
          <a:xfrm>
            <a:off x="8081963" y="44275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0250" name="AutoShape 16"/>
          <p:cNvCxnSpPr>
            <a:cxnSpLocks noChangeShapeType="1"/>
            <a:stCxn id="10246" idx="3"/>
            <a:endCxn id="10248" idx="7"/>
          </p:cNvCxnSpPr>
          <p:nvPr/>
        </p:nvCxnSpPr>
        <p:spPr bwMode="auto">
          <a:xfrm flipH="1">
            <a:off x="7705726" y="3543301"/>
            <a:ext cx="8667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AutoShape 17"/>
          <p:cNvCxnSpPr>
            <a:cxnSpLocks noChangeShapeType="1"/>
            <a:stCxn id="10247" idx="1"/>
            <a:endCxn id="10246" idx="5"/>
          </p:cNvCxnSpPr>
          <p:nvPr/>
        </p:nvCxnSpPr>
        <p:spPr bwMode="auto">
          <a:xfrm flipH="1" flipV="1">
            <a:off x="8842376" y="3543301"/>
            <a:ext cx="696913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22"/>
          <p:cNvCxnSpPr>
            <a:cxnSpLocks noChangeShapeType="1"/>
            <a:stCxn id="10254" idx="7"/>
            <a:endCxn id="10248" idx="3"/>
          </p:cNvCxnSpPr>
          <p:nvPr/>
        </p:nvCxnSpPr>
        <p:spPr bwMode="auto">
          <a:xfrm flipV="1">
            <a:off x="7005638" y="4152901"/>
            <a:ext cx="430212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23"/>
          <p:cNvCxnSpPr>
            <a:cxnSpLocks noChangeShapeType="1"/>
            <a:stCxn id="10249" idx="1"/>
            <a:endCxn id="10248" idx="5"/>
          </p:cNvCxnSpPr>
          <p:nvPr/>
        </p:nvCxnSpPr>
        <p:spPr bwMode="auto">
          <a:xfrm flipH="1" flipV="1">
            <a:off x="7705725" y="4152901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4" name="Oval 24"/>
          <p:cNvSpPr>
            <a:spLocks noChangeArrowheads="1"/>
          </p:cNvSpPr>
          <p:nvPr/>
        </p:nvSpPr>
        <p:spPr bwMode="auto">
          <a:xfrm>
            <a:off x="6680200" y="44275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0256" name="Freeform 31"/>
          <p:cNvSpPr>
            <a:spLocks/>
          </p:cNvSpPr>
          <p:nvPr/>
        </p:nvSpPr>
        <p:spPr bwMode="auto">
          <a:xfrm>
            <a:off x="8534401" y="4686300"/>
            <a:ext cx="1247775" cy="1047750"/>
          </a:xfrm>
          <a:custGeom>
            <a:avLst/>
            <a:gdLst>
              <a:gd name="T0" fmla="*/ 1247775 w 786"/>
              <a:gd name="T1" fmla="*/ 1047750 h 660"/>
              <a:gd name="T2" fmla="*/ 981075 w 786"/>
              <a:gd name="T3" fmla="*/ 314325 h 660"/>
              <a:gd name="T4" fmla="*/ 0 w 786"/>
              <a:gd name="T5" fmla="*/ 0 h 660"/>
              <a:gd name="T6" fmla="*/ 0 60000 65536"/>
              <a:gd name="T7" fmla="*/ 0 60000 65536"/>
              <a:gd name="T8" fmla="*/ 0 60000 65536"/>
              <a:gd name="T9" fmla="*/ 0 w 786"/>
              <a:gd name="T10" fmla="*/ 0 h 660"/>
              <a:gd name="T11" fmla="*/ 786 w 786"/>
              <a:gd name="T12" fmla="*/ 660 h 6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6" h="660">
                <a:moveTo>
                  <a:pt x="786" y="660"/>
                </a:moveTo>
                <a:cubicBezTo>
                  <a:pt x="757" y="583"/>
                  <a:pt x="749" y="308"/>
                  <a:pt x="618" y="198"/>
                </a:cubicBezTo>
                <a:cubicBezTo>
                  <a:pt x="487" y="88"/>
                  <a:pt x="129" y="41"/>
                  <a:pt x="0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0257" name="Text Box 32"/>
          <p:cNvSpPr txBox="1">
            <a:spLocks noChangeArrowheads="1"/>
          </p:cNvSpPr>
          <p:nvPr/>
        </p:nvSpPr>
        <p:spPr bwMode="auto">
          <a:xfrm>
            <a:off x="9147175" y="5692776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last node</a:t>
            </a:r>
          </a:p>
        </p:txBody>
      </p:sp>
    </p:spTree>
    <p:extLst>
      <p:ext uri="{BB962C8B-B14F-4D97-AF65-F5344CB8AC3E}">
        <p14:creationId xmlns:p14="http://schemas.microsoft.com/office/powerpoint/2010/main" val="31522964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Supported operations</a:t>
            </a:r>
            <a:endParaRPr lang="en-GB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lv-LV" altLang="en-US" dirty="0" smtClean="0"/>
                  <a:t>Insert element </a:t>
                </a:r>
                <a14:m>
                  <m:oMath xmlns:m="http://schemas.openxmlformats.org/officeDocument/2006/math">
                    <m:r>
                      <a:rPr lang="lv-LV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lv-LV" altLang="en-US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lv-LV" altLang="en-US" dirty="0" smtClean="0"/>
                  <a:t>View and return the minimum (maximum) element.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lv-LV" altLang="en-US" dirty="0" smtClean="0"/>
                  <a:t>Remove and return the minimum (maximum) element.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lv-LV" altLang="en-US" dirty="0" smtClean="0"/>
                  <a:t>Change the key of an element by </a:t>
                </a:r>
                <a14:m>
                  <m:oMath xmlns:m="http://schemas.openxmlformats.org/officeDocument/2006/math">
                    <m:r>
                      <a:rPr lang="lv-LV" alt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lv-LV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lv-LV" altLang="en-US" dirty="0" smtClean="0"/>
                  <a:t>units. (Need to identify and to search elements for this). </a:t>
                </a:r>
                <a:endParaRPr lang="en-GB" altLang="en-US" dirty="0" smtClean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80" t="-207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8317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Height of a Heap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Theorem:</a:t>
            </a:r>
            <a:r>
              <a:rPr lang="en-US" altLang="lv-LV" sz="2000"/>
              <a:t> A heap storing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/>
              <a:t>keys has height </a:t>
            </a:r>
            <a:r>
              <a:rPr lang="en-US" altLang="lv-LV" sz="2000" b="1" i="1">
                <a:latin typeface="Times New Roman" panose="02020603050405020304" pitchFamily="18" charset="0"/>
              </a:rPr>
              <a:t>O</a:t>
            </a:r>
            <a:r>
              <a:rPr lang="en-US" altLang="lv-LV" sz="2000">
                <a:latin typeface="Times New Roman" panose="02020603050405020304" pitchFamily="18" charset="0"/>
              </a:rPr>
              <a:t>(log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000"/>
              <a:t>	Proof: (we apply the complete binary tree property)</a:t>
            </a:r>
          </a:p>
          <a:p>
            <a:pPr lvl="1" eaLnBrk="1" hangingPunct="1"/>
            <a:r>
              <a:rPr lang="en-US" altLang="lv-LV" sz="1800"/>
              <a:t>Let </a:t>
            </a:r>
            <a:r>
              <a:rPr lang="en-US" altLang="lv-LV" sz="1800" b="1" i="1">
                <a:latin typeface="Times New Roman" panose="02020603050405020304" pitchFamily="18" charset="0"/>
              </a:rPr>
              <a:t>h</a:t>
            </a:r>
            <a:r>
              <a:rPr lang="en-US" altLang="lv-LV" sz="1800"/>
              <a:t> be the height of a heap storing </a:t>
            </a:r>
            <a:r>
              <a:rPr lang="en-US" altLang="lv-LV" sz="1800" b="1" i="1">
                <a:latin typeface="Times New Roman" panose="02020603050405020304" pitchFamily="18" charset="0"/>
              </a:rPr>
              <a:t>n </a:t>
            </a:r>
            <a:r>
              <a:rPr lang="en-US" altLang="lv-LV" sz="1800"/>
              <a:t>keys</a:t>
            </a:r>
          </a:p>
          <a:p>
            <a:pPr lvl="1" eaLnBrk="1" hangingPunct="1"/>
            <a:r>
              <a:rPr lang="en-US" altLang="lv-LV" sz="1800"/>
              <a:t>Since there are </a:t>
            </a:r>
            <a:r>
              <a:rPr lang="en-US" altLang="lv-LV" sz="1800">
                <a:latin typeface="Times New Roman" panose="02020603050405020304" pitchFamily="18" charset="0"/>
              </a:rPr>
              <a:t>2</a:t>
            </a:r>
            <a:r>
              <a:rPr lang="en-US" altLang="lv-LV" sz="1800" b="1" i="1" baseline="30000">
                <a:latin typeface="Times New Roman" panose="02020603050405020304" pitchFamily="18" charset="0"/>
              </a:rPr>
              <a:t>i</a:t>
            </a:r>
            <a:r>
              <a:rPr lang="en-US" altLang="lv-LV" sz="1800"/>
              <a:t> keys at depth </a:t>
            </a:r>
            <a:r>
              <a:rPr lang="en-US" altLang="lv-LV" sz="1800" b="1" i="1">
                <a:latin typeface="Times New Roman" panose="02020603050405020304" pitchFamily="18" charset="0"/>
              </a:rPr>
              <a:t>i</a:t>
            </a:r>
            <a:r>
              <a:rPr lang="en-US" altLang="lv-LV" sz="1800"/>
              <a:t>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=</a:t>
            </a:r>
            <a:r>
              <a:rPr lang="en-US" altLang="lv-LV" sz="1800"/>
              <a:t> </a:t>
            </a:r>
            <a:r>
              <a:rPr lang="en-US" altLang="lv-LV" sz="1800">
                <a:latin typeface="Times New Roman" panose="02020603050405020304" pitchFamily="18" charset="0"/>
              </a:rPr>
              <a:t>0, … , </a:t>
            </a:r>
            <a:r>
              <a:rPr lang="en-US" altLang="lv-LV" sz="1800" b="1" i="1">
                <a:latin typeface="Times New Roman" panose="02020603050405020304" pitchFamily="18" charset="0"/>
              </a:rPr>
              <a:t>h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- </a:t>
            </a:r>
            <a:r>
              <a:rPr lang="en-US" altLang="lv-LV" sz="1800">
                <a:latin typeface="Times New Roman" panose="02020603050405020304" pitchFamily="18" charset="0"/>
              </a:rPr>
              <a:t>1 </a:t>
            </a:r>
            <a:r>
              <a:rPr lang="en-US" altLang="lv-LV" sz="1800"/>
              <a:t>and at least one key at depth </a:t>
            </a:r>
            <a:r>
              <a:rPr lang="en-US" altLang="lv-LV" sz="1800" b="1" i="1">
                <a:latin typeface="Times New Roman" panose="02020603050405020304" pitchFamily="18" charset="0"/>
              </a:rPr>
              <a:t>h</a:t>
            </a:r>
            <a:r>
              <a:rPr lang="en-US" altLang="lv-LV" sz="1800"/>
              <a:t>, we have </a:t>
            </a:r>
            <a:r>
              <a:rPr lang="en-US" altLang="lv-LV" sz="1800" b="1" i="1">
                <a:latin typeface="Times New Roman" panose="02020603050405020304" pitchFamily="18" charset="0"/>
              </a:rPr>
              <a:t>n</a:t>
            </a:r>
            <a:r>
              <a:rPr lang="en-US" altLang="lv-LV" sz="1800"/>
              <a:t>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lv-LV" sz="1800"/>
              <a:t> </a:t>
            </a:r>
            <a:r>
              <a:rPr lang="en-US" altLang="lv-LV" sz="1800">
                <a:latin typeface="Times New Roman" panose="02020603050405020304" pitchFamily="18" charset="0"/>
              </a:rPr>
              <a:t>1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sz="1800">
                <a:latin typeface="Times New Roman" panose="02020603050405020304" pitchFamily="18" charset="0"/>
              </a:rPr>
              <a:t>2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1800">
                <a:latin typeface="Times New Roman" panose="02020603050405020304" pitchFamily="18" charset="0"/>
              </a:rPr>
              <a:t> 4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1800">
                <a:latin typeface="Times New Roman" panose="02020603050405020304" pitchFamily="18" charset="0"/>
              </a:rPr>
              <a:t> …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1800">
                <a:latin typeface="Times New Roman" panose="02020603050405020304" pitchFamily="18" charset="0"/>
              </a:rPr>
              <a:t> 2</a:t>
            </a:r>
            <a:r>
              <a:rPr lang="en-US" altLang="lv-LV" sz="1800" b="1" i="1" baseline="30000">
                <a:latin typeface="Times New Roman" panose="02020603050405020304" pitchFamily="18" charset="0"/>
              </a:rPr>
              <a:t>h</a:t>
            </a:r>
            <a:r>
              <a:rPr lang="en-US" altLang="lv-LV" sz="1800" baseline="30000">
                <a:latin typeface="Symbol" panose="05050102010706020507" pitchFamily="18" charset="2"/>
              </a:rPr>
              <a:t>-</a:t>
            </a:r>
            <a:r>
              <a:rPr lang="en-US" altLang="lv-LV" sz="1800" baseline="30000">
                <a:latin typeface="Times New Roman" panose="02020603050405020304" pitchFamily="18" charset="0"/>
              </a:rPr>
              <a:t>1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 + </a:t>
            </a:r>
            <a:r>
              <a:rPr lang="en-US" altLang="lv-LV" sz="1800">
                <a:latin typeface="Times New Roman" panose="02020603050405020304" pitchFamily="18" charset="0"/>
              </a:rPr>
              <a:t>1</a:t>
            </a:r>
            <a:r>
              <a:rPr lang="en-US" altLang="lv-LV" sz="1800" b="1" i="1" baseline="30000">
                <a:latin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lv-LV" sz="1800"/>
              <a:t>Thus, </a:t>
            </a:r>
            <a:r>
              <a:rPr lang="en-US" altLang="lv-LV" sz="1800" b="1" i="1">
                <a:latin typeface="Times New Roman" panose="02020603050405020304" pitchFamily="18" charset="0"/>
              </a:rPr>
              <a:t>n</a:t>
            </a:r>
            <a:r>
              <a:rPr lang="en-US" altLang="lv-LV" sz="1800"/>
              <a:t>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lv-LV" sz="1800"/>
              <a:t> </a:t>
            </a:r>
            <a:r>
              <a:rPr lang="en-US" altLang="lv-LV" sz="1800">
                <a:latin typeface="Times New Roman" panose="02020603050405020304" pitchFamily="18" charset="0"/>
              </a:rPr>
              <a:t>2</a:t>
            </a:r>
            <a:r>
              <a:rPr lang="en-US" altLang="lv-LV" sz="1800" b="1" i="1" baseline="30000">
                <a:latin typeface="Times New Roman" panose="02020603050405020304" pitchFamily="18" charset="0"/>
              </a:rPr>
              <a:t>h</a:t>
            </a:r>
            <a:r>
              <a:rPr lang="en-US" altLang="lv-LV" sz="1800" baseline="30000">
                <a:latin typeface="Times New Roman" panose="02020603050405020304" pitchFamily="18" charset="0"/>
              </a:rPr>
              <a:t> </a:t>
            </a:r>
            <a:r>
              <a:rPr lang="en-US" altLang="lv-LV" sz="1800"/>
              <a:t>, i.e., </a:t>
            </a:r>
            <a:r>
              <a:rPr lang="en-US" altLang="lv-LV" sz="1800" b="1" i="1">
                <a:latin typeface="Times New Roman" panose="02020603050405020304" pitchFamily="18" charset="0"/>
              </a:rPr>
              <a:t>h</a:t>
            </a:r>
            <a:r>
              <a:rPr lang="en-US" altLang="lv-LV" sz="1800"/>
              <a:t>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lv-LV" sz="1800"/>
              <a:t> </a:t>
            </a:r>
            <a:r>
              <a:rPr lang="en-US" altLang="lv-LV" sz="1800">
                <a:latin typeface="Times New Roman" panose="02020603050405020304" pitchFamily="18" charset="0"/>
              </a:rPr>
              <a:t>log </a:t>
            </a:r>
            <a:r>
              <a:rPr lang="en-US" altLang="lv-LV" sz="1800" b="1" i="1">
                <a:latin typeface="Times New Roman" panose="02020603050405020304" pitchFamily="18" charset="0"/>
              </a:rPr>
              <a:t>n</a:t>
            </a:r>
            <a:endParaRPr lang="en-US" altLang="lv-LV" sz="1800">
              <a:latin typeface="Times New Roman" panose="02020603050405020304" pitchFamily="18" charset="0"/>
            </a:endParaRP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A5EF4B3-40F3-4781-8C31-A39849698200}" type="slidenum">
              <a:rPr lang="en-US" altLang="lv-LV" sz="1400"/>
              <a:pPr eaLnBrk="1" hangingPunct="1"/>
              <a:t>40</a:t>
            </a:fld>
            <a:endParaRPr lang="en-US" altLang="lv-LV" sz="1400"/>
          </a:p>
        </p:txBody>
      </p:sp>
      <p:sp>
        <p:nvSpPr>
          <p:cNvPr id="2055" name="Line 71"/>
          <p:cNvSpPr>
            <a:spLocks noChangeShapeType="1"/>
          </p:cNvSpPr>
          <p:nvPr/>
        </p:nvSpPr>
        <p:spPr bwMode="auto">
          <a:xfrm flipH="1">
            <a:off x="3917950" y="5711825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56" name="Line 72"/>
          <p:cNvSpPr>
            <a:spLocks noChangeShapeType="1"/>
          </p:cNvSpPr>
          <p:nvPr/>
        </p:nvSpPr>
        <p:spPr bwMode="auto">
          <a:xfrm flipH="1">
            <a:off x="3917950" y="525621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57" name="Line 73"/>
          <p:cNvSpPr>
            <a:spLocks noChangeShapeType="1"/>
          </p:cNvSpPr>
          <p:nvPr/>
        </p:nvSpPr>
        <p:spPr bwMode="auto">
          <a:xfrm flipH="1">
            <a:off x="3917950" y="479901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58" name="Line 74"/>
          <p:cNvSpPr>
            <a:spLocks noChangeShapeType="1"/>
          </p:cNvSpPr>
          <p:nvPr/>
        </p:nvSpPr>
        <p:spPr bwMode="auto">
          <a:xfrm flipH="1">
            <a:off x="3917950" y="4343400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59" name="Oval 4"/>
          <p:cNvSpPr>
            <a:spLocks noChangeArrowheads="1"/>
          </p:cNvSpPr>
          <p:nvPr/>
        </p:nvSpPr>
        <p:spPr bwMode="auto">
          <a:xfrm>
            <a:off x="7167564" y="4140200"/>
            <a:ext cx="338137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060" name="Group 66"/>
          <p:cNvGrpSpPr>
            <a:grpSpLocks/>
          </p:cNvGrpSpPr>
          <p:nvPr/>
        </p:nvGrpSpPr>
        <p:grpSpPr bwMode="auto">
          <a:xfrm>
            <a:off x="5991225" y="4613275"/>
            <a:ext cx="2743200" cy="338138"/>
            <a:chOff x="2139" y="2808"/>
            <a:chExt cx="1950" cy="240"/>
          </a:xfrm>
        </p:grpSpPr>
        <p:sp>
          <p:nvSpPr>
            <p:cNvPr id="2085" name="Oval 5"/>
            <p:cNvSpPr>
              <a:spLocks noChangeArrowheads="1"/>
            </p:cNvSpPr>
            <p:nvPr/>
          </p:nvSpPr>
          <p:spPr bwMode="auto">
            <a:xfrm>
              <a:off x="384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86" name="Oval 6"/>
            <p:cNvSpPr>
              <a:spLocks noChangeArrowheads="1"/>
            </p:cNvSpPr>
            <p:nvPr/>
          </p:nvSpPr>
          <p:spPr bwMode="auto">
            <a:xfrm>
              <a:off x="213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cxnSp>
        <p:nvCxnSpPr>
          <p:cNvPr id="2061" name="AutoShape 12"/>
          <p:cNvCxnSpPr>
            <a:cxnSpLocks noChangeShapeType="1"/>
            <a:stCxn id="2059" idx="3"/>
            <a:endCxn id="2086" idx="7"/>
          </p:cNvCxnSpPr>
          <p:nvPr/>
        </p:nvCxnSpPr>
        <p:spPr bwMode="auto">
          <a:xfrm flipH="1">
            <a:off x="6280151" y="4438651"/>
            <a:ext cx="936625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2" name="AutoShape 13"/>
          <p:cNvCxnSpPr>
            <a:cxnSpLocks noChangeShapeType="1"/>
            <a:stCxn id="2085" idx="1"/>
            <a:endCxn id="2059" idx="5"/>
          </p:cNvCxnSpPr>
          <p:nvPr/>
        </p:nvCxnSpPr>
        <p:spPr bwMode="auto">
          <a:xfrm flipH="1" flipV="1">
            <a:off x="7456488" y="4438651"/>
            <a:ext cx="98901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3" name="AutoShape 14"/>
          <p:cNvCxnSpPr>
            <a:cxnSpLocks noChangeShapeType="1"/>
            <a:stCxn id="2084" idx="1"/>
            <a:endCxn id="2085" idx="5"/>
          </p:cNvCxnSpPr>
          <p:nvPr/>
        </p:nvCxnSpPr>
        <p:spPr bwMode="auto">
          <a:xfrm flipH="1" flipV="1">
            <a:off x="8685213" y="4911726"/>
            <a:ext cx="36036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4" name="AutoShape 15"/>
          <p:cNvCxnSpPr>
            <a:cxnSpLocks noChangeShapeType="1"/>
            <a:stCxn id="2083" idx="7"/>
            <a:endCxn id="2085" idx="3"/>
          </p:cNvCxnSpPr>
          <p:nvPr/>
        </p:nvCxnSpPr>
        <p:spPr bwMode="auto">
          <a:xfrm flipV="1">
            <a:off x="8083550" y="4911726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5" name="AutoShape 18"/>
          <p:cNvCxnSpPr>
            <a:cxnSpLocks noChangeShapeType="1"/>
            <a:stCxn id="2082" idx="7"/>
            <a:endCxn id="2086" idx="3"/>
          </p:cNvCxnSpPr>
          <p:nvPr/>
        </p:nvCxnSpPr>
        <p:spPr bwMode="auto">
          <a:xfrm flipV="1">
            <a:off x="5678488" y="4911726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6" name="AutoShape 19"/>
          <p:cNvCxnSpPr>
            <a:cxnSpLocks noChangeShapeType="1"/>
            <a:stCxn id="2081" idx="1"/>
            <a:endCxn id="2086" idx="5"/>
          </p:cNvCxnSpPr>
          <p:nvPr/>
        </p:nvCxnSpPr>
        <p:spPr bwMode="auto">
          <a:xfrm flipH="1" flipV="1">
            <a:off x="6280151" y="4911726"/>
            <a:ext cx="360363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7" name="AutoShape 24"/>
          <p:cNvCxnSpPr>
            <a:cxnSpLocks noChangeShapeType="1"/>
            <a:stCxn id="2069" idx="7"/>
            <a:endCxn id="2082" idx="3"/>
          </p:cNvCxnSpPr>
          <p:nvPr/>
        </p:nvCxnSpPr>
        <p:spPr bwMode="auto">
          <a:xfrm flipV="1">
            <a:off x="5076825" y="5384801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068" name="Group 67"/>
          <p:cNvGrpSpPr>
            <a:grpSpLocks/>
          </p:cNvGrpSpPr>
          <p:nvPr/>
        </p:nvGrpSpPr>
        <p:grpSpPr bwMode="auto">
          <a:xfrm>
            <a:off x="5389564" y="5086350"/>
            <a:ext cx="3944937" cy="338138"/>
            <a:chOff x="1711" y="3144"/>
            <a:chExt cx="2805" cy="240"/>
          </a:xfrm>
        </p:grpSpPr>
        <p:sp>
          <p:nvSpPr>
            <p:cNvPr id="2081" name="Oval 7"/>
            <p:cNvSpPr>
              <a:spLocks noChangeArrowheads="1"/>
            </p:cNvSpPr>
            <p:nvPr/>
          </p:nvSpPr>
          <p:spPr bwMode="auto">
            <a:xfrm>
              <a:off x="256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82" name="Oval 20"/>
            <p:cNvSpPr>
              <a:spLocks noChangeArrowheads="1"/>
            </p:cNvSpPr>
            <p:nvPr/>
          </p:nvSpPr>
          <p:spPr bwMode="auto">
            <a:xfrm>
              <a:off x="171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83" name="Oval 27"/>
            <p:cNvSpPr>
              <a:spLocks noChangeArrowheads="1"/>
            </p:cNvSpPr>
            <p:nvPr/>
          </p:nvSpPr>
          <p:spPr bwMode="auto">
            <a:xfrm>
              <a:off x="342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84" name="Oval 32"/>
            <p:cNvSpPr>
              <a:spLocks noChangeArrowheads="1"/>
            </p:cNvSpPr>
            <p:nvPr/>
          </p:nvSpPr>
          <p:spPr bwMode="auto">
            <a:xfrm>
              <a:off x="427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2069" name="Oval 60"/>
          <p:cNvSpPr>
            <a:spLocks noChangeArrowheads="1"/>
          </p:cNvSpPr>
          <p:nvPr/>
        </p:nvSpPr>
        <p:spPr bwMode="auto">
          <a:xfrm>
            <a:off x="4787900" y="5559425"/>
            <a:ext cx="338138" cy="3365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70" name="Text Box 77"/>
          <p:cNvSpPr txBox="1">
            <a:spLocks noChangeArrowheads="1"/>
          </p:cNvSpPr>
          <p:nvPr/>
        </p:nvSpPr>
        <p:spPr bwMode="auto">
          <a:xfrm>
            <a:off x="3551238" y="41576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71" name="Text Box 78"/>
          <p:cNvSpPr txBox="1">
            <a:spLocks noChangeArrowheads="1"/>
          </p:cNvSpPr>
          <p:nvPr/>
        </p:nvSpPr>
        <p:spPr bwMode="auto">
          <a:xfrm>
            <a:off x="3551238" y="4618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72" name="Text Box 79"/>
          <p:cNvSpPr txBox="1">
            <a:spLocks noChangeArrowheads="1"/>
          </p:cNvSpPr>
          <p:nvPr/>
        </p:nvSpPr>
        <p:spPr bwMode="auto">
          <a:xfrm>
            <a:off x="3429001" y="5078413"/>
            <a:ext cx="542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2</a:t>
            </a:r>
            <a:r>
              <a:rPr lang="en-US" altLang="lv-LV" sz="1800" b="1" i="1" baseline="30000">
                <a:latin typeface="Times New Roman" panose="02020603050405020304" pitchFamily="18" charset="0"/>
              </a:rPr>
              <a:t>h</a:t>
            </a:r>
            <a:r>
              <a:rPr lang="en-US" altLang="lv-LV" sz="1800" baseline="30000">
                <a:latin typeface="Symbol" panose="05050102010706020507" pitchFamily="18" charset="2"/>
              </a:rPr>
              <a:t>-</a:t>
            </a:r>
            <a:r>
              <a:rPr lang="en-US" altLang="lv-LV" sz="1800" baseline="30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73" name="Text Box 80"/>
          <p:cNvSpPr txBox="1">
            <a:spLocks noChangeArrowheads="1"/>
          </p:cNvSpPr>
          <p:nvPr/>
        </p:nvSpPr>
        <p:spPr bwMode="auto">
          <a:xfrm>
            <a:off x="3551238" y="55387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74" name="Text Box 84"/>
          <p:cNvSpPr txBox="1">
            <a:spLocks noChangeArrowheads="1"/>
          </p:cNvSpPr>
          <p:nvPr/>
        </p:nvSpPr>
        <p:spPr bwMode="auto">
          <a:xfrm>
            <a:off x="3384550" y="3810001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keys</a:t>
            </a:r>
          </a:p>
        </p:txBody>
      </p:sp>
      <p:sp>
        <p:nvSpPr>
          <p:cNvPr id="2075" name="Text Box 87"/>
          <p:cNvSpPr txBox="1">
            <a:spLocks noChangeArrowheads="1"/>
          </p:cNvSpPr>
          <p:nvPr/>
        </p:nvSpPr>
        <p:spPr bwMode="auto">
          <a:xfrm>
            <a:off x="2822575" y="41576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076" name="Text Box 88"/>
          <p:cNvSpPr txBox="1">
            <a:spLocks noChangeArrowheads="1"/>
          </p:cNvSpPr>
          <p:nvPr/>
        </p:nvSpPr>
        <p:spPr bwMode="auto">
          <a:xfrm>
            <a:off x="2822575" y="4618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77" name="Text Box 89"/>
          <p:cNvSpPr txBox="1">
            <a:spLocks noChangeArrowheads="1"/>
          </p:cNvSpPr>
          <p:nvPr/>
        </p:nvSpPr>
        <p:spPr bwMode="auto">
          <a:xfrm>
            <a:off x="2697163" y="5073651"/>
            <a:ext cx="550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latin typeface="Times New Roman" panose="02020603050405020304" pitchFamily="18" charset="0"/>
              </a:rPr>
              <a:t>h</a:t>
            </a:r>
            <a:r>
              <a:rPr lang="en-US" altLang="lv-LV" sz="1800">
                <a:latin typeface="Symbol" panose="05050102010706020507" pitchFamily="18" charset="2"/>
              </a:rPr>
              <a:t>-</a:t>
            </a:r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78" name="Text Box 90"/>
          <p:cNvSpPr txBox="1">
            <a:spLocks noChangeArrowheads="1"/>
          </p:cNvSpPr>
          <p:nvPr/>
        </p:nvSpPr>
        <p:spPr bwMode="auto">
          <a:xfrm>
            <a:off x="2816225" y="55387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latin typeface="Times New Roman" panose="02020603050405020304" pitchFamily="18" charset="0"/>
              </a:rPr>
              <a:t>h</a:t>
            </a:r>
            <a:endParaRPr lang="en-US" altLang="lv-LV" sz="1800">
              <a:latin typeface="Times New Roman" panose="02020603050405020304" pitchFamily="18" charset="0"/>
            </a:endParaRPr>
          </a:p>
        </p:txBody>
      </p:sp>
      <p:sp>
        <p:nvSpPr>
          <p:cNvPr id="2079" name="Text Box 91"/>
          <p:cNvSpPr txBox="1">
            <a:spLocks noChangeArrowheads="1"/>
          </p:cNvSpPr>
          <p:nvPr/>
        </p:nvSpPr>
        <p:spPr bwMode="auto">
          <a:xfrm>
            <a:off x="2590800" y="3810001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depth</a:t>
            </a:r>
          </a:p>
        </p:txBody>
      </p:sp>
    </p:spTree>
    <p:extLst>
      <p:ext uri="{BB962C8B-B14F-4D97-AF65-F5344CB8AC3E}">
        <p14:creationId xmlns:p14="http://schemas.microsoft.com/office/powerpoint/2010/main" val="3508785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Heaps and Priority Queues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We can use a heap to implement a priority queue</a:t>
            </a:r>
          </a:p>
          <a:p>
            <a:pPr eaLnBrk="1" hangingPunct="1"/>
            <a:r>
              <a:rPr lang="en-US" altLang="lv-LV"/>
              <a:t>We store a (key, element) item at each internal node</a:t>
            </a:r>
          </a:p>
          <a:p>
            <a:pPr eaLnBrk="1" hangingPunct="1"/>
            <a:r>
              <a:rPr lang="en-US" altLang="lv-LV"/>
              <a:t>We keep track of the position of the last node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956AE8F-4A0D-48A7-8571-9AA27A6E9904}" type="slidenum">
              <a:rPr lang="en-US" altLang="lv-LV" sz="1400"/>
              <a:pPr eaLnBrk="1" hangingPunct="1"/>
              <a:t>41</a:t>
            </a:fld>
            <a:endParaRPr lang="en-US" altLang="lv-LV" sz="1400"/>
          </a:p>
        </p:txBody>
      </p:sp>
      <p:sp>
        <p:nvSpPr>
          <p:cNvPr id="11270" name="Oval 4"/>
          <p:cNvSpPr>
            <a:spLocks noChangeArrowheads="1"/>
          </p:cNvSpPr>
          <p:nvPr/>
        </p:nvSpPr>
        <p:spPr bwMode="auto">
          <a:xfrm>
            <a:off x="6324600" y="39624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271" name="Oval 5"/>
          <p:cNvSpPr>
            <a:spLocks noChangeArrowheads="1"/>
          </p:cNvSpPr>
          <p:nvPr/>
        </p:nvSpPr>
        <p:spPr bwMode="auto">
          <a:xfrm>
            <a:off x="7854950" y="45720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272" name="Oval 6"/>
          <p:cNvSpPr>
            <a:spLocks noChangeArrowheads="1"/>
          </p:cNvSpPr>
          <p:nvPr/>
        </p:nvSpPr>
        <p:spPr bwMode="auto">
          <a:xfrm>
            <a:off x="4578350" y="45720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273" name="Oval 7"/>
          <p:cNvSpPr>
            <a:spLocks noChangeArrowheads="1"/>
          </p:cNvSpPr>
          <p:nvPr/>
        </p:nvSpPr>
        <p:spPr bwMode="auto">
          <a:xfrm>
            <a:off x="5280025" y="5181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1274" name="AutoShape 12"/>
          <p:cNvCxnSpPr>
            <a:cxnSpLocks noChangeShapeType="1"/>
            <a:stCxn id="11270" idx="3"/>
            <a:endCxn id="11272" idx="7"/>
          </p:cNvCxnSpPr>
          <p:nvPr/>
        </p:nvCxnSpPr>
        <p:spPr bwMode="auto">
          <a:xfrm flipH="1">
            <a:off x="4903789" y="4297364"/>
            <a:ext cx="14763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AutoShape 13"/>
          <p:cNvCxnSpPr>
            <a:cxnSpLocks noChangeShapeType="1"/>
            <a:stCxn id="11271" idx="1"/>
            <a:endCxn id="11270" idx="5"/>
          </p:cNvCxnSpPr>
          <p:nvPr/>
        </p:nvCxnSpPr>
        <p:spPr bwMode="auto">
          <a:xfrm flipH="1" flipV="1">
            <a:off x="6650039" y="4297364"/>
            <a:ext cx="12604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AutoShape 18"/>
          <p:cNvCxnSpPr>
            <a:cxnSpLocks noChangeShapeType="1"/>
            <a:stCxn id="11278" idx="7"/>
            <a:endCxn id="11272" idx="3"/>
          </p:cNvCxnSpPr>
          <p:nvPr/>
        </p:nvCxnSpPr>
        <p:spPr bwMode="auto">
          <a:xfrm flipV="1">
            <a:off x="4203701" y="4906964"/>
            <a:ext cx="430213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9"/>
          <p:cNvCxnSpPr>
            <a:cxnSpLocks noChangeShapeType="1"/>
            <a:stCxn id="11273" idx="1"/>
            <a:endCxn id="11272" idx="5"/>
          </p:cNvCxnSpPr>
          <p:nvPr/>
        </p:nvCxnSpPr>
        <p:spPr bwMode="auto">
          <a:xfrm flipH="1" flipV="1">
            <a:off x="4903788" y="4906964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8" name="Oval 20"/>
          <p:cNvSpPr>
            <a:spLocks noChangeArrowheads="1"/>
          </p:cNvSpPr>
          <p:nvPr/>
        </p:nvSpPr>
        <p:spPr bwMode="auto">
          <a:xfrm>
            <a:off x="3878263" y="5181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2666" name="AutoShape 26"/>
          <p:cNvSpPr>
            <a:spLocks noChangeArrowheads="1"/>
          </p:cNvSpPr>
          <p:nvPr/>
        </p:nvSpPr>
        <p:spPr bwMode="auto">
          <a:xfrm>
            <a:off x="6981825" y="3509646"/>
            <a:ext cx="951056" cy="40862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/>
              <a:t>(2, Sue)</a:t>
            </a:r>
          </a:p>
        </p:txBody>
      </p:sp>
      <p:sp>
        <p:nvSpPr>
          <p:cNvPr id="112667" name="AutoShape 27"/>
          <p:cNvSpPr>
            <a:spLocks noChangeArrowheads="1"/>
          </p:cNvSpPr>
          <p:nvPr/>
        </p:nvSpPr>
        <p:spPr bwMode="auto">
          <a:xfrm>
            <a:off x="8521700" y="4119246"/>
            <a:ext cx="1100554" cy="40862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/>
              <a:t>(6, Mark)</a:t>
            </a:r>
          </a:p>
        </p:txBody>
      </p:sp>
      <p:sp>
        <p:nvSpPr>
          <p:cNvPr id="112668" name="AutoShape 28"/>
          <p:cNvSpPr>
            <a:spLocks noChangeArrowheads="1"/>
          </p:cNvSpPr>
          <p:nvPr/>
        </p:nvSpPr>
        <p:spPr bwMode="auto">
          <a:xfrm>
            <a:off x="3273425" y="4119246"/>
            <a:ext cx="897776" cy="40862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 dirty="0"/>
              <a:t>(5, Pat)</a:t>
            </a:r>
          </a:p>
        </p:txBody>
      </p:sp>
      <p:sp>
        <p:nvSpPr>
          <p:cNvPr id="112669" name="AutoShape 29"/>
          <p:cNvSpPr>
            <a:spLocks noChangeArrowheads="1"/>
          </p:cNvSpPr>
          <p:nvPr/>
        </p:nvSpPr>
        <p:spPr bwMode="auto">
          <a:xfrm>
            <a:off x="2536825" y="4728846"/>
            <a:ext cx="946728" cy="40862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/>
              <a:t>(9, Jeff)</a:t>
            </a:r>
          </a:p>
        </p:txBody>
      </p:sp>
      <p:sp>
        <p:nvSpPr>
          <p:cNvPr id="112670" name="AutoShape 30"/>
          <p:cNvSpPr>
            <a:spLocks noChangeArrowheads="1"/>
          </p:cNvSpPr>
          <p:nvPr/>
        </p:nvSpPr>
        <p:spPr bwMode="auto">
          <a:xfrm>
            <a:off x="5892801" y="4728846"/>
            <a:ext cx="1087425" cy="40862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/>
              <a:t>(7, Anna)</a:t>
            </a:r>
          </a:p>
        </p:txBody>
      </p:sp>
      <p:sp>
        <p:nvSpPr>
          <p:cNvPr id="11284" name="Freeform 36"/>
          <p:cNvSpPr>
            <a:spLocks/>
          </p:cNvSpPr>
          <p:nvPr/>
        </p:nvSpPr>
        <p:spPr bwMode="auto">
          <a:xfrm>
            <a:off x="8058151" y="4543426"/>
            <a:ext cx="1038225" cy="341313"/>
          </a:xfrm>
          <a:custGeom>
            <a:avLst/>
            <a:gdLst>
              <a:gd name="T0" fmla="*/ 0 w 654"/>
              <a:gd name="T1" fmla="*/ 219075 h 215"/>
              <a:gd name="T2" fmla="*/ 790575 w 654"/>
              <a:gd name="T3" fmla="*/ 304800 h 215"/>
              <a:gd name="T4" fmla="*/ 1038225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5" name="Freeform 37"/>
          <p:cNvSpPr>
            <a:spLocks/>
          </p:cNvSpPr>
          <p:nvPr/>
        </p:nvSpPr>
        <p:spPr bwMode="auto">
          <a:xfrm flipH="1">
            <a:off x="3724276" y="4535488"/>
            <a:ext cx="1038225" cy="341312"/>
          </a:xfrm>
          <a:custGeom>
            <a:avLst/>
            <a:gdLst>
              <a:gd name="T0" fmla="*/ 0 w 654"/>
              <a:gd name="T1" fmla="*/ 219075 h 215"/>
              <a:gd name="T2" fmla="*/ 790575 w 654"/>
              <a:gd name="T3" fmla="*/ 304800 h 215"/>
              <a:gd name="T4" fmla="*/ 1038225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6" name="Freeform 38"/>
          <p:cNvSpPr>
            <a:spLocks/>
          </p:cNvSpPr>
          <p:nvPr/>
        </p:nvSpPr>
        <p:spPr bwMode="auto">
          <a:xfrm flipH="1">
            <a:off x="3019426" y="5145088"/>
            <a:ext cx="1038225" cy="341312"/>
          </a:xfrm>
          <a:custGeom>
            <a:avLst/>
            <a:gdLst>
              <a:gd name="T0" fmla="*/ 0 w 654"/>
              <a:gd name="T1" fmla="*/ 219075 h 215"/>
              <a:gd name="T2" fmla="*/ 790575 w 654"/>
              <a:gd name="T3" fmla="*/ 304800 h 215"/>
              <a:gd name="T4" fmla="*/ 1038225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7" name="Freeform 39"/>
          <p:cNvSpPr>
            <a:spLocks/>
          </p:cNvSpPr>
          <p:nvPr/>
        </p:nvSpPr>
        <p:spPr bwMode="auto">
          <a:xfrm>
            <a:off x="6524626" y="3924301"/>
            <a:ext cx="1038225" cy="341313"/>
          </a:xfrm>
          <a:custGeom>
            <a:avLst/>
            <a:gdLst>
              <a:gd name="T0" fmla="*/ 0 w 654"/>
              <a:gd name="T1" fmla="*/ 219075 h 215"/>
              <a:gd name="T2" fmla="*/ 790575 w 654"/>
              <a:gd name="T3" fmla="*/ 304800 h 215"/>
              <a:gd name="T4" fmla="*/ 1038225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8" name="Freeform 40"/>
          <p:cNvSpPr>
            <a:spLocks/>
          </p:cNvSpPr>
          <p:nvPr/>
        </p:nvSpPr>
        <p:spPr bwMode="auto">
          <a:xfrm>
            <a:off x="5476876" y="5153026"/>
            <a:ext cx="1038225" cy="341313"/>
          </a:xfrm>
          <a:custGeom>
            <a:avLst/>
            <a:gdLst>
              <a:gd name="T0" fmla="*/ 0 w 654"/>
              <a:gd name="T1" fmla="*/ 219075 h 215"/>
              <a:gd name="T2" fmla="*/ 790575 w 654"/>
              <a:gd name="T3" fmla="*/ 304800 h 215"/>
              <a:gd name="T4" fmla="*/ 1038225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226083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Insertion into a Heap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400" dirty="0"/>
              <a:t>Method </a:t>
            </a:r>
            <a:r>
              <a:rPr lang="en-US" altLang="lv-LV" sz="2400" dirty="0" err="1"/>
              <a:t>insertItem</a:t>
            </a:r>
            <a:r>
              <a:rPr lang="en-US" altLang="lv-LV" sz="2400" dirty="0"/>
              <a:t> of the priority queue ADT corresponds to the insertion of a key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400" dirty="0"/>
              <a:t> to the heap</a:t>
            </a:r>
          </a:p>
          <a:p>
            <a:pPr eaLnBrk="1" hangingPunct="1"/>
            <a:r>
              <a:rPr lang="en-US" altLang="lv-LV" sz="2400" dirty="0"/>
              <a:t>The insertion algorithm consists of three steps</a:t>
            </a:r>
          </a:p>
          <a:p>
            <a:pPr lvl="1" eaLnBrk="1" hangingPunct="1"/>
            <a:r>
              <a:rPr lang="en-US" altLang="lv-LV" dirty="0"/>
              <a:t>Find the insertion node </a:t>
            </a:r>
            <a:r>
              <a:rPr lang="en-US" altLang="lv-LV" b="1" i="1" dirty="0">
                <a:latin typeface="Times New Roman" panose="02020603050405020304" pitchFamily="18" charset="0"/>
              </a:rPr>
              <a:t>z</a:t>
            </a:r>
            <a:r>
              <a:rPr lang="en-US" altLang="lv-LV" dirty="0"/>
              <a:t> (the new last node)</a:t>
            </a:r>
          </a:p>
          <a:p>
            <a:pPr lvl="1" eaLnBrk="1" hangingPunct="1"/>
            <a:r>
              <a:rPr lang="en-US" altLang="lv-LV" dirty="0"/>
              <a:t>Store </a:t>
            </a:r>
            <a:r>
              <a:rPr lang="en-US" altLang="lv-LV" b="1" i="1" dirty="0">
                <a:latin typeface="Times New Roman" panose="02020603050405020304" pitchFamily="18" charset="0"/>
              </a:rPr>
              <a:t>k</a:t>
            </a:r>
            <a:r>
              <a:rPr lang="en-US" altLang="lv-LV" dirty="0"/>
              <a:t> at </a:t>
            </a:r>
            <a:r>
              <a:rPr lang="en-US" altLang="lv-LV" b="1" i="1" dirty="0">
                <a:latin typeface="Times New Roman" panose="02020603050405020304" pitchFamily="18" charset="0"/>
              </a:rPr>
              <a:t>z</a:t>
            </a:r>
            <a:endParaRPr lang="en-US" altLang="lv-LV" dirty="0"/>
          </a:p>
          <a:p>
            <a:pPr lvl="1" eaLnBrk="1" hangingPunct="1"/>
            <a:r>
              <a:rPr lang="en-US" altLang="lv-LV" dirty="0"/>
              <a:t>Restore the heap-order property (discussed next)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D9A2B62-97E2-4FB9-90B2-5B28BF8ADCA5}" type="slidenum">
              <a:rPr lang="en-US" altLang="lv-LV" sz="1400"/>
              <a:pPr eaLnBrk="1" hangingPunct="1"/>
              <a:t>42</a:t>
            </a:fld>
            <a:endParaRPr lang="en-US" altLang="lv-LV" sz="1400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8113714" y="17526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8924925" y="2263776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7161214" y="2263776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7748589" y="2774951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12298" name="Rectangle 11"/>
          <p:cNvSpPr>
            <a:spLocks noChangeAspect="1" noChangeArrowheads="1"/>
          </p:cNvSpPr>
          <p:nvPr/>
        </p:nvSpPr>
        <p:spPr bwMode="auto">
          <a:xfrm>
            <a:off x="8675689" y="2774951"/>
            <a:ext cx="230187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cxnSp>
        <p:nvCxnSpPr>
          <p:cNvPr id="12299" name="AutoShape 13"/>
          <p:cNvCxnSpPr>
            <a:cxnSpLocks noChangeShapeType="1"/>
            <a:stCxn id="12294" idx="3"/>
            <a:endCxn id="12296" idx="7"/>
          </p:cNvCxnSpPr>
          <p:nvPr/>
        </p:nvCxnSpPr>
        <p:spPr bwMode="auto">
          <a:xfrm flipH="1">
            <a:off x="7434264" y="2033589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0" name="AutoShape 14"/>
          <p:cNvCxnSpPr>
            <a:cxnSpLocks noChangeShapeType="1"/>
            <a:stCxn id="12295" idx="1"/>
            <a:endCxn id="12294" idx="5"/>
          </p:cNvCxnSpPr>
          <p:nvPr/>
        </p:nvCxnSpPr>
        <p:spPr bwMode="auto">
          <a:xfrm flipH="1" flipV="1">
            <a:off x="8386763" y="2033589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AutoShape 16"/>
          <p:cNvCxnSpPr>
            <a:cxnSpLocks noChangeShapeType="1"/>
            <a:stCxn id="12298" idx="0"/>
            <a:endCxn id="12295" idx="3"/>
          </p:cNvCxnSpPr>
          <p:nvPr/>
        </p:nvCxnSpPr>
        <p:spPr bwMode="auto">
          <a:xfrm flipV="1">
            <a:off x="8791575" y="2544763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19"/>
          <p:cNvCxnSpPr>
            <a:cxnSpLocks noChangeShapeType="1"/>
            <a:stCxn id="12304" idx="7"/>
            <a:endCxn id="12296" idx="3"/>
          </p:cNvCxnSpPr>
          <p:nvPr/>
        </p:nvCxnSpPr>
        <p:spPr bwMode="auto">
          <a:xfrm flipV="1">
            <a:off x="6846888" y="2544764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20"/>
          <p:cNvCxnSpPr>
            <a:cxnSpLocks noChangeShapeType="1"/>
            <a:stCxn id="12297" idx="1"/>
            <a:endCxn id="12296" idx="5"/>
          </p:cNvCxnSpPr>
          <p:nvPr/>
        </p:nvCxnSpPr>
        <p:spPr bwMode="auto">
          <a:xfrm flipH="1" flipV="1">
            <a:off x="7434263" y="2544764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4" name="Oval 21"/>
          <p:cNvSpPr>
            <a:spLocks noChangeArrowheads="1"/>
          </p:cNvSpPr>
          <p:nvPr/>
        </p:nvSpPr>
        <p:spPr bwMode="auto">
          <a:xfrm>
            <a:off x="6573839" y="2774951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2305" name="Freeform 26"/>
          <p:cNvSpPr>
            <a:spLocks/>
          </p:cNvSpPr>
          <p:nvPr/>
        </p:nvSpPr>
        <p:spPr bwMode="auto">
          <a:xfrm>
            <a:off x="8801101" y="3048000"/>
            <a:ext cx="600075" cy="457200"/>
          </a:xfrm>
          <a:custGeom>
            <a:avLst/>
            <a:gdLst>
              <a:gd name="T0" fmla="*/ 600075 w 378"/>
              <a:gd name="T1" fmla="*/ 457200 h 288"/>
              <a:gd name="T2" fmla="*/ 485775 w 378"/>
              <a:gd name="T3" fmla="*/ 304800 h 288"/>
              <a:gd name="T4" fmla="*/ 152400 w 378"/>
              <a:gd name="T5" fmla="*/ 295275 h 288"/>
              <a:gd name="T6" fmla="*/ 0 w 378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78"/>
              <a:gd name="T13" fmla="*/ 0 h 288"/>
              <a:gd name="T14" fmla="*/ 378 w 378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8" h="288">
                <a:moveTo>
                  <a:pt x="378" y="288"/>
                </a:moveTo>
                <a:cubicBezTo>
                  <a:pt x="366" y="272"/>
                  <a:pt x="353" y="209"/>
                  <a:pt x="306" y="192"/>
                </a:cubicBezTo>
                <a:cubicBezTo>
                  <a:pt x="259" y="175"/>
                  <a:pt x="147" y="218"/>
                  <a:pt x="96" y="186"/>
                </a:cubicBezTo>
                <a:cubicBezTo>
                  <a:pt x="45" y="154"/>
                  <a:pt x="20" y="3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06" name="Text Box 27"/>
          <p:cNvSpPr txBox="1">
            <a:spLocks noChangeArrowheads="1"/>
          </p:cNvSpPr>
          <p:nvPr/>
        </p:nvSpPr>
        <p:spPr bwMode="auto">
          <a:xfrm>
            <a:off x="8509000" y="3429001"/>
            <a:ext cx="177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insertion node</a:t>
            </a:r>
          </a:p>
        </p:txBody>
      </p:sp>
      <p:sp>
        <p:nvSpPr>
          <p:cNvPr id="12307" name="Oval 30"/>
          <p:cNvSpPr>
            <a:spLocks noChangeArrowheads="1"/>
          </p:cNvSpPr>
          <p:nvPr/>
        </p:nvSpPr>
        <p:spPr bwMode="auto">
          <a:xfrm>
            <a:off x="8113714" y="39624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2308" name="Oval 31"/>
          <p:cNvSpPr>
            <a:spLocks noChangeArrowheads="1"/>
          </p:cNvSpPr>
          <p:nvPr/>
        </p:nvSpPr>
        <p:spPr bwMode="auto">
          <a:xfrm>
            <a:off x="9525000" y="4473576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2309" name="Oval 32"/>
          <p:cNvSpPr>
            <a:spLocks noChangeArrowheads="1"/>
          </p:cNvSpPr>
          <p:nvPr/>
        </p:nvSpPr>
        <p:spPr bwMode="auto">
          <a:xfrm>
            <a:off x="7161214" y="4473576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2310" name="Oval 33"/>
          <p:cNvSpPr>
            <a:spLocks noChangeArrowheads="1"/>
          </p:cNvSpPr>
          <p:nvPr/>
        </p:nvSpPr>
        <p:spPr bwMode="auto">
          <a:xfrm>
            <a:off x="7748589" y="496887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2311" name="AutoShape 38"/>
          <p:cNvCxnSpPr>
            <a:cxnSpLocks noChangeShapeType="1"/>
            <a:stCxn id="12307" idx="3"/>
            <a:endCxn id="12309" idx="7"/>
          </p:cNvCxnSpPr>
          <p:nvPr/>
        </p:nvCxnSpPr>
        <p:spPr bwMode="auto">
          <a:xfrm flipH="1">
            <a:off x="7434264" y="4243389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AutoShape 39"/>
          <p:cNvCxnSpPr>
            <a:cxnSpLocks noChangeShapeType="1"/>
            <a:stCxn id="12308" idx="1"/>
            <a:endCxn id="12307" idx="5"/>
          </p:cNvCxnSpPr>
          <p:nvPr/>
        </p:nvCxnSpPr>
        <p:spPr bwMode="auto">
          <a:xfrm flipH="1" flipV="1">
            <a:off x="8386764" y="4244975"/>
            <a:ext cx="118427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3" name="AutoShape 41"/>
          <p:cNvCxnSpPr>
            <a:cxnSpLocks noChangeShapeType="1"/>
            <a:stCxn id="12317" idx="7"/>
            <a:endCxn id="12308" idx="3"/>
          </p:cNvCxnSpPr>
          <p:nvPr/>
        </p:nvCxnSpPr>
        <p:spPr bwMode="auto">
          <a:xfrm flipV="1">
            <a:off x="9304338" y="4756150"/>
            <a:ext cx="26670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4" name="AutoShape 44"/>
          <p:cNvCxnSpPr>
            <a:cxnSpLocks noChangeShapeType="1"/>
            <a:stCxn id="12316" idx="7"/>
            <a:endCxn id="12309" idx="3"/>
          </p:cNvCxnSpPr>
          <p:nvPr/>
        </p:nvCxnSpPr>
        <p:spPr bwMode="auto">
          <a:xfrm flipV="1">
            <a:off x="6846888" y="4756151"/>
            <a:ext cx="360362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5" name="AutoShape 45"/>
          <p:cNvCxnSpPr>
            <a:cxnSpLocks noChangeShapeType="1"/>
            <a:stCxn id="12310" idx="1"/>
            <a:endCxn id="12309" idx="5"/>
          </p:cNvCxnSpPr>
          <p:nvPr/>
        </p:nvCxnSpPr>
        <p:spPr bwMode="auto">
          <a:xfrm flipH="1" flipV="1">
            <a:off x="7434263" y="4756151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6" name="Oval 46"/>
          <p:cNvSpPr>
            <a:spLocks noChangeArrowheads="1"/>
          </p:cNvSpPr>
          <p:nvPr/>
        </p:nvSpPr>
        <p:spPr bwMode="auto">
          <a:xfrm>
            <a:off x="6573839" y="4968876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2317" name="Oval 51"/>
          <p:cNvSpPr>
            <a:spLocks noChangeArrowheads="1"/>
          </p:cNvSpPr>
          <p:nvPr/>
        </p:nvSpPr>
        <p:spPr bwMode="auto">
          <a:xfrm>
            <a:off x="9031289" y="4968876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2318" name="Text Box 57"/>
          <p:cNvSpPr txBox="1">
            <a:spLocks noChangeArrowheads="1"/>
          </p:cNvSpPr>
          <p:nvPr/>
        </p:nvSpPr>
        <p:spPr bwMode="auto">
          <a:xfrm>
            <a:off x="8459788" y="232727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2319" name="Text Box 58"/>
          <p:cNvSpPr txBox="1">
            <a:spLocks noChangeArrowheads="1"/>
          </p:cNvSpPr>
          <p:nvPr/>
        </p:nvSpPr>
        <p:spPr bwMode="auto">
          <a:xfrm>
            <a:off x="8764588" y="472440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9626793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Upheap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dirty="0"/>
              <a:t>After the insertion of a new key </a:t>
            </a:r>
            <a:r>
              <a:rPr lang="en-US" altLang="lv-LV" b="1" i="1" dirty="0">
                <a:latin typeface="Times New Roman" panose="02020603050405020304" pitchFamily="18" charset="0"/>
              </a:rPr>
              <a:t>k</a:t>
            </a:r>
            <a:r>
              <a:rPr lang="en-US" altLang="lv-LV" dirty="0"/>
              <a:t>, the heap-order property may be violated</a:t>
            </a:r>
          </a:p>
          <a:p>
            <a:pPr eaLnBrk="1" hangingPunct="1"/>
            <a:r>
              <a:rPr lang="en-US" altLang="lv-LV" dirty="0"/>
              <a:t>Algorithm </a:t>
            </a:r>
            <a:r>
              <a:rPr lang="en-US" altLang="lv-LV" dirty="0" err="1"/>
              <a:t>upheap</a:t>
            </a:r>
            <a:r>
              <a:rPr lang="en-US" altLang="lv-LV" dirty="0"/>
              <a:t> restores the heap-order property by swapping </a:t>
            </a:r>
            <a:r>
              <a:rPr lang="en-US" altLang="lv-LV" b="1" i="1" dirty="0">
                <a:latin typeface="Times New Roman" panose="02020603050405020304" pitchFamily="18" charset="0"/>
              </a:rPr>
              <a:t>k</a:t>
            </a:r>
            <a:r>
              <a:rPr lang="en-US" altLang="lv-LV" dirty="0"/>
              <a:t> along an upward path from the insertion node</a:t>
            </a:r>
          </a:p>
          <a:p>
            <a:pPr eaLnBrk="1" hangingPunct="1"/>
            <a:r>
              <a:rPr lang="en-US" altLang="lv-LV" dirty="0" err="1"/>
              <a:t>Upheap</a:t>
            </a:r>
            <a:r>
              <a:rPr lang="en-US" altLang="lv-LV" dirty="0"/>
              <a:t> terminates when the key </a:t>
            </a:r>
            <a:r>
              <a:rPr lang="en-US" altLang="lv-LV" b="1" i="1" dirty="0">
                <a:latin typeface="Times New Roman" panose="02020603050405020304" pitchFamily="18" charset="0"/>
              </a:rPr>
              <a:t>k</a:t>
            </a:r>
            <a:r>
              <a:rPr lang="en-US" altLang="lv-LV" dirty="0"/>
              <a:t> reaches the root or a node whose parent has a key smaller than or equal to </a:t>
            </a:r>
            <a:r>
              <a:rPr lang="en-US" altLang="lv-LV" b="1" i="1" dirty="0">
                <a:latin typeface="Times New Roman" panose="02020603050405020304" pitchFamily="18" charset="0"/>
              </a:rPr>
              <a:t>k</a:t>
            </a:r>
            <a:r>
              <a:rPr lang="en-US" altLang="lv-LV" dirty="0"/>
              <a:t> </a:t>
            </a:r>
          </a:p>
          <a:p>
            <a:pPr eaLnBrk="1" hangingPunct="1"/>
            <a:r>
              <a:rPr lang="en-US" altLang="lv-LV" dirty="0"/>
              <a:t>Since a heap has height </a:t>
            </a:r>
            <a:r>
              <a:rPr lang="en-US" altLang="lv-LV" b="1" i="1" dirty="0">
                <a:latin typeface="Times New Roman" panose="02020603050405020304" pitchFamily="18" charset="0"/>
              </a:rPr>
              <a:t>O</a:t>
            </a:r>
            <a:r>
              <a:rPr lang="en-US" altLang="lv-LV" dirty="0">
                <a:latin typeface="Times New Roman" panose="02020603050405020304" pitchFamily="18" charset="0"/>
              </a:rPr>
              <a:t>(log </a:t>
            </a:r>
            <a:r>
              <a:rPr lang="en-US" altLang="lv-LV" b="1" i="1" dirty="0">
                <a:latin typeface="Times New Roman" panose="02020603050405020304" pitchFamily="18" charset="0"/>
              </a:rPr>
              <a:t>n</a:t>
            </a:r>
            <a:r>
              <a:rPr lang="en-US" altLang="lv-LV" dirty="0">
                <a:latin typeface="Times New Roman" panose="02020603050405020304" pitchFamily="18" charset="0"/>
              </a:rPr>
              <a:t>)</a:t>
            </a:r>
            <a:r>
              <a:rPr lang="en-US" altLang="lv-LV" dirty="0"/>
              <a:t>, </a:t>
            </a:r>
            <a:r>
              <a:rPr lang="en-US" altLang="lv-LV" dirty="0" err="1"/>
              <a:t>upheap</a:t>
            </a:r>
            <a:r>
              <a:rPr lang="en-US" altLang="lv-LV" dirty="0"/>
              <a:t> runs in </a:t>
            </a:r>
            <a:r>
              <a:rPr lang="en-US" altLang="lv-LV" b="1" i="1" dirty="0">
                <a:latin typeface="Times New Roman" panose="02020603050405020304" pitchFamily="18" charset="0"/>
              </a:rPr>
              <a:t>O</a:t>
            </a:r>
            <a:r>
              <a:rPr lang="en-US" altLang="lv-LV" dirty="0">
                <a:latin typeface="Times New Roman" panose="02020603050405020304" pitchFamily="18" charset="0"/>
              </a:rPr>
              <a:t>(log </a:t>
            </a:r>
            <a:r>
              <a:rPr lang="en-US" altLang="lv-LV" b="1" i="1" dirty="0">
                <a:latin typeface="Times New Roman" panose="02020603050405020304" pitchFamily="18" charset="0"/>
              </a:rPr>
              <a:t>n</a:t>
            </a:r>
            <a:r>
              <a:rPr lang="en-US" altLang="lv-LV" dirty="0">
                <a:latin typeface="Times New Roman" panose="02020603050405020304" pitchFamily="18" charset="0"/>
              </a:rPr>
              <a:t>)</a:t>
            </a:r>
            <a:r>
              <a:rPr lang="en-US" altLang="lv-LV" dirty="0"/>
              <a:t> time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B93DBA3-6506-4BC8-B1FA-6097905CBECD}" type="slidenum">
              <a:rPr lang="en-US" altLang="lv-LV" sz="1400"/>
              <a:pPr eaLnBrk="1" hangingPunct="1"/>
              <a:t>43</a:t>
            </a:fld>
            <a:endParaRPr lang="en-US" altLang="lv-LV" sz="1400"/>
          </a:p>
        </p:txBody>
      </p:sp>
      <p:sp>
        <p:nvSpPr>
          <p:cNvPr id="13318" name="Oval 4"/>
          <p:cNvSpPr>
            <a:spLocks noChangeArrowheads="1"/>
          </p:cNvSpPr>
          <p:nvPr/>
        </p:nvSpPr>
        <p:spPr bwMode="auto">
          <a:xfrm>
            <a:off x="4032251" y="435927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319" name="Oval 5"/>
          <p:cNvSpPr>
            <a:spLocks noChangeArrowheads="1"/>
          </p:cNvSpPr>
          <p:nvPr/>
        </p:nvSpPr>
        <p:spPr bwMode="auto">
          <a:xfrm>
            <a:off x="5443539" y="4870451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3320" name="Oval 6"/>
          <p:cNvSpPr>
            <a:spLocks noChangeArrowheads="1"/>
          </p:cNvSpPr>
          <p:nvPr/>
        </p:nvSpPr>
        <p:spPr bwMode="auto">
          <a:xfrm>
            <a:off x="3079750" y="4870451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3321" name="Oval 7"/>
          <p:cNvSpPr>
            <a:spLocks noChangeArrowheads="1"/>
          </p:cNvSpPr>
          <p:nvPr/>
        </p:nvSpPr>
        <p:spPr bwMode="auto">
          <a:xfrm>
            <a:off x="3667126" y="5365751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3322" name="AutoShape 11"/>
          <p:cNvCxnSpPr>
            <a:cxnSpLocks noChangeShapeType="1"/>
            <a:stCxn id="13318" idx="3"/>
            <a:endCxn id="13320" idx="7"/>
          </p:cNvCxnSpPr>
          <p:nvPr/>
        </p:nvCxnSpPr>
        <p:spPr bwMode="auto">
          <a:xfrm flipH="1">
            <a:off x="3352801" y="4640264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AutoShape 12"/>
          <p:cNvCxnSpPr>
            <a:cxnSpLocks noChangeShapeType="1"/>
            <a:stCxn id="13319" idx="1"/>
            <a:endCxn id="13318" idx="5"/>
          </p:cNvCxnSpPr>
          <p:nvPr/>
        </p:nvCxnSpPr>
        <p:spPr bwMode="auto">
          <a:xfrm flipH="1" flipV="1">
            <a:off x="4305301" y="4641851"/>
            <a:ext cx="11842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4" name="AutoShape 14"/>
          <p:cNvCxnSpPr>
            <a:cxnSpLocks noChangeShapeType="1"/>
            <a:stCxn id="13328" idx="7"/>
            <a:endCxn id="13319" idx="3"/>
          </p:cNvCxnSpPr>
          <p:nvPr/>
        </p:nvCxnSpPr>
        <p:spPr bwMode="auto">
          <a:xfrm flipV="1">
            <a:off x="5222875" y="5162551"/>
            <a:ext cx="266700" cy="231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AutoShape 17"/>
          <p:cNvCxnSpPr>
            <a:cxnSpLocks noChangeShapeType="1"/>
            <a:stCxn id="13327" idx="7"/>
            <a:endCxn id="13320" idx="3"/>
          </p:cNvCxnSpPr>
          <p:nvPr/>
        </p:nvCxnSpPr>
        <p:spPr bwMode="auto">
          <a:xfrm flipV="1">
            <a:off x="2765426" y="5153026"/>
            <a:ext cx="360363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AutoShape 18"/>
          <p:cNvCxnSpPr>
            <a:cxnSpLocks noChangeShapeType="1"/>
            <a:stCxn id="13321" idx="1"/>
            <a:endCxn id="13320" idx="5"/>
          </p:cNvCxnSpPr>
          <p:nvPr/>
        </p:nvCxnSpPr>
        <p:spPr bwMode="auto">
          <a:xfrm flipH="1" flipV="1">
            <a:off x="3352800" y="5153026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7" name="Oval 19"/>
          <p:cNvSpPr>
            <a:spLocks noChangeArrowheads="1"/>
          </p:cNvSpPr>
          <p:nvPr/>
        </p:nvSpPr>
        <p:spPr bwMode="auto">
          <a:xfrm>
            <a:off x="2492375" y="5365751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3328" name="Oval 24"/>
          <p:cNvSpPr>
            <a:spLocks noChangeArrowheads="1"/>
          </p:cNvSpPr>
          <p:nvPr/>
        </p:nvSpPr>
        <p:spPr bwMode="auto">
          <a:xfrm>
            <a:off x="4949826" y="5365751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3329" name="Text Box 29"/>
          <p:cNvSpPr txBox="1">
            <a:spLocks noChangeArrowheads="1"/>
          </p:cNvSpPr>
          <p:nvPr/>
        </p:nvSpPr>
        <p:spPr bwMode="auto">
          <a:xfrm>
            <a:off x="4683126" y="5121275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3330" name="Oval 30"/>
          <p:cNvSpPr>
            <a:spLocks noChangeArrowheads="1"/>
          </p:cNvSpPr>
          <p:nvPr/>
        </p:nvSpPr>
        <p:spPr bwMode="auto">
          <a:xfrm>
            <a:off x="8229601" y="4359275"/>
            <a:ext cx="320675" cy="3190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3331" name="Oval 31"/>
          <p:cNvSpPr>
            <a:spLocks noChangeArrowheads="1"/>
          </p:cNvSpPr>
          <p:nvPr/>
        </p:nvSpPr>
        <p:spPr bwMode="auto">
          <a:xfrm>
            <a:off x="9640889" y="4870451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332" name="Oval 32"/>
          <p:cNvSpPr>
            <a:spLocks noChangeArrowheads="1"/>
          </p:cNvSpPr>
          <p:nvPr/>
        </p:nvSpPr>
        <p:spPr bwMode="auto">
          <a:xfrm>
            <a:off x="7277100" y="4870451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3333" name="Oval 33"/>
          <p:cNvSpPr>
            <a:spLocks noChangeArrowheads="1"/>
          </p:cNvSpPr>
          <p:nvPr/>
        </p:nvSpPr>
        <p:spPr bwMode="auto">
          <a:xfrm>
            <a:off x="7864476" y="5365751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3334" name="AutoShape 37"/>
          <p:cNvCxnSpPr>
            <a:cxnSpLocks noChangeShapeType="1"/>
            <a:stCxn id="13330" idx="3"/>
            <a:endCxn id="13332" idx="7"/>
          </p:cNvCxnSpPr>
          <p:nvPr/>
        </p:nvCxnSpPr>
        <p:spPr bwMode="auto">
          <a:xfrm flipH="1">
            <a:off x="7550151" y="4651376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38"/>
          <p:cNvCxnSpPr>
            <a:cxnSpLocks noChangeShapeType="1"/>
            <a:stCxn id="13331" idx="1"/>
            <a:endCxn id="13330" idx="5"/>
          </p:cNvCxnSpPr>
          <p:nvPr/>
        </p:nvCxnSpPr>
        <p:spPr bwMode="auto">
          <a:xfrm flipH="1" flipV="1">
            <a:off x="8502651" y="4651375"/>
            <a:ext cx="1184275" cy="247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AutoShape 40"/>
          <p:cNvCxnSpPr>
            <a:cxnSpLocks noChangeShapeType="1"/>
            <a:stCxn id="13340" idx="7"/>
            <a:endCxn id="13331" idx="3"/>
          </p:cNvCxnSpPr>
          <p:nvPr/>
        </p:nvCxnSpPr>
        <p:spPr bwMode="auto">
          <a:xfrm flipV="1">
            <a:off x="9420225" y="5162551"/>
            <a:ext cx="266700" cy="231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7" name="AutoShape 43"/>
          <p:cNvCxnSpPr>
            <a:cxnSpLocks noChangeShapeType="1"/>
            <a:stCxn id="13339" idx="7"/>
            <a:endCxn id="13332" idx="3"/>
          </p:cNvCxnSpPr>
          <p:nvPr/>
        </p:nvCxnSpPr>
        <p:spPr bwMode="auto">
          <a:xfrm flipV="1">
            <a:off x="6962776" y="5153026"/>
            <a:ext cx="360363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8" name="AutoShape 44"/>
          <p:cNvCxnSpPr>
            <a:cxnSpLocks noChangeShapeType="1"/>
            <a:stCxn id="13333" idx="1"/>
            <a:endCxn id="13332" idx="5"/>
          </p:cNvCxnSpPr>
          <p:nvPr/>
        </p:nvCxnSpPr>
        <p:spPr bwMode="auto">
          <a:xfrm flipH="1" flipV="1">
            <a:off x="7550150" y="5153026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9" name="Oval 45"/>
          <p:cNvSpPr>
            <a:spLocks noChangeArrowheads="1"/>
          </p:cNvSpPr>
          <p:nvPr/>
        </p:nvSpPr>
        <p:spPr bwMode="auto">
          <a:xfrm>
            <a:off x="6689725" y="5365751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3340" name="Oval 50"/>
          <p:cNvSpPr>
            <a:spLocks noChangeArrowheads="1"/>
          </p:cNvSpPr>
          <p:nvPr/>
        </p:nvSpPr>
        <p:spPr bwMode="auto">
          <a:xfrm>
            <a:off x="9147176" y="5365751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3341" name="Text Box 55"/>
          <p:cNvSpPr txBox="1">
            <a:spLocks noChangeArrowheads="1"/>
          </p:cNvSpPr>
          <p:nvPr/>
        </p:nvSpPr>
        <p:spPr bwMode="auto">
          <a:xfrm>
            <a:off x="8880476" y="5121275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z</a:t>
            </a:r>
          </a:p>
        </p:txBody>
      </p:sp>
      <p:cxnSp>
        <p:nvCxnSpPr>
          <p:cNvPr id="13342" name="AutoShape 58"/>
          <p:cNvCxnSpPr>
            <a:cxnSpLocks noChangeShapeType="1"/>
            <a:stCxn id="13331" idx="0"/>
            <a:endCxn id="13330" idx="7"/>
          </p:cNvCxnSpPr>
          <p:nvPr/>
        </p:nvCxnSpPr>
        <p:spPr bwMode="auto">
          <a:xfrm rot="5400000" flipH="1">
            <a:off x="8919370" y="3969545"/>
            <a:ext cx="465137" cy="1298575"/>
          </a:xfrm>
          <a:prstGeom prst="curvedConnector3">
            <a:avLst>
              <a:gd name="adj1" fmla="val 125597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3" name="AutoShape 59"/>
          <p:cNvCxnSpPr>
            <a:cxnSpLocks noChangeShapeType="1"/>
            <a:stCxn id="13331" idx="2"/>
            <a:endCxn id="13340" idx="1"/>
          </p:cNvCxnSpPr>
          <p:nvPr/>
        </p:nvCxnSpPr>
        <p:spPr bwMode="auto">
          <a:xfrm rot="10800000" flipV="1">
            <a:off x="9194800" y="5030789"/>
            <a:ext cx="427038" cy="363537"/>
          </a:xfrm>
          <a:prstGeom prst="curvedConnector2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4" name="AutoShape 60"/>
          <p:cNvCxnSpPr>
            <a:cxnSpLocks noChangeShapeType="1"/>
            <a:stCxn id="13319" idx="2"/>
            <a:endCxn id="13328" idx="0"/>
          </p:cNvCxnSpPr>
          <p:nvPr/>
        </p:nvCxnSpPr>
        <p:spPr bwMode="auto">
          <a:xfrm rot="10800000" flipV="1">
            <a:off x="5110164" y="5030788"/>
            <a:ext cx="314325" cy="315912"/>
          </a:xfrm>
          <a:prstGeom prst="curvedConnector2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839811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z="4000"/>
              <a:t>Removal from a Heap (§ 7.3.3)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dirty="0"/>
              <a:t>Method </a:t>
            </a:r>
            <a:r>
              <a:rPr lang="en-US" altLang="lv-LV" dirty="0" err="1"/>
              <a:t>removeMin</a:t>
            </a:r>
            <a:r>
              <a:rPr lang="en-US" altLang="lv-LV" dirty="0"/>
              <a:t> of the priority queue ADT corresponds to the removal of the root key from the heap</a:t>
            </a:r>
          </a:p>
          <a:p>
            <a:pPr eaLnBrk="1" hangingPunct="1"/>
            <a:r>
              <a:rPr lang="en-US" altLang="lv-LV" dirty="0"/>
              <a:t>The removal algorithm consists of three steps</a:t>
            </a:r>
          </a:p>
          <a:p>
            <a:pPr lvl="1" eaLnBrk="1" hangingPunct="1"/>
            <a:r>
              <a:rPr lang="en-US" altLang="lv-LV" dirty="0"/>
              <a:t>Replace the root key with the key of the last node </a:t>
            </a:r>
            <a:r>
              <a:rPr lang="en-US" altLang="lv-LV" b="1" i="1" dirty="0">
                <a:latin typeface="Times New Roman" panose="02020603050405020304" pitchFamily="18" charset="0"/>
              </a:rPr>
              <a:t>w</a:t>
            </a:r>
            <a:endParaRPr lang="en-US" altLang="lv-LV" dirty="0"/>
          </a:p>
          <a:p>
            <a:pPr lvl="1" eaLnBrk="1" hangingPunct="1"/>
            <a:r>
              <a:rPr lang="en-US" altLang="lv-LV" dirty="0"/>
              <a:t>Remove </a:t>
            </a:r>
            <a:r>
              <a:rPr lang="en-US" altLang="lv-LV" b="1" i="1" dirty="0">
                <a:latin typeface="Times New Roman" panose="02020603050405020304" pitchFamily="18" charset="0"/>
              </a:rPr>
              <a:t>w</a:t>
            </a:r>
            <a:r>
              <a:rPr lang="en-US" altLang="lv-LV" dirty="0"/>
              <a:t> </a:t>
            </a:r>
          </a:p>
          <a:p>
            <a:pPr lvl="1" eaLnBrk="1" hangingPunct="1"/>
            <a:r>
              <a:rPr lang="en-US" altLang="lv-LV" dirty="0"/>
              <a:t>Restore the heap-order property (discussed next)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7FDAACA-0663-416A-880A-960E88DA8B5A}" type="slidenum">
              <a:rPr lang="en-US" altLang="lv-LV" sz="1400"/>
              <a:pPr eaLnBrk="1" hangingPunct="1"/>
              <a:t>44</a:t>
            </a:fld>
            <a:endParaRPr lang="en-US" altLang="lv-LV" sz="1400" dirty="0"/>
          </a:p>
        </p:txBody>
      </p:sp>
      <p:sp>
        <p:nvSpPr>
          <p:cNvPr id="14342" name="Oval 5"/>
          <p:cNvSpPr>
            <a:spLocks noChangeArrowheads="1"/>
          </p:cNvSpPr>
          <p:nvPr/>
        </p:nvSpPr>
        <p:spPr bwMode="auto">
          <a:xfrm>
            <a:off x="3629330" y="435927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4440541" y="4870451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4344" name="Oval 7"/>
          <p:cNvSpPr>
            <a:spLocks noChangeArrowheads="1"/>
          </p:cNvSpPr>
          <p:nvPr/>
        </p:nvSpPr>
        <p:spPr bwMode="auto">
          <a:xfrm>
            <a:off x="2676830" y="4870451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4345" name="Oval 8"/>
          <p:cNvSpPr>
            <a:spLocks noChangeArrowheads="1"/>
          </p:cNvSpPr>
          <p:nvPr/>
        </p:nvSpPr>
        <p:spPr bwMode="auto">
          <a:xfrm>
            <a:off x="3264205" y="538162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4346" name="AutoShape 13"/>
          <p:cNvCxnSpPr>
            <a:cxnSpLocks noChangeShapeType="1"/>
            <a:stCxn id="14342" idx="3"/>
            <a:endCxn id="14344" idx="7"/>
          </p:cNvCxnSpPr>
          <p:nvPr/>
        </p:nvCxnSpPr>
        <p:spPr bwMode="auto">
          <a:xfrm flipH="1">
            <a:off x="2949880" y="4640264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7" name="AutoShape 14"/>
          <p:cNvCxnSpPr>
            <a:cxnSpLocks noChangeShapeType="1"/>
            <a:stCxn id="14343" idx="1"/>
            <a:endCxn id="14342" idx="5"/>
          </p:cNvCxnSpPr>
          <p:nvPr/>
        </p:nvCxnSpPr>
        <p:spPr bwMode="auto">
          <a:xfrm flipH="1" flipV="1">
            <a:off x="3902379" y="4640264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AutoShape 19"/>
          <p:cNvCxnSpPr>
            <a:cxnSpLocks noChangeShapeType="1"/>
            <a:stCxn id="14350" idx="7"/>
            <a:endCxn id="14344" idx="3"/>
          </p:cNvCxnSpPr>
          <p:nvPr/>
        </p:nvCxnSpPr>
        <p:spPr bwMode="auto">
          <a:xfrm flipV="1">
            <a:off x="2362504" y="5151439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AutoShape 20"/>
          <p:cNvCxnSpPr>
            <a:cxnSpLocks noChangeShapeType="1"/>
            <a:stCxn id="14345" idx="1"/>
            <a:endCxn id="14344" idx="5"/>
          </p:cNvCxnSpPr>
          <p:nvPr/>
        </p:nvCxnSpPr>
        <p:spPr bwMode="auto">
          <a:xfrm flipH="1" flipV="1">
            <a:off x="2949879" y="5151439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0" name="Oval 21"/>
          <p:cNvSpPr>
            <a:spLocks noChangeArrowheads="1"/>
          </p:cNvSpPr>
          <p:nvPr/>
        </p:nvSpPr>
        <p:spPr bwMode="auto">
          <a:xfrm>
            <a:off x="2089455" y="5381626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4351" name="Freeform 26"/>
          <p:cNvSpPr>
            <a:spLocks/>
          </p:cNvSpPr>
          <p:nvPr/>
        </p:nvSpPr>
        <p:spPr bwMode="auto">
          <a:xfrm>
            <a:off x="3592816" y="5586413"/>
            <a:ext cx="895350" cy="411162"/>
          </a:xfrm>
          <a:custGeom>
            <a:avLst/>
            <a:gdLst>
              <a:gd name="T0" fmla="*/ 895350 w 564"/>
              <a:gd name="T1" fmla="*/ 411162 h 259"/>
              <a:gd name="T2" fmla="*/ 514350 w 564"/>
              <a:gd name="T3" fmla="*/ 68262 h 259"/>
              <a:gd name="T4" fmla="*/ 0 w 564"/>
              <a:gd name="T5" fmla="*/ 1587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4352" name="Text Box 27"/>
          <p:cNvSpPr txBox="1">
            <a:spLocks noChangeArrowheads="1"/>
          </p:cNvSpPr>
          <p:nvPr/>
        </p:nvSpPr>
        <p:spPr bwMode="auto">
          <a:xfrm>
            <a:off x="3821416" y="6019801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last node</a:t>
            </a:r>
          </a:p>
        </p:txBody>
      </p:sp>
      <p:sp>
        <p:nvSpPr>
          <p:cNvPr id="14353" name="Text Box 53"/>
          <p:cNvSpPr txBox="1">
            <a:spLocks noChangeArrowheads="1"/>
          </p:cNvSpPr>
          <p:nvPr/>
        </p:nvSpPr>
        <p:spPr bwMode="auto">
          <a:xfrm>
            <a:off x="3475341" y="50736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4354" name="Oval 56"/>
          <p:cNvSpPr>
            <a:spLocks noChangeArrowheads="1"/>
          </p:cNvSpPr>
          <p:nvPr/>
        </p:nvSpPr>
        <p:spPr bwMode="auto">
          <a:xfrm>
            <a:off x="8372520" y="4395787"/>
            <a:ext cx="320675" cy="3190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14355" name="Oval 57"/>
          <p:cNvSpPr>
            <a:spLocks noChangeArrowheads="1"/>
          </p:cNvSpPr>
          <p:nvPr/>
        </p:nvSpPr>
        <p:spPr bwMode="auto">
          <a:xfrm>
            <a:off x="9183731" y="4906963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4356" name="Oval 58"/>
          <p:cNvSpPr>
            <a:spLocks noChangeArrowheads="1"/>
          </p:cNvSpPr>
          <p:nvPr/>
        </p:nvSpPr>
        <p:spPr bwMode="auto">
          <a:xfrm>
            <a:off x="7420020" y="4906963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14357" name="AutoShape 64"/>
          <p:cNvCxnSpPr>
            <a:cxnSpLocks noChangeShapeType="1"/>
            <a:stCxn id="14354" idx="3"/>
            <a:endCxn id="14356" idx="7"/>
          </p:cNvCxnSpPr>
          <p:nvPr/>
        </p:nvCxnSpPr>
        <p:spPr bwMode="auto">
          <a:xfrm flipH="1">
            <a:off x="7693070" y="4687888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65"/>
          <p:cNvCxnSpPr>
            <a:cxnSpLocks noChangeShapeType="1"/>
            <a:stCxn id="14355" idx="1"/>
            <a:endCxn id="14354" idx="5"/>
          </p:cNvCxnSpPr>
          <p:nvPr/>
        </p:nvCxnSpPr>
        <p:spPr bwMode="auto">
          <a:xfrm flipH="1" flipV="1">
            <a:off x="8645569" y="4687888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70"/>
          <p:cNvCxnSpPr>
            <a:cxnSpLocks noChangeShapeType="1"/>
            <a:stCxn id="14361" idx="7"/>
            <a:endCxn id="14356" idx="3"/>
          </p:cNvCxnSpPr>
          <p:nvPr/>
        </p:nvCxnSpPr>
        <p:spPr bwMode="auto">
          <a:xfrm flipV="1">
            <a:off x="7105694" y="5187951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AutoShape 71"/>
          <p:cNvCxnSpPr>
            <a:cxnSpLocks noChangeShapeType="1"/>
            <a:stCxn id="14363" idx="0"/>
            <a:endCxn id="14356" idx="5"/>
          </p:cNvCxnSpPr>
          <p:nvPr/>
        </p:nvCxnSpPr>
        <p:spPr bwMode="auto">
          <a:xfrm flipH="1" flipV="1">
            <a:off x="7693070" y="5189537"/>
            <a:ext cx="3762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1" name="Oval 72"/>
          <p:cNvSpPr>
            <a:spLocks noChangeArrowheads="1"/>
          </p:cNvSpPr>
          <p:nvPr/>
        </p:nvSpPr>
        <p:spPr bwMode="auto">
          <a:xfrm>
            <a:off x="6832645" y="5418138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4362" name="Text Box 79"/>
          <p:cNvSpPr txBox="1">
            <a:spLocks noChangeArrowheads="1"/>
          </p:cNvSpPr>
          <p:nvPr/>
        </p:nvSpPr>
        <p:spPr bwMode="auto">
          <a:xfrm>
            <a:off x="8031206" y="5024437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4363" name="Rectangle 80"/>
          <p:cNvSpPr>
            <a:spLocks noChangeAspect="1" noChangeArrowheads="1"/>
          </p:cNvSpPr>
          <p:nvPr/>
        </p:nvSpPr>
        <p:spPr bwMode="auto">
          <a:xfrm>
            <a:off x="7953420" y="5421313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4364" name="Freeform 81"/>
          <p:cNvSpPr>
            <a:spLocks/>
          </p:cNvSpPr>
          <p:nvPr/>
        </p:nvSpPr>
        <p:spPr bwMode="auto">
          <a:xfrm>
            <a:off x="7193006" y="5638800"/>
            <a:ext cx="895350" cy="411162"/>
          </a:xfrm>
          <a:custGeom>
            <a:avLst/>
            <a:gdLst>
              <a:gd name="T0" fmla="*/ 895350 w 564"/>
              <a:gd name="T1" fmla="*/ 411162 h 259"/>
              <a:gd name="T2" fmla="*/ 514350 w 564"/>
              <a:gd name="T3" fmla="*/ 68262 h 259"/>
              <a:gd name="T4" fmla="*/ 0 w 564"/>
              <a:gd name="T5" fmla="*/ 1587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4365" name="Text Box 82"/>
          <p:cNvSpPr txBox="1">
            <a:spLocks noChangeArrowheads="1"/>
          </p:cNvSpPr>
          <p:nvPr/>
        </p:nvSpPr>
        <p:spPr bwMode="auto">
          <a:xfrm>
            <a:off x="7151732" y="6072188"/>
            <a:ext cx="174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new last node</a:t>
            </a:r>
          </a:p>
        </p:txBody>
      </p:sp>
    </p:spTree>
    <p:extLst>
      <p:ext uri="{BB962C8B-B14F-4D97-AF65-F5344CB8AC3E}">
        <p14:creationId xmlns:p14="http://schemas.microsoft.com/office/powerpoint/2010/main" val="4123979758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Downheap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dirty="0"/>
              <a:t>After replacing the root key with the key </a:t>
            </a:r>
            <a:r>
              <a:rPr lang="en-US" altLang="lv-LV" b="1" i="1" dirty="0">
                <a:latin typeface="Times New Roman" panose="02020603050405020304" pitchFamily="18" charset="0"/>
              </a:rPr>
              <a:t>k</a:t>
            </a:r>
            <a:r>
              <a:rPr lang="en-US" altLang="lv-LV" dirty="0"/>
              <a:t> of the last node, the heap-order property may be violated</a:t>
            </a:r>
          </a:p>
          <a:p>
            <a:pPr eaLnBrk="1" hangingPunct="1"/>
            <a:r>
              <a:rPr lang="en-US" altLang="lv-LV" dirty="0"/>
              <a:t>Algorithm </a:t>
            </a:r>
            <a:r>
              <a:rPr lang="en-US" altLang="lv-LV" dirty="0" err="1"/>
              <a:t>downheap</a:t>
            </a:r>
            <a:r>
              <a:rPr lang="en-US" altLang="lv-LV" dirty="0"/>
              <a:t> restores the heap-order property by swapping key </a:t>
            </a:r>
            <a:r>
              <a:rPr lang="en-US" altLang="lv-LV" b="1" i="1" dirty="0">
                <a:latin typeface="Times New Roman" panose="02020603050405020304" pitchFamily="18" charset="0"/>
              </a:rPr>
              <a:t>k</a:t>
            </a:r>
            <a:r>
              <a:rPr lang="en-US" altLang="lv-LV" dirty="0"/>
              <a:t> along a downward path from the root</a:t>
            </a:r>
          </a:p>
          <a:p>
            <a:pPr eaLnBrk="1" hangingPunct="1"/>
            <a:r>
              <a:rPr lang="en-US" altLang="lv-LV" dirty="0" err="1"/>
              <a:t>Upheap</a:t>
            </a:r>
            <a:r>
              <a:rPr lang="en-US" altLang="lv-LV" dirty="0"/>
              <a:t> terminates when key </a:t>
            </a:r>
            <a:r>
              <a:rPr lang="en-US" altLang="lv-LV" b="1" i="1" dirty="0">
                <a:latin typeface="Times New Roman" panose="02020603050405020304" pitchFamily="18" charset="0"/>
              </a:rPr>
              <a:t>k</a:t>
            </a:r>
            <a:r>
              <a:rPr lang="en-US" altLang="lv-LV" dirty="0"/>
              <a:t> reaches a leaf or a node whose children have keys greater than or equal to </a:t>
            </a:r>
            <a:r>
              <a:rPr lang="en-US" altLang="lv-LV" b="1" i="1" dirty="0">
                <a:latin typeface="Times New Roman" panose="02020603050405020304" pitchFamily="18" charset="0"/>
              </a:rPr>
              <a:t>k</a:t>
            </a:r>
            <a:r>
              <a:rPr lang="en-US" altLang="lv-LV" dirty="0"/>
              <a:t> </a:t>
            </a:r>
          </a:p>
          <a:p>
            <a:pPr eaLnBrk="1" hangingPunct="1"/>
            <a:r>
              <a:rPr lang="en-US" altLang="lv-LV" dirty="0"/>
              <a:t>Since a heap has height </a:t>
            </a:r>
            <a:r>
              <a:rPr lang="en-US" altLang="lv-LV" b="1" i="1" dirty="0">
                <a:latin typeface="Times New Roman" panose="02020603050405020304" pitchFamily="18" charset="0"/>
              </a:rPr>
              <a:t>O</a:t>
            </a:r>
            <a:r>
              <a:rPr lang="en-US" altLang="lv-LV" dirty="0">
                <a:latin typeface="Times New Roman" panose="02020603050405020304" pitchFamily="18" charset="0"/>
              </a:rPr>
              <a:t>(log </a:t>
            </a:r>
            <a:r>
              <a:rPr lang="en-US" altLang="lv-LV" b="1" i="1" dirty="0">
                <a:latin typeface="Times New Roman" panose="02020603050405020304" pitchFamily="18" charset="0"/>
              </a:rPr>
              <a:t>n</a:t>
            </a:r>
            <a:r>
              <a:rPr lang="en-US" altLang="lv-LV" dirty="0">
                <a:latin typeface="Times New Roman" panose="02020603050405020304" pitchFamily="18" charset="0"/>
              </a:rPr>
              <a:t>)</a:t>
            </a:r>
            <a:r>
              <a:rPr lang="en-US" altLang="lv-LV" dirty="0"/>
              <a:t>, </a:t>
            </a:r>
            <a:r>
              <a:rPr lang="en-US" altLang="lv-LV" dirty="0" err="1"/>
              <a:t>downheap</a:t>
            </a:r>
            <a:r>
              <a:rPr lang="en-US" altLang="lv-LV" dirty="0"/>
              <a:t> runs in </a:t>
            </a:r>
            <a:r>
              <a:rPr lang="en-US" altLang="lv-LV" b="1" i="1" dirty="0">
                <a:latin typeface="Times New Roman" panose="02020603050405020304" pitchFamily="18" charset="0"/>
              </a:rPr>
              <a:t>O</a:t>
            </a:r>
            <a:r>
              <a:rPr lang="en-US" altLang="lv-LV" dirty="0">
                <a:latin typeface="Times New Roman" panose="02020603050405020304" pitchFamily="18" charset="0"/>
              </a:rPr>
              <a:t>(log </a:t>
            </a:r>
            <a:r>
              <a:rPr lang="en-US" altLang="lv-LV" b="1" i="1" dirty="0">
                <a:latin typeface="Times New Roman" panose="02020603050405020304" pitchFamily="18" charset="0"/>
              </a:rPr>
              <a:t>n</a:t>
            </a:r>
            <a:r>
              <a:rPr lang="en-US" altLang="lv-LV" dirty="0">
                <a:latin typeface="Times New Roman" panose="02020603050405020304" pitchFamily="18" charset="0"/>
              </a:rPr>
              <a:t>)</a:t>
            </a:r>
            <a:r>
              <a:rPr lang="en-US" altLang="lv-LV" dirty="0"/>
              <a:t> time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C306F25-A1BC-40F6-AD80-D909676B8347}" type="slidenum">
              <a:rPr lang="en-US" altLang="lv-LV" sz="1400"/>
              <a:pPr eaLnBrk="1" hangingPunct="1"/>
              <a:t>45</a:t>
            </a:fld>
            <a:endParaRPr lang="en-US" altLang="lv-LV" sz="1400" dirty="0"/>
          </a:p>
        </p:txBody>
      </p:sp>
      <p:sp>
        <p:nvSpPr>
          <p:cNvPr id="15366" name="Oval 22"/>
          <p:cNvSpPr>
            <a:spLocks noChangeAspect="1" noChangeArrowheads="1"/>
          </p:cNvSpPr>
          <p:nvPr/>
        </p:nvSpPr>
        <p:spPr bwMode="auto">
          <a:xfrm>
            <a:off x="4303713" y="4829174"/>
            <a:ext cx="459475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15367" name="Oval 23"/>
          <p:cNvSpPr>
            <a:spLocks noChangeArrowheads="1"/>
          </p:cNvSpPr>
          <p:nvPr/>
        </p:nvSpPr>
        <p:spPr bwMode="auto">
          <a:xfrm>
            <a:off x="5114925" y="534034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5368" name="Oval 24"/>
          <p:cNvSpPr>
            <a:spLocks noChangeArrowheads="1"/>
          </p:cNvSpPr>
          <p:nvPr/>
        </p:nvSpPr>
        <p:spPr bwMode="auto">
          <a:xfrm>
            <a:off x="3372043" y="5283198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15369" name="AutoShape 27"/>
          <p:cNvCxnSpPr>
            <a:cxnSpLocks noChangeShapeType="1"/>
            <a:stCxn id="15366" idx="3"/>
            <a:endCxn id="15368" idx="7"/>
          </p:cNvCxnSpPr>
          <p:nvPr/>
        </p:nvCxnSpPr>
        <p:spPr bwMode="auto">
          <a:xfrm flipH="1">
            <a:off x="3762288" y="5219419"/>
            <a:ext cx="608714" cy="1307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0" name="AutoShape 28"/>
          <p:cNvCxnSpPr>
            <a:cxnSpLocks noChangeShapeType="1"/>
            <a:stCxn id="15367" idx="1"/>
            <a:endCxn id="15366" idx="5"/>
          </p:cNvCxnSpPr>
          <p:nvPr/>
        </p:nvCxnSpPr>
        <p:spPr bwMode="auto">
          <a:xfrm flipH="1" flipV="1">
            <a:off x="4695899" y="5219419"/>
            <a:ext cx="485981" cy="1878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AutoShape 31"/>
          <p:cNvCxnSpPr>
            <a:cxnSpLocks noChangeShapeType="1"/>
            <a:stCxn id="15373" idx="7"/>
            <a:endCxn id="15368" idx="3"/>
          </p:cNvCxnSpPr>
          <p:nvPr/>
        </p:nvCxnSpPr>
        <p:spPr bwMode="auto">
          <a:xfrm flipV="1">
            <a:off x="3154084" y="5673443"/>
            <a:ext cx="284914" cy="24503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AutoShape 32"/>
          <p:cNvCxnSpPr>
            <a:cxnSpLocks noChangeShapeType="1"/>
            <a:stCxn id="15375" idx="0"/>
            <a:endCxn id="15368" idx="5"/>
          </p:cNvCxnSpPr>
          <p:nvPr/>
        </p:nvCxnSpPr>
        <p:spPr bwMode="auto">
          <a:xfrm flipH="1" flipV="1">
            <a:off x="3762288" y="5673443"/>
            <a:ext cx="305205" cy="181256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3" name="Oval 33"/>
          <p:cNvSpPr>
            <a:spLocks noChangeArrowheads="1"/>
          </p:cNvSpPr>
          <p:nvPr/>
        </p:nvSpPr>
        <p:spPr bwMode="auto">
          <a:xfrm>
            <a:off x="2763839" y="58515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5374" name="Text Box 38"/>
          <p:cNvSpPr txBox="1">
            <a:spLocks noChangeArrowheads="1"/>
          </p:cNvSpPr>
          <p:nvPr/>
        </p:nvSpPr>
        <p:spPr bwMode="auto">
          <a:xfrm>
            <a:off x="3962400" y="5457824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5375" name="Rectangle 39"/>
          <p:cNvSpPr>
            <a:spLocks noChangeAspect="1" noChangeArrowheads="1"/>
          </p:cNvSpPr>
          <p:nvPr/>
        </p:nvSpPr>
        <p:spPr bwMode="auto">
          <a:xfrm>
            <a:off x="3884613" y="5854699"/>
            <a:ext cx="365760" cy="3682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5376" name="Oval 4"/>
          <p:cNvSpPr>
            <a:spLocks noChangeAspect="1" noChangeArrowheads="1"/>
          </p:cNvSpPr>
          <p:nvPr/>
        </p:nvSpPr>
        <p:spPr bwMode="auto">
          <a:xfrm>
            <a:off x="8418513" y="4829174"/>
            <a:ext cx="459475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5377" name="Oval 5"/>
          <p:cNvSpPr>
            <a:spLocks noChangeAspect="1" noChangeArrowheads="1"/>
          </p:cNvSpPr>
          <p:nvPr/>
        </p:nvSpPr>
        <p:spPr bwMode="auto">
          <a:xfrm>
            <a:off x="9229726" y="5340350"/>
            <a:ext cx="454939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5378" name="Oval 6"/>
          <p:cNvSpPr>
            <a:spLocks noChangeAspect="1" noChangeArrowheads="1"/>
          </p:cNvSpPr>
          <p:nvPr/>
        </p:nvSpPr>
        <p:spPr bwMode="auto">
          <a:xfrm>
            <a:off x="7466013" y="5340349"/>
            <a:ext cx="454936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5379" name="AutoShape 9"/>
          <p:cNvCxnSpPr>
            <a:cxnSpLocks noChangeShapeType="1"/>
            <a:stCxn id="15376" idx="3"/>
            <a:endCxn id="15378" idx="7"/>
          </p:cNvCxnSpPr>
          <p:nvPr/>
        </p:nvCxnSpPr>
        <p:spPr bwMode="auto">
          <a:xfrm flipH="1">
            <a:off x="7854325" y="5219419"/>
            <a:ext cx="631477" cy="1878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10"/>
          <p:cNvCxnSpPr>
            <a:cxnSpLocks noChangeShapeType="1"/>
            <a:stCxn id="15377" idx="1"/>
            <a:endCxn id="15376" idx="5"/>
          </p:cNvCxnSpPr>
          <p:nvPr/>
        </p:nvCxnSpPr>
        <p:spPr bwMode="auto">
          <a:xfrm flipH="1" flipV="1">
            <a:off x="8810699" y="5219419"/>
            <a:ext cx="485651" cy="1878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13"/>
          <p:cNvCxnSpPr>
            <a:cxnSpLocks noChangeShapeType="1"/>
            <a:stCxn id="15383" idx="7"/>
            <a:endCxn id="15378" idx="3"/>
          </p:cNvCxnSpPr>
          <p:nvPr/>
        </p:nvCxnSpPr>
        <p:spPr bwMode="auto">
          <a:xfrm flipV="1">
            <a:off x="7266950" y="5730594"/>
            <a:ext cx="265687" cy="1878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14"/>
          <p:cNvCxnSpPr>
            <a:cxnSpLocks noChangeShapeType="1"/>
            <a:stCxn id="15385" idx="0"/>
            <a:endCxn id="15378" idx="5"/>
          </p:cNvCxnSpPr>
          <p:nvPr/>
        </p:nvCxnSpPr>
        <p:spPr bwMode="auto">
          <a:xfrm flipH="1" flipV="1">
            <a:off x="7854325" y="5730594"/>
            <a:ext cx="326716" cy="12410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3" name="Oval 15"/>
          <p:cNvSpPr>
            <a:spLocks noChangeAspect="1" noChangeArrowheads="1"/>
          </p:cNvSpPr>
          <p:nvPr/>
        </p:nvSpPr>
        <p:spPr bwMode="auto">
          <a:xfrm>
            <a:off x="6878638" y="5851524"/>
            <a:ext cx="454936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5384" name="Text Box 20"/>
          <p:cNvSpPr txBox="1">
            <a:spLocks noChangeArrowheads="1"/>
          </p:cNvSpPr>
          <p:nvPr/>
        </p:nvSpPr>
        <p:spPr bwMode="auto">
          <a:xfrm>
            <a:off x="8077200" y="5457824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5385" name="Rectangle 21"/>
          <p:cNvSpPr>
            <a:spLocks noChangeAspect="1" noChangeArrowheads="1"/>
          </p:cNvSpPr>
          <p:nvPr/>
        </p:nvSpPr>
        <p:spPr bwMode="auto">
          <a:xfrm>
            <a:off x="7999414" y="5854699"/>
            <a:ext cx="363253" cy="365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cxnSp>
        <p:nvCxnSpPr>
          <p:cNvPr id="15386" name="AutoShape 40"/>
          <p:cNvCxnSpPr>
            <a:cxnSpLocks noChangeShapeType="1"/>
            <a:stCxn id="15376" idx="1"/>
            <a:endCxn id="15378" idx="1"/>
          </p:cNvCxnSpPr>
          <p:nvPr/>
        </p:nvCxnSpPr>
        <p:spPr bwMode="auto">
          <a:xfrm rot="16200000" flipH="1" flipV="1">
            <a:off x="7753632" y="4675133"/>
            <a:ext cx="511175" cy="953165"/>
          </a:xfrm>
          <a:prstGeom prst="curvedConnector3">
            <a:avLst>
              <a:gd name="adj1" fmla="val -57819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41311705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Updating the Last Node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The insertion node can be found by traversing a path of </a:t>
            </a:r>
            <a:r>
              <a:rPr lang="en-US" altLang="lv-LV" sz="2000" b="1" i="1">
                <a:latin typeface="Times New Roman" panose="02020603050405020304" pitchFamily="18" charset="0"/>
              </a:rPr>
              <a:t>O</a:t>
            </a:r>
            <a:r>
              <a:rPr lang="en-US" altLang="lv-LV" sz="2000">
                <a:latin typeface="Times New Roman" panose="02020603050405020304" pitchFamily="18" charset="0"/>
              </a:rPr>
              <a:t>(log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) </a:t>
            </a:r>
            <a:r>
              <a:rPr lang="en-US" altLang="lv-LV" sz="2000"/>
              <a:t>nodes</a:t>
            </a:r>
          </a:p>
          <a:p>
            <a:pPr lvl="1" eaLnBrk="1" hangingPunct="1"/>
            <a:r>
              <a:rPr lang="en-US" altLang="lv-LV" sz="1800"/>
              <a:t>Go up until a left child or the root is reached</a:t>
            </a:r>
          </a:p>
          <a:p>
            <a:pPr lvl="1" eaLnBrk="1" hangingPunct="1"/>
            <a:r>
              <a:rPr lang="en-US" altLang="lv-LV" sz="1800"/>
              <a:t>If a left child is reached, go to the right child</a:t>
            </a:r>
          </a:p>
          <a:p>
            <a:pPr lvl="1" eaLnBrk="1" hangingPunct="1"/>
            <a:r>
              <a:rPr lang="en-US" altLang="lv-LV" sz="1800"/>
              <a:t>Go down left until a leaf is reached</a:t>
            </a:r>
          </a:p>
          <a:p>
            <a:pPr eaLnBrk="1" hangingPunct="1"/>
            <a:r>
              <a:rPr lang="en-US" altLang="lv-LV" sz="2000"/>
              <a:t>Similar algorithm for updating the last node after a removal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0175869-4E4E-4BB4-BE99-085052CCCBB6}" type="slidenum">
              <a:rPr lang="en-US" altLang="lv-LV" sz="1400"/>
              <a:pPr eaLnBrk="1" hangingPunct="1"/>
              <a:t>46</a:t>
            </a:fld>
            <a:endParaRPr lang="en-US" altLang="lv-LV" sz="1400"/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4651375" y="4618038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6391" name="AutoShape 13"/>
          <p:cNvCxnSpPr>
            <a:cxnSpLocks noChangeShapeType="1"/>
            <a:stCxn id="16390" idx="3"/>
            <a:endCxn id="16393" idx="7"/>
          </p:cNvCxnSpPr>
          <p:nvPr/>
        </p:nvCxnSpPr>
        <p:spPr bwMode="auto">
          <a:xfrm flipH="1">
            <a:off x="3806826" y="4870450"/>
            <a:ext cx="885825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AutoShape 14"/>
          <p:cNvCxnSpPr>
            <a:cxnSpLocks noChangeShapeType="1"/>
            <a:stCxn id="16398" idx="1"/>
            <a:endCxn id="16390" idx="5"/>
          </p:cNvCxnSpPr>
          <p:nvPr/>
        </p:nvCxnSpPr>
        <p:spPr bwMode="auto">
          <a:xfrm flipH="1" flipV="1">
            <a:off x="4895850" y="4870450"/>
            <a:ext cx="801688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3" name="Oval 7"/>
          <p:cNvSpPr>
            <a:spLocks noChangeArrowheads="1"/>
          </p:cNvSpPr>
          <p:nvPr/>
        </p:nvSpPr>
        <p:spPr bwMode="auto">
          <a:xfrm>
            <a:off x="3563938" y="50736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394" name="Oval 8"/>
          <p:cNvSpPr>
            <a:spLocks noChangeArrowheads="1"/>
          </p:cNvSpPr>
          <p:nvPr/>
        </p:nvSpPr>
        <p:spPr bwMode="auto">
          <a:xfrm>
            <a:off x="4086225" y="55292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6395" name="AutoShape 19"/>
          <p:cNvCxnSpPr>
            <a:cxnSpLocks noChangeShapeType="1"/>
            <a:stCxn id="16397" idx="7"/>
            <a:endCxn id="16393" idx="3"/>
          </p:cNvCxnSpPr>
          <p:nvPr/>
        </p:nvCxnSpPr>
        <p:spPr bwMode="auto">
          <a:xfrm flipV="1">
            <a:off x="3284539" y="5324476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AutoShape 20"/>
          <p:cNvCxnSpPr>
            <a:cxnSpLocks noChangeShapeType="1"/>
            <a:stCxn id="16394" idx="1"/>
            <a:endCxn id="16393" idx="5"/>
          </p:cNvCxnSpPr>
          <p:nvPr/>
        </p:nvCxnSpPr>
        <p:spPr bwMode="auto">
          <a:xfrm flipH="1" flipV="1">
            <a:off x="3806826" y="5324476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7" name="Oval 21"/>
          <p:cNvSpPr>
            <a:spLocks noChangeArrowheads="1"/>
          </p:cNvSpPr>
          <p:nvPr/>
        </p:nvSpPr>
        <p:spPr bwMode="auto">
          <a:xfrm>
            <a:off x="3041651" y="55292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398" name="Oval 56"/>
          <p:cNvSpPr>
            <a:spLocks noChangeArrowheads="1"/>
          </p:cNvSpPr>
          <p:nvPr/>
        </p:nvSpPr>
        <p:spPr bwMode="auto">
          <a:xfrm>
            <a:off x="5656263" y="50752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399" name="Oval 57"/>
          <p:cNvSpPr>
            <a:spLocks noChangeArrowheads="1"/>
          </p:cNvSpPr>
          <p:nvPr/>
        </p:nvSpPr>
        <p:spPr bwMode="auto">
          <a:xfrm>
            <a:off x="6178550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6400" name="AutoShape 62"/>
          <p:cNvCxnSpPr>
            <a:cxnSpLocks noChangeShapeType="1"/>
            <a:stCxn id="16402" idx="7"/>
            <a:endCxn id="16398" idx="3"/>
          </p:cNvCxnSpPr>
          <p:nvPr/>
        </p:nvCxnSpPr>
        <p:spPr bwMode="auto">
          <a:xfrm flipV="1">
            <a:off x="5376864" y="5326063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AutoShape 63"/>
          <p:cNvCxnSpPr>
            <a:cxnSpLocks noChangeShapeType="1"/>
            <a:stCxn id="16399" idx="1"/>
            <a:endCxn id="16398" idx="5"/>
          </p:cNvCxnSpPr>
          <p:nvPr/>
        </p:nvCxnSpPr>
        <p:spPr bwMode="auto">
          <a:xfrm flipH="1" flipV="1">
            <a:off x="5899151" y="5326063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2" name="Oval 64"/>
          <p:cNvSpPr>
            <a:spLocks noChangeArrowheads="1"/>
          </p:cNvSpPr>
          <p:nvPr/>
        </p:nvSpPr>
        <p:spPr bwMode="auto">
          <a:xfrm>
            <a:off x="5133976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403" name="Oval 75"/>
          <p:cNvSpPr>
            <a:spLocks noChangeArrowheads="1"/>
          </p:cNvSpPr>
          <p:nvPr/>
        </p:nvSpPr>
        <p:spPr bwMode="auto">
          <a:xfrm>
            <a:off x="7810501" y="461327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404" name="Oval 76"/>
          <p:cNvSpPr>
            <a:spLocks noChangeArrowheads="1"/>
          </p:cNvSpPr>
          <p:nvPr/>
        </p:nvSpPr>
        <p:spPr bwMode="auto">
          <a:xfrm>
            <a:off x="8334376" y="506888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6405" name="AutoShape 81"/>
          <p:cNvCxnSpPr>
            <a:cxnSpLocks noChangeShapeType="1"/>
            <a:stCxn id="16407" idx="7"/>
            <a:endCxn id="16403" idx="3"/>
          </p:cNvCxnSpPr>
          <p:nvPr/>
        </p:nvCxnSpPr>
        <p:spPr bwMode="auto">
          <a:xfrm flipV="1">
            <a:off x="7532689" y="4862514"/>
            <a:ext cx="319087" cy="242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AutoShape 82"/>
          <p:cNvCxnSpPr>
            <a:cxnSpLocks noChangeShapeType="1"/>
            <a:stCxn id="16404" idx="1"/>
            <a:endCxn id="16403" idx="5"/>
          </p:cNvCxnSpPr>
          <p:nvPr/>
        </p:nvCxnSpPr>
        <p:spPr bwMode="auto">
          <a:xfrm flipH="1" flipV="1">
            <a:off x="8054976" y="4862514"/>
            <a:ext cx="320675" cy="242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7" name="Oval 83"/>
          <p:cNvSpPr>
            <a:spLocks noChangeArrowheads="1"/>
          </p:cNvSpPr>
          <p:nvPr/>
        </p:nvSpPr>
        <p:spPr bwMode="auto">
          <a:xfrm>
            <a:off x="7288214" y="5068888"/>
            <a:ext cx="28257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408" name="Rectangle 84"/>
          <p:cNvSpPr>
            <a:spLocks noChangeAspect="1" noChangeArrowheads="1"/>
          </p:cNvSpPr>
          <p:nvPr/>
        </p:nvSpPr>
        <p:spPr bwMode="auto">
          <a:xfrm>
            <a:off x="7065964" y="5581650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cxnSp>
        <p:nvCxnSpPr>
          <p:cNvPr id="16409" name="AutoShape 87"/>
          <p:cNvCxnSpPr>
            <a:cxnSpLocks noChangeShapeType="1"/>
            <a:stCxn id="16408" idx="0"/>
            <a:endCxn id="16407" idx="3"/>
          </p:cNvCxnSpPr>
          <p:nvPr/>
        </p:nvCxnSpPr>
        <p:spPr bwMode="auto">
          <a:xfrm flipV="1">
            <a:off x="7169150" y="5322889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0" name="Oval 102"/>
          <p:cNvSpPr>
            <a:spLocks noChangeArrowheads="1"/>
          </p:cNvSpPr>
          <p:nvPr/>
        </p:nvSpPr>
        <p:spPr bwMode="auto">
          <a:xfrm>
            <a:off x="6405564" y="4051301"/>
            <a:ext cx="287337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6411" name="AutoShape 103"/>
          <p:cNvCxnSpPr>
            <a:cxnSpLocks noChangeShapeType="1"/>
            <a:stCxn id="16410" idx="5"/>
            <a:endCxn id="16403" idx="1"/>
          </p:cNvCxnSpPr>
          <p:nvPr/>
        </p:nvCxnSpPr>
        <p:spPr bwMode="auto">
          <a:xfrm>
            <a:off x="6651625" y="4306888"/>
            <a:ext cx="1200150" cy="336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2" name="AutoShape 104"/>
          <p:cNvCxnSpPr>
            <a:cxnSpLocks noChangeShapeType="1"/>
            <a:stCxn id="16410" idx="3"/>
            <a:endCxn id="16390" idx="7"/>
          </p:cNvCxnSpPr>
          <p:nvPr/>
        </p:nvCxnSpPr>
        <p:spPr bwMode="auto">
          <a:xfrm flipH="1">
            <a:off x="4895850" y="4306889"/>
            <a:ext cx="1550988" cy="339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3" name="Freeform 106"/>
          <p:cNvSpPr>
            <a:spLocks/>
          </p:cNvSpPr>
          <p:nvPr/>
        </p:nvSpPr>
        <p:spPr bwMode="auto">
          <a:xfrm>
            <a:off x="4930776" y="4430713"/>
            <a:ext cx="2905125" cy="1198562"/>
          </a:xfrm>
          <a:custGeom>
            <a:avLst/>
            <a:gdLst>
              <a:gd name="T0" fmla="*/ 1641475 w 1830"/>
              <a:gd name="T1" fmla="*/ 1169987 h 755"/>
              <a:gd name="T2" fmla="*/ 1089025 w 1830"/>
              <a:gd name="T3" fmla="*/ 611187 h 755"/>
              <a:gd name="T4" fmla="*/ 88900 w 1830"/>
              <a:gd name="T5" fmla="*/ 331787 h 755"/>
              <a:gd name="T6" fmla="*/ 1622425 w 1830"/>
              <a:gd name="T7" fmla="*/ 1587 h 755"/>
              <a:gd name="T8" fmla="*/ 2803525 w 1830"/>
              <a:gd name="T9" fmla="*/ 322262 h 755"/>
              <a:gd name="T10" fmla="*/ 2232025 w 1830"/>
              <a:gd name="T11" fmla="*/ 703262 h 755"/>
              <a:gd name="T12" fmla="*/ 2032000 w 1830"/>
              <a:gd name="T13" fmla="*/ 1198562 h 7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30"/>
              <a:gd name="T22" fmla="*/ 0 h 755"/>
              <a:gd name="T23" fmla="*/ 1830 w 1830"/>
              <a:gd name="T24" fmla="*/ 755 h 7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30" h="755">
                <a:moveTo>
                  <a:pt x="1034" y="737"/>
                </a:moveTo>
                <a:cubicBezTo>
                  <a:pt x="977" y="678"/>
                  <a:pt x="849" y="473"/>
                  <a:pt x="686" y="385"/>
                </a:cubicBezTo>
                <a:cubicBezTo>
                  <a:pt x="523" y="297"/>
                  <a:pt x="0" y="273"/>
                  <a:pt x="56" y="209"/>
                </a:cubicBezTo>
                <a:cubicBezTo>
                  <a:pt x="112" y="145"/>
                  <a:pt x="737" y="2"/>
                  <a:pt x="1022" y="1"/>
                </a:cubicBezTo>
                <a:cubicBezTo>
                  <a:pt x="1307" y="0"/>
                  <a:pt x="1702" y="129"/>
                  <a:pt x="1766" y="203"/>
                </a:cubicBezTo>
                <a:cubicBezTo>
                  <a:pt x="1830" y="277"/>
                  <a:pt x="1487" y="351"/>
                  <a:pt x="1406" y="443"/>
                </a:cubicBezTo>
                <a:cubicBezTo>
                  <a:pt x="1325" y="535"/>
                  <a:pt x="1306" y="690"/>
                  <a:pt x="1280" y="755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84605633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Heap-Sort</a:t>
            </a: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400" dirty="0"/>
              <a:t>Consider a priority queue with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400" dirty="0"/>
              <a:t> items implemented by means of a heap</a:t>
            </a:r>
          </a:p>
          <a:p>
            <a:pPr lvl="1" eaLnBrk="1" hangingPunct="1"/>
            <a:r>
              <a:rPr lang="en-US" altLang="lv-LV" dirty="0"/>
              <a:t>the space used is </a:t>
            </a:r>
            <a:r>
              <a:rPr lang="en-US" altLang="lv-LV" b="1" i="1" dirty="0">
                <a:latin typeface="Times New Roman" panose="02020603050405020304" pitchFamily="18" charset="0"/>
              </a:rPr>
              <a:t>O</a:t>
            </a:r>
            <a:r>
              <a:rPr lang="en-US" altLang="lv-LV" dirty="0"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latin typeface="Times New Roman" panose="02020603050405020304" pitchFamily="18" charset="0"/>
              </a:rPr>
              <a:t>n</a:t>
            </a:r>
            <a:r>
              <a:rPr lang="en-US" altLang="lv-LV" dirty="0">
                <a:latin typeface="Times New Roman" panose="02020603050405020304" pitchFamily="18" charset="0"/>
              </a:rPr>
              <a:t>)</a:t>
            </a:r>
            <a:endParaRPr lang="en-US" altLang="lv-LV" dirty="0"/>
          </a:p>
          <a:p>
            <a:pPr lvl="1" eaLnBrk="1" hangingPunct="1"/>
            <a:r>
              <a:rPr lang="en-US" altLang="lv-LV" dirty="0"/>
              <a:t>methods </a:t>
            </a:r>
            <a:r>
              <a:rPr lang="en-US" altLang="lv-LV" dirty="0">
                <a:solidFill>
                  <a:schemeClr val="tx2"/>
                </a:solidFill>
              </a:rPr>
              <a:t>insert</a:t>
            </a:r>
            <a:r>
              <a:rPr lang="en-US" altLang="lv-LV" dirty="0"/>
              <a:t> and </a:t>
            </a:r>
            <a:r>
              <a:rPr lang="en-US" altLang="lv-LV" dirty="0" err="1">
                <a:solidFill>
                  <a:schemeClr val="tx2"/>
                </a:solidFill>
              </a:rPr>
              <a:t>removeMin</a:t>
            </a:r>
            <a:r>
              <a:rPr lang="en-US" altLang="lv-LV" dirty="0"/>
              <a:t> take </a:t>
            </a:r>
            <a:r>
              <a:rPr lang="en-US" altLang="lv-LV" b="1" i="1" dirty="0">
                <a:latin typeface="Times New Roman" panose="02020603050405020304" pitchFamily="18" charset="0"/>
              </a:rPr>
              <a:t>O</a:t>
            </a:r>
            <a:r>
              <a:rPr lang="en-US" altLang="lv-LV" dirty="0">
                <a:latin typeface="Times New Roman" panose="02020603050405020304" pitchFamily="18" charset="0"/>
              </a:rPr>
              <a:t>(log </a:t>
            </a:r>
            <a:r>
              <a:rPr lang="en-US" altLang="lv-LV" b="1" i="1" dirty="0">
                <a:latin typeface="Times New Roman" panose="02020603050405020304" pitchFamily="18" charset="0"/>
              </a:rPr>
              <a:t>n</a:t>
            </a:r>
            <a:r>
              <a:rPr lang="en-US" altLang="lv-LV" dirty="0">
                <a:latin typeface="Times New Roman" panose="02020603050405020304" pitchFamily="18" charset="0"/>
              </a:rPr>
              <a:t>) </a:t>
            </a:r>
            <a:r>
              <a:rPr lang="en-US" altLang="lv-LV" dirty="0"/>
              <a:t>time</a:t>
            </a:r>
          </a:p>
          <a:p>
            <a:pPr lvl="1" eaLnBrk="1" hangingPunct="1"/>
            <a:r>
              <a:rPr lang="en-US" altLang="lv-LV" dirty="0"/>
              <a:t>methods </a:t>
            </a:r>
            <a:r>
              <a:rPr lang="en-US" altLang="lv-LV" dirty="0">
                <a:solidFill>
                  <a:schemeClr val="tx2"/>
                </a:solidFill>
              </a:rPr>
              <a:t>size</a:t>
            </a:r>
            <a:r>
              <a:rPr lang="en-US" altLang="lv-LV" dirty="0"/>
              <a:t>, </a:t>
            </a:r>
            <a:r>
              <a:rPr lang="en-US" altLang="lv-LV" dirty="0">
                <a:solidFill>
                  <a:schemeClr val="tx2"/>
                </a:solidFill>
              </a:rPr>
              <a:t>empty</a:t>
            </a:r>
            <a:r>
              <a:rPr lang="en-US" altLang="lv-LV" dirty="0"/>
              <a:t>, and </a:t>
            </a:r>
            <a:r>
              <a:rPr lang="en-US" altLang="lv-LV" dirty="0">
                <a:solidFill>
                  <a:schemeClr val="tx2"/>
                </a:solidFill>
              </a:rPr>
              <a:t>min</a:t>
            </a:r>
            <a:r>
              <a:rPr lang="en-US" altLang="lv-LV" dirty="0"/>
              <a:t> take time </a:t>
            </a:r>
            <a:r>
              <a:rPr lang="en-US" altLang="lv-LV" b="1" i="1" dirty="0">
                <a:latin typeface="Times New Roman" panose="02020603050405020304" pitchFamily="18" charset="0"/>
              </a:rPr>
              <a:t>O</a:t>
            </a:r>
            <a:r>
              <a:rPr lang="en-US" altLang="lv-LV" dirty="0">
                <a:latin typeface="Times New Roman" panose="02020603050405020304" pitchFamily="18" charset="0"/>
              </a:rPr>
              <a:t>(1) </a:t>
            </a:r>
            <a:r>
              <a:rPr lang="en-US" altLang="lv-LV" dirty="0"/>
              <a:t>time</a:t>
            </a:r>
          </a:p>
        </p:txBody>
      </p:sp>
      <p:sp>
        <p:nvSpPr>
          <p:cNvPr id="307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lv-LV" sz="2400" dirty="0"/>
              <a:t>Using a heap-based priority queue, we can sort a sequence of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400" dirty="0"/>
              <a:t> elements in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400" dirty="0">
                <a:latin typeface="Times New Roman" panose="02020603050405020304" pitchFamily="18" charset="0"/>
              </a:rPr>
              <a:t>(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400" dirty="0">
                <a:latin typeface="Times New Roman" panose="02020603050405020304" pitchFamily="18" charset="0"/>
              </a:rPr>
              <a:t> log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400" dirty="0">
                <a:latin typeface="Times New Roman" panose="02020603050405020304" pitchFamily="18" charset="0"/>
              </a:rPr>
              <a:t>) </a:t>
            </a:r>
            <a:r>
              <a:rPr lang="en-US" altLang="lv-LV" sz="2400" dirty="0"/>
              <a:t>time</a:t>
            </a:r>
            <a:endParaRPr lang="en-US" altLang="lv-LV" sz="2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 sz="2400" dirty="0"/>
              <a:t>The resulting algorithm is called heap-sort</a:t>
            </a:r>
          </a:p>
          <a:p>
            <a:pPr eaLnBrk="1" hangingPunct="1"/>
            <a:r>
              <a:rPr lang="en-US" altLang="lv-LV" sz="2400" dirty="0"/>
              <a:t>Heap-sort is much faster than quadratic sorting algorithms, such as insertion-sort and selection-sort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55D603F-8529-40AB-A86A-6D5996E79A25}" type="slidenum">
              <a:rPr lang="en-US" altLang="lv-LV" sz="1400"/>
              <a:pPr eaLnBrk="1" hangingPunct="1"/>
              <a:t>47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654894455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Vector-based Heap Implementation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1422399" y="1524000"/>
            <a:ext cx="6272213" cy="4343400"/>
          </a:xfrm>
        </p:spPr>
        <p:txBody>
          <a:bodyPr/>
          <a:lstStyle/>
          <a:p>
            <a:pPr eaLnBrk="1" hangingPunct="1"/>
            <a:r>
              <a:rPr lang="en-US" altLang="lv-LV" sz="2400" dirty="0"/>
              <a:t>We can represent a heap with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400" dirty="0"/>
              <a:t> keys by means of a vector of length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 </a:t>
            </a:r>
            <a:r>
              <a:rPr lang="en-US" altLang="lv-LV" sz="24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400" dirty="0">
                <a:latin typeface="Times New Roman" panose="02020603050405020304" pitchFamily="18" charset="0"/>
              </a:rPr>
              <a:t>1</a:t>
            </a:r>
            <a:endParaRPr lang="en-US" altLang="lv-LV" sz="2400" dirty="0"/>
          </a:p>
          <a:p>
            <a:pPr eaLnBrk="1" hangingPunct="1"/>
            <a:r>
              <a:rPr lang="en-US" altLang="lv-LV" sz="2400" dirty="0"/>
              <a:t>For the node at rank </a:t>
            </a:r>
            <a:r>
              <a:rPr lang="en-US" altLang="lv-LV" sz="2400" b="1" i="1" dirty="0" err="1">
                <a:latin typeface="Times New Roman" panose="02020603050405020304" pitchFamily="18" charset="0"/>
              </a:rPr>
              <a:t>i</a:t>
            </a:r>
            <a:endParaRPr lang="en-US" altLang="lv-LV" sz="2400" dirty="0"/>
          </a:p>
          <a:p>
            <a:pPr lvl="1" eaLnBrk="1" hangingPunct="1"/>
            <a:r>
              <a:rPr lang="en-US" altLang="lv-LV" dirty="0"/>
              <a:t>the left child is at rank </a:t>
            </a:r>
            <a:r>
              <a:rPr lang="en-US" altLang="lv-LV" dirty="0">
                <a:latin typeface="Times New Roman" panose="02020603050405020304" pitchFamily="18" charset="0"/>
              </a:rPr>
              <a:t>2</a:t>
            </a:r>
            <a:r>
              <a:rPr lang="en-US" altLang="lv-LV" b="1" i="1" dirty="0">
                <a:latin typeface="Times New Roman" panose="02020603050405020304" pitchFamily="18" charset="0"/>
              </a:rPr>
              <a:t>i</a:t>
            </a:r>
            <a:endParaRPr lang="en-US" altLang="lv-LV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lv-LV" dirty="0"/>
              <a:t>the right child is at rank </a:t>
            </a:r>
            <a:r>
              <a:rPr lang="en-US" altLang="lv-LV" dirty="0">
                <a:latin typeface="Times New Roman" panose="02020603050405020304" pitchFamily="18" charset="0"/>
              </a:rPr>
              <a:t>2</a:t>
            </a:r>
            <a:r>
              <a:rPr lang="en-US" altLang="lv-LV" b="1" i="1" dirty="0">
                <a:latin typeface="Times New Roman" panose="02020603050405020304" pitchFamily="18" charset="0"/>
              </a:rPr>
              <a:t>i 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lv-LV" sz="2400" dirty="0"/>
              <a:t>Links between nodes are not explicitly stored</a:t>
            </a:r>
          </a:p>
          <a:p>
            <a:pPr eaLnBrk="1" hangingPunct="1"/>
            <a:r>
              <a:rPr lang="en-US" altLang="lv-LV" sz="2400" dirty="0"/>
              <a:t>The cell of at rank </a:t>
            </a:r>
            <a:r>
              <a:rPr lang="en-US" altLang="lv-LV" sz="2400" dirty="0">
                <a:latin typeface="Times New Roman" panose="02020603050405020304" pitchFamily="18" charset="0"/>
              </a:rPr>
              <a:t>0</a:t>
            </a:r>
            <a:r>
              <a:rPr lang="en-US" altLang="lv-LV" sz="2400" dirty="0"/>
              <a:t> is not used</a:t>
            </a:r>
          </a:p>
          <a:p>
            <a:pPr eaLnBrk="1" hangingPunct="1"/>
            <a:r>
              <a:rPr lang="en-US" altLang="lv-LV" sz="2400" dirty="0"/>
              <a:t>Operation insert corresponds to inserting at rank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 </a:t>
            </a:r>
            <a:r>
              <a:rPr lang="en-US" altLang="lv-LV" sz="24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400" dirty="0"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lv-LV" sz="2400" dirty="0"/>
              <a:t>Operation </a:t>
            </a:r>
            <a:r>
              <a:rPr lang="en-US" altLang="lv-LV" sz="2400" dirty="0" err="1"/>
              <a:t>removeMin</a:t>
            </a:r>
            <a:r>
              <a:rPr lang="en-US" altLang="lv-LV" sz="2400" dirty="0"/>
              <a:t> corresponds to removing at rank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</a:t>
            </a:r>
          </a:p>
          <a:p>
            <a:pPr eaLnBrk="1" hangingPunct="1"/>
            <a:r>
              <a:rPr lang="en-US" altLang="lv-LV" sz="2400" dirty="0"/>
              <a:t>Yields in-place heap-sort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6DAE245-462D-4C65-B95C-83180B1F7885}" type="slidenum">
              <a:rPr lang="en-US" altLang="lv-LV" sz="1400"/>
              <a:pPr eaLnBrk="1" hangingPunct="1"/>
              <a:t>48</a:t>
            </a:fld>
            <a:endParaRPr lang="en-US" altLang="lv-LV" sz="1400"/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9728200" y="188277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10682288" y="24860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7416" name="Oval 7"/>
          <p:cNvSpPr>
            <a:spLocks noChangeAspect="1" noChangeArrowheads="1"/>
          </p:cNvSpPr>
          <p:nvPr/>
        </p:nvSpPr>
        <p:spPr bwMode="auto">
          <a:xfrm>
            <a:off x="8604250" y="24860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7417" name="Oval 8"/>
          <p:cNvSpPr>
            <a:spLocks noChangeAspect="1" noChangeArrowheads="1"/>
          </p:cNvSpPr>
          <p:nvPr/>
        </p:nvSpPr>
        <p:spPr bwMode="auto">
          <a:xfrm>
            <a:off x="9297988" y="3087688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7418" name="AutoShape 13"/>
          <p:cNvCxnSpPr>
            <a:cxnSpLocks noChangeShapeType="1"/>
            <a:stCxn id="17414" idx="3"/>
            <a:endCxn id="17416" idx="7"/>
          </p:cNvCxnSpPr>
          <p:nvPr/>
        </p:nvCxnSpPr>
        <p:spPr bwMode="auto">
          <a:xfrm flipH="1">
            <a:off x="8994495" y="2273020"/>
            <a:ext cx="800660" cy="279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9" name="AutoShape 14"/>
          <p:cNvCxnSpPr>
            <a:cxnSpLocks noChangeShapeType="1"/>
            <a:stCxn id="17415" idx="1"/>
            <a:endCxn id="17414" idx="5"/>
          </p:cNvCxnSpPr>
          <p:nvPr/>
        </p:nvCxnSpPr>
        <p:spPr bwMode="auto">
          <a:xfrm flipH="1" flipV="1">
            <a:off x="10118445" y="2273020"/>
            <a:ext cx="630798" cy="279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AutoShape 19"/>
          <p:cNvCxnSpPr>
            <a:cxnSpLocks noChangeShapeType="1"/>
            <a:stCxn id="17422" idx="7"/>
            <a:endCxn id="17416" idx="3"/>
          </p:cNvCxnSpPr>
          <p:nvPr/>
        </p:nvCxnSpPr>
        <p:spPr bwMode="auto">
          <a:xfrm flipV="1">
            <a:off x="8303933" y="2876270"/>
            <a:ext cx="367272" cy="2783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20"/>
          <p:cNvCxnSpPr>
            <a:cxnSpLocks noChangeShapeType="1"/>
            <a:stCxn id="17417" idx="1"/>
            <a:endCxn id="17416" idx="5"/>
          </p:cNvCxnSpPr>
          <p:nvPr/>
        </p:nvCxnSpPr>
        <p:spPr bwMode="auto">
          <a:xfrm flipH="1" flipV="1">
            <a:off x="8994495" y="2876270"/>
            <a:ext cx="370448" cy="2783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2" name="Oval 21"/>
          <p:cNvSpPr>
            <a:spLocks noChangeAspect="1" noChangeArrowheads="1"/>
          </p:cNvSpPr>
          <p:nvPr/>
        </p:nvSpPr>
        <p:spPr bwMode="auto">
          <a:xfrm>
            <a:off x="7913688" y="3087688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grpSp>
        <p:nvGrpSpPr>
          <p:cNvPr id="17423" name="Group 43"/>
          <p:cNvGrpSpPr>
            <a:grpSpLocks/>
          </p:cNvGrpSpPr>
          <p:nvPr/>
        </p:nvGrpSpPr>
        <p:grpSpPr bwMode="auto">
          <a:xfrm>
            <a:off x="7924800" y="4473574"/>
            <a:ext cx="3429000" cy="941092"/>
            <a:chOff x="3216" y="2736"/>
            <a:chExt cx="2304" cy="632"/>
          </a:xfrm>
        </p:grpSpPr>
        <p:sp>
          <p:nvSpPr>
            <p:cNvPr id="17425" name="Rectangle 29"/>
            <p:cNvSpPr>
              <a:spLocks noChangeArrowheads="1"/>
            </p:cNvSpPr>
            <p:nvPr/>
          </p:nvSpPr>
          <p:spPr bwMode="auto">
            <a:xfrm>
              <a:off x="3216" y="2736"/>
              <a:ext cx="384" cy="384"/>
            </a:xfrm>
            <a:prstGeom prst="rect">
              <a:avLst/>
            </a:prstGeom>
            <a:solidFill>
              <a:srgbClr val="F8F0D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7426" name="Rectangle 30"/>
            <p:cNvSpPr>
              <a:spLocks noChangeArrowheads="1"/>
            </p:cNvSpPr>
            <p:nvPr/>
          </p:nvSpPr>
          <p:spPr bwMode="auto">
            <a:xfrm>
              <a:off x="3600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427" name="Rectangle 31"/>
            <p:cNvSpPr>
              <a:spLocks noChangeArrowheads="1"/>
            </p:cNvSpPr>
            <p:nvPr/>
          </p:nvSpPr>
          <p:spPr bwMode="auto">
            <a:xfrm>
              <a:off x="3984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428" name="Rectangle 32"/>
            <p:cNvSpPr>
              <a:spLocks noChangeArrowheads="1"/>
            </p:cNvSpPr>
            <p:nvPr/>
          </p:nvSpPr>
          <p:spPr bwMode="auto">
            <a:xfrm>
              <a:off x="4368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7429" name="Rectangle 33"/>
            <p:cNvSpPr>
              <a:spLocks noChangeArrowheads="1"/>
            </p:cNvSpPr>
            <p:nvPr/>
          </p:nvSpPr>
          <p:spPr bwMode="auto">
            <a:xfrm>
              <a:off x="4752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7430" name="Rectangle 34"/>
            <p:cNvSpPr>
              <a:spLocks noChangeArrowheads="1"/>
            </p:cNvSpPr>
            <p:nvPr/>
          </p:nvSpPr>
          <p:spPr bwMode="auto">
            <a:xfrm>
              <a:off x="5136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7431" name="Rectangle 37"/>
            <p:cNvSpPr>
              <a:spLocks noChangeArrowheads="1"/>
            </p:cNvSpPr>
            <p:nvPr/>
          </p:nvSpPr>
          <p:spPr bwMode="auto">
            <a:xfrm>
              <a:off x="3696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1</a:t>
              </a:r>
              <a:endParaRPr lang="en-US" altLang="lv-LV"/>
            </a:p>
          </p:txBody>
        </p:sp>
        <p:sp>
          <p:nvSpPr>
            <p:cNvPr id="17432" name="Rectangle 38"/>
            <p:cNvSpPr>
              <a:spLocks noChangeArrowheads="1"/>
            </p:cNvSpPr>
            <p:nvPr/>
          </p:nvSpPr>
          <p:spPr bwMode="auto">
            <a:xfrm>
              <a:off x="4080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2</a:t>
              </a:r>
              <a:endParaRPr lang="en-US" altLang="lv-LV"/>
            </a:p>
          </p:txBody>
        </p:sp>
        <p:sp>
          <p:nvSpPr>
            <p:cNvPr id="17433" name="Rectangle 39"/>
            <p:cNvSpPr>
              <a:spLocks noChangeArrowheads="1"/>
            </p:cNvSpPr>
            <p:nvPr/>
          </p:nvSpPr>
          <p:spPr bwMode="auto">
            <a:xfrm>
              <a:off x="4464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3</a:t>
              </a:r>
              <a:endParaRPr lang="en-US" altLang="lv-LV"/>
            </a:p>
          </p:txBody>
        </p:sp>
        <p:sp>
          <p:nvSpPr>
            <p:cNvPr id="17434" name="Rectangle 40"/>
            <p:cNvSpPr>
              <a:spLocks noChangeArrowheads="1"/>
            </p:cNvSpPr>
            <p:nvPr/>
          </p:nvSpPr>
          <p:spPr bwMode="auto">
            <a:xfrm>
              <a:off x="4848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4</a:t>
              </a:r>
              <a:endParaRPr lang="en-US" altLang="lv-LV"/>
            </a:p>
          </p:txBody>
        </p:sp>
        <p:sp>
          <p:nvSpPr>
            <p:cNvPr id="17435" name="Rectangle 41"/>
            <p:cNvSpPr>
              <a:spLocks noChangeArrowheads="1"/>
            </p:cNvSpPr>
            <p:nvPr/>
          </p:nvSpPr>
          <p:spPr bwMode="auto">
            <a:xfrm>
              <a:off x="5232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5</a:t>
              </a:r>
              <a:endParaRPr lang="en-US" altLang="lv-LV"/>
            </a:p>
          </p:txBody>
        </p:sp>
        <p:sp>
          <p:nvSpPr>
            <p:cNvPr id="17436" name="Rectangle 42"/>
            <p:cNvSpPr>
              <a:spLocks noChangeArrowheads="1"/>
            </p:cNvSpPr>
            <p:nvPr/>
          </p:nvSpPr>
          <p:spPr bwMode="auto">
            <a:xfrm>
              <a:off x="3312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0</a:t>
              </a:r>
              <a:endParaRPr lang="en-US" altLang="lv-LV"/>
            </a:p>
          </p:txBody>
        </p:sp>
      </p:grpSp>
    </p:spTree>
    <p:extLst>
      <p:ext uri="{BB962C8B-B14F-4D97-AF65-F5344CB8AC3E}">
        <p14:creationId xmlns:p14="http://schemas.microsoft.com/office/powerpoint/2010/main" val="2901848980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Merging Two Heaps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We are given two two heaps and a key </a:t>
            </a:r>
            <a:r>
              <a:rPr lang="en-US" altLang="lv-LV" b="1" i="1">
                <a:latin typeface="Times New Roman" panose="02020603050405020304" pitchFamily="18" charset="0"/>
              </a:rPr>
              <a:t>k</a:t>
            </a:r>
          </a:p>
          <a:p>
            <a:pPr eaLnBrk="1" hangingPunct="1"/>
            <a:r>
              <a:rPr lang="en-US" altLang="lv-LV"/>
              <a:t>We create a new heap with the root node storing </a:t>
            </a:r>
            <a:r>
              <a:rPr lang="en-US" altLang="lv-LV" b="1" i="1">
                <a:latin typeface="Times New Roman" panose="02020603050405020304" pitchFamily="18" charset="0"/>
              </a:rPr>
              <a:t>k</a:t>
            </a:r>
            <a:r>
              <a:rPr lang="en-US" altLang="lv-LV"/>
              <a:t> and with the two heaps as subtrees</a:t>
            </a:r>
          </a:p>
          <a:p>
            <a:pPr eaLnBrk="1" hangingPunct="1"/>
            <a:r>
              <a:rPr lang="en-US" altLang="lv-LV"/>
              <a:t>We perform downheap to restore the heap-order property 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12F0C50-4C05-4383-8C1F-FB60498E3A75}" type="slidenum">
              <a:rPr lang="en-US" altLang="lv-LV" sz="1400"/>
              <a:pPr eaLnBrk="1" hangingPunct="1"/>
              <a:t>49</a:t>
            </a:fld>
            <a:endParaRPr lang="en-US" altLang="lv-LV" sz="1400"/>
          </a:p>
        </p:txBody>
      </p:sp>
      <p:sp>
        <p:nvSpPr>
          <p:cNvPr id="18438" name="Oval 4"/>
          <p:cNvSpPr>
            <a:spLocks noChangeArrowheads="1"/>
          </p:cNvSpPr>
          <p:nvPr/>
        </p:nvSpPr>
        <p:spPr bwMode="auto">
          <a:xfrm>
            <a:off x="8159750" y="2906713"/>
            <a:ext cx="285750" cy="28416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8439" name="AutoShape 5"/>
          <p:cNvCxnSpPr>
            <a:cxnSpLocks noChangeShapeType="1"/>
            <a:stCxn id="18438" idx="3"/>
            <a:endCxn id="18441" idx="7"/>
          </p:cNvCxnSpPr>
          <p:nvPr/>
        </p:nvCxnSpPr>
        <p:spPr bwMode="auto">
          <a:xfrm flipH="1">
            <a:off x="7315201" y="3168651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0" name="AutoShape 6"/>
          <p:cNvCxnSpPr>
            <a:cxnSpLocks noChangeShapeType="1"/>
            <a:stCxn id="18446" idx="1"/>
            <a:endCxn id="18438" idx="5"/>
          </p:cNvCxnSpPr>
          <p:nvPr/>
        </p:nvCxnSpPr>
        <p:spPr bwMode="auto">
          <a:xfrm flipH="1" flipV="1">
            <a:off x="8404225" y="3168651"/>
            <a:ext cx="801688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7072313" y="33623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594600" y="38179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18443" name="AutoShape 14"/>
          <p:cNvCxnSpPr>
            <a:cxnSpLocks noChangeShapeType="1"/>
            <a:stCxn id="18445" idx="7"/>
            <a:endCxn id="18441" idx="3"/>
          </p:cNvCxnSpPr>
          <p:nvPr/>
        </p:nvCxnSpPr>
        <p:spPr bwMode="auto">
          <a:xfrm flipV="1">
            <a:off x="6792914" y="3613151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4" name="AutoShape 15"/>
          <p:cNvCxnSpPr>
            <a:cxnSpLocks noChangeShapeType="1"/>
            <a:stCxn id="18442" idx="1"/>
            <a:endCxn id="18441" idx="5"/>
          </p:cNvCxnSpPr>
          <p:nvPr/>
        </p:nvCxnSpPr>
        <p:spPr bwMode="auto">
          <a:xfrm flipH="1" flipV="1">
            <a:off x="7315201" y="3613151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5" name="Oval 16"/>
          <p:cNvSpPr>
            <a:spLocks noChangeArrowheads="1"/>
          </p:cNvSpPr>
          <p:nvPr/>
        </p:nvSpPr>
        <p:spPr bwMode="auto">
          <a:xfrm>
            <a:off x="6550026" y="38179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8446" name="Oval 22"/>
          <p:cNvSpPr>
            <a:spLocks noChangeArrowheads="1"/>
          </p:cNvSpPr>
          <p:nvPr/>
        </p:nvSpPr>
        <p:spPr bwMode="auto">
          <a:xfrm>
            <a:off x="9164638" y="33639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8447" name="Oval 23"/>
          <p:cNvSpPr>
            <a:spLocks noChangeArrowheads="1"/>
          </p:cNvSpPr>
          <p:nvPr/>
        </p:nvSpPr>
        <p:spPr bwMode="auto">
          <a:xfrm>
            <a:off x="9686925" y="38195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8448" name="AutoShape 28"/>
          <p:cNvCxnSpPr>
            <a:cxnSpLocks noChangeShapeType="1"/>
            <a:stCxn id="18450" idx="7"/>
            <a:endCxn id="18446" idx="3"/>
          </p:cNvCxnSpPr>
          <p:nvPr/>
        </p:nvCxnSpPr>
        <p:spPr bwMode="auto">
          <a:xfrm flipV="1">
            <a:off x="8885239" y="36147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AutoShape 29"/>
          <p:cNvCxnSpPr>
            <a:cxnSpLocks noChangeShapeType="1"/>
            <a:stCxn id="18447" idx="1"/>
            <a:endCxn id="18446" idx="5"/>
          </p:cNvCxnSpPr>
          <p:nvPr/>
        </p:nvCxnSpPr>
        <p:spPr bwMode="auto">
          <a:xfrm flipH="1" flipV="1">
            <a:off x="9407526" y="36147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0" name="Oval 30"/>
          <p:cNvSpPr>
            <a:spLocks noChangeArrowheads="1"/>
          </p:cNvSpPr>
          <p:nvPr/>
        </p:nvSpPr>
        <p:spPr bwMode="auto">
          <a:xfrm>
            <a:off x="8642351" y="38195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8451" name="Oval 39"/>
          <p:cNvSpPr>
            <a:spLocks noChangeArrowheads="1"/>
          </p:cNvSpPr>
          <p:nvPr/>
        </p:nvSpPr>
        <p:spPr bwMode="auto">
          <a:xfrm>
            <a:off x="7072313" y="15462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8452" name="Oval 40"/>
          <p:cNvSpPr>
            <a:spLocks noChangeArrowheads="1"/>
          </p:cNvSpPr>
          <p:nvPr/>
        </p:nvSpPr>
        <p:spPr bwMode="auto">
          <a:xfrm>
            <a:off x="7594600" y="2001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18453" name="AutoShape 45"/>
          <p:cNvCxnSpPr>
            <a:cxnSpLocks noChangeShapeType="1"/>
            <a:stCxn id="18455" idx="7"/>
            <a:endCxn id="18451" idx="3"/>
          </p:cNvCxnSpPr>
          <p:nvPr/>
        </p:nvCxnSpPr>
        <p:spPr bwMode="auto">
          <a:xfrm flipV="1">
            <a:off x="6792914" y="1797051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AutoShape 46"/>
          <p:cNvCxnSpPr>
            <a:cxnSpLocks noChangeShapeType="1"/>
            <a:stCxn id="18452" idx="1"/>
            <a:endCxn id="18451" idx="5"/>
          </p:cNvCxnSpPr>
          <p:nvPr/>
        </p:nvCxnSpPr>
        <p:spPr bwMode="auto">
          <a:xfrm flipH="1" flipV="1">
            <a:off x="7315201" y="1797051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5" name="Oval 47"/>
          <p:cNvSpPr>
            <a:spLocks noChangeArrowheads="1"/>
          </p:cNvSpPr>
          <p:nvPr/>
        </p:nvSpPr>
        <p:spPr bwMode="auto">
          <a:xfrm>
            <a:off x="6550026" y="20018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8456" name="Oval 53"/>
          <p:cNvSpPr>
            <a:spLocks noChangeArrowheads="1"/>
          </p:cNvSpPr>
          <p:nvPr/>
        </p:nvSpPr>
        <p:spPr bwMode="auto">
          <a:xfrm>
            <a:off x="9164638" y="15478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8457" name="Oval 54"/>
          <p:cNvSpPr>
            <a:spLocks noChangeArrowheads="1"/>
          </p:cNvSpPr>
          <p:nvPr/>
        </p:nvSpPr>
        <p:spPr bwMode="auto">
          <a:xfrm>
            <a:off x="9686925" y="20034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8458" name="AutoShape 59"/>
          <p:cNvCxnSpPr>
            <a:cxnSpLocks noChangeShapeType="1"/>
            <a:stCxn id="18460" idx="7"/>
            <a:endCxn id="18456" idx="3"/>
          </p:cNvCxnSpPr>
          <p:nvPr/>
        </p:nvCxnSpPr>
        <p:spPr bwMode="auto">
          <a:xfrm flipV="1">
            <a:off x="8885239" y="17986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9" name="AutoShape 60"/>
          <p:cNvCxnSpPr>
            <a:cxnSpLocks noChangeShapeType="1"/>
            <a:stCxn id="18457" idx="1"/>
            <a:endCxn id="18456" idx="5"/>
          </p:cNvCxnSpPr>
          <p:nvPr/>
        </p:nvCxnSpPr>
        <p:spPr bwMode="auto">
          <a:xfrm flipH="1" flipV="1">
            <a:off x="9407526" y="17986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0" name="Oval 61"/>
          <p:cNvSpPr>
            <a:spLocks noChangeArrowheads="1"/>
          </p:cNvSpPr>
          <p:nvPr/>
        </p:nvSpPr>
        <p:spPr bwMode="auto">
          <a:xfrm>
            <a:off x="8642351" y="20034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8461" name="Oval 69"/>
          <p:cNvSpPr>
            <a:spLocks noChangeArrowheads="1"/>
          </p:cNvSpPr>
          <p:nvPr/>
        </p:nvSpPr>
        <p:spPr bwMode="auto">
          <a:xfrm>
            <a:off x="8159750" y="4724401"/>
            <a:ext cx="285750" cy="2841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18462" name="AutoShape 70"/>
          <p:cNvCxnSpPr>
            <a:cxnSpLocks noChangeShapeType="1"/>
            <a:stCxn id="18461" idx="3"/>
            <a:endCxn id="18464" idx="7"/>
          </p:cNvCxnSpPr>
          <p:nvPr/>
        </p:nvCxnSpPr>
        <p:spPr bwMode="auto">
          <a:xfrm flipH="1">
            <a:off x="7315201" y="4986339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3" name="AutoShape 71"/>
          <p:cNvCxnSpPr>
            <a:cxnSpLocks noChangeShapeType="1"/>
            <a:stCxn id="18469" idx="1"/>
            <a:endCxn id="18461" idx="5"/>
          </p:cNvCxnSpPr>
          <p:nvPr/>
        </p:nvCxnSpPr>
        <p:spPr bwMode="auto">
          <a:xfrm flipH="1" flipV="1">
            <a:off x="8404225" y="4986339"/>
            <a:ext cx="801688" cy="2174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4" name="Oval 72"/>
          <p:cNvSpPr>
            <a:spLocks noChangeArrowheads="1"/>
          </p:cNvSpPr>
          <p:nvPr/>
        </p:nvSpPr>
        <p:spPr bwMode="auto">
          <a:xfrm>
            <a:off x="7072313" y="51800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8465" name="Oval 73"/>
          <p:cNvSpPr>
            <a:spLocks noChangeArrowheads="1"/>
          </p:cNvSpPr>
          <p:nvPr/>
        </p:nvSpPr>
        <p:spPr bwMode="auto">
          <a:xfrm>
            <a:off x="7594600" y="56356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18466" name="AutoShape 78"/>
          <p:cNvCxnSpPr>
            <a:cxnSpLocks noChangeShapeType="1"/>
            <a:stCxn id="18468" idx="7"/>
            <a:endCxn id="18464" idx="3"/>
          </p:cNvCxnSpPr>
          <p:nvPr/>
        </p:nvCxnSpPr>
        <p:spPr bwMode="auto">
          <a:xfrm flipV="1">
            <a:off x="6792914" y="54340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7" name="AutoShape 79"/>
          <p:cNvCxnSpPr>
            <a:cxnSpLocks noChangeShapeType="1"/>
            <a:stCxn id="18465" idx="1"/>
            <a:endCxn id="18464" idx="5"/>
          </p:cNvCxnSpPr>
          <p:nvPr/>
        </p:nvCxnSpPr>
        <p:spPr bwMode="auto">
          <a:xfrm flipH="1" flipV="1">
            <a:off x="7315201" y="54340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8" name="Oval 80"/>
          <p:cNvSpPr>
            <a:spLocks noChangeArrowheads="1"/>
          </p:cNvSpPr>
          <p:nvPr/>
        </p:nvSpPr>
        <p:spPr bwMode="auto">
          <a:xfrm>
            <a:off x="6550026" y="56356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8469" name="Oval 85"/>
          <p:cNvSpPr>
            <a:spLocks noChangeArrowheads="1"/>
          </p:cNvSpPr>
          <p:nvPr/>
        </p:nvSpPr>
        <p:spPr bwMode="auto">
          <a:xfrm>
            <a:off x="9164638" y="5181600"/>
            <a:ext cx="284162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8470" name="Oval 86"/>
          <p:cNvSpPr>
            <a:spLocks noChangeArrowheads="1"/>
          </p:cNvSpPr>
          <p:nvPr/>
        </p:nvSpPr>
        <p:spPr bwMode="auto">
          <a:xfrm>
            <a:off x="9686925" y="563721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8471" name="AutoShape 91"/>
          <p:cNvCxnSpPr>
            <a:cxnSpLocks noChangeShapeType="1"/>
            <a:stCxn id="18473" idx="7"/>
            <a:endCxn id="18469" idx="3"/>
          </p:cNvCxnSpPr>
          <p:nvPr/>
        </p:nvCxnSpPr>
        <p:spPr bwMode="auto">
          <a:xfrm flipV="1">
            <a:off x="8885239" y="5445126"/>
            <a:ext cx="320675" cy="2143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2" name="AutoShape 92"/>
          <p:cNvCxnSpPr>
            <a:cxnSpLocks noChangeShapeType="1"/>
            <a:stCxn id="18470" idx="1"/>
            <a:endCxn id="18469" idx="5"/>
          </p:cNvCxnSpPr>
          <p:nvPr/>
        </p:nvCxnSpPr>
        <p:spPr bwMode="auto">
          <a:xfrm flipH="1" flipV="1">
            <a:off x="9407526" y="5445125"/>
            <a:ext cx="320675" cy="2238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3" name="Oval 93"/>
          <p:cNvSpPr>
            <a:spLocks noChangeArrowheads="1"/>
          </p:cNvSpPr>
          <p:nvPr/>
        </p:nvSpPr>
        <p:spPr bwMode="auto">
          <a:xfrm>
            <a:off x="8642351" y="5637213"/>
            <a:ext cx="284163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2077145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Uses of Priority Queues</a:t>
            </a:r>
            <a:endParaRPr lang="en-GB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HeapSort algorithm</a:t>
            </a:r>
          </a:p>
          <a:p>
            <a:pPr eaLnBrk="1" hangingPunct="1"/>
            <a:r>
              <a:rPr lang="lv-LV" altLang="en-US" dirty="0" smtClean="0"/>
              <a:t>Dijkstra's algorithm for single-source shortest paths</a:t>
            </a:r>
          </a:p>
          <a:p>
            <a:pPr eaLnBrk="1" hangingPunct="1"/>
            <a:r>
              <a:rPr lang="lv-LV" altLang="en-US" dirty="0" smtClean="0"/>
              <a:t>Huffman's compression</a:t>
            </a:r>
          </a:p>
          <a:p>
            <a:pPr eaLnBrk="1" hangingPunct="1"/>
            <a:r>
              <a:rPr lang="lv-LV" altLang="en-US" dirty="0" smtClean="0"/>
              <a:t>Prim’s Minimal Spanning Tree algorithm</a:t>
            </a:r>
          </a:p>
          <a:p>
            <a:pPr eaLnBrk="1" hangingPunct="1"/>
            <a:endParaRPr lang="lv-LV" altLang="en-US" dirty="0"/>
          </a:p>
          <a:p>
            <a:pPr marL="0" indent="0" eaLnBrk="1" hangingPunct="1">
              <a:buNone/>
            </a:pPr>
            <a:r>
              <a:rPr lang="lv-LV" altLang="en-US" dirty="0" smtClean="0"/>
              <a:t>Many more piecemeal transformation and greedy tactics need this (but the above are mentioned in our course).</a:t>
            </a:r>
          </a:p>
        </p:txBody>
      </p:sp>
    </p:spTree>
    <p:extLst>
      <p:ext uri="{BB962C8B-B14F-4D97-AF65-F5344CB8AC3E}">
        <p14:creationId xmlns:p14="http://schemas.microsoft.com/office/powerpoint/2010/main" val="100142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6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Bottom-up Heap Construction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We can construct a heap storing </a:t>
            </a:r>
            <a:r>
              <a:rPr lang="en-US" altLang="lv-LV" b="1" i="1">
                <a:latin typeface="Times New Roman" panose="02020603050405020304" pitchFamily="18" charset="0"/>
              </a:rPr>
              <a:t>n</a:t>
            </a:r>
            <a:r>
              <a:rPr lang="en-US" altLang="lv-LV"/>
              <a:t> given keys in using a bottom-up construction with </a:t>
            </a:r>
            <a:r>
              <a:rPr lang="en-US" altLang="lv-LV">
                <a:latin typeface="Times New Roman" panose="02020603050405020304" pitchFamily="18" charset="0"/>
              </a:rPr>
              <a:t>log </a:t>
            </a:r>
            <a:r>
              <a:rPr lang="en-US" altLang="lv-LV" b="1" i="1">
                <a:latin typeface="Times New Roman" panose="02020603050405020304" pitchFamily="18" charset="0"/>
              </a:rPr>
              <a:t>n</a:t>
            </a:r>
            <a:r>
              <a:rPr lang="en-US" altLang="lv-LV"/>
              <a:t> phases</a:t>
            </a:r>
          </a:p>
          <a:p>
            <a:pPr eaLnBrk="1" hangingPunct="1"/>
            <a:r>
              <a:rPr lang="en-US" altLang="lv-LV"/>
              <a:t>In phase </a:t>
            </a:r>
            <a:r>
              <a:rPr lang="en-US" altLang="lv-LV" b="1" i="1">
                <a:latin typeface="Times New Roman" panose="02020603050405020304" pitchFamily="18" charset="0"/>
              </a:rPr>
              <a:t>i</a:t>
            </a:r>
            <a:r>
              <a:rPr lang="en-US" altLang="lv-LV"/>
              <a:t>, pairs of heaps with </a:t>
            </a:r>
            <a:r>
              <a:rPr lang="en-US" altLang="lv-LV">
                <a:latin typeface="Times New Roman" panose="02020603050405020304" pitchFamily="18" charset="0"/>
              </a:rPr>
              <a:t>2</a:t>
            </a:r>
            <a:r>
              <a:rPr lang="en-US" altLang="lv-LV" b="1" i="1" baseline="30000">
                <a:latin typeface="Times New Roman" panose="02020603050405020304" pitchFamily="18" charset="0"/>
              </a:rPr>
              <a:t>i </a:t>
            </a:r>
            <a:r>
              <a:rPr lang="en-US" altLang="lv-LV">
                <a:latin typeface="Symbol" panose="05050102010706020507" pitchFamily="18" charset="2"/>
              </a:rPr>
              <a:t>-</a:t>
            </a:r>
            <a:r>
              <a:rPr lang="en-US" altLang="lv-LV">
                <a:latin typeface="Times New Roman" panose="02020603050405020304" pitchFamily="18" charset="0"/>
              </a:rPr>
              <a:t>1</a:t>
            </a:r>
            <a:r>
              <a:rPr lang="en-US" altLang="lv-LV"/>
              <a:t> keys are merged into heaps with </a:t>
            </a:r>
            <a:r>
              <a:rPr lang="en-US" altLang="lv-LV">
                <a:latin typeface="Times New Roman" panose="02020603050405020304" pitchFamily="18" charset="0"/>
              </a:rPr>
              <a:t>2</a:t>
            </a:r>
            <a:r>
              <a:rPr lang="en-US" altLang="lv-LV" b="1" i="1" baseline="30000">
                <a:latin typeface="Times New Roman" panose="02020603050405020304" pitchFamily="18" charset="0"/>
              </a:rPr>
              <a:t>i</a:t>
            </a:r>
            <a:r>
              <a:rPr lang="en-US" altLang="lv-LV" baseline="30000">
                <a:latin typeface="Symbol" panose="05050102010706020507" pitchFamily="18" charset="2"/>
              </a:rPr>
              <a:t>+</a:t>
            </a:r>
            <a:r>
              <a:rPr lang="en-US" altLang="lv-LV" baseline="30000">
                <a:latin typeface="Times New Roman" panose="02020603050405020304" pitchFamily="18" charset="0"/>
              </a:rPr>
              <a:t>1</a:t>
            </a:r>
            <a:r>
              <a:rPr lang="en-US" altLang="lv-LV">
                <a:latin typeface="Symbol" panose="05050102010706020507" pitchFamily="18" charset="2"/>
              </a:rPr>
              <a:t>-</a:t>
            </a:r>
            <a:r>
              <a:rPr lang="en-US" altLang="lv-LV">
                <a:latin typeface="Times New Roman" panose="02020603050405020304" pitchFamily="18" charset="0"/>
              </a:rPr>
              <a:t>1</a:t>
            </a:r>
            <a:r>
              <a:rPr lang="en-US" altLang="lv-LV"/>
              <a:t> keys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3FB6734-6319-405C-AA53-5D34D62A5DB0}" type="slidenum">
              <a:rPr lang="en-US" altLang="lv-LV" sz="1400"/>
              <a:pPr eaLnBrk="1" hangingPunct="1"/>
              <a:t>50</a:t>
            </a:fld>
            <a:endParaRPr lang="en-US" altLang="lv-LV" sz="1400"/>
          </a:p>
        </p:txBody>
      </p:sp>
      <p:grpSp>
        <p:nvGrpSpPr>
          <p:cNvPr id="4104" name="Group 24"/>
          <p:cNvGrpSpPr>
            <a:grpSpLocks/>
          </p:cNvGrpSpPr>
          <p:nvPr/>
        </p:nvGrpSpPr>
        <p:grpSpPr bwMode="auto">
          <a:xfrm>
            <a:off x="6881813" y="2209800"/>
            <a:ext cx="2514600" cy="838200"/>
            <a:chOff x="3360" y="1392"/>
            <a:chExt cx="1584" cy="528"/>
          </a:xfrm>
        </p:grpSpPr>
        <p:sp>
          <p:nvSpPr>
            <p:cNvPr id="4114" name="AutoShape 9"/>
            <p:cNvSpPr>
              <a:spLocks noChangeArrowheads="1"/>
            </p:cNvSpPr>
            <p:nvPr/>
          </p:nvSpPr>
          <p:spPr bwMode="auto">
            <a:xfrm>
              <a:off x="3360" y="1392"/>
              <a:ext cx="624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>
                  <a:latin typeface="Times New Roman" panose="02020603050405020304" pitchFamily="18" charset="0"/>
                </a:rPr>
                <a:t>2</a:t>
              </a:r>
              <a:r>
                <a:rPr lang="en-US" altLang="lv-LV" sz="2000" b="1" i="1" baseline="30000">
                  <a:latin typeface="Times New Roman" panose="02020603050405020304" pitchFamily="18" charset="0"/>
                </a:rPr>
                <a:t>i </a:t>
              </a:r>
              <a:r>
                <a:rPr lang="en-US" altLang="lv-LV" sz="2000">
                  <a:latin typeface="Symbol" panose="05050102010706020507" pitchFamily="18" charset="2"/>
                </a:rPr>
                <a:t>-</a:t>
              </a:r>
              <a:r>
                <a:rPr lang="en-US" altLang="lv-LV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15" name="AutoShape 10"/>
            <p:cNvSpPr>
              <a:spLocks noChangeArrowheads="1"/>
            </p:cNvSpPr>
            <p:nvPr/>
          </p:nvSpPr>
          <p:spPr bwMode="auto">
            <a:xfrm>
              <a:off x="4320" y="1392"/>
              <a:ext cx="624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>
                  <a:latin typeface="Times New Roman" panose="02020603050405020304" pitchFamily="18" charset="0"/>
                </a:rPr>
                <a:t>2</a:t>
              </a:r>
              <a:r>
                <a:rPr lang="en-US" altLang="lv-LV" sz="2000" b="1" i="1" baseline="30000">
                  <a:latin typeface="Times New Roman" panose="02020603050405020304" pitchFamily="18" charset="0"/>
                </a:rPr>
                <a:t>i </a:t>
              </a:r>
              <a:r>
                <a:rPr lang="en-US" altLang="lv-LV" sz="2000">
                  <a:latin typeface="Symbol" panose="05050102010706020507" pitchFamily="18" charset="2"/>
                </a:rPr>
                <a:t>-</a:t>
              </a:r>
              <a:r>
                <a:rPr lang="en-US" altLang="lv-LV" sz="200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4105" name="AutoShape 18"/>
          <p:cNvSpPr>
            <a:spLocks noChangeArrowheads="1"/>
          </p:cNvSpPr>
          <p:nvPr/>
        </p:nvSpPr>
        <p:spPr bwMode="auto">
          <a:xfrm>
            <a:off x="7948613" y="34290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9829" name="Freeform 21"/>
          <p:cNvSpPr>
            <a:spLocks/>
          </p:cNvSpPr>
          <p:nvPr/>
        </p:nvSpPr>
        <p:spPr bwMode="auto">
          <a:xfrm>
            <a:off x="6297614" y="4191000"/>
            <a:ext cx="3684587" cy="1771650"/>
          </a:xfrm>
          <a:custGeom>
            <a:avLst/>
            <a:gdLst/>
            <a:ahLst/>
            <a:cxnLst>
              <a:cxn ang="0">
                <a:pos x="857" y="147"/>
              </a:cxn>
              <a:cxn ang="0">
                <a:pos x="210" y="981"/>
              </a:cxn>
              <a:cxn ang="0">
                <a:pos x="2119" y="975"/>
              </a:cxn>
              <a:cxn ang="0">
                <a:pos x="1424" y="138"/>
              </a:cxn>
              <a:cxn ang="0">
                <a:pos x="857" y="147"/>
              </a:cxn>
            </a:cxnLst>
            <a:rect l="0" t="0" r="r" b="b"/>
            <a:pathLst>
              <a:path w="2321" h="1116">
                <a:moveTo>
                  <a:pt x="857" y="147"/>
                </a:moveTo>
                <a:cubicBezTo>
                  <a:pt x="722" y="227"/>
                  <a:pt x="0" y="843"/>
                  <a:pt x="210" y="981"/>
                </a:cubicBezTo>
                <a:cubicBezTo>
                  <a:pt x="414" y="1113"/>
                  <a:pt x="1916" y="1116"/>
                  <a:pt x="2119" y="975"/>
                </a:cubicBezTo>
                <a:cubicBezTo>
                  <a:pt x="2321" y="835"/>
                  <a:pt x="1634" y="276"/>
                  <a:pt x="1424" y="138"/>
                </a:cubicBezTo>
                <a:cubicBezTo>
                  <a:pt x="1214" y="0"/>
                  <a:pt x="992" y="67"/>
                  <a:pt x="857" y="1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6858000" y="4868864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8382000" y="4868864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7962900" y="44116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4110" name="AutoShape 15"/>
          <p:cNvCxnSpPr>
            <a:cxnSpLocks noChangeShapeType="1"/>
            <a:stCxn id="4109" idx="3"/>
            <a:endCxn id="4107" idx="0"/>
          </p:cNvCxnSpPr>
          <p:nvPr/>
        </p:nvCxnSpPr>
        <p:spPr bwMode="auto">
          <a:xfrm flipH="1">
            <a:off x="7353300" y="4681539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AutoShape 16"/>
          <p:cNvCxnSpPr>
            <a:cxnSpLocks noChangeShapeType="1"/>
            <a:stCxn id="4109" idx="5"/>
            <a:endCxn id="4108" idx="0"/>
          </p:cNvCxnSpPr>
          <p:nvPr/>
        </p:nvCxnSpPr>
        <p:spPr bwMode="auto">
          <a:xfrm>
            <a:off x="8223250" y="4681539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2" name="Rectangle 22"/>
          <p:cNvSpPr>
            <a:spLocks noChangeArrowheads="1"/>
          </p:cNvSpPr>
          <p:nvPr/>
        </p:nvSpPr>
        <p:spPr bwMode="auto">
          <a:xfrm>
            <a:off x="7685088" y="4872038"/>
            <a:ext cx="925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latin typeface="Times New Roman" panose="02020603050405020304" pitchFamily="18" charset="0"/>
              </a:rPr>
              <a:t>2</a:t>
            </a:r>
            <a:r>
              <a:rPr lang="en-US" altLang="lv-LV" b="1" i="1" baseline="30000">
                <a:latin typeface="Times New Roman" panose="02020603050405020304" pitchFamily="18" charset="0"/>
              </a:rPr>
              <a:t>i</a:t>
            </a:r>
            <a:r>
              <a:rPr lang="en-US" altLang="lv-LV" baseline="30000">
                <a:latin typeface="Symbol" panose="05050102010706020507" pitchFamily="18" charset="2"/>
              </a:rPr>
              <a:t>+</a:t>
            </a:r>
            <a:r>
              <a:rPr lang="en-US" altLang="lv-LV" baseline="30000">
                <a:latin typeface="Times New Roman" panose="02020603050405020304" pitchFamily="18" charset="0"/>
              </a:rPr>
              <a:t>1</a:t>
            </a:r>
            <a:r>
              <a:rPr lang="en-US" altLang="lv-LV">
                <a:latin typeface="Symbol" panose="05050102010706020507" pitchFamily="18" charset="2"/>
              </a:rPr>
              <a:t>-</a:t>
            </a:r>
            <a:r>
              <a:rPr lang="en-US" altLang="lv-LV">
                <a:latin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3809223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1E3411C-A93D-4F3B-A339-252CCED894BC}" type="slidenum">
              <a:rPr lang="en-US" altLang="lv-LV" sz="1400"/>
              <a:pPr eaLnBrk="1" hangingPunct="1"/>
              <a:t>51</a:t>
            </a:fld>
            <a:endParaRPr lang="en-US" altLang="lv-LV" sz="1400"/>
          </a:p>
        </p:txBody>
      </p:sp>
      <p:sp>
        <p:nvSpPr>
          <p:cNvPr id="19461" name="Oval 85"/>
          <p:cNvSpPr>
            <a:spLocks noChangeArrowheads="1"/>
          </p:cNvSpPr>
          <p:nvPr/>
        </p:nvSpPr>
        <p:spPr bwMode="auto">
          <a:xfrm>
            <a:off x="4003675" y="21034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9462" name="AutoShape 86"/>
          <p:cNvCxnSpPr>
            <a:cxnSpLocks noChangeShapeType="1"/>
            <a:stCxn id="19461" idx="3"/>
            <a:endCxn id="19464" idx="7"/>
          </p:cNvCxnSpPr>
          <p:nvPr/>
        </p:nvCxnSpPr>
        <p:spPr bwMode="auto">
          <a:xfrm flipH="1">
            <a:off x="3187700" y="2346325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3" name="AutoShape 87"/>
          <p:cNvCxnSpPr>
            <a:cxnSpLocks noChangeShapeType="1"/>
            <a:stCxn id="19469" idx="1"/>
            <a:endCxn id="19461" idx="5"/>
          </p:cNvCxnSpPr>
          <p:nvPr/>
        </p:nvCxnSpPr>
        <p:spPr bwMode="auto">
          <a:xfrm flipH="1" flipV="1">
            <a:off x="4248150" y="2346325"/>
            <a:ext cx="857250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4" name="Oval 89"/>
          <p:cNvSpPr>
            <a:spLocks noChangeArrowheads="1"/>
          </p:cNvSpPr>
          <p:nvPr/>
        </p:nvSpPr>
        <p:spPr bwMode="auto">
          <a:xfrm>
            <a:off x="2944813" y="2559050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65" name="Oval 90"/>
          <p:cNvSpPr>
            <a:spLocks noChangeArrowheads="1"/>
          </p:cNvSpPr>
          <p:nvPr/>
        </p:nvSpPr>
        <p:spPr bwMode="auto">
          <a:xfrm>
            <a:off x="3467100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cxnSp>
        <p:nvCxnSpPr>
          <p:cNvPr id="19466" name="AutoShape 95"/>
          <p:cNvCxnSpPr>
            <a:cxnSpLocks noChangeShapeType="1"/>
            <a:stCxn id="19468" idx="7"/>
            <a:endCxn id="19464" idx="3"/>
          </p:cNvCxnSpPr>
          <p:nvPr/>
        </p:nvCxnSpPr>
        <p:spPr bwMode="auto">
          <a:xfrm flipV="1">
            <a:off x="2665414" y="2803525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AutoShape 96"/>
          <p:cNvCxnSpPr>
            <a:cxnSpLocks noChangeShapeType="1"/>
            <a:stCxn id="19465" idx="1"/>
            <a:endCxn id="19464" idx="5"/>
          </p:cNvCxnSpPr>
          <p:nvPr/>
        </p:nvCxnSpPr>
        <p:spPr bwMode="auto">
          <a:xfrm flipH="1" flipV="1">
            <a:off x="3187701" y="2803525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8" name="Oval 97"/>
          <p:cNvSpPr>
            <a:spLocks noChangeArrowheads="1"/>
          </p:cNvSpPr>
          <p:nvPr/>
        </p:nvSpPr>
        <p:spPr bwMode="auto">
          <a:xfrm>
            <a:off x="2422526" y="30146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19469" name="Oval 103"/>
          <p:cNvSpPr>
            <a:spLocks noChangeArrowheads="1"/>
          </p:cNvSpPr>
          <p:nvPr/>
        </p:nvSpPr>
        <p:spPr bwMode="auto">
          <a:xfrm>
            <a:off x="5064126" y="2560638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70" name="Oval 104"/>
          <p:cNvSpPr>
            <a:spLocks noChangeArrowheads="1"/>
          </p:cNvSpPr>
          <p:nvPr/>
        </p:nvSpPr>
        <p:spPr bwMode="auto">
          <a:xfrm>
            <a:off x="5586413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19471" name="AutoShape 109"/>
          <p:cNvCxnSpPr>
            <a:cxnSpLocks noChangeShapeType="1"/>
            <a:stCxn id="19473" idx="7"/>
            <a:endCxn id="19469" idx="3"/>
          </p:cNvCxnSpPr>
          <p:nvPr/>
        </p:nvCxnSpPr>
        <p:spPr bwMode="auto">
          <a:xfrm flipV="1">
            <a:off x="4784726" y="2805114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2" name="AutoShape 110"/>
          <p:cNvCxnSpPr>
            <a:cxnSpLocks noChangeShapeType="1"/>
            <a:stCxn id="19470" idx="1"/>
            <a:endCxn id="19469" idx="5"/>
          </p:cNvCxnSpPr>
          <p:nvPr/>
        </p:nvCxnSpPr>
        <p:spPr bwMode="auto">
          <a:xfrm flipH="1" flipV="1">
            <a:off x="5307014" y="2805114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3" name="Oval 111"/>
          <p:cNvSpPr>
            <a:spLocks noChangeArrowheads="1"/>
          </p:cNvSpPr>
          <p:nvPr/>
        </p:nvSpPr>
        <p:spPr bwMode="auto">
          <a:xfrm>
            <a:off x="4541838" y="30162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9474" name="Oval 116"/>
          <p:cNvSpPr>
            <a:spLocks noChangeArrowheads="1"/>
          </p:cNvSpPr>
          <p:nvPr/>
        </p:nvSpPr>
        <p:spPr bwMode="auto">
          <a:xfrm>
            <a:off x="6122989" y="1676401"/>
            <a:ext cx="287337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9475" name="AutoShape 117"/>
          <p:cNvCxnSpPr>
            <a:cxnSpLocks noChangeShapeType="1"/>
            <a:stCxn id="19474" idx="5"/>
            <a:endCxn id="19477" idx="1"/>
          </p:cNvCxnSpPr>
          <p:nvPr/>
        </p:nvCxnSpPr>
        <p:spPr bwMode="auto">
          <a:xfrm>
            <a:off x="6367463" y="19192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6" name="AutoShape 118"/>
          <p:cNvCxnSpPr>
            <a:cxnSpLocks noChangeShapeType="1"/>
            <a:stCxn id="19474" idx="3"/>
            <a:endCxn id="19461" idx="7"/>
          </p:cNvCxnSpPr>
          <p:nvPr/>
        </p:nvCxnSpPr>
        <p:spPr bwMode="auto">
          <a:xfrm flipH="1">
            <a:off x="4248150" y="1919289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7" name="Oval 119"/>
          <p:cNvSpPr>
            <a:spLocks noChangeArrowheads="1"/>
          </p:cNvSpPr>
          <p:nvPr/>
        </p:nvSpPr>
        <p:spPr bwMode="auto">
          <a:xfrm>
            <a:off x="8243888" y="2105026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9478" name="AutoShape 120"/>
          <p:cNvCxnSpPr>
            <a:cxnSpLocks noChangeShapeType="1"/>
            <a:stCxn id="19477" idx="3"/>
            <a:endCxn id="19480" idx="7"/>
          </p:cNvCxnSpPr>
          <p:nvPr/>
        </p:nvCxnSpPr>
        <p:spPr bwMode="auto">
          <a:xfrm flipH="1">
            <a:off x="7427913" y="2347913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9" name="AutoShape 121"/>
          <p:cNvCxnSpPr>
            <a:cxnSpLocks noChangeShapeType="1"/>
            <a:stCxn id="19485" idx="1"/>
            <a:endCxn id="19477" idx="5"/>
          </p:cNvCxnSpPr>
          <p:nvPr/>
        </p:nvCxnSpPr>
        <p:spPr bwMode="auto">
          <a:xfrm flipH="1" flipV="1">
            <a:off x="8488363" y="2347914"/>
            <a:ext cx="8572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0" name="Oval 123"/>
          <p:cNvSpPr>
            <a:spLocks noChangeArrowheads="1"/>
          </p:cNvSpPr>
          <p:nvPr/>
        </p:nvSpPr>
        <p:spPr bwMode="auto">
          <a:xfrm>
            <a:off x="7185026" y="2560638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81" name="Oval 124"/>
          <p:cNvSpPr>
            <a:spLocks noChangeArrowheads="1"/>
          </p:cNvSpPr>
          <p:nvPr/>
        </p:nvSpPr>
        <p:spPr bwMode="auto">
          <a:xfrm>
            <a:off x="7707313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9482" name="AutoShape 129"/>
          <p:cNvCxnSpPr>
            <a:cxnSpLocks noChangeShapeType="1"/>
            <a:stCxn id="19484" idx="7"/>
            <a:endCxn id="19480" idx="3"/>
          </p:cNvCxnSpPr>
          <p:nvPr/>
        </p:nvCxnSpPr>
        <p:spPr bwMode="auto">
          <a:xfrm flipV="1">
            <a:off x="6905626" y="2805114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3" name="AutoShape 130"/>
          <p:cNvCxnSpPr>
            <a:cxnSpLocks noChangeShapeType="1"/>
            <a:stCxn id="19481" idx="1"/>
            <a:endCxn id="19480" idx="5"/>
          </p:cNvCxnSpPr>
          <p:nvPr/>
        </p:nvCxnSpPr>
        <p:spPr bwMode="auto">
          <a:xfrm flipH="1" flipV="1">
            <a:off x="7427914" y="2805114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4" name="Oval 131"/>
          <p:cNvSpPr>
            <a:spLocks noChangeArrowheads="1"/>
          </p:cNvSpPr>
          <p:nvPr/>
        </p:nvSpPr>
        <p:spPr bwMode="auto">
          <a:xfrm>
            <a:off x="6662738" y="30162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9485" name="Oval 137"/>
          <p:cNvSpPr>
            <a:spLocks noChangeArrowheads="1"/>
          </p:cNvSpPr>
          <p:nvPr/>
        </p:nvSpPr>
        <p:spPr bwMode="auto">
          <a:xfrm>
            <a:off x="9304338" y="2562225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86" name="Oval 138"/>
          <p:cNvSpPr>
            <a:spLocks noChangeArrowheads="1"/>
          </p:cNvSpPr>
          <p:nvPr/>
        </p:nvSpPr>
        <p:spPr bwMode="auto">
          <a:xfrm>
            <a:off x="9826625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19487" name="AutoShape 143"/>
          <p:cNvCxnSpPr>
            <a:cxnSpLocks noChangeShapeType="1"/>
            <a:stCxn id="19489" idx="7"/>
            <a:endCxn id="19485" idx="3"/>
          </p:cNvCxnSpPr>
          <p:nvPr/>
        </p:nvCxnSpPr>
        <p:spPr bwMode="auto">
          <a:xfrm flipV="1">
            <a:off x="9024939" y="2806700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8" name="AutoShape 144"/>
          <p:cNvCxnSpPr>
            <a:cxnSpLocks noChangeShapeType="1"/>
            <a:stCxn id="19486" idx="1"/>
            <a:endCxn id="19485" idx="5"/>
          </p:cNvCxnSpPr>
          <p:nvPr/>
        </p:nvCxnSpPr>
        <p:spPr bwMode="auto">
          <a:xfrm flipH="1" flipV="1">
            <a:off x="9547226" y="2806700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9" name="Oval 145"/>
          <p:cNvSpPr>
            <a:spLocks noChangeArrowheads="1"/>
          </p:cNvSpPr>
          <p:nvPr/>
        </p:nvSpPr>
        <p:spPr bwMode="auto">
          <a:xfrm>
            <a:off x="8782051" y="30178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19490" name="Oval 150"/>
          <p:cNvSpPr>
            <a:spLocks noChangeArrowheads="1"/>
          </p:cNvSpPr>
          <p:nvPr/>
        </p:nvSpPr>
        <p:spPr bwMode="auto">
          <a:xfrm>
            <a:off x="3976688" y="46180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9491" name="AutoShape 151"/>
          <p:cNvCxnSpPr>
            <a:cxnSpLocks noChangeShapeType="1"/>
            <a:stCxn id="19490" idx="3"/>
            <a:endCxn id="19493" idx="7"/>
          </p:cNvCxnSpPr>
          <p:nvPr/>
        </p:nvCxnSpPr>
        <p:spPr bwMode="auto">
          <a:xfrm flipH="1">
            <a:off x="3160713" y="4860926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2" name="AutoShape 152"/>
          <p:cNvCxnSpPr>
            <a:cxnSpLocks noChangeShapeType="1"/>
            <a:stCxn id="19498" idx="1"/>
            <a:endCxn id="19490" idx="5"/>
          </p:cNvCxnSpPr>
          <p:nvPr/>
        </p:nvCxnSpPr>
        <p:spPr bwMode="auto">
          <a:xfrm flipH="1" flipV="1">
            <a:off x="4221163" y="48609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3" name="Oval 153"/>
          <p:cNvSpPr>
            <a:spLocks noChangeArrowheads="1"/>
          </p:cNvSpPr>
          <p:nvPr/>
        </p:nvSpPr>
        <p:spPr bwMode="auto">
          <a:xfrm>
            <a:off x="2917826" y="50736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sp>
        <p:nvSpPr>
          <p:cNvPr id="19494" name="Oval 154"/>
          <p:cNvSpPr>
            <a:spLocks noChangeArrowheads="1"/>
          </p:cNvSpPr>
          <p:nvPr/>
        </p:nvSpPr>
        <p:spPr bwMode="auto">
          <a:xfrm>
            <a:off x="3440113" y="55292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cxnSp>
        <p:nvCxnSpPr>
          <p:cNvPr id="19495" name="AutoShape 159"/>
          <p:cNvCxnSpPr>
            <a:cxnSpLocks noChangeShapeType="1"/>
            <a:stCxn id="19497" idx="7"/>
            <a:endCxn id="19493" idx="3"/>
          </p:cNvCxnSpPr>
          <p:nvPr/>
        </p:nvCxnSpPr>
        <p:spPr bwMode="auto">
          <a:xfrm flipV="1">
            <a:off x="2638426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6" name="AutoShape 160"/>
          <p:cNvCxnSpPr>
            <a:cxnSpLocks noChangeShapeType="1"/>
            <a:stCxn id="19494" idx="1"/>
            <a:endCxn id="19493" idx="5"/>
          </p:cNvCxnSpPr>
          <p:nvPr/>
        </p:nvCxnSpPr>
        <p:spPr bwMode="auto">
          <a:xfrm flipH="1" flipV="1">
            <a:off x="3160714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7" name="Oval 161"/>
          <p:cNvSpPr>
            <a:spLocks noChangeArrowheads="1"/>
          </p:cNvSpPr>
          <p:nvPr/>
        </p:nvSpPr>
        <p:spPr bwMode="auto">
          <a:xfrm>
            <a:off x="2395538" y="55292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19498" name="Oval 166"/>
          <p:cNvSpPr>
            <a:spLocks noChangeArrowheads="1"/>
          </p:cNvSpPr>
          <p:nvPr/>
        </p:nvSpPr>
        <p:spPr bwMode="auto">
          <a:xfrm>
            <a:off x="50371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9499" name="Oval 167"/>
          <p:cNvSpPr>
            <a:spLocks noChangeArrowheads="1"/>
          </p:cNvSpPr>
          <p:nvPr/>
        </p:nvSpPr>
        <p:spPr bwMode="auto">
          <a:xfrm>
            <a:off x="55594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19500" name="AutoShape 172"/>
          <p:cNvCxnSpPr>
            <a:cxnSpLocks noChangeShapeType="1"/>
            <a:stCxn id="19502" idx="7"/>
            <a:endCxn id="19498" idx="3"/>
          </p:cNvCxnSpPr>
          <p:nvPr/>
        </p:nvCxnSpPr>
        <p:spPr bwMode="auto">
          <a:xfrm flipV="1">
            <a:off x="4757739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1" name="AutoShape 173"/>
          <p:cNvCxnSpPr>
            <a:cxnSpLocks noChangeShapeType="1"/>
            <a:stCxn id="19499" idx="1"/>
            <a:endCxn id="19498" idx="5"/>
          </p:cNvCxnSpPr>
          <p:nvPr/>
        </p:nvCxnSpPr>
        <p:spPr bwMode="auto">
          <a:xfrm flipH="1" flipV="1">
            <a:off x="5280026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2" name="Oval 174"/>
          <p:cNvSpPr>
            <a:spLocks noChangeArrowheads="1"/>
          </p:cNvSpPr>
          <p:nvPr/>
        </p:nvSpPr>
        <p:spPr bwMode="auto">
          <a:xfrm>
            <a:off x="4514851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9503" name="Oval 179"/>
          <p:cNvSpPr>
            <a:spLocks noChangeArrowheads="1"/>
          </p:cNvSpPr>
          <p:nvPr/>
        </p:nvSpPr>
        <p:spPr bwMode="auto">
          <a:xfrm>
            <a:off x="6096000" y="4191001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9504" name="AutoShape 180"/>
          <p:cNvCxnSpPr>
            <a:cxnSpLocks noChangeShapeType="1"/>
            <a:stCxn id="19503" idx="5"/>
            <a:endCxn id="19506" idx="1"/>
          </p:cNvCxnSpPr>
          <p:nvPr/>
        </p:nvCxnSpPr>
        <p:spPr bwMode="auto">
          <a:xfrm>
            <a:off x="6340475" y="44338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5" name="AutoShape 181"/>
          <p:cNvCxnSpPr>
            <a:cxnSpLocks noChangeShapeType="1"/>
            <a:stCxn id="19503" idx="3"/>
            <a:endCxn id="19490" idx="7"/>
          </p:cNvCxnSpPr>
          <p:nvPr/>
        </p:nvCxnSpPr>
        <p:spPr bwMode="auto">
          <a:xfrm flipH="1">
            <a:off x="4221163" y="4433889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6" name="Oval 182"/>
          <p:cNvSpPr>
            <a:spLocks noChangeArrowheads="1"/>
          </p:cNvSpPr>
          <p:nvPr/>
        </p:nvSpPr>
        <p:spPr bwMode="auto">
          <a:xfrm>
            <a:off x="8216900" y="4619626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9507" name="AutoShape 183"/>
          <p:cNvCxnSpPr>
            <a:cxnSpLocks noChangeShapeType="1"/>
            <a:stCxn id="19506" idx="3"/>
            <a:endCxn id="19509" idx="7"/>
          </p:cNvCxnSpPr>
          <p:nvPr/>
        </p:nvCxnSpPr>
        <p:spPr bwMode="auto">
          <a:xfrm flipH="1">
            <a:off x="7400925" y="48625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8" name="AutoShape 184"/>
          <p:cNvCxnSpPr>
            <a:cxnSpLocks noChangeShapeType="1"/>
            <a:stCxn id="19514" idx="1"/>
            <a:endCxn id="19506" idx="5"/>
          </p:cNvCxnSpPr>
          <p:nvPr/>
        </p:nvCxnSpPr>
        <p:spPr bwMode="auto">
          <a:xfrm flipH="1" flipV="1">
            <a:off x="8461375" y="48625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9" name="Oval 185"/>
          <p:cNvSpPr>
            <a:spLocks noChangeArrowheads="1"/>
          </p:cNvSpPr>
          <p:nvPr/>
        </p:nvSpPr>
        <p:spPr bwMode="auto">
          <a:xfrm>
            <a:off x="71580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19510" name="Oval 186"/>
          <p:cNvSpPr>
            <a:spLocks noChangeArrowheads="1"/>
          </p:cNvSpPr>
          <p:nvPr/>
        </p:nvSpPr>
        <p:spPr bwMode="auto">
          <a:xfrm>
            <a:off x="76803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9511" name="AutoShape 191"/>
          <p:cNvCxnSpPr>
            <a:cxnSpLocks noChangeShapeType="1"/>
            <a:stCxn id="19513" idx="7"/>
            <a:endCxn id="19509" idx="3"/>
          </p:cNvCxnSpPr>
          <p:nvPr/>
        </p:nvCxnSpPr>
        <p:spPr bwMode="auto">
          <a:xfrm flipV="1">
            <a:off x="6878639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2" name="AutoShape 192"/>
          <p:cNvCxnSpPr>
            <a:cxnSpLocks noChangeShapeType="1"/>
            <a:stCxn id="19510" idx="1"/>
            <a:endCxn id="19509" idx="5"/>
          </p:cNvCxnSpPr>
          <p:nvPr/>
        </p:nvCxnSpPr>
        <p:spPr bwMode="auto">
          <a:xfrm flipH="1" flipV="1">
            <a:off x="7400926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13" name="Oval 193"/>
          <p:cNvSpPr>
            <a:spLocks noChangeArrowheads="1"/>
          </p:cNvSpPr>
          <p:nvPr/>
        </p:nvSpPr>
        <p:spPr bwMode="auto">
          <a:xfrm>
            <a:off x="6635751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9514" name="Oval 198"/>
          <p:cNvSpPr>
            <a:spLocks noChangeArrowheads="1"/>
          </p:cNvSpPr>
          <p:nvPr/>
        </p:nvSpPr>
        <p:spPr bwMode="auto">
          <a:xfrm>
            <a:off x="9277351" y="50768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sp>
        <p:nvSpPr>
          <p:cNvPr id="19515" name="Oval 199"/>
          <p:cNvSpPr>
            <a:spLocks noChangeArrowheads="1"/>
          </p:cNvSpPr>
          <p:nvPr/>
        </p:nvSpPr>
        <p:spPr bwMode="auto">
          <a:xfrm>
            <a:off x="9799638" y="55324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19516" name="AutoShape 204"/>
          <p:cNvCxnSpPr>
            <a:cxnSpLocks noChangeShapeType="1"/>
            <a:stCxn id="19518" idx="7"/>
            <a:endCxn id="19514" idx="3"/>
          </p:cNvCxnSpPr>
          <p:nvPr/>
        </p:nvCxnSpPr>
        <p:spPr bwMode="auto">
          <a:xfrm flipV="1">
            <a:off x="8997951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7" name="AutoShape 205"/>
          <p:cNvCxnSpPr>
            <a:cxnSpLocks noChangeShapeType="1"/>
            <a:stCxn id="19515" idx="1"/>
            <a:endCxn id="19514" idx="5"/>
          </p:cNvCxnSpPr>
          <p:nvPr/>
        </p:nvCxnSpPr>
        <p:spPr bwMode="auto">
          <a:xfrm flipH="1" flipV="1">
            <a:off x="9520239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18" name="Oval 206"/>
          <p:cNvSpPr>
            <a:spLocks noChangeArrowheads="1"/>
          </p:cNvSpPr>
          <p:nvPr/>
        </p:nvSpPr>
        <p:spPr bwMode="auto">
          <a:xfrm>
            <a:off x="8755063" y="5532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318762975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 (contd.)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A20E275-ECD8-4D7E-BB83-D1898372C1BE}" type="slidenum">
              <a:rPr lang="en-US" altLang="lv-LV" sz="1400"/>
              <a:pPr eaLnBrk="1" hangingPunct="1"/>
              <a:t>52</a:t>
            </a:fld>
            <a:endParaRPr lang="en-US" altLang="lv-LV" sz="1400"/>
          </a:p>
        </p:txBody>
      </p:sp>
      <p:sp>
        <p:nvSpPr>
          <p:cNvPr id="20485" name="Oval 4"/>
          <p:cNvSpPr>
            <a:spLocks noChangeArrowheads="1"/>
          </p:cNvSpPr>
          <p:nvPr/>
        </p:nvSpPr>
        <p:spPr bwMode="auto">
          <a:xfrm>
            <a:off x="4052888" y="21034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0486" name="AutoShape 5"/>
          <p:cNvCxnSpPr>
            <a:cxnSpLocks noChangeShapeType="1"/>
            <a:stCxn id="20485" idx="3"/>
            <a:endCxn id="20488" idx="7"/>
          </p:cNvCxnSpPr>
          <p:nvPr/>
        </p:nvCxnSpPr>
        <p:spPr bwMode="auto">
          <a:xfrm flipH="1">
            <a:off x="3236913" y="2346326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7" name="AutoShape 6"/>
          <p:cNvCxnSpPr>
            <a:cxnSpLocks noChangeShapeType="1"/>
            <a:stCxn id="20493" idx="1"/>
            <a:endCxn id="20485" idx="5"/>
          </p:cNvCxnSpPr>
          <p:nvPr/>
        </p:nvCxnSpPr>
        <p:spPr bwMode="auto">
          <a:xfrm flipH="1" flipV="1">
            <a:off x="4297363" y="23463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2994026" y="25590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sp>
        <p:nvSpPr>
          <p:cNvPr id="20489" name="Oval 8"/>
          <p:cNvSpPr>
            <a:spLocks noChangeArrowheads="1"/>
          </p:cNvSpPr>
          <p:nvPr/>
        </p:nvSpPr>
        <p:spPr bwMode="auto">
          <a:xfrm>
            <a:off x="3516313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cxnSp>
        <p:nvCxnSpPr>
          <p:cNvPr id="20490" name="AutoShape 13"/>
          <p:cNvCxnSpPr>
            <a:cxnSpLocks noChangeShapeType="1"/>
            <a:stCxn id="20492" idx="7"/>
            <a:endCxn id="20488" idx="3"/>
          </p:cNvCxnSpPr>
          <p:nvPr/>
        </p:nvCxnSpPr>
        <p:spPr bwMode="auto">
          <a:xfrm flipV="1">
            <a:off x="2714626" y="28178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1" name="AutoShape 14"/>
          <p:cNvCxnSpPr>
            <a:cxnSpLocks noChangeShapeType="1"/>
            <a:stCxn id="20489" idx="1"/>
            <a:endCxn id="20488" idx="5"/>
          </p:cNvCxnSpPr>
          <p:nvPr/>
        </p:nvCxnSpPr>
        <p:spPr bwMode="auto">
          <a:xfrm flipH="1" flipV="1">
            <a:off x="3236914" y="28178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2" name="Oval 15"/>
          <p:cNvSpPr>
            <a:spLocks noChangeArrowheads="1"/>
          </p:cNvSpPr>
          <p:nvPr/>
        </p:nvSpPr>
        <p:spPr bwMode="auto">
          <a:xfrm>
            <a:off x="2471738" y="30146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20493" name="Oval 20"/>
          <p:cNvSpPr>
            <a:spLocks noChangeArrowheads="1"/>
          </p:cNvSpPr>
          <p:nvPr/>
        </p:nvSpPr>
        <p:spPr bwMode="auto">
          <a:xfrm>
            <a:off x="5113338" y="25606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0494" name="Oval 21"/>
          <p:cNvSpPr>
            <a:spLocks noChangeArrowheads="1"/>
          </p:cNvSpPr>
          <p:nvPr/>
        </p:nvSpPr>
        <p:spPr bwMode="auto">
          <a:xfrm>
            <a:off x="56356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20495" name="AutoShape 26"/>
          <p:cNvCxnSpPr>
            <a:cxnSpLocks noChangeShapeType="1"/>
            <a:stCxn id="20497" idx="7"/>
            <a:endCxn id="20493" idx="3"/>
          </p:cNvCxnSpPr>
          <p:nvPr/>
        </p:nvCxnSpPr>
        <p:spPr bwMode="auto">
          <a:xfrm flipV="1">
            <a:off x="4833939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AutoShape 27"/>
          <p:cNvCxnSpPr>
            <a:cxnSpLocks noChangeShapeType="1"/>
            <a:stCxn id="20494" idx="1"/>
            <a:endCxn id="20493" idx="5"/>
          </p:cNvCxnSpPr>
          <p:nvPr/>
        </p:nvCxnSpPr>
        <p:spPr bwMode="auto">
          <a:xfrm flipH="1" flipV="1">
            <a:off x="5356226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7" name="Oval 28"/>
          <p:cNvSpPr>
            <a:spLocks noChangeArrowheads="1"/>
          </p:cNvSpPr>
          <p:nvPr/>
        </p:nvSpPr>
        <p:spPr bwMode="auto">
          <a:xfrm>
            <a:off x="4591051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20498" name="Oval 33"/>
          <p:cNvSpPr>
            <a:spLocks noChangeArrowheads="1"/>
          </p:cNvSpPr>
          <p:nvPr/>
        </p:nvSpPr>
        <p:spPr bwMode="auto">
          <a:xfrm>
            <a:off x="6172200" y="1676401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0499" name="AutoShape 34"/>
          <p:cNvCxnSpPr>
            <a:cxnSpLocks noChangeShapeType="1"/>
            <a:stCxn id="20498" idx="5"/>
            <a:endCxn id="20501" idx="1"/>
          </p:cNvCxnSpPr>
          <p:nvPr/>
        </p:nvCxnSpPr>
        <p:spPr bwMode="auto">
          <a:xfrm>
            <a:off x="6416675" y="19192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AutoShape 35"/>
          <p:cNvCxnSpPr>
            <a:cxnSpLocks noChangeShapeType="1"/>
            <a:stCxn id="20498" idx="3"/>
            <a:endCxn id="20485" idx="7"/>
          </p:cNvCxnSpPr>
          <p:nvPr/>
        </p:nvCxnSpPr>
        <p:spPr bwMode="auto">
          <a:xfrm flipH="1">
            <a:off x="4297363" y="1919289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1" name="Oval 36"/>
          <p:cNvSpPr>
            <a:spLocks noChangeArrowheads="1"/>
          </p:cNvSpPr>
          <p:nvPr/>
        </p:nvSpPr>
        <p:spPr bwMode="auto">
          <a:xfrm>
            <a:off x="8293100" y="2105026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0502" name="AutoShape 37"/>
          <p:cNvCxnSpPr>
            <a:cxnSpLocks noChangeShapeType="1"/>
            <a:stCxn id="20501" idx="3"/>
            <a:endCxn id="20504" idx="7"/>
          </p:cNvCxnSpPr>
          <p:nvPr/>
        </p:nvCxnSpPr>
        <p:spPr bwMode="auto">
          <a:xfrm flipH="1">
            <a:off x="7477125" y="23479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AutoShape 38"/>
          <p:cNvCxnSpPr>
            <a:cxnSpLocks noChangeShapeType="1"/>
            <a:stCxn id="20509" idx="1"/>
            <a:endCxn id="20501" idx="5"/>
          </p:cNvCxnSpPr>
          <p:nvPr/>
        </p:nvCxnSpPr>
        <p:spPr bwMode="auto">
          <a:xfrm flipH="1" flipV="1">
            <a:off x="8537575" y="23479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4" name="Oval 39"/>
          <p:cNvSpPr>
            <a:spLocks noChangeArrowheads="1"/>
          </p:cNvSpPr>
          <p:nvPr/>
        </p:nvSpPr>
        <p:spPr bwMode="auto">
          <a:xfrm>
            <a:off x="7234238" y="25606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20505" name="Oval 40"/>
          <p:cNvSpPr>
            <a:spLocks noChangeArrowheads="1"/>
          </p:cNvSpPr>
          <p:nvPr/>
        </p:nvSpPr>
        <p:spPr bwMode="auto">
          <a:xfrm>
            <a:off x="77565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0506" name="AutoShape 45"/>
          <p:cNvCxnSpPr>
            <a:cxnSpLocks noChangeShapeType="1"/>
            <a:stCxn id="20508" idx="7"/>
            <a:endCxn id="20504" idx="3"/>
          </p:cNvCxnSpPr>
          <p:nvPr/>
        </p:nvCxnSpPr>
        <p:spPr bwMode="auto">
          <a:xfrm flipV="1">
            <a:off x="6954839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AutoShape 46"/>
          <p:cNvCxnSpPr>
            <a:cxnSpLocks noChangeShapeType="1"/>
            <a:stCxn id="20505" idx="1"/>
            <a:endCxn id="20504" idx="5"/>
          </p:cNvCxnSpPr>
          <p:nvPr/>
        </p:nvCxnSpPr>
        <p:spPr bwMode="auto">
          <a:xfrm flipH="1" flipV="1">
            <a:off x="7477126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8" name="Oval 47"/>
          <p:cNvSpPr>
            <a:spLocks noChangeArrowheads="1"/>
          </p:cNvSpPr>
          <p:nvPr/>
        </p:nvSpPr>
        <p:spPr bwMode="auto">
          <a:xfrm>
            <a:off x="6711951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0509" name="Oval 52"/>
          <p:cNvSpPr>
            <a:spLocks noChangeArrowheads="1"/>
          </p:cNvSpPr>
          <p:nvPr/>
        </p:nvSpPr>
        <p:spPr bwMode="auto">
          <a:xfrm>
            <a:off x="9353551" y="25622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sp>
        <p:nvSpPr>
          <p:cNvPr id="20510" name="Oval 53"/>
          <p:cNvSpPr>
            <a:spLocks noChangeArrowheads="1"/>
          </p:cNvSpPr>
          <p:nvPr/>
        </p:nvSpPr>
        <p:spPr bwMode="auto">
          <a:xfrm>
            <a:off x="9875838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20511" name="AutoShape 58"/>
          <p:cNvCxnSpPr>
            <a:cxnSpLocks noChangeShapeType="1"/>
            <a:stCxn id="20513" idx="7"/>
            <a:endCxn id="20509" idx="3"/>
          </p:cNvCxnSpPr>
          <p:nvPr/>
        </p:nvCxnSpPr>
        <p:spPr bwMode="auto">
          <a:xfrm flipV="1">
            <a:off x="9074151" y="28209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2" name="AutoShape 59"/>
          <p:cNvCxnSpPr>
            <a:cxnSpLocks noChangeShapeType="1"/>
            <a:stCxn id="20510" idx="1"/>
            <a:endCxn id="20509" idx="5"/>
          </p:cNvCxnSpPr>
          <p:nvPr/>
        </p:nvCxnSpPr>
        <p:spPr bwMode="auto">
          <a:xfrm flipH="1" flipV="1">
            <a:off x="9596439" y="28209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3" name="Oval 60"/>
          <p:cNvSpPr>
            <a:spLocks noChangeArrowheads="1"/>
          </p:cNvSpPr>
          <p:nvPr/>
        </p:nvSpPr>
        <p:spPr bwMode="auto">
          <a:xfrm>
            <a:off x="8831263" y="30178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20514" name="Oval 65"/>
          <p:cNvSpPr>
            <a:spLocks noChangeArrowheads="1"/>
          </p:cNvSpPr>
          <p:nvPr/>
        </p:nvSpPr>
        <p:spPr bwMode="auto">
          <a:xfrm>
            <a:off x="3976688" y="46180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0515" name="AutoShape 66"/>
          <p:cNvCxnSpPr>
            <a:cxnSpLocks noChangeShapeType="1"/>
            <a:stCxn id="20514" idx="3"/>
            <a:endCxn id="20517" idx="7"/>
          </p:cNvCxnSpPr>
          <p:nvPr/>
        </p:nvCxnSpPr>
        <p:spPr bwMode="auto">
          <a:xfrm flipH="1">
            <a:off x="3160713" y="4860926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6" name="AutoShape 67"/>
          <p:cNvCxnSpPr>
            <a:cxnSpLocks noChangeShapeType="1"/>
            <a:stCxn id="20522" idx="1"/>
            <a:endCxn id="20514" idx="5"/>
          </p:cNvCxnSpPr>
          <p:nvPr/>
        </p:nvCxnSpPr>
        <p:spPr bwMode="auto">
          <a:xfrm flipH="1" flipV="1">
            <a:off x="4221163" y="48609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7" name="Oval 68"/>
          <p:cNvSpPr>
            <a:spLocks noChangeArrowheads="1"/>
          </p:cNvSpPr>
          <p:nvPr/>
        </p:nvSpPr>
        <p:spPr bwMode="auto">
          <a:xfrm>
            <a:off x="2917826" y="50736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0518" name="Oval 69"/>
          <p:cNvSpPr>
            <a:spLocks noChangeArrowheads="1"/>
          </p:cNvSpPr>
          <p:nvPr/>
        </p:nvSpPr>
        <p:spPr bwMode="auto">
          <a:xfrm>
            <a:off x="3440113" y="5529263"/>
            <a:ext cx="285750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20519" name="AutoShape 74"/>
          <p:cNvCxnSpPr>
            <a:cxnSpLocks noChangeShapeType="1"/>
            <a:stCxn id="20521" idx="7"/>
            <a:endCxn id="20517" idx="3"/>
          </p:cNvCxnSpPr>
          <p:nvPr/>
        </p:nvCxnSpPr>
        <p:spPr bwMode="auto">
          <a:xfrm flipV="1">
            <a:off x="2638426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0" name="AutoShape 75"/>
          <p:cNvCxnSpPr>
            <a:cxnSpLocks noChangeShapeType="1"/>
            <a:stCxn id="20518" idx="1"/>
            <a:endCxn id="20517" idx="5"/>
          </p:cNvCxnSpPr>
          <p:nvPr/>
        </p:nvCxnSpPr>
        <p:spPr bwMode="auto">
          <a:xfrm flipH="1" flipV="1">
            <a:off x="3160714" y="5332414"/>
            <a:ext cx="320675" cy="22383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1" name="Oval 76"/>
          <p:cNvSpPr>
            <a:spLocks noChangeArrowheads="1"/>
          </p:cNvSpPr>
          <p:nvPr/>
        </p:nvSpPr>
        <p:spPr bwMode="auto">
          <a:xfrm>
            <a:off x="2395538" y="55292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20522" name="Oval 81"/>
          <p:cNvSpPr>
            <a:spLocks noChangeArrowheads="1"/>
          </p:cNvSpPr>
          <p:nvPr/>
        </p:nvSpPr>
        <p:spPr bwMode="auto">
          <a:xfrm>
            <a:off x="50371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20523" name="Oval 82"/>
          <p:cNvSpPr>
            <a:spLocks noChangeArrowheads="1"/>
          </p:cNvSpPr>
          <p:nvPr/>
        </p:nvSpPr>
        <p:spPr bwMode="auto">
          <a:xfrm>
            <a:off x="55594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20524" name="AutoShape 87"/>
          <p:cNvCxnSpPr>
            <a:cxnSpLocks noChangeShapeType="1"/>
            <a:stCxn id="20526" idx="7"/>
            <a:endCxn id="20522" idx="3"/>
          </p:cNvCxnSpPr>
          <p:nvPr/>
        </p:nvCxnSpPr>
        <p:spPr bwMode="auto">
          <a:xfrm flipV="1">
            <a:off x="4757739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5" name="AutoShape 88"/>
          <p:cNvCxnSpPr>
            <a:cxnSpLocks noChangeShapeType="1"/>
            <a:stCxn id="20523" idx="1"/>
            <a:endCxn id="20522" idx="5"/>
          </p:cNvCxnSpPr>
          <p:nvPr/>
        </p:nvCxnSpPr>
        <p:spPr bwMode="auto">
          <a:xfrm flipH="1" flipV="1">
            <a:off x="5280026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6" name="Oval 89"/>
          <p:cNvSpPr>
            <a:spLocks noChangeArrowheads="1"/>
          </p:cNvSpPr>
          <p:nvPr/>
        </p:nvSpPr>
        <p:spPr bwMode="auto">
          <a:xfrm>
            <a:off x="4514851" y="5530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0527" name="Oval 94"/>
          <p:cNvSpPr>
            <a:spLocks noChangeArrowheads="1"/>
          </p:cNvSpPr>
          <p:nvPr/>
        </p:nvSpPr>
        <p:spPr bwMode="auto">
          <a:xfrm>
            <a:off x="6096000" y="4191001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0528" name="AutoShape 95"/>
          <p:cNvCxnSpPr>
            <a:cxnSpLocks noChangeShapeType="1"/>
            <a:stCxn id="20527" idx="5"/>
            <a:endCxn id="20530" idx="1"/>
          </p:cNvCxnSpPr>
          <p:nvPr/>
        </p:nvCxnSpPr>
        <p:spPr bwMode="auto">
          <a:xfrm>
            <a:off x="6340475" y="44338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9" name="AutoShape 96"/>
          <p:cNvCxnSpPr>
            <a:cxnSpLocks noChangeShapeType="1"/>
            <a:stCxn id="20527" idx="3"/>
            <a:endCxn id="20514" idx="7"/>
          </p:cNvCxnSpPr>
          <p:nvPr/>
        </p:nvCxnSpPr>
        <p:spPr bwMode="auto">
          <a:xfrm flipH="1">
            <a:off x="4221163" y="4433889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0" name="Oval 97"/>
          <p:cNvSpPr>
            <a:spLocks noChangeArrowheads="1"/>
          </p:cNvSpPr>
          <p:nvPr/>
        </p:nvSpPr>
        <p:spPr bwMode="auto">
          <a:xfrm>
            <a:off x="8216900" y="4619626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0531" name="AutoShape 98"/>
          <p:cNvCxnSpPr>
            <a:cxnSpLocks noChangeShapeType="1"/>
            <a:stCxn id="20530" idx="3"/>
            <a:endCxn id="20533" idx="7"/>
          </p:cNvCxnSpPr>
          <p:nvPr/>
        </p:nvCxnSpPr>
        <p:spPr bwMode="auto">
          <a:xfrm flipH="1">
            <a:off x="7400925" y="48625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2" name="AutoShape 99"/>
          <p:cNvCxnSpPr>
            <a:cxnSpLocks noChangeShapeType="1"/>
            <a:stCxn id="20538" idx="1"/>
            <a:endCxn id="20530" idx="5"/>
          </p:cNvCxnSpPr>
          <p:nvPr/>
        </p:nvCxnSpPr>
        <p:spPr bwMode="auto">
          <a:xfrm flipH="1" flipV="1">
            <a:off x="8461375" y="48625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3" name="Oval 100"/>
          <p:cNvSpPr>
            <a:spLocks noChangeArrowheads="1"/>
          </p:cNvSpPr>
          <p:nvPr/>
        </p:nvSpPr>
        <p:spPr bwMode="auto">
          <a:xfrm>
            <a:off x="71580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0534" name="Oval 101"/>
          <p:cNvSpPr>
            <a:spLocks noChangeArrowheads="1"/>
          </p:cNvSpPr>
          <p:nvPr/>
        </p:nvSpPr>
        <p:spPr bwMode="auto">
          <a:xfrm>
            <a:off x="76803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0535" name="AutoShape 106"/>
          <p:cNvCxnSpPr>
            <a:cxnSpLocks noChangeShapeType="1"/>
            <a:stCxn id="20537" idx="7"/>
            <a:endCxn id="20533" idx="3"/>
          </p:cNvCxnSpPr>
          <p:nvPr/>
        </p:nvCxnSpPr>
        <p:spPr bwMode="auto">
          <a:xfrm flipV="1">
            <a:off x="6878639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6" name="AutoShape 107"/>
          <p:cNvCxnSpPr>
            <a:cxnSpLocks noChangeShapeType="1"/>
            <a:stCxn id="20534" idx="1"/>
            <a:endCxn id="20533" idx="5"/>
          </p:cNvCxnSpPr>
          <p:nvPr/>
        </p:nvCxnSpPr>
        <p:spPr bwMode="auto">
          <a:xfrm flipH="1" flipV="1">
            <a:off x="7400926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7" name="Oval 108"/>
          <p:cNvSpPr>
            <a:spLocks noChangeArrowheads="1"/>
          </p:cNvSpPr>
          <p:nvPr/>
        </p:nvSpPr>
        <p:spPr bwMode="auto">
          <a:xfrm>
            <a:off x="6635751" y="5530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20538" name="Oval 113"/>
          <p:cNvSpPr>
            <a:spLocks noChangeArrowheads="1"/>
          </p:cNvSpPr>
          <p:nvPr/>
        </p:nvSpPr>
        <p:spPr bwMode="auto">
          <a:xfrm>
            <a:off x="9277351" y="50768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20539" name="Oval 114"/>
          <p:cNvSpPr>
            <a:spLocks noChangeArrowheads="1"/>
          </p:cNvSpPr>
          <p:nvPr/>
        </p:nvSpPr>
        <p:spPr bwMode="auto">
          <a:xfrm>
            <a:off x="9799638" y="5532438"/>
            <a:ext cx="285750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20540" name="AutoShape 119"/>
          <p:cNvCxnSpPr>
            <a:cxnSpLocks noChangeShapeType="1"/>
            <a:stCxn id="20542" idx="7"/>
            <a:endCxn id="20538" idx="3"/>
          </p:cNvCxnSpPr>
          <p:nvPr/>
        </p:nvCxnSpPr>
        <p:spPr bwMode="auto">
          <a:xfrm flipV="1">
            <a:off x="8997951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41" name="AutoShape 120"/>
          <p:cNvCxnSpPr>
            <a:cxnSpLocks noChangeShapeType="1"/>
            <a:stCxn id="20539" idx="1"/>
            <a:endCxn id="20538" idx="5"/>
          </p:cNvCxnSpPr>
          <p:nvPr/>
        </p:nvCxnSpPr>
        <p:spPr bwMode="auto">
          <a:xfrm flipH="1" flipV="1">
            <a:off x="9520239" y="5335589"/>
            <a:ext cx="320675" cy="22383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2" name="Oval 121"/>
          <p:cNvSpPr>
            <a:spLocks noChangeArrowheads="1"/>
          </p:cNvSpPr>
          <p:nvPr/>
        </p:nvSpPr>
        <p:spPr bwMode="auto">
          <a:xfrm>
            <a:off x="8755063" y="5532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83814129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 (contd.)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F127373-329D-4205-9EAB-BAC4144C73DA}" type="slidenum">
              <a:rPr lang="en-US" altLang="lv-LV" sz="1400"/>
              <a:pPr eaLnBrk="1" hangingPunct="1"/>
              <a:t>53</a:t>
            </a:fld>
            <a:endParaRPr lang="en-US" altLang="lv-LV" sz="1400"/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3976688" y="2103438"/>
            <a:ext cx="285750" cy="2841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1510" name="AutoShape 5"/>
          <p:cNvCxnSpPr>
            <a:cxnSpLocks noChangeShapeType="1"/>
            <a:stCxn id="21509" idx="3"/>
            <a:endCxn id="21512" idx="7"/>
          </p:cNvCxnSpPr>
          <p:nvPr/>
        </p:nvCxnSpPr>
        <p:spPr bwMode="auto">
          <a:xfrm flipH="1">
            <a:off x="3160713" y="2360614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AutoShape 6"/>
          <p:cNvCxnSpPr>
            <a:cxnSpLocks noChangeShapeType="1"/>
            <a:stCxn id="21517" idx="1"/>
            <a:endCxn id="21509" idx="5"/>
          </p:cNvCxnSpPr>
          <p:nvPr/>
        </p:nvCxnSpPr>
        <p:spPr bwMode="auto">
          <a:xfrm flipH="1" flipV="1">
            <a:off x="4221163" y="2360614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2917826" y="25590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1513" name="Oval 8"/>
          <p:cNvSpPr>
            <a:spLocks noChangeArrowheads="1"/>
          </p:cNvSpPr>
          <p:nvPr/>
        </p:nvSpPr>
        <p:spPr bwMode="auto">
          <a:xfrm>
            <a:off x="3440113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21514" name="AutoShape 13"/>
          <p:cNvCxnSpPr>
            <a:cxnSpLocks noChangeShapeType="1"/>
            <a:stCxn id="21516" idx="7"/>
            <a:endCxn id="21512" idx="3"/>
          </p:cNvCxnSpPr>
          <p:nvPr/>
        </p:nvCxnSpPr>
        <p:spPr bwMode="auto">
          <a:xfrm flipV="1">
            <a:off x="2638426" y="28130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AutoShape 14"/>
          <p:cNvCxnSpPr>
            <a:cxnSpLocks noChangeShapeType="1"/>
            <a:stCxn id="21513" idx="1"/>
            <a:endCxn id="21512" idx="5"/>
          </p:cNvCxnSpPr>
          <p:nvPr/>
        </p:nvCxnSpPr>
        <p:spPr bwMode="auto">
          <a:xfrm flipH="1" flipV="1">
            <a:off x="3160714" y="28130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Oval 15"/>
          <p:cNvSpPr>
            <a:spLocks noChangeArrowheads="1"/>
          </p:cNvSpPr>
          <p:nvPr/>
        </p:nvSpPr>
        <p:spPr bwMode="auto">
          <a:xfrm>
            <a:off x="2395538" y="30146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21517" name="Oval 20"/>
          <p:cNvSpPr>
            <a:spLocks noChangeArrowheads="1"/>
          </p:cNvSpPr>
          <p:nvPr/>
        </p:nvSpPr>
        <p:spPr bwMode="auto">
          <a:xfrm>
            <a:off x="50371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21518" name="Oval 21"/>
          <p:cNvSpPr>
            <a:spLocks noChangeArrowheads="1"/>
          </p:cNvSpPr>
          <p:nvPr/>
        </p:nvSpPr>
        <p:spPr bwMode="auto">
          <a:xfrm>
            <a:off x="55594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21519" name="AutoShape 26"/>
          <p:cNvCxnSpPr>
            <a:cxnSpLocks noChangeShapeType="1"/>
            <a:stCxn id="21521" idx="7"/>
            <a:endCxn id="21517" idx="3"/>
          </p:cNvCxnSpPr>
          <p:nvPr/>
        </p:nvCxnSpPr>
        <p:spPr bwMode="auto">
          <a:xfrm flipV="1">
            <a:off x="4757739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27"/>
          <p:cNvCxnSpPr>
            <a:cxnSpLocks noChangeShapeType="1"/>
            <a:stCxn id="21518" idx="1"/>
            <a:endCxn id="21517" idx="5"/>
          </p:cNvCxnSpPr>
          <p:nvPr/>
        </p:nvCxnSpPr>
        <p:spPr bwMode="auto">
          <a:xfrm flipH="1" flipV="1">
            <a:off x="5280026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1" name="Oval 28"/>
          <p:cNvSpPr>
            <a:spLocks noChangeArrowheads="1"/>
          </p:cNvSpPr>
          <p:nvPr/>
        </p:nvSpPr>
        <p:spPr bwMode="auto">
          <a:xfrm>
            <a:off x="4514851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1522" name="Oval 33"/>
          <p:cNvSpPr>
            <a:spLocks noChangeArrowheads="1"/>
          </p:cNvSpPr>
          <p:nvPr/>
        </p:nvSpPr>
        <p:spPr bwMode="auto">
          <a:xfrm>
            <a:off x="6096000" y="1676401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1523" name="AutoShape 34"/>
          <p:cNvCxnSpPr>
            <a:cxnSpLocks noChangeShapeType="1"/>
            <a:stCxn id="21522" idx="5"/>
            <a:endCxn id="21525" idx="1"/>
          </p:cNvCxnSpPr>
          <p:nvPr/>
        </p:nvCxnSpPr>
        <p:spPr bwMode="auto">
          <a:xfrm>
            <a:off x="6340475" y="1919289"/>
            <a:ext cx="191770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4" name="AutoShape 35"/>
          <p:cNvCxnSpPr>
            <a:cxnSpLocks noChangeShapeType="1"/>
            <a:stCxn id="21522" idx="3"/>
            <a:endCxn id="21509" idx="7"/>
          </p:cNvCxnSpPr>
          <p:nvPr/>
        </p:nvCxnSpPr>
        <p:spPr bwMode="auto">
          <a:xfrm flipH="1">
            <a:off x="4221163" y="1919289"/>
            <a:ext cx="1917700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5" name="Oval 36"/>
          <p:cNvSpPr>
            <a:spLocks noChangeArrowheads="1"/>
          </p:cNvSpPr>
          <p:nvPr/>
        </p:nvSpPr>
        <p:spPr bwMode="auto">
          <a:xfrm>
            <a:off x="8216900" y="2105026"/>
            <a:ext cx="285750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21526" name="AutoShape 37"/>
          <p:cNvCxnSpPr>
            <a:cxnSpLocks noChangeShapeType="1"/>
            <a:stCxn id="21525" idx="3"/>
            <a:endCxn id="21528" idx="7"/>
          </p:cNvCxnSpPr>
          <p:nvPr/>
        </p:nvCxnSpPr>
        <p:spPr bwMode="auto">
          <a:xfrm flipH="1">
            <a:off x="7400925" y="2362200"/>
            <a:ext cx="857250" cy="230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7" name="AutoShape 38"/>
          <p:cNvCxnSpPr>
            <a:cxnSpLocks noChangeShapeType="1"/>
            <a:stCxn id="21533" idx="1"/>
            <a:endCxn id="21525" idx="5"/>
          </p:cNvCxnSpPr>
          <p:nvPr/>
        </p:nvCxnSpPr>
        <p:spPr bwMode="auto">
          <a:xfrm flipH="1" flipV="1">
            <a:off x="8461375" y="2362201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8" name="Oval 39"/>
          <p:cNvSpPr>
            <a:spLocks noChangeArrowheads="1"/>
          </p:cNvSpPr>
          <p:nvPr/>
        </p:nvSpPr>
        <p:spPr bwMode="auto">
          <a:xfrm>
            <a:off x="71580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1529" name="Oval 40"/>
          <p:cNvSpPr>
            <a:spLocks noChangeArrowheads="1"/>
          </p:cNvSpPr>
          <p:nvPr/>
        </p:nvSpPr>
        <p:spPr bwMode="auto">
          <a:xfrm>
            <a:off x="76803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1530" name="AutoShape 45"/>
          <p:cNvCxnSpPr>
            <a:cxnSpLocks noChangeShapeType="1"/>
            <a:stCxn id="21532" idx="7"/>
            <a:endCxn id="21528" idx="3"/>
          </p:cNvCxnSpPr>
          <p:nvPr/>
        </p:nvCxnSpPr>
        <p:spPr bwMode="auto">
          <a:xfrm flipV="1">
            <a:off x="6878639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1" name="AutoShape 46"/>
          <p:cNvCxnSpPr>
            <a:cxnSpLocks noChangeShapeType="1"/>
            <a:stCxn id="21529" idx="1"/>
            <a:endCxn id="21528" idx="5"/>
          </p:cNvCxnSpPr>
          <p:nvPr/>
        </p:nvCxnSpPr>
        <p:spPr bwMode="auto">
          <a:xfrm flipH="1" flipV="1">
            <a:off x="7400926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2" name="Oval 47"/>
          <p:cNvSpPr>
            <a:spLocks noChangeArrowheads="1"/>
          </p:cNvSpPr>
          <p:nvPr/>
        </p:nvSpPr>
        <p:spPr bwMode="auto">
          <a:xfrm>
            <a:off x="6635751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21533" name="Oval 52"/>
          <p:cNvSpPr>
            <a:spLocks noChangeArrowheads="1"/>
          </p:cNvSpPr>
          <p:nvPr/>
        </p:nvSpPr>
        <p:spPr bwMode="auto">
          <a:xfrm>
            <a:off x="9277351" y="25622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21534" name="Oval 53"/>
          <p:cNvSpPr>
            <a:spLocks noChangeArrowheads="1"/>
          </p:cNvSpPr>
          <p:nvPr/>
        </p:nvSpPr>
        <p:spPr bwMode="auto">
          <a:xfrm>
            <a:off x="9799638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21535" name="AutoShape 58"/>
          <p:cNvCxnSpPr>
            <a:cxnSpLocks noChangeShapeType="1"/>
            <a:stCxn id="21537" idx="7"/>
            <a:endCxn id="21533" idx="3"/>
          </p:cNvCxnSpPr>
          <p:nvPr/>
        </p:nvCxnSpPr>
        <p:spPr bwMode="auto">
          <a:xfrm flipV="1">
            <a:off x="8997951" y="2816226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6" name="AutoShape 59"/>
          <p:cNvCxnSpPr>
            <a:cxnSpLocks noChangeShapeType="1"/>
            <a:stCxn id="21534" idx="1"/>
            <a:endCxn id="21533" idx="5"/>
          </p:cNvCxnSpPr>
          <p:nvPr/>
        </p:nvCxnSpPr>
        <p:spPr bwMode="auto">
          <a:xfrm flipH="1" flipV="1">
            <a:off x="9520239" y="2816226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7" name="Oval 60"/>
          <p:cNvSpPr>
            <a:spLocks noChangeArrowheads="1"/>
          </p:cNvSpPr>
          <p:nvPr/>
        </p:nvSpPr>
        <p:spPr bwMode="auto">
          <a:xfrm>
            <a:off x="8755063" y="30178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sp>
        <p:nvSpPr>
          <p:cNvPr id="21538" name="Oval 65"/>
          <p:cNvSpPr>
            <a:spLocks noChangeArrowheads="1"/>
          </p:cNvSpPr>
          <p:nvPr/>
        </p:nvSpPr>
        <p:spPr bwMode="auto">
          <a:xfrm>
            <a:off x="3976688" y="4618038"/>
            <a:ext cx="285750" cy="2841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21539" name="AutoShape 66"/>
          <p:cNvCxnSpPr>
            <a:cxnSpLocks noChangeShapeType="1"/>
            <a:stCxn id="21538" idx="3"/>
            <a:endCxn id="21541" idx="7"/>
          </p:cNvCxnSpPr>
          <p:nvPr/>
        </p:nvCxnSpPr>
        <p:spPr bwMode="auto">
          <a:xfrm flipH="1">
            <a:off x="3160713" y="4875214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0" name="AutoShape 67"/>
          <p:cNvCxnSpPr>
            <a:cxnSpLocks noChangeShapeType="1"/>
            <a:stCxn id="21546" idx="1"/>
            <a:endCxn id="21538" idx="5"/>
          </p:cNvCxnSpPr>
          <p:nvPr/>
        </p:nvCxnSpPr>
        <p:spPr bwMode="auto">
          <a:xfrm flipH="1" flipV="1">
            <a:off x="4221163" y="4875213"/>
            <a:ext cx="857250" cy="2270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1" name="Oval 68"/>
          <p:cNvSpPr>
            <a:spLocks noChangeArrowheads="1"/>
          </p:cNvSpPr>
          <p:nvPr/>
        </p:nvSpPr>
        <p:spPr bwMode="auto">
          <a:xfrm>
            <a:off x="2917826" y="50736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1542" name="Oval 69"/>
          <p:cNvSpPr>
            <a:spLocks noChangeArrowheads="1"/>
          </p:cNvSpPr>
          <p:nvPr/>
        </p:nvSpPr>
        <p:spPr bwMode="auto">
          <a:xfrm>
            <a:off x="3440113" y="55292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21543" name="AutoShape 74"/>
          <p:cNvCxnSpPr>
            <a:cxnSpLocks noChangeShapeType="1"/>
            <a:stCxn id="21545" idx="7"/>
            <a:endCxn id="21541" idx="3"/>
          </p:cNvCxnSpPr>
          <p:nvPr/>
        </p:nvCxnSpPr>
        <p:spPr bwMode="auto">
          <a:xfrm flipV="1">
            <a:off x="2638426" y="53276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4" name="AutoShape 75"/>
          <p:cNvCxnSpPr>
            <a:cxnSpLocks noChangeShapeType="1"/>
            <a:stCxn id="21542" idx="1"/>
            <a:endCxn id="21541" idx="5"/>
          </p:cNvCxnSpPr>
          <p:nvPr/>
        </p:nvCxnSpPr>
        <p:spPr bwMode="auto">
          <a:xfrm flipH="1" flipV="1">
            <a:off x="3160714" y="53276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5" name="Oval 76"/>
          <p:cNvSpPr>
            <a:spLocks noChangeArrowheads="1"/>
          </p:cNvSpPr>
          <p:nvPr/>
        </p:nvSpPr>
        <p:spPr bwMode="auto">
          <a:xfrm>
            <a:off x="2395538" y="55292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21546" name="Oval 81"/>
          <p:cNvSpPr>
            <a:spLocks noChangeArrowheads="1"/>
          </p:cNvSpPr>
          <p:nvPr/>
        </p:nvSpPr>
        <p:spPr bwMode="auto">
          <a:xfrm>
            <a:off x="50371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1547" name="Oval 82"/>
          <p:cNvSpPr>
            <a:spLocks noChangeArrowheads="1"/>
          </p:cNvSpPr>
          <p:nvPr/>
        </p:nvSpPr>
        <p:spPr bwMode="auto">
          <a:xfrm>
            <a:off x="55594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21548" name="AutoShape 87"/>
          <p:cNvCxnSpPr>
            <a:cxnSpLocks noChangeShapeType="1"/>
            <a:stCxn id="21550" idx="7"/>
            <a:endCxn id="21546" idx="3"/>
          </p:cNvCxnSpPr>
          <p:nvPr/>
        </p:nvCxnSpPr>
        <p:spPr bwMode="auto">
          <a:xfrm flipV="1">
            <a:off x="4757739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9" name="AutoShape 88"/>
          <p:cNvCxnSpPr>
            <a:cxnSpLocks noChangeShapeType="1"/>
            <a:stCxn id="21547" idx="1"/>
            <a:endCxn id="21546" idx="5"/>
          </p:cNvCxnSpPr>
          <p:nvPr/>
        </p:nvCxnSpPr>
        <p:spPr bwMode="auto">
          <a:xfrm flipH="1" flipV="1">
            <a:off x="5280026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0" name="Oval 89"/>
          <p:cNvSpPr>
            <a:spLocks noChangeArrowheads="1"/>
          </p:cNvSpPr>
          <p:nvPr/>
        </p:nvSpPr>
        <p:spPr bwMode="auto">
          <a:xfrm>
            <a:off x="4514851" y="5530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21551" name="Oval 94"/>
          <p:cNvSpPr>
            <a:spLocks noChangeArrowheads="1"/>
          </p:cNvSpPr>
          <p:nvPr/>
        </p:nvSpPr>
        <p:spPr bwMode="auto">
          <a:xfrm>
            <a:off x="6096000" y="4191001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1552" name="AutoShape 95"/>
          <p:cNvCxnSpPr>
            <a:cxnSpLocks noChangeShapeType="1"/>
            <a:stCxn id="21551" idx="5"/>
            <a:endCxn id="21554" idx="1"/>
          </p:cNvCxnSpPr>
          <p:nvPr/>
        </p:nvCxnSpPr>
        <p:spPr bwMode="auto">
          <a:xfrm>
            <a:off x="6340475" y="4433889"/>
            <a:ext cx="191770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3" name="AutoShape 96"/>
          <p:cNvCxnSpPr>
            <a:cxnSpLocks noChangeShapeType="1"/>
            <a:stCxn id="21551" idx="3"/>
            <a:endCxn id="21538" idx="7"/>
          </p:cNvCxnSpPr>
          <p:nvPr/>
        </p:nvCxnSpPr>
        <p:spPr bwMode="auto">
          <a:xfrm flipH="1">
            <a:off x="4221163" y="4433889"/>
            <a:ext cx="1917700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4" name="Oval 97"/>
          <p:cNvSpPr>
            <a:spLocks noChangeArrowheads="1"/>
          </p:cNvSpPr>
          <p:nvPr/>
        </p:nvSpPr>
        <p:spPr bwMode="auto">
          <a:xfrm>
            <a:off x="8216900" y="4619626"/>
            <a:ext cx="285750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21555" name="AutoShape 98"/>
          <p:cNvCxnSpPr>
            <a:cxnSpLocks noChangeShapeType="1"/>
            <a:stCxn id="21554" idx="3"/>
            <a:endCxn id="21557" idx="7"/>
          </p:cNvCxnSpPr>
          <p:nvPr/>
        </p:nvCxnSpPr>
        <p:spPr bwMode="auto">
          <a:xfrm flipH="1">
            <a:off x="7400925" y="4876801"/>
            <a:ext cx="857250" cy="225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6" name="AutoShape 99"/>
          <p:cNvCxnSpPr>
            <a:cxnSpLocks noChangeShapeType="1"/>
            <a:stCxn id="21562" idx="1"/>
            <a:endCxn id="21554" idx="5"/>
          </p:cNvCxnSpPr>
          <p:nvPr/>
        </p:nvCxnSpPr>
        <p:spPr bwMode="auto">
          <a:xfrm flipH="1" flipV="1">
            <a:off x="8461375" y="4876801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7" name="Oval 100"/>
          <p:cNvSpPr>
            <a:spLocks noChangeArrowheads="1"/>
          </p:cNvSpPr>
          <p:nvPr/>
        </p:nvSpPr>
        <p:spPr bwMode="auto">
          <a:xfrm>
            <a:off x="71580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1558" name="Oval 101"/>
          <p:cNvSpPr>
            <a:spLocks noChangeArrowheads="1"/>
          </p:cNvSpPr>
          <p:nvPr/>
        </p:nvSpPr>
        <p:spPr bwMode="auto">
          <a:xfrm>
            <a:off x="76803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1559" name="AutoShape 106"/>
          <p:cNvCxnSpPr>
            <a:cxnSpLocks noChangeShapeType="1"/>
            <a:stCxn id="21561" idx="7"/>
            <a:endCxn id="21557" idx="3"/>
          </p:cNvCxnSpPr>
          <p:nvPr/>
        </p:nvCxnSpPr>
        <p:spPr bwMode="auto">
          <a:xfrm flipV="1">
            <a:off x="6878639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0" name="AutoShape 107"/>
          <p:cNvCxnSpPr>
            <a:cxnSpLocks noChangeShapeType="1"/>
            <a:stCxn id="21558" idx="1"/>
            <a:endCxn id="21557" idx="5"/>
          </p:cNvCxnSpPr>
          <p:nvPr/>
        </p:nvCxnSpPr>
        <p:spPr bwMode="auto">
          <a:xfrm flipH="1" flipV="1">
            <a:off x="7400926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61" name="Oval 108"/>
          <p:cNvSpPr>
            <a:spLocks noChangeArrowheads="1"/>
          </p:cNvSpPr>
          <p:nvPr/>
        </p:nvSpPr>
        <p:spPr bwMode="auto">
          <a:xfrm>
            <a:off x="6635751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21562" name="Oval 113"/>
          <p:cNvSpPr>
            <a:spLocks noChangeArrowheads="1"/>
          </p:cNvSpPr>
          <p:nvPr/>
        </p:nvSpPr>
        <p:spPr bwMode="auto">
          <a:xfrm>
            <a:off x="9277351" y="50768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21563" name="Oval 114"/>
          <p:cNvSpPr>
            <a:spLocks noChangeArrowheads="1"/>
          </p:cNvSpPr>
          <p:nvPr/>
        </p:nvSpPr>
        <p:spPr bwMode="auto">
          <a:xfrm>
            <a:off x="9799638" y="55324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21564" name="AutoShape 119"/>
          <p:cNvCxnSpPr>
            <a:cxnSpLocks noChangeShapeType="1"/>
            <a:stCxn id="21566" idx="7"/>
            <a:endCxn id="21562" idx="3"/>
          </p:cNvCxnSpPr>
          <p:nvPr/>
        </p:nvCxnSpPr>
        <p:spPr bwMode="auto">
          <a:xfrm flipV="1">
            <a:off x="8997951" y="5330826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5" name="AutoShape 120"/>
          <p:cNvCxnSpPr>
            <a:cxnSpLocks noChangeShapeType="1"/>
            <a:stCxn id="21563" idx="1"/>
            <a:endCxn id="21562" idx="5"/>
          </p:cNvCxnSpPr>
          <p:nvPr/>
        </p:nvCxnSpPr>
        <p:spPr bwMode="auto">
          <a:xfrm flipH="1" flipV="1">
            <a:off x="9520239" y="5330826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66" name="Oval 121"/>
          <p:cNvSpPr>
            <a:spLocks noChangeArrowheads="1"/>
          </p:cNvSpPr>
          <p:nvPr/>
        </p:nvSpPr>
        <p:spPr bwMode="auto">
          <a:xfrm>
            <a:off x="8755063" y="5532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989229646"/>
      </p:ext>
    </p:extLst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 (end)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DE8EAE0-2E66-4128-860A-3E61E37F7F97}" type="slidenum">
              <a:rPr lang="en-US" altLang="lv-LV" sz="1400"/>
              <a:pPr eaLnBrk="1" hangingPunct="1"/>
              <a:t>54</a:t>
            </a:fld>
            <a:endParaRPr lang="en-US" altLang="lv-LV" sz="140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31200" y="6107113"/>
            <a:ext cx="3860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Heaps</a:t>
            </a:r>
          </a:p>
        </p:txBody>
      </p:sp>
      <p:sp>
        <p:nvSpPr>
          <p:cNvPr id="22533" name="Oval 64"/>
          <p:cNvSpPr>
            <a:spLocks noChangeArrowheads="1"/>
          </p:cNvSpPr>
          <p:nvPr/>
        </p:nvSpPr>
        <p:spPr bwMode="auto">
          <a:xfrm>
            <a:off x="3976688" y="2103438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22534" name="AutoShape 65"/>
          <p:cNvCxnSpPr>
            <a:cxnSpLocks noChangeShapeType="1"/>
            <a:stCxn id="22533" idx="3"/>
            <a:endCxn id="22536" idx="7"/>
          </p:cNvCxnSpPr>
          <p:nvPr/>
        </p:nvCxnSpPr>
        <p:spPr bwMode="auto">
          <a:xfrm flipH="1">
            <a:off x="3160713" y="2355850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AutoShape 66"/>
          <p:cNvCxnSpPr>
            <a:cxnSpLocks noChangeShapeType="1"/>
            <a:stCxn id="22541" idx="1"/>
            <a:endCxn id="22533" idx="5"/>
          </p:cNvCxnSpPr>
          <p:nvPr/>
        </p:nvCxnSpPr>
        <p:spPr bwMode="auto">
          <a:xfrm flipH="1" flipV="1">
            <a:off x="4221163" y="2355850"/>
            <a:ext cx="85725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6" name="Oval 67"/>
          <p:cNvSpPr>
            <a:spLocks noChangeArrowheads="1"/>
          </p:cNvSpPr>
          <p:nvPr/>
        </p:nvSpPr>
        <p:spPr bwMode="auto">
          <a:xfrm>
            <a:off x="2917826" y="25590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2537" name="Oval 68"/>
          <p:cNvSpPr>
            <a:spLocks noChangeArrowheads="1"/>
          </p:cNvSpPr>
          <p:nvPr/>
        </p:nvSpPr>
        <p:spPr bwMode="auto">
          <a:xfrm>
            <a:off x="3440113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22538" name="AutoShape 73"/>
          <p:cNvCxnSpPr>
            <a:cxnSpLocks noChangeShapeType="1"/>
            <a:stCxn id="22540" idx="7"/>
            <a:endCxn id="22536" idx="3"/>
          </p:cNvCxnSpPr>
          <p:nvPr/>
        </p:nvCxnSpPr>
        <p:spPr bwMode="auto">
          <a:xfrm flipV="1">
            <a:off x="2638426" y="28130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AutoShape 74"/>
          <p:cNvCxnSpPr>
            <a:cxnSpLocks noChangeShapeType="1"/>
            <a:stCxn id="22537" idx="1"/>
            <a:endCxn id="22536" idx="5"/>
          </p:cNvCxnSpPr>
          <p:nvPr/>
        </p:nvCxnSpPr>
        <p:spPr bwMode="auto">
          <a:xfrm flipH="1" flipV="1">
            <a:off x="3160714" y="28130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0" name="Oval 75"/>
          <p:cNvSpPr>
            <a:spLocks noChangeArrowheads="1"/>
          </p:cNvSpPr>
          <p:nvPr/>
        </p:nvSpPr>
        <p:spPr bwMode="auto">
          <a:xfrm>
            <a:off x="2395538" y="30146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22541" name="Oval 80"/>
          <p:cNvSpPr>
            <a:spLocks noChangeArrowheads="1"/>
          </p:cNvSpPr>
          <p:nvPr/>
        </p:nvSpPr>
        <p:spPr bwMode="auto">
          <a:xfrm>
            <a:off x="50371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2542" name="Oval 81"/>
          <p:cNvSpPr>
            <a:spLocks noChangeArrowheads="1"/>
          </p:cNvSpPr>
          <p:nvPr/>
        </p:nvSpPr>
        <p:spPr bwMode="auto">
          <a:xfrm>
            <a:off x="55594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22543" name="AutoShape 86"/>
          <p:cNvCxnSpPr>
            <a:cxnSpLocks noChangeShapeType="1"/>
            <a:stCxn id="22545" idx="7"/>
            <a:endCxn id="22541" idx="3"/>
          </p:cNvCxnSpPr>
          <p:nvPr/>
        </p:nvCxnSpPr>
        <p:spPr bwMode="auto">
          <a:xfrm flipV="1">
            <a:off x="4757739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87"/>
          <p:cNvCxnSpPr>
            <a:cxnSpLocks noChangeShapeType="1"/>
            <a:stCxn id="22542" idx="1"/>
            <a:endCxn id="22541" idx="5"/>
          </p:cNvCxnSpPr>
          <p:nvPr/>
        </p:nvCxnSpPr>
        <p:spPr bwMode="auto">
          <a:xfrm flipH="1" flipV="1">
            <a:off x="5280026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5" name="Oval 88"/>
          <p:cNvSpPr>
            <a:spLocks noChangeArrowheads="1"/>
          </p:cNvSpPr>
          <p:nvPr/>
        </p:nvSpPr>
        <p:spPr bwMode="auto">
          <a:xfrm>
            <a:off x="4514851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22546" name="Oval 93"/>
          <p:cNvSpPr>
            <a:spLocks noChangeArrowheads="1"/>
          </p:cNvSpPr>
          <p:nvPr/>
        </p:nvSpPr>
        <p:spPr bwMode="auto">
          <a:xfrm>
            <a:off x="6096000" y="1676401"/>
            <a:ext cx="287338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cxnSp>
        <p:nvCxnSpPr>
          <p:cNvPr id="22547" name="AutoShape 94"/>
          <p:cNvCxnSpPr>
            <a:cxnSpLocks noChangeShapeType="1"/>
            <a:stCxn id="22546" idx="5"/>
            <a:endCxn id="22549" idx="1"/>
          </p:cNvCxnSpPr>
          <p:nvPr/>
        </p:nvCxnSpPr>
        <p:spPr bwMode="auto">
          <a:xfrm>
            <a:off x="6340475" y="1933575"/>
            <a:ext cx="1917700" cy="203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AutoShape 95"/>
          <p:cNvCxnSpPr>
            <a:cxnSpLocks noChangeShapeType="1"/>
            <a:stCxn id="22546" idx="3"/>
            <a:endCxn id="22533" idx="7"/>
          </p:cNvCxnSpPr>
          <p:nvPr/>
        </p:nvCxnSpPr>
        <p:spPr bwMode="auto">
          <a:xfrm flipH="1">
            <a:off x="4221163" y="1933576"/>
            <a:ext cx="1917700" cy="201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9" name="Oval 96"/>
          <p:cNvSpPr>
            <a:spLocks noChangeArrowheads="1"/>
          </p:cNvSpPr>
          <p:nvPr/>
        </p:nvSpPr>
        <p:spPr bwMode="auto">
          <a:xfrm>
            <a:off x="8216900" y="2105026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22550" name="AutoShape 97"/>
          <p:cNvCxnSpPr>
            <a:cxnSpLocks noChangeShapeType="1"/>
            <a:stCxn id="22549" idx="3"/>
            <a:endCxn id="22552" idx="7"/>
          </p:cNvCxnSpPr>
          <p:nvPr/>
        </p:nvCxnSpPr>
        <p:spPr bwMode="auto">
          <a:xfrm flipH="1">
            <a:off x="7400925" y="2357438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1" name="AutoShape 98"/>
          <p:cNvCxnSpPr>
            <a:cxnSpLocks noChangeShapeType="1"/>
            <a:stCxn id="22557" idx="1"/>
            <a:endCxn id="22549" idx="5"/>
          </p:cNvCxnSpPr>
          <p:nvPr/>
        </p:nvCxnSpPr>
        <p:spPr bwMode="auto">
          <a:xfrm flipH="1" flipV="1">
            <a:off x="8461375" y="2357439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2" name="Oval 99"/>
          <p:cNvSpPr>
            <a:spLocks noChangeArrowheads="1"/>
          </p:cNvSpPr>
          <p:nvPr/>
        </p:nvSpPr>
        <p:spPr bwMode="auto">
          <a:xfrm>
            <a:off x="71580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2553" name="Oval 100"/>
          <p:cNvSpPr>
            <a:spLocks noChangeArrowheads="1"/>
          </p:cNvSpPr>
          <p:nvPr/>
        </p:nvSpPr>
        <p:spPr bwMode="auto">
          <a:xfrm>
            <a:off x="76803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2554" name="AutoShape 105"/>
          <p:cNvCxnSpPr>
            <a:cxnSpLocks noChangeShapeType="1"/>
            <a:stCxn id="22556" idx="7"/>
            <a:endCxn id="22552" idx="3"/>
          </p:cNvCxnSpPr>
          <p:nvPr/>
        </p:nvCxnSpPr>
        <p:spPr bwMode="auto">
          <a:xfrm flipV="1">
            <a:off x="6878639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106"/>
          <p:cNvCxnSpPr>
            <a:cxnSpLocks noChangeShapeType="1"/>
            <a:stCxn id="22553" idx="1"/>
            <a:endCxn id="22552" idx="5"/>
          </p:cNvCxnSpPr>
          <p:nvPr/>
        </p:nvCxnSpPr>
        <p:spPr bwMode="auto">
          <a:xfrm flipH="1" flipV="1">
            <a:off x="7400926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6" name="Oval 107"/>
          <p:cNvSpPr>
            <a:spLocks noChangeArrowheads="1"/>
          </p:cNvSpPr>
          <p:nvPr/>
        </p:nvSpPr>
        <p:spPr bwMode="auto">
          <a:xfrm>
            <a:off x="6635751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22557" name="Oval 112"/>
          <p:cNvSpPr>
            <a:spLocks noChangeArrowheads="1"/>
          </p:cNvSpPr>
          <p:nvPr/>
        </p:nvSpPr>
        <p:spPr bwMode="auto">
          <a:xfrm>
            <a:off x="9277351" y="25622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22558" name="Oval 113"/>
          <p:cNvSpPr>
            <a:spLocks noChangeArrowheads="1"/>
          </p:cNvSpPr>
          <p:nvPr/>
        </p:nvSpPr>
        <p:spPr bwMode="auto">
          <a:xfrm>
            <a:off x="9799638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22559" name="AutoShape 118"/>
          <p:cNvCxnSpPr>
            <a:cxnSpLocks noChangeShapeType="1"/>
            <a:stCxn id="22561" idx="7"/>
            <a:endCxn id="22557" idx="3"/>
          </p:cNvCxnSpPr>
          <p:nvPr/>
        </p:nvCxnSpPr>
        <p:spPr bwMode="auto">
          <a:xfrm flipV="1">
            <a:off x="8997951" y="2816226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0" name="AutoShape 119"/>
          <p:cNvCxnSpPr>
            <a:cxnSpLocks noChangeShapeType="1"/>
            <a:stCxn id="22558" idx="1"/>
            <a:endCxn id="22557" idx="5"/>
          </p:cNvCxnSpPr>
          <p:nvPr/>
        </p:nvCxnSpPr>
        <p:spPr bwMode="auto">
          <a:xfrm flipH="1" flipV="1">
            <a:off x="9520239" y="2816226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1" name="Oval 120"/>
          <p:cNvSpPr>
            <a:spLocks noChangeArrowheads="1"/>
          </p:cNvSpPr>
          <p:nvPr/>
        </p:nvSpPr>
        <p:spPr bwMode="auto">
          <a:xfrm>
            <a:off x="8755063" y="30178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sp>
        <p:nvSpPr>
          <p:cNvPr id="22562" name="Oval 125"/>
          <p:cNvSpPr>
            <a:spLocks noChangeArrowheads="1"/>
          </p:cNvSpPr>
          <p:nvPr/>
        </p:nvSpPr>
        <p:spPr bwMode="auto">
          <a:xfrm>
            <a:off x="3976688" y="4541838"/>
            <a:ext cx="285750" cy="2841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22563" name="AutoShape 126"/>
          <p:cNvCxnSpPr>
            <a:cxnSpLocks noChangeShapeType="1"/>
            <a:stCxn id="22562" idx="3"/>
            <a:endCxn id="22565" idx="7"/>
          </p:cNvCxnSpPr>
          <p:nvPr/>
        </p:nvCxnSpPr>
        <p:spPr bwMode="auto">
          <a:xfrm flipH="1">
            <a:off x="3160713" y="4799014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4" name="AutoShape 127"/>
          <p:cNvCxnSpPr>
            <a:cxnSpLocks noChangeShapeType="1"/>
            <a:stCxn id="22570" idx="1"/>
            <a:endCxn id="22562" idx="5"/>
          </p:cNvCxnSpPr>
          <p:nvPr/>
        </p:nvCxnSpPr>
        <p:spPr bwMode="auto">
          <a:xfrm flipH="1" flipV="1">
            <a:off x="4221163" y="4799013"/>
            <a:ext cx="857250" cy="2270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5" name="Oval 128"/>
          <p:cNvSpPr>
            <a:spLocks noChangeArrowheads="1"/>
          </p:cNvSpPr>
          <p:nvPr/>
        </p:nvSpPr>
        <p:spPr bwMode="auto">
          <a:xfrm>
            <a:off x="2917826" y="49974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2566" name="Oval 129"/>
          <p:cNvSpPr>
            <a:spLocks noChangeArrowheads="1"/>
          </p:cNvSpPr>
          <p:nvPr/>
        </p:nvSpPr>
        <p:spPr bwMode="auto">
          <a:xfrm>
            <a:off x="3440113" y="54530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22567" name="AutoShape 134"/>
          <p:cNvCxnSpPr>
            <a:cxnSpLocks noChangeShapeType="1"/>
            <a:stCxn id="22569" idx="7"/>
            <a:endCxn id="22565" idx="3"/>
          </p:cNvCxnSpPr>
          <p:nvPr/>
        </p:nvCxnSpPr>
        <p:spPr bwMode="auto">
          <a:xfrm flipV="1">
            <a:off x="2638426" y="52514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8" name="AutoShape 135"/>
          <p:cNvCxnSpPr>
            <a:cxnSpLocks noChangeShapeType="1"/>
            <a:stCxn id="22566" idx="1"/>
            <a:endCxn id="22565" idx="5"/>
          </p:cNvCxnSpPr>
          <p:nvPr/>
        </p:nvCxnSpPr>
        <p:spPr bwMode="auto">
          <a:xfrm flipH="1" flipV="1">
            <a:off x="3160714" y="52514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9" name="Oval 136"/>
          <p:cNvSpPr>
            <a:spLocks noChangeArrowheads="1"/>
          </p:cNvSpPr>
          <p:nvPr/>
        </p:nvSpPr>
        <p:spPr bwMode="auto">
          <a:xfrm>
            <a:off x="2395538" y="54530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22570" name="Oval 141"/>
          <p:cNvSpPr>
            <a:spLocks noChangeArrowheads="1"/>
          </p:cNvSpPr>
          <p:nvPr/>
        </p:nvSpPr>
        <p:spPr bwMode="auto">
          <a:xfrm>
            <a:off x="5037138" y="49990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22571" name="Oval 142"/>
          <p:cNvSpPr>
            <a:spLocks noChangeArrowheads="1"/>
          </p:cNvSpPr>
          <p:nvPr/>
        </p:nvSpPr>
        <p:spPr bwMode="auto">
          <a:xfrm>
            <a:off x="5559425" y="54546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22572" name="AutoShape 147"/>
          <p:cNvCxnSpPr>
            <a:cxnSpLocks noChangeShapeType="1"/>
            <a:stCxn id="22574" idx="7"/>
            <a:endCxn id="22570" idx="3"/>
          </p:cNvCxnSpPr>
          <p:nvPr/>
        </p:nvCxnSpPr>
        <p:spPr bwMode="auto">
          <a:xfrm flipV="1">
            <a:off x="4757739" y="52578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3" name="AutoShape 148"/>
          <p:cNvCxnSpPr>
            <a:cxnSpLocks noChangeShapeType="1"/>
            <a:stCxn id="22571" idx="1"/>
            <a:endCxn id="22570" idx="5"/>
          </p:cNvCxnSpPr>
          <p:nvPr/>
        </p:nvCxnSpPr>
        <p:spPr bwMode="auto">
          <a:xfrm flipH="1" flipV="1">
            <a:off x="5280026" y="52578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4" name="Oval 149"/>
          <p:cNvSpPr>
            <a:spLocks noChangeArrowheads="1"/>
          </p:cNvSpPr>
          <p:nvPr/>
        </p:nvSpPr>
        <p:spPr bwMode="auto">
          <a:xfrm>
            <a:off x="4514851" y="54546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22575" name="Oval 154"/>
          <p:cNvSpPr>
            <a:spLocks noChangeArrowheads="1"/>
          </p:cNvSpPr>
          <p:nvPr/>
        </p:nvSpPr>
        <p:spPr bwMode="auto">
          <a:xfrm>
            <a:off x="6096000" y="4114801"/>
            <a:ext cx="287338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22576" name="AutoShape 155"/>
          <p:cNvCxnSpPr>
            <a:cxnSpLocks noChangeShapeType="1"/>
            <a:stCxn id="22575" idx="5"/>
            <a:endCxn id="22578" idx="1"/>
          </p:cNvCxnSpPr>
          <p:nvPr/>
        </p:nvCxnSpPr>
        <p:spPr bwMode="auto">
          <a:xfrm>
            <a:off x="6340475" y="4371975"/>
            <a:ext cx="1917700" cy="203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7" name="AutoShape 156"/>
          <p:cNvCxnSpPr>
            <a:cxnSpLocks noChangeShapeType="1"/>
            <a:stCxn id="22575" idx="3"/>
            <a:endCxn id="22562" idx="7"/>
          </p:cNvCxnSpPr>
          <p:nvPr/>
        </p:nvCxnSpPr>
        <p:spPr bwMode="auto">
          <a:xfrm flipH="1">
            <a:off x="4221163" y="4371975"/>
            <a:ext cx="1917700" cy="196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8" name="Oval 157"/>
          <p:cNvSpPr>
            <a:spLocks noChangeArrowheads="1"/>
          </p:cNvSpPr>
          <p:nvPr/>
        </p:nvSpPr>
        <p:spPr bwMode="auto">
          <a:xfrm>
            <a:off x="8216900" y="4543426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22579" name="AutoShape 158"/>
          <p:cNvCxnSpPr>
            <a:cxnSpLocks noChangeShapeType="1"/>
            <a:stCxn id="22578" idx="3"/>
            <a:endCxn id="22581" idx="7"/>
          </p:cNvCxnSpPr>
          <p:nvPr/>
        </p:nvCxnSpPr>
        <p:spPr bwMode="auto">
          <a:xfrm flipH="1">
            <a:off x="7400925" y="4795838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0" name="AutoShape 159"/>
          <p:cNvCxnSpPr>
            <a:cxnSpLocks noChangeShapeType="1"/>
            <a:stCxn id="22586" idx="1"/>
            <a:endCxn id="22578" idx="5"/>
          </p:cNvCxnSpPr>
          <p:nvPr/>
        </p:nvCxnSpPr>
        <p:spPr bwMode="auto">
          <a:xfrm flipH="1" flipV="1">
            <a:off x="8461375" y="4795839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81" name="Oval 160"/>
          <p:cNvSpPr>
            <a:spLocks noChangeArrowheads="1"/>
          </p:cNvSpPr>
          <p:nvPr/>
        </p:nvSpPr>
        <p:spPr bwMode="auto">
          <a:xfrm>
            <a:off x="7158038" y="49990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2582" name="Oval 161"/>
          <p:cNvSpPr>
            <a:spLocks noChangeArrowheads="1"/>
          </p:cNvSpPr>
          <p:nvPr/>
        </p:nvSpPr>
        <p:spPr bwMode="auto">
          <a:xfrm>
            <a:off x="7680325" y="54546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2583" name="AutoShape 166"/>
          <p:cNvCxnSpPr>
            <a:cxnSpLocks noChangeShapeType="1"/>
            <a:stCxn id="22585" idx="7"/>
            <a:endCxn id="22581" idx="3"/>
          </p:cNvCxnSpPr>
          <p:nvPr/>
        </p:nvCxnSpPr>
        <p:spPr bwMode="auto">
          <a:xfrm flipV="1">
            <a:off x="6878639" y="52530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4" name="AutoShape 167"/>
          <p:cNvCxnSpPr>
            <a:cxnSpLocks noChangeShapeType="1"/>
            <a:stCxn id="22582" idx="1"/>
            <a:endCxn id="22581" idx="5"/>
          </p:cNvCxnSpPr>
          <p:nvPr/>
        </p:nvCxnSpPr>
        <p:spPr bwMode="auto">
          <a:xfrm flipH="1" flipV="1">
            <a:off x="7400926" y="52530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85" name="Oval 168"/>
          <p:cNvSpPr>
            <a:spLocks noChangeArrowheads="1"/>
          </p:cNvSpPr>
          <p:nvPr/>
        </p:nvSpPr>
        <p:spPr bwMode="auto">
          <a:xfrm>
            <a:off x="6635751" y="54546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22586" name="Oval 173"/>
          <p:cNvSpPr>
            <a:spLocks noChangeArrowheads="1"/>
          </p:cNvSpPr>
          <p:nvPr/>
        </p:nvSpPr>
        <p:spPr bwMode="auto">
          <a:xfrm>
            <a:off x="9277351" y="50006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22587" name="Oval 174"/>
          <p:cNvSpPr>
            <a:spLocks noChangeArrowheads="1"/>
          </p:cNvSpPr>
          <p:nvPr/>
        </p:nvSpPr>
        <p:spPr bwMode="auto">
          <a:xfrm>
            <a:off x="9799638" y="54562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22588" name="AutoShape 179"/>
          <p:cNvCxnSpPr>
            <a:cxnSpLocks noChangeShapeType="1"/>
            <a:stCxn id="22590" idx="7"/>
            <a:endCxn id="22586" idx="3"/>
          </p:cNvCxnSpPr>
          <p:nvPr/>
        </p:nvCxnSpPr>
        <p:spPr bwMode="auto">
          <a:xfrm flipV="1">
            <a:off x="8997951" y="5254626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9" name="AutoShape 180"/>
          <p:cNvCxnSpPr>
            <a:cxnSpLocks noChangeShapeType="1"/>
            <a:stCxn id="22587" idx="1"/>
            <a:endCxn id="22586" idx="5"/>
          </p:cNvCxnSpPr>
          <p:nvPr/>
        </p:nvCxnSpPr>
        <p:spPr bwMode="auto">
          <a:xfrm flipH="1" flipV="1">
            <a:off x="9520239" y="5254626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90" name="Oval 181"/>
          <p:cNvSpPr>
            <a:spLocks noChangeArrowheads="1"/>
          </p:cNvSpPr>
          <p:nvPr/>
        </p:nvSpPr>
        <p:spPr bwMode="auto">
          <a:xfrm>
            <a:off x="8755063" y="54562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902353963"/>
      </p:ext>
    </p:extLst>
  </p:cSld>
  <p:clrMapOvr>
    <a:masterClrMapping/>
  </p:clrMapOvr>
  <p:transition spd="slow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Analysis</a:t>
            </a:r>
          </a:p>
        </p:txBody>
      </p:sp>
      <p:sp>
        <p:nvSpPr>
          <p:cNvPr id="51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000" dirty="0"/>
              <a:t>We visualize the worst-case time of a </a:t>
            </a:r>
            <a:r>
              <a:rPr lang="en-US" altLang="lv-LV" sz="2000" dirty="0" err="1"/>
              <a:t>downheap</a:t>
            </a:r>
            <a:r>
              <a:rPr lang="en-US" altLang="lv-LV" sz="2000" dirty="0"/>
              <a:t> with a proxy path that goes first right and then repeatedly goes left until the bottom of the heap (this path may differ from the actual </a:t>
            </a:r>
            <a:r>
              <a:rPr lang="en-US" altLang="lv-LV" sz="2000" dirty="0" err="1"/>
              <a:t>downheap</a:t>
            </a:r>
            <a:r>
              <a:rPr lang="en-US" altLang="lv-LV" sz="2000" dirty="0"/>
              <a:t> path)</a:t>
            </a:r>
          </a:p>
          <a:p>
            <a:pPr eaLnBrk="1" hangingPunct="1"/>
            <a:r>
              <a:rPr lang="en-US" altLang="lv-LV" sz="2000" dirty="0"/>
              <a:t>Since each node is traversed by at most two proxy paths, the total number of nodes of the proxy paths is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/>
              <a:t> </a:t>
            </a:r>
          </a:p>
          <a:p>
            <a:pPr eaLnBrk="1" hangingPunct="1"/>
            <a:r>
              <a:rPr lang="en-US" altLang="lv-LV" sz="2000" dirty="0"/>
              <a:t>Thus, bottom-up heap construction runs in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 </a:t>
            </a:r>
            <a:r>
              <a:rPr lang="en-US" altLang="lv-LV" sz="2000" dirty="0"/>
              <a:t>time </a:t>
            </a:r>
          </a:p>
          <a:p>
            <a:pPr eaLnBrk="1" hangingPunct="1"/>
            <a:r>
              <a:rPr lang="en-US" altLang="lv-LV" sz="2000" dirty="0"/>
              <a:t>Bottom-up heap construction is faster than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/>
              <a:t> successive insertions and speeds up the first phase of heap-sort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8653A66-DAAA-411C-8C9F-6150AC914E63}" type="slidenum">
              <a:rPr lang="en-US" altLang="lv-LV" sz="1400"/>
              <a:pPr eaLnBrk="1" hangingPunct="1"/>
              <a:t>55</a:t>
            </a:fld>
            <a:endParaRPr lang="en-US" altLang="lv-LV" sz="1400"/>
          </a:p>
        </p:txBody>
      </p:sp>
      <p:cxnSp>
        <p:nvCxnSpPr>
          <p:cNvPr id="5125" name="AutoShape 35"/>
          <p:cNvCxnSpPr>
            <a:cxnSpLocks noChangeShapeType="1"/>
            <a:stCxn id="5164" idx="3"/>
            <a:endCxn id="5157" idx="7"/>
          </p:cNvCxnSpPr>
          <p:nvPr/>
        </p:nvCxnSpPr>
        <p:spPr bwMode="auto">
          <a:xfrm flipH="1">
            <a:off x="4221163" y="4518026"/>
            <a:ext cx="19177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AutoShape 5"/>
          <p:cNvCxnSpPr>
            <a:cxnSpLocks noChangeShapeType="1"/>
            <a:stCxn id="5157" idx="3"/>
            <a:endCxn id="5158" idx="7"/>
          </p:cNvCxnSpPr>
          <p:nvPr/>
        </p:nvCxnSpPr>
        <p:spPr bwMode="auto">
          <a:xfrm flipH="1">
            <a:off x="3160713" y="4945063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AutoShape 6"/>
          <p:cNvCxnSpPr>
            <a:cxnSpLocks noChangeShapeType="1"/>
            <a:stCxn id="5161" idx="1"/>
            <a:endCxn id="5157" idx="5"/>
          </p:cNvCxnSpPr>
          <p:nvPr/>
        </p:nvCxnSpPr>
        <p:spPr bwMode="auto">
          <a:xfrm flipH="1" flipV="1">
            <a:off x="4221163" y="4945064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AutoShape 11"/>
          <p:cNvCxnSpPr>
            <a:cxnSpLocks noChangeShapeType="1"/>
            <a:endCxn id="5159" idx="5"/>
          </p:cNvCxnSpPr>
          <p:nvPr/>
        </p:nvCxnSpPr>
        <p:spPr bwMode="auto">
          <a:xfrm flipH="1" flipV="1">
            <a:off x="3684589" y="5857875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AutoShape 12"/>
          <p:cNvCxnSpPr>
            <a:cxnSpLocks noChangeShapeType="1"/>
            <a:endCxn id="5159" idx="3"/>
          </p:cNvCxnSpPr>
          <p:nvPr/>
        </p:nvCxnSpPr>
        <p:spPr bwMode="auto">
          <a:xfrm flipV="1">
            <a:off x="3324226" y="5857875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13"/>
          <p:cNvCxnSpPr>
            <a:cxnSpLocks noChangeShapeType="1"/>
            <a:stCxn id="5160" idx="7"/>
            <a:endCxn id="5158" idx="3"/>
          </p:cNvCxnSpPr>
          <p:nvPr/>
        </p:nvCxnSpPr>
        <p:spPr bwMode="auto">
          <a:xfrm flipV="1">
            <a:off x="2638426" y="540226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AutoShape 14"/>
          <p:cNvCxnSpPr>
            <a:cxnSpLocks noChangeShapeType="1"/>
            <a:stCxn id="5159" idx="1"/>
            <a:endCxn id="5158" idx="5"/>
          </p:cNvCxnSpPr>
          <p:nvPr/>
        </p:nvCxnSpPr>
        <p:spPr bwMode="auto">
          <a:xfrm flipH="1" flipV="1">
            <a:off x="3160714" y="540226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8"/>
          <p:cNvCxnSpPr>
            <a:cxnSpLocks noChangeShapeType="1"/>
            <a:endCxn id="5160" idx="5"/>
          </p:cNvCxnSpPr>
          <p:nvPr/>
        </p:nvCxnSpPr>
        <p:spPr bwMode="auto">
          <a:xfrm flipH="1" flipV="1">
            <a:off x="2638425" y="585787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9"/>
          <p:cNvCxnSpPr>
            <a:cxnSpLocks noChangeShapeType="1"/>
            <a:endCxn id="5160" idx="3"/>
          </p:cNvCxnSpPr>
          <p:nvPr/>
        </p:nvCxnSpPr>
        <p:spPr bwMode="auto">
          <a:xfrm flipV="1">
            <a:off x="2276475" y="585787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24"/>
          <p:cNvCxnSpPr>
            <a:cxnSpLocks noChangeShapeType="1"/>
            <a:endCxn id="5162" idx="5"/>
          </p:cNvCxnSpPr>
          <p:nvPr/>
        </p:nvCxnSpPr>
        <p:spPr bwMode="auto">
          <a:xfrm flipH="1" flipV="1">
            <a:off x="5803900" y="5859464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25"/>
          <p:cNvCxnSpPr>
            <a:cxnSpLocks noChangeShapeType="1"/>
            <a:endCxn id="5162" idx="3"/>
          </p:cNvCxnSpPr>
          <p:nvPr/>
        </p:nvCxnSpPr>
        <p:spPr bwMode="auto">
          <a:xfrm flipV="1">
            <a:off x="5443538" y="5859464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26"/>
          <p:cNvCxnSpPr>
            <a:cxnSpLocks noChangeShapeType="1"/>
            <a:stCxn id="5163" idx="7"/>
            <a:endCxn id="5161" idx="3"/>
          </p:cNvCxnSpPr>
          <p:nvPr/>
        </p:nvCxnSpPr>
        <p:spPr bwMode="auto">
          <a:xfrm flipV="1">
            <a:off x="4757739" y="54038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27"/>
          <p:cNvCxnSpPr>
            <a:cxnSpLocks noChangeShapeType="1"/>
            <a:stCxn id="5162" idx="1"/>
            <a:endCxn id="5161" idx="5"/>
          </p:cNvCxnSpPr>
          <p:nvPr/>
        </p:nvCxnSpPr>
        <p:spPr bwMode="auto">
          <a:xfrm flipH="1" flipV="1">
            <a:off x="5280026" y="54038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31"/>
          <p:cNvCxnSpPr>
            <a:cxnSpLocks noChangeShapeType="1"/>
            <a:endCxn id="5163" idx="5"/>
          </p:cNvCxnSpPr>
          <p:nvPr/>
        </p:nvCxnSpPr>
        <p:spPr bwMode="auto">
          <a:xfrm flipH="1" flipV="1">
            <a:off x="4757739" y="5859464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32"/>
          <p:cNvCxnSpPr>
            <a:cxnSpLocks noChangeShapeType="1"/>
            <a:endCxn id="5163" idx="3"/>
          </p:cNvCxnSpPr>
          <p:nvPr/>
        </p:nvCxnSpPr>
        <p:spPr bwMode="auto">
          <a:xfrm flipV="1">
            <a:off x="4395789" y="5859464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34"/>
          <p:cNvCxnSpPr>
            <a:cxnSpLocks noChangeShapeType="1"/>
            <a:stCxn id="5164" idx="5"/>
            <a:endCxn id="5165" idx="1"/>
          </p:cNvCxnSpPr>
          <p:nvPr/>
        </p:nvCxnSpPr>
        <p:spPr bwMode="auto">
          <a:xfrm>
            <a:off x="6340475" y="4518026"/>
            <a:ext cx="191770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37"/>
          <p:cNvCxnSpPr>
            <a:cxnSpLocks noChangeShapeType="1"/>
            <a:stCxn id="5165" idx="3"/>
            <a:endCxn id="5166" idx="7"/>
          </p:cNvCxnSpPr>
          <p:nvPr/>
        </p:nvCxnSpPr>
        <p:spPr bwMode="auto">
          <a:xfrm flipH="1">
            <a:off x="7400925" y="4946650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AutoShape 38"/>
          <p:cNvCxnSpPr>
            <a:cxnSpLocks noChangeShapeType="1"/>
            <a:stCxn id="5169" idx="1"/>
            <a:endCxn id="5165" idx="5"/>
          </p:cNvCxnSpPr>
          <p:nvPr/>
        </p:nvCxnSpPr>
        <p:spPr bwMode="auto">
          <a:xfrm flipH="1" flipV="1">
            <a:off x="8461375" y="4946650"/>
            <a:ext cx="85725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5" name="AutoShape 43"/>
          <p:cNvCxnSpPr>
            <a:cxnSpLocks noChangeShapeType="1"/>
            <a:endCxn id="5167" idx="5"/>
          </p:cNvCxnSpPr>
          <p:nvPr/>
        </p:nvCxnSpPr>
        <p:spPr bwMode="auto">
          <a:xfrm flipH="1" flipV="1">
            <a:off x="7924800" y="5859464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6" name="AutoShape 44"/>
          <p:cNvCxnSpPr>
            <a:cxnSpLocks noChangeShapeType="1"/>
            <a:endCxn id="5167" idx="3"/>
          </p:cNvCxnSpPr>
          <p:nvPr/>
        </p:nvCxnSpPr>
        <p:spPr bwMode="auto">
          <a:xfrm flipV="1">
            <a:off x="7564438" y="5859464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7" name="AutoShape 45"/>
          <p:cNvCxnSpPr>
            <a:cxnSpLocks noChangeShapeType="1"/>
            <a:stCxn id="5168" idx="7"/>
            <a:endCxn id="5166" idx="3"/>
          </p:cNvCxnSpPr>
          <p:nvPr/>
        </p:nvCxnSpPr>
        <p:spPr bwMode="auto">
          <a:xfrm flipV="1">
            <a:off x="6878639" y="54038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8" name="AutoShape 46"/>
          <p:cNvCxnSpPr>
            <a:cxnSpLocks noChangeShapeType="1"/>
            <a:stCxn id="5167" idx="1"/>
            <a:endCxn id="5166" idx="5"/>
          </p:cNvCxnSpPr>
          <p:nvPr/>
        </p:nvCxnSpPr>
        <p:spPr bwMode="auto">
          <a:xfrm flipH="1" flipV="1">
            <a:off x="7400926" y="54038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9" name="AutoShape 50"/>
          <p:cNvCxnSpPr>
            <a:cxnSpLocks noChangeShapeType="1"/>
            <a:endCxn id="5168" idx="5"/>
          </p:cNvCxnSpPr>
          <p:nvPr/>
        </p:nvCxnSpPr>
        <p:spPr bwMode="auto">
          <a:xfrm flipH="1" flipV="1">
            <a:off x="6878639" y="5859464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0" name="AutoShape 51"/>
          <p:cNvCxnSpPr>
            <a:cxnSpLocks noChangeShapeType="1"/>
            <a:endCxn id="5168" idx="3"/>
          </p:cNvCxnSpPr>
          <p:nvPr/>
        </p:nvCxnSpPr>
        <p:spPr bwMode="auto">
          <a:xfrm flipV="1">
            <a:off x="6516689" y="5859464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1" name="AutoShape 56"/>
          <p:cNvCxnSpPr>
            <a:cxnSpLocks noChangeShapeType="1"/>
            <a:endCxn id="5170" idx="5"/>
          </p:cNvCxnSpPr>
          <p:nvPr/>
        </p:nvCxnSpPr>
        <p:spPr bwMode="auto">
          <a:xfrm flipH="1" flipV="1">
            <a:off x="10044114" y="5861050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2" name="AutoShape 57"/>
          <p:cNvCxnSpPr>
            <a:cxnSpLocks noChangeShapeType="1"/>
            <a:endCxn id="5170" idx="3"/>
          </p:cNvCxnSpPr>
          <p:nvPr/>
        </p:nvCxnSpPr>
        <p:spPr bwMode="auto">
          <a:xfrm flipV="1">
            <a:off x="9683751" y="5861050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3" name="AutoShape 58"/>
          <p:cNvCxnSpPr>
            <a:cxnSpLocks noChangeShapeType="1"/>
            <a:stCxn id="5171" idx="7"/>
            <a:endCxn id="5169" idx="3"/>
          </p:cNvCxnSpPr>
          <p:nvPr/>
        </p:nvCxnSpPr>
        <p:spPr bwMode="auto">
          <a:xfrm flipV="1">
            <a:off x="8997951" y="54054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4" name="AutoShape 59"/>
          <p:cNvCxnSpPr>
            <a:cxnSpLocks noChangeShapeType="1"/>
            <a:stCxn id="5170" idx="1"/>
            <a:endCxn id="5169" idx="5"/>
          </p:cNvCxnSpPr>
          <p:nvPr/>
        </p:nvCxnSpPr>
        <p:spPr bwMode="auto">
          <a:xfrm flipH="1" flipV="1">
            <a:off x="9520239" y="54054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5" name="AutoShape 63"/>
          <p:cNvCxnSpPr>
            <a:cxnSpLocks noChangeShapeType="1"/>
            <a:endCxn id="5171" idx="5"/>
          </p:cNvCxnSpPr>
          <p:nvPr/>
        </p:nvCxnSpPr>
        <p:spPr bwMode="auto">
          <a:xfrm flipH="1" flipV="1">
            <a:off x="8997950" y="5861050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6" name="AutoShape 64"/>
          <p:cNvCxnSpPr>
            <a:cxnSpLocks noChangeShapeType="1"/>
            <a:endCxn id="5171" idx="3"/>
          </p:cNvCxnSpPr>
          <p:nvPr/>
        </p:nvCxnSpPr>
        <p:spPr bwMode="auto">
          <a:xfrm flipV="1">
            <a:off x="8636000" y="5861050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7" name="Oval 4"/>
          <p:cNvSpPr>
            <a:spLocks noChangeArrowheads="1"/>
          </p:cNvSpPr>
          <p:nvPr/>
        </p:nvSpPr>
        <p:spPr bwMode="auto">
          <a:xfrm>
            <a:off x="3976688" y="4692651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58" name="Oval 7"/>
          <p:cNvSpPr>
            <a:spLocks noChangeArrowheads="1"/>
          </p:cNvSpPr>
          <p:nvPr/>
        </p:nvSpPr>
        <p:spPr bwMode="auto">
          <a:xfrm>
            <a:off x="2917826" y="51482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59" name="Oval 8"/>
          <p:cNvSpPr>
            <a:spLocks noChangeArrowheads="1"/>
          </p:cNvSpPr>
          <p:nvPr/>
        </p:nvSpPr>
        <p:spPr bwMode="auto">
          <a:xfrm>
            <a:off x="3440113" y="56038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0" name="Oval 15"/>
          <p:cNvSpPr>
            <a:spLocks noChangeArrowheads="1"/>
          </p:cNvSpPr>
          <p:nvPr/>
        </p:nvSpPr>
        <p:spPr bwMode="auto">
          <a:xfrm>
            <a:off x="2395538" y="560387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1" name="Oval 20"/>
          <p:cNvSpPr>
            <a:spLocks noChangeArrowheads="1"/>
          </p:cNvSpPr>
          <p:nvPr/>
        </p:nvSpPr>
        <p:spPr bwMode="auto">
          <a:xfrm>
            <a:off x="5037138" y="5149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2" name="Oval 21"/>
          <p:cNvSpPr>
            <a:spLocks noChangeArrowheads="1"/>
          </p:cNvSpPr>
          <p:nvPr/>
        </p:nvSpPr>
        <p:spPr bwMode="auto">
          <a:xfrm>
            <a:off x="5559425" y="56054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3" name="Oval 28"/>
          <p:cNvSpPr>
            <a:spLocks noChangeArrowheads="1"/>
          </p:cNvSpPr>
          <p:nvPr/>
        </p:nvSpPr>
        <p:spPr bwMode="auto">
          <a:xfrm>
            <a:off x="4514851" y="56054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4" name="Oval 33"/>
          <p:cNvSpPr>
            <a:spLocks noChangeArrowheads="1"/>
          </p:cNvSpPr>
          <p:nvPr/>
        </p:nvSpPr>
        <p:spPr bwMode="auto">
          <a:xfrm>
            <a:off x="6096000" y="4265613"/>
            <a:ext cx="287338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5" name="Oval 36"/>
          <p:cNvSpPr>
            <a:spLocks noChangeArrowheads="1"/>
          </p:cNvSpPr>
          <p:nvPr/>
        </p:nvSpPr>
        <p:spPr bwMode="auto">
          <a:xfrm>
            <a:off x="8216900" y="4694238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6" name="Oval 39"/>
          <p:cNvSpPr>
            <a:spLocks noChangeArrowheads="1"/>
          </p:cNvSpPr>
          <p:nvPr/>
        </p:nvSpPr>
        <p:spPr bwMode="auto">
          <a:xfrm>
            <a:off x="7158038" y="5149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7" name="Oval 40"/>
          <p:cNvSpPr>
            <a:spLocks noChangeArrowheads="1"/>
          </p:cNvSpPr>
          <p:nvPr/>
        </p:nvSpPr>
        <p:spPr bwMode="auto">
          <a:xfrm>
            <a:off x="7680325" y="56054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8" name="Oval 47"/>
          <p:cNvSpPr>
            <a:spLocks noChangeArrowheads="1"/>
          </p:cNvSpPr>
          <p:nvPr/>
        </p:nvSpPr>
        <p:spPr bwMode="auto">
          <a:xfrm>
            <a:off x="6635751" y="56054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9" name="Oval 52"/>
          <p:cNvSpPr>
            <a:spLocks noChangeArrowheads="1"/>
          </p:cNvSpPr>
          <p:nvPr/>
        </p:nvSpPr>
        <p:spPr bwMode="auto">
          <a:xfrm>
            <a:off x="9277351" y="51514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70" name="Oval 53"/>
          <p:cNvSpPr>
            <a:spLocks noChangeArrowheads="1"/>
          </p:cNvSpPr>
          <p:nvPr/>
        </p:nvSpPr>
        <p:spPr bwMode="auto">
          <a:xfrm>
            <a:off x="9799638" y="56070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71" name="Oval 60"/>
          <p:cNvSpPr>
            <a:spLocks noChangeArrowheads="1"/>
          </p:cNvSpPr>
          <p:nvPr/>
        </p:nvSpPr>
        <p:spPr bwMode="auto">
          <a:xfrm>
            <a:off x="8755063" y="56070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72" name="Freeform 65"/>
          <p:cNvSpPr>
            <a:spLocks/>
          </p:cNvSpPr>
          <p:nvPr/>
        </p:nvSpPr>
        <p:spPr bwMode="auto">
          <a:xfrm>
            <a:off x="6324601" y="4648200"/>
            <a:ext cx="1801813" cy="1447800"/>
          </a:xfrm>
          <a:custGeom>
            <a:avLst/>
            <a:gdLst>
              <a:gd name="T0" fmla="*/ 0 w 1135"/>
              <a:gd name="T1" fmla="*/ 0 h 912"/>
              <a:gd name="T2" fmla="*/ 1676401 w 1135"/>
              <a:gd name="T3" fmla="*/ 190500 h 912"/>
              <a:gd name="T4" fmla="*/ 752475 w 1135"/>
              <a:gd name="T5" fmla="*/ 504825 h 912"/>
              <a:gd name="T6" fmla="*/ 228600 w 1135"/>
              <a:gd name="T7" fmla="*/ 990600 h 912"/>
              <a:gd name="T8" fmla="*/ 0 w 1135"/>
              <a:gd name="T9" fmla="*/ 1447800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5"/>
              <a:gd name="T16" fmla="*/ 0 h 912"/>
              <a:gd name="T17" fmla="*/ 1135 w 1135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5" h="912">
                <a:moveTo>
                  <a:pt x="0" y="0"/>
                </a:moveTo>
                <a:cubicBezTo>
                  <a:pt x="176" y="20"/>
                  <a:pt x="977" y="67"/>
                  <a:pt x="1056" y="120"/>
                </a:cubicBezTo>
                <a:cubicBezTo>
                  <a:pt x="1135" y="173"/>
                  <a:pt x="626" y="234"/>
                  <a:pt x="474" y="318"/>
                </a:cubicBezTo>
                <a:cubicBezTo>
                  <a:pt x="322" y="402"/>
                  <a:pt x="223" y="525"/>
                  <a:pt x="144" y="624"/>
                </a:cubicBezTo>
                <a:cubicBezTo>
                  <a:pt x="65" y="723"/>
                  <a:pt x="30" y="852"/>
                  <a:pt x="0" y="912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73" name="Freeform 66"/>
          <p:cNvSpPr>
            <a:spLocks/>
          </p:cNvSpPr>
          <p:nvPr/>
        </p:nvSpPr>
        <p:spPr bwMode="auto">
          <a:xfrm>
            <a:off x="8372475" y="5086350"/>
            <a:ext cx="896938" cy="1009650"/>
          </a:xfrm>
          <a:custGeom>
            <a:avLst/>
            <a:gdLst>
              <a:gd name="T0" fmla="*/ 0 w 565"/>
              <a:gd name="T1" fmla="*/ 0 h 636"/>
              <a:gd name="T2" fmla="*/ 828675 w 565"/>
              <a:gd name="T3" fmla="*/ 200025 h 636"/>
              <a:gd name="T4" fmla="*/ 409575 w 565"/>
              <a:gd name="T5" fmla="*/ 438150 h 636"/>
              <a:gd name="T6" fmla="*/ 219075 w 565"/>
              <a:gd name="T7" fmla="*/ 723900 h 636"/>
              <a:gd name="T8" fmla="*/ 95250 w 565"/>
              <a:gd name="T9" fmla="*/ 1009650 h 6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5"/>
              <a:gd name="T16" fmla="*/ 0 h 636"/>
              <a:gd name="T17" fmla="*/ 565 w 565"/>
              <a:gd name="T18" fmla="*/ 636 h 6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5" h="636">
                <a:moveTo>
                  <a:pt x="0" y="0"/>
                </a:moveTo>
                <a:cubicBezTo>
                  <a:pt x="87" y="22"/>
                  <a:pt x="479" y="80"/>
                  <a:pt x="522" y="126"/>
                </a:cubicBezTo>
                <a:cubicBezTo>
                  <a:pt x="565" y="172"/>
                  <a:pt x="322" y="221"/>
                  <a:pt x="258" y="276"/>
                </a:cubicBezTo>
                <a:cubicBezTo>
                  <a:pt x="194" y="331"/>
                  <a:pt x="171" y="396"/>
                  <a:pt x="138" y="456"/>
                </a:cubicBezTo>
                <a:cubicBezTo>
                  <a:pt x="105" y="516"/>
                  <a:pt x="76" y="599"/>
                  <a:pt x="60" y="63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74" name="Freeform 67"/>
          <p:cNvSpPr>
            <a:spLocks/>
          </p:cNvSpPr>
          <p:nvPr/>
        </p:nvSpPr>
        <p:spPr bwMode="auto">
          <a:xfrm>
            <a:off x="4114800" y="5105400"/>
            <a:ext cx="896938" cy="1009650"/>
          </a:xfrm>
          <a:custGeom>
            <a:avLst/>
            <a:gdLst>
              <a:gd name="T0" fmla="*/ 0 w 565"/>
              <a:gd name="T1" fmla="*/ 0 h 636"/>
              <a:gd name="T2" fmla="*/ 828675 w 565"/>
              <a:gd name="T3" fmla="*/ 200025 h 636"/>
              <a:gd name="T4" fmla="*/ 409575 w 565"/>
              <a:gd name="T5" fmla="*/ 438150 h 636"/>
              <a:gd name="T6" fmla="*/ 219075 w 565"/>
              <a:gd name="T7" fmla="*/ 723900 h 636"/>
              <a:gd name="T8" fmla="*/ 95250 w 565"/>
              <a:gd name="T9" fmla="*/ 1009650 h 6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5"/>
              <a:gd name="T16" fmla="*/ 0 h 636"/>
              <a:gd name="T17" fmla="*/ 565 w 565"/>
              <a:gd name="T18" fmla="*/ 636 h 6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5" h="636">
                <a:moveTo>
                  <a:pt x="0" y="0"/>
                </a:moveTo>
                <a:cubicBezTo>
                  <a:pt x="87" y="22"/>
                  <a:pt x="479" y="80"/>
                  <a:pt x="522" y="126"/>
                </a:cubicBezTo>
                <a:cubicBezTo>
                  <a:pt x="565" y="172"/>
                  <a:pt x="322" y="221"/>
                  <a:pt x="258" y="276"/>
                </a:cubicBezTo>
                <a:cubicBezTo>
                  <a:pt x="194" y="331"/>
                  <a:pt x="171" y="396"/>
                  <a:pt x="138" y="456"/>
                </a:cubicBezTo>
                <a:cubicBezTo>
                  <a:pt x="105" y="516"/>
                  <a:pt x="76" y="599"/>
                  <a:pt x="60" y="63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75" name="Freeform 68"/>
          <p:cNvSpPr>
            <a:spLocks/>
          </p:cNvSpPr>
          <p:nvPr/>
        </p:nvSpPr>
        <p:spPr bwMode="auto">
          <a:xfrm>
            <a:off x="3057525" y="5495926"/>
            <a:ext cx="306388" cy="600075"/>
          </a:xfrm>
          <a:custGeom>
            <a:avLst/>
            <a:gdLst>
              <a:gd name="T0" fmla="*/ 0 w 193"/>
              <a:gd name="T1" fmla="*/ 0 h 378"/>
              <a:gd name="T2" fmla="*/ 295275 w 193"/>
              <a:gd name="T3" fmla="*/ 238125 h 378"/>
              <a:gd name="T4" fmla="*/ 66675 w 193"/>
              <a:gd name="T5" fmla="*/ 600075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76" name="Freeform 71"/>
          <p:cNvSpPr>
            <a:spLocks/>
          </p:cNvSpPr>
          <p:nvPr/>
        </p:nvSpPr>
        <p:spPr bwMode="auto">
          <a:xfrm>
            <a:off x="5181600" y="5486401"/>
            <a:ext cx="306388" cy="600075"/>
          </a:xfrm>
          <a:custGeom>
            <a:avLst/>
            <a:gdLst>
              <a:gd name="T0" fmla="*/ 0 w 193"/>
              <a:gd name="T1" fmla="*/ 0 h 378"/>
              <a:gd name="T2" fmla="*/ 295275 w 193"/>
              <a:gd name="T3" fmla="*/ 238125 h 378"/>
              <a:gd name="T4" fmla="*/ 66675 w 193"/>
              <a:gd name="T5" fmla="*/ 600075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77" name="Freeform 72"/>
          <p:cNvSpPr>
            <a:spLocks/>
          </p:cNvSpPr>
          <p:nvPr/>
        </p:nvSpPr>
        <p:spPr bwMode="auto">
          <a:xfrm>
            <a:off x="7305675" y="5476876"/>
            <a:ext cx="306388" cy="600075"/>
          </a:xfrm>
          <a:custGeom>
            <a:avLst/>
            <a:gdLst>
              <a:gd name="T0" fmla="*/ 0 w 193"/>
              <a:gd name="T1" fmla="*/ 0 h 378"/>
              <a:gd name="T2" fmla="*/ 295275 w 193"/>
              <a:gd name="T3" fmla="*/ 238125 h 378"/>
              <a:gd name="T4" fmla="*/ 66675 w 193"/>
              <a:gd name="T5" fmla="*/ 600075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78" name="Freeform 73"/>
          <p:cNvSpPr>
            <a:spLocks/>
          </p:cNvSpPr>
          <p:nvPr/>
        </p:nvSpPr>
        <p:spPr bwMode="auto">
          <a:xfrm>
            <a:off x="9429750" y="5467351"/>
            <a:ext cx="306388" cy="600075"/>
          </a:xfrm>
          <a:custGeom>
            <a:avLst/>
            <a:gdLst>
              <a:gd name="T0" fmla="*/ 0 w 193"/>
              <a:gd name="T1" fmla="*/ 0 h 378"/>
              <a:gd name="T2" fmla="*/ 295275 w 193"/>
              <a:gd name="T3" fmla="*/ 238125 h 378"/>
              <a:gd name="T4" fmla="*/ 66675 w 193"/>
              <a:gd name="T5" fmla="*/ 600075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cxnSp>
        <p:nvCxnSpPr>
          <p:cNvPr id="5179" name="AutoShape 84"/>
          <p:cNvCxnSpPr>
            <a:cxnSpLocks noChangeShapeType="1"/>
          </p:cNvCxnSpPr>
          <p:nvPr/>
        </p:nvCxnSpPr>
        <p:spPr bwMode="auto">
          <a:xfrm flipH="1" flipV="1">
            <a:off x="3636963" y="5910263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0" name="AutoShape 85"/>
          <p:cNvCxnSpPr>
            <a:cxnSpLocks noChangeShapeType="1"/>
          </p:cNvCxnSpPr>
          <p:nvPr/>
        </p:nvCxnSpPr>
        <p:spPr bwMode="auto">
          <a:xfrm flipH="1" flipV="1">
            <a:off x="2590801" y="5910263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1" name="AutoShape 86"/>
          <p:cNvCxnSpPr>
            <a:cxnSpLocks noChangeShapeType="1"/>
          </p:cNvCxnSpPr>
          <p:nvPr/>
        </p:nvCxnSpPr>
        <p:spPr bwMode="auto">
          <a:xfrm flipH="1" flipV="1">
            <a:off x="5756276" y="5911850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2" name="AutoShape 87"/>
          <p:cNvCxnSpPr>
            <a:cxnSpLocks noChangeShapeType="1"/>
          </p:cNvCxnSpPr>
          <p:nvPr/>
        </p:nvCxnSpPr>
        <p:spPr bwMode="auto">
          <a:xfrm flipH="1" flipV="1">
            <a:off x="4710113" y="5911850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3" name="AutoShape 88"/>
          <p:cNvCxnSpPr>
            <a:cxnSpLocks noChangeShapeType="1"/>
          </p:cNvCxnSpPr>
          <p:nvPr/>
        </p:nvCxnSpPr>
        <p:spPr bwMode="auto">
          <a:xfrm flipH="1" flipV="1">
            <a:off x="7877176" y="5911850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4" name="AutoShape 89"/>
          <p:cNvCxnSpPr>
            <a:cxnSpLocks noChangeShapeType="1"/>
          </p:cNvCxnSpPr>
          <p:nvPr/>
        </p:nvCxnSpPr>
        <p:spPr bwMode="auto">
          <a:xfrm flipH="1" flipV="1">
            <a:off x="6831013" y="5911850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5" name="AutoShape 90"/>
          <p:cNvCxnSpPr>
            <a:cxnSpLocks noChangeShapeType="1"/>
          </p:cNvCxnSpPr>
          <p:nvPr/>
        </p:nvCxnSpPr>
        <p:spPr bwMode="auto">
          <a:xfrm flipH="1" flipV="1">
            <a:off x="10006013" y="5921375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6" name="AutoShape 91"/>
          <p:cNvCxnSpPr>
            <a:cxnSpLocks noChangeShapeType="1"/>
          </p:cNvCxnSpPr>
          <p:nvPr/>
        </p:nvCxnSpPr>
        <p:spPr bwMode="auto">
          <a:xfrm flipH="1" flipV="1">
            <a:off x="8950326" y="5913438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87" name="Oval 93"/>
          <p:cNvSpPr>
            <a:spLocks noChangeArrowheads="1"/>
          </p:cNvSpPr>
          <p:nvPr/>
        </p:nvSpPr>
        <p:spPr bwMode="auto">
          <a:xfrm>
            <a:off x="26670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88" name="Oval 94"/>
          <p:cNvSpPr>
            <a:spLocks noChangeArrowheads="1"/>
          </p:cNvSpPr>
          <p:nvPr/>
        </p:nvSpPr>
        <p:spPr bwMode="auto">
          <a:xfrm>
            <a:off x="21336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89" name="Oval 95"/>
          <p:cNvSpPr>
            <a:spLocks noChangeArrowheads="1"/>
          </p:cNvSpPr>
          <p:nvPr/>
        </p:nvSpPr>
        <p:spPr bwMode="auto">
          <a:xfrm>
            <a:off x="31242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0" name="Oval 96"/>
          <p:cNvSpPr>
            <a:spLocks noChangeArrowheads="1"/>
          </p:cNvSpPr>
          <p:nvPr/>
        </p:nvSpPr>
        <p:spPr bwMode="auto">
          <a:xfrm>
            <a:off x="37338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1" name="Oval 97"/>
          <p:cNvSpPr>
            <a:spLocks noChangeArrowheads="1"/>
          </p:cNvSpPr>
          <p:nvPr/>
        </p:nvSpPr>
        <p:spPr bwMode="auto">
          <a:xfrm>
            <a:off x="41910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2" name="Oval 98"/>
          <p:cNvSpPr>
            <a:spLocks noChangeArrowheads="1"/>
          </p:cNvSpPr>
          <p:nvPr/>
        </p:nvSpPr>
        <p:spPr bwMode="auto">
          <a:xfrm>
            <a:off x="48006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3" name="Oval 99"/>
          <p:cNvSpPr>
            <a:spLocks noChangeArrowheads="1"/>
          </p:cNvSpPr>
          <p:nvPr/>
        </p:nvSpPr>
        <p:spPr bwMode="auto">
          <a:xfrm>
            <a:off x="53340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4" name="Oval 100"/>
          <p:cNvSpPr>
            <a:spLocks noChangeArrowheads="1"/>
          </p:cNvSpPr>
          <p:nvPr/>
        </p:nvSpPr>
        <p:spPr bwMode="auto">
          <a:xfrm>
            <a:off x="58674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5" name="Oval 101"/>
          <p:cNvSpPr>
            <a:spLocks noChangeArrowheads="1"/>
          </p:cNvSpPr>
          <p:nvPr/>
        </p:nvSpPr>
        <p:spPr bwMode="auto">
          <a:xfrm>
            <a:off x="64008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6" name="Oval 102"/>
          <p:cNvSpPr>
            <a:spLocks noChangeArrowheads="1"/>
          </p:cNvSpPr>
          <p:nvPr/>
        </p:nvSpPr>
        <p:spPr bwMode="auto">
          <a:xfrm>
            <a:off x="69342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7" name="Oval 103"/>
          <p:cNvSpPr>
            <a:spLocks noChangeArrowheads="1"/>
          </p:cNvSpPr>
          <p:nvPr/>
        </p:nvSpPr>
        <p:spPr bwMode="auto">
          <a:xfrm>
            <a:off x="74676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8" name="Oval 104"/>
          <p:cNvSpPr>
            <a:spLocks noChangeArrowheads="1"/>
          </p:cNvSpPr>
          <p:nvPr/>
        </p:nvSpPr>
        <p:spPr bwMode="auto">
          <a:xfrm>
            <a:off x="80010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9" name="Oval 105"/>
          <p:cNvSpPr>
            <a:spLocks noChangeArrowheads="1"/>
          </p:cNvSpPr>
          <p:nvPr/>
        </p:nvSpPr>
        <p:spPr bwMode="auto">
          <a:xfrm>
            <a:off x="85344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200" name="Oval 106"/>
          <p:cNvSpPr>
            <a:spLocks noChangeArrowheads="1"/>
          </p:cNvSpPr>
          <p:nvPr/>
        </p:nvSpPr>
        <p:spPr bwMode="auto">
          <a:xfrm>
            <a:off x="90678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201" name="Oval 107"/>
          <p:cNvSpPr>
            <a:spLocks noChangeArrowheads="1"/>
          </p:cNvSpPr>
          <p:nvPr/>
        </p:nvSpPr>
        <p:spPr bwMode="auto">
          <a:xfrm>
            <a:off x="95250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202" name="Oval 108"/>
          <p:cNvSpPr>
            <a:spLocks noChangeArrowheads="1"/>
          </p:cNvSpPr>
          <p:nvPr/>
        </p:nvSpPr>
        <p:spPr bwMode="auto">
          <a:xfrm>
            <a:off x="100584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33423190"/>
      </p:ext>
    </p:extLst>
  </p:cSld>
  <p:clrMapOvr>
    <a:masterClrMapping/>
  </p:clrMapOvr>
  <p:transition spd="slow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i="1" dirty="0" smtClean="0"/>
              <a:t>heap</a:t>
            </a:r>
            <a:r>
              <a:rPr lang="en-US" dirty="0" smtClean="0"/>
              <a:t> is a special type of binary tree with the following properties:</a:t>
            </a:r>
          </a:p>
          <a:p>
            <a:pPr lvl="1"/>
            <a:r>
              <a:rPr lang="en-US" dirty="0" smtClean="0"/>
              <a:t>The value of each node is greater than or equal to the values stored in its children</a:t>
            </a:r>
          </a:p>
          <a:p>
            <a:pPr lvl="1"/>
            <a:r>
              <a:rPr lang="en-US" dirty="0" smtClean="0"/>
              <a:t>The tree is perfectly balanced, and the leaves in the last level are leftmost in the tree</a:t>
            </a:r>
          </a:p>
          <a:p>
            <a:r>
              <a:rPr lang="en-US" dirty="0" smtClean="0"/>
              <a:t>This actually defines a </a:t>
            </a:r>
            <a:r>
              <a:rPr lang="en-US" b="1" i="1" dirty="0" smtClean="0"/>
              <a:t>max heap</a:t>
            </a:r>
            <a:r>
              <a:rPr lang="en-US" dirty="0" smtClean="0"/>
              <a:t>; if “greater than” is replaced by “less than” in the first property, we have a </a:t>
            </a:r>
            <a:r>
              <a:rPr lang="en-US" b="1" i="1" dirty="0" smtClean="0"/>
              <a:t>min heap</a:t>
            </a:r>
            <a:endParaRPr lang="en-US" dirty="0" smtClean="0"/>
          </a:p>
          <a:p>
            <a:r>
              <a:rPr lang="en-US" dirty="0" smtClean="0"/>
              <a:t>Thus the root of a max heap is the largest element, and the root of a min heap the smallest</a:t>
            </a:r>
          </a:p>
          <a:p>
            <a:r>
              <a:rPr lang="en-US" dirty="0" smtClean="0"/>
              <a:t>If each </a:t>
            </a:r>
            <a:r>
              <a:rPr lang="en-US" dirty="0" err="1" smtClean="0"/>
              <a:t>nonleaf</a:t>
            </a:r>
            <a:r>
              <a:rPr lang="en-US" dirty="0" smtClean="0"/>
              <a:t> of a tree exhibits the first property, the tree exhibits the </a:t>
            </a:r>
            <a:r>
              <a:rPr lang="en-US" b="1" i="1" dirty="0" smtClean="0"/>
              <a:t>heap property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5818"/>
      </p:ext>
    </p:extLst>
  </p:cSld>
  <p:clrMapOvr>
    <a:masterClrMapping/>
  </p:clrMapOvr>
  <p:transition spd="slow"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 (continued)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lv-LV" b="1" dirty="0"/>
              <a:t>Max-Heaps: </a:t>
            </a:r>
            <a:r>
              <a:rPr lang="en-US" dirty="0"/>
              <a:t>The value of each node is greater than or equal to the values stored in its children</a:t>
            </a:r>
          </a:p>
          <a:p>
            <a:endParaRPr lang="lv-LV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17" y="1741714"/>
            <a:ext cx="3033644" cy="14586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017" y="3352800"/>
            <a:ext cx="3165231" cy="1524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016" y="5029200"/>
            <a:ext cx="2554943" cy="15351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58073413"/>
      </p:ext>
    </p:extLst>
  </p:cSld>
  <p:clrMapOvr>
    <a:masterClrMapping/>
  </p:clrMapOvr>
  <p:transition spd="slow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Heaps can be implemented as arrays</a:t>
            </a:r>
          </a:p>
          <a:p>
            <a:r>
              <a:rPr lang="en-US" dirty="0" smtClean="0"/>
              <a:t>As an example, consider the array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data=[2 8 6 1 10 15 3 12 11]</a:t>
            </a:r>
            <a:r>
              <a:rPr lang="en-US" dirty="0" smtClean="0">
                <a:cs typeface="Courier New" pitchFamily="49" charset="0"/>
              </a:rPr>
              <a:t> represented as a nonheap tree in Figure 6.52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1200" dirty="0"/>
              <a:t>Fig. 6.52 The array [2 8 6 1 10 15 3 12 11]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200" dirty="0"/>
              <a:t>seen as a tree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The arrangement of the elements reflects the tree from top-to-bottom and left-to-right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514" y="2819400"/>
            <a:ext cx="2802122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0181325"/>
      </p:ext>
    </p:extLst>
  </p:cSld>
  <p:clrMapOvr>
    <a:masterClrMapping/>
  </p:clrMapOvr>
  <p:transition spd="slow"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D</a:t>
            </a:r>
            <a:r>
              <a:rPr lang="en-US" dirty="0" err="1" smtClean="0"/>
              <a:t>efine</a:t>
            </a:r>
            <a:r>
              <a:rPr lang="en-US" dirty="0" smtClean="0"/>
              <a:t> </a:t>
            </a:r>
            <a:r>
              <a:rPr lang="en-US" dirty="0" smtClean="0"/>
              <a:t>a heap as an array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heap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of length </a:t>
            </a:r>
            <a:r>
              <a:rPr lang="en-US" i="1" dirty="0" smtClean="0">
                <a:cs typeface="Courier New" pitchFamily="49" charset="0"/>
              </a:rPr>
              <a:t>n</a:t>
            </a:r>
            <a:r>
              <a:rPr lang="en-US" dirty="0" smtClean="0">
                <a:cs typeface="Courier New" pitchFamily="49" charset="0"/>
              </a:rPr>
              <a:t> where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heap[i] </a:t>
            </a:r>
            <a:r>
              <a:rPr lang="en-US" sz="1800" u="sng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heap[2i + 1], for 0 </a:t>
            </a:r>
            <a:r>
              <a:rPr lang="en-US" sz="1800" u="sng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i &lt; (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– 1)/2</a:t>
            </a:r>
          </a:p>
          <a:p>
            <a:pPr marL="339725" indent="0">
              <a:spcBef>
                <a:spcPts val="24"/>
              </a:spcBef>
              <a:buNone/>
            </a:pPr>
            <a:r>
              <a:rPr lang="en-US" dirty="0" smtClean="0">
                <a:cs typeface="Courier New" pitchFamily="49" charset="0"/>
              </a:rPr>
              <a:t>and</a:t>
            </a:r>
          </a:p>
          <a:p>
            <a:pPr marL="0" indent="0" algn="ctr">
              <a:spcBef>
                <a:spcPts val="24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heap[i] </a:t>
            </a:r>
            <a:r>
              <a:rPr lang="en-US" sz="1800" u="sng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heap[2i + 2], for 0 </a:t>
            </a:r>
            <a:r>
              <a:rPr lang="en-US" sz="1800" u="sng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i &lt; (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– 2)/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1600" dirty="0">
              <a:cs typeface="Courier New" pitchFamily="49" charset="0"/>
            </a:endParaRPr>
          </a:p>
          <a:p>
            <a:r>
              <a:rPr lang="en-US" dirty="0" smtClean="0"/>
              <a:t>Elements in a heap are not ordered; we only know the root is the </a:t>
            </a:r>
            <a:r>
              <a:rPr lang="lv-LV" dirty="0" smtClean="0"/>
              <a:t>smallest (or </a:t>
            </a:r>
            <a:r>
              <a:rPr lang="en-US" dirty="0" smtClean="0"/>
              <a:t>largest</a:t>
            </a:r>
            <a:r>
              <a:rPr lang="lv-LV" dirty="0" smtClean="0"/>
              <a:t> in max-heap)</a:t>
            </a:r>
            <a:r>
              <a:rPr lang="en-US" dirty="0" smtClean="0"/>
              <a:t> </a:t>
            </a:r>
            <a:r>
              <a:rPr lang="en-US" dirty="0" smtClean="0"/>
              <a:t>and the descendants are less than or equal </a:t>
            </a:r>
            <a:r>
              <a:rPr lang="lv-LV" dirty="0" smtClean="0"/>
              <a:t>than parent.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relationshi</a:t>
            </a:r>
            <a:r>
              <a:rPr lang="lv-LV" dirty="0" smtClean="0"/>
              <a:t>p in </a:t>
            </a:r>
            <a:r>
              <a:rPr lang="en-US" dirty="0" smtClean="0"/>
              <a:t>adjacent </a:t>
            </a:r>
            <a:r>
              <a:rPr lang="en-US" dirty="0" smtClean="0"/>
              <a:t>subtrees is </a:t>
            </a:r>
            <a:r>
              <a:rPr lang="en-US" dirty="0" smtClean="0"/>
              <a:t>undetermined</a:t>
            </a:r>
            <a:r>
              <a:rPr lang="lv-LV" dirty="0" smtClean="0"/>
              <a:t>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423" y="4645820"/>
            <a:ext cx="7187954" cy="1918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86306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>
                <a:solidFill>
                  <a:schemeClr val="tx1"/>
                </a:solidFill>
              </a:rPr>
              <a:t>Priority Queues: ADT</a:t>
            </a:r>
            <a:endParaRPr lang="lv-LV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61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lv-LV" altLang="en-US" sz="2800" i="1" dirty="0"/>
                  <a:t>MakeEmptySet</a:t>
                </a:r>
                <a:r>
                  <a:rPr lang="lv-LV" altLang="en-US" sz="2800" dirty="0"/>
                  <a:t>(): </a:t>
                </a:r>
                <a:r>
                  <a:rPr lang="lv-LV" altLang="en-US" sz="2800" dirty="0" smtClean="0"/>
                  <a:t>Return empty set </a:t>
                </a:r>
                <a:r>
                  <a:rPr lang="lv-LV" altLang="en-US" sz="2800" dirty="0">
                    <a:sym typeface="Symbol" panose="05050102010706020507" pitchFamily="18" charset="2"/>
                  </a:rPr>
                  <a:t></a:t>
                </a:r>
                <a:r>
                  <a:rPr lang="lv-LV" altLang="en-US" sz="2800" dirty="0"/>
                  <a:t>.</a:t>
                </a:r>
              </a:p>
              <a:p>
                <a:pPr eaLnBrk="1" hangingPunct="1"/>
                <a:r>
                  <a:rPr lang="lv-LV" altLang="en-US" sz="2800" i="1" dirty="0"/>
                  <a:t>IsEmptySet</a:t>
                </a:r>
                <a:r>
                  <a:rPr lang="lv-LV" altLang="en-US" sz="2800" dirty="0"/>
                  <a:t>(</a:t>
                </a:r>
                <a:r>
                  <a:rPr lang="lv-LV" altLang="en-US" sz="2800" i="1" dirty="0"/>
                  <a:t>S</a:t>
                </a:r>
                <a:r>
                  <a:rPr lang="lv-LV" altLang="en-US" sz="2800" dirty="0"/>
                  <a:t>): </a:t>
                </a:r>
                <a:r>
                  <a:rPr lang="lv-LV" altLang="en-US" sz="2800" dirty="0" smtClean="0"/>
                  <a:t>Return </a:t>
                </a:r>
                <a:r>
                  <a:rPr lang="lv-LV" altLang="en-US" sz="2800" b="1" dirty="0"/>
                  <a:t>true</a:t>
                </a:r>
                <a:r>
                  <a:rPr lang="lv-LV" altLang="en-US" sz="2800" dirty="0"/>
                  <a:t>, </a:t>
                </a:r>
                <a:r>
                  <a:rPr lang="lv-LV" altLang="en-US" sz="2800" dirty="0" smtClean="0"/>
                  <a:t>iff </a:t>
                </a:r>
                <a:r>
                  <a:rPr lang="lv-LV" altLang="en-US" sz="2800" i="1" dirty="0"/>
                  <a:t>S</a:t>
                </a:r>
                <a:r>
                  <a:rPr lang="lv-LV" altLang="en-US" sz="2800" dirty="0"/>
                  <a:t> = </a:t>
                </a:r>
                <a:r>
                  <a:rPr lang="lv-LV" altLang="en-US" sz="2800" dirty="0" smtClean="0">
                    <a:sym typeface="Symbol" panose="05050102010706020507" pitchFamily="18" charset="2"/>
                  </a:rPr>
                  <a:t>.</a:t>
                </a:r>
                <a:endParaRPr lang="lv-LV" altLang="en-US" sz="2800" dirty="0"/>
              </a:p>
              <a:p>
                <a:pPr eaLnBrk="1" hangingPunct="1"/>
                <a:r>
                  <a:rPr lang="lv-LV" altLang="en-US" sz="2800" i="1" dirty="0"/>
                  <a:t>Insert</a:t>
                </a:r>
                <a:r>
                  <a:rPr lang="lv-LV" altLang="en-US" sz="2800" dirty="0"/>
                  <a:t>(</a:t>
                </a:r>
                <a:r>
                  <a:rPr lang="lv-LV" altLang="en-US" sz="2800" i="1" dirty="0"/>
                  <a:t>K, I, S</a:t>
                </a:r>
                <a:r>
                  <a:rPr lang="lv-LV" altLang="en-US" sz="2800" dirty="0"/>
                  <a:t>): </a:t>
                </a:r>
                <a:r>
                  <a:rPr lang="lv-LV" altLang="en-US" sz="2800" dirty="0" smtClean="0"/>
                  <a:t>Insert pair </a:t>
                </a:r>
                <a:r>
                  <a:rPr lang="lv-LV" altLang="en-US" sz="2800" dirty="0"/>
                  <a:t>&lt;</a:t>
                </a:r>
                <a:r>
                  <a:rPr lang="lv-LV" altLang="en-US" sz="2800" i="1" dirty="0"/>
                  <a:t>K, I</a:t>
                </a:r>
                <a:r>
                  <a:rPr lang="lv-LV" altLang="en-US" sz="2800" dirty="0" smtClean="0"/>
                  <a:t>&gt; into </a:t>
                </a:r>
                <a14:m>
                  <m:oMath xmlns:m="http://schemas.openxmlformats.org/officeDocument/2006/math">
                    <m:r>
                      <a:rPr lang="lv-LV" altLang="en-US" sz="2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lv-LV" altLang="en-US" sz="2800" dirty="0" smtClean="0"/>
                  <a:t>.</a:t>
                </a:r>
                <a:endParaRPr lang="lv-LV" altLang="en-US" sz="2800" dirty="0"/>
              </a:p>
              <a:p>
                <a:pPr eaLnBrk="1" hangingPunct="1"/>
                <a:r>
                  <a:rPr lang="lv-LV" altLang="en-US" sz="2800" i="1" dirty="0"/>
                  <a:t>FindMin</a:t>
                </a:r>
                <a:r>
                  <a:rPr lang="lv-LV" altLang="en-US" sz="2800" dirty="0"/>
                  <a:t>(</a:t>
                </a:r>
                <a:r>
                  <a:rPr lang="lv-LV" altLang="en-US" sz="2800" i="1" dirty="0"/>
                  <a:t>S</a:t>
                </a:r>
                <a:r>
                  <a:rPr lang="lv-LV" altLang="en-US" sz="2800" dirty="0"/>
                  <a:t>): </a:t>
                </a:r>
                <a:r>
                  <a:rPr lang="lv-LV" altLang="en-US" sz="2800" dirty="0" smtClean="0"/>
                  <a:t>Return </a:t>
                </a:r>
                <a:r>
                  <a:rPr lang="lv-LV" altLang="en-US" sz="2800" i="1" dirty="0" smtClean="0"/>
                  <a:t>I</a:t>
                </a:r>
                <a:r>
                  <a:rPr lang="lv-LV" altLang="en-US" sz="2800" dirty="0" smtClean="0"/>
                  <a:t> such that, &lt;</a:t>
                </a:r>
                <a:r>
                  <a:rPr lang="lv-LV" altLang="en-US" sz="2800" i="1" dirty="0"/>
                  <a:t>K, I</a:t>
                </a:r>
                <a:r>
                  <a:rPr lang="lv-LV" altLang="en-US" sz="2800" dirty="0"/>
                  <a:t>&gt; </a:t>
                </a:r>
                <a:r>
                  <a:rPr lang="lv-LV" altLang="en-US" sz="2800" dirty="0">
                    <a:sym typeface="Symbol" panose="05050102010706020507" pitchFamily="18" charset="2"/>
                  </a:rPr>
                  <a:t></a:t>
                </a:r>
                <a:r>
                  <a:rPr lang="lv-LV" altLang="en-US" sz="2800" dirty="0"/>
                  <a:t> </a:t>
                </a:r>
                <a:r>
                  <a:rPr lang="lv-LV" altLang="en-US" sz="2800" i="1" dirty="0"/>
                  <a:t>S</a:t>
                </a:r>
                <a:r>
                  <a:rPr lang="lv-LV" altLang="en-US" sz="2800" dirty="0"/>
                  <a:t> </a:t>
                </a:r>
                <a:r>
                  <a:rPr lang="lv-LV" altLang="en-US" sz="2800" dirty="0" smtClean="0"/>
                  <a:t>and </a:t>
                </a:r>
                <a:r>
                  <a:rPr lang="lv-LV" altLang="en-US" sz="2800" i="1" dirty="0"/>
                  <a:t>K</a:t>
                </a:r>
                <a:r>
                  <a:rPr lang="lv-LV" altLang="en-US" sz="2800" dirty="0"/>
                  <a:t> </a:t>
                </a:r>
                <a:r>
                  <a:rPr lang="lv-LV" altLang="en-US" sz="2800" dirty="0" smtClean="0"/>
                  <a:t>is the smallest key in this set.</a:t>
                </a:r>
                <a:endParaRPr lang="lv-LV" altLang="en-US" sz="2800" dirty="0"/>
              </a:p>
              <a:p>
                <a:pPr eaLnBrk="1" hangingPunct="1"/>
                <a:r>
                  <a:rPr lang="lv-LV" altLang="en-US" sz="2800" i="1" dirty="0"/>
                  <a:t>DeleteMin</a:t>
                </a:r>
                <a:r>
                  <a:rPr lang="lv-LV" altLang="en-US" sz="2800" dirty="0"/>
                  <a:t>(</a:t>
                </a:r>
                <a:r>
                  <a:rPr lang="lv-LV" altLang="en-US" sz="2800" i="1" dirty="0"/>
                  <a:t>S</a:t>
                </a:r>
                <a:r>
                  <a:rPr lang="lv-LV" altLang="en-US" sz="2800" dirty="0"/>
                  <a:t>): </a:t>
                </a:r>
                <a:r>
                  <a:rPr lang="lv-LV" altLang="en-US" sz="2800" dirty="0" smtClean="0"/>
                  <a:t>Remove </a:t>
                </a:r>
                <a:r>
                  <a:rPr lang="lv-LV" altLang="en-US" sz="2800" dirty="0"/>
                  <a:t>&lt;</a:t>
                </a:r>
                <a:r>
                  <a:rPr lang="lv-LV" altLang="en-US" sz="2800" i="1" dirty="0"/>
                  <a:t>K, I</a:t>
                </a:r>
                <a:r>
                  <a:rPr lang="lv-LV" altLang="en-US" sz="2800" dirty="0"/>
                  <a:t>&gt; </a:t>
                </a:r>
                <a:r>
                  <a:rPr lang="lv-LV" altLang="en-US" sz="2800" dirty="0">
                    <a:sym typeface="Symbol" panose="05050102010706020507" pitchFamily="18" charset="2"/>
                  </a:rPr>
                  <a:t></a:t>
                </a:r>
                <a:r>
                  <a:rPr lang="lv-LV" altLang="en-US" sz="2800" dirty="0"/>
                  <a:t> </a:t>
                </a:r>
                <a:r>
                  <a:rPr lang="lv-LV" altLang="en-US" sz="2800" i="1" dirty="0"/>
                  <a:t>S</a:t>
                </a:r>
                <a:r>
                  <a:rPr lang="lv-LV" altLang="en-US" sz="2800" dirty="0"/>
                  <a:t> </a:t>
                </a:r>
                <a:r>
                  <a:rPr lang="lv-LV" altLang="en-US" sz="2800" dirty="0" smtClean="0"/>
                  <a:t>where </a:t>
                </a:r>
                <a:r>
                  <a:rPr lang="lv-LV" altLang="en-US" sz="2800" i="1" dirty="0"/>
                  <a:t>K</a:t>
                </a:r>
                <a:r>
                  <a:rPr lang="lv-LV" altLang="en-US" sz="2800" dirty="0"/>
                  <a:t> </a:t>
                </a:r>
                <a:r>
                  <a:rPr lang="lv-LV" altLang="en-US" sz="2800" dirty="0" smtClean="0"/>
                  <a:t>is the smalles key in this set, and return </a:t>
                </a:r>
                <a:r>
                  <a:rPr lang="lv-LV" altLang="en-US" sz="2800" i="1" dirty="0"/>
                  <a:t>I</a:t>
                </a:r>
                <a:r>
                  <a:rPr lang="lv-LV" altLang="en-US" sz="2800" dirty="0"/>
                  <a:t>.</a:t>
                </a:r>
              </a:p>
            </p:txBody>
          </p:sp>
        </mc:Choice>
        <mc:Fallback xmlns="">
          <p:sp>
            <p:nvSpPr>
              <p:cNvPr id="3461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63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4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 bldLvl="3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Heaps as Priority Queues</a:t>
            </a:r>
          </a:p>
          <a:p>
            <a:pPr lvl="1"/>
            <a:r>
              <a:rPr lang="en-US" dirty="0" smtClean="0"/>
              <a:t>Heaps are ideal for implementing priority queues</a:t>
            </a:r>
          </a:p>
          <a:p>
            <a:pPr lvl="1"/>
            <a:r>
              <a:rPr lang="en-US" dirty="0" smtClean="0"/>
              <a:t>We saw linked lists used to do this in section 4.3, but for large amounts of data, they can become inefficient</a:t>
            </a:r>
          </a:p>
          <a:p>
            <a:pPr lvl="1"/>
            <a:r>
              <a:rPr lang="en-US" dirty="0" smtClean="0"/>
              <a:t>Because heaps are perfectly balanced trees, the inherent efficiency of searching such structures makes them more useful</a:t>
            </a:r>
          </a:p>
          <a:p>
            <a:pPr lvl="1"/>
            <a:r>
              <a:rPr lang="en-US" dirty="0" smtClean="0"/>
              <a:t>We will need a couple of routines to enqueue and dequeue elements on the priority queue, though</a:t>
            </a:r>
          </a:p>
          <a:p>
            <a:pPr lvl="1"/>
            <a:r>
              <a:rPr lang="en-US" dirty="0" smtClean="0"/>
              <a:t>To enqueue, the node is added at the end of the heap as the last leaf</a:t>
            </a:r>
          </a:p>
          <a:p>
            <a:pPr lvl="1"/>
            <a:r>
              <a:rPr lang="en-US" dirty="0" smtClean="0"/>
              <a:t>If the heap needs to be restructured to preserve the heap property, it can be done by moving the node from last leaf towards the root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44079"/>
      </p:ext>
    </p:extLst>
  </p:cSld>
  <p:clrMapOvr>
    <a:masterClrMapping/>
  </p:clrMapOvr>
  <p:transition spd="slow">
    <p:wip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Heaps as Priority </a:t>
            </a:r>
            <a:r>
              <a:rPr lang="en-US" dirty="0" smtClean="0"/>
              <a:t>Queues</a:t>
            </a:r>
            <a:r>
              <a:rPr lang="en-US" dirty="0"/>
              <a:t> </a:t>
            </a:r>
            <a:r>
              <a:rPr lang="en-US" dirty="0" smtClean="0"/>
              <a:t>(continued)</a:t>
            </a:r>
          </a:p>
          <a:p>
            <a:pPr lvl="1"/>
            <a:r>
              <a:rPr lang="en-US" dirty="0" smtClean="0"/>
              <a:t>The enqueuing algorithm is as follows: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heapEnqueue(el)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put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el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at the end of the heap;</a:t>
            </a:r>
          </a:p>
          <a:p>
            <a:pPr marL="457200" lvl="1" indent="0">
              <a:buNone/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el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is not in the root and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el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&gt; parent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(el)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swap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el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with its parent;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cs typeface="Courier New" pitchFamily="49" charset="0"/>
              </a:rPr>
              <a:t>This is illustrated in Figure 6.54a, where the node 15 is added to the heap</a:t>
            </a:r>
          </a:p>
          <a:p>
            <a:pPr lvl="1">
              <a:spcBef>
                <a:spcPts val="384"/>
              </a:spcBef>
            </a:pPr>
            <a:r>
              <a:rPr lang="en-US" dirty="0" smtClean="0">
                <a:cs typeface="Courier New" pitchFamily="49" charset="0"/>
              </a:rPr>
              <a:t>Because this destroys the heap property, 15 is moved up the tree until it is either the root or finds a parent greater than or equal to 15</a:t>
            </a:r>
          </a:p>
          <a:p>
            <a:pPr lvl="1">
              <a:spcBef>
                <a:spcPts val="384"/>
              </a:spcBef>
            </a:pPr>
            <a:r>
              <a:rPr lang="en-US" dirty="0" smtClean="0">
                <a:cs typeface="Courier New" pitchFamily="49" charset="0"/>
              </a:rPr>
              <a:t>This is reflected in Figure 6.54b-d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8590"/>
      </p:ext>
    </p:extLst>
  </p:cSld>
  <p:clrMapOvr>
    <a:masterClrMapping/>
  </p:clrMapOvr>
  <p:transition spd="slow">
    <p:wip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Heaps as Priority </a:t>
            </a:r>
            <a:r>
              <a:rPr lang="en-US" dirty="0" smtClean="0"/>
              <a:t>Queues</a:t>
            </a:r>
            <a:r>
              <a:rPr lang="en-US" dirty="0"/>
              <a:t> </a:t>
            </a:r>
            <a:r>
              <a:rPr lang="en-US" dirty="0" smtClean="0"/>
              <a:t>(continued)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1200" dirty="0"/>
              <a:t>Fig. 6.54 Enqueuing an element to a heap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2133600"/>
            <a:ext cx="539115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471200"/>
      </p:ext>
    </p:extLst>
  </p:cSld>
  <p:clrMapOvr>
    <a:masterClrMapping/>
  </p:clrMapOvr>
  <p:transition spd="slow">
    <p:wip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Heaps as Priority </a:t>
            </a:r>
            <a:r>
              <a:rPr lang="en-US" dirty="0" smtClean="0"/>
              <a:t>Queues</a:t>
            </a:r>
            <a:r>
              <a:rPr lang="en-US" dirty="0"/>
              <a:t> </a:t>
            </a:r>
            <a:r>
              <a:rPr lang="en-US" dirty="0" smtClean="0"/>
              <a:t>(continued)</a:t>
            </a:r>
          </a:p>
          <a:p>
            <a:pPr lvl="1"/>
            <a:r>
              <a:rPr lang="en-US" dirty="0" smtClean="0"/>
              <a:t>Dequeuing an element from a heap simply removes the root (since it is the largest value) and replacing it by the last leaf</a:t>
            </a:r>
          </a:p>
          <a:p>
            <a:pPr lvl="1"/>
            <a:r>
              <a:rPr lang="en-US" dirty="0" smtClean="0"/>
              <a:t>Since this will most likely violate the heap property, the node is moved down the tree to the appropriate location</a:t>
            </a:r>
          </a:p>
          <a:p>
            <a:pPr lvl="1"/>
            <a:r>
              <a:rPr lang="en-US" dirty="0" smtClean="0"/>
              <a:t>The algorithm for this looks like: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heapDequeue()</a:t>
            </a:r>
          </a:p>
          <a:p>
            <a:pPr marL="457200" lvl="1" indent="0">
              <a:spcBef>
                <a:spcPts val="24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extract the element from the root;</a:t>
            </a:r>
          </a:p>
          <a:p>
            <a:pPr marL="457200" lvl="1" indent="0">
              <a:spcBef>
                <a:spcPts val="24"/>
              </a:spcBef>
              <a:buNone/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put the element from the last leaf in its place;</a:t>
            </a:r>
          </a:p>
          <a:p>
            <a:pPr marL="457200" lvl="1" indent="0">
              <a:spcBef>
                <a:spcPts val="24"/>
              </a:spcBef>
              <a:buNone/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remove the last leaf;</a:t>
            </a:r>
          </a:p>
          <a:p>
            <a:pPr marL="457200" lvl="1" indent="0">
              <a:spcBef>
                <a:spcPts val="24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// both subtrees of the root are heaps</a:t>
            </a:r>
          </a:p>
          <a:p>
            <a:pPr marL="457200" lvl="1" indent="0">
              <a:spcBef>
                <a:spcPts val="24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p =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the root;</a:t>
            </a:r>
          </a:p>
          <a:p>
            <a:pPr marL="457200" lvl="1" indent="0">
              <a:spcBef>
                <a:spcPts val="24"/>
              </a:spcBef>
              <a:buNone/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p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is not a leaf and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 &lt;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any of its children</a:t>
            </a:r>
          </a:p>
          <a:p>
            <a:pPr marL="457200" lvl="1" indent="0">
              <a:spcBef>
                <a:spcPts val="24"/>
              </a:spcBef>
              <a:buNone/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swap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with the larger child;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75517"/>
      </p:ext>
    </p:extLst>
  </p:cSld>
  <p:clrMapOvr>
    <a:masterClrMapping/>
  </p:clrMapOvr>
  <p:transition spd="slow">
    <p:wip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600" dirty="0"/>
              <a:t>Heaps as Priority Queues (continued)</a:t>
            </a:r>
          </a:p>
          <a:p>
            <a:pPr lvl="1"/>
            <a:r>
              <a:rPr lang="en-US" sz="2200" dirty="0"/>
              <a:t>This is shown in Figure 6.55; 20 is dequeued and 6 put in its place</a:t>
            </a:r>
          </a:p>
          <a:p>
            <a:pPr lvl="1"/>
            <a:r>
              <a:rPr lang="en-US" sz="2200" dirty="0"/>
              <a:t>This is then swapped with 15 (the larger child) and again with 14</a:t>
            </a:r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sz="1300" dirty="0"/>
              <a:t>Fig. 6.55 Dequeuing an element from a heap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2514600"/>
            <a:ext cx="5209952" cy="356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706556"/>
      </p:ext>
    </p:extLst>
  </p:cSld>
  <p:clrMapOvr>
    <a:masterClrMapping/>
  </p:clrMapOvr>
  <p:transition spd="slow">
    <p:wip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Heaps as Priority </a:t>
            </a:r>
            <a:r>
              <a:rPr lang="en-US" dirty="0" smtClean="0"/>
              <a:t>Queues</a:t>
            </a:r>
            <a:r>
              <a:rPr lang="en-US" dirty="0"/>
              <a:t> </a:t>
            </a:r>
            <a:r>
              <a:rPr lang="en-US" dirty="0" smtClean="0"/>
              <a:t>(continued)</a:t>
            </a:r>
          </a:p>
          <a:p>
            <a:pPr lvl="1"/>
            <a:r>
              <a:rPr lang="en-US" dirty="0" smtClean="0"/>
              <a:t>The last three lines of this dequeuing algorithm can be used as a stand-alone routine to restore the heap property if it is violated by the root</a:t>
            </a:r>
            <a:r>
              <a:rPr lang="en-US" dirty="0"/>
              <a:t> </a:t>
            </a:r>
            <a:r>
              <a:rPr lang="en-US" dirty="0" smtClean="0"/>
              <a:t>by moving it down the tree; a coded form is shown below: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spcBef>
                <a:spcPts val="2400"/>
              </a:spcBef>
              <a:buNone/>
            </a:pPr>
            <a:r>
              <a:rPr lang="en-US" sz="1200" dirty="0"/>
              <a:t>Fig. 6.56 Implementation of an algorithm to move the root element down a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2971801"/>
            <a:ext cx="593407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040315"/>
      </p:ext>
    </p:extLst>
  </p:cSld>
  <p:clrMapOvr>
    <a:masterClrMapping/>
  </p:clrMapOvr>
  <p:transition spd="slow">
    <p:wip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Organizing Arrays as </a:t>
            </a:r>
            <a:r>
              <a:rPr lang="en-US" dirty="0" smtClean="0"/>
              <a:t>Heaps (continued)</a:t>
            </a:r>
          </a:p>
          <a:p>
            <a:pPr lvl="1"/>
            <a:r>
              <a:rPr lang="en-US" dirty="0" smtClean="0"/>
              <a:t>A bottom-up approach that starts by forming small heaps and merging them into larger heaps was proposed by Robert Floyd</a:t>
            </a:r>
          </a:p>
          <a:p>
            <a:pPr lvl="1"/>
            <a:r>
              <a:rPr lang="en-US" dirty="0" smtClean="0"/>
              <a:t>The algorithm follows: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FloydAlgorithm(data[])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for i = 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index of the last nonleaf down to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restore the heap property for the tree whose root is</a:t>
            </a:r>
          </a:p>
          <a:p>
            <a:pPr marL="0" indent="0">
              <a:buNone/>
            </a:pPr>
            <a:r>
              <a:rPr lang="en-US" sz="1800" i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data[i] 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by calling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moveDown(data, i, n-1);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Figure 6.58 (page 275) shows an example of transforming the array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data[] = [2 8 6 1 10 15 3 12 11]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into a heap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The process is described in detail on pages 273 - 276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9701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Priority Queue Implementations</a:t>
            </a:r>
            <a:endParaRPr lang="lv-LV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Unordered </a:t>
            </a:r>
            <a:r>
              <a:rPr lang="lv-LV" altLang="en-US" dirty="0" smtClean="0"/>
              <a:t>list (easy to build, but </a:t>
            </a:r>
            <a:r>
              <a:rPr lang="lv-LV" altLang="en-US" dirty="0" smtClean="0"/>
              <a:t>most operations </a:t>
            </a:r>
            <a:r>
              <a:rPr lang="lv-LV" altLang="en-US" dirty="0" smtClean="0"/>
              <a:t>are expensive)</a:t>
            </a:r>
          </a:p>
          <a:p>
            <a:pPr eaLnBrk="1" hangingPunct="1"/>
            <a:r>
              <a:rPr lang="lv-LV" altLang="en-US" dirty="0" smtClean="0"/>
              <a:t>Ordered list (some </a:t>
            </a:r>
            <a:r>
              <a:rPr lang="lv-LV" altLang="en-US" dirty="0" smtClean="0"/>
              <a:t>operations </a:t>
            </a:r>
            <a:r>
              <a:rPr lang="lv-LV" altLang="en-US" dirty="0" smtClean="0"/>
              <a:t>are </a:t>
            </a:r>
            <a:r>
              <a:rPr lang="lv-LV" altLang="en-US" dirty="0" smtClean="0"/>
              <a:t>still expensive</a:t>
            </a:r>
            <a:r>
              <a:rPr lang="lv-LV" altLang="en-US" dirty="0" smtClean="0"/>
              <a:t>)</a:t>
            </a:r>
          </a:p>
          <a:p>
            <a:pPr eaLnBrk="1" hangingPunct="1"/>
            <a:r>
              <a:rPr lang="lv-LV" altLang="en-US" dirty="0" smtClean="0"/>
              <a:t>Ordered tree </a:t>
            </a:r>
            <a:r>
              <a:rPr lang="lv-LV" altLang="en-US" dirty="0" smtClean="0"/>
              <a:t>(some </a:t>
            </a:r>
            <a:r>
              <a:rPr lang="lv-LV" altLang="en-US" dirty="0" smtClean="0"/>
              <a:t>overhead: Priority Queue does </a:t>
            </a:r>
            <a:r>
              <a:rPr lang="lv-LV" altLang="en-US" dirty="0" smtClean="0"/>
              <a:t>not </a:t>
            </a:r>
            <a:r>
              <a:rPr lang="lv-LV" altLang="en-US" dirty="0" smtClean="0"/>
              <a:t>need to </a:t>
            </a:r>
            <a:r>
              <a:rPr lang="lv-LV" altLang="en-US" dirty="0" smtClean="0"/>
              <a:t>be fully sorted)</a:t>
            </a:r>
            <a:endParaRPr lang="lv-LV" altLang="en-US" dirty="0" smtClean="0"/>
          </a:p>
          <a:p>
            <a:pPr eaLnBrk="1" hangingPunct="1"/>
            <a:r>
              <a:rPr lang="lv-LV" altLang="en-US" dirty="0" smtClean="0"/>
              <a:t>Binary heap (binary tree)</a:t>
            </a:r>
          </a:p>
          <a:p>
            <a:pPr lvl="1" eaLnBrk="1" hangingPunct="1"/>
            <a:r>
              <a:rPr lang="lv-LV" altLang="en-US" dirty="0" smtClean="0"/>
              <a:t>Tree with pointers</a:t>
            </a:r>
          </a:p>
          <a:p>
            <a:pPr lvl="1" eaLnBrk="1" hangingPunct="1"/>
            <a:r>
              <a:rPr lang="lv-LV" altLang="en-US" dirty="0" smtClean="0"/>
              <a:t>Tree </a:t>
            </a:r>
            <a:r>
              <a:rPr lang="lv-LV" altLang="en-US" dirty="0" smtClean="0"/>
              <a:t>implemented as</a:t>
            </a:r>
            <a:r>
              <a:rPr lang="lv-LV" altLang="en-US" dirty="0" smtClean="0"/>
              <a:t> </a:t>
            </a:r>
            <a:r>
              <a:rPr lang="lv-LV" altLang="en-US" dirty="0" smtClean="0"/>
              <a:t>an array  (most popular </a:t>
            </a:r>
            <a:r>
              <a:rPr lang="lv-LV" altLang="en-US" dirty="0" smtClean="0"/>
              <a:t>priority queue – </a:t>
            </a:r>
            <a:r>
              <a:rPr lang="lv-LV" altLang="en-US" b="1" dirty="0" smtClean="0"/>
              <a:t>Heap</a:t>
            </a:r>
            <a:r>
              <a:rPr lang="lv-LV" altLang="en-US" dirty="0" smtClean="0"/>
              <a:t>)</a:t>
            </a:r>
            <a:endParaRPr lang="lv-LV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2128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Binary Relations of </a:t>
            </a:r>
            <a:r>
              <a:rPr lang="en-US" altLang="lv-LV" dirty="0" smtClean="0"/>
              <a:t>Total Order</a:t>
            </a:r>
            <a:endParaRPr lang="en-US" altLang="lv-LV" dirty="0" smtClean="0"/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 smtClean="0"/>
              <a:t>Keys in a priority queue can be arbitrary objects on which an order is defined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dirty="0" smtClean="0"/>
              <a:t>Two distinct entries in a priority queue can have the same </a:t>
            </a:r>
            <a:r>
              <a:rPr lang="en-US" altLang="lv-LV" dirty="0" smtClean="0"/>
              <a:t>key</a:t>
            </a:r>
          </a:p>
          <a:p>
            <a:pPr eaLnBrk="1" hangingPunct="1"/>
            <a:r>
              <a:rPr lang="en-US" altLang="lv-LV" dirty="0"/>
              <a:t>Mathematical concept of total order relation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endParaRPr lang="en-US" altLang="lv-LV" dirty="0"/>
          </a:p>
          <a:p>
            <a:pPr lvl="1" eaLnBrk="1" hangingPunct="1"/>
            <a:r>
              <a:rPr lang="en-US" altLang="lv-LV" dirty="0"/>
              <a:t>Reflexive property:</a:t>
            </a:r>
            <a:br>
              <a:rPr lang="en-US" altLang="lv-LV" dirty="0"/>
            </a:br>
            <a:r>
              <a:rPr lang="en-US" altLang="lv-LV" b="1" i="1" dirty="0">
                <a:latin typeface="Times New Roman" panose="02020603050405020304" pitchFamily="18" charset="0"/>
              </a:rPr>
              <a:t>x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lv-LV" b="1" i="1" dirty="0">
                <a:latin typeface="Times New Roman" panose="02020603050405020304" pitchFamily="18" charset="0"/>
              </a:rPr>
              <a:t> x</a:t>
            </a:r>
          </a:p>
          <a:p>
            <a:pPr lvl="1" eaLnBrk="1" hangingPunct="1"/>
            <a:r>
              <a:rPr lang="en-US" altLang="lv-LV" dirty="0"/>
              <a:t>Antisymmetric property:</a:t>
            </a:r>
            <a:br>
              <a:rPr lang="en-US" altLang="lv-LV" dirty="0"/>
            </a:br>
            <a:r>
              <a:rPr lang="en-US" altLang="lv-LV" b="1" i="1" dirty="0">
                <a:latin typeface="Times New Roman" panose="02020603050405020304" pitchFamily="18" charset="0"/>
              </a:rPr>
              <a:t>x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lv-LV" b="1" i="1" dirty="0">
                <a:latin typeface="Times New Roman" panose="02020603050405020304" pitchFamily="18" charset="0"/>
              </a:rPr>
              <a:t> y</a:t>
            </a:r>
            <a:r>
              <a:rPr lang="en-US" altLang="lv-LV" dirty="0"/>
              <a:t> </a:t>
            </a:r>
            <a:r>
              <a:rPr lang="en-US" altLang="lv-LV" dirty="0">
                <a:sym typeface="Symbol" panose="05050102010706020507" pitchFamily="18" charset="2"/>
              </a:rPr>
              <a:t></a:t>
            </a:r>
            <a:r>
              <a:rPr lang="en-US" altLang="lv-LV" dirty="0"/>
              <a:t> </a:t>
            </a:r>
            <a:r>
              <a:rPr lang="en-US" altLang="lv-LV" b="1" i="1" dirty="0">
                <a:latin typeface="Times New Roman" panose="02020603050405020304" pitchFamily="18" charset="0"/>
              </a:rPr>
              <a:t>y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lv-LV" b="1" i="1" dirty="0">
                <a:latin typeface="Times New Roman" panose="02020603050405020304" pitchFamily="18" charset="0"/>
              </a:rPr>
              <a:t> x </a:t>
            </a:r>
            <a:r>
              <a:rPr lang="en-US" altLang="lv-LV" dirty="0">
                <a:sym typeface="Symbol" panose="05050102010706020507" pitchFamily="18" charset="2"/>
              </a:rPr>
              <a:t> </a:t>
            </a:r>
            <a:r>
              <a:rPr lang="en-US" altLang="lv-LV" b="1" i="1" dirty="0">
                <a:latin typeface="Times New Roman" panose="02020603050405020304" pitchFamily="18" charset="0"/>
              </a:rPr>
              <a:t>x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lv-LV" b="1" i="1" dirty="0">
                <a:latin typeface="Times New Roman" panose="02020603050405020304" pitchFamily="18" charset="0"/>
              </a:rPr>
              <a:t> y</a:t>
            </a:r>
            <a:endParaRPr lang="en-US" altLang="lv-LV" dirty="0"/>
          </a:p>
          <a:p>
            <a:pPr lvl="1" eaLnBrk="1" hangingPunct="1"/>
            <a:r>
              <a:rPr lang="en-US" altLang="lv-LV" dirty="0"/>
              <a:t>Transitive property:</a:t>
            </a:r>
            <a:br>
              <a:rPr lang="en-US" altLang="lv-LV" dirty="0"/>
            </a:br>
            <a:r>
              <a:rPr lang="en-US" altLang="lv-LV" dirty="0"/>
              <a:t> </a:t>
            </a:r>
            <a:r>
              <a:rPr lang="en-US" altLang="lv-LV" b="1" i="1" dirty="0">
                <a:latin typeface="Times New Roman" panose="02020603050405020304" pitchFamily="18" charset="0"/>
              </a:rPr>
              <a:t>x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lv-LV" b="1" i="1" dirty="0">
                <a:latin typeface="Times New Roman" panose="02020603050405020304" pitchFamily="18" charset="0"/>
              </a:rPr>
              <a:t> y</a:t>
            </a:r>
            <a:r>
              <a:rPr lang="en-US" altLang="lv-LV" dirty="0"/>
              <a:t> </a:t>
            </a:r>
            <a:r>
              <a:rPr lang="en-US" altLang="lv-LV" dirty="0">
                <a:sym typeface="Symbol" panose="05050102010706020507" pitchFamily="18" charset="2"/>
              </a:rPr>
              <a:t></a:t>
            </a:r>
            <a:r>
              <a:rPr lang="en-US" altLang="lv-LV" dirty="0"/>
              <a:t> </a:t>
            </a:r>
            <a:r>
              <a:rPr lang="en-US" altLang="lv-LV" b="1" i="1" dirty="0">
                <a:latin typeface="Times New Roman" panose="02020603050405020304" pitchFamily="18" charset="0"/>
              </a:rPr>
              <a:t>y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lv-LV" b="1" i="1" dirty="0">
                <a:latin typeface="Times New Roman" panose="02020603050405020304" pitchFamily="18" charset="0"/>
              </a:rPr>
              <a:t> z </a:t>
            </a:r>
            <a:r>
              <a:rPr lang="en-US" altLang="lv-LV" dirty="0">
                <a:sym typeface="Symbol" panose="05050102010706020507" pitchFamily="18" charset="2"/>
              </a:rPr>
              <a:t> </a:t>
            </a:r>
            <a:r>
              <a:rPr lang="en-US" altLang="lv-LV" b="1" i="1" dirty="0">
                <a:latin typeface="Times New Roman" panose="02020603050405020304" pitchFamily="18" charset="0"/>
              </a:rPr>
              <a:t>x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lv-LV" b="1" i="1" dirty="0">
                <a:latin typeface="Times New Roman" panose="02020603050405020304" pitchFamily="18" charset="0"/>
              </a:rPr>
              <a:t> z</a:t>
            </a:r>
          </a:p>
          <a:p>
            <a:endParaRPr lang="lv-LV" dirty="0"/>
          </a:p>
          <a:p>
            <a:pPr eaLnBrk="1" hangingPunct="1">
              <a:lnSpc>
                <a:spcPct val="90000"/>
              </a:lnSpc>
            </a:pPr>
            <a:endParaRPr lang="en-US" altLang="lv-LV" b="1" i="1" dirty="0" smtClean="0">
              <a:latin typeface="Times New Roman" panose="02020603050405020304" pitchFamily="18" charset="0"/>
            </a:endParaRP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94294DA-4C54-4E51-B9E0-CBDBB09F0870}" type="slidenum">
              <a:rPr lang="en-US" altLang="lv-LV" sz="1400"/>
              <a:pPr eaLnBrk="1" hangingPunct="1"/>
              <a:t>8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51526837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Comparator ADT</a:t>
            </a:r>
          </a:p>
        </p:txBody>
      </p:sp>
      <p:sp>
        <p:nvSpPr>
          <p:cNvPr id="1034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Implements the </a:t>
            </a:r>
            <a:r>
              <a:rPr lang="en-US" sz="2400" dirty="0" err="1"/>
              <a:t>boolean</a:t>
            </a:r>
            <a:r>
              <a:rPr lang="en-US" sz="2400" dirty="0"/>
              <a:t> function </a:t>
            </a:r>
            <a:r>
              <a:rPr lang="en-US" sz="2400" dirty="0" err="1">
                <a:solidFill>
                  <a:schemeClr val="tx2"/>
                </a:solidFill>
              </a:rPr>
              <a:t>isLess</a:t>
            </a:r>
            <a:r>
              <a:rPr lang="en-US" sz="2400" dirty="0"/>
              <a:t>(</a:t>
            </a:r>
            <a:r>
              <a:rPr lang="en-US" sz="2400" dirty="0" err="1"/>
              <a:t>p,q</a:t>
            </a:r>
            <a:r>
              <a:rPr lang="en-US" sz="2400" dirty="0"/>
              <a:t>), which tests whether p &lt; q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Can derive other relations from this: 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dirty="0"/>
              <a:t>(p == q) is equivalent to 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dirty="0"/>
              <a:t>(!</a:t>
            </a:r>
            <a:r>
              <a:rPr lang="en-US" sz="2000" dirty="0" err="1">
                <a:solidFill>
                  <a:schemeClr val="tx2"/>
                </a:solidFill>
              </a:rPr>
              <a:t>isLess</a:t>
            </a:r>
            <a:r>
              <a:rPr lang="en-US" sz="2000" dirty="0"/>
              <a:t>(p, q) &amp;&amp; !</a:t>
            </a:r>
            <a:r>
              <a:rPr lang="en-US" sz="2000" dirty="0" err="1">
                <a:solidFill>
                  <a:schemeClr val="tx2"/>
                </a:solidFill>
              </a:rPr>
              <a:t>isLess</a:t>
            </a:r>
            <a:r>
              <a:rPr lang="en-US" sz="2000" dirty="0"/>
              <a:t>(q, p))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Can implement in C++ by overloading “()”</a:t>
            </a:r>
          </a:p>
        </p:txBody>
      </p:sp>
      <p:sp>
        <p:nvSpPr>
          <p:cNvPr id="615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6604000" y="1752600"/>
            <a:ext cx="4978400" cy="4648200"/>
          </a:xfrm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lv-LV" sz="2000" dirty="0"/>
              <a:t>Two ways to compare 2D points:</a:t>
            </a:r>
            <a:br>
              <a:rPr lang="en-US" altLang="lv-LV" sz="2000" dirty="0"/>
            </a:br>
            <a:endParaRPr lang="en-US" altLang="lv-LV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lv-LV" sz="1800" dirty="0"/>
              <a:t>class </a:t>
            </a:r>
            <a:r>
              <a:rPr lang="en-US" altLang="lv-LV" sz="1800" dirty="0" err="1">
                <a:solidFill>
                  <a:schemeClr val="tx2"/>
                </a:solidFill>
              </a:rPr>
              <a:t>LeftRight</a:t>
            </a:r>
            <a:r>
              <a:rPr lang="en-US" altLang="lv-LV" sz="1800" dirty="0"/>
              <a:t> { </a:t>
            </a:r>
            <a:r>
              <a:rPr lang="en-US" altLang="lv-LV" sz="1800" dirty="0">
                <a:solidFill>
                  <a:srgbClr val="43B02A"/>
                </a:solidFill>
              </a:rPr>
              <a:t>// left-right comparator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lv-LV" sz="1800" dirty="0"/>
              <a:t>public: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lv-LV" sz="1800" dirty="0"/>
              <a:t>	bool operator()(</a:t>
            </a:r>
            <a:r>
              <a:rPr lang="en-US" altLang="lv-LV" sz="1800" dirty="0" err="1"/>
              <a:t>const</a:t>
            </a:r>
            <a:r>
              <a:rPr lang="en-US" altLang="lv-LV" sz="1800" dirty="0"/>
              <a:t> </a:t>
            </a:r>
            <a:r>
              <a:rPr lang="en-US" altLang="lv-LV" sz="1800" dirty="0">
                <a:solidFill>
                  <a:srgbClr val="2C61F6"/>
                </a:solidFill>
              </a:rPr>
              <a:t>Point2D</a:t>
            </a:r>
            <a:r>
              <a:rPr lang="en-US" altLang="lv-LV" sz="1800" dirty="0"/>
              <a:t>&amp; </a:t>
            </a:r>
            <a:r>
              <a:rPr lang="en-US" altLang="lv-LV" sz="1800" dirty="0">
                <a:solidFill>
                  <a:schemeClr val="tx2"/>
                </a:solidFill>
              </a:rPr>
              <a:t>p</a:t>
            </a:r>
            <a:r>
              <a:rPr lang="en-US" altLang="lv-LV" sz="1800" dirty="0"/>
              <a:t>, 	</a:t>
            </a:r>
            <a:r>
              <a:rPr lang="en-US" altLang="lv-LV" sz="1800" dirty="0" err="1"/>
              <a:t>const</a:t>
            </a:r>
            <a:r>
              <a:rPr lang="en-US" altLang="lv-LV" sz="1800" dirty="0"/>
              <a:t> </a:t>
            </a:r>
            <a:r>
              <a:rPr lang="en-US" altLang="lv-LV" sz="1800" dirty="0">
                <a:solidFill>
                  <a:srgbClr val="2C61F6"/>
                </a:solidFill>
              </a:rPr>
              <a:t>Point2D</a:t>
            </a:r>
            <a:r>
              <a:rPr lang="en-US" altLang="lv-LV" sz="1800" dirty="0"/>
              <a:t>&amp; </a:t>
            </a:r>
            <a:r>
              <a:rPr lang="en-US" altLang="lv-LV" sz="1800" dirty="0">
                <a:solidFill>
                  <a:schemeClr val="tx2"/>
                </a:solidFill>
              </a:rPr>
              <a:t>q</a:t>
            </a:r>
            <a:r>
              <a:rPr lang="en-US" altLang="lv-LV" sz="1800" dirty="0"/>
              <a:t>) </a:t>
            </a:r>
            <a:r>
              <a:rPr lang="en-US" altLang="lv-LV" sz="1800" dirty="0" err="1"/>
              <a:t>const</a:t>
            </a:r>
            <a:endParaRPr lang="en-US" altLang="lv-LV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lv-LV" sz="1800" dirty="0"/>
              <a:t>	{ return </a:t>
            </a:r>
            <a:r>
              <a:rPr lang="en-US" altLang="lv-LV" sz="1800" dirty="0" err="1">
                <a:solidFill>
                  <a:schemeClr val="tx2"/>
                </a:solidFill>
              </a:rPr>
              <a:t>p.getX</a:t>
            </a:r>
            <a:r>
              <a:rPr lang="en-US" altLang="lv-LV" sz="1800" dirty="0"/>
              <a:t>() &lt; </a:t>
            </a:r>
            <a:r>
              <a:rPr lang="en-US" altLang="lv-LV" sz="1800" dirty="0" err="1">
                <a:solidFill>
                  <a:schemeClr val="tx2"/>
                </a:solidFill>
              </a:rPr>
              <a:t>q.getX</a:t>
            </a:r>
            <a:r>
              <a:rPr lang="en-US" altLang="lv-LV" sz="1800" dirty="0"/>
              <a:t>();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lv-LV" sz="1800" dirty="0"/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lv-LV" sz="1800" dirty="0"/>
              <a:t>class </a:t>
            </a:r>
            <a:r>
              <a:rPr lang="en-US" altLang="lv-LV" sz="1800" dirty="0" err="1">
                <a:solidFill>
                  <a:schemeClr val="tx2"/>
                </a:solidFill>
              </a:rPr>
              <a:t>BottomTop</a:t>
            </a:r>
            <a:r>
              <a:rPr lang="en-US" altLang="lv-LV" sz="1800" dirty="0"/>
              <a:t> { </a:t>
            </a:r>
            <a:r>
              <a:rPr lang="en-US" altLang="lv-LV" sz="1800" dirty="0">
                <a:solidFill>
                  <a:srgbClr val="43B02A"/>
                </a:solidFill>
              </a:rPr>
              <a:t>// bottom-top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lv-LV" sz="1800" dirty="0"/>
              <a:t>public: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lv-LV" sz="1800" dirty="0"/>
              <a:t>	bool operator()(</a:t>
            </a:r>
            <a:r>
              <a:rPr lang="en-US" altLang="lv-LV" sz="1800" dirty="0" err="1"/>
              <a:t>const</a:t>
            </a:r>
            <a:r>
              <a:rPr lang="en-US" altLang="lv-LV" sz="1800" dirty="0"/>
              <a:t> </a:t>
            </a:r>
            <a:r>
              <a:rPr lang="en-US" altLang="lv-LV" sz="1800" dirty="0">
                <a:solidFill>
                  <a:srgbClr val="2C61F6"/>
                </a:solidFill>
              </a:rPr>
              <a:t>Point2D</a:t>
            </a:r>
            <a:r>
              <a:rPr lang="en-US" altLang="lv-LV" sz="1800" dirty="0"/>
              <a:t>&amp; </a:t>
            </a:r>
            <a:r>
              <a:rPr lang="en-US" altLang="lv-LV" sz="1800" dirty="0">
                <a:solidFill>
                  <a:schemeClr val="tx2"/>
                </a:solidFill>
              </a:rPr>
              <a:t>p</a:t>
            </a:r>
            <a:r>
              <a:rPr lang="en-US" altLang="lv-LV" sz="1800" dirty="0"/>
              <a:t>, </a:t>
            </a:r>
            <a:r>
              <a:rPr lang="en-US" altLang="lv-LV" sz="1800" dirty="0" err="1"/>
              <a:t>const</a:t>
            </a:r>
            <a:r>
              <a:rPr lang="en-US" altLang="lv-LV" sz="1800" dirty="0"/>
              <a:t> </a:t>
            </a:r>
            <a:r>
              <a:rPr lang="en-US" altLang="lv-LV" sz="1800" dirty="0">
                <a:solidFill>
                  <a:srgbClr val="2C61F6"/>
                </a:solidFill>
              </a:rPr>
              <a:t>Point2D</a:t>
            </a:r>
            <a:r>
              <a:rPr lang="en-US" altLang="lv-LV" sz="1800" dirty="0"/>
              <a:t>&amp; </a:t>
            </a:r>
            <a:r>
              <a:rPr lang="en-US" altLang="lv-LV" sz="1800" dirty="0">
                <a:solidFill>
                  <a:schemeClr val="tx2"/>
                </a:solidFill>
              </a:rPr>
              <a:t>q</a:t>
            </a:r>
            <a:r>
              <a:rPr lang="en-US" altLang="lv-LV" sz="1800" dirty="0"/>
              <a:t>) </a:t>
            </a:r>
            <a:r>
              <a:rPr lang="en-US" altLang="lv-LV" sz="1800" dirty="0" err="1"/>
              <a:t>const</a:t>
            </a:r>
            <a:endParaRPr lang="en-US" altLang="lv-LV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lv-LV" sz="1800" dirty="0"/>
              <a:t>	{ return </a:t>
            </a:r>
            <a:r>
              <a:rPr lang="en-US" altLang="lv-LV" sz="1800" dirty="0" err="1">
                <a:solidFill>
                  <a:schemeClr val="tx2"/>
                </a:solidFill>
              </a:rPr>
              <a:t>p.getY</a:t>
            </a:r>
            <a:r>
              <a:rPr lang="en-US" altLang="lv-LV" sz="1800" dirty="0"/>
              <a:t>() &lt; </a:t>
            </a:r>
            <a:r>
              <a:rPr lang="en-US" altLang="lv-LV" sz="1800" dirty="0" err="1">
                <a:solidFill>
                  <a:schemeClr val="tx2"/>
                </a:solidFill>
              </a:rPr>
              <a:t>q.getY</a:t>
            </a:r>
            <a:r>
              <a:rPr lang="en-US" altLang="lv-LV" sz="1800" dirty="0"/>
              <a:t>();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lv-LV" sz="1800" dirty="0"/>
              <a:t>};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2A5F5F2-9B86-499C-BDB3-4D4110F8C76C}" type="slidenum">
              <a:rPr lang="en-US" altLang="lv-LV" sz="1400"/>
              <a:pPr eaLnBrk="1" hangingPunct="1"/>
              <a:t>9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74725954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2164</TotalTime>
  <Words>3786</Words>
  <Application>Microsoft Office PowerPoint</Application>
  <PresentationFormat>Widescreen</PresentationFormat>
  <Paragraphs>1028</Paragraphs>
  <Slides>66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6" baseType="lpstr">
      <vt:lpstr>ＭＳ Ｐゴシック</vt:lpstr>
      <vt:lpstr>Arial</vt:lpstr>
      <vt:lpstr>Cambria Math</vt:lpstr>
      <vt:lpstr>Courier New</vt:lpstr>
      <vt:lpstr>Symbol</vt:lpstr>
      <vt:lpstr>Tahoma</vt:lpstr>
      <vt:lpstr>Times</vt:lpstr>
      <vt:lpstr>Times New Roman</vt:lpstr>
      <vt:lpstr>Wingdings</vt:lpstr>
      <vt:lpstr>Notebook</vt:lpstr>
      <vt:lpstr>Data Structures Priority Queues and Heaps</vt:lpstr>
      <vt:lpstr>PowerPoint Presentation</vt:lpstr>
      <vt:lpstr>Priority Queue</vt:lpstr>
      <vt:lpstr>Supported operations</vt:lpstr>
      <vt:lpstr>Uses of Priority Queues</vt:lpstr>
      <vt:lpstr>Priority Queues: ADT</vt:lpstr>
      <vt:lpstr>Priority Queue Implementations</vt:lpstr>
      <vt:lpstr>Binary Relations of Total Order</vt:lpstr>
      <vt:lpstr>Comparator ADT</vt:lpstr>
      <vt:lpstr>Priority Queue Sorting</vt:lpstr>
      <vt:lpstr>Sequence-based Priority Queue</vt:lpstr>
      <vt:lpstr>Selection-Sort</vt:lpstr>
      <vt:lpstr>Selection-Sort Example</vt:lpstr>
      <vt:lpstr>Insertion-Sort</vt:lpstr>
      <vt:lpstr>Insertion-Sort Example</vt:lpstr>
      <vt:lpstr>In-place Insertion-Sort</vt:lpstr>
      <vt:lpstr>Entry and Priority Queue ADTs</vt:lpstr>
      <vt:lpstr>Example</vt:lpstr>
      <vt:lpstr>Methods of the Adaptable Priority Queue ADT</vt:lpstr>
      <vt:lpstr>Example</vt:lpstr>
      <vt:lpstr>Locating Entries</vt:lpstr>
      <vt:lpstr>Location-Aware Entries</vt:lpstr>
      <vt:lpstr>List Implementation</vt:lpstr>
      <vt:lpstr>Heap Implementation</vt:lpstr>
      <vt:lpstr>Performance</vt:lpstr>
      <vt:lpstr>Heap</vt:lpstr>
      <vt:lpstr>Implementing Heap</vt:lpstr>
      <vt:lpstr>Binary Heap</vt:lpstr>
      <vt:lpstr>Properties of the binary heap</vt:lpstr>
      <vt:lpstr>Binary heap in an array</vt:lpstr>
      <vt:lpstr>Inserting an element</vt:lpstr>
      <vt:lpstr>Inserting: Exchange with Parent</vt:lpstr>
      <vt:lpstr>Removing an element</vt:lpstr>
      <vt:lpstr>Removing an Element</vt:lpstr>
      <vt:lpstr>Inserting an element</vt:lpstr>
      <vt:lpstr>Removing an Element</vt:lpstr>
      <vt:lpstr>Recall Priority Queue ADT</vt:lpstr>
      <vt:lpstr>Recall PQ Sorting</vt:lpstr>
      <vt:lpstr>Heaps</vt:lpstr>
      <vt:lpstr>Height of a Heap</vt:lpstr>
      <vt:lpstr>Heaps and Priority Queues</vt:lpstr>
      <vt:lpstr>Insertion into a Heap</vt:lpstr>
      <vt:lpstr>Upheap</vt:lpstr>
      <vt:lpstr>Removal from a Heap (§ 7.3.3)</vt:lpstr>
      <vt:lpstr>Downheap</vt:lpstr>
      <vt:lpstr>Updating the Last Node</vt:lpstr>
      <vt:lpstr>Heap-Sort</vt:lpstr>
      <vt:lpstr>Vector-based Heap Implementation</vt:lpstr>
      <vt:lpstr>Merging Two Heaps</vt:lpstr>
      <vt:lpstr>Bottom-up Heap Construction</vt:lpstr>
      <vt:lpstr>Example</vt:lpstr>
      <vt:lpstr>Example (contd.)</vt:lpstr>
      <vt:lpstr>Example (contd.)</vt:lpstr>
      <vt:lpstr>Example (end)</vt:lpstr>
      <vt:lpstr>Analysis</vt:lpstr>
      <vt:lpstr>Heaps</vt:lpstr>
      <vt:lpstr>Heaps (continued)</vt:lpstr>
      <vt:lpstr>Heaps (continued)</vt:lpstr>
      <vt:lpstr>Heaps (continued)</vt:lpstr>
      <vt:lpstr>Heaps (continued)</vt:lpstr>
      <vt:lpstr>Heaps (continued)</vt:lpstr>
      <vt:lpstr>Heaps (continued)</vt:lpstr>
      <vt:lpstr>Heaps (continued)</vt:lpstr>
      <vt:lpstr>Heaps (continued)</vt:lpstr>
      <vt:lpstr>Heaps (continued)</vt:lpstr>
      <vt:lpstr>Heaps (continued)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144</cp:revision>
  <cp:lastPrinted>1601-01-01T00:00:00Z</cp:lastPrinted>
  <dcterms:created xsi:type="dcterms:W3CDTF">1601-01-01T00:00:00Z</dcterms:created>
  <dcterms:modified xsi:type="dcterms:W3CDTF">2021-10-02T15:37:13Z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