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8"/>
  </p:notesMasterIdLst>
  <p:handoutMasterIdLst>
    <p:handoutMasterId r:id="rId69"/>
  </p:handoutMasterIdLst>
  <p:sldIdLst>
    <p:sldId id="280" r:id="rId2"/>
    <p:sldId id="306" r:id="rId3"/>
    <p:sldId id="389" r:id="rId4"/>
    <p:sldId id="390" r:id="rId5"/>
    <p:sldId id="391" r:id="rId6"/>
    <p:sldId id="392" r:id="rId7"/>
    <p:sldId id="393" r:id="rId8"/>
    <p:sldId id="394" r:id="rId9"/>
    <p:sldId id="395" r:id="rId10"/>
    <p:sldId id="396" r:id="rId11"/>
    <p:sldId id="397"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334" r:id="rId30"/>
    <p:sldId id="335" r:id="rId31"/>
    <p:sldId id="336" r:id="rId32"/>
    <p:sldId id="337" r:id="rId33"/>
    <p:sldId id="338" r:id="rId34"/>
    <p:sldId id="339" r:id="rId35"/>
    <p:sldId id="340" r:id="rId36"/>
    <p:sldId id="341" r:id="rId37"/>
    <p:sldId id="342" r:id="rId38"/>
    <p:sldId id="343"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306"/>
          </p14:sldIdLst>
        </p14:section>
        <p14:section name="Binary Search Tree Performance" id="{D7C98A8E-EAAA-4F92-AC04-191057FD0DE5}">
          <p14:sldIdLst>
            <p14:sldId id="389"/>
            <p14:sldId id="390"/>
            <p14:sldId id="391"/>
            <p14:sldId id="392"/>
            <p14:sldId id="393"/>
            <p14:sldId id="394"/>
            <p14:sldId id="395"/>
            <p14:sldId id="396"/>
            <p14:sldId id="397"/>
            <p14:sldId id="426"/>
            <p14:sldId id="427"/>
            <p14:sldId id="428"/>
            <p14:sldId id="429"/>
            <p14:sldId id="430"/>
            <p14:sldId id="431"/>
            <p14:sldId id="432"/>
            <p14:sldId id="433"/>
            <p14:sldId id="434"/>
            <p14:sldId id="435"/>
            <p14:sldId id="436"/>
            <p14:sldId id="437"/>
            <p14:sldId id="438"/>
            <p14:sldId id="439"/>
            <p14:sldId id="440"/>
            <p14:sldId id="441"/>
            <p14:sldId id="442"/>
          </p14:sldIdLst>
        </p14:section>
        <p14:section name="AVL Trees" id="{1725AE81-6431-4F64-BB79-C29A2E59D428}">
          <p14:sldIdLst>
            <p14:sldId id="334"/>
            <p14:sldId id="335"/>
            <p14:sldId id="336"/>
            <p14:sldId id="337"/>
            <p14:sldId id="338"/>
            <p14:sldId id="339"/>
            <p14:sldId id="340"/>
            <p14:sldId id="341"/>
            <p14:sldId id="342"/>
            <p14:sldId id="343"/>
          </p14:sldIdLst>
        </p14:section>
        <p14:section name="Untitled Section" id="{6029D790-0677-4F9D-BD0A-580148725A67}">
          <p14:sldIdLst>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43B02A"/>
    <a:srgbClr val="43B050"/>
    <a:srgbClr val="6666FF"/>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0" autoAdjust="0"/>
    <p:restoredTop sz="82599" autoAdjust="0"/>
  </p:normalViewPr>
  <p:slideViewPr>
    <p:cSldViewPr>
      <p:cViewPr varScale="1">
        <p:scale>
          <a:sx n="95" d="100"/>
          <a:sy n="95" d="100"/>
        </p:scale>
        <p:origin x="56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eaLnBrk="1" hangingPunct="1">
              <a:lnSpc>
                <a:spcPct val="90000"/>
              </a:lnSpc>
              <a:buFont typeface="Arial" panose="020B0604020202020204" pitchFamily="34" charset="0"/>
              <a:buNone/>
            </a:pPr>
            <a:r>
              <a:rPr lang="en-US" altLang="lv-LV" dirty="0" smtClean="0"/>
              <a:t>* For people who want to become professionals = can create systems that others will use</a:t>
            </a:r>
          </a:p>
          <a:p>
            <a:pPr marL="0" lvl="1" algn="l" eaLnBrk="1" hangingPunct="1">
              <a:lnSpc>
                <a:spcPct val="90000"/>
              </a:lnSpc>
              <a:buFont typeface="Arial" panose="020B0604020202020204" pitchFamily="34" charset="0"/>
              <a:buNone/>
            </a:pPr>
            <a:r>
              <a:rPr lang="en-US" altLang="lv-LV" dirty="0" smtClean="0"/>
              <a:t>* For people who like to challenge themselves with difficult problems.</a:t>
            </a:r>
            <a:endParaRPr lang="en-US" altLang="lv-LV" sz="2000" dirty="0" smtClean="0"/>
          </a:p>
          <a:p>
            <a:pPr marL="0" lvl="1" algn="l" eaLnBrk="1" hangingPunct="1">
              <a:lnSpc>
                <a:spcPct val="90000"/>
              </a:lnSpc>
              <a:buFont typeface="Arial" panose="020B0604020202020204" pitchFamily="34" charset="0"/>
              <a:buNone/>
            </a:pPr>
            <a:r>
              <a:rPr lang="en-US" altLang="lv-LV" dirty="0" smtClean="0"/>
              <a:t>* For highly motivated people who also want to sleep; who take normal course-load, but typically do not work full-time yet.</a:t>
            </a:r>
          </a:p>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2</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300" smtClean="0"/>
              <a:t>Dictionaries</a:t>
            </a:r>
          </a:p>
        </p:txBody>
      </p:sp>
      <p:sp>
        <p:nvSpPr>
          <p:cNvPr id="15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FDFAD79-0AAF-4598-AFF1-920D6E90A5BC}" type="datetime8">
              <a:rPr lang="en-US" altLang="lv-LV" sz="1300"/>
              <a:pPr eaLnBrk="1" hangingPunct="1"/>
              <a:t>10/2/2021 9:43 PM</a:t>
            </a:fld>
            <a:endParaRPr lang="en-US" altLang="lv-LV" sz="13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F4B9486-5019-42A2-B9D0-77CFD70F6F4D}" type="slidenum">
              <a:rPr lang="en-US" altLang="lv-LV" sz="1300"/>
              <a:pPr eaLnBrk="1" hangingPunct="1"/>
              <a:t>7</a:t>
            </a:fld>
            <a:endParaRPr lang="en-US" altLang="lv-LV" sz="13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lv-LV" altLang="lv-LV" smtClean="0"/>
          </a:p>
        </p:txBody>
      </p:sp>
    </p:spTree>
    <p:extLst>
      <p:ext uri="{BB962C8B-B14F-4D97-AF65-F5344CB8AC3E}">
        <p14:creationId xmlns:p14="http://schemas.microsoft.com/office/powerpoint/2010/main" val="846752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30DBD869-47B3-44B2-8DA3-DB1D8871FE70}" type="slidenum">
              <a:rPr lang="en-US" altLang="lv-LV"/>
              <a:pPr/>
              <a:t>‹#›</a:t>
            </a:fld>
            <a:endParaRPr lang="en-US" altLang="lv-LV"/>
          </a:p>
        </p:txBody>
      </p:sp>
    </p:spTree>
    <p:extLst>
      <p:ext uri="{BB962C8B-B14F-4D97-AF65-F5344CB8AC3E}">
        <p14:creationId xmlns:p14="http://schemas.microsoft.com/office/powerpoint/2010/main" val="35440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1905000"/>
            <a:ext cx="103632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fld id="{E16097BD-7069-4016-8D13-2FC6282FEDCD}" type="datetime8">
              <a:rPr lang="en-US"/>
              <a:pPr>
                <a:defRPr/>
              </a:pPr>
              <a:t>10/2/2021 9:43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a:ln/>
        </p:spPr>
        <p:txBody>
          <a:bodyPr/>
          <a:lstStyle>
            <a:lvl1pPr>
              <a:defRPr/>
            </a:lvl1pPr>
          </a:lstStyle>
          <a:p>
            <a:fld id="{84591D67-C8F9-4F85-8281-55E5009C5AA7}" type="slidenum">
              <a:rPr lang="en-US" altLang="lv-LV"/>
              <a:pPr/>
              <a:t>‹#›</a:t>
            </a:fld>
            <a:endParaRPr lang="en-US" altLang="lv-LV"/>
          </a:p>
        </p:txBody>
      </p:sp>
    </p:spTree>
    <p:extLst>
      <p:ext uri="{BB962C8B-B14F-4D97-AF65-F5344CB8AC3E}">
        <p14:creationId xmlns:p14="http://schemas.microsoft.com/office/powerpoint/2010/main" val="359923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 id="2147483700" r:id="rId7"/>
  </p:sldLayoutIdLst>
  <p:transition spd="slow">
    <p:wip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Balancing BSTs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Deletion (cont.)</a:t>
            </a:r>
          </a:p>
        </p:txBody>
      </p:sp>
      <p:sp>
        <p:nvSpPr>
          <p:cNvPr id="11269"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a:t>We consider the case where the key </a:t>
            </a:r>
            <a:r>
              <a:rPr lang="en-US" altLang="lv-LV" sz="2000" b="1" i="1" dirty="0">
                <a:latin typeface="Times New Roman" panose="02020603050405020304" pitchFamily="18" charset="0"/>
              </a:rPr>
              <a:t>k</a:t>
            </a:r>
            <a:r>
              <a:rPr lang="en-US" altLang="lv-LV" sz="2000" dirty="0"/>
              <a:t> to be removed is stored at a node </a:t>
            </a:r>
            <a:r>
              <a:rPr lang="en-US" altLang="lv-LV" sz="2000" b="1" i="1" dirty="0">
                <a:latin typeface="Times New Roman" panose="02020603050405020304" pitchFamily="18" charset="0"/>
              </a:rPr>
              <a:t>v</a:t>
            </a:r>
            <a:r>
              <a:rPr lang="en-US" altLang="lv-LV" sz="2000" dirty="0"/>
              <a:t> whose children are both internal</a:t>
            </a:r>
          </a:p>
          <a:p>
            <a:pPr lvl="1" eaLnBrk="1" hangingPunct="1"/>
            <a:r>
              <a:rPr lang="en-US" altLang="lv-LV" sz="1800" dirty="0"/>
              <a:t>we find the internal node </a:t>
            </a:r>
            <a:r>
              <a:rPr lang="en-US" altLang="lv-LV" sz="1800" b="1" i="1" dirty="0">
                <a:latin typeface="Times New Roman" panose="02020603050405020304" pitchFamily="18" charset="0"/>
              </a:rPr>
              <a:t>w </a:t>
            </a:r>
            <a:r>
              <a:rPr lang="en-US" altLang="lv-LV" sz="1800" dirty="0"/>
              <a:t>that follows </a:t>
            </a:r>
            <a:r>
              <a:rPr lang="en-US" altLang="lv-LV" sz="1800" b="1" i="1" dirty="0">
                <a:latin typeface="Times New Roman" panose="02020603050405020304" pitchFamily="18" charset="0"/>
              </a:rPr>
              <a:t>v</a:t>
            </a:r>
            <a:r>
              <a:rPr lang="en-US" altLang="lv-LV" sz="1800" dirty="0"/>
              <a:t> in an </a:t>
            </a:r>
            <a:r>
              <a:rPr lang="en-US" altLang="lv-LV" sz="1800" dirty="0" err="1"/>
              <a:t>inorder</a:t>
            </a:r>
            <a:r>
              <a:rPr lang="en-US" altLang="lv-LV" sz="1800" dirty="0"/>
              <a:t> traversal</a:t>
            </a:r>
          </a:p>
          <a:p>
            <a:pPr lvl="1" eaLnBrk="1" hangingPunct="1"/>
            <a:r>
              <a:rPr lang="en-US" altLang="lv-LV" sz="1800" dirty="0"/>
              <a:t>we copy </a:t>
            </a:r>
            <a:r>
              <a:rPr lang="en-US" altLang="lv-LV" sz="1800" b="1" i="1" dirty="0">
                <a:latin typeface="Times New Roman" panose="02020603050405020304" pitchFamily="18" charset="0"/>
              </a:rPr>
              <a:t>key</a:t>
            </a:r>
            <a:r>
              <a:rPr lang="en-US" altLang="lv-LV" sz="1800" dirty="0">
                <a:latin typeface="Times New Roman" panose="02020603050405020304" pitchFamily="18" charset="0"/>
              </a:rPr>
              <a:t>(</a:t>
            </a:r>
            <a:r>
              <a:rPr lang="en-US" altLang="lv-LV" sz="1800" b="1" i="1" dirty="0">
                <a:latin typeface="Times New Roman" panose="02020603050405020304" pitchFamily="18" charset="0"/>
              </a:rPr>
              <a:t>w</a:t>
            </a:r>
            <a:r>
              <a:rPr lang="en-US" altLang="lv-LV" sz="1800" dirty="0">
                <a:latin typeface="Times New Roman" panose="02020603050405020304" pitchFamily="18" charset="0"/>
              </a:rPr>
              <a:t>)</a:t>
            </a:r>
            <a:r>
              <a:rPr lang="en-US" altLang="lv-LV" sz="1800" dirty="0"/>
              <a:t> into node </a:t>
            </a:r>
            <a:r>
              <a:rPr lang="en-US" altLang="lv-LV" sz="1800" b="1" i="1" dirty="0">
                <a:latin typeface="Times New Roman" panose="02020603050405020304" pitchFamily="18" charset="0"/>
              </a:rPr>
              <a:t>v</a:t>
            </a:r>
            <a:endParaRPr lang="en-US" altLang="lv-LV" sz="1800" dirty="0"/>
          </a:p>
          <a:p>
            <a:pPr lvl="1" eaLnBrk="1" hangingPunct="1"/>
            <a:r>
              <a:rPr lang="en-US" altLang="lv-LV" sz="1800" dirty="0"/>
              <a:t>we remove node </a:t>
            </a:r>
            <a:r>
              <a:rPr lang="en-US" altLang="lv-LV" sz="1800" b="1" i="1" dirty="0">
                <a:latin typeface="Times New Roman" panose="02020603050405020304" pitchFamily="18" charset="0"/>
              </a:rPr>
              <a:t>w </a:t>
            </a:r>
            <a:r>
              <a:rPr lang="en-US" altLang="lv-LV" sz="1800" dirty="0"/>
              <a:t>and its left child </a:t>
            </a:r>
            <a:r>
              <a:rPr lang="en-US" altLang="lv-LV" sz="1800" b="1" i="1" dirty="0">
                <a:latin typeface="Times New Roman" panose="02020603050405020304" pitchFamily="18" charset="0"/>
              </a:rPr>
              <a:t>z </a:t>
            </a:r>
            <a:r>
              <a:rPr lang="en-US" altLang="lv-LV" sz="1800" dirty="0"/>
              <a:t>(which must be a leaf) by means of operation </a:t>
            </a:r>
            <a:r>
              <a:rPr lang="en-US" altLang="lv-LV" sz="1800" dirty="0" err="1">
                <a:solidFill>
                  <a:schemeClr val="tx2"/>
                </a:solidFill>
              </a:rPr>
              <a:t>removeExternal</a:t>
            </a:r>
            <a:r>
              <a:rPr lang="en-US" altLang="lv-LV" sz="1800" dirty="0"/>
              <a:t>(</a:t>
            </a:r>
            <a:r>
              <a:rPr lang="en-US" altLang="lv-LV" sz="1800" b="1" i="1" dirty="0">
                <a:latin typeface="Times New Roman" panose="02020603050405020304" pitchFamily="18" charset="0"/>
              </a:rPr>
              <a:t>z</a:t>
            </a:r>
            <a:r>
              <a:rPr lang="en-US" altLang="lv-LV" sz="1800" dirty="0"/>
              <a:t>)</a:t>
            </a:r>
          </a:p>
          <a:p>
            <a:pPr eaLnBrk="1" hangingPunct="1"/>
            <a:r>
              <a:rPr lang="en-US" altLang="lv-LV" sz="2000" dirty="0"/>
              <a:t>Example: remove 3</a:t>
            </a:r>
          </a:p>
          <a:p>
            <a:pPr eaLnBrk="1" hangingPunct="1"/>
            <a:endParaRPr lang="en-US" altLang="lv-LV" dirty="0" smtClean="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63D87FB-D4CD-4AD3-A441-69B4CD619DC6}" type="slidenum">
              <a:rPr lang="en-US" altLang="lv-LV" sz="1400"/>
              <a:pPr eaLnBrk="1" hangingPunct="1"/>
              <a:t>10</a:t>
            </a:fld>
            <a:endParaRPr lang="en-US" altLang="lv-LV" sz="1400"/>
          </a:p>
        </p:txBody>
      </p:sp>
      <p:sp>
        <p:nvSpPr>
          <p:cNvPr id="11270" name="Oval 4"/>
          <p:cNvSpPr>
            <a:spLocks noChangeArrowheads="1"/>
          </p:cNvSpPr>
          <p:nvPr/>
        </p:nvSpPr>
        <p:spPr bwMode="auto">
          <a:xfrm flipH="1">
            <a:off x="8478838" y="1966914"/>
            <a:ext cx="320675" cy="319087"/>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11271" name="Oval 5"/>
          <p:cNvSpPr>
            <a:spLocks noChangeArrowheads="1"/>
          </p:cNvSpPr>
          <p:nvPr/>
        </p:nvSpPr>
        <p:spPr bwMode="auto">
          <a:xfrm flipH="1">
            <a:off x="7488237" y="158432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a:t>
            </a:r>
          </a:p>
        </p:txBody>
      </p:sp>
      <p:sp>
        <p:nvSpPr>
          <p:cNvPr id="11272" name="Oval 6"/>
          <p:cNvSpPr>
            <a:spLocks noChangeArrowheads="1"/>
          </p:cNvSpPr>
          <p:nvPr/>
        </p:nvSpPr>
        <p:spPr bwMode="auto">
          <a:xfrm flipH="1">
            <a:off x="9817101" y="2346326"/>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1273" name="Oval 7"/>
          <p:cNvSpPr>
            <a:spLocks noChangeArrowheads="1"/>
          </p:cNvSpPr>
          <p:nvPr/>
        </p:nvSpPr>
        <p:spPr bwMode="auto">
          <a:xfrm flipH="1">
            <a:off x="9228138" y="28194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1274" name="Rectangle 8"/>
          <p:cNvSpPr>
            <a:spLocks noChangeAspect="1" noChangeArrowheads="1"/>
          </p:cNvSpPr>
          <p:nvPr/>
        </p:nvSpPr>
        <p:spPr bwMode="auto">
          <a:xfrm flipH="1">
            <a:off x="9566276" y="336708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75" name="AutoShape 10"/>
          <p:cNvCxnSpPr>
            <a:cxnSpLocks noChangeShapeType="1"/>
            <a:stCxn id="11270" idx="3"/>
            <a:endCxn id="11272" idx="7"/>
          </p:cNvCxnSpPr>
          <p:nvPr/>
        </p:nvCxnSpPr>
        <p:spPr bwMode="auto">
          <a:xfrm>
            <a:off x="8751887" y="2266950"/>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6" name="AutoShape 11"/>
          <p:cNvCxnSpPr>
            <a:cxnSpLocks noChangeShapeType="1"/>
            <a:stCxn id="11271" idx="3"/>
            <a:endCxn id="11270" idx="7"/>
          </p:cNvCxnSpPr>
          <p:nvPr/>
        </p:nvCxnSpPr>
        <p:spPr bwMode="auto">
          <a:xfrm>
            <a:off x="7761287" y="1885951"/>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7" name="AutoShape 12"/>
          <p:cNvCxnSpPr>
            <a:cxnSpLocks noChangeShapeType="1"/>
            <a:stCxn id="11300" idx="0"/>
            <a:endCxn id="11271" idx="5"/>
          </p:cNvCxnSpPr>
          <p:nvPr/>
        </p:nvCxnSpPr>
        <p:spPr bwMode="auto">
          <a:xfrm flipV="1">
            <a:off x="7070726" y="1885950"/>
            <a:ext cx="465137" cy="1158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8" name="AutoShape 14"/>
          <p:cNvCxnSpPr>
            <a:cxnSpLocks noChangeShapeType="1"/>
            <a:stCxn id="11287" idx="1"/>
            <a:endCxn id="11273" idx="5"/>
          </p:cNvCxnSpPr>
          <p:nvPr/>
        </p:nvCxnSpPr>
        <p:spPr bwMode="auto">
          <a:xfrm flipV="1">
            <a:off x="9077325" y="3121025"/>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9" name="AutoShape 15"/>
          <p:cNvCxnSpPr>
            <a:cxnSpLocks noChangeShapeType="1"/>
            <a:stCxn id="11274" idx="0"/>
            <a:endCxn id="11273" idx="3"/>
          </p:cNvCxnSpPr>
          <p:nvPr/>
        </p:nvCxnSpPr>
        <p:spPr bwMode="auto">
          <a:xfrm flipH="1" flipV="1">
            <a:off x="9501188" y="3121025"/>
            <a:ext cx="180975" cy="2365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16"/>
          <p:cNvCxnSpPr>
            <a:cxnSpLocks noChangeShapeType="1"/>
            <a:stCxn id="11282" idx="7"/>
            <a:endCxn id="11272" idx="3"/>
          </p:cNvCxnSpPr>
          <p:nvPr/>
        </p:nvCxnSpPr>
        <p:spPr bwMode="auto">
          <a:xfrm flipH="1" flipV="1">
            <a:off x="10090150" y="2647951"/>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17"/>
          <p:cNvCxnSpPr>
            <a:cxnSpLocks noChangeShapeType="1"/>
            <a:stCxn id="11273" idx="1"/>
            <a:endCxn id="11272" idx="5"/>
          </p:cNvCxnSpPr>
          <p:nvPr/>
        </p:nvCxnSpPr>
        <p:spPr bwMode="auto">
          <a:xfrm flipV="1">
            <a:off x="9501187" y="2647951"/>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282" name="Oval 18"/>
          <p:cNvSpPr>
            <a:spLocks noChangeArrowheads="1"/>
          </p:cNvSpPr>
          <p:nvPr/>
        </p:nvSpPr>
        <p:spPr bwMode="auto">
          <a:xfrm flipH="1">
            <a:off x="10404476" y="281940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1283" name="Rectangle 19"/>
          <p:cNvSpPr>
            <a:spLocks noChangeAspect="1" noChangeArrowheads="1"/>
          </p:cNvSpPr>
          <p:nvPr/>
        </p:nvSpPr>
        <p:spPr bwMode="auto">
          <a:xfrm flipH="1">
            <a:off x="10742612" y="336708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84" name="Rectangle 20"/>
          <p:cNvSpPr>
            <a:spLocks noChangeAspect="1" noChangeArrowheads="1"/>
          </p:cNvSpPr>
          <p:nvPr/>
        </p:nvSpPr>
        <p:spPr bwMode="auto">
          <a:xfrm flipH="1">
            <a:off x="10155237" y="336708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85" name="AutoShape 21"/>
          <p:cNvCxnSpPr>
            <a:cxnSpLocks noChangeShapeType="1"/>
            <a:stCxn id="11284" idx="0"/>
            <a:endCxn id="11282" idx="5"/>
          </p:cNvCxnSpPr>
          <p:nvPr/>
        </p:nvCxnSpPr>
        <p:spPr bwMode="auto">
          <a:xfrm flipV="1">
            <a:off x="10271126"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6" name="AutoShape 22"/>
          <p:cNvCxnSpPr>
            <a:cxnSpLocks noChangeShapeType="1"/>
            <a:stCxn id="11283" idx="0"/>
            <a:endCxn id="11282" idx="3"/>
          </p:cNvCxnSpPr>
          <p:nvPr/>
        </p:nvCxnSpPr>
        <p:spPr bwMode="auto">
          <a:xfrm flipH="1" flipV="1">
            <a:off x="10677526"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7" name="Oval 28"/>
          <p:cNvSpPr>
            <a:spLocks noChangeArrowheads="1"/>
          </p:cNvSpPr>
          <p:nvPr/>
        </p:nvSpPr>
        <p:spPr bwMode="auto">
          <a:xfrm flipH="1">
            <a:off x="8804276" y="330835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1288" name="Rectangle 29"/>
          <p:cNvSpPr>
            <a:spLocks noChangeAspect="1" noChangeArrowheads="1"/>
          </p:cNvSpPr>
          <p:nvPr/>
        </p:nvSpPr>
        <p:spPr bwMode="auto">
          <a:xfrm flipH="1">
            <a:off x="9142412" y="38846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89" name="Rectangle 30"/>
          <p:cNvSpPr>
            <a:spLocks noChangeAspect="1" noChangeArrowheads="1"/>
          </p:cNvSpPr>
          <p:nvPr/>
        </p:nvSpPr>
        <p:spPr bwMode="auto">
          <a:xfrm flipH="1">
            <a:off x="8555038" y="3884614"/>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90" name="AutoShape 31"/>
          <p:cNvCxnSpPr>
            <a:cxnSpLocks noChangeShapeType="1"/>
            <a:stCxn id="11289" idx="0"/>
            <a:endCxn id="11287" idx="5"/>
          </p:cNvCxnSpPr>
          <p:nvPr/>
        </p:nvCxnSpPr>
        <p:spPr bwMode="auto">
          <a:xfrm flipV="1">
            <a:off x="8670926" y="360997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91" name="AutoShape 32"/>
          <p:cNvCxnSpPr>
            <a:cxnSpLocks noChangeShapeType="1"/>
            <a:stCxn id="11288" idx="0"/>
            <a:endCxn id="11287" idx="3"/>
          </p:cNvCxnSpPr>
          <p:nvPr/>
        </p:nvCxnSpPr>
        <p:spPr bwMode="auto">
          <a:xfrm flipH="1" flipV="1">
            <a:off x="9077326" y="36099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92" name="Text Box 33"/>
          <p:cNvSpPr txBox="1">
            <a:spLocks noChangeArrowheads="1"/>
          </p:cNvSpPr>
          <p:nvPr/>
        </p:nvSpPr>
        <p:spPr bwMode="auto">
          <a:xfrm flipH="1">
            <a:off x="8707438" y="1676401"/>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1293" name="Text Box 34"/>
          <p:cNvSpPr txBox="1">
            <a:spLocks noChangeArrowheads="1"/>
          </p:cNvSpPr>
          <p:nvPr/>
        </p:nvSpPr>
        <p:spPr bwMode="auto">
          <a:xfrm flipH="1">
            <a:off x="8516938" y="30734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11294" name="Text Box 39"/>
          <p:cNvSpPr txBox="1">
            <a:spLocks noChangeArrowheads="1"/>
          </p:cNvSpPr>
          <p:nvPr/>
        </p:nvSpPr>
        <p:spPr bwMode="auto">
          <a:xfrm flipH="1">
            <a:off x="8262938" y="3581401"/>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z</a:t>
            </a:r>
          </a:p>
        </p:txBody>
      </p:sp>
      <p:sp>
        <p:nvSpPr>
          <p:cNvPr id="11295" name="Oval 41"/>
          <p:cNvSpPr>
            <a:spLocks noChangeArrowheads="1"/>
          </p:cNvSpPr>
          <p:nvPr/>
        </p:nvSpPr>
        <p:spPr bwMode="auto">
          <a:xfrm flipH="1">
            <a:off x="7716837" y="234632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1296" name="Rectangle 42"/>
          <p:cNvSpPr>
            <a:spLocks noChangeAspect="1" noChangeArrowheads="1"/>
          </p:cNvSpPr>
          <p:nvPr/>
        </p:nvSpPr>
        <p:spPr bwMode="auto">
          <a:xfrm flipH="1">
            <a:off x="8089901" y="286385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97" name="Rectangle 43"/>
          <p:cNvSpPr>
            <a:spLocks noChangeAspect="1" noChangeArrowheads="1"/>
          </p:cNvSpPr>
          <p:nvPr/>
        </p:nvSpPr>
        <p:spPr bwMode="auto">
          <a:xfrm flipH="1">
            <a:off x="7432676" y="286385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98" name="AutoShape 44"/>
          <p:cNvCxnSpPr>
            <a:cxnSpLocks noChangeShapeType="1"/>
            <a:stCxn id="11297" idx="0"/>
            <a:endCxn id="11295" idx="5"/>
          </p:cNvCxnSpPr>
          <p:nvPr/>
        </p:nvCxnSpPr>
        <p:spPr bwMode="auto">
          <a:xfrm flipV="1">
            <a:off x="7548562"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9" name="AutoShape 45"/>
          <p:cNvCxnSpPr>
            <a:cxnSpLocks noChangeShapeType="1"/>
            <a:stCxn id="11296" idx="0"/>
            <a:endCxn id="11295" idx="3"/>
          </p:cNvCxnSpPr>
          <p:nvPr/>
        </p:nvCxnSpPr>
        <p:spPr bwMode="auto">
          <a:xfrm flipH="1" flipV="1">
            <a:off x="7989887"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0" name="Rectangle 46"/>
          <p:cNvSpPr>
            <a:spLocks noChangeAspect="1" noChangeArrowheads="1"/>
          </p:cNvSpPr>
          <p:nvPr/>
        </p:nvSpPr>
        <p:spPr bwMode="auto">
          <a:xfrm flipH="1">
            <a:off x="6954837" y="20113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01" name="AutoShape 47"/>
          <p:cNvCxnSpPr>
            <a:cxnSpLocks noChangeShapeType="1"/>
            <a:stCxn id="11295" idx="1"/>
            <a:endCxn id="11270" idx="5"/>
          </p:cNvCxnSpPr>
          <p:nvPr/>
        </p:nvCxnSpPr>
        <p:spPr bwMode="auto">
          <a:xfrm flipV="1">
            <a:off x="7989887" y="2266950"/>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302" name="Oval 48"/>
          <p:cNvSpPr>
            <a:spLocks noChangeArrowheads="1"/>
          </p:cNvSpPr>
          <p:nvPr/>
        </p:nvSpPr>
        <p:spPr bwMode="auto">
          <a:xfrm flipH="1">
            <a:off x="8555038" y="4725989"/>
            <a:ext cx="320675" cy="319087"/>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5</a:t>
            </a:r>
          </a:p>
        </p:txBody>
      </p:sp>
      <p:sp>
        <p:nvSpPr>
          <p:cNvPr id="11303" name="Oval 49"/>
          <p:cNvSpPr>
            <a:spLocks noChangeArrowheads="1"/>
          </p:cNvSpPr>
          <p:nvPr/>
        </p:nvSpPr>
        <p:spPr bwMode="auto">
          <a:xfrm flipH="1">
            <a:off x="7564437" y="434340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a:t>
            </a:r>
          </a:p>
        </p:txBody>
      </p:sp>
      <p:sp>
        <p:nvSpPr>
          <p:cNvPr id="11304" name="Oval 50"/>
          <p:cNvSpPr>
            <a:spLocks noChangeArrowheads="1"/>
          </p:cNvSpPr>
          <p:nvPr/>
        </p:nvSpPr>
        <p:spPr bwMode="auto">
          <a:xfrm flipH="1">
            <a:off x="9893301" y="5075239"/>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1305" name="Oval 51"/>
          <p:cNvSpPr>
            <a:spLocks noChangeArrowheads="1"/>
          </p:cNvSpPr>
          <p:nvPr/>
        </p:nvSpPr>
        <p:spPr bwMode="auto">
          <a:xfrm flipH="1">
            <a:off x="9304338" y="5548314"/>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1306" name="Rectangle 52"/>
          <p:cNvSpPr>
            <a:spLocks noChangeAspect="1" noChangeArrowheads="1"/>
          </p:cNvSpPr>
          <p:nvPr/>
        </p:nvSpPr>
        <p:spPr bwMode="auto">
          <a:xfrm flipH="1">
            <a:off x="9642476" y="609600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07" name="AutoShape 53"/>
          <p:cNvCxnSpPr>
            <a:cxnSpLocks noChangeShapeType="1"/>
            <a:stCxn id="11302" idx="3"/>
            <a:endCxn id="11304" idx="7"/>
          </p:cNvCxnSpPr>
          <p:nvPr/>
        </p:nvCxnSpPr>
        <p:spPr bwMode="auto">
          <a:xfrm>
            <a:off x="8828087" y="5026026"/>
            <a:ext cx="111283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8" name="AutoShape 54"/>
          <p:cNvCxnSpPr>
            <a:cxnSpLocks noChangeShapeType="1"/>
            <a:stCxn id="11303" idx="3"/>
            <a:endCxn id="11302" idx="7"/>
          </p:cNvCxnSpPr>
          <p:nvPr/>
        </p:nvCxnSpPr>
        <p:spPr bwMode="auto">
          <a:xfrm>
            <a:off x="7837487" y="4625976"/>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9" name="AutoShape 55"/>
          <p:cNvCxnSpPr>
            <a:cxnSpLocks noChangeShapeType="1"/>
            <a:stCxn id="11326" idx="0"/>
            <a:endCxn id="11303" idx="5"/>
          </p:cNvCxnSpPr>
          <p:nvPr/>
        </p:nvCxnSpPr>
        <p:spPr bwMode="auto">
          <a:xfrm flipV="1">
            <a:off x="7146926" y="4625975"/>
            <a:ext cx="465137" cy="1349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0" name="AutoShape 56"/>
          <p:cNvCxnSpPr>
            <a:cxnSpLocks noChangeShapeType="1"/>
            <a:stCxn id="11319" idx="0"/>
            <a:endCxn id="11305" idx="5"/>
          </p:cNvCxnSpPr>
          <p:nvPr/>
        </p:nvCxnSpPr>
        <p:spPr bwMode="auto">
          <a:xfrm flipV="1">
            <a:off x="9105901" y="5849939"/>
            <a:ext cx="244475" cy="223837"/>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311" name="AutoShape 57"/>
          <p:cNvCxnSpPr>
            <a:cxnSpLocks noChangeShapeType="1"/>
            <a:stCxn id="11306" idx="0"/>
            <a:endCxn id="11305" idx="3"/>
          </p:cNvCxnSpPr>
          <p:nvPr/>
        </p:nvCxnSpPr>
        <p:spPr bwMode="auto">
          <a:xfrm flipH="1" flipV="1">
            <a:off x="9577388" y="5849939"/>
            <a:ext cx="180975"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2" name="AutoShape 58"/>
          <p:cNvCxnSpPr>
            <a:cxnSpLocks noChangeShapeType="1"/>
            <a:stCxn id="11314" idx="7"/>
            <a:endCxn id="11304" idx="3"/>
          </p:cNvCxnSpPr>
          <p:nvPr/>
        </p:nvCxnSpPr>
        <p:spPr bwMode="auto">
          <a:xfrm flipH="1" flipV="1">
            <a:off x="10166350" y="5357813"/>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3" name="AutoShape 59"/>
          <p:cNvCxnSpPr>
            <a:cxnSpLocks noChangeShapeType="1"/>
            <a:stCxn id="11305" idx="1"/>
            <a:endCxn id="11304" idx="5"/>
          </p:cNvCxnSpPr>
          <p:nvPr/>
        </p:nvCxnSpPr>
        <p:spPr bwMode="auto">
          <a:xfrm flipV="1">
            <a:off x="9577387" y="5357813"/>
            <a:ext cx="363538" cy="2079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4" name="Oval 60"/>
          <p:cNvSpPr>
            <a:spLocks noChangeArrowheads="1"/>
          </p:cNvSpPr>
          <p:nvPr/>
        </p:nvSpPr>
        <p:spPr bwMode="auto">
          <a:xfrm flipH="1">
            <a:off x="10480676" y="5548314"/>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1315" name="Rectangle 61"/>
          <p:cNvSpPr>
            <a:spLocks noChangeAspect="1" noChangeArrowheads="1"/>
          </p:cNvSpPr>
          <p:nvPr/>
        </p:nvSpPr>
        <p:spPr bwMode="auto">
          <a:xfrm flipH="1">
            <a:off x="10818812" y="6096000"/>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16" name="Rectangle 62"/>
          <p:cNvSpPr>
            <a:spLocks noChangeAspect="1" noChangeArrowheads="1"/>
          </p:cNvSpPr>
          <p:nvPr/>
        </p:nvSpPr>
        <p:spPr bwMode="auto">
          <a:xfrm flipH="1">
            <a:off x="10231437" y="6096000"/>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17" name="AutoShape 63"/>
          <p:cNvCxnSpPr>
            <a:cxnSpLocks noChangeShapeType="1"/>
            <a:stCxn id="11316" idx="0"/>
            <a:endCxn id="11314" idx="5"/>
          </p:cNvCxnSpPr>
          <p:nvPr/>
        </p:nvCxnSpPr>
        <p:spPr bwMode="auto">
          <a:xfrm flipV="1">
            <a:off x="10347326"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8" name="AutoShape 64"/>
          <p:cNvCxnSpPr>
            <a:cxnSpLocks noChangeShapeType="1"/>
            <a:stCxn id="11315" idx="0"/>
            <a:endCxn id="11314" idx="3"/>
          </p:cNvCxnSpPr>
          <p:nvPr/>
        </p:nvCxnSpPr>
        <p:spPr bwMode="auto">
          <a:xfrm flipH="1" flipV="1">
            <a:off x="10753726"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9" name="Rectangle 67"/>
          <p:cNvSpPr>
            <a:spLocks noChangeAspect="1" noChangeArrowheads="1"/>
          </p:cNvSpPr>
          <p:nvPr/>
        </p:nvSpPr>
        <p:spPr bwMode="auto">
          <a:xfrm flipH="1">
            <a:off x="8990013" y="6102350"/>
            <a:ext cx="231775" cy="230188"/>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20" name="Text Box 70"/>
          <p:cNvSpPr txBox="1">
            <a:spLocks noChangeArrowheads="1"/>
          </p:cNvSpPr>
          <p:nvPr/>
        </p:nvSpPr>
        <p:spPr bwMode="auto">
          <a:xfrm flipH="1">
            <a:off x="8783638" y="4419601"/>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1321" name="Oval 73"/>
          <p:cNvSpPr>
            <a:spLocks noChangeArrowheads="1"/>
          </p:cNvSpPr>
          <p:nvPr/>
        </p:nvSpPr>
        <p:spPr bwMode="auto">
          <a:xfrm flipH="1">
            <a:off x="7793037" y="5075239"/>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1322" name="Rectangle 74"/>
          <p:cNvSpPr>
            <a:spLocks noChangeAspect="1" noChangeArrowheads="1"/>
          </p:cNvSpPr>
          <p:nvPr/>
        </p:nvSpPr>
        <p:spPr bwMode="auto">
          <a:xfrm flipH="1">
            <a:off x="8166101" y="55927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23" name="Rectangle 75"/>
          <p:cNvSpPr>
            <a:spLocks noChangeAspect="1" noChangeArrowheads="1"/>
          </p:cNvSpPr>
          <p:nvPr/>
        </p:nvSpPr>
        <p:spPr bwMode="auto">
          <a:xfrm flipH="1">
            <a:off x="7508876" y="55927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24" name="AutoShape 76"/>
          <p:cNvCxnSpPr>
            <a:cxnSpLocks noChangeShapeType="1"/>
            <a:stCxn id="11323" idx="0"/>
            <a:endCxn id="11321" idx="5"/>
          </p:cNvCxnSpPr>
          <p:nvPr/>
        </p:nvCxnSpPr>
        <p:spPr bwMode="auto">
          <a:xfrm flipV="1">
            <a:off x="7624762"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25" name="AutoShape 77"/>
          <p:cNvCxnSpPr>
            <a:cxnSpLocks noChangeShapeType="1"/>
            <a:stCxn id="11322" idx="0"/>
            <a:endCxn id="11321" idx="3"/>
          </p:cNvCxnSpPr>
          <p:nvPr/>
        </p:nvCxnSpPr>
        <p:spPr bwMode="auto">
          <a:xfrm flipH="1" flipV="1">
            <a:off x="8066087"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6" name="Rectangle 78"/>
          <p:cNvSpPr>
            <a:spLocks noChangeAspect="1" noChangeArrowheads="1"/>
          </p:cNvSpPr>
          <p:nvPr/>
        </p:nvSpPr>
        <p:spPr bwMode="auto">
          <a:xfrm flipH="1">
            <a:off x="7031037" y="47704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27" name="AutoShape 79"/>
          <p:cNvCxnSpPr>
            <a:cxnSpLocks noChangeShapeType="1"/>
            <a:stCxn id="11321" idx="1"/>
            <a:endCxn id="11302" idx="5"/>
          </p:cNvCxnSpPr>
          <p:nvPr/>
        </p:nvCxnSpPr>
        <p:spPr bwMode="auto">
          <a:xfrm flipV="1">
            <a:off x="8066087" y="5026026"/>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8" name="AutoShape 80"/>
          <p:cNvSpPr>
            <a:spLocks noChangeArrowheads="1"/>
          </p:cNvSpPr>
          <p:nvPr/>
        </p:nvSpPr>
        <p:spPr bwMode="auto">
          <a:xfrm rot="18050680" flipH="1">
            <a:off x="8168481" y="3299619"/>
            <a:ext cx="1103312" cy="736600"/>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417389411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Performance</a:t>
            </a:r>
            <a:endParaRPr lang="en-US" altLang="lv-LV" sz="4000"/>
          </a:p>
        </p:txBody>
      </p:sp>
      <p:sp>
        <p:nvSpPr>
          <p:cNvPr id="12293"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a:t>Consider an ordered map with </a:t>
            </a:r>
            <a:r>
              <a:rPr lang="en-US" altLang="lv-LV" b="1" i="1">
                <a:latin typeface="Times New Roman" panose="02020603050405020304" pitchFamily="18" charset="0"/>
              </a:rPr>
              <a:t>n</a:t>
            </a:r>
            <a:r>
              <a:rPr lang="en-US" altLang="lv-LV"/>
              <a:t> items implemented by means of a binary search tree of height </a:t>
            </a:r>
            <a:r>
              <a:rPr lang="en-US" altLang="lv-LV" b="1" i="1">
                <a:latin typeface="Times New Roman" panose="02020603050405020304" pitchFamily="18" charset="0"/>
              </a:rPr>
              <a:t>h</a:t>
            </a:r>
            <a:endParaRPr lang="en-US" altLang="lv-LV"/>
          </a:p>
          <a:p>
            <a:pPr lvl="1" eaLnBrk="1" hangingPunct="1"/>
            <a:r>
              <a:rPr lang="en-US" altLang="lv-LV" sz="2000"/>
              <a:t>the space used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endParaRPr lang="en-US" altLang="lv-LV" sz="2000"/>
          </a:p>
          <a:p>
            <a:pPr lvl="1" eaLnBrk="1" hangingPunct="1"/>
            <a:r>
              <a:rPr lang="en-US" altLang="lv-LV" sz="2000"/>
              <a:t>methods </a:t>
            </a:r>
            <a:r>
              <a:rPr lang="en-US" altLang="lv-LV" sz="2000">
                <a:solidFill>
                  <a:schemeClr val="tx2"/>
                </a:solidFill>
              </a:rPr>
              <a:t>get</a:t>
            </a:r>
            <a:r>
              <a:rPr lang="en-US" altLang="lv-LV" sz="2000"/>
              <a:t>, </a:t>
            </a:r>
            <a:r>
              <a:rPr lang="en-US" altLang="lv-LV" sz="2000">
                <a:solidFill>
                  <a:schemeClr val="tx2"/>
                </a:solidFill>
              </a:rPr>
              <a:t>floorEntry</a:t>
            </a:r>
            <a:r>
              <a:rPr lang="en-US" altLang="lv-LV" sz="2000"/>
              <a:t>, </a:t>
            </a:r>
            <a:r>
              <a:rPr lang="en-US" altLang="lv-LV" sz="2000">
                <a:solidFill>
                  <a:schemeClr val="tx2"/>
                </a:solidFill>
              </a:rPr>
              <a:t>ceilingEntry</a:t>
            </a:r>
            <a:r>
              <a:rPr lang="en-US" altLang="lv-LV" sz="2000"/>
              <a:t>,</a:t>
            </a:r>
            <a:r>
              <a:rPr lang="en-US" altLang="lv-LV" sz="2000">
                <a:solidFill>
                  <a:schemeClr val="tx2"/>
                </a:solidFill>
              </a:rPr>
              <a:t> put </a:t>
            </a:r>
            <a:r>
              <a:rPr lang="en-US" altLang="lv-LV" sz="2000"/>
              <a:t>and </a:t>
            </a:r>
            <a:r>
              <a:rPr lang="en-US" altLang="lv-LV" sz="2000">
                <a:solidFill>
                  <a:schemeClr val="tx2"/>
                </a:solidFill>
              </a:rPr>
              <a:t>erase</a:t>
            </a:r>
            <a:r>
              <a:rPr lang="en-US" altLang="lv-LV" sz="2000"/>
              <a:t> take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h</a:t>
            </a:r>
            <a:r>
              <a:rPr lang="en-US" altLang="lv-LV" sz="2000">
                <a:latin typeface="Times New Roman" panose="02020603050405020304" pitchFamily="18" charset="0"/>
              </a:rPr>
              <a:t>) </a:t>
            </a:r>
            <a:r>
              <a:rPr lang="en-US" altLang="lv-LV" sz="2000"/>
              <a:t>time</a:t>
            </a:r>
          </a:p>
          <a:p>
            <a:pPr eaLnBrk="1" hangingPunct="1"/>
            <a:r>
              <a:rPr lang="en-US" altLang="lv-LV"/>
              <a:t>The height </a:t>
            </a:r>
            <a:r>
              <a:rPr lang="en-US" altLang="lv-LV" b="1" i="1">
                <a:latin typeface="Times New Roman" panose="02020603050405020304" pitchFamily="18" charset="0"/>
              </a:rPr>
              <a:t>h</a:t>
            </a:r>
            <a:r>
              <a:rPr lang="en-US" altLang="lv-LV"/>
              <a:t> is </a:t>
            </a:r>
            <a:r>
              <a:rPr lang="en-US" altLang="lv-LV" b="1" i="1">
                <a:latin typeface="Times New Roman" panose="02020603050405020304" pitchFamily="18" charset="0"/>
              </a:rPr>
              <a:t>O</a:t>
            </a:r>
            <a:r>
              <a:rPr lang="en-US" altLang="lv-LV">
                <a:latin typeface="Times New Roman" panose="02020603050405020304" pitchFamily="18" charset="0"/>
              </a:rPr>
              <a:t>(</a:t>
            </a:r>
            <a:r>
              <a:rPr lang="en-US" altLang="lv-LV" b="1" i="1">
                <a:latin typeface="Times New Roman" panose="02020603050405020304" pitchFamily="18" charset="0"/>
              </a:rPr>
              <a:t>n</a:t>
            </a:r>
            <a:r>
              <a:rPr lang="en-US" altLang="lv-LV">
                <a:latin typeface="Times New Roman" panose="02020603050405020304" pitchFamily="18" charset="0"/>
              </a:rPr>
              <a:t>) </a:t>
            </a:r>
            <a:r>
              <a:rPr lang="en-US" altLang="lv-LV"/>
              <a:t>in the worst case and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in the best case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B4AD04B-BAAD-4CCC-95A2-62945F706B1D}" type="slidenum">
              <a:rPr lang="en-US" altLang="lv-LV" sz="1400"/>
              <a:pPr eaLnBrk="1" hangingPunct="1"/>
              <a:t>11</a:t>
            </a:fld>
            <a:endParaRPr lang="en-US" altLang="lv-LV" sz="1400"/>
          </a:p>
        </p:txBody>
      </p:sp>
      <p:grpSp>
        <p:nvGrpSpPr>
          <p:cNvPr id="12294" name="Group 99"/>
          <p:cNvGrpSpPr>
            <a:grpSpLocks/>
          </p:cNvGrpSpPr>
          <p:nvPr/>
        </p:nvGrpSpPr>
        <p:grpSpPr bwMode="auto">
          <a:xfrm>
            <a:off x="6705600" y="1676400"/>
            <a:ext cx="3067050" cy="2120900"/>
            <a:chOff x="2938" y="960"/>
            <a:chExt cx="2258" cy="1562"/>
          </a:xfrm>
        </p:grpSpPr>
        <p:sp>
          <p:nvSpPr>
            <p:cNvPr id="12325"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cxnSp>
          <p:nvCxnSpPr>
            <p:cNvPr id="12326" name="AutoShape 9"/>
            <p:cNvCxnSpPr>
              <a:cxnSpLocks noChangeShapeType="1"/>
              <a:stCxn id="12343" idx="3"/>
              <a:endCxn id="12345" idx="7"/>
            </p:cNvCxnSpPr>
            <p:nvPr/>
          </p:nvCxnSpPr>
          <p:spPr bwMode="auto">
            <a:xfrm>
              <a:off x="3714" y="1420"/>
              <a:ext cx="281" cy="1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7" name="AutoShape 10"/>
            <p:cNvCxnSpPr>
              <a:cxnSpLocks noChangeShapeType="1"/>
              <a:stCxn id="12325" idx="3"/>
              <a:endCxn id="12343" idx="7"/>
            </p:cNvCxnSpPr>
            <p:nvPr/>
          </p:nvCxnSpPr>
          <p:spPr bwMode="auto">
            <a:xfrm>
              <a:off x="3292" y="1138"/>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8" name="AutoShape 11"/>
            <p:cNvCxnSpPr>
              <a:cxnSpLocks noChangeShapeType="1"/>
              <a:stCxn id="12344" idx="0"/>
              <a:endCxn id="12325" idx="5"/>
            </p:cNvCxnSpPr>
            <p:nvPr/>
          </p:nvCxnSpPr>
          <p:spPr bwMode="auto">
            <a:xfrm flipV="1">
              <a:off x="3011" y="1138"/>
              <a:ext cx="139" cy="12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9" name="AutoShape 12"/>
            <p:cNvCxnSpPr>
              <a:cxnSpLocks noChangeShapeType="1"/>
              <a:stCxn id="12350" idx="7"/>
              <a:endCxn id="12341" idx="3"/>
            </p:cNvCxnSpPr>
            <p:nvPr/>
          </p:nvCxnSpPr>
          <p:spPr bwMode="auto">
            <a:xfrm flipH="1" flipV="1">
              <a:off x="4559" y="1988"/>
              <a:ext cx="281"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0" name="AutoShape 13"/>
            <p:cNvCxnSpPr>
              <a:cxnSpLocks noChangeShapeType="1"/>
              <a:stCxn id="12349" idx="0"/>
              <a:endCxn id="12341" idx="5"/>
            </p:cNvCxnSpPr>
            <p:nvPr/>
          </p:nvCxnSpPr>
          <p:spPr bwMode="auto">
            <a:xfrm flipV="1">
              <a:off x="4277" y="1988"/>
              <a:ext cx="139" cy="14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1" name="AutoShape 14"/>
            <p:cNvCxnSpPr>
              <a:cxnSpLocks noChangeShapeType="1"/>
              <a:stCxn id="12342" idx="0"/>
              <a:endCxn id="12345" idx="5"/>
            </p:cNvCxnSpPr>
            <p:nvPr/>
          </p:nvCxnSpPr>
          <p:spPr bwMode="auto">
            <a:xfrm flipV="1">
              <a:off x="3855" y="1705"/>
              <a:ext cx="140"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2" name="AutoShape 15"/>
            <p:cNvCxnSpPr>
              <a:cxnSpLocks noChangeShapeType="1"/>
              <a:stCxn id="12341" idx="7"/>
              <a:endCxn id="12345" idx="3"/>
            </p:cNvCxnSpPr>
            <p:nvPr/>
          </p:nvCxnSpPr>
          <p:spPr bwMode="auto">
            <a:xfrm flipH="1" flipV="1">
              <a:off x="4137" y="1705"/>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3" name="Group 40"/>
            <p:cNvGrpSpPr>
              <a:grpSpLocks/>
            </p:cNvGrpSpPr>
            <p:nvPr/>
          </p:nvGrpSpPr>
          <p:grpSpPr bwMode="auto">
            <a:xfrm>
              <a:off x="4204" y="2093"/>
              <a:ext cx="809" cy="202"/>
              <a:chOff x="4214" y="2496"/>
              <a:chExt cx="809" cy="202"/>
            </a:xfrm>
          </p:grpSpPr>
          <p:sp>
            <p:nvSpPr>
              <p:cNvPr id="12349" name="Rectangle 8"/>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50" name="Oval 21"/>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grpSp>
        <p:grpSp>
          <p:nvGrpSpPr>
            <p:cNvPr id="12334" name="Group 38"/>
            <p:cNvGrpSpPr>
              <a:grpSpLocks/>
            </p:cNvGrpSpPr>
            <p:nvPr/>
          </p:nvGrpSpPr>
          <p:grpSpPr bwMode="auto">
            <a:xfrm>
              <a:off x="4627" y="2377"/>
              <a:ext cx="569" cy="145"/>
              <a:chOff x="4637" y="2859"/>
              <a:chExt cx="569" cy="145"/>
            </a:xfrm>
          </p:grpSpPr>
          <p:sp>
            <p:nvSpPr>
              <p:cNvPr id="12347" name="Rectangle 22"/>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48" name="Rectangle 23"/>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cxnSp>
          <p:nvCxnSpPr>
            <p:cNvPr id="12335" name="AutoShape 24"/>
            <p:cNvCxnSpPr>
              <a:cxnSpLocks noChangeShapeType="1"/>
              <a:stCxn id="12348" idx="0"/>
              <a:endCxn id="12350" idx="5"/>
            </p:cNvCxnSpPr>
            <p:nvPr/>
          </p:nvCxnSpPr>
          <p:spPr bwMode="auto">
            <a:xfrm flipV="1">
              <a:off x="4700" y="2271"/>
              <a:ext cx="140"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6" name="AutoShape 25"/>
            <p:cNvCxnSpPr>
              <a:cxnSpLocks noChangeShapeType="1"/>
              <a:stCxn id="12347" idx="0"/>
              <a:endCxn id="12350" idx="3"/>
            </p:cNvCxnSpPr>
            <p:nvPr/>
          </p:nvCxnSpPr>
          <p:spPr bwMode="auto">
            <a:xfrm flipH="1" flipV="1">
              <a:off x="4983" y="2271"/>
              <a:ext cx="141"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7" name="Group 42"/>
            <p:cNvGrpSpPr>
              <a:grpSpLocks/>
            </p:cNvGrpSpPr>
            <p:nvPr/>
          </p:nvGrpSpPr>
          <p:grpSpPr bwMode="auto">
            <a:xfrm>
              <a:off x="3359" y="1525"/>
              <a:ext cx="807" cy="204"/>
              <a:chOff x="3369" y="1920"/>
              <a:chExt cx="807" cy="204"/>
            </a:xfrm>
          </p:grpSpPr>
          <p:sp>
            <p:nvSpPr>
              <p:cNvPr id="12345" name="Oval 6"/>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6" name="Rectangle 30"/>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grpSp>
          <p:nvGrpSpPr>
            <p:cNvPr id="12338" name="Group 43"/>
            <p:cNvGrpSpPr>
              <a:grpSpLocks/>
            </p:cNvGrpSpPr>
            <p:nvPr/>
          </p:nvGrpSpPr>
          <p:grpSpPr bwMode="auto">
            <a:xfrm>
              <a:off x="2938" y="1243"/>
              <a:ext cx="806" cy="201"/>
              <a:chOff x="2948" y="1683"/>
              <a:chExt cx="806" cy="201"/>
            </a:xfrm>
          </p:grpSpPr>
          <p:sp>
            <p:nvSpPr>
              <p:cNvPr id="12343" name="Oval 4"/>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4" name="Rectangle 34"/>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cxnSp>
          <p:nvCxnSpPr>
            <p:cNvPr id="12339" name="AutoShape 35"/>
            <p:cNvCxnSpPr>
              <a:cxnSpLocks noChangeShapeType="1"/>
              <a:stCxn id="12346" idx="0"/>
              <a:endCxn id="12343" idx="5"/>
            </p:cNvCxnSpPr>
            <p:nvPr/>
          </p:nvCxnSpPr>
          <p:spPr bwMode="auto">
            <a:xfrm flipV="1">
              <a:off x="3432" y="1420"/>
              <a:ext cx="139" cy="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40" name="Group 41"/>
            <p:cNvGrpSpPr>
              <a:grpSpLocks/>
            </p:cNvGrpSpPr>
            <p:nvPr/>
          </p:nvGrpSpPr>
          <p:grpSpPr bwMode="auto">
            <a:xfrm>
              <a:off x="3782" y="1810"/>
              <a:ext cx="807" cy="202"/>
              <a:chOff x="3792" y="2220"/>
              <a:chExt cx="807" cy="202"/>
            </a:xfrm>
          </p:grpSpPr>
          <p:sp>
            <p:nvSpPr>
              <p:cNvPr id="12341" name="Oval 7"/>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2" name="Rectangle 37"/>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grpSp>
      <p:sp>
        <p:nvSpPr>
          <p:cNvPr id="12295" name="Oval 70"/>
          <p:cNvSpPr>
            <a:spLocks noChangeArrowheads="1"/>
          </p:cNvSpPr>
          <p:nvPr/>
        </p:nvSpPr>
        <p:spPr bwMode="auto">
          <a:xfrm>
            <a:off x="8153400" y="4191001"/>
            <a:ext cx="285750" cy="284163"/>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solidFill>
                <a:schemeClr val="tx2"/>
              </a:solidFill>
              <a:latin typeface="Times New Roman" panose="02020603050405020304" pitchFamily="18" charset="0"/>
              <a:sym typeface="Symbol" panose="05050102010706020507" pitchFamily="18" charset="2"/>
            </a:endParaRPr>
          </a:p>
        </p:txBody>
      </p:sp>
      <p:cxnSp>
        <p:nvCxnSpPr>
          <p:cNvPr id="12296" name="AutoShape 71"/>
          <p:cNvCxnSpPr>
            <a:cxnSpLocks noChangeShapeType="1"/>
            <a:stCxn id="12295" idx="3"/>
            <a:endCxn id="12298" idx="7"/>
          </p:cNvCxnSpPr>
          <p:nvPr/>
        </p:nvCxnSpPr>
        <p:spPr bwMode="auto">
          <a:xfrm flipH="1">
            <a:off x="7337425" y="4443413"/>
            <a:ext cx="857250"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297" name="AutoShape 72"/>
          <p:cNvCxnSpPr>
            <a:cxnSpLocks noChangeShapeType="1"/>
            <a:stCxn id="12311" idx="1"/>
            <a:endCxn id="12295" idx="5"/>
          </p:cNvCxnSpPr>
          <p:nvPr/>
        </p:nvCxnSpPr>
        <p:spPr bwMode="auto">
          <a:xfrm flipH="1" flipV="1">
            <a:off x="8397875" y="4443414"/>
            <a:ext cx="857250"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8" name="Oval 73"/>
          <p:cNvSpPr>
            <a:spLocks noChangeArrowheads="1"/>
          </p:cNvSpPr>
          <p:nvPr/>
        </p:nvSpPr>
        <p:spPr bwMode="auto">
          <a:xfrm>
            <a:off x="7094538" y="4646613"/>
            <a:ext cx="284162"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299" name="Oval 74"/>
          <p:cNvSpPr>
            <a:spLocks noChangeArrowheads="1"/>
          </p:cNvSpPr>
          <p:nvPr/>
        </p:nvSpPr>
        <p:spPr bwMode="auto">
          <a:xfrm>
            <a:off x="7616825" y="5102225"/>
            <a:ext cx="285750"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00" name="Rectangle 75"/>
          <p:cNvSpPr>
            <a:spLocks noChangeAspect="1" noChangeArrowheads="1"/>
          </p:cNvSpPr>
          <p:nvPr/>
        </p:nvSpPr>
        <p:spPr bwMode="auto">
          <a:xfrm>
            <a:off x="7397750" y="5614989"/>
            <a:ext cx="204788"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01" name="Rectangle 76"/>
          <p:cNvSpPr>
            <a:spLocks noChangeAspect="1" noChangeArrowheads="1"/>
          </p:cNvSpPr>
          <p:nvPr/>
        </p:nvSpPr>
        <p:spPr bwMode="auto">
          <a:xfrm>
            <a:off x="7918451" y="5614989"/>
            <a:ext cx="206375"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02" name="AutoShape 77"/>
          <p:cNvCxnSpPr>
            <a:cxnSpLocks noChangeShapeType="1"/>
            <a:stCxn id="12301" idx="0"/>
            <a:endCxn id="12299" idx="5"/>
          </p:cNvCxnSpPr>
          <p:nvPr/>
        </p:nvCxnSpPr>
        <p:spPr bwMode="auto">
          <a:xfrm flipH="1" flipV="1">
            <a:off x="7861300" y="5356225"/>
            <a:ext cx="160338"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3" name="AutoShape 78"/>
          <p:cNvCxnSpPr>
            <a:cxnSpLocks noChangeShapeType="1"/>
            <a:stCxn id="12300" idx="0"/>
            <a:endCxn id="12299" idx="3"/>
          </p:cNvCxnSpPr>
          <p:nvPr/>
        </p:nvCxnSpPr>
        <p:spPr bwMode="auto">
          <a:xfrm flipV="1">
            <a:off x="7500938" y="5356225"/>
            <a:ext cx="157162"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79"/>
          <p:cNvCxnSpPr>
            <a:cxnSpLocks noChangeShapeType="1"/>
            <a:stCxn id="12306" idx="7"/>
            <a:endCxn id="12298" idx="3"/>
          </p:cNvCxnSpPr>
          <p:nvPr/>
        </p:nvCxnSpPr>
        <p:spPr bwMode="auto">
          <a:xfrm flipV="1">
            <a:off x="6815139"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5" name="AutoShape 80"/>
          <p:cNvCxnSpPr>
            <a:cxnSpLocks noChangeShapeType="1"/>
            <a:stCxn id="12299" idx="1"/>
            <a:endCxn id="12298" idx="5"/>
          </p:cNvCxnSpPr>
          <p:nvPr/>
        </p:nvCxnSpPr>
        <p:spPr bwMode="auto">
          <a:xfrm flipH="1" flipV="1">
            <a:off x="7337426"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06" name="Oval 81"/>
          <p:cNvSpPr>
            <a:spLocks noChangeArrowheads="1"/>
          </p:cNvSpPr>
          <p:nvPr/>
        </p:nvSpPr>
        <p:spPr bwMode="auto">
          <a:xfrm>
            <a:off x="6572251" y="5102225"/>
            <a:ext cx="284163"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07" name="Rectangle 82"/>
          <p:cNvSpPr>
            <a:spLocks noChangeAspect="1" noChangeArrowheads="1"/>
          </p:cNvSpPr>
          <p:nvPr/>
        </p:nvSpPr>
        <p:spPr bwMode="auto">
          <a:xfrm>
            <a:off x="6350000" y="5614989"/>
            <a:ext cx="204788"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08" name="Rectangle 83"/>
          <p:cNvSpPr>
            <a:spLocks noChangeAspect="1" noChangeArrowheads="1"/>
          </p:cNvSpPr>
          <p:nvPr/>
        </p:nvSpPr>
        <p:spPr bwMode="auto">
          <a:xfrm>
            <a:off x="6872289" y="5614989"/>
            <a:ext cx="204787"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09" name="AutoShape 84"/>
          <p:cNvCxnSpPr>
            <a:cxnSpLocks noChangeShapeType="1"/>
            <a:stCxn id="12308" idx="0"/>
            <a:endCxn id="12306" idx="5"/>
          </p:cNvCxnSpPr>
          <p:nvPr/>
        </p:nvCxnSpPr>
        <p:spPr bwMode="auto">
          <a:xfrm flipH="1" flipV="1">
            <a:off x="681513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0" name="AutoShape 85"/>
          <p:cNvCxnSpPr>
            <a:cxnSpLocks noChangeShapeType="1"/>
            <a:stCxn id="12307" idx="0"/>
            <a:endCxn id="12306" idx="3"/>
          </p:cNvCxnSpPr>
          <p:nvPr/>
        </p:nvCxnSpPr>
        <p:spPr bwMode="auto">
          <a:xfrm flipV="1">
            <a:off x="645318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1" name="Oval 86"/>
          <p:cNvSpPr>
            <a:spLocks noChangeArrowheads="1"/>
          </p:cNvSpPr>
          <p:nvPr/>
        </p:nvSpPr>
        <p:spPr bwMode="auto">
          <a:xfrm>
            <a:off x="9213851" y="4648200"/>
            <a:ext cx="284163"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12" name="Oval 87"/>
          <p:cNvSpPr>
            <a:spLocks noChangeArrowheads="1"/>
          </p:cNvSpPr>
          <p:nvPr/>
        </p:nvSpPr>
        <p:spPr bwMode="auto">
          <a:xfrm>
            <a:off x="9736138" y="5103813"/>
            <a:ext cx="285750"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13" name="Rectangle 88"/>
          <p:cNvSpPr>
            <a:spLocks noChangeAspect="1" noChangeArrowheads="1"/>
          </p:cNvSpPr>
          <p:nvPr/>
        </p:nvSpPr>
        <p:spPr bwMode="auto">
          <a:xfrm>
            <a:off x="9517064" y="5616575"/>
            <a:ext cx="204787"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14" name="Rectangle 89"/>
          <p:cNvSpPr>
            <a:spLocks noChangeAspect="1" noChangeArrowheads="1"/>
          </p:cNvSpPr>
          <p:nvPr/>
        </p:nvSpPr>
        <p:spPr bwMode="auto">
          <a:xfrm>
            <a:off x="10037764" y="5616575"/>
            <a:ext cx="206375"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15" name="AutoShape 90"/>
          <p:cNvCxnSpPr>
            <a:cxnSpLocks noChangeShapeType="1"/>
            <a:stCxn id="12314" idx="0"/>
            <a:endCxn id="12312" idx="5"/>
          </p:cNvCxnSpPr>
          <p:nvPr/>
        </p:nvCxnSpPr>
        <p:spPr bwMode="auto">
          <a:xfrm flipH="1" flipV="1">
            <a:off x="9980614" y="5357814"/>
            <a:ext cx="160337"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91"/>
          <p:cNvCxnSpPr>
            <a:cxnSpLocks noChangeShapeType="1"/>
            <a:stCxn id="12313" idx="0"/>
            <a:endCxn id="12312" idx="3"/>
          </p:cNvCxnSpPr>
          <p:nvPr/>
        </p:nvCxnSpPr>
        <p:spPr bwMode="auto">
          <a:xfrm flipV="1">
            <a:off x="9620251" y="5357814"/>
            <a:ext cx="157163"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92"/>
          <p:cNvCxnSpPr>
            <a:cxnSpLocks noChangeShapeType="1"/>
            <a:stCxn id="12319" idx="7"/>
            <a:endCxn id="12311" idx="3"/>
          </p:cNvCxnSpPr>
          <p:nvPr/>
        </p:nvCxnSpPr>
        <p:spPr bwMode="auto">
          <a:xfrm flipV="1">
            <a:off x="8934451"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93"/>
          <p:cNvCxnSpPr>
            <a:cxnSpLocks noChangeShapeType="1"/>
            <a:stCxn id="12312" idx="1"/>
            <a:endCxn id="12311" idx="5"/>
          </p:cNvCxnSpPr>
          <p:nvPr/>
        </p:nvCxnSpPr>
        <p:spPr bwMode="auto">
          <a:xfrm flipH="1" flipV="1">
            <a:off x="9456739"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9" name="Oval 94"/>
          <p:cNvSpPr>
            <a:spLocks noChangeArrowheads="1"/>
          </p:cNvSpPr>
          <p:nvPr/>
        </p:nvSpPr>
        <p:spPr bwMode="auto">
          <a:xfrm>
            <a:off x="8691563" y="5103813"/>
            <a:ext cx="284162"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20" name="Rectangle 95"/>
          <p:cNvSpPr>
            <a:spLocks noChangeAspect="1" noChangeArrowheads="1"/>
          </p:cNvSpPr>
          <p:nvPr/>
        </p:nvSpPr>
        <p:spPr bwMode="auto">
          <a:xfrm>
            <a:off x="8469314" y="5616575"/>
            <a:ext cx="204787"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21" name="Rectangle 96"/>
          <p:cNvSpPr>
            <a:spLocks noChangeAspect="1" noChangeArrowheads="1"/>
          </p:cNvSpPr>
          <p:nvPr/>
        </p:nvSpPr>
        <p:spPr bwMode="auto">
          <a:xfrm>
            <a:off x="8991600" y="5616575"/>
            <a:ext cx="204788"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22" name="AutoShape 97"/>
          <p:cNvCxnSpPr>
            <a:cxnSpLocks noChangeShapeType="1"/>
            <a:stCxn id="12321" idx="0"/>
            <a:endCxn id="12319" idx="5"/>
          </p:cNvCxnSpPr>
          <p:nvPr/>
        </p:nvCxnSpPr>
        <p:spPr bwMode="auto">
          <a:xfrm flipH="1" flipV="1">
            <a:off x="893445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3" name="AutoShape 98"/>
          <p:cNvCxnSpPr>
            <a:cxnSpLocks noChangeShapeType="1"/>
            <a:stCxn id="12320" idx="0"/>
            <a:endCxn id="12319" idx="3"/>
          </p:cNvCxnSpPr>
          <p:nvPr/>
        </p:nvCxnSpPr>
        <p:spPr bwMode="auto">
          <a:xfrm flipV="1">
            <a:off x="857250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5266400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Searching a binary tree does not modify the tree</a:t>
            </a:r>
          </a:p>
          <a:p>
            <a:r>
              <a:rPr lang="en-US" dirty="0" smtClean="0"/>
              <a:t>Traversals may temporarily modify the tree, but it is usually left in its original form when the traversal is done</a:t>
            </a:r>
          </a:p>
          <a:p>
            <a:r>
              <a:rPr lang="en-US" dirty="0" smtClean="0"/>
              <a:t>Operations like insertions, deletions, modifying values, merging trees, and balancing trees do alter the tree structure</a:t>
            </a:r>
          </a:p>
          <a:p>
            <a:r>
              <a:rPr lang="en-US" dirty="0" smtClean="0"/>
              <a:t>We’ll look at how insertions are managed in binary search trees first</a:t>
            </a:r>
          </a:p>
          <a:p>
            <a:r>
              <a:rPr lang="en-US" dirty="0" smtClean="0"/>
              <a:t>In order to insert a new node in a binary tree, we have to be at a node with a vacant left or right child</a:t>
            </a:r>
          </a:p>
          <a:p>
            <a:r>
              <a:rPr lang="en-US" dirty="0" smtClean="0"/>
              <a:t>This is performed in the same way as searching:</a:t>
            </a:r>
          </a:p>
          <a:p>
            <a:pPr lvl="1"/>
            <a:r>
              <a:rPr lang="en-US" dirty="0" smtClean="0"/>
              <a:t>Compare the value of the node to be inserted to the current node</a:t>
            </a:r>
          </a:p>
          <a:p>
            <a:pPr lvl="1"/>
            <a:r>
              <a:rPr lang="en-US" dirty="0" smtClean="0"/>
              <a:t>If the value to be inserted is smaller, follow the left </a:t>
            </a:r>
            <a:r>
              <a:rPr lang="en-US" dirty="0" err="1" smtClean="0"/>
              <a:t>subtree</a:t>
            </a:r>
            <a:r>
              <a:rPr lang="en-US" dirty="0" smtClean="0"/>
              <a:t>; if it is larger, follow the right </a:t>
            </a:r>
            <a:r>
              <a:rPr lang="en-US" dirty="0" err="1" smtClean="0"/>
              <a:t>subtree</a:t>
            </a:r>
            <a:endParaRPr lang="en-US" dirty="0" smtClean="0"/>
          </a:p>
          <a:p>
            <a:pPr lvl="1"/>
            <a:r>
              <a:rPr lang="en-US" dirty="0" smtClean="0"/>
              <a:t>If the branch we are to follow is empty, we stop the search and insert the new node as that child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spTree>
    <p:extLst>
      <p:ext uri="{BB962C8B-B14F-4D97-AF65-F5344CB8AC3E}">
        <p14:creationId xmlns:p14="http://schemas.microsoft.com/office/powerpoint/2010/main" val="8403277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(continued)</a:t>
            </a:r>
            <a:endParaRPr lang="en-US" dirty="0"/>
          </a:p>
        </p:txBody>
      </p:sp>
      <p:sp>
        <p:nvSpPr>
          <p:cNvPr id="3" name="Content Placeholder 2"/>
          <p:cNvSpPr>
            <a:spLocks noGrp="1"/>
          </p:cNvSpPr>
          <p:nvPr>
            <p:ph idx="1"/>
          </p:nvPr>
        </p:nvSpPr>
        <p:spPr/>
        <p:txBody>
          <a:bodyPr/>
          <a:lstStyle/>
          <a:p>
            <a:pPr lvl="0"/>
            <a:r>
              <a:rPr lang="en-US" dirty="0" smtClean="0">
                <a:solidFill>
                  <a:prstClr val="black"/>
                </a:solidFill>
              </a:rPr>
              <a:t>This process is shown in Figure 6.22; the code to implement this algorithm shown in Figure 6.23</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lgn="ctr">
              <a:spcBef>
                <a:spcPts val="1800"/>
              </a:spcBef>
              <a:buNone/>
            </a:pPr>
            <a:r>
              <a:rPr lang="en-US" sz="1200" dirty="0"/>
              <a:t>Fig. 6.22 Inserting nodes into binary search trees</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1" y="2514600"/>
            <a:ext cx="524827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68927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1800"/>
              </a:spcBef>
              <a:buNone/>
            </a:pPr>
            <a:r>
              <a:rPr lang="en-US" sz="1200" dirty="0"/>
              <a:t>Fig. 6.23 Implementation of the insertion algorithm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14</a:t>
            </a:fld>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6625" y="2286001"/>
            <a:ext cx="52387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5347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(continued)</a:t>
            </a:r>
            <a:endParaRPr lang="en-US" dirty="0"/>
          </a:p>
        </p:txBody>
      </p:sp>
      <p:sp>
        <p:nvSpPr>
          <p:cNvPr id="3" name="Content Placeholder 2"/>
          <p:cNvSpPr>
            <a:spLocks noGrp="1"/>
          </p:cNvSpPr>
          <p:nvPr>
            <p:ph idx="1"/>
          </p:nvPr>
        </p:nvSpPr>
        <p:spPr/>
        <p:txBody>
          <a:bodyPr/>
          <a:lstStyle/>
          <a:p>
            <a:r>
              <a:rPr lang="en-US" dirty="0" smtClean="0"/>
              <a:t>In looking at tree traversal, we considered three approaches: stack-based, thread-based, and via transformations</a:t>
            </a:r>
          </a:p>
          <a:p>
            <a:r>
              <a:rPr lang="en-US" dirty="0" smtClean="0"/>
              <a:t>Stack based traversals don’t change the trees; transformations change the tree but restore it when done</a:t>
            </a:r>
          </a:p>
          <a:p>
            <a:r>
              <a:rPr lang="en-US" dirty="0" smtClean="0"/>
              <a:t>Threaded approaches, though, do modify the tree by adding threads to the structure</a:t>
            </a:r>
          </a:p>
          <a:p>
            <a:r>
              <a:rPr lang="en-US" dirty="0" smtClean="0"/>
              <a:t>While it may be possible to add and remove the threads as needed, if the tree is processed frequently, we might want to make the threads a permanent part of the tree</a:t>
            </a:r>
          </a:p>
          <a:p>
            <a:r>
              <a:rPr lang="en-US" dirty="0" smtClean="0"/>
              <a:t>This requires incorporating threads into the insertion process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15</a:t>
            </a:fld>
            <a:endParaRPr lang="en-US" dirty="0"/>
          </a:p>
        </p:txBody>
      </p:sp>
    </p:spTree>
    <p:extLst>
      <p:ext uri="{BB962C8B-B14F-4D97-AF65-F5344CB8AC3E}">
        <p14:creationId xmlns:p14="http://schemas.microsoft.com/office/powerpoint/2010/main" val="3578275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algorithm for inserting a node in a threaded tree is a simple modification of the original function that adjusts the threads where needed</a:t>
            </a:r>
          </a:p>
          <a:p>
            <a:r>
              <a:rPr lang="en-US" dirty="0" smtClean="0"/>
              <a:t>The implementation of this algorithm is shown in Figure 6.24 on </a:t>
            </a:r>
            <a:r>
              <a:rPr lang="en-US" dirty="0"/>
              <a:t>p</a:t>
            </a:r>
            <a:r>
              <a:rPr lang="en-US" dirty="0" smtClean="0"/>
              <a:t>age 242; the first insertions are shown in Figure 6.25</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1800"/>
              </a:spcBef>
              <a:buNone/>
            </a:pPr>
            <a:r>
              <a:rPr lang="en-US" sz="1200" dirty="0"/>
              <a:t>Fig. 6.25 Inserting nodes into a threaded tree</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16</a:t>
            </a:fld>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0571" y="3276601"/>
            <a:ext cx="46863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996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lstStyle/>
          <a:p>
            <a:r>
              <a:rPr lang="en-US" dirty="0" smtClean="0"/>
              <a:t>Deletion is another operation essential to maintaining a binary search tree</a:t>
            </a:r>
          </a:p>
          <a:p>
            <a:r>
              <a:rPr lang="en-US" dirty="0" smtClean="0"/>
              <a:t>This can be a complex operation depending on the placement of the node to be deleted in the tree</a:t>
            </a:r>
          </a:p>
          <a:p>
            <a:r>
              <a:rPr lang="en-US" dirty="0" smtClean="0"/>
              <a:t>The more children a node has, the more complex the deletion process</a:t>
            </a:r>
          </a:p>
          <a:p>
            <a:r>
              <a:rPr lang="en-US" dirty="0" smtClean="0"/>
              <a:t>This implies three cases of deletion that need to be handled:</a:t>
            </a:r>
          </a:p>
          <a:p>
            <a:pPr lvl="1"/>
            <a:r>
              <a:rPr lang="en-US" dirty="0" smtClean="0"/>
              <a:t>The node is a leaf; this is the easiest case, because all that needs to be done is to set the parent link to null and delete the node (Figure 6.26)</a:t>
            </a:r>
          </a:p>
          <a:p>
            <a:pPr lvl="1"/>
            <a:r>
              <a:rPr lang="en-US" dirty="0" smtClean="0"/>
              <a:t>The node has one child; also easy, as we set the parent’s pointer to the node to point to the node’s child (Figure 6.27)</a:t>
            </a:r>
          </a:p>
          <a:p>
            <a:pPr lvl="1"/>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17</a:t>
            </a:fld>
            <a:endParaRPr lang="en-US" dirty="0"/>
          </a:p>
        </p:txBody>
      </p:sp>
    </p:spTree>
    <p:extLst>
      <p:ext uri="{BB962C8B-B14F-4D97-AF65-F5344CB8AC3E}">
        <p14:creationId xmlns:p14="http://schemas.microsoft.com/office/powerpoint/2010/main" val="61475028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spcBef>
                <a:spcPts val="1200"/>
              </a:spcBef>
              <a:buNone/>
            </a:pPr>
            <a:r>
              <a:rPr lang="en-US" sz="1200" dirty="0"/>
              <a:t>Fig. 6.26 Deleting a leaf</a:t>
            </a:r>
          </a:p>
          <a:p>
            <a:pPr marL="0" indent="0">
              <a:spcBef>
                <a:spcPts val="1200"/>
              </a:spcBef>
              <a:buNone/>
            </a:pPr>
            <a:endParaRPr lang="en-US" sz="2000" dirty="0"/>
          </a:p>
          <a:p>
            <a:pPr marL="0" indent="0">
              <a:spcBef>
                <a:spcPts val="1200"/>
              </a:spcBef>
              <a:buNone/>
            </a:pPr>
            <a:endParaRPr lang="en-US" sz="2000" dirty="0"/>
          </a:p>
          <a:p>
            <a:pPr marL="0" indent="0">
              <a:spcBef>
                <a:spcPts val="1200"/>
              </a:spcBef>
              <a:buNone/>
            </a:pPr>
            <a:endParaRPr lang="en-US" sz="2000" dirty="0"/>
          </a:p>
          <a:p>
            <a:pPr marL="0" indent="0" algn="ctr">
              <a:spcBef>
                <a:spcPts val="2200"/>
              </a:spcBef>
              <a:buNone/>
            </a:pPr>
            <a:r>
              <a:rPr lang="en-US" sz="1200" dirty="0"/>
              <a:t>Fig. 6.27 Deleting a node with one child</a:t>
            </a:r>
          </a:p>
          <a:p>
            <a:pPr lvl="1">
              <a:spcBef>
                <a:spcPts val="2200"/>
              </a:spcBef>
            </a:pPr>
            <a:r>
              <a:rPr lang="en-US" dirty="0" smtClean="0"/>
              <a:t>The third case, and most difficult to handle, is when the node has two children, as there is no one-step process; we’ll consider two options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18</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8088" y="1752601"/>
            <a:ext cx="46958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8452" y="3657600"/>
            <a:ext cx="47434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04581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lstStyle/>
          <a:p>
            <a:r>
              <a:rPr lang="en-US" dirty="0" smtClean="0"/>
              <a:t>Deletion by Merging</a:t>
            </a:r>
          </a:p>
          <a:p>
            <a:pPr lvl="1"/>
            <a:r>
              <a:rPr lang="en-US" dirty="0" smtClean="0"/>
              <a:t>The first approach, </a:t>
            </a:r>
            <a:r>
              <a:rPr lang="en-US" b="1" i="1" dirty="0" smtClean="0"/>
              <a:t>deletion by merging</a:t>
            </a:r>
            <a:r>
              <a:rPr lang="en-US" dirty="0" smtClean="0"/>
              <a:t>, works by making one tree out of the node’s two subtrees and attaching it to the node’s parent</a:t>
            </a:r>
          </a:p>
          <a:p>
            <a:pPr lvl="1"/>
            <a:r>
              <a:rPr lang="en-US" dirty="0" smtClean="0"/>
              <a:t>This is accomplished by recalling that the value of every node in the right subtree is greater than the value of every node in the left subtree</a:t>
            </a:r>
          </a:p>
          <a:p>
            <a:pPr lvl="1"/>
            <a:r>
              <a:rPr lang="en-US" dirty="0" smtClean="0"/>
              <a:t>So the rightmost node of the left subtree will be the largest value in that subtree, and it will become the parent of the right subtree</a:t>
            </a:r>
          </a:p>
          <a:p>
            <a:pPr lvl="1"/>
            <a:r>
              <a:rPr lang="en-US" dirty="0" smtClean="0"/>
              <a:t>To do this, we start at the root of the left subtree and follow right links until we encounter a node with an empty right pointer</a:t>
            </a:r>
          </a:p>
          <a:p>
            <a:pPr lvl="1"/>
            <a:r>
              <a:rPr lang="en-US" dirty="0" smtClean="0"/>
              <a:t>This node will then set that pointer to the right subtree, and the parent of the left subtree is promoted to replace the deleted node</a:t>
            </a:r>
          </a:p>
          <a:p>
            <a:pPr lvl="1"/>
            <a:r>
              <a:rPr lang="en-US" dirty="0" smtClean="0"/>
              <a:t>This entire operation is shown in Figure 6.28; Figure 6.29 (pages 245 and 246) shows the code for the algorithm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19</a:t>
            </a:fld>
            <a:endParaRPr lang="en-US" dirty="0"/>
          </a:p>
        </p:txBody>
      </p:sp>
    </p:spTree>
    <p:extLst>
      <p:ext uri="{BB962C8B-B14F-4D97-AF65-F5344CB8AC3E}">
        <p14:creationId xmlns:p14="http://schemas.microsoft.com/office/powerpoint/2010/main" val="356478629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Binary Search Trees – node order invariant.</a:t>
            </a:r>
          </a:p>
          <a:p>
            <a:r>
              <a:rPr lang="lv-LV" dirty="0" smtClean="0"/>
              <a:t>Performance Issues – Skinny vs. Bushy trees</a:t>
            </a:r>
          </a:p>
          <a:p>
            <a:r>
              <a:rPr lang="lv-LV" dirty="0" smtClean="0"/>
              <a:t>Balancing techniques.</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care about code on text-based input/output?</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lstStyle/>
          <a:p>
            <a:r>
              <a:rPr lang="en-US" dirty="0" smtClean="0"/>
              <a:t>Deletion by Merging (continued)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1800"/>
              </a:spcBef>
              <a:buNone/>
            </a:pPr>
            <a:r>
              <a:rPr lang="en-US" sz="1200" dirty="0"/>
              <a:t>Fig. 6.28 Summary of deleting by merging</a:t>
            </a:r>
          </a:p>
          <a:p>
            <a:pPr lvl="1">
              <a:spcBef>
                <a:spcPts val="600"/>
              </a:spcBef>
            </a:pPr>
            <a:r>
              <a:rPr lang="en-US" dirty="0" smtClean="0"/>
              <a:t>The individual steps in the process are shown in Figure 6.30</a:t>
            </a:r>
          </a:p>
          <a:p>
            <a:pPr lvl="1">
              <a:spcBef>
                <a:spcPts val="480"/>
              </a:spcBef>
            </a:pPr>
            <a:r>
              <a:rPr lang="en-US" dirty="0" smtClean="0"/>
              <a:t>The numbers in the figure correspond to the numbers in the comments of the code in Figure 6.29</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20</a:t>
            </a:fld>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8796" y="2362201"/>
            <a:ext cx="53435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14236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1200"/>
              </a:spcBef>
              <a:buNone/>
            </a:pPr>
            <a:r>
              <a:rPr lang="en-US" sz="1200" dirty="0"/>
              <a:t>Fig. 6.30 Details of deleting by merging</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21</a:t>
            </a:fld>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389" y="2286001"/>
            <a:ext cx="52292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60147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lstStyle/>
          <a:p>
            <a:r>
              <a:rPr lang="en-US" dirty="0" smtClean="0"/>
              <a:t>Deletion by Merging (continued)</a:t>
            </a:r>
          </a:p>
          <a:p>
            <a:pPr lvl="1"/>
            <a:r>
              <a:rPr lang="en-US" dirty="0" smtClean="0"/>
              <a:t>The tree that results from merging may have a very different structure from the original tree</a:t>
            </a:r>
          </a:p>
          <a:p>
            <a:pPr lvl="1"/>
            <a:r>
              <a:rPr lang="en-US" dirty="0" smtClean="0"/>
              <a:t>In some cases it can be taller, even skewed; occasionally it can be shorter</a:t>
            </a:r>
          </a:p>
          <a:p>
            <a:pPr lvl="1"/>
            <a:r>
              <a:rPr lang="en-US" dirty="0" smtClean="0"/>
              <a:t>This does not mean the algorithm is inefficient; but we do need to try and find a way to maintain some type of balance in the tree</a:t>
            </a:r>
          </a:p>
          <a:p>
            <a:pPr lvl="1"/>
            <a:r>
              <a:rPr lang="en-US" dirty="0" smtClean="0"/>
              <a:t>Figure 6.31 illustrates these issues; 6.31a shows the type of imbalance that may occur, and 6.31b shows a “shorter” tree</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22</a:t>
            </a:fld>
            <a:endParaRPr lang="en-US" dirty="0"/>
          </a:p>
        </p:txBody>
      </p:sp>
    </p:spTree>
    <p:extLst>
      <p:ext uri="{BB962C8B-B14F-4D97-AF65-F5344CB8AC3E}">
        <p14:creationId xmlns:p14="http://schemas.microsoft.com/office/powerpoint/2010/main" val="356541423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spcBef>
                <a:spcPts val="0"/>
              </a:spcBef>
              <a:buNone/>
            </a:pP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a:p>
          <a:p>
            <a:pPr marL="0" indent="0" algn="ctr">
              <a:spcBef>
                <a:spcPts val="0"/>
              </a:spcBef>
              <a:buNone/>
            </a:pPr>
            <a:r>
              <a:rPr lang="en-US" sz="1200" dirty="0"/>
              <a:t>Fig. 6.31 The height of a tree can be (a) extended</a:t>
            </a:r>
          </a:p>
          <a:p>
            <a:pPr marL="0" indent="0" algn="ctr">
              <a:spcBef>
                <a:spcPts val="0"/>
              </a:spcBef>
              <a:buNone/>
            </a:pPr>
            <a:r>
              <a:rPr lang="en-US" sz="1200" dirty="0"/>
              <a:t>or (b) reduced after deleting by merging</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23</a:t>
            </a:fld>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364" y="2133600"/>
            <a:ext cx="48672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667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Deletion by Copying</a:t>
            </a:r>
          </a:p>
          <a:p>
            <a:pPr lvl="1"/>
            <a:r>
              <a:rPr lang="en-US" dirty="0" smtClean="0"/>
              <a:t>Another approach to handling deleting is called </a:t>
            </a:r>
            <a:r>
              <a:rPr lang="en-US" b="1" i="1" dirty="0" smtClean="0"/>
              <a:t>deletion by copying</a:t>
            </a:r>
            <a:r>
              <a:rPr lang="en-US" dirty="0" smtClean="0"/>
              <a:t> and was proposed by Thomas Hibbard and Donald Knuth in the 1960s</a:t>
            </a:r>
          </a:p>
          <a:p>
            <a:pPr lvl="1"/>
            <a:r>
              <a:rPr lang="en-US" dirty="0" smtClean="0"/>
              <a:t>Initially, this works much like the merging process</a:t>
            </a:r>
          </a:p>
          <a:p>
            <a:pPr lvl="1"/>
            <a:r>
              <a:rPr lang="en-US" dirty="0" smtClean="0"/>
              <a:t>We locate the node’s predecessor by searching for the rightmost node in the left subtree</a:t>
            </a:r>
          </a:p>
          <a:p>
            <a:pPr lvl="1"/>
            <a:r>
              <a:rPr lang="en-US" dirty="0" smtClean="0"/>
              <a:t>The key of this node replaces the key of the node to be deleted</a:t>
            </a:r>
          </a:p>
          <a:p>
            <a:pPr lvl="1"/>
            <a:r>
              <a:rPr lang="en-US" dirty="0" smtClean="0"/>
              <a:t>We then recall the two simple cases of deletion: if the rightmost node was a leaf, we delete it; if it has one child</a:t>
            </a:r>
            <a:r>
              <a:rPr lang="en-US" dirty="0"/>
              <a:t>, we set the parent’s pointer to the node to point to the node’s </a:t>
            </a:r>
            <a:r>
              <a:rPr lang="en-US" dirty="0" smtClean="0"/>
              <a:t>child</a:t>
            </a:r>
          </a:p>
          <a:p>
            <a:pPr lvl="1"/>
            <a:r>
              <a:rPr lang="en-US" dirty="0" smtClean="0"/>
              <a:t>This way, we delete a key </a:t>
            </a:r>
            <a:r>
              <a:rPr lang="en-US" i="1" dirty="0" smtClean="0"/>
              <a:t>k</a:t>
            </a:r>
            <a:r>
              <a:rPr lang="en-US" baseline="-25000" dirty="0" smtClean="0"/>
              <a:t>1 </a:t>
            </a:r>
            <a:r>
              <a:rPr lang="en-US" dirty="0" smtClean="0"/>
              <a:t>by overwriting it by a key </a:t>
            </a:r>
            <a:r>
              <a:rPr lang="en-US" i="1" dirty="0" smtClean="0"/>
              <a:t>k</a:t>
            </a:r>
            <a:r>
              <a:rPr lang="en-US" baseline="-25000" dirty="0" smtClean="0"/>
              <a:t>2</a:t>
            </a:r>
            <a:r>
              <a:rPr lang="en-US" dirty="0" smtClean="0"/>
              <a:t> and then deleting the node holding </a:t>
            </a:r>
            <a:r>
              <a:rPr lang="en-US" i="1" dirty="0" smtClean="0"/>
              <a:t>k</a:t>
            </a:r>
            <a:r>
              <a:rPr lang="en-US" baseline="-25000" dirty="0" smtClean="0"/>
              <a:t>2</a:t>
            </a: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24</a:t>
            </a:fld>
            <a:endParaRPr lang="en-US" dirty="0"/>
          </a:p>
        </p:txBody>
      </p:sp>
    </p:spTree>
    <p:extLst>
      <p:ext uri="{BB962C8B-B14F-4D97-AF65-F5344CB8AC3E}">
        <p14:creationId xmlns:p14="http://schemas.microsoft.com/office/powerpoint/2010/main" val="345584089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Deletion by Copying (continued)</a:t>
            </a:r>
          </a:p>
          <a:p>
            <a:pPr lvl="1"/>
            <a:r>
              <a:rPr lang="en-US" dirty="0" smtClean="0"/>
              <a:t>This algorithm is implemented by two functions, the first of which is shown in Figure 6.32</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lgn="ctr">
              <a:buNone/>
            </a:pPr>
            <a:r>
              <a:rPr lang="en-US" sz="1200" dirty="0"/>
              <a:t>Fig. 6.32 Implementation of an algorithm for deleting by copying</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25</a:t>
            </a:fld>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524068"/>
            <a:ext cx="5039834" cy="307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78107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normAutofit fontScale="92500"/>
          </a:bodyPr>
          <a:lstStyle/>
          <a:p>
            <a:r>
              <a:rPr lang="en-US" dirty="0" smtClean="0"/>
              <a:t>Deletion by Copying (continued)</a:t>
            </a:r>
          </a:p>
          <a:p>
            <a:pPr lvl="1"/>
            <a:r>
              <a:rPr lang="en-US" dirty="0" smtClean="0"/>
              <a:t>The second function works like the merging function of Figure 6.29, except it calls the </a:t>
            </a:r>
            <a:r>
              <a:rPr lang="en-US" dirty="0" smtClean="0">
                <a:latin typeface="Courier New" pitchFamily="49" charset="0"/>
                <a:cs typeface="Courier New" pitchFamily="49" charset="0"/>
              </a:rPr>
              <a:t>deleteByCopying()</a:t>
            </a:r>
            <a:r>
              <a:rPr lang="en-US" dirty="0" smtClean="0"/>
              <a:t>function rather than </a:t>
            </a:r>
            <a:r>
              <a:rPr lang="en-US" dirty="0" smtClean="0">
                <a:latin typeface="Courier New" pitchFamily="49" charset="0"/>
                <a:cs typeface="Courier New" pitchFamily="49" charset="0"/>
              </a:rPr>
              <a:t>deleteByMerging()</a:t>
            </a:r>
          </a:p>
          <a:p>
            <a:pPr lvl="1"/>
            <a:r>
              <a:rPr lang="en-US" dirty="0" smtClean="0">
                <a:cs typeface="Courier New" pitchFamily="49" charset="0"/>
              </a:rPr>
              <a:t>A trace of this process is shown in Figure 6.33</a:t>
            </a:r>
          </a:p>
          <a:p>
            <a:pPr lvl="1"/>
            <a:r>
              <a:rPr lang="en-US" dirty="0" smtClean="0">
                <a:cs typeface="Courier New" pitchFamily="49" charset="0"/>
              </a:rPr>
              <a:t>The numbers in the diagrams refer to the numbers in the code of Figure 6.32</a:t>
            </a:r>
          </a:p>
          <a:p>
            <a:pPr lvl="1"/>
            <a:r>
              <a:rPr lang="en-US" dirty="0" smtClean="0">
                <a:cs typeface="Courier New" pitchFamily="49" charset="0"/>
              </a:rPr>
              <a:t>This algorithm avoids the height increase problem of merging, but problems can still result</a:t>
            </a:r>
          </a:p>
          <a:p>
            <a:pPr lvl="1"/>
            <a:r>
              <a:rPr lang="en-US" dirty="0" smtClean="0">
                <a:cs typeface="Courier New" pitchFamily="49" charset="0"/>
              </a:rPr>
              <a:t>Since the algorithm always deletes the immediate predecessor of the key being replaced, the left subtree can shrink while the right subtree is unchanged, making the algorithm asymmetric</a:t>
            </a: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26</a:t>
            </a:fld>
            <a:endParaRPr lang="en-US" dirty="0"/>
          </a:p>
        </p:txBody>
      </p:sp>
    </p:spTree>
    <p:extLst>
      <p:ext uri="{BB962C8B-B14F-4D97-AF65-F5344CB8AC3E}">
        <p14:creationId xmlns:p14="http://schemas.microsoft.com/office/powerpoint/2010/main" val="165120231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0"/>
              </a:spcBef>
              <a:buNone/>
            </a:pPr>
            <a:r>
              <a:rPr lang="en-US" sz="1200" dirty="0"/>
              <a:t>Figure 6.33 Deleting by copying</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27</a:t>
            </a:fld>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3288" y="1981201"/>
            <a:ext cx="53054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25303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(continued)</a:t>
            </a:r>
            <a:endParaRPr lang="en-US" dirty="0"/>
          </a:p>
        </p:txBody>
      </p:sp>
      <p:sp>
        <p:nvSpPr>
          <p:cNvPr id="3" name="Content Placeholder 2"/>
          <p:cNvSpPr>
            <a:spLocks noGrp="1"/>
          </p:cNvSpPr>
          <p:nvPr>
            <p:ph idx="1"/>
          </p:nvPr>
        </p:nvSpPr>
        <p:spPr/>
        <p:txBody>
          <a:bodyPr>
            <a:normAutofit/>
          </a:bodyPr>
          <a:lstStyle/>
          <a:p>
            <a:r>
              <a:rPr lang="en-US" dirty="0" smtClean="0"/>
              <a:t>Deletion by Copying (continued)</a:t>
            </a:r>
          </a:p>
          <a:p>
            <a:pPr lvl="1"/>
            <a:r>
              <a:rPr lang="en-US" dirty="0" smtClean="0"/>
              <a:t>Eventually the tree becomes unbalanced to the right, and the right subtree is bushier and larger than the left</a:t>
            </a:r>
          </a:p>
          <a:p>
            <a:pPr lvl="1"/>
            <a:r>
              <a:rPr lang="en-US" dirty="0" smtClean="0"/>
              <a:t>A simple improvement can make this symmetric; we alternately delete the node’s predecessor from the left subtree and its successor from the right subtree</a:t>
            </a:r>
          </a:p>
          <a:p>
            <a:pPr lvl="1"/>
            <a:r>
              <a:rPr lang="en-US" dirty="0" smtClean="0"/>
              <a:t>This provides significant improvements; however the analysis has proven to be extremely complex, and most studies focus on simulations</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28</a:t>
            </a:fld>
            <a:endParaRPr lang="en-US" dirty="0"/>
          </a:p>
        </p:txBody>
      </p:sp>
    </p:spTree>
    <p:extLst>
      <p:ext uri="{BB962C8B-B14F-4D97-AF65-F5344CB8AC3E}">
        <p14:creationId xmlns:p14="http://schemas.microsoft.com/office/powerpoint/2010/main" val="381452909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5F68811-B8E0-465A-90DB-45E37E3C731E}" type="slidenum">
              <a:rPr lang="en-US" altLang="lv-LV" sz="1400"/>
              <a:pPr eaLnBrk="1" hangingPunct="1"/>
              <a:t>29</a:t>
            </a:fld>
            <a:endParaRPr lang="en-US" altLang="lv-LV" sz="1400"/>
          </a:p>
        </p:txBody>
      </p:sp>
      <p:sp>
        <p:nvSpPr>
          <p:cNvPr id="5124" name="Rectangle 2"/>
          <p:cNvSpPr>
            <a:spLocks noGrp="1" noChangeArrowheads="1"/>
          </p:cNvSpPr>
          <p:nvPr>
            <p:ph type="title"/>
          </p:nvPr>
        </p:nvSpPr>
        <p:spPr/>
        <p:txBody>
          <a:bodyPr/>
          <a:lstStyle/>
          <a:p>
            <a:pPr eaLnBrk="1" hangingPunct="1"/>
            <a:r>
              <a:rPr lang="en-US" altLang="en-US" smtClean="0"/>
              <a:t>AVL Tree Definition</a:t>
            </a:r>
            <a:endParaRPr lang="en-US" altLang="en-US"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type="body" sz="half" idx="1"/>
          </p:nvPr>
        </p:nvSpPr>
        <p:spPr>
          <a:xfrm>
            <a:off x="1295400" y="1905000"/>
            <a:ext cx="4038600" cy="4114800"/>
          </a:xfrm>
        </p:spPr>
        <p:txBody>
          <a:bodyPr/>
          <a:lstStyle/>
          <a:p>
            <a:pPr eaLnBrk="1" hangingPunct="1"/>
            <a:r>
              <a:rPr lang="lv-LV" altLang="en-US" sz="2800" dirty="0" smtClean="0"/>
              <a:t>Georgij </a:t>
            </a:r>
            <a:r>
              <a:rPr lang="lv-LV" altLang="en-US" sz="2800" dirty="0" smtClean="0">
                <a:solidFill>
                  <a:srgbClr val="FF0000"/>
                </a:solidFill>
              </a:rPr>
              <a:t>A</a:t>
            </a:r>
            <a:r>
              <a:rPr lang="lv-LV" altLang="en-US" sz="2800" dirty="0" smtClean="0"/>
              <a:t>delson-</a:t>
            </a:r>
            <a:r>
              <a:rPr lang="lv-LV" altLang="en-US" sz="2800" dirty="0" smtClean="0">
                <a:solidFill>
                  <a:srgbClr val="FF0000"/>
                </a:solidFill>
              </a:rPr>
              <a:t>V</a:t>
            </a:r>
            <a:r>
              <a:rPr lang="lv-LV" altLang="en-US" sz="2800" dirty="0" smtClean="0"/>
              <a:t>elski + Evgeny </a:t>
            </a:r>
            <a:r>
              <a:rPr lang="lv-LV" altLang="en-US" sz="2800" dirty="0" smtClean="0">
                <a:solidFill>
                  <a:srgbClr val="FF0000"/>
                </a:solidFill>
              </a:rPr>
              <a:t>L</a:t>
            </a:r>
            <a:r>
              <a:rPr lang="lv-LV" altLang="en-US" sz="2800" dirty="0" smtClean="0"/>
              <a:t>andis (1962)</a:t>
            </a:r>
            <a:endParaRPr lang="en-US" altLang="en-US" sz="2800" dirty="0" smtClean="0"/>
          </a:p>
          <a:p>
            <a:pPr eaLnBrk="1" hangingPunct="1"/>
            <a:r>
              <a:rPr lang="en-US" altLang="en-US" sz="2800" dirty="0" smtClean="0"/>
              <a:t>AVL </a:t>
            </a:r>
            <a:r>
              <a:rPr lang="en-US" altLang="en-US" sz="2800" dirty="0"/>
              <a:t>trees are balanced</a:t>
            </a:r>
          </a:p>
          <a:p>
            <a:pPr eaLnBrk="1" hangingPunct="1"/>
            <a:r>
              <a:rPr lang="en-US" altLang="en-US" sz="2800" dirty="0"/>
              <a:t>An AVL Tree is a </a:t>
            </a:r>
            <a:r>
              <a:rPr lang="en-US" altLang="en-US" sz="2800" dirty="0">
                <a:solidFill>
                  <a:schemeClr val="tx2"/>
                </a:solidFill>
              </a:rPr>
              <a:t>binary search tree</a:t>
            </a:r>
            <a:r>
              <a:rPr lang="en-US" altLang="en-US" sz="2800" dirty="0"/>
              <a:t> such that for every internal node v of T, the </a:t>
            </a:r>
            <a:r>
              <a:rPr lang="en-US" altLang="en-US" sz="2800" dirty="0">
                <a:solidFill>
                  <a:schemeClr val="tx2"/>
                </a:solidFill>
              </a:rPr>
              <a:t>heights of the children of v can differ by at most 1</a:t>
            </a:r>
            <a:endParaRPr lang="en-US" altLang="en-US" dirty="0">
              <a:solidFill>
                <a:schemeClr val="tx2"/>
              </a:solidFill>
            </a:endParaRPr>
          </a:p>
        </p:txBody>
      </p:sp>
      <p:pic>
        <p:nvPicPr>
          <p:cNvPr id="512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15000" y="2209800"/>
            <a:ext cx="5334000" cy="3087688"/>
          </a:xfrm>
        </p:spPr>
      </p:pic>
      <p:sp>
        <p:nvSpPr>
          <p:cNvPr id="5127" name="Text Box 5"/>
          <p:cNvSpPr txBox="1">
            <a:spLocks noChangeArrowheads="1"/>
          </p:cNvSpPr>
          <p:nvPr/>
        </p:nvSpPr>
        <p:spPr bwMode="auto">
          <a:xfrm>
            <a:off x="6019800" y="5486401"/>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latin typeface="Times New Roman" panose="02020603050405020304" pitchFamily="18" charset="0"/>
              </a:rPr>
              <a:t>An example of an AVL tree where the heights are shown next to the nodes:</a:t>
            </a:r>
          </a:p>
        </p:txBody>
      </p:sp>
    </p:spTree>
    <p:extLst>
      <p:ext uri="{BB962C8B-B14F-4D97-AF65-F5344CB8AC3E}">
        <p14:creationId xmlns:p14="http://schemas.microsoft.com/office/powerpoint/2010/main" val="4614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lv-LV" smtClean="0"/>
              <a:t>Ordered Maps</a:t>
            </a:r>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110000"/>
              </a:lnSpc>
            </a:pPr>
            <a:r>
              <a:rPr lang="en-US" altLang="lv-LV" smtClean="0"/>
              <a:t>Keys come from a total order</a:t>
            </a:r>
          </a:p>
          <a:p>
            <a:pPr eaLnBrk="1" hangingPunct="1">
              <a:lnSpc>
                <a:spcPct val="110000"/>
              </a:lnSpc>
            </a:pPr>
            <a:r>
              <a:rPr lang="en-US" altLang="lv-LV" smtClean="0"/>
              <a:t>New operations:</a:t>
            </a:r>
          </a:p>
          <a:p>
            <a:pPr lvl="1" eaLnBrk="1" hangingPunct="1">
              <a:lnSpc>
                <a:spcPct val="110000"/>
              </a:lnSpc>
            </a:pPr>
            <a:r>
              <a:rPr lang="en-US" altLang="lv-LV" smtClean="0"/>
              <a:t>Each returns an </a:t>
            </a:r>
            <a:r>
              <a:rPr lang="en-US" altLang="lv-LV" smtClean="0">
                <a:solidFill>
                  <a:schemeClr val="tx2"/>
                </a:solidFill>
              </a:rPr>
              <a:t>iterator</a:t>
            </a:r>
            <a:r>
              <a:rPr lang="en-US" altLang="lv-LV" smtClean="0"/>
              <a:t> to an entry:</a:t>
            </a:r>
          </a:p>
          <a:p>
            <a:pPr lvl="1" eaLnBrk="1" hangingPunct="1">
              <a:lnSpc>
                <a:spcPct val="110000"/>
              </a:lnSpc>
            </a:pPr>
            <a:r>
              <a:rPr lang="en-US" altLang="lv-LV" smtClean="0">
                <a:solidFill>
                  <a:schemeClr val="tx2"/>
                </a:solidFill>
              </a:rPr>
              <a:t>firstEntry</a:t>
            </a:r>
            <a:r>
              <a:rPr lang="en-US" altLang="lv-LV" smtClean="0"/>
              <a:t>(): smallest key in the map</a:t>
            </a:r>
          </a:p>
          <a:p>
            <a:pPr lvl="1" eaLnBrk="1" hangingPunct="1">
              <a:lnSpc>
                <a:spcPct val="110000"/>
              </a:lnSpc>
            </a:pPr>
            <a:r>
              <a:rPr lang="en-US" altLang="lv-LV" smtClean="0">
                <a:solidFill>
                  <a:schemeClr val="tx2"/>
                </a:solidFill>
              </a:rPr>
              <a:t>lastEntry</a:t>
            </a:r>
            <a:r>
              <a:rPr lang="en-US" altLang="lv-LV" smtClean="0"/>
              <a:t>(): largest key in the map</a:t>
            </a:r>
          </a:p>
          <a:p>
            <a:pPr lvl="1" eaLnBrk="1" hangingPunct="1">
              <a:lnSpc>
                <a:spcPct val="110000"/>
              </a:lnSpc>
            </a:pPr>
            <a:r>
              <a:rPr lang="en-US" altLang="lv-LV" smtClean="0">
                <a:solidFill>
                  <a:schemeClr val="tx2"/>
                </a:solidFill>
              </a:rPr>
              <a:t>floorEntry</a:t>
            </a:r>
            <a:r>
              <a:rPr lang="en-US" altLang="lv-LV" smtClean="0"/>
              <a:t>(k): largest key </a:t>
            </a:r>
            <a:r>
              <a:rPr lang="en-US" altLang="lv-LV" smtClean="0">
                <a:sym typeface="Symbol" panose="05050102010706020507" pitchFamily="18" charset="2"/>
              </a:rPr>
              <a:t></a:t>
            </a:r>
            <a:r>
              <a:rPr lang="en-US" altLang="lv-LV" smtClean="0"/>
              <a:t> k</a:t>
            </a:r>
          </a:p>
          <a:p>
            <a:pPr lvl="1" eaLnBrk="1" hangingPunct="1">
              <a:lnSpc>
                <a:spcPct val="110000"/>
              </a:lnSpc>
            </a:pPr>
            <a:r>
              <a:rPr lang="en-US" altLang="lv-LV" smtClean="0">
                <a:solidFill>
                  <a:schemeClr val="tx2"/>
                </a:solidFill>
              </a:rPr>
              <a:t>ceilingEntry</a:t>
            </a:r>
            <a:r>
              <a:rPr lang="en-US" altLang="lv-LV" smtClean="0"/>
              <a:t>(k): smallest key </a:t>
            </a:r>
            <a:r>
              <a:rPr lang="en-US" altLang="lv-LV" smtClean="0">
                <a:sym typeface="Symbol" panose="05050102010706020507" pitchFamily="18" charset="2"/>
              </a:rPr>
              <a:t></a:t>
            </a:r>
            <a:r>
              <a:rPr lang="en-US" altLang="lv-LV" smtClean="0"/>
              <a:t> k</a:t>
            </a:r>
          </a:p>
          <a:p>
            <a:pPr lvl="1" eaLnBrk="1" hangingPunct="1">
              <a:lnSpc>
                <a:spcPct val="110000"/>
              </a:lnSpc>
            </a:pPr>
            <a:r>
              <a:rPr lang="en-US" altLang="lv-LV" smtClean="0"/>
              <a:t>All return </a:t>
            </a:r>
            <a:r>
              <a:rPr lang="en-US" altLang="lv-LV" smtClean="0">
                <a:solidFill>
                  <a:schemeClr val="tx2"/>
                </a:solidFill>
              </a:rPr>
              <a:t>end</a:t>
            </a:r>
            <a:r>
              <a:rPr lang="en-US" altLang="lv-LV" smtClean="0"/>
              <a:t> if the map is empty</a:t>
            </a:r>
          </a:p>
        </p:txBody>
      </p:sp>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846974A-D60F-4F52-A749-0EAA66C0C6BC}" type="slidenum">
              <a:rPr lang="en-US" altLang="lv-LV" sz="1400"/>
              <a:pPr eaLnBrk="1" hangingPunct="1"/>
              <a:t>3</a:t>
            </a:fld>
            <a:endParaRPr lang="en-US" altLang="lv-LV" sz="1400"/>
          </a:p>
        </p:txBody>
      </p:sp>
    </p:spTree>
    <p:extLst>
      <p:ext uri="{BB962C8B-B14F-4D97-AF65-F5344CB8AC3E}">
        <p14:creationId xmlns:p14="http://schemas.microsoft.com/office/powerpoint/2010/main" val="406639445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F449DCA-4E42-4509-A156-5888B6745D61}" type="slidenum">
              <a:rPr lang="en-US" altLang="lv-LV" sz="1400"/>
              <a:pPr eaLnBrk="1" hangingPunct="1"/>
              <a:t>30</a:t>
            </a:fld>
            <a:endParaRPr lang="en-US" altLang="lv-LV" sz="1400"/>
          </a:p>
        </p:txBody>
      </p:sp>
      <p:sp>
        <p:nvSpPr>
          <p:cNvPr id="6148" name="Rectangle 1026"/>
          <p:cNvSpPr>
            <a:spLocks noGrp="1" noChangeArrowheads="1"/>
          </p:cNvSpPr>
          <p:nvPr>
            <p:ph type="title"/>
          </p:nvPr>
        </p:nvSpPr>
        <p:spPr/>
        <p:txBody>
          <a:bodyPr/>
          <a:lstStyle/>
          <a:p>
            <a:pPr eaLnBrk="1" hangingPunct="1"/>
            <a:r>
              <a:rPr lang="en-US" altLang="en-US" smtClean="0"/>
              <a:t>Height of an AVL Tree</a:t>
            </a:r>
          </a:p>
        </p:txBody>
      </p:sp>
      <p:sp>
        <p:nvSpPr>
          <p:cNvPr id="6149" name="Rectangle 1027" descr="Rectangle: Click to edit Master text styles&#10;Second level&#10;Third level&#10;Fourth level&#10;Fifth level"/>
          <p:cNvSpPr>
            <a:spLocks noGrp="1" noChangeArrowheads="1"/>
          </p:cNvSpPr>
          <p:nvPr>
            <p:ph type="body" sz="half" idx="1"/>
          </p:nvPr>
        </p:nvSpPr>
        <p:spPr>
          <a:xfrm>
            <a:off x="2209800" y="1600200"/>
            <a:ext cx="8305800" cy="4876800"/>
          </a:xfrm>
        </p:spPr>
        <p:txBody>
          <a:bodyPr/>
          <a:lstStyle/>
          <a:p>
            <a:pPr eaLnBrk="1" hangingPunct="1">
              <a:lnSpc>
                <a:spcPct val="90000"/>
              </a:lnSpc>
            </a:pPr>
            <a:r>
              <a:rPr lang="en-US" altLang="en-US" sz="2300">
                <a:solidFill>
                  <a:schemeClr val="tx2"/>
                </a:solidFill>
              </a:rPr>
              <a:t>Fact</a:t>
            </a:r>
            <a:r>
              <a:rPr lang="en-US" altLang="en-US" sz="2300"/>
              <a:t>: The </a:t>
            </a:r>
            <a:r>
              <a:rPr lang="en-US" altLang="en-US" sz="2300">
                <a:solidFill>
                  <a:schemeClr val="tx2"/>
                </a:solidFill>
              </a:rPr>
              <a:t>height</a:t>
            </a:r>
            <a:r>
              <a:rPr lang="en-US" altLang="en-US" sz="2300"/>
              <a:t> of an AVL tree storing n keys is O(log n).</a:t>
            </a:r>
          </a:p>
          <a:p>
            <a:pPr eaLnBrk="1" hangingPunct="1">
              <a:lnSpc>
                <a:spcPct val="90000"/>
              </a:lnSpc>
            </a:pPr>
            <a:r>
              <a:rPr lang="en-US" altLang="en-US" sz="2300">
                <a:solidFill>
                  <a:schemeClr val="tx2"/>
                </a:solidFill>
              </a:rPr>
              <a:t>Proof</a:t>
            </a:r>
            <a:r>
              <a:rPr lang="en-US" altLang="en-US" sz="2300"/>
              <a:t>: Let us bound n(h): the minimum number of internal nodes of an AVL tree of height h.</a:t>
            </a:r>
          </a:p>
          <a:p>
            <a:pPr eaLnBrk="1" hangingPunct="1">
              <a:lnSpc>
                <a:spcPct val="90000"/>
              </a:lnSpc>
            </a:pPr>
            <a:r>
              <a:rPr lang="en-US" altLang="en-US" sz="2300"/>
              <a:t>We easily see that n(1) = 1 and n(2) = 2</a:t>
            </a:r>
          </a:p>
          <a:p>
            <a:pPr eaLnBrk="1" hangingPunct="1">
              <a:lnSpc>
                <a:spcPct val="90000"/>
              </a:lnSpc>
            </a:pPr>
            <a:r>
              <a:rPr lang="en-US" altLang="en-US" sz="2300"/>
              <a:t>For n &gt; 2, an AVL tree of height h contains the root node, one AVL subtree of height n-1 and another of height n-2.</a:t>
            </a:r>
          </a:p>
          <a:p>
            <a:pPr eaLnBrk="1" hangingPunct="1">
              <a:lnSpc>
                <a:spcPct val="90000"/>
              </a:lnSpc>
            </a:pPr>
            <a:r>
              <a:rPr lang="en-US" altLang="en-US" sz="2300"/>
              <a:t>That is, n(h) = 1 + n(h-1) + n(h-2)</a:t>
            </a:r>
          </a:p>
          <a:p>
            <a:pPr eaLnBrk="1" hangingPunct="1">
              <a:lnSpc>
                <a:spcPct val="90000"/>
              </a:lnSpc>
            </a:pPr>
            <a:r>
              <a:rPr lang="en-US" altLang="en-US" sz="2300"/>
              <a:t>Knowing n(h-1) &gt; n(h-2), we get n(h) &gt; 2n(h-2). So</a:t>
            </a:r>
          </a:p>
          <a:p>
            <a:pPr lvl="1" eaLnBrk="1" hangingPunct="1">
              <a:lnSpc>
                <a:spcPct val="90000"/>
              </a:lnSpc>
              <a:buFont typeface="Wingdings" panose="05000000000000000000" pitchFamily="2" charset="2"/>
              <a:buNone/>
            </a:pPr>
            <a:r>
              <a:rPr lang="en-US" altLang="en-US" sz="2000">
                <a:solidFill>
                  <a:schemeClr val="tx2"/>
                </a:solidFill>
              </a:rPr>
              <a:t>n(h) &gt; 2n(h-2), n(h) &gt; 4n(h-4), n(h) &gt; 8n(n-6), … (by induction),</a:t>
            </a:r>
          </a:p>
          <a:p>
            <a:pPr lvl="1" eaLnBrk="1" hangingPunct="1">
              <a:lnSpc>
                <a:spcPct val="90000"/>
              </a:lnSpc>
              <a:buFont typeface="Wingdings" panose="05000000000000000000" pitchFamily="2" charset="2"/>
              <a:buNone/>
            </a:pPr>
            <a:r>
              <a:rPr lang="en-US" altLang="en-US" sz="2000">
                <a:solidFill>
                  <a:schemeClr val="tx2"/>
                </a:solidFill>
              </a:rPr>
              <a:t>n(h) &gt; 2</a:t>
            </a:r>
            <a:r>
              <a:rPr lang="en-US" altLang="en-US" sz="2000" baseline="30000">
                <a:solidFill>
                  <a:schemeClr val="tx2"/>
                </a:solidFill>
              </a:rPr>
              <a:t>i</a:t>
            </a:r>
            <a:r>
              <a:rPr lang="en-US" altLang="en-US" sz="2000">
                <a:solidFill>
                  <a:schemeClr val="tx2"/>
                </a:solidFill>
              </a:rPr>
              <a:t>n(h-2i)</a:t>
            </a:r>
            <a:endParaRPr lang="en-US" altLang="en-US" sz="2000"/>
          </a:p>
          <a:p>
            <a:pPr eaLnBrk="1" hangingPunct="1">
              <a:lnSpc>
                <a:spcPct val="90000"/>
              </a:lnSpc>
            </a:pPr>
            <a:r>
              <a:rPr lang="en-US" altLang="en-US" sz="2300"/>
              <a:t>Solving the base case we get: n(h) &gt; 2 </a:t>
            </a:r>
            <a:r>
              <a:rPr lang="en-US" altLang="en-US" sz="2300" baseline="30000"/>
              <a:t>h/2-1</a:t>
            </a:r>
          </a:p>
          <a:p>
            <a:pPr eaLnBrk="1" hangingPunct="1">
              <a:lnSpc>
                <a:spcPct val="90000"/>
              </a:lnSpc>
            </a:pPr>
            <a:r>
              <a:rPr lang="en-US" altLang="en-US" sz="2300"/>
              <a:t>Taking logarithms: h &lt; 2log n(h) +2</a:t>
            </a:r>
          </a:p>
          <a:p>
            <a:pPr eaLnBrk="1" hangingPunct="1">
              <a:lnSpc>
                <a:spcPct val="90000"/>
              </a:lnSpc>
            </a:pPr>
            <a:r>
              <a:rPr lang="en-US" altLang="en-US" sz="2300"/>
              <a:t>Thus the height of an AVL tree is O(log n)</a:t>
            </a:r>
          </a:p>
          <a:p>
            <a:pPr eaLnBrk="1" hangingPunct="1">
              <a:lnSpc>
                <a:spcPct val="90000"/>
              </a:lnSpc>
            </a:pPr>
            <a:endParaRPr lang="en-US" altLang="en-US" sz="2300"/>
          </a:p>
        </p:txBody>
      </p:sp>
      <p:grpSp>
        <p:nvGrpSpPr>
          <p:cNvPr id="6150" name="Group 1052"/>
          <p:cNvGrpSpPr>
            <a:grpSpLocks/>
          </p:cNvGrpSpPr>
          <p:nvPr/>
        </p:nvGrpSpPr>
        <p:grpSpPr bwMode="auto">
          <a:xfrm>
            <a:off x="9677400" y="4267200"/>
            <a:ext cx="2360613" cy="1371600"/>
            <a:chOff x="3984" y="144"/>
            <a:chExt cx="1487" cy="864"/>
          </a:xfrm>
        </p:grpSpPr>
        <p:sp>
          <p:nvSpPr>
            <p:cNvPr id="6151"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chemeClr val="tx2"/>
                  </a:solidFill>
                  <a:latin typeface="Times New Roman" panose="02020603050405020304" pitchFamily="18" charset="0"/>
                  <a:sym typeface="Symbol" panose="05050102010706020507" pitchFamily="18" charset="2"/>
                </a:rPr>
                <a:t>3</a:t>
              </a:r>
            </a:p>
          </p:txBody>
        </p:sp>
        <p:sp>
          <p:nvSpPr>
            <p:cNvPr id="6152"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6153" name="AutoShape 1035"/>
            <p:cNvCxnSpPr>
              <a:cxnSpLocks noChangeShapeType="1"/>
              <a:stCxn id="6152" idx="0"/>
              <a:endCxn id="6151"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154"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chemeClr val="tx2"/>
                  </a:solidFill>
                  <a:latin typeface="Times New Roman" panose="02020603050405020304" pitchFamily="18" charset="0"/>
                  <a:sym typeface="Symbol" panose="05050102010706020507" pitchFamily="18" charset="2"/>
                </a:rPr>
                <a:t>4</a:t>
              </a:r>
            </a:p>
          </p:txBody>
        </p:sp>
        <p:sp>
          <p:nvSpPr>
            <p:cNvPr id="6155"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6156"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6157" name="AutoShape 1044"/>
            <p:cNvCxnSpPr>
              <a:cxnSpLocks noChangeShapeType="1"/>
              <a:stCxn id="6156" idx="0"/>
              <a:endCxn id="6154"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158" name="AutoShape 1045"/>
            <p:cNvCxnSpPr>
              <a:cxnSpLocks noChangeShapeType="1"/>
              <a:stCxn id="6155" idx="0"/>
              <a:endCxn id="6154"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159" name="AutoShape 1046"/>
            <p:cNvCxnSpPr>
              <a:cxnSpLocks noChangeShapeType="1"/>
              <a:stCxn id="6154" idx="0"/>
              <a:endCxn id="6151"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6160" name="Text Box 1048"/>
            <p:cNvSpPr txBox="1">
              <a:spLocks noChangeArrowheads="1"/>
            </p:cNvSpPr>
            <p:nvPr/>
          </p:nvSpPr>
          <p:spPr bwMode="auto">
            <a:xfrm>
              <a:off x="4944" y="480"/>
              <a:ext cx="5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solidFill>
                    <a:schemeClr val="tx2"/>
                  </a:solidFill>
                </a:rPr>
                <a:t>n(1)</a:t>
              </a:r>
              <a:endParaRPr lang="en-US" altLang="lv-LV" sz="1600" b="1" i="1">
                <a:solidFill>
                  <a:schemeClr val="tx2"/>
                </a:solidFill>
              </a:endParaRPr>
            </a:p>
          </p:txBody>
        </p:sp>
        <p:sp>
          <p:nvSpPr>
            <p:cNvPr id="6161" name="Text Box 1049"/>
            <p:cNvSpPr txBox="1">
              <a:spLocks noChangeArrowheads="1"/>
            </p:cNvSpPr>
            <p:nvPr/>
          </p:nvSpPr>
          <p:spPr bwMode="auto">
            <a:xfrm>
              <a:off x="4033" y="192"/>
              <a:ext cx="5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n(2)</a:t>
              </a:r>
              <a:endParaRPr lang="en-US" altLang="lv-LV" sz="1600" b="1" i="1"/>
            </a:p>
          </p:txBody>
        </p:sp>
        <p:sp>
          <p:nvSpPr>
            <p:cNvPr id="6162"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63"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spTree>
    <p:extLst>
      <p:ext uri="{BB962C8B-B14F-4D97-AF65-F5344CB8AC3E}">
        <p14:creationId xmlns:p14="http://schemas.microsoft.com/office/powerpoint/2010/main" val="128865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mtClean="0"/>
              <a:t>Insertion</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pPr>
            <a:r>
              <a:rPr lang="en-US" altLang="en-US"/>
              <a:t>Insertion is as in a binary search tree</a:t>
            </a:r>
          </a:p>
          <a:p>
            <a:pPr eaLnBrk="1" hangingPunct="1">
              <a:lnSpc>
                <a:spcPct val="80000"/>
              </a:lnSpc>
            </a:pPr>
            <a:r>
              <a:rPr lang="en-US" altLang="en-US"/>
              <a:t>Always done by expanding an external node.</a:t>
            </a:r>
          </a:p>
          <a:p>
            <a:pPr eaLnBrk="1" hangingPunct="1">
              <a:lnSpc>
                <a:spcPct val="80000"/>
              </a:lnSpc>
            </a:pPr>
            <a:r>
              <a:rPr lang="en-US" altLang="en-US"/>
              <a:t>Example: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26B86D2-A8EA-48D5-8D6E-C0BC48088DE2}" type="slidenum">
              <a:rPr lang="en-US" altLang="lv-LV" sz="1400"/>
              <a:pPr eaLnBrk="1" hangingPunct="1"/>
              <a:t>31</a:t>
            </a:fld>
            <a:endParaRPr lang="en-US" altLang="lv-LV" sz="1400"/>
          </a:p>
        </p:txBody>
      </p:sp>
      <p:grpSp>
        <p:nvGrpSpPr>
          <p:cNvPr id="7174" name="Group 4"/>
          <p:cNvGrpSpPr>
            <a:grpSpLocks/>
          </p:cNvGrpSpPr>
          <p:nvPr/>
        </p:nvGrpSpPr>
        <p:grpSpPr bwMode="auto">
          <a:xfrm>
            <a:off x="7385052" y="2697164"/>
            <a:ext cx="2786063" cy="3598863"/>
            <a:chOff x="3696" y="1191"/>
            <a:chExt cx="1755" cy="2267"/>
          </a:xfrm>
        </p:grpSpPr>
        <p:sp>
          <p:nvSpPr>
            <p:cNvPr id="7219" name="Oval 5"/>
            <p:cNvSpPr>
              <a:spLocks noChangeArrowheads="1"/>
            </p:cNvSpPr>
            <p:nvPr/>
          </p:nvSpPr>
          <p:spPr bwMode="auto">
            <a:xfrm>
              <a:off x="4252" y="1191"/>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7220" name="Oval 6"/>
            <p:cNvSpPr>
              <a:spLocks noChangeArrowheads="1"/>
            </p:cNvSpPr>
            <p:nvPr/>
          </p:nvSpPr>
          <p:spPr bwMode="auto">
            <a:xfrm>
              <a:off x="3748" y="1575"/>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7221" name="Oval 7"/>
            <p:cNvSpPr>
              <a:spLocks noChangeArrowheads="1"/>
            </p:cNvSpPr>
            <p:nvPr/>
          </p:nvSpPr>
          <p:spPr bwMode="auto">
            <a:xfrm>
              <a:off x="4792" y="1575"/>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7222" name="Oval 8"/>
            <p:cNvSpPr>
              <a:spLocks noChangeArrowheads="1"/>
            </p:cNvSpPr>
            <p:nvPr/>
          </p:nvSpPr>
          <p:spPr bwMode="auto">
            <a:xfrm>
              <a:off x="3880" y="2007"/>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32</a:t>
              </a:r>
            </a:p>
          </p:txBody>
        </p:sp>
        <p:sp>
          <p:nvSpPr>
            <p:cNvPr id="7223" name="Oval 9"/>
            <p:cNvSpPr>
              <a:spLocks noChangeArrowheads="1"/>
            </p:cNvSpPr>
            <p:nvPr/>
          </p:nvSpPr>
          <p:spPr bwMode="auto">
            <a:xfrm>
              <a:off x="4492" y="2007"/>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7224" name="Oval 10"/>
            <p:cNvSpPr>
              <a:spLocks noChangeArrowheads="1"/>
            </p:cNvSpPr>
            <p:nvPr/>
          </p:nvSpPr>
          <p:spPr bwMode="auto">
            <a:xfrm>
              <a:off x="5128" y="2007"/>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7225" name="Oval 11"/>
            <p:cNvSpPr>
              <a:spLocks noChangeArrowheads="1"/>
            </p:cNvSpPr>
            <p:nvPr/>
          </p:nvSpPr>
          <p:spPr bwMode="auto">
            <a:xfrm>
              <a:off x="4270" y="243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7226" name="Oval 12"/>
            <p:cNvSpPr>
              <a:spLocks noChangeArrowheads="1"/>
            </p:cNvSpPr>
            <p:nvPr/>
          </p:nvSpPr>
          <p:spPr bwMode="auto">
            <a:xfrm>
              <a:off x="4744" y="243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7227" name="Rectangle 13"/>
            <p:cNvSpPr>
              <a:spLocks noChangeArrowheads="1"/>
            </p:cNvSpPr>
            <p:nvPr/>
          </p:nvSpPr>
          <p:spPr bwMode="auto">
            <a:xfrm>
              <a:off x="3696" y="1879"/>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28" name="Rectangle 14"/>
            <p:cNvSpPr>
              <a:spLocks noChangeArrowheads="1"/>
            </p:cNvSpPr>
            <p:nvPr/>
          </p:nvSpPr>
          <p:spPr bwMode="auto">
            <a:xfrm>
              <a:off x="3888" y="2311"/>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29" name="Rectangle 15"/>
            <p:cNvSpPr>
              <a:spLocks noChangeArrowheads="1"/>
            </p:cNvSpPr>
            <p:nvPr/>
          </p:nvSpPr>
          <p:spPr bwMode="auto">
            <a:xfrm>
              <a:off x="4080" y="2311"/>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30" name="Rectangle 16"/>
            <p:cNvSpPr>
              <a:spLocks noChangeArrowheads="1"/>
            </p:cNvSpPr>
            <p:nvPr/>
          </p:nvSpPr>
          <p:spPr bwMode="auto">
            <a:xfrm>
              <a:off x="4272" y="274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31" name="Rectangle 17"/>
            <p:cNvSpPr>
              <a:spLocks noChangeArrowheads="1"/>
            </p:cNvSpPr>
            <p:nvPr/>
          </p:nvSpPr>
          <p:spPr bwMode="auto">
            <a:xfrm>
              <a:off x="4464" y="274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32" name="Rectangle 18"/>
            <p:cNvSpPr>
              <a:spLocks noChangeArrowheads="1"/>
            </p:cNvSpPr>
            <p:nvPr/>
          </p:nvSpPr>
          <p:spPr bwMode="auto">
            <a:xfrm>
              <a:off x="4944" y="274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33" name="Rectangle 19"/>
            <p:cNvSpPr>
              <a:spLocks noChangeArrowheads="1"/>
            </p:cNvSpPr>
            <p:nvPr/>
          </p:nvSpPr>
          <p:spPr bwMode="auto">
            <a:xfrm>
              <a:off x="5136" y="2311"/>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34" name="Rectangle 20"/>
            <p:cNvSpPr>
              <a:spLocks noChangeArrowheads="1"/>
            </p:cNvSpPr>
            <p:nvPr/>
          </p:nvSpPr>
          <p:spPr bwMode="auto">
            <a:xfrm>
              <a:off x="5328" y="2311"/>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235" name="AutoShape 21"/>
            <p:cNvCxnSpPr>
              <a:cxnSpLocks noChangeShapeType="1"/>
              <a:stCxn id="7219" idx="4"/>
              <a:endCxn id="7220" idx="0"/>
            </p:cNvCxnSpPr>
            <p:nvPr/>
          </p:nvCxnSpPr>
          <p:spPr bwMode="auto">
            <a:xfrm flipH="1">
              <a:off x="3889" y="1454"/>
              <a:ext cx="504"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36" name="AutoShape 22"/>
            <p:cNvCxnSpPr>
              <a:cxnSpLocks noChangeShapeType="1"/>
              <a:stCxn id="7220" idx="4"/>
              <a:endCxn id="7227" idx="0"/>
            </p:cNvCxnSpPr>
            <p:nvPr/>
          </p:nvCxnSpPr>
          <p:spPr bwMode="auto">
            <a:xfrm flipH="1">
              <a:off x="3744" y="1838"/>
              <a:ext cx="14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37" name="AutoShape 23"/>
            <p:cNvCxnSpPr>
              <a:cxnSpLocks noChangeShapeType="1"/>
              <a:stCxn id="7220" idx="4"/>
              <a:endCxn id="7222" idx="0"/>
            </p:cNvCxnSpPr>
            <p:nvPr/>
          </p:nvCxnSpPr>
          <p:spPr bwMode="auto">
            <a:xfrm>
              <a:off x="3889" y="1838"/>
              <a:ext cx="13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38" name="AutoShape 24"/>
            <p:cNvCxnSpPr>
              <a:cxnSpLocks noChangeShapeType="1"/>
              <a:stCxn id="7219" idx="4"/>
              <a:endCxn id="7221" idx="0"/>
            </p:cNvCxnSpPr>
            <p:nvPr/>
          </p:nvCxnSpPr>
          <p:spPr bwMode="auto">
            <a:xfrm>
              <a:off x="4393" y="1454"/>
              <a:ext cx="540"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39" name="AutoShape 25"/>
            <p:cNvCxnSpPr>
              <a:cxnSpLocks noChangeShapeType="1"/>
              <a:stCxn id="7221" idx="4"/>
              <a:endCxn id="7223" idx="0"/>
            </p:cNvCxnSpPr>
            <p:nvPr/>
          </p:nvCxnSpPr>
          <p:spPr bwMode="auto">
            <a:xfrm flipH="1">
              <a:off x="4633" y="1838"/>
              <a:ext cx="300"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0" name="AutoShape 26"/>
            <p:cNvCxnSpPr>
              <a:cxnSpLocks noChangeShapeType="1"/>
              <a:stCxn id="7221" idx="4"/>
              <a:endCxn id="7224" idx="0"/>
            </p:cNvCxnSpPr>
            <p:nvPr/>
          </p:nvCxnSpPr>
          <p:spPr bwMode="auto">
            <a:xfrm>
              <a:off x="4933" y="1838"/>
              <a:ext cx="336"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1" name="AutoShape 27"/>
            <p:cNvCxnSpPr>
              <a:cxnSpLocks noChangeShapeType="1"/>
              <a:stCxn id="7223" idx="4"/>
              <a:endCxn id="7225" idx="0"/>
            </p:cNvCxnSpPr>
            <p:nvPr/>
          </p:nvCxnSpPr>
          <p:spPr bwMode="auto">
            <a:xfrm flipH="1">
              <a:off x="4411" y="2270"/>
              <a:ext cx="22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2" name="AutoShape 28"/>
            <p:cNvCxnSpPr>
              <a:cxnSpLocks noChangeShapeType="1"/>
              <a:stCxn id="7222" idx="4"/>
              <a:endCxn id="7228" idx="0"/>
            </p:cNvCxnSpPr>
            <p:nvPr/>
          </p:nvCxnSpPr>
          <p:spPr bwMode="auto">
            <a:xfrm flipH="1">
              <a:off x="3936"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3" name="AutoShape 29"/>
            <p:cNvCxnSpPr>
              <a:cxnSpLocks noChangeShapeType="1"/>
              <a:stCxn id="7222" idx="4"/>
              <a:endCxn id="7229" idx="0"/>
            </p:cNvCxnSpPr>
            <p:nvPr/>
          </p:nvCxnSpPr>
          <p:spPr bwMode="auto">
            <a:xfrm>
              <a:off x="4021"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4" name="AutoShape 30"/>
            <p:cNvCxnSpPr>
              <a:cxnSpLocks noChangeShapeType="1"/>
              <a:stCxn id="7225" idx="4"/>
              <a:endCxn id="7230" idx="0"/>
            </p:cNvCxnSpPr>
            <p:nvPr/>
          </p:nvCxnSpPr>
          <p:spPr bwMode="auto">
            <a:xfrm flipH="1">
              <a:off x="4320" y="2702"/>
              <a:ext cx="9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5" name="AutoShape 31"/>
            <p:cNvCxnSpPr>
              <a:cxnSpLocks noChangeShapeType="1"/>
              <a:stCxn id="7225" idx="4"/>
              <a:endCxn id="7231" idx="0"/>
            </p:cNvCxnSpPr>
            <p:nvPr/>
          </p:nvCxnSpPr>
          <p:spPr bwMode="auto">
            <a:xfrm>
              <a:off x="4411" y="2702"/>
              <a:ext cx="10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6" name="AutoShape 32"/>
            <p:cNvCxnSpPr>
              <a:cxnSpLocks noChangeShapeType="1"/>
              <a:stCxn id="7226" idx="4"/>
              <a:endCxn id="7251" idx="0"/>
            </p:cNvCxnSpPr>
            <p:nvPr/>
          </p:nvCxnSpPr>
          <p:spPr bwMode="auto">
            <a:xfrm flipH="1">
              <a:off x="4757" y="2702"/>
              <a:ext cx="128" cy="17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7" name="AutoShape 33"/>
            <p:cNvCxnSpPr>
              <a:cxnSpLocks noChangeShapeType="1"/>
              <a:stCxn id="7226" idx="4"/>
              <a:endCxn id="7232" idx="0"/>
            </p:cNvCxnSpPr>
            <p:nvPr/>
          </p:nvCxnSpPr>
          <p:spPr bwMode="auto">
            <a:xfrm>
              <a:off x="4885" y="2702"/>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8" name="AutoShape 34"/>
            <p:cNvCxnSpPr>
              <a:cxnSpLocks noChangeShapeType="1"/>
              <a:stCxn id="7223" idx="4"/>
              <a:endCxn id="7226" idx="0"/>
            </p:cNvCxnSpPr>
            <p:nvPr/>
          </p:nvCxnSpPr>
          <p:spPr bwMode="auto">
            <a:xfrm>
              <a:off x="4633" y="2270"/>
              <a:ext cx="25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49" name="AutoShape 35"/>
            <p:cNvCxnSpPr>
              <a:cxnSpLocks noChangeShapeType="1"/>
              <a:stCxn id="7224" idx="4"/>
              <a:endCxn id="7233" idx="0"/>
            </p:cNvCxnSpPr>
            <p:nvPr/>
          </p:nvCxnSpPr>
          <p:spPr bwMode="auto">
            <a:xfrm flipH="1">
              <a:off x="5184"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50" name="AutoShape 36"/>
            <p:cNvCxnSpPr>
              <a:cxnSpLocks noChangeShapeType="1"/>
              <a:stCxn id="7224" idx="4"/>
              <a:endCxn id="7234" idx="0"/>
            </p:cNvCxnSpPr>
            <p:nvPr/>
          </p:nvCxnSpPr>
          <p:spPr bwMode="auto">
            <a:xfrm>
              <a:off x="5269"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7251" name="Oval 37"/>
            <p:cNvSpPr>
              <a:spLocks noChangeArrowheads="1"/>
            </p:cNvSpPr>
            <p:nvPr/>
          </p:nvSpPr>
          <p:spPr bwMode="auto">
            <a:xfrm>
              <a:off x="4616" y="2863"/>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7252" name="Rectangle 38"/>
            <p:cNvSpPr>
              <a:spLocks noChangeArrowheads="1"/>
            </p:cNvSpPr>
            <p:nvPr/>
          </p:nvSpPr>
          <p:spPr bwMode="auto">
            <a:xfrm>
              <a:off x="4618" y="3167"/>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53" name="Rectangle 39"/>
            <p:cNvSpPr>
              <a:spLocks noChangeArrowheads="1"/>
            </p:cNvSpPr>
            <p:nvPr/>
          </p:nvSpPr>
          <p:spPr bwMode="auto">
            <a:xfrm>
              <a:off x="4810" y="3167"/>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254" name="AutoShape 40"/>
            <p:cNvCxnSpPr>
              <a:cxnSpLocks noChangeShapeType="1"/>
              <a:stCxn id="7251" idx="4"/>
              <a:endCxn id="7252" idx="0"/>
            </p:cNvCxnSpPr>
            <p:nvPr/>
          </p:nvCxnSpPr>
          <p:spPr bwMode="auto">
            <a:xfrm flipH="1">
              <a:off x="4666" y="3126"/>
              <a:ext cx="9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55" name="AutoShape 41"/>
            <p:cNvCxnSpPr>
              <a:cxnSpLocks noChangeShapeType="1"/>
              <a:stCxn id="7251" idx="4"/>
              <a:endCxn id="7253" idx="0"/>
            </p:cNvCxnSpPr>
            <p:nvPr/>
          </p:nvCxnSpPr>
          <p:spPr bwMode="auto">
            <a:xfrm>
              <a:off x="4757" y="31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
        <p:nvSpPr>
          <p:cNvPr id="7175" name="Text Box 42"/>
          <p:cNvSpPr txBox="1">
            <a:spLocks noChangeArrowheads="1"/>
          </p:cNvSpPr>
          <p:nvPr/>
        </p:nvSpPr>
        <p:spPr bwMode="auto">
          <a:xfrm>
            <a:off x="8375650" y="5607050"/>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400">
                <a:solidFill>
                  <a:schemeClr val="accent2"/>
                </a:solidFill>
                <a:latin typeface="Times New Roman" panose="02020603050405020304" pitchFamily="18" charset="0"/>
              </a:rPr>
              <a:t>w</a:t>
            </a:r>
          </a:p>
        </p:txBody>
      </p:sp>
      <p:sp>
        <p:nvSpPr>
          <p:cNvPr id="7176" name="Text Box 43"/>
          <p:cNvSpPr txBox="1">
            <a:spLocks noChangeArrowheads="1"/>
          </p:cNvSpPr>
          <p:nvPr/>
        </p:nvSpPr>
        <p:spPr bwMode="auto">
          <a:xfrm>
            <a:off x="9674226" y="4873625"/>
            <a:ext cx="461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400">
                <a:solidFill>
                  <a:schemeClr val="accent2"/>
                </a:solidFill>
                <a:latin typeface="Times New Roman" panose="02020603050405020304" pitchFamily="18" charset="0"/>
              </a:rPr>
              <a:t>b=x</a:t>
            </a:r>
          </a:p>
        </p:txBody>
      </p:sp>
      <p:sp>
        <p:nvSpPr>
          <p:cNvPr id="7177" name="Text Box 44"/>
          <p:cNvSpPr txBox="1">
            <a:spLocks noChangeArrowheads="1"/>
          </p:cNvSpPr>
          <p:nvPr/>
        </p:nvSpPr>
        <p:spPr bwMode="auto">
          <a:xfrm>
            <a:off x="8281989" y="3587750"/>
            <a:ext cx="452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400">
                <a:solidFill>
                  <a:schemeClr val="accent2"/>
                </a:solidFill>
                <a:latin typeface="Times New Roman" panose="02020603050405020304" pitchFamily="18" charset="0"/>
              </a:rPr>
              <a:t>a=y</a:t>
            </a:r>
          </a:p>
        </p:txBody>
      </p:sp>
      <p:sp>
        <p:nvSpPr>
          <p:cNvPr id="7178" name="Text Box 45"/>
          <p:cNvSpPr txBox="1">
            <a:spLocks noChangeArrowheads="1"/>
          </p:cNvSpPr>
          <p:nvPr/>
        </p:nvSpPr>
        <p:spPr bwMode="auto">
          <a:xfrm>
            <a:off x="9844088" y="3263900"/>
            <a:ext cx="44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400">
                <a:solidFill>
                  <a:schemeClr val="accent2"/>
                </a:solidFill>
                <a:latin typeface="Times New Roman" panose="02020603050405020304" pitchFamily="18" charset="0"/>
              </a:rPr>
              <a:t>c=z</a:t>
            </a:r>
          </a:p>
        </p:txBody>
      </p:sp>
      <p:sp>
        <p:nvSpPr>
          <p:cNvPr id="7179" name="Line 46"/>
          <p:cNvSpPr>
            <a:spLocks noChangeShapeType="1"/>
          </p:cNvSpPr>
          <p:nvPr/>
        </p:nvSpPr>
        <p:spPr bwMode="auto">
          <a:xfrm flipV="1">
            <a:off x="8632825" y="55784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7180" name="Line 47"/>
          <p:cNvSpPr>
            <a:spLocks noChangeShapeType="1"/>
          </p:cNvSpPr>
          <p:nvPr/>
        </p:nvSpPr>
        <p:spPr bwMode="auto">
          <a:xfrm>
            <a:off x="8528050" y="3854450"/>
            <a:ext cx="1524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7181" name="Line 48"/>
          <p:cNvSpPr>
            <a:spLocks noChangeShapeType="1"/>
          </p:cNvSpPr>
          <p:nvPr/>
        </p:nvSpPr>
        <p:spPr bwMode="auto">
          <a:xfrm flipH="1">
            <a:off x="9594850" y="341630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7182" name="Line 49"/>
          <p:cNvSpPr>
            <a:spLocks noChangeShapeType="1"/>
          </p:cNvSpPr>
          <p:nvPr/>
        </p:nvSpPr>
        <p:spPr bwMode="auto">
          <a:xfrm flipH="1" flipV="1">
            <a:off x="9480550" y="48545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grpSp>
        <p:nvGrpSpPr>
          <p:cNvPr id="7183" name="Group 88"/>
          <p:cNvGrpSpPr>
            <a:grpSpLocks/>
          </p:cNvGrpSpPr>
          <p:nvPr/>
        </p:nvGrpSpPr>
        <p:grpSpPr bwMode="auto">
          <a:xfrm>
            <a:off x="3429000" y="2697164"/>
            <a:ext cx="2786063" cy="2925763"/>
            <a:chOff x="3840" y="1873"/>
            <a:chExt cx="1755" cy="1843"/>
          </a:xfrm>
        </p:grpSpPr>
        <p:sp>
          <p:nvSpPr>
            <p:cNvPr id="7186" name="Oval 89"/>
            <p:cNvSpPr>
              <a:spLocks noChangeArrowheads="1"/>
            </p:cNvSpPr>
            <p:nvPr/>
          </p:nvSpPr>
          <p:spPr bwMode="auto">
            <a:xfrm>
              <a:off x="4396" y="1873"/>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7187" name="Oval 90"/>
            <p:cNvSpPr>
              <a:spLocks noChangeArrowheads="1"/>
            </p:cNvSpPr>
            <p:nvPr/>
          </p:nvSpPr>
          <p:spPr bwMode="auto">
            <a:xfrm>
              <a:off x="3892" y="2257"/>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7188" name="Oval 91"/>
            <p:cNvSpPr>
              <a:spLocks noChangeArrowheads="1"/>
            </p:cNvSpPr>
            <p:nvPr/>
          </p:nvSpPr>
          <p:spPr bwMode="auto">
            <a:xfrm>
              <a:off x="4936" y="2257"/>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7189" name="Oval 92"/>
            <p:cNvSpPr>
              <a:spLocks noChangeArrowheads="1"/>
            </p:cNvSpPr>
            <p:nvPr/>
          </p:nvSpPr>
          <p:spPr bwMode="auto">
            <a:xfrm>
              <a:off x="4024" y="268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32</a:t>
              </a:r>
            </a:p>
          </p:txBody>
        </p:sp>
        <p:sp>
          <p:nvSpPr>
            <p:cNvPr id="7190" name="Oval 93"/>
            <p:cNvSpPr>
              <a:spLocks noChangeArrowheads="1"/>
            </p:cNvSpPr>
            <p:nvPr/>
          </p:nvSpPr>
          <p:spPr bwMode="auto">
            <a:xfrm>
              <a:off x="4636" y="268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7191" name="Oval 94"/>
            <p:cNvSpPr>
              <a:spLocks noChangeArrowheads="1"/>
            </p:cNvSpPr>
            <p:nvPr/>
          </p:nvSpPr>
          <p:spPr bwMode="auto">
            <a:xfrm>
              <a:off x="5272" y="268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7192" name="Oval 95"/>
            <p:cNvSpPr>
              <a:spLocks noChangeArrowheads="1"/>
            </p:cNvSpPr>
            <p:nvPr/>
          </p:nvSpPr>
          <p:spPr bwMode="auto">
            <a:xfrm>
              <a:off x="4414" y="3121"/>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7193" name="Oval 96"/>
            <p:cNvSpPr>
              <a:spLocks noChangeArrowheads="1"/>
            </p:cNvSpPr>
            <p:nvPr/>
          </p:nvSpPr>
          <p:spPr bwMode="auto">
            <a:xfrm>
              <a:off x="4888" y="3121"/>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7194" name="Rectangle 97"/>
            <p:cNvSpPr>
              <a:spLocks noChangeArrowheads="1"/>
            </p:cNvSpPr>
            <p:nvPr/>
          </p:nvSpPr>
          <p:spPr bwMode="auto">
            <a:xfrm>
              <a:off x="3840" y="2561"/>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5" name="Rectangle 98"/>
            <p:cNvSpPr>
              <a:spLocks noChangeArrowheads="1"/>
            </p:cNvSpPr>
            <p:nvPr/>
          </p:nvSpPr>
          <p:spPr bwMode="auto">
            <a:xfrm>
              <a:off x="4032" y="299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6" name="Rectangle 99"/>
            <p:cNvSpPr>
              <a:spLocks noChangeArrowheads="1"/>
            </p:cNvSpPr>
            <p:nvPr/>
          </p:nvSpPr>
          <p:spPr bwMode="auto">
            <a:xfrm>
              <a:off x="4224" y="299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7" name="Rectangle 100"/>
            <p:cNvSpPr>
              <a:spLocks noChangeArrowheads="1"/>
            </p:cNvSpPr>
            <p:nvPr/>
          </p:nvSpPr>
          <p:spPr bwMode="auto">
            <a:xfrm>
              <a:off x="4416" y="342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8" name="Rectangle 101"/>
            <p:cNvSpPr>
              <a:spLocks noChangeArrowheads="1"/>
            </p:cNvSpPr>
            <p:nvPr/>
          </p:nvSpPr>
          <p:spPr bwMode="auto">
            <a:xfrm>
              <a:off x="4608" y="342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199" name="Rectangle 102"/>
            <p:cNvSpPr>
              <a:spLocks noChangeArrowheads="1"/>
            </p:cNvSpPr>
            <p:nvPr/>
          </p:nvSpPr>
          <p:spPr bwMode="auto">
            <a:xfrm>
              <a:off x="4896" y="342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00" name="Rectangle 103"/>
            <p:cNvSpPr>
              <a:spLocks noChangeArrowheads="1"/>
            </p:cNvSpPr>
            <p:nvPr/>
          </p:nvSpPr>
          <p:spPr bwMode="auto">
            <a:xfrm>
              <a:off x="5088" y="342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01" name="Rectangle 104"/>
            <p:cNvSpPr>
              <a:spLocks noChangeArrowheads="1"/>
            </p:cNvSpPr>
            <p:nvPr/>
          </p:nvSpPr>
          <p:spPr bwMode="auto">
            <a:xfrm>
              <a:off x="5280" y="299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7202" name="Rectangle 105"/>
            <p:cNvSpPr>
              <a:spLocks noChangeArrowheads="1"/>
            </p:cNvSpPr>
            <p:nvPr/>
          </p:nvSpPr>
          <p:spPr bwMode="auto">
            <a:xfrm>
              <a:off x="5472" y="299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7203" name="AutoShape 106"/>
            <p:cNvCxnSpPr>
              <a:cxnSpLocks noChangeShapeType="1"/>
              <a:stCxn id="7186" idx="4"/>
              <a:endCxn id="7187" idx="0"/>
            </p:cNvCxnSpPr>
            <p:nvPr/>
          </p:nvCxnSpPr>
          <p:spPr bwMode="auto">
            <a:xfrm flipH="1">
              <a:off x="4033" y="2136"/>
              <a:ext cx="504"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04" name="AutoShape 107"/>
            <p:cNvCxnSpPr>
              <a:cxnSpLocks noChangeShapeType="1"/>
              <a:stCxn id="7187" idx="4"/>
              <a:endCxn id="7194" idx="0"/>
            </p:cNvCxnSpPr>
            <p:nvPr/>
          </p:nvCxnSpPr>
          <p:spPr bwMode="auto">
            <a:xfrm flipH="1">
              <a:off x="3888" y="2520"/>
              <a:ext cx="14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05" name="AutoShape 108"/>
            <p:cNvCxnSpPr>
              <a:cxnSpLocks noChangeShapeType="1"/>
              <a:stCxn id="7187" idx="4"/>
              <a:endCxn id="7189" idx="0"/>
            </p:cNvCxnSpPr>
            <p:nvPr/>
          </p:nvCxnSpPr>
          <p:spPr bwMode="auto">
            <a:xfrm>
              <a:off x="4033" y="2520"/>
              <a:ext cx="13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06" name="AutoShape 109"/>
            <p:cNvCxnSpPr>
              <a:cxnSpLocks noChangeShapeType="1"/>
              <a:stCxn id="7186" idx="4"/>
              <a:endCxn id="7188" idx="0"/>
            </p:cNvCxnSpPr>
            <p:nvPr/>
          </p:nvCxnSpPr>
          <p:spPr bwMode="auto">
            <a:xfrm>
              <a:off x="4537" y="2136"/>
              <a:ext cx="540"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07" name="AutoShape 110"/>
            <p:cNvCxnSpPr>
              <a:cxnSpLocks noChangeShapeType="1"/>
              <a:stCxn id="7188" idx="4"/>
              <a:endCxn id="7190" idx="0"/>
            </p:cNvCxnSpPr>
            <p:nvPr/>
          </p:nvCxnSpPr>
          <p:spPr bwMode="auto">
            <a:xfrm flipH="1">
              <a:off x="4777" y="2520"/>
              <a:ext cx="300"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08" name="AutoShape 111"/>
            <p:cNvCxnSpPr>
              <a:cxnSpLocks noChangeShapeType="1"/>
              <a:stCxn id="7188" idx="4"/>
              <a:endCxn id="7191" idx="0"/>
            </p:cNvCxnSpPr>
            <p:nvPr/>
          </p:nvCxnSpPr>
          <p:spPr bwMode="auto">
            <a:xfrm>
              <a:off x="5077" y="2520"/>
              <a:ext cx="336"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09" name="AutoShape 112"/>
            <p:cNvCxnSpPr>
              <a:cxnSpLocks noChangeShapeType="1"/>
              <a:stCxn id="7190" idx="4"/>
              <a:endCxn id="7192" idx="0"/>
            </p:cNvCxnSpPr>
            <p:nvPr/>
          </p:nvCxnSpPr>
          <p:spPr bwMode="auto">
            <a:xfrm flipH="1">
              <a:off x="4555" y="2952"/>
              <a:ext cx="22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0" name="AutoShape 113"/>
            <p:cNvCxnSpPr>
              <a:cxnSpLocks noChangeShapeType="1"/>
              <a:stCxn id="7189" idx="4"/>
              <a:endCxn id="7195" idx="0"/>
            </p:cNvCxnSpPr>
            <p:nvPr/>
          </p:nvCxnSpPr>
          <p:spPr bwMode="auto">
            <a:xfrm flipH="1">
              <a:off x="4080"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1" name="AutoShape 114"/>
            <p:cNvCxnSpPr>
              <a:cxnSpLocks noChangeShapeType="1"/>
              <a:stCxn id="7189" idx="4"/>
              <a:endCxn id="7196" idx="0"/>
            </p:cNvCxnSpPr>
            <p:nvPr/>
          </p:nvCxnSpPr>
          <p:spPr bwMode="auto">
            <a:xfrm>
              <a:off x="4165"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2" name="AutoShape 115"/>
            <p:cNvCxnSpPr>
              <a:cxnSpLocks noChangeShapeType="1"/>
              <a:stCxn id="7192" idx="4"/>
              <a:endCxn id="7197" idx="0"/>
            </p:cNvCxnSpPr>
            <p:nvPr/>
          </p:nvCxnSpPr>
          <p:spPr bwMode="auto">
            <a:xfrm flipH="1">
              <a:off x="4464" y="3384"/>
              <a:ext cx="9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3" name="AutoShape 116"/>
            <p:cNvCxnSpPr>
              <a:cxnSpLocks noChangeShapeType="1"/>
              <a:stCxn id="7192" idx="4"/>
              <a:endCxn id="7198" idx="0"/>
            </p:cNvCxnSpPr>
            <p:nvPr/>
          </p:nvCxnSpPr>
          <p:spPr bwMode="auto">
            <a:xfrm>
              <a:off x="4555" y="3384"/>
              <a:ext cx="10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4" name="AutoShape 117"/>
            <p:cNvCxnSpPr>
              <a:cxnSpLocks noChangeShapeType="1"/>
              <a:stCxn id="7193" idx="4"/>
              <a:endCxn id="7199" idx="0"/>
            </p:cNvCxnSpPr>
            <p:nvPr/>
          </p:nvCxnSpPr>
          <p:spPr bwMode="auto">
            <a:xfrm flipH="1">
              <a:off x="4944" y="3384"/>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5" name="AutoShape 118"/>
            <p:cNvCxnSpPr>
              <a:cxnSpLocks noChangeShapeType="1"/>
              <a:stCxn id="7193" idx="4"/>
              <a:endCxn id="7200" idx="0"/>
            </p:cNvCxnSpPr>
            <p:nvPr/>
          </p:nvCxnSpPr>
          <p:spPr bwMode="auto">
            <a:xfrm>
              <a:off x="5029" y="3384"/>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6" name="AutoShape 119"/>
            <p:cNvCxnSpPr>
              <a:cxnSpLocks noChangeShapeType="1"/>
              <a:stCxn id="7190" idx="4"/>
              <a:endCxn id="7193" idx="0"/>
            </p:cNvCxnSpPr>
            <p:nvPr/>
          </p:nvCxnSpPr>
          <p:spPr bwMode="auto">
            <a:xfrm>
              <a:off x="4777" y="2952"/>
              <a:ext cx="25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7" name="AutoShape 120"/>
            <p:cNvCxnSpPr>
              <a:cxnSpLocks noChangeShapeType="1"/>
              <a:stCxn id="7191" idx="4"/>
              <a:endCxn id="7201" idx="0"/>
            </p:cNvCxnSpPr>
            <p:nvPr/>
          </p:nvCxnSpPr>
          <p:spPr bwMode="auto">
            <a:xfrm flipH="1">
              <a:off x="5328"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218" name="AutoShape 121"/>
            <p:cNvCxnSpPr>
              <a:cxnSpLocks noChangeShapeType="1"/>
              <a:stCxn id="7191" idx="4"/>
              <a:endCxn id="7202" idx="0"/>
            </p:cNvCxnSpPr>
            <p:nvPr/>
          </p:nvCxnSpPr>
          <p:spPr bwMode="auto">
            <a:xfrm>
              <a:off x="5413"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
        <p:nvSpPr>
          <p:cNvPr id="7184" name="Text Box 122"/>
          <p:cNvSpPr txBox="1">
            <a:spLocks noChangeArrowheads="1"/>
          </p:cNvSpPr>
          <p:nvPr/>
        </p:nvSpPr>
        <p:spPr bwMode="auto">
          <a:xfrm>
            <a:off x="3962399" y="6216650"/>
            <a:ext cx="1470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latin typeface="Times New Roman" panose="02020603050405020304" pitchFamily="18" charset="0"/>
              </a:rPr>
              <a:t>before insertion</a:t>
            </a:r>
          </a:p>
        </p:txBody>
      </p:sp>
      <p:sp>
        <p:nvSpPr>
          <p:cNvPr id="7185" name="Text Box 123"/>
          <p:cNvSpPr txBox="1">
            <a:spLocks noChangeArrowheads="1"/>
          </p:cNvSpPr>
          <p:nvPr/>
        </p:nvSpPr>
        <p:spPr bwMode="auto">
          <a:xfrm>
            <a:off x="7934326" y="6216650"/>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latin typeface="Times New Roman" panose="02020603050405020304" pitchFamily="18" charset="0"/>
              </a:rPr>
              <a:t>after insertion</a:t>
            </a:r>
          </a:p>
        </p:txBody>
      </p:sp>
    </p:spTree>
    <p:extLst>
      <p:ext uri="{BB962C8B-B14F-4D97-AF65-F5344CB8AC3E}">
        <p14:creationId xmlns:p14="http://schemas.microsoft.com/office/powerpoint/2010/main" val="18320266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2DDB2B1-1BD7-43F5-A6B7-464BAD83141D}" type="slidenum">
              <a:rPr lang="en-US" altLang="lv-LV" sz="1400"/>
              <a:pPr eaLnBrk="1" hangingPunct="1"/>
              <a:t>32</a:t>
            </a:fld>
            <a:endParaRPr lang="en-US" altLang="lv-LV" sz="1400"/>
          </a:p>
        </p:txBody>
      </p:sp>
      <p:sp>
        <p:nvSpPr>
          <p:cNvPr id="8196" name="Rectangle 2"/>
          <p:cNvSpPr>
            <a:spLocks noGrp="1" noChangeArrowheads="1"/>
          </p:cNvSpPr>
          <p:nvPr>
            <p:ph type="title"/>
          </p:nvPr>
        </p:nvSpPr>
        <p:spPr/>
        <p:txBody>
          <a:bodyPr/>
          <a:lstStyle/>
          <a:p>
            <a:pPr eaLnBrk="1" hangingPunct="1"/>
            <a:r>
              <a:rPr lang="en-US" altLang="en-US" smtClean="0"/>
              <a:t>Trinode Restructuring</a:t>
            </a:r>
          </a:p>
        </p:txBody>
      </p:sp>
      <p:sp>
        <p:nvSpPr>
          <p:cNvPr id="8197" name="Rectangle 3" descr="Rectangle: Click to edit Master text styles&#10;Second level&#10;Third level&#10;Fourth level&#10;Fifth level"/>
          <p:cNvSpPr>
            <a:spLocks noGrp="1" noChangeArrowheads="1"/>
          </p:cNvSpPr>
          <p:nvPr>
            <p:ph type="body" idx="1"/>
          </p:nvPr>
        </p:nvSpPr>
        <p:spPr>
          <a:xfrm>
            <a:off x="2209800" y="1524000"/>
            <a:ext cx="7772400" cy="1143000"/>
          </a:xfrm>
        </p:spPr>
        <p:txBody>
          <a:bodyPr/>
          <a:lstStyle/>
          <a:p>
            <a:pPr eaLnBrk="1" hangingPunct="1">
              <a:lnSpc>
                <a:spcPct val="90000"/>
              </a:lnSpc>
            </a:pPr>
            <a:r>
              <a:rPr lang="en-US" altLang="en-US" sz="2000"/>
              <a:t>let (</a:t>
            </a:r>
            <a:r>
              <a:rPr lang="en-US" altLang="en-US" sz="2000" i="1"/>
              <a:t>a</a:t>
            </a:r>
            <a:r>
              <a:rPr lang="en-US" altLang="en-US" sz="2000"/>
              <a:t>,</a:t>
            </a:r>
            <a:r>
              <a:rPr lang="en-US" altLang="en-US" sz="2000" i="1"/>
              <a:t>b</a:t>
            </a:r>
            <a:r>
              <a:rPr lang="en-US" altLang="en-US" sz="2000"/>
              <a:t>,</a:t>
            </a:r>
            <a:r>
              <a:rPr lang="en-US" altLang="en-US" sz="2000" i="1"/>
              <a:t>c</a:t>
            </a:r>
            <a:r>
              <a:rPr lang="en-US" altLang="en-US" sz="2000"/>
              <a:t>) be an inorder listing of </a:t>
            </a:r>
            <a:r>
              <a:rPr lang="en-US" altLang="en-US" sz="2000" i="1"/>
              <a:t>x</a:t>
            </a:r>
            <a:r>
              <a:rPr lang="en-US" altLang="en-US" sz="2000"/>
              <a:t>, </a:t>
            </a:r>
            <a:r>
              <a:rPr lang="en-US" altLang="en-US" sz="2000" i="1"/>
              <a:t>y</a:t>
            </a:r>
            <a:r>
              <a:rPr lang="en-US" altLang="en-US" sz="2000"/>
              <a:t>, </a:t>
            </a:r>
            <a:r>
              <a:rPr lang="en-US" altLang="en-US" sz="2000" i="1"/>
              <a:t>z</a:t>
            </a:r>
            <a:endParaRPr lang="en-US" altLang="en-US" sz="2000"/>
          </a:p>
          <a:p>
            <a:pPr eaLnBrk="1" hangingPunct="1">
              <a:lnSpc>
                <a:spcPct val="90000"/>
              </a:lnSpc>
            </a:pPr>
            <a:r>
              <a:rPr lang="en-US" altLang="en-US" sz="2000"/>
              <a:t>perform the rotations needed to make </a:t>
            </a:r>
            <a:r>
              <a:rPr lang="en-US" altLang="en-US" sz="2000" i="1"/>
              <a:t>b</a:t>
            </a:r>
            <a:r>
              <a:rPr lang="en-US" altLang="en-US" sz="2000"/>
              <a:t> the topmost node of the three</a:t>
            </a:r>
          </a:p>
        </p:txBody>
      </p:sp>
      <p:grpSp>
        <p:nvGrpSpPr>
          <p:cNvPr id="8198" name="Group 4"/>
          <p:cNvGrpSpPr>
            <a:grpSpLocks/>
          </p:cNvGrpSpPr>
          <p:nvPr/>
        </p:nvGrpSpPr>
        <p:grpSpPr bwMode="auto">
          <a:xfrm>
            <a:off x="2132014" y="2514601"/>
            <a:ext cx="2236787" cy="2636838"/>
            <a:chOff x="148" y="1802"/>
            <a:chExt cx="1409" cy="1661"/>
          </a:xfrm>
        </p:grpSpPr>
        <p:sp>
          <p:nvSpPr>
            <p:cNvPr id="8249" name="Oval 5"/>
            <p:cNvSpPr>
              <a:spLocks noChangeArrowheads="1"/>
            </p:cNvSpPr>
            <p:nvPr/>
          </p:nvSpPr>
          <p:spPr bwMode="auto">
            <a:xfrm>
              <a:off x="679" y="2285"/>
              <a:ext cx="412"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b=y</a:t>
              </a:r>
            </a:p>
          </p:txBody>
        </p:sp>
        <p:sp>
          <p:nvSpPr>
            <p:cNvPr id="8250" name="Oval 6"/>
            <p:cNvSpPr>
              <a:spLocks noChangeArrowheads="1"/>
            </p:cNvSpPr>
            <p:nvPr/>
          </p:nvSpPr>
          <p:spPr bwMode="auto">
            <a:xfrm>
              <a:off x="451" y="1901"/>
              <a:ext cx="395"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a=z</a:t>
              </a:r>
            </a:p>
          </p:txBody>
        </p:sp>
        <p:sp>
          <p:nvSpPr>
            <p:cNvPr id="8251" name="Oval 7"/>
            <p:cNvSpPr>
              <a:spLocks noChangeArrowheads="1"/>
            </p:cNvSpPr>
            <p:nvPr/>
          </p:nvSpPr>
          <p:spPr bwMode="auto">
            <a:xfrm>
              <a:off x="920" y="2669"/>
              <a:ext cx="404"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c=x</a:t>
              </a:r>
            </a:p>
          </p:txBody>
        </p:sp>
        <p:sp>
          <p:nvSpPr>
            <p:cNvPr id="8252" name="AutoShape 8"/>
            <p:cNvSpPr>
              <a:spLocks noChangeArrowheads="1"/>
            </p:cNvSpPr>
            <p:nvPr/>
          </p:nvSpPr>
          <p:spPr bwMode="auto">
            <a:xfrm>
              <a:off x="148" y="2334"/>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0</a:t>
              </a:r>
              <a:endParaRPr lang="en-US" altLang="en-US" sz="1400">
                <a:latin typeface="Times New Roman" panose="02020603050405020304" pitchFamily="18" charset="0"/>
              </a:endParaRPr>
            </a:p>
          </p:txBody>
        </p:sp>
        <p:sp>
          <p:nvSpPr>
            <p:cNvPr id="8253" name="AutoShape 9"/>
            <p:cNvSpPr>
              <a:spLocks noChangeArrowheads="1"/>
            </p:cNvSpPr>
            <p:nvPr/>
          </p:nvSpPr>
          <p:spPr bwMode="auto">
            <a:xfrm>
              <a:off x="438" y="2766"/>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1</a:t>
              </a:r>
              <a:endParaRPr lang="en-US" altLang="en-US" sz="1400">
                <a:latin typeface="Times New Roman" panose="02020603050405020304" pitchFamily="18" charset="0"/>
              </a:endParaRPr>
            </a:p>
          </p:txBody>
        </p:sp>
        <p:sp>
          <p:nvSpPr>
            <p:cNvPr id="8254" name="AutoShape 10"/>
            <p:cNvSpPr>
              <a:spLocks noChangeArrowheads="1"/>
            </p:cNvSpPr>
            <p:nvPr/>
          </p:nvSpPr>
          <p:spPr bwMode="auto">
            <a:xfrm>
              <a:off x="726" y="3078"/>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2</a:t>
              </a:r>
              <a:endParaRPr lang="en-US" altLang="en-US" sz="1400">
                <a:latin typeface="Times New Roman" panose="02020603050405020304" pitchFamily="18" charset="0"/>
              </a:endParaRPr>
            </a:p>
          </p:txBody>
        </p:sp>
        <p:sp>
          <p:nvSpPr>
            <p:cNvPr id="8255" name="AutoShape 11"/>
            <p:cNvSpPr>
              <a:spLocks noChangeArrowheads="1"/>
            </p:cNvSpPr>
            <p:nvPr/>
          </p:nvSpPr>
          <p:spPr bwMode="auto">
            <a:xfrm>
              <a:off x="1115" y="3078"/>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3</a:t>
              </a:r>
              <a:endParaRPr lang="en-US" altLang="en-US" sz="1400">
                <a:latin typeface="Times New Roman" panose="02020603050405020304" pitchFamily="18" charset="0"/>
              </a:endParaRPr>
            </a:p>
          </p:txBody>
        </p:sp>
        <p:cxnSp>
          <p:nvCxnSpPr>
            <p:cNvPr id="8256" name="AutoShape 12"/>
            <p:cNvCxnSpPr>
              <a:cxnSpLocks noChangeShapeType="1"/>
              <a:stCxn id="8251" idx="4"/>
              <a:endCxn id="8255" idx="0"/>
            </p:cNvCxnSpPr>
            <p:nvPr/>
          </p:nvCxnSpPr>
          <p:spPr bwMode="auto">
            <a:xfrm>
              <a:off x="1101" y="2932"/>
              <a:ext cx="179" cy="10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57" name="AutoShape 13"/>
            <p:cNvCxnSpPr>
              <a:cxnSpLocks noChangeShapeType="1"/>
              <a:stCxn id="8251" idx="4"/>
              <a:endCxn id="8254" idx="0"/>
            </p:cNvCxnSpPr>
            <p:nvPr/>
          </p:nvCxnSpPr>
          <p:spPr bwMode="auto">
            <a:xfrm flipH="1">
              <a:off x="891" y="2932"/>
              <a:ext cx="210" cy="10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58" name="AutoShape 14"/>
            <p:cNvCxnSpPr>
              <a:cxnSpLocks noChangeShapeType="1"/>
              <a:stCxn id="8249" idx="4"/>
              <a:endCxn id="8251" idx="0"/>
            </p:cNvCxnSpPr>
            <p:nvPr/>
          </p:nvCxnSpPr>
          <p:spPr bwMode="auto">
            <a:xfrm>
              <a:off x="865" y="2548"/>
              <a:ext cx="236"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59" name="AutoShape 15"/>
            <p:cNvCxnSpPr>
              <a:cxnSpLocks noChangeShapeType="1"/>
              <a:stCxn id="8249" idx="4"/>
              <a:endCxn id="8253" idx="0"/>
            </p:cNvCxnSpPr>
            <p:nvPr/>
          </p:nvCxnSpPr>
          <p:spPr bwMode="auto">
            <a:xfrm flipH="1">
              <a:off x="603" y="2548"/>
              <a:ext cx="26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60" name="AutoShape 16"/>
            <p:cNvCxnSpPr>
              <a:cxnSpLocks noChangeShapeType="1"/>
              <a:stCxn id="8250" idx="4"/>
              <a:endCxn id="8249" idx="0"/>
            </p:cNvCxnSpPr>
            <p:nvPr/>
          </p:nvCxnSpPr>
          <p:spPr bwMode="auto">
            <a:xfrm>
              <a:off x="628" y="2164"/>
              <a:ext cx="237"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61" name="AutoShape 17"/>
            <p:cNvCxnSpPr>
              <a:cxnSpLocks noChangeShapeType="1"/>
              <a:stCxn id="8250" idx="4"/>
              <a:endCxn id="8252" idx="0"/>
            </p:cNvCxnSpPr>
            <p:nvPr/>
          </p:nvCxnSpPr>
          <p:spPr bwMode="auto">
            <a:xfrm flipH="1">
              <a:off x="313" y="2164"/>
              <a:ext cx="315"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62" name="AutoShape 18"/>
            <p:cNvCxnSpPr>
              <a:cxnSpLocks noChangeShapeType="1"/>
              <a:stCxn id="8250" idx="0"/>
            </p:cNvCxnSpPr>
            <p:nvPr/>
          </p:nvCxnSpPr>
          <p:spPr bwMode="auto">
            <a:xfrm flipH="1" flipV="1">
              <a:off x="484" y="1802"/>
              <a:ext cx="144" cy="10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8199" name="Group 19"/>
          <p:cNvGrpSpPr>
            <a:grpSpLocks/>
          </p:cNvGrpSpPr>
          <p:nvPr/>
        </p:nvGrpSpPr>
        <p:grpSpPr bwMode="auto">
          <a:xfrm>
            <a:off x="4203700" y="4191002"/>
            <a:ext cx="2679700" cy="2068513"/>
            <a:chOff x="1540" y="2640"/>
            <a:chExt cx="1688" cy="1303"/>
          </a:xfrm>
        </p:grpSpPr>
        <p:sp>
          <p:nvSpPr>
            <p:cNvPr id="8235" name="Oval 20"/>
            <p:cNvSpPr>
              <a:spLocks noChangeArrowheads="1"/>
            </p:cNvSpPr>
            <p:nvPr/>
          </p:nvSpPr>
          <p:spPr bwMode="auto">
            <a:xfrm>
              <a:off x="2135" y="2739"/>
              <a:ext cx="412"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b=y</a:t>
              </a:r>
            </a:p>
          </p:txBody>
        </p:sp>
        <p:sp>
          <p:nvSpPr>
            <p:cNvPr id="8236" name="Oval 21"/>
            <p:cNvSpPr>
              <a:spLocks noChangeArrowheads="1"/>
            </p:cNvSpPr>
            <p:nvPr/>
          </p:nvSpPr>
          <p:spPr bwMode="auto">
            <a:xfrm>
              <a:off x="1723" y="3139"/>
              <a:ext cx="395"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a=z</a:t>
              </a:r>
            </a:p>
          </p:txBody>
        </p:sp>
        <p:sp>
          <p:nvSpPr>
            <p:cNvPr id="8237" name="Oval 22"/>
            <p:cNvSpPr>
              <a:spLocks noChangeArrowheads="1"/>
            </p:cNvSpPr>
            <p:nvPr/>
          </p:nvSpPr>
          <p:spPr bwMode="auto">
            <a:xfrm>
              <a:off x="2579" y="3145"/>
              <a:ext cx="404"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c=x</a:t>
              </a:r>
            </a:p>
          </p:txBody>
        </p:sp>
        <p:sp>
          <p:nvSpPr>
            <p:cNvPr id="8238" name="AutoShape 23"/>
            <p:cNvSpPr>
              <a:spLocks noChangeArrowheads="1"/>
            </p:cNvSpPr>
            <p:nvPr/>
          </p:nvSpPr>
          <p:spPr bwMode="auto">
            <a:xfrm>
              <a:off x="1540" y="3558"/>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0</a:t>
              </a:r>
              <a:endParaRPr lang="en-US" altLang="en-US" sz="1400">
                <a:latin typeface="Times New Roman" panose="02020603050405020304" pitchFamily="18" charset="0"/>
              </a:endParaRPr>
            </a:p>
          </p:txBody>
        </p:sp>
        <p:sp>
          <p:nvSpPr>
            <p:cNvPr id="8239" name="AutoShape 24"/>
            <p:cNvSpPr>
              <a:spLocks noChangeArrowheads="1"/>
            </p:cNvSpPr>
            <p:nvPr/>
          </p:nvSpPr>
          <p:spPr bwMode="auto">
            <a:xfrm>
              <a:off x="1919" y="3556"/>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1</a:t>
              </a:r>
              <a:endParaRPr lang="en-US" altLang="en-US" sz="1400">
                <a:latin typeface="Times New Roman" panose="02020603050405020304" pitchFamily="18" charset="0"/>
              </a:endParaRPr>
            </a:p>
          </p:txBody>
        </p:sp>
        <p:sp>
          <p:nvSpPr>
            <p:cNvPr id="8240" name="AutoShape 25"/>
            <p:cNvSpPr>
              <a:spLocks noChangeArrowheads="1"/>
            </p:cNvSpPr>
            <p:nvPr/>
          </p:nvSpPr>
          <p:spPr bwMode="auto">
            <a:xfrm>
              <a:off x="2397" y="3554"/>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2</a:t>
              </a:r>
              <a:endParaRPr lang="en-US" altLang="en-US" sz="1400">
                <a:latin typeface="Times New Roman" panose="02020603050405020304" pitchFamily="18" charset="0"/>
              </a:endParaRPr>
            </a:p>
          </p:txBody>
        </p:sp>
        <p:sp>
          <p:nvSpPr>
            <p:cNvPr id="8241" name="AutoShape 26"/>
            <p:cNvSpPr>
              <a:spLocks noChangeArrowheads="1"/>
            </p:cNvSpPr>
            <p:nvPr/>
          </p:nvSpPr>
          <p:spPr bwMode="auto">
            <a:xfrm>
              <a:off x="2786" y="3554"/>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3</a:t>
              </a:r>
              <a:endParaRPr lang="en-US" altLang="en-US" sz="1400">
                <a:latin typeface="Times New Roman" panose="02020603050405020304" pitchFamily="18" charset="0"/>
              </a:endParaRPr>
            </a:p>
          </p:txBody>
        </p:sp>
        <p:cxnSp>
          <p:nvCxnSpPr>
            <p:cNvPr id="8242" name="AutoShape 27"/>
            <p:cNvCxnSpPr>
              <a:cxnSpLocks noChangeShapeType="1"/>
              <a:stCxn id="8237" idx="4"/>
              <a:endCxn id="8241" idx="0"/>
            </p:cNvCxnSpPr>
            <p:nvPr/>
          </p:nvCxnSpPr>
          <p:spPr bwMode="auto">
            <a:xfrm>
              <a:off x="2760" y="3408"/>
              <a:ext cx="191" cy="10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43" name="AutoShape 28"/>
            <p:cNvCxnSpPr>
              <a:cxnSpLocks noChangeShapeType="1"/>
              <a:stCxn id="8237" idx="4"/>
              <a:endCxn id="8240" idx="0"/>
            </p:cNvCxnSpPr>
            <p:nvPr/>
          </p:nvCxnSpPr>
          <p:spPr bwMode="auto">
            <a:xfrm flipH="1">
              <a:off x="2562" y="3408"/>
              <a:ext cx="198" cy="10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44" name="AutoShape 29"/>
            <p:cNvCxnSpPr>
              <a:cxnSpLocks noChangeShapeType="1"/>
              <a:stCxn id="8235" idx="4"/>
              <a:endCxn id="8237" idx="0"/>
            </p:cNvCxnSpPr>
            <p:nvPr/>
          </p:nvCxnSpPr>
          <p:spPr bwMode="auto">
            <a:xfrm>
              <a:off x="2321" y="3002"/>
              <a:ext cx="439" cy="152"/>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45" name="AutoShape 30"/>
            <p:cNvCxnSpPr>
              <a:cxnSpLocks noChangeShapeType="1"/>
              <a:stCxn id="8236" idx="4"/>
              <a:endCxn id="8239" idx="0"/>
            </p:cNvCxnSpPr>
            <p:nvPr/>
          </p:nvCxnSpPr>
          <p:spPr bwMode="auto">
            <a:xfrm>
              <a:off x="1900" y="3402"/>
              <a:ext cx="184" cy="11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46" name="AutoShape 31"/>
            <p:cNvCxnSpPr>
              <a:cxnSpLocks noChangeShapeType="1"/>
              <a:stCxn id="8236" idx="0"/>
              <a:endCxn id="8235" idx="4"/>
            </p:cNvCxnSpPr>
            <p:nvPr/>
          </p:nvCxnSpPr>
          <p:spPr bwMode="auto">
            <a:xfrm flipV="1">
              <a:off x="1900" y="3002"/>
              <a:ext cx="421" cy="14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47" name="AutoShape 32"/>
            <p:cNvCxnSpPr>
              <a:cxnSpLocks noChangeShapeType="1"/>
              <a:stCxn id="8236" idx="4"/>
              <a:endCxn id="8238" idx="0"/>
            </p:cNvCxnSpPr>
            <p:nvPr/>
          </p:nvCxnSpPr>
          <p:spPr bwMode="auto">
            <a:xfrm flipH="1">
              <a:off x="1705" y="3402"/>
              <a:ext cx="195" cy="11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48" name="AutoShape 33"/>
            <p:cNvCxnSpPr>
              <a:cxnSpLocks noChangeShapeType="1"/>
              <a:stCxn id="8235" idx="0"/>
            </p:cNvCxnSpPr>
            <p:nvPr/>
          </p:nvCxnSpPr>
          <p:spPr bwMode="auto">
            <a:xfrm flipH="1" flipV="1">
              <a:off x="2181" y="2640"/>
              <a:ext cx="140" cy="10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8200" name="Group 34"/>
          <p:cNvGrpSpPr>
            <a:grpSpLocks/>
          </p:cNvGrpSpPr>
          <p:nvPr/>
        </p:nvGrpSpPr>
        <p:grpSpPr bwMode="auto">
          <a:xfrm>
            <a:off x="6324601" y="2403475"/>
            <a:ext cx="2225675" cy="2636838"/>
            <a:chOff x="3124" y="1584"/>
            <a:chExt cx="1402" cy="1661"/>
          </a:xfrm>
        </p:grpSpPr>
        <p:sp>
          <p:nvSpPr>
            <p:cNvPr id="8221" name="Oval 35"/>
            <p:cNvSpPr>
              <a:spLocks noChangeArrowheads="1"/>
            </p:cNvSpPr>
            <p:nvPr/>
          </p:nvSpPr>
          <p:spPr bwMode="auto">
            <a:xfrm>
              <a:off x="3797" y="2071"/>
              <a:ext cx="404"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c=y</a:t>
              </a:r>
            </a:p>
          </p:txBody>
        </p:sp>
        <p:sp>
          <p:nvSpPr>
            <p:cNvPr id="8222" name="Oval 36"/>
            <p:cNvSpPr>
              <a:spLocks noChangeArrowheads="1"/>
            </p:cNvSpPr>
            <p:nvPr/>
          </p:nvSpPr>
          <p:spPr bwMode="auto">
            <a:xfrm>
              <a:off x="3548" y="2487"/>
              <a:ext cx="412"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b=x</a:t>
              </a:r>
            </a:p>
          </p:txBody>
        </p:sp>
        <p:sp>
          <p:nvSpPr>
            <p:cNvPr id="8223" name="Oval 37"/>
            <p:cNvSpPr>
              <a:spLocks noChangeArrowheads="1"/>
            </p:cNvSpPr>
            <p:nvPr/>
          </p:nvSpPr>
          <p:spPr bwMode="auto">
            <a:xfrm>
              <a:off x="3440" y="1683"/>
              <a:ext cx="395"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a=z</a:t>
              </a:r>
            </a:p>
          </p:txBody>
        </p:sp>
        <p:sp>
          <p:nvSpPr>
            <p:cNvPr id="8224" name="AutoShape 38"/>
            <p:cNvSpPr>
              <a:spLocks noChangeArrowheads="1"/>
            </p:cNvSpPr>
            <p:nvPr/>
          </p:nvSpPr>
          <p:spPr bwMode="auto">
            <a:xfrm>
              <a:off x="3124" y="2116"/>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0</a:t>
              </a:r>
              <a:endParaRPr lang="en-US" altLang="en-US" sz="1400">
                <a:latin typeface="Times New Roman" panose="02020603050405020304" pitchFamily="18" charset="0"/>
              </a:endParaRPr>
            </a:p>
          </p:txBody>
        </p:sp>
        <p:sp>
          <p:nvSpPr>
            <p:cNvPr id="8225" name="AutoShape 39"/>
            <p:cNvSpPr>
              <a:spLocks noChangeArrowheads="1"/>
            </p:cNvSpPr>
            <p:nvPr/>
          </p:nvSpPr>
          <p:spPr bwMode="auto">
            <a:xfrm>
              <a:off x="3362" y="2850"/>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1</a:t>
              </a:r>
              <a:endParaRPr lang="en-US" altLang="en-US" sz="1400">
                <a:latin typeface="Times New Roman" panose="02020603050405020304" pitchFamily="18" charset="0"/>
              </a:endParaRPr>
            </a:p>
          </p:txBody>
        </p:sp>
        <p:sp>
          <p:nvSpPr>
            <p:cNvPr id="8226" name="AutoShape 40"/>
            <p:cNvSpPr>
              <a:spLocks noChangeArrowheads="1"/>
            </p:cNvSpPr>
            <p:nvPr/>
          </p:nvSpPr>
          <p:spPr bwMode="auto">
            <a:xfrm>
              <a:off x="3796" y="2860"/>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2</a:t>
              </a:r>
              <a:endParaRPr lang="en-US" altLang="en-US" sz="1400">
                <a:latin typeface="Times New Roman" panose="02020603050405020304" pitchFamily="18" charset="0"/>
              </a:endParaRPr>
            </a:p>
          </p:txBody>
        </p:sp>
        <p:sp>
          <p:nvSpPr>
            <p:cNvPr id="8227" name="AutoShape 41"/>
            <p:cNvSpPr>
              <a:spLocks noChangeArrowheads="1"/>
            </p:cNvSpPr>
            <p:nvPr/>
          </p:nvSpPr>
          <p:spPr bwMode="auto">
            <a:xfrm>
              <a:off x="4084" y="2550"/>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3</a:t>
              </a:r>
              <a:endParaRPr lang="en-US" altLang="en-US" sz="1400">
                <a:latin typeface="Times New Roman" panose="02020603050405020304" pitchFamily="18" charset="0"/>
              </a:endParaRPr>
            </a:p>
          </p:txBody>
        </p:sp>
        <p:cxnSp>
          <p:nvCxnSpPr>
            <p:cNvPr id="8228" name="AutoShape 42"/>
            <p:cNvCxnSpPr>
              <a:cxnSpLocks noChangeShapeType="1"/>
              <a:stCxn id="8221" idx="4"/>
              <a:endCxn id="8227" idx="0"/>
            </p:cNvCxnSpPr>
            <p:nvPr/>
          </p:nvCxnSpPr>
          <p:spPr bwMode="auto">
            <a:xfrm>
              <a:off x="3978" y="2334"/>
              <a:ext cx="271" cy="17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29" name="AutoShape 43"/>
            <p:cNvCxnSpPr>
              <a:cxnSpLocks noChangeShapeType="1"/>
              <a:stCxn id="8222" idx="4"/>
              <a:endCxn id="8226" idx="0"/>
            </p:cNvCxnSpPr>
            <p:nvPr/>
          </p:nvCxnSpPr>
          <p:spPr bwMode="auto">
            <a:xfrm>
              <a:off x="3734" y="2750"/>
              <a:ext cx="227" cy="7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30" name="AutoShape 44"/>
            <p:cNvCxnSpPr>
              <a:cxnSpLocks noChangeShapeType="1"/>
              <a:stCxn id="8222" idx="0"/>
              <a:endCxn id="8221" idx="4"/>
            </p:cNvCxnSpPr>
            <p:nvPr/>
          </p:nvCxnSpPr>
          <p:spPr bwMode="auto">
            <a:xfrm flipV="1">
              <a:off x="3734" y="2334"/>
              <a:ext cx="244" cy="162"/>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31" name="AutoShape 45"/>
            <p:cNvCxnSpPr>
              <a:cxnSpLocks noChangeShapeType="1"/>
              <a:stCxn id="8222" idx="4"/>
              <a:endCxn id="8225" idx="0"/>
            </p:cNvCxnSpPr>
            <p:nvPr/>
          </p:nvCxnSpPr>
          <p:spPr bwMode="auto">
            <a:xfrm flipH="1">
              <a:off x="3527" y="2750"/>
              <a:ext cx="207" cy="6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32" name="AutoShape 46"/>
            <p:cNvCxnSpPr>
              <a:cxnSpLocks noChangeShapeType="1"/>
              <a:stCxn id="8223" idx="4"/>
              <a:endCxn id="8221" idx="0"/>
            </p:cNvCxnSpPr>
            <p:nvPr/>
          </p:nvCxnSpPr>
          <p:spPr bwMode="auto">
            <a:xfrm>
              <a:off x="3617" y="1946"/>
              <a:ext cx="361" cy="13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33" name="AutoShape 47"/>
            <p:cNvCxnSpPr>
              <a:cxnSpLocks noChangeShapeType="1"/>
              <a:stCxn id="8223" idx="4"/>
              <a:endCxn id="8224" idx="0"/>
            </p:cNvCxnSpPr>
            <p:nvPr/>
          </p:nvCxnSpPr>
          <p:spPr bwMode="auto">
            <a:xfrm flipH="1">
              <a:off x="3289" y="1946"/>
              <a:ext cx="328"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34" name="AutoShape 48"/>
            <p:cNvCxnSpPr>
              <a:cxnSpLocks noChangeShapeType="1"/>
              <a:stCxn id="8223" idx="0"/>
            </p:cNvCxnSpPr>
            <p:nvPr/>
          </p:nvCxnSpPr>
          <p:spPr bwMode="auto">
            <a:xfrm flipH="1" flipV="1">
              <a:off x="3473" y="1584"/>
              <a:ext cx="144" cy="10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8201" name="Group 49"/>
          <p:cNvGrpSpPr>
            <a:grpSpLocks/>
          </p:cNvGrpSpPr>
          <p:nvPr/>
        </p:nvGrpSpPr>
        <p:grpSpPr bwMode="auto">
          <a:xfrm>
            <a:off x="8153400" y="4210051"/>
            <a:ext cx="2533650" cy="2052638"/>
            <a:chOff x="4226" y="2652"/>
            <a:chExt cx="1596" cy="1293"/>
          </a:xfrm>
        </p:grpSpPr>
        <p:sp>
          <p:nvSpPr>
            <p:cNvPr id="8207" name="Oval 50"/>
            <p:cNvSpPr>
              <a:spLocks noChangeArrowheads="1"/>
            </p:cNvSpPr>
            <p:nvPr/>
          </p:nvSpPr>
          <p:spPr bwMode="auto">
            <a:xfrm>
              <a:off x="4772" y="2749"/>
              <a:ext cx="412"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b=x</a:t>
              </a:r>
            </a:p>
          </p:txBody>
        </p:sp>
        <p:sp>
          <p:nvSpPr>
            <p:cNvPr id="8208" name="Oval 51"/>
            <p:cNvSpPr>
              <a:spLocks noChangeArrowheads="1"/>
            </p:cNvSpPr>
            <p:nvPr/>
          </p:nvSpPr>
          <p:spPr bwMode="auto">
            <a:xfrm>
              <a:off x="5183" y="3145"/>
              <a:ext cx="404"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c=y</a:t>
              </a:r>
            </a:p>
          </p:txBody>
        </p:sp>
        <p:sp>
          <p:nvSpPr>
            <p:cNvPr id="8209" name="Oval 52"/>
            <p:cNvSpPr>
              <a:spLocks noChangeArrowheads="1"/>
            </p:cNvSpPr>
            <p:nvPr/>
          </p:nvSpPr>
          <p:spPr bwMode="auto">
            <a:xfrm>
              <a:off x="4394" y="3145"/>
              <a:ext cx="395"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a=z</a:t>
              </a:r>
            </a:p>
          </p:txBody>
        </p:sp>
        <p:sp>
          <p:nvSpPr>
            <p:cNvPr id="8210" name="AutoShape 53"/>
            <p:cNvSpPr>
              <a:spLocks noChangeArrowheads="1"/>
            </p:cNvSpPr>
            <p:nvPr/>
          </p:nvSpPr>
          <p:spPr bwMode="auto">
            <a:xfrm>
              <a:off x="4226" y="3558"/>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0</a:t>
              </a:r>
              <a:endParaRPr lang="en-US" altLang="en-US" sz="1400">
                <a:latin typeface="Times New Roman" panose="02020603050405020304" pitchFamily="18" charset="0"/>
              </a:endParaRPr>
            </a:p>
          </p:txBody>
        </p:sp>
        <p:sp>
          <p:nvSpPr>
            <p:cNvPr id="8211" name="AutoShape 54"/>
            <p:cNvSpPr>
              <a:spLocks noChangeArrowheads="1"/>
            </p:cNvSpPr>
            <p:nvPr/>
          </p:nvSpPr>
          <p:spPr bwMode="auto">
            <a:xfrm>
              <a:off x="4610" y="3560"/>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1</a:t>
              </a:r>
              <a:endParaRPr lang="en-US" altLang="en-US" sz="1400">
                <a:latin typeface="Times New Roman" panose="02020603050405020304" pitchFamily="18" charset="0"/>
              </a:endParaRPr>
            </a:p>
          </p:txBody>
        </p:sp>
        <p:sp>
          <p:nvSpPr>
            <p:cNvPr id="8212" name="AutoShape 55"/>
            <p:cNvSpPr>
              <a:spLocks noChangeArrowheads="1"/>
            </p:cNvSpPr>
            <p:nvPr/>
          </p:nvSpPr>
          <p:spPr bwMode="auto">
            <a:xfrm>
              <a:off x="4996" y="3558"/>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2</a:t>
              </a:r>
              <a:endParaRPr lang="en-US" altLang="en-US" sz="1400">
                <a:latin typeface="Times New Roman" panose="02020603050405020304" pitchFamily="18" charset="0"/>
              </a:endParaRPr>
            </a:p>
          </p:txBody>
        </p:sp>
        <p:sp>
          <p:nvSpPr>
            <p:cNvPr id="8213" name="AutoShape 56"/>
            <p:cNvSpPr>
              <a:spLocks noChangeArrowheads="1"/>
            </p:cNvSpPr>
            <p:nvPr/>
          </p:nvSpPr>
          <p:spPr bwMode="auto">
            <a:xfrm>
              <a:off x="5380" y="3556"/>
              <a:ext cx="442" cy="385"/>
            </a:xfrm>
            <a:prstGeom prst="triangle">
              <a:avLst>
                <a:gd name="adj" fmla="val 50000"/>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T</a:t>
              </a:r>
              <a:r>
                <a:rPr lang="en-US" altLang="en-US" sz="1400" baseline="-25000">
                  <a:latin typeface="Times New Roman" panose="02020603050405020304" pitchFamily="18" charset="0"/>
                </a:rPr>
                <a:t>3</a:t>
              </a:r>
              <a:endParaRPr lang="en-US" altLang="en-US" sz="1400">
                <a:latin typeface="Times New Roman" panose="02020603050405020304" pitchFamily="18" charset="0"/>
              </a:endParaRPr>
            </a:p>
          </p:txBody>
        </p:sp>
        <p:cxnSp>
          <p:nvCxnSpPr>
            <p:cNvPr id="8214" name="AutoShape 57"/>
            <p:cNvCxnSpPr>
              <a:cxnSpLocks noChangeShapeType="1"/>
              <a:stCxn id="8208" idx="4"/>
              <a:endCxn id="8213" idx="0"/>
            </p:cNvCxnSpPr>
            <p:nvPr/>
          </p:nvCxnSpPr>
          <p:spPr bwMode="auto">
            <a:xfrm>
              <a:off x="5364" y="3408"/>
              <a:ext cx="181" cy="10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15" name="AutoShape 58"/>
            <p:cNvCxnSpPr>
              <a:cxnSpLocks noChangeShapeType="1"/>
              <a:stCxn id="8208" idx="4"/>
              <a:endCxn id="8212" idx="0"/>
            </p:cNvCxnSpPr>
            <p:nvPr/>
          </p:nvCxnSpPr>
          <p:spPr bwMode="auto">
            <a:xfrm flipH="1">
              <a:off x="5161" y="3408"/>
              <a:ext cx="203" cy="11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16" name="AutoShape 59"/>
            <p:cNvCxnSpPr>
              <a:cxnSpLocks noChangeShapeType="1"/>
              <a:stCxn id="8207" idx="4"/>
              <a:endCxn id="8209" idx="0"/>
            </p:cNvCxnSpPr>
            <p:nvPr/>
          </p:nvCxnSpPr>
          <p:spPr bwMode="auto">
            <a:xfrm flipH="1">
              <a:off x="4571" y="3012"/>
              <a:ext cx="387" cy="142"/>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17" name="AutoShape 60"/>
            <p:cNvCxnSpPr>
              <a:cxnSpLocks noChangeShapeType="1"/>
              <a:stCxn id="8209" idx="4"/>
              <a:endCxn id="8211" idx="0"/>
            </p:cNvCxnSpPr>
            <p:nvPr/>
          </p:nvCxnSpPr>
          <p:spPr bwMode="auto">
            <a:xfrm>
              <a:off x="4571" y="3408"/>
              <a:ext cx="204" cy="112"/>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18" name="AutoShape 61"/>
            <p:cNvCxnSpPr>
              <a:cxnSpLocks noChangeShapeType="1"/>
              <a:stCxn id="8207" idx="4"/>
              <a:endCxn id="8208" idx="0"/>
            </p:cNvCxnSpPr>
            <p:nvPr/>
          </p:nvCxnSpPr>
          <p:spPr bwMode="auto">
            <a:xfrm>
              <a:off x="4958" y="3012"/>
              <a:ext cx="406" cy="142"/>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19" name="AutoShape 62"/>
            <p:cNvCxnSpPr>
              <a:cxnSpLocks noChangeShapeType="1"/>
              <a:stCxn id="8209" idx="4"/>
              <a:endCxn id="8210" idx="0"/>
            </p:cNvCxnSpPr>
            <p:nvPr/>
          </p:nvCxnSpPr>
          <p:spPr bwMode="auto">
            <a:xfrm flipH="1">
              <a:off x="4391" y="3408"/>
              <a:ext cx="180" cy="11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20" name="AutoShape 63"/>
            <p:cNvCxnSpPr>
              <a:cxnSpLocks noChangeShapeType="1"/>
              <a:stCxn id="8207" idx="0"/>
            </p:cNvCxnSpPr>
            <p:nvPr/>
          </p:nvCxnSpPr>
          <p:spPr bwMode="auto">
            <a:xfrm flipH="1" flipV="1">
              <a:off x="4821" y="2652"/>
              <a:ext cx="137" cy="106"/>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
        <p:nvSpPr>
          <p:cNvPr id="8202" name="Line 64"/>
          <p:cNvSpPr>
            <a:spLocks noChangeShapeType="1"/>
          </p:cNvSpPr>
          <p:nvPr/>
        </p:nvSpPr>
        <p:spPr bwMode="auto">
          <a:xfrm>
            <a:off x="4114800" y="4267200"/>
            <a:ext cx="6858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8203" name="Line 65"/>
          <p:cNvSpPr>
            <a:spLocks noChangeShapeType="1"/>
          </p:cNvSpPr>
          <p:nvPr/>
        </p:nvSpPr>
        <p:spPr bwMode="auto">
          <a:xfrm>
            <a:off x="8455025" y="4038600"/>
            <a:ext cx="457200" cy="3048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8204" name="Text Box 66"/>
          <p:cNvSpPr txBox="1">
            <a:spLocks noChangeArrowheads="1"/>
          </p:cNvSpPr>
          <p:nvPr/>
        </p:nvSpPr>
        <p:spPr bwMode="auto">
          <a:xfrm>
            <a:off x="1676401" y="5683251"/>
            <a:ext cx="20954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latin typeface="Times New Roman" panose="02020603050405020304" pitchFamily="18" charset="0"/>
              </a:rPr>
              <a:t>case 1: single rotation</a:t>
            </a:r>
          </a:p>
          <a:p>
            <a:pPr algn="l" eaLnBrk="1" hangingPunct="1"/>
            <a:r>
              <a:rPr lang="en-US" altLang="en-US" sz="1600">
                <a:latin typeface="Times New Roman" panose="02020603050405020304" pitchFamily="18" charset="0"/>
              </a:rPr>
              <a:t>(a left rotation about </a:t>
            </a:r>
            <a:r>
              <a:rPr lang="en-US" altLang="en-US" sz="1600" i="1">
                <a:latin typeface="Times New Roman" panose="02020603050405020304" pitchFamily="18" charset="0"/>
              </a:rPr>
              <a:t>a</a:t>
            </a:r>
            <a:r>
              <a:rPr lang="en-US" altLang="en-US" sz="1600">
                <a:latin typeface="Times New Roman" panose="02020603050405020304" pitchFamily="18" charset="0"/>
              </a:rPr>
              <a:t>)</a:t>
            </a:r>
          </a:p>
        </p:txBody>
      </p:sp>
      <p:sp>
        <p:nvSpPr>
          <p:cNvPr id="8205" name="Text Box 67"/>
          <p:cNvSpPr txBox="1">
            <a:spLocks noChangeArrowheads="1"/>
          </p:cNvSpPr>
          <p:nvPr/>
        </p:nvSpPr>
        <p:spPr bwMode="auto">
          <a:xfrm>
            <a:off x="8153400" y="2663825"/>
            <a:ext cx="2514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latin typeface="Times New Roman" panose="02020603050405020304" pitchFamily="18" charset="0"/>
              </a:rPr>
              <a:t>case 2: double rotation</a:t>
            </a:r>
          </a:p>
          <a:p>
            <a:pPr algn="l" eaLnBrk="1" hangingPunct="1"/>
            <a:r>
              <a:rPr lang="en-US" altLang="en-US" sz="1600">
                <a:latin typeface="Times New Roman" panose="02020603050405020304" pitchFamily="18" charset="0"/>
              </a:rPr>
              <a:t>(a right rotation about </a:t>
            </a:r>
            <a:r>
              <a:rPr lang="en-US" altLang="en-US" sz="1600" i="1">
                <a:latin typeface="Times New Roman" panose="02020603050405020304" pitchFamily="18" charset="0"/>
              </a:rPr>
              <a:t>c</a:t>
            </a:r>
            <a:r>
              <a:rPr lang="en-US" altLang="en-US" sz="1600">
                <a:latin typeface="Times New Roman" panose="02020603050405020304" pitchFamily="18" charset="0"/>
              </a:rPr>
              <a:t>, then a left rotation about </a:t>
            </a:r>
            <a:r>
              <a:rPr lang="en-US" altLang="en-US" sz="1600" i="1">
                <a:latin typeface="Times New Roman" panose="02020603050405020304" pitchFamily="18" charset="0"/>
              </a:rPr>
              <a:t>a</a:t>
            </a:r>
            <a:r>
              <a:rPr lang="en-US" altLang="en-US" sz="1600">
                <a:latin typeface="Times New Roman" panose="02020603050405020304" pitchFamily="18" charset="0"/>
              </a:rPr>
              <a:t>)</a:t>
            </a:r>
          </a:p>
        </p:txBody>
      </p:sp>
      <p:sp>
        <p:nvSpPr>
          <p:cNvPr id="8206" name="Text Box 68"/>
          <p:cNvSpPr txBox="1">
            <a:spLocks noChangeArrowheads="1"/>
          </p:cNvSpPr>
          <p:nvPr/>
        </p:nvSpPr>
        <p:spPr bwMode="auto">
          <a:xfrm>
            <a:off x="4038600" y="24384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800">
                <a:latin typeface="Times New Roman" panose="02020603050405020304" pitchFamily="18" charset="0"/>
              </a:rPr>
              <a:t>(other two cases are symmetrical)</a:t>
            </a:r>
          </a:p>
        </p:txBody>
      </p:sp>
    </p:spTree>
    <p:extLst>
      <p:ext uri="{BB962C8B-B14F-4D97-AF65-F5344CB8AC3E}">
        <p14:creationId xmlns:p14="http://schemas.microsoft.com/office/powerpoint/2010/main" val="418952303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FA93AA6-7BC6-4BF5-BF5A-2EB3D7EC2F40}" type="slidenum">
              <a:rPr lang="en-US" altLang="lv-LV" sz="1400"/>
              <a:pPr eaLnBrk="1" hangingPunct="1"/>
              <a:t>33</a:t>
            </a:fld>
            <a:endParaRPr lang="en-US" altLang="lv-LV" sz="1400"/>
          </a:p>
        </p:txBody>
      </p:sp>
      <p:sp>
        <p:nvSpPr>
          <p:cNvPr id="9220" name="Rectangle 2"/>
          <p:cNvSpPr>
            <a:spLocks noGrp="1" noChangeArrowheads="1"/>
          </p:cNvSpPr>
          <p:nvPr>
            <p:ph type="title"/>
          </p:nvPr>
        </p:nvSpPr>
        <p:spPr>
          <a:xfrm>
            <a:off x="2057400" y="228600"/>
            <a:ext cx="7772400" cy="1066800"/>
          </a:xfrm>
        </p:spPr>
        <p:txBody>
          <a:bodyPr/>
          <a:lstStyle/>
          <a:p>
            <a:pPr eaLnBrk="1" hangingPunct="1"/>
            <a:r>
              <a:rPr lang="en-US" altLang="en-US" smtClean="0"/>
              <a:t>Insertion Example, continued</a:t>
            </a:r>
          </a:p>
        </p:txBody>
      </p:sp>
      <p:pic>
        <p:nvPicPr>
          <p:cNvPr id="922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0" y="1295401"/>
            <a:ext cx="4572000" cy="2530475"/>
          </a:xfrm>
        </p:spPr>
      </p:pic>
      <p:sp>
        <p:nvSpPr>
          <p:cNvPr id="9222" name="Line 8"/>
          <p:cNvSpPr>
            <a:spLocks noChangeShapeType="1"/>
          </p:cNvSpPr>
          <p:nvPr/>
        </p:nvSpPr>
        <p:spPr bwMode="auto">
          <a:xfrm>
            <a:off x="7951788" y="5845176"/>
            <a:ext cx="9525"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3" name="Freeform 9"/>
          <p:cNvSpPr>
            <a:spLocks/>
          </p:cNvSpPr>
          <p:nvPr/>
        </p:nvSpPr>
        <p:spPr bwMode="auto">
          <a:xfrm>
            <a:off x="7972425" y="5997576"/>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4" name="Freeform 10"/>
          <p:cNvSpPr>
            <a:spLocks/>
          </p:cNvSpPr>
          <p:nvPr/>
        </p:nvSpPr>
        <p:spPr bwMode="auto">
          <a:xfrm>
            <a:off x="8093075"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5" name="Line 11"/>
          <p:cNvSpPr>
            <a:spLocks noChangeShapeType="1"/>
          </p:cNvSpPr>
          <p:nvPr/>
        </p:nvSpPr>
        <p:spPr bwMode="auto">
          <a:xfrm>
            <a:off x="8247063" y="6084889"/>
            <a:ext cx="984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6" name="Line 12"/>
          <p:cNvSpPr>
            <a:spLocks noChangeShapeType="1"/>
          </p:cNvSpPr>
          <p:nvPr/>
        </p:nvSpPr>
        <p:spPr bwMode="auto">
          <a:xfrm>
            <a:off x="8410575" y="6084889"/>
            <a:ext cx="87312"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7" name="Freeform 13"/>
          <p:cNvSpPr>
            <a:spLocks/>
          </p:cNvSpPr>
          <p:nvPr/>
        </p:nvSpPr>
        <p:spPr bwMode="auto">
          <a:xfrm>
            <a:off x="8562975"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8" name="Freeform 14"/>
          <p:cNvSpPr>
            <a:spLocks/>
          </p:cNvSpPr>
          <p:nvPr/>
        </p:nvSpPr>
        <p:spPr bwMode="auto">
          <a:xfrm>
            <a:off x="8716962" y="6019801"/>
            <a:ext cx="76200" cy="42863"/>
          </a:xfrm>
          <a:custGeom>
            <a:avLst/>
            <a:gdLst>
              <a:gd name="T0" fmla="*/ 0 w 48"/>
              <a:gd name="T1" fmla="*/ 42863 h 27"/>
              <a:gd name="T2" fmla="*/ 42862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9" name="Line 15"/>
          <p:cNvSpPr>
            <a:spLocks noChangeShapeType="1"/>
          </p:cNvSpPr>
          <p:nvPr/>
        </p:nvSpPr>
        <p:spPr bwMode="auto">
          <a:xfrm flipV="1">
            <a:off x="8815387" y="5876926"/>
            <a:ext cx="20638"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0" name="Freeform 16"/>
          <p:cNvSpPr>
            <a:spLocks/>
          </p:cNvSpPr>
          <p:nvPr/>
        </p:nvSpPr>
        <p:spPr bwMode="auto">
          <a:xfrm>
            <a:off x="8836025"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1" name="Freeform 17"/>
          <p:cNvSpPr>
            <a:spLocks/>
          </p:cNvSpPr>
          <p:nvPr/>
        </p:nvSpPr>
        <p:spPr bwMode="auto">
          <a:xfrm>
            <a:off x="8782050"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2" name="Line 18"/>
          <p:cNvSpPr>
            <a:spLocks noChangeShapeType="1"/>
          </p:cNvSpPr>
          <p:nvPr/>
        </p:nvSpPr>
        <p:spPr bwMode="auto">
          <a:xfrm flipH="1" flipV="1">
            <a:off x="8705850" y="5440363"/>
            <a:ext cx="428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3" name="Line 19"/>
          <p:cNvSpPr>
            <a:spLocks noChangeShapeType="1"/>
          </p:cNvSpPr>
          <p:nvPr/>
        </p:nvSpPr>
        <p:spPr bwMode="auto">
          <a:xfrm flipH="1" flipV="1">
            <a:off x="8618538" y="5308600"/>
            <a:ext cx="53975"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4" name="Line 20"/>
          <p:cNvSpPr>
            <a:spLocks noChangeShapeType="1"/>
          </p:cNvSpPr>
          <p:nvPr/>
        </p:nvSpPr>
        <p:spPr bwMode="auto">
          <a:xfrm flipH="1" flipV="1">
            <a:off x="8531226" y="5176839"/>
            <a:ext cx="53975" cy="777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5" name="Freeform 21"/>
          <p:cNvSpPr>
            <a:spLocks/>
          </p:cNvSpPr>
          <p:nvPr/>
        </p:nvSpPr>
        <p:spPr bwMode="auto">
          <a:xfrm>
            <a:off x="8421687" y="5068889"/>
            <a:ext cx="65088" cy="53975"/>
          </a:xfrm>
          <a:custGeom>
            <a:avLst/>
            <a:gdLst>
              <a:gd name="T0" fmla="*/ 65088 w 41"/>
              <a:gd name="T1" fmla="*/ 53975 h 34"/>
              <a:gd name="T2" fmla="*/ 53975 w 41"/>
              <a:gd name="T3" fmla="*/ 42862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6" name="Freeform 22"/>
          <p:cNvSpPr>
            <a:spLocks/>
          </p:cNvSpPr>
          <p:nvPr/>
        </p:nvSpPr>
        <p:spPr bwMode="auto">
          <a:xfrm>
            <a:off x="8278812"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7" name="Line 23"/>
          <p:cNvSpPr>
            <a:spLocks noChangeShapeType="1"/>
          </p:cNvSpPr>
          <p:nvPr/>
        </p:nvSpPr>
        <p:spPr bwMode="auto">
          <a:xfrm flipH="1">
            <a:off x="8180388" y="5133975"/>
            <a:ext cx="555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8" name="Freeform 24"/>
          <p:cNvSpPr>
            <a:spLocks/>
          </p:cNvSpPr>
          <p:nvPr/>
        </p:nvSpPr>
        <p:spPr bwMode="auto">
          <a:xfrm>
            <a:off x="8093075"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9" name="Line 25"/>
          <p:cNvSpPr>
            <a:spLocks noChangeShapeType="1"/>
          </p:cNvSpPr>
          <p:nvPr/>
        </p:nvSpPr>
        <p:spPr bwMode="auto">
          <a:xfrm flipH="1">
            <a:off x="8016875" y="5395913"/>
            <a:ext cx="428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0" name="Freeform 26"/>
          <p:cNvSpPr>
            <a:spLocks/>
          </p:cNvSpPr>
          <p:nvPr/>
        </p:nvSpPr>
        <p:spPr bwMode="auto">
          <a:xfrm>
            <a:off x="7951787"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1" name="Line 27"/>
          <p:cNvSpPr>
            <a:spLocks noChangeShapeType="1"/>
          </p:cNvSpPr>
          <p:nvPr/>
        </p:nvSpPr>
        <p:spPr bwMode="auto">
          <a:xfrm>
            <a:off x="7951787" y="56911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2" name="Freeform 28"/>
          <p:cNvSpPr>
            <a:spLocks/>
          </p:cNvSpPr>
          <p:nvPr/>
        </p:nvSpPr>
        <p:spPr bwMode="auto">
          <a:xfrm>
            <a:off x="8913813" y="5046664"/>
            <a:ext cx="885825" cy="1038225"/>
          </a:xfrm>
          <a:custGeom>
            <a:avLst/>
            <a:gdLst>
              <a:gd name="T0" fmla="*/ 0 w 558"/>
              <a:gd name="T1" fmla="*/ 798512 h 654"/>
              <a:gd name="T2" fmla="*/ 0 w 558"/>
              <a:gd name="T3" fmla="*/ 928688 h 654"/>
              <a:gd name="T4" fmla="*/ 20637 w 558"/>
              <a:gd name="T5" fmla="*/ 973138 h 654"/>
              <a:gd name="T6" fmla="*/ 42862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7 h 654"/>
              <a:gd name="T24" fmla="*/ 863600 w 558"/>
              <a:gd name="T25" fmla="*/ 601662 h 654"/>
              <a:gd name="T26" fmla="*/ 655637 w 558"/>
              <a:gd name="T27" fmla="*/ 261937 h 654"/>
              <a:gd name="T28" fmla="*/ 512762 w 558"/>
              <a:gd name="T29" fmla="*/ 65087 h 654"/>
              <a:gd name="T30" fmla="*/ 447675 w 558"/>
              <a:gd name="T31" fmla="*/ 11112 h 654"/>
              <a:gd name="T32" fmla="*/ 393700 w 558"/>
              <a:gd name="T33" fmla="*/ 0 h 654"/>
              <a:gd name="T34" fmla="*/ 349250 w 558"/>
              <a:gd name="T35" fmla="*/ 22225 h 654"/>
              <a:gd name="T36" fmla="*/ 295275 w 558"/>
              <a:gd name="T37" fmla="*/ 65087 h 654"/>
              <a:gd name="T38" fmla="*/ 152400 w 558"/>
              <a:gd name="T39" fmla="*/ 261937 h 654"/>
              <a:gd name="T40" fmla="*/ 42862 w 558"/>
              <a:gd name="T41" fmla="*/ 447675 h 654"/>
              <a:gd name="T42" fmla="*/ 0 w 558"/>
              <a:gd name="T43" fmla="*/ 557212 h 654"/>
              <a:gd name="T44" fmla="*/ 0 w 558"/>
              <a:gd name="T45" fmla="*/ 798512 h 654"/>
              <a:gd name="T46" fmla="*/ 0 w 558"/>
              <a:gd name="T47" fmla="*/ 798512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43" name="Line 29"/>
          <p:cNvSpPr>
            <a:spLocks noChangeShapeType="1"/>
          </p:cNvSpPr>
          <p:nvPr/>
        </p:nvSpPr>
        <p:spPr bwMode="auto">
          <a:xfrm>
            <a:off x="8913812" y="5845176"/>
            <a:ext cx="1588"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4" name="Freeform 30"/>
          <p:cNvSpPr>
            <a:spLocks/>
          </p:cNvSpPr>
          <p:nvPr/>
        </p:nvSpPr>
        <p:spPr bwMode="auto">
          <a:xfrm>
            <a:off x="8924926" y="5997576"/>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5" name="Freeform 31"/>
          <p:cNvSpPr>
            <a:spLocks/>
          </p:cNvSpPr>
          <p:nvPr/>
        </p:nvSpPr>
        <p:spPr bwMode="auto">
          <a:xfrm>
            <a:off x="9043988"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6" name="Line 32"/>
          <p:cNvSpPr>
            <a:spLocks noChangeShapeType="1"/>
          </p:cNvSpPr>
          <p:nvPr/>
        </p:nvSpPr>
        <p:spPr bwMode="auto">
          <a:xfrm>
            <a:off x="9209088" y="6084889"/>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7" name="Line 33"/>
          <p:cNvSpPr>
            <a:spLocks noChangeShapeType="1"/>
          </p:cNvSpPr>
          <p:nvPr/>
        </p:nvSpPr>
        <p:spPr bwMode="auto">
          <a:xfrm>
            <a:off x="9361488" y="6084889"/>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8" name="Freeform 34"/>
          <p:cNvSpPr>
            <a:spLocks/>
          </p:cNvSpPr>
          <p:nvPr/>
        </p:nvSpPr>
        <p:spPr bwMode="auto">
          <a:xfrm>
            <a:off x="9513887"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9" name="Freeform 35"/>
          <p:cNvSpPr>
            <a:spLocks/>
          </p:cNvSpPr>
          <p:nvPr/>
        </p:nvSpPr>
        <p:spPr bwMode="auto">
          <a:xfrm>
            <a:off x="9667875" y="6019801"/>
            <a:ext cx="76200" cy="42863"/>
          </a:xfrm>
          <a:custGeom>
            <a:avLst/>
            <a:gdLst>
              <a:gd name="T0" fmla="*/ 0 w 48"/>
              <a:gd name="T1" fmla="*/ 42863 h 27"/>
              <a:gd name="T2" fmla="*/ 42862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0" name="Line 36"/>
          <p:cNvSpPr>
            <a:spLocks noChangeShapeType="1"/>
          </p:cNvSpPr>
          <p:nvPr/>
        </p:nvSpPr>
        <p:spPr bwMode="auto">
          <a:xfrm flipV="1">
            <a:off x="9766301" y="5876926"/>
            <a:ext cx="22225"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1" name="Freeform 37"/>
          <p:cNvSpPr>
            <a:spLocks/>
          </p:cNvSpPr>
          <p:nvPr/>
        </p:nvSpPr>
        <p:spPr bwMode="auto">
          <a:xfrm>
            <a:off x="9799637"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2" name="Freeform 38"/>
          <p:cNvSpPr>
            <a:spLocks/>
          </p:cNvSpPr>
          <p:nvPr/>
        </p:nvSpPr>
        <p:spPr bwMode="auto">
          <a:xfrm>
            <a:off x="9732962"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3" name="Line 39"/>
          <p:cNvSpPr>
            <a:spLocks noChangeShapeType="1"/>
          </p:cNvSpPr>
          <p:nvPr/>
        </p:nvSpPr>
        <p:spPr bwMode="auto">
          <a:xfrm flipH="1" flipV="1">
            <a:off x="9656762" y="5440363"/>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4" name="Line 40"/>
          <p:cNvSpPr>
            <a:spLocks noChangeShapeType="1"/>
          </p:cNvSpPr>
          <p:nvPr/>
        </p:nvSpPr>
        <p:spPr bwMode="auto">
          <a:xfrm flipH="1" flipV="1">
            <a:off x="9580563" y="5308600"/>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5" name="Line 41"/>
          <p:cNvSpPr>
            <a:spLocks noChangeShapeType="1"/>
          </p:cNvSpPr>
          <p:nvPr/>
        </p:nvSpPr>
        <p:spPr bwMode="auto">
          <a:xfrm flipH="1" flipV="1">
            <a:off x="9482138" y="5176839"/>
            <a:ext cx="53975" cy="777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6" name="Freeform 42"/>
          <p:cNvSpPr>
            <a:spLocks/>
          </p:cNvSpPr>
          <p:nvPr/>
        </p:nvSpPr>
        <p:spPr bwMode="auto">
          <a:xfrm>
            <a:off x="9372601" y="5068889"/>
            <a:ext cx="65087" cy="53975"/>
          </a:xfrm>
          <a:custGeom>
            <a:avLst/>
            <a:gdLst>
              <a:gd name="T0" fmla="*/ 65087 w 41"/>
              <a:gd name="T1" fmla="*/ 53975 h 34"/>
              <a:gd name="T2" fmla="*/ 53975 w 41"/>
              <a:gd name="T3" fmla="*/ 42862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7" name="Freeform 43"/>
          <p:cNvSpPr>
            <a:spLocks/>
          </p:cNvSpPr>
          <p:nvPr/>
        </p:nvSpPr>
        <p:spPr bwMode="auto">
          <a:xfrm>
            <a:off x="9229726"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8" name="Line 44"/>
          <p:cNvSpPr>
            <a:spLocks noChangeShapeType="1"/>
          </p:cNvSpPr>
          <p:nvPr/>
        </p:nvSpPr>
        <p:spPr bwMode="auto">
          <a:xfrm flipH="1">
            <a:off x="9131300" y="5133975"/>
            <a:ext cx="555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9" name="Freeform 45"/>
          <p:cNvSpPr>
            <a:spLocks/>
          </p:cNvSpPr>
          <p:nvPr/>
        </p:nvSpPr>
        <p:spPr bwMode="auto">
          <a:xfrm>
            <a:off x="9043988"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0" name="Line 46"/>
          <p:cNvSpPr>
            <a:spLocks noChangeShapeType="1"/>
          </p:cNvSpPr>
          <p:nvPr/>
        </p:nvSpPr>
        <p:spPr bwMode="auto">
          <a:xfrm flipH="1">
            <a:off x="8967787" y="5395913"/>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1" name="Freeform 47"/>
          <p:cNvSpPr>
            <a:spLocks/>
          </p:cNvSpPr>
          <p:nvPr/>
        </p:nvSpPr>
        <p:spPr bwMode="auto">
          <a:xfrm>
            <a:off x="8913812"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2" name="Line 48"/>
          <p:cNvSpPr>
            <a:spLocks noChangeShapeType="1"/>
          </p:cNvSpPr>
          <p:nvPr/>
        </p:nvSpPr>
        <p:spPr bwMode="auto">
          <a:xfrm>
            <a:off x="8913812" y="56911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3" name="Freeform 49"/>
          <p:cNvSpPr>
            <a:spLocks/>
          </p:cNvSpPr>
          <p:nvPr/>
        </p:nvSpPr>
        <p:spPr bwMode="auto">
          <a:xfrm>
            <a:off x="9985375"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4" name="Line 50"/>
          <p:cNvSpPr>
            <a:spLocks noChangeShapeType="1"/>
          </p:cNvSpPr>
          <p:nvPr/>
        </p:nvSpPr>
        <p:spPr bwMode="auto">
          <a:xfrm>
            <a:off x="10050463" y="5559425"/>
            <a:ext cx="87313"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5" name="Freeform 51"/>
          <p:cNvSpPr>
            <a:spLocks/>
          </p:cNvSpPr>
          <p:nvPr/>
        </p:nvSpPr>
        <p:spPr bwMode="auto">
          <a:xfrm>
            <a:off x="10202863" y="5570539"/>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6" name="Freeform 52"/>
          <p:cNvSpPr>
            <a:spLocks/>
          </p:cNvSpPr>
          <p:nvPr/>
        </p:nvSpPr>
        <p:spPr bwMode="auto">
          <a:xfrm>
            <a:off x="10356850" y="5549901"/>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7" name="Freeform 53"/>
          <p:cNvSpPr>
            <a:spLocks/>
          </p:cNvSpPr>
          <p:nvPr/>
        </p:nvSpPr>
        <p:spPr bwMode="auto">
          <a:xfrm>
            <a:off x="10466387"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8" name="Line 54"/>
          <p:cNvSpPr>
            <a:spLocks noChangeShapeType="1"/>
          </p:cNvSpPr>
          <p:nvPr/>
        </p:nvSpPr>
        <p:spPr bwMode="auto">
          <a:xfrm flipH="1" flipV="1">
            <a:off x="10410825" y="5254625"/>
            <a:ext cx="555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9" name="Freeform 55"/>
          <p:cNvSpPr>
            <a:spLocks/>
          </p:cNvSpPr>
          <p:nvPr/>
        </p:nvSpPr>
        <p:spPr bwMode="auto">
          <a:xfrm>
            <a:off x="10334625"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0" name="Freeform 56"/>
          <p:cNvSpPr>
            <a:spLocks/>
          </p:cNvSpPr>
          <p:nvPr/>
        </p:nvSpPr>
        <p:spPr bwMode="auto">
          <a:xfrm>
            <a:off x="10225087" y="5024439"/>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1" name="Freeform 57"/>
          <p:cNvSpPr>
            <a:spLocks/>
          </p:cNvSpPr>
          <p:nvPr/>
        </p:nvSpPr>
        <p:spPr bwMode="auto">
          <a:xfrm>
            <a:off x="10104438"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2" name="Line 58"/>
          <p:cNvSpPr>
            <a:spLocks noChangeShapeType="1"/>
          </p:cNvSpPr>
          <p:nvPr/>
        </p:nvSpPr>
        <p:spPr bwMode="auto">
          <a:xfrm flipH="1">
            <a:off x="10028237" y="5156200"/>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3" name="Freeform 59"/>
          <p:cNvSpPr>
            <a:spLocks/>
          </p:cNvSpPr>
          <p:nvPr/>
        </p:nvSpPr>
        <p:spPr bwMode="auto">
          <a:xfrm>
            <a:off x="9985375" y="5286376"/>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4" name="Line 60"/>
          <p:cNvSpPr>
            <a:spLocks noChangeShapeType="1"/>
          </p:cNvSpPr>
          <p:nvPr/>
        </p:nvSpPr>
        <p:spPr bwMode="auto">
          <a:xfrm>
            <a:off x="10509251" y="5822951"/>
            <a:ext cx="1587"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5" name="Freeform 61"/>
          <p:cNvSpPr>
            <a:spLocks/>
          </p:cNvSpPr>
          <p:nvPr/>
        </p:nvSpPr>
        <p:spPr bwMode="auto">
          <a:xfrm>
            <a:off x="10520363"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6" name="Freeform 62"/>
          <p:cNvSpPr>
            <a:spLocks/>
          </p:cNvSpPr>
          <p:nvPr/>
        </p:nvSpPr>
        <p:spPr bwMode="auto">
          <a:xfrm>
            <a:off x="10641013" y="6051551"/>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7" name="Line 63"/>
          <p:cNvSpPr>
            <a:spLocks noChangeShapeType="1"/>
          </p:cNvSpPr>
          <p:nvPr/>
        </p:nvSpPr>
        <p:spPr bwMode="auto">
          <a:xfrm>
            <a:off x="10793413" y="6062664"/>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8" name="Freeform 64"/>
          <p:cNvSpPr>
            <a:spLocks/>
          </p:cNvSpPr>
          <p:nvPr/>
        </p:nvSpPr>
        <p:spPr bwMode="auto">
          <a:xfrm>
            <a:off x="10947400"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9" name="Line 65"/>
          <p:cNvSpPr>
            <a:spLocks noChangeShapeType="1"/>
          </p:cNvSpPr>
          <p:nvPr/>
        </p:nvSpPr>
        <p:spPr bwMode="auto">
          <a:xfrm>
            <a:off x="11099800" y="6062664"/>
            <a:ext cx="87312"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0" name="Line 66"/>
          <p:cNvSpPr>
            <a:spLocks noChangeShapeType="1"/>
          </p:cNvSpPr>
          <p:nvPr/>
        </p:nvSpPr>
        <p:spPr bwMode="auto">
          <a:xfrm flipV="1">
            <a:off x="11253788" y="6040438"/>
            <a:ext cx="87313" cy="111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1" name="Freeform 67"/>
          <p:cNvSpPr>
            <a:spLocks/>
          </p:cNvSpPr>
          <p:nvPr/>
        </p:nvSpPr>
        <p:spPr bwMode="auto">
          <a:xfrm>
            <a:off x="11383963"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2" name="Line 68"/>
          <p:cNvSpPr>
            <a:spLocks noChangeShapeType="1"/>
          </p:cNvSpPr>
          <p:nvPr/>
        </p:nvSpPr>
        <p:spPr bwMode="auto">
          <a:xfrm flipV="1">
            <a:off x="11428412" y="57673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3" name="Freeform 69"/>
          <p:cNvSpPr>
            <a:spLocks/>
          </p:cNvSpPr>
          <p:nvPr/>
        </p:nvSpPr>
        <p:spPr bwMode="auto">
          <a:xfrm>
            <a:off x="11406188"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4" name="Line 70"/>
          <p:cNvSpPr>
            <a:spLocks noChangeShapeType="1"/>
          </p:cNvSpPr>
          <p:nvPr/>
        </p:nvSpPr>
        <p:spPr bwMode="auto">
          <a:xfrm flipH="1" flipV="1">
            <a:off x="11329988" y="5483225"/>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5" name="Line 71"/>
          <p:cNvSpPr>
            <a:spLocks noChangeShapeType="1"/>
          </p:cNvSpPr>
          <p:nvPr/>
        </p:nvSpPr>
        <p:spPr bwMode="auto">
          <a:xfrm flipH="1" flipV="1">
            <a:off x="11253788" y="5353050"/>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6" name="Freeform 72"/>
          <p:cNvSpPr>
            <a:spLocks/>
          </p:cNvSpPr>
          <p:nvPr/>
        </p:nvSpPr>
        <p:spPr bwMode="auto">
          <a:xfrm>
            <a:off x="11164887"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7" name="Line 73"/>
          <p:cNvSpPr>
            <a:spLocks noChangeShapeType="1"/>
          </p:cNvSpPr>
          <p:nvPr/>
        </p:nvSpPr>
        <p:spPr bwMode="auto">
          <a:xfrm flipH="1" flipV="1">
            <a:off x="11068051" y="5100639"/>
            <a:ext cx="53975" cy="650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8" name="Freeform 74"/>
          <p:cNvSpPr>
            <a:spLocks/>
          </p:cNvSpPr>
          <p:nvPr/>
        </p:nvSpPr>
        <p:spPr bwMode="auto">
          <a:xfrm>
            <a:off x="10947400"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9" name="Freeform 75"/>
          <p:cNvSpPr>
            <a:spLocks/>
          </p:cNvSpPr>
          <p:nvPr/>
        </p:nvSpPr>
        <p:spPr bwMode="auto">
          <a:xfrm>
            <a:off x="10815637" y="5024439"/>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0" name="Line 76"/>
          <p:cNvSpPr>
            <a:spLocks noChangeShapeType="1"/>
          </p:cNvSpPr>
          <p:nvPr/>
        </p:nvSpPr>
        <p:spPr bwMode="auto">
          <a:xfrm flipH="1">
            <a:off x="10728325" y="5133975"/>
            <a:ext cx="44450" cy="650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1" name="Freeform 77"/>
          <p:cNvSpPr>
            <a:spLocks/>
          </p:cNvSpPr>
          <p:nvPr/>
        </p:nvSpPr>
        <p:spPr bwMode="auto">
          <a:xfrm>
            <a:off x="10641013" y="5254625"/>
            <a:ext cx="42863" cy="76200"/>
          </a:xfrm>
          <a:custGeom>
            <a:avLst/>
            <a:gdLst>
              <a:gd name="T0" fmla="*/ 42863 w 27"/>
              <a:gd name="T1" fmla="*/ 0 h 48"/>
              <a:gd name="T2" fmla="*/ 33338 w 27"/>
              <a:gd name="T3" fmla="*/ 20637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2" name="Line 78"/>
          <p:cNvSpPr>
            <a:spLocks noChangeShapeType="1"/>
          </p:cNvSpPr>
          <p:nvPr/>
        </p:nvSpPr>
        <p:spPr bwMode="auto">
          <a:xfrm flipH="1">
            <a:off x="10553701" y="5384800"/>
            <a:ext cx="53975"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3" name="Freeform 79"/>
          <p:cNvSpPr>
            <a:spLocks/>
          </p:cNvSpPr>
          <p:nvPr/>
        </p:nvSpPr>
        <p:spPr bwMode="auto">
          <a:xfrm>
            <a:off x="10509251"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4" name="Line 80"/>
          <p:cNvSpPr>
            <a:spLocks noChangeShapeType="1"/>
          </p:cNvSpPr>
          <p:nvPr/>
        </p:nvSpPr>
        <p:spPr bwMode="auto">
          <a:xfrm>
            <a:off x="10509251" y="5668963"/>
            <a:ext cx="1587"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5" name="Freeform 81"/>
          <p:cNvSpPr>
            <a:spLocks/>
          </p:cNvSpPr>
          <p:nvPr/>
        </p:nvSpPr>
        <p:spPr bwMode="auto">
          <a:xfrm>
            <a:off x="10213976"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6" name="Freeform 82"/>
          <p:cNvSpPr>
            <a:spLocks/>
          </p:cNvSpPr>
          <p:nvPr/>
        </p:nvSpPr>
        <p:spPr bwMode="auto">
          <a:xfrm>
            <a:off x="10455275" y="4838701"/>
            <a:ext cx="31750" cy="22225"/>
          </a:xfrm>
          <a:custGeom>
            <a:avLst/>
            <a:gdLst>
              <a:gd name="T0" fmla="*/ 0 w 20"/>
              <a:gd name="T1" fmla="*/ 11113 h 14"/>
              <a:gd name="T2" fmla="*/ 11112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7" name="Freeform 83"/>
          <p:cNvSpPr>
            <a:spLocks/>
          </p:cNvSpPr>
          <p:nvPr/>
        </p:nvSpPr>
        <p:spPr bwMode="auto">
          <a:xfrm>
            <a:off x="10213976" y="4849814"/>
            <a:ext cx="263525" cy="492125"/>
          </a:xfrm>
          <a:custGeom>
            <a:avLst/>
            <a:gdLst>
              <a:gd name="T0" fmla="*/ 0 w 166"/>
              <a:gd name="T1" fmla="*/ 481013 h 310"/>
              <a:gd name="T2" fmla="*/ 22225 w 166"/>
              <a:gd name="T3" fmla="*/ 492125 h 310"/>
              <a:gd name="T4" fmla="*/ 263525 w 166"/>
              <a:gd name="T5" fmla="*/ 11112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8" name="Freeform 84"/>
          <p:cNvSpPr>
            <a:spLocks/>
          </p:cNvSpPr>
          <p:nvPr/>
        </p:nvSpPr>
        <p:spPr bwMode="auto">
          <a:xfrm>
            <a:off x="10455275"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9" name="Freeform 85"/>
          <p:cNvSpPr>
            <a:spLocks/>
          </p:cNvSpPr>
          <p:nvPr/>
        </p:nvSpPr>
        <p:spPr bwMode="auto">
          <a:xfrm>
            <a:off x="9732962" y="4368801"/>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0" name="Freeform 86"/>
          <p:cNvSpPr>
            <a:spLocks/>
          </p:cNvSpPr>
          <p:nvPr/>
        </p:nvSpPr>
        <p:spPr bwMode="auto">
          <a:xfrm>
            <a:off x="9744076"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1" name="Freeform 87"/>
          <p:cNvSpPr>
            <a:spLocks/>
          </p:cNvSpPr>
          <p:nvPr/>
        </p:nvSpPr>
        <p:spPr bwMode="auto">
          <a:xfrm>
            <a:off x="10444163" y="4838701"/>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2" name="Freeform 88"/>
          <p:cNvSpPr>
            <a:spLocks/>
          </p:cNvSpPr>
          <p:nvPr/>
        </p:nvSpPr>
        <p:spPr bwMode="auto">
          <a:xfrm>
            <a:off x="10925176" y="5319714"/>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3" name="Freeform 89"/>
          <p:cNvSpPr>
            <a:spLocks/>
          </p:cNvSpPr>
          <p:nvPr/>
        </p:nvSpPr>
        <p:spPr bwMode="auto">
          <a:xfrm>
            <a:off x="10444162"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4" name="Freeform 90"/>
          <p:cNvSpPr>
            <a:spLocks/>
          </p:cNvSpPr>
          <p:nvPr/>
        </p:nvSpPr>
        <p:spPr bwMode="auto">
          <a:xfrm>
            <a:off x="10683876"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5" name="Freeform 91"/>
          <p:cNvSpPr>
            <a:spLocks/>
          </p:cNvSpPr>
          <p:nvPr/>
        </p:nvSpPr>
        <p:spPr bwMode="auto">
          <a:xfrm>
            <a:off x="10925176" y="5373689"/>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6" name="Freeform 92"/>
          <p:cNvSpPr>
            <a:spLocks/>
          </p:cNvSpPr>
          <p:nvPr/>
        </p:nvSpPr>
        <p:spPr bwMode="auto">
          <a:xfrm>
            <a:off x="10683876" y="5384800"/>
            <a:ext cx="263525" cy="438150"/>
          </a:xfrm>
          <a:custGeom>
            <a:avLst/>
            <a:gdLst>
              <a:gd name="T0" fmla="*/ 0 w 166"/>
              <a:gd name="T1" fmla="*/ 427038 h 276"/>
              <a:gd name="T2" fmla="*/ 22225 w 166"/>
              <a:gd name="T3" fmla="*/ 438150 h 276"/>
              <a:gd name="T4" fmla="*/ 263525 w 166"/>
              <a:gd name="T5" fmla="*/ 11112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7" name="Freeform 93"/>
          <p:cNvSpPr>
            <a:spLocks/>
          </p:cNvSpPr>
          <p:nvPr/>
        </p:nvSpPr>
        <p:spPr bwMode="auto">
          <a:xfrm>
            <a:off x="10925176"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8" name="Freeform 94"/>
          <p:cNvSpPr>
            <a:spLocks/>
          </p:cNvSpPr>
          <p:nvPr/>
        </p:nvSpPr>
        <p:spPr bwMode="auto">
          <a:xfrm>
            <a:off x="11220451" y="5811839"/>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9" name="Freeform 95"/>
          <p:cNvSpPr>
            <a:spLocks/>
          </p:cNvSpPr>
          <p:nvPr/>
        </p:nvSpPr>
        <p:spPr bwMode="auto">
          <a:xfrm>
            <a:off x="10925175" y="5330826"/>
            <a:ext cx="317500" cy="492125"/>
          </a:xfrm>
          <a:custGeom>
            <a:avLst/>
            <a:gdLst>
              <a:gd name="T0" fmla="*/ 22225 w 200"/>
              <a:gd name="T1" fmla="*/ 0 h 310"/>
              <a:gd name="T2" fmla="*/ 0 w 200"/>
              <a:gd name="T3" fmla="*/ 11112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0" name="Rectangle 96"/>
          <p:cNvSpPr>
            <a:spLocks noChangeArrowheads="1"/>
          </p:cNvSpPr>
          <p:nvPr/>
        </p:nvSpPr>
        <p:spPr bwMode="auto">
          <a:xfrm>
            <a:off x="10575925" y="5691188"/>
            <a:ext cx="2286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1" name="Rectangle 97"/>
          <p:cNvSpPr>
            <a:spLocks noChangeArrowheads="1"/>
          </p:cNvSpPr>
          <p:nvPr/>
        </p:nvSpPr>
        <p:spPr bwMode="auto">
          <a:xfrm>
            <a:off x="10575925" y="5691188"/>
            <a:ext cx="2286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2" name="Rectangle 98"/>
          <p:cNvSpPr>
            <a:spLocks noChangeArrowheads="1"/>
          </p:cNvSpPr>
          <p:nvPr/>
        </p:nvSpPr>
        <p:spPr bwMode="auto">
          <a:xfrm>
            <a:off x="11056938" y="5691188"/>
            <a:ext cx="239713"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3" name="Rectangle 99"/>
          <p:cNvSpPr>
            <a:spLocks noChangeArrowheads="1"/>
          </p:cNvSpPr>
          <p:nvPr/>
        </p:nvSpPr>
        <p:spPr bwMode="auto">
          <a:xfrm>
            <a:off x="11056938"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4" name="Oval 100"/>
          <p:cNvSpPr>
            <a:spLocks noChangeArrowheads="1"/>
          </p:cNvSpPr>
          <p:nvPr/>
        </p:nvSpPr>
        <p:spPr bwMode="auto">
          <a:xfrm>
            <a:off x="10761663" y="5145088"/>
            <a:ext cx="360363"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5" name="Oval 101"/>
          <p:cNvSpPr>
            <a:spLocks noChangeArrowheads="1"/>
          </p:cNvSpPr>
          <p:nvPr/>
        </p:nvSpPr>
        <p:spPr bwMode="auto">
          <a:xfrm>
            <a:off x="10761663"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6" name="Rectangle 102"/>
          <p:cNvSpPr>
            <a:spLocks noChangeArrowheads="1"/>
          </p:cNvSpPr>
          <p:nvPr/>
        </p:nvSpPr>
        <p:spPr bwMode="auto">
          <a:xfrm>
            <a:off x="10848975" y="52435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88</a:t>
            </a:r>
            <a:endParaRPr lang="en-US" altLang="lv-LV"/>
          </a:p>
        </p:txBody>
      </p:sp>
      <p:sp>
        <p:nvSpPr>
          <p:cNvPr id="9317" name="Freeform 103"/>
          <p:cNvSpPr>
            <a:spLocks/>
          </p:cNvSpPr>
          <p:nvPr/>
        </p:nvSpPr>
        <p:spPr bwMode="auto">
          <a:xfrm>
            <a:off x="6846887" y="4357689"/>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8" name="Freeform 104"/>
          <p:cNvSpPr>
            <a:spLocks/>
          </p:cNvSpPr>
          <p:nvPr/>
        </p:nvSpPr>
        <p:spPr bwMode="auto">
          <a:xfrm>
            <a:off x="6672263" y="4849814"/>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9" name="Freeform 105"/>
          <p:cNvSpPr>
            <a:spLocks/>
          </p:cNvSpPr>
          <p:nvPr/>
        </p:nvSpPr>
        <p:spPr bwMode="auto">
          <a:xfrm>
            <a:off x="6672262" y="4368801"/>
            <a:ext cx="196850" cy="492125"/>
          </a:xfrm>
          <a:custGeom>
            <a:avLst/>
            <a:gdLst>
              <a:gd name="T0" fmla="*/ 196850 w 124"/>
              <a:gd name="T1" fmla="*/ 11112 h 310"/>
              <a:gd name="T2" fmla="*/ 174625 w 124"/>
              <a:gd name="T3" fmla="*/ 0 h 310"/>
              <a:gd name="T4" fmla="*/ 0 w 124"/>
              <a:gd name="T5" fmla="*/ 481013 h 310"/>
              <a:gd name="T6" fmla="*/ 22225 w 124"/>
              <a:gd name="T7" fmla="*/ 492125 h 310"/>
              <a:gd name="T8" fmla="*/ 196850 w 124"/>
              <a:gd name="T9" fmla="*/ 11112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0" name="Freeform 106"/>
          <p:cNvSpPr>
            <a:spLocks/>
          </p:cNvSpPr>
          <p:nvPr/>
        </p:nvSpPr>
        <p:spPr bwMode="auto">
          <a:xfrm>
            <a:off x="6911976" y="4357689"/>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1" name="Freeform 107"/>
          <p:cNvSpPr>
            <a:spLocks/>
          </p:cNvSpPr>
          <p:nvPr/>
        </p:nvSpPr>
        <p:spPr bwMode="auto">
          <a:xfrm>
            <a:off x="7392987"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2" name="Freeform 108"/>
          <p:cNvSpPr>
            <a:spLocks/>
          </p:cNvSpPr>
          <p:nvPr/>
        </p:nvSpPr>
        <p:spPr bwMode="auto">
          <a:xfrm>
            <a:off x="6911976" y="4357689"/>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3" name="Freeform 109"/>
          <p:cNvSpPr>
            <a:spLocks/>
          </p:cNvSpPr>
          <p:nvPr/>
        </p:nvSpPr>
        <p:spPr bwMode="auto">
          <a:xfrm>
            <a:off x="6948488" y="3887789"/>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4" name="Freeform 110"/>
          <p:cNvSpPr>
            <a:spLocks/>
          </p:cNvSpPr>
          <p:nvPr/>
        </p:nvSpPr>
        <p:spPr bwMode="auto">
          <a:xfrm>
            <a:off x="9755188"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5" name="Freeform 111"/>
          <p:cNvSpPr>
            <a:spLocks/>
          </p:cNvSpPr>
          <p:nvPr/>
        </p:nvSpPr>
        <p:spPr bwMode="auto">
          <a:xfrm>
            <a:off x="7874000" y="3887789"/>
            <a:ext cx="1892300" cy="492125"/>
          </a:xfrm>
          <a:custGeom>
            <a:avLst/>
            <a:gdLst>
              <a:gd name="T0" fmla="*/ 11112 w 1192"/>
              <a:gd name="T1" fmla="*/ 0 h 310"/>
              <a:gd name="T2" fmla="*/ 0 w 1192"/>
              <a:gd name="T3" fmla="*/ 20637 h 310"/>
              <a:gd name="T4" fmla="*/ 1881188 w 1192"/>
              <a:gd name="T5" fmla="*/ 492125 h 310"/>
              <a:gd name="T6" fmla="*/ 1892300 w 1192"/>
              <a:gd name="T7" fmla="*/ 469900 h 310"/>
              <a:gd name="T8" fmla="*/ 11112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6" name="Freeform 112"/>
          <p:cNvSpPr>
            <a:spLocks/>
          </p:cNvSpPr>
          <p:nvPr/>
        </p:nvSpPr>
        <p:spPr bwMode="auto">
          <a:xfrm>
            <a:off x="6911976" y="4357688"/>
            <a:ext cx="22225" cy="31750"/>
          </a:xfrm>
          <a:custGeom>
            <a:avLst/>
            <a:gdLst>
              <a:gd name="T0" fmla="*/ 11113 w 14"/>
              <a:gd name="T1" fmla="*/ 0 h 20"/>
              <a:gd name="T2" fmla="*/ 0 w 14"/>
              <a:gd name="T3" fmla="*/ 11112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8" name="Freeform 114"/>
          <p:cNvSpPr>
            <a:spLocks/>
          </p:cNvSpPr>
          <p:nvPr/>
        </p:nvSpPr>
        <p:spPr bwMode="auto">
          <a:xfrm>
            <a:off x="6923088" y="3887789"/>
            <a:ext cx="962025" cy="492125"/>
          </a:xfrm>
          <a:custGeom>
            <a:avLst/>
            <a:gdLst>
              <a:gd name="T0" fmla="*/ 0 w 606"/>
              <a:gd name="T1" fmla="*/ 469900 h 310"/>
              <a:gd name="T2" fmla="*/ 11112 w 606"/>
              <a:gd name="T3" fmla="*/ 492125 h 310"/>
              <a:gd name="T4" fmla="*/ 962025 w 606"/>
              <a:gd name="T5" fmla="*/ 20637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9" name="Oval 115"/>
          <p:cNvSpPr>
            <a:spLocks noChangeArrowheads="1"/>
          </p:cNvSpPr>
          <p:nvPr/>
        </p:nvSpPr>
        <p:spPr bwMode="auto">
          <a:xfrm>
            <a:off x="7699375" y="3711575"/>
            <a:ext cx="360362"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0" name="Oval 116"/>
          <p:cNvSpPr>
            <a:spLocks noChangeArrowheads="1"/>
          </p:cNvSpPr>
          <p:nvPr/>
        </p:nvSpPr>
        <p:spPr bwMode="auto">
          <a:xfrm>
            <a:off x="7699375" y="3713163"/>
            <a:ext cx="360362"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1" name="Rectangle 117"/>
          <p:cNvSpPr>
            <a:spLocks noChangeArrowheads="1"/>
          </p:cNvSpPr>
          <p:nvPr/>
        </p:nvSpPr>
        <p:spPr bwMode="auto">
          <a:xfrm>
            <a:off x="7786687" y="3811588"/>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44</a:t>
            </a:r>
            <a:endParaRPr lang="en-US" altLang="lv-LV"/>
          </a:p>
        </p:txBody>
      </p:sp>
      <p:sp>
        <p:nvSpPr>
          <p:cNvPr id="9332" name="Oval 118"/>
          <p:cNvSpPr>
            <a:spLocks noChangeArrowheads="1"/>
          </p:cNvSpPr>
          <p:nvPr/>
        </p:nvSpPr>
        <p:spPr bwMode="auto">
          <a:xfrm>
            <a:off x="6748463" y="4192588"/>
            <a:ext cx="360363"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3" name="Oval 119"/>
          <p:cNvSpPr>
            <a:spLocks noChangeArrowheads="1"/>
          </p:cNvSpPr>
          <p:nvPr/>
        </p:nvSpPr>
        <p:spPr bwMode="auto">
          <a:xfrm>
            <a:off x="6748463" y="4194176"/>
            <a:ext cx="360363" cy="36036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4" name="Rectangle 120"/>
          <p:cNvSpPr>
            <a:spLocks noChangeArrowheads="1"/>
          </p:cNvSpPr>
          <p:nvPr/>
        </p:nvSpPr>
        <p:spPr bwMode="auto">
          <a:xfrm>
            <a:off x="6824662" y="4292600"/>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17</a:t>
            </a:r>
            <a:endParaRPr lang="en-US" altLang="lv-LV"/>
          </a:p>
        </p:txBody>
      </p:sp>
      <p:sp>
        <p:nvSpPr>
          <p:cNvPr id="9335" name="Freeform 121"/>
          <p:cNvSpPr>
            <a:spLocks/>
          </p:cNvSpPr>
          <p:nvPr/>
        </p:nvSpPr>
        <p:spPr bwMode="auto">
          <a:xfrm>
            <a:off x="9755188" y="4368801"/>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6" name="Freeform 122"/>
          <p:cNvSpPr>
            <a:spLocks/>
          </p:cNvSpPr>
          <p:nvPr/>
        </p:nvSpPr>
        <p:spPr bwMode="auto">
          <a:xfrm>
            <a:off x="8815387" y="4838700"/>
            <a:ext cx="31750" cy="33338"/>
          </a:xfrm>
          <a:custGeom>
            <a:avLst/>
            <a:gdLst>
              <a:gd name="T0" fmla="*/ 31750 w 20"/>
              <a:gd name="T1" fmla="*/ 33338 h 21"/>
              <a:gd name="T2" fmla="*/ 20637 w 20"/>
              <a:gd name="T3" fmla="*/ 33338 h 21"/>
              <a:gd name="T4" fmla="*/ 0 w 20"/>
              <a:gd name="T5" fmla="*/ 11113 h 21"/>
              <a:gd name="T6" fmla="*/ 20637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7" name="Freeform 123"/>
          <p:cNvSpPr>
            <a:spLocks/>
          </p:cNvSpPr>
          <p:nvPr/>
        </p:nvSpPr>
        <p:spPr bwMode="auto">
          <a:xfrm>
            <a:off x="8836026" y="4379914"/>
            <a:ext cx="930275" cy="492125"/>
          </a:xfrm>
          <a:custGeom>
            <a:avLst/>
            <a:gdLst>
              <a:gd name="T0" fmla="*/ 930275 w 586"/>
              <a:gd name="T1" fmla="*/ 31750 h 310"/>
              <a:gd name="T2" fmla="*/ 919163 w 586"/>
              <a:gd name="T3" fmla="*/ 0 h 310"/>
              <a:gd name="T4" fmla="*/ 0 w 586"/>
              <a:gd name="T5" fmla="*/ 458788 h 310"/>
              <a:gd name="T6" fmla="*/ 11112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8" name="Oval 124"/>
          <p:cNvSpPr>
            <a:spLocks noChangeArrowheads="1"/>
          </p:cNvSpPr>
          <p:nvPr/>
        </p:nvSpPr>
        <p:spPr bwMode="auto">
          <a:xfrm>
            <a:off x="10258426" y="4675188"/>
            <a:ext cx="382587"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9" name="Oval 125"/>
          <p:cNvSpPr>
            <a:spLocks noChangeArrowheads="1"/>
          </p:cNvSpPr>
          <p:nvPr/>
        </p:nvSpPr>
        <p:spPr bwMode="auto">
          <a:xfrm>
            <a:off x="10258426" y="4675188"/>
            <a:ext cx="382587" cy="36036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0" name="Rectangle 126"/>
          <p:cNvSpPr>
            <a:spLocks noChangeArrowheads="1"/>
          </p:cNvSpPr>
          <p:nvPr/>
        </p:nvSpPr>
        <p:spPr bwMode="auto">
          <a:xfrm>
            <a:off x="10356850" y="4751388"/>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78</a:t>
            </a:r>
            <a:endParaRPr lang="en-US" altLang="lv-LV"/>
          </a:p>
        </p:txBody>
      </p:sp>
      <p:sp>
        <p:nvSpPr>
          <p:cNvPr id="9341" name="Freeform 127"/>
          <p:cNvSpPr>
            <a:spLocks/>
          </p:cNvSpPr>
          <p:nvPr/>
        </p:nvSpPr>
        <p:spPr bwMode="auto">
          <a:xfrm>
            <a:off x="7153276"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2" name="Freeform 128"/>
          <p:cNvSpPr>
            <a:spLocks/>
          </p:cNvSpPr>
          <p:nvPr/>
        </p:nvSpPr>
        <p:spPr bwMode="auto">
          <a:xfrm>
            <a:off x="7392987" y="4838701"/>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3" name="Freeform 129"/>
          <p:cNvSpPr>
            <a:spLocks/>
          </p:cNvSpPr>
          <p:nvPr/>
        </p:nvSpPr>
        <p:spPr bwMode="auto">
          <a:xfrm>
            <a:off x="7153276" y="4849814"/>
            <a:ext cx="261937" cy="492125"/>
          </a:xfrm>
          <a:custGeom>
            <a:avLst/>
            <a:gdLst>
              <a:gd name="T0" fmla="*/ 0 w 165"/>
              <a:gd name="T1" fmla="*/ 481013 h 310"/>
              <a:gd name="T2" fmla="*/ 22225 w 165"/>
              <a:gd name="T3" fmla="*/ 492125 h 310"/>
              <a:gd name="T4" fmla="*/ 261937 w 165"/>
              <a:gd name="T5" fmla="*/ 11112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4" name="Freeform 130"/>
          <p:cNvSpPr>
            <a:spLocks/>
          </p:cNvSpPr>
          <p:nvPr/>
        </p:nvSpPr>
        <p:spPr bwMode="auto">
          <a:xfrm>
            <a:off x="7392988" y="4838701"/>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5" name="Freeform 131"/>
          <p:cNvSpPr>
            <a:spLocks/>
          </p:cNvSpPr>
          <p:nvPr/>
        </p:nvSpPr>
        <p:spPr bwMode="auto">
          <a:xfrm>
            <a:off x="7634287" y="53308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6" name="Freeform 132"/>
          <p:cNvSpPr>
            <a:spLocks/>
          </p:cNvSpPr>
          <p:nvPr/>
        </p:nvSpPr>
        <p:spPr bwMode="auto">
          <a:xfrm>
            <a:off x="7392988" y="4849814"/>
            <a:ext cx="263525" cy="492125"/>
          </a:xfrm>
          <a:custGeom>
            <a:avLst/>
            <a:gdLst>
              <a:gd name="T0" fmla="*/ 22225 w 166"/>
              <a:gd name="T1" fmla="*/ 0 h 310"/>
              <a:gd name="T2" fmla="*/ 0 w 166"/>
              <a:gd name="T3" fmla="*/ 11112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7" name="Rectangle 133"/>
          <p:cNvSpPr>
            <a:spLocks noChangeArrowheads="1"/>
          </p:cNvSpPr>
          <p:nvPr/>
        </p:nvSpPr>
        <p:spPr bwMode="auto">
          <a:xfrm>
            <a:off x="7043738" y="5210175"/>
            <a:ext cx="239713"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8" name="Rectangle 134"/>
          <p:cNvSpPr>
            <a:spLocks noChangeArrowheads="1"/>
          </p:cNvSpPr>
          <p:nvPr/>
        </p:nvSpPr>
        <p:spPr bwMode="auto">
          <a:xfrm>
            <a:off x="7043738" y="5210176"/>
            <a:ext cx="239713" cy="23971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9" name="Rectangle 135"/>
          <p:cNvSpPr>
            <a:spLocks noChangeArrowheads="1"/>
          </p:cNvSpPr>
          <p:nvPr/>
        </p:nvSpPr>
        <p:spPr bwMode="auto">
          <a:xfrm>
            <a:off x="7524750" y="52101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0" name="Rectangle 136"/>
          <p:cNvSpPr>
            <a:spLocks noChangeArrowheads="1"/>
          </p:cNvSpPr>
          <p:nvPr/>
        </p:nvSpPr>
        <p:spPr bwMode="auto">
          <a:xfrm>
            <a:off x="7524750" y="5210176"/>
            <a:ext cx="239712" cy="23971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1" name="Oval 137"/>
          <p:cNvSpPr>
            <a:spLocks noChangeArrowheads="1"/>
          </p:cNvSpPr>
          <p:nvPr/>
        </p:nvSpPr>
        <p:spPr bwMode="auto">
          <a:xfrm>
            <a:off x="7218363" y="4675188"/>
            <a:ext cx="360363"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2" name="Oval 138"/>
          <p:cNvSpPr>
            <a:spLocks noChangeArrowheads="1"/>
          </p:cNvSpPr>
          <p:nvPr/>
        </p:nvSpPr>
        <p:spPr bwMode="auto">
          <a:xfrm>
            <a:off x="7218363" y="46751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3" name="Rectangle 139"/>
          <p:cNvSpPr>
            <a:spLocks noChangeArrowheads="1"/>
          </p:cNvSpPr>
          <p:nvPr/>
        </p:nvSpPr>
        <p:spPr bwMode="auto">
          <a:xfrm>
            <a:off x="7305675" y="47736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32</a:t>
            </a:r>
            <a:endParaRPr lang="en-US" altLang="lv-LV"/>
          </a:p>
        </p:txBody>
      </p:sp>
      <p:sp>
        <p:nvSpPr>
          <p:cNvPr id="9354" name="Freeform 140"/>
          <p:cNvSpPr>
            <a:spLocks/>
          </p:cNvSpPr>
          <p:nvPr/>
        </p:nvSpPr>
        <p:spPr bwMode="auto">
          <a:xfrm>
            <a:off x="8345487" y="5319714"/>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5" name="Freeform 141"/>
          <p:cNvSpPr>
            <a:spLocks/>
          </p:cNvSpPr>
          <p:nvPr/>
        </p:nvSpPr>
        <p:spPr bwMode="auto">
          <a:xfrm>
            <a:off x="8826500" y="4838701"/>
            <a:ext cx="31750" cy="22225"/>
          </a:xfrm>
          <a:custGeom>
            <a:avLst/>
            <a:gdLst>
              <a:gd name="T0" fmla="*/ 0 w 20"/>
              <a:gd name="T1" fmla="*/ 0 h 14"/>
              <a:gd name="T2" fmla="*/ 9525 w 20"/>
              <a:gd name="T3" fmla="*/ 0 h 14"/>
              <a:gd name="T4" fmla="*/ 31750 w 20"/>
              <a:gd name="T5" fmla="*/ 11113 h 14"/>
              <a:gd name="T6" fmla="*/ 20637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6" name="Freeform 142"/>
          <p:cNvSpPr>
            <a:spLocks/>
          </p:cNvSpPr>
          <p:nvPr/>
        </p:nvSpPr>
        <p:spPr bwMode="auto">
          <a:xfrm>
            <a:off x="8345487" y="4838700"/>
            <a:ext cx="501650" cy="503238"/>
          </a:xfrm>
          <a:custGeom>
            <a:avLst/>
            <a:gdLst>
              <a:gd name="T0" fmla="*/ 0 w 316"/>
              <a:gd name="T1" fmla="*/ 481013 h 317"/>
              <a:gd name="T2" fmla="*/ 20637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7" name="Freeform 143"/>
          <p:cNvSpPr>
            <a:spLocks/>
          </p:cNvSpPr>
          <p:nvPr/>
        </p:nvSpPr>
        <p:spPr bwMode="auto">
          <a:xfrm>
            <a:off x="8826501" y="4838701"/>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8" name="Freeform 144"/>
          <p:cNvSpPr>
            <a:spLocks/>
          </p:cNvSpPr>
          <p:nvPr/>
        </p:nvSpPr>
        <p:spPr bwMode="auto">
          <a:xfrm>
            <a:off x="9307512" y="5319714"/>
            <a:ext cx="31750" cy="33337"/>
          </a:xfrm>
          <a:custGeom>
            <a:avLst/>
            <a:gdLst>
              <a:gd name="T0" fmla="*/ 20637 w 20"/>
              <a:gd name="T1" fmla="*/ 0 h 21"/>
              <a:gd name="T2" fmla="*/ 31750 w 20"/>
              <a:gd name="T3" fmla="*/ 11112 h 21"/>
              <a:gd name="T4" fmla="*/ 11112 w 20"/>
              <a:gd name="T5" fmla="*/ 33337 h 21"/>
              <a:gd name="T6" fmla="*/ 0 w 20"/>
              <a:gd name="T7" fmla="*/ 22225 h 21"/>
              <a:gd name="T8" fmla="*/ 20637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9" name="Freeform 145"/>
          <p:cNvSpPr>
            <a:spLocks/>
          </p:cNvSpPr>
          <p:nvPr/>
        </p:nvSpPr>
        <p:spPr bwMode="auto">
          <a:xfrm>
            <a:off x="8826500" y="4838700"/>
            <a:ext cx="501650" cy="503238"/>
          </a:xfrm>
          <a:custGeom>
            <a:avLst/>
            <a:gdLst>
              <a:gd name="T0" fmla="*/ 20637 w 316"/>
              <a:gd name="T1" fmla="*/ 0 h 317"/>
              <a:gd name="T2" fmla="*/ 0 w 316"/>
              <a:gd name="T3" fmla="*/ 22225 h 317"/>
              <a:gd name="T4" fmla="*/ 481013 w 316"/>
              <a:gd name="T5" fmla="*/ 503238 h 317"/>
              <a:gd name="T6" fmla="*/ 501650 w 316"/>
              <a:gd name="T7" fmla="*/ 481013 h 317"/>
              <a:gd name="T8" fmla="*/ 20637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0" name="Oval 146"/>
          <p:cNvSpPr>
            <a:spLocks noChangeArrowheads="1"/>
          </p:cNvSpPr>
          <p:nvPr/>
        </p:nvSpPr>
        <p:spPr bwMode="auto">
          <a:xfrm>
            <a:off x="8661400" y="4675188"/>
            <a:ext cx="361950"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61" name="Oval 147"/>
          <p:cNvSpPr>
            <a:spLocks noChangeArrowheads="1"/>
          </p:cNvSpPr>
          <p:nvPr/>
        </p:nvSpPr>
        <p:spPr bwMode="auto">
          <a:xfrm>
            <a:off x="8661400" y="4675188"/>
            <a:ext cx="360362" cy="36036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62" name="Rectangle 148"/>
          <p:cNvSpPr>
            <a:spLocks noChangeArrowheads="1"/>
          </p:cNvSpPr>
          <p:nvPr/>
        </p:nvSpPr>
        <p:spPr bwMode="auto">
          <a:xfrm>
            <a:off x="8737600" y="47736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50</a:t>
            </a:r>
            <a:endParaRPr lang="en-US" altLang="lv-LV"/>
          </a:p>
        </p:txBody>
      </p:sp>
      <p:sp>
        <p:nvSpPr>
          <p:cNvPr id="9363" name="Freeform 149"/>
          <p:cNvSpPr>
            <a:spLocks/>
          </p:cNvSpPr>
          <p:nvPr/>
        </p:nvSpPr>
        <p:spPr bwMode="auto">
          <a:xfrm>
            <a:off x="8115301"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4" name="Freeform 150"/>
          <p:cNvSpPr>
            <a:spLocks/>
          </p:cNvSpPr>
          <p:nvPr/>
        </p:nvSpPr>
        <p:spPr bwMode="auto">
          <a:xfrm>
            <a:off x="8355012" y="5319714"/>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5" name="Freeform 151"/>
          <p:cNvSpPr>
            <a:spLocks/>
          </p:cNvSpPr>
          <p:nvPr/>
        </p:nvSpPr>
        <p:spPr bwMode="auto">
          <a:xfrm>
            <a:off x="8115301" y="5330826"/>
            <a:ext cx="261937" cy="492125"/>
          </a:xfrm>
          <a:custGeom>
            <a:avLst/>
            <a:gdLst>
              <a:gd name="T0" fmla="*/ 0 w 165"/>
              <a:gd name="T1" fmla="*/ 481013 h 310"/>
              <a:gd name="T2" fmla="*/ 22225 w 165"/>
              <a:gd name="T3" fmla="*/ 492125 h 310"/>
              <a:gd name="T4" fmla="*/ 261937 w 165"/>
              <a:gd name="T5" fmla="*/ 11112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6" name="Freeform 152"/>
          <p:cNvSpPr>
            <a:spLocks/>
          </p:cNvSpPr>
          <p:nvPr/>
        </p:nvSpPr>
        <p:spPr bwMode="auto">
          <a:xfrm>
            <a:off x="8355013"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7" name="Freeform 153"/>
          <p:cNvSpPr>
            <a:spLocks/>
          </p:cNvSpPr>
          <p:nvPr/>
        </p:nvSpPr>
        <p:spPr bwMode="auto">
          <a:xfrm>
            <a:off x="8596312" y="5811839"/>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8" name="Freeform 154"/>
          <p:cNvSpPr>
            <a:spLocks/>
          </p:cNvSpPr>
          <p:nvPr/>
        </p:nvSpPr>
        <p:spPr bwMode="auto">
          <a:xfrm>
            <a:off x="8355013" y="5330826"/>
            <a:ext cx="263525" cy="492125"/>
          </a:xfrm>
          <a:custGeom>
            <a:avLst/>
            <a:gdLst>
              <a:gd name="T0" fmla="*/ 22225 w 166"/>
              <a:gd name="T1" fmla="*/ 0 h 310"/>
              <a:gd name="T2" fmla="*/ 0 w 166"/>
              <a:gd name="T3" fmla="*/ 11112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9" name="Rectangle 155"/>
          <p:cNvSpPr>
            <a:spLocks noChangeArrowheads="1"/>
          </p:cNvSpPr>
          <p:nvPr/>
        </p:nvSpPr>
        <p:spPr bwMode="auto">
          <a:xfrm>
            <a:off x="8005762" y="5691188"/>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0" name="Rectangle 156"/>
          <p:cNvSpPr>
            <a:spLocks noChangeArrowheads="1"/>
          </p:cNvSpPr>
          <p:nvPr/>
        </p:nvSpPr>
        <p:spPr bwMode="auto">
          <a:xfrm>
            <a:off x="8005763"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1" name="Rectangle 157"/>
          <p:cNvSpPr>
            <a:spLocks noChangeArrowheads="1"/>
          </p:cNvSpPr>
          <p:nvPr/>
        </p:nvSpPr>
        <p:spPr bwMode="auto">
          <a:xfrm>
            <a:off x="8486775" y="5691188"/>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2" name="Rectangle 158"/>
          <p:cNvSpPr>
            <a:spLocks noChangeArrowheads="1"/>
          </p:cNvSpPr>
          <p:nvPr/>
        </p:nvSpPr>
        <p:spPr bwMode="auto">
          <a:xfrm>
            <a:off x="8486775" y="5691188"/>
            <a:ext cx="239712"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3" name="Oval 159"/>
          <p:cNvSpPr>
            <a:spLocks noChangeArrowheads="1"/>
          </p:cNvSpPr>
          <p:nvPr/>
        </p:nvSpPr>
        <p:spPr bwMode="auto">
          <a:xfrm>
            <a:off x="8191501" y="5156200"/>
            <a:ext cx="350837" cy="349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4" name="Oval 160"/>
          <p:cNvSpPr>
            <a:spLocks noChangeArrowheads="1"/>
          </p:cNvSpPr>
          <p:nvPr/>
        </p:nvSpPr>
        <p:spPr bwMode="auto">
          <a:xfrm>
            <a:off x="8191500" y="5156200"/>
            <a:ext cx="349250" cy="349250"/>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5" name="Rectangle 161"/>
          <p:cNvSpPr>
            <a:spLocks noChangeArrowheads="1"/>
          </p:cNvSpPr>
          <p:nvPr/>
        </p:nvSpPr>
        <p:spPr bwMode="auto">
          <a:xfrm>
            <a:off x="8267700" y="5254625"/>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48</a:t>
            </a:r>
            <a:endParaRPr lang="en-US" altLang="lv-LV"/>
          </a:p>
        </p:txBody>
      </p:sp>
      <p:sp>
        <p:nvSpPr>
          <p:cNvPr id="9376" name="Rectangle 162"/>
          <p:cNvSpPr>
            <a:spLocks noChangeArrowheads="1"/>
          </p:cNvSpPr>
          <p:nvPr/>
        </p:nvSpPr>
        <p:spPr bwMode="auto">
          <a:xfrm>
            <a:off x="6562725" y="4729163"/>
            <a:ext cx="239712"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7" name="Rectangle 163"/>
          <p:cNvSpPr>
            <a:spLocks noChangeArrowheads="1"/>
          </p:cNvSpPr>
          <p:nvPr/>
        </p:nvSpPr>
        <p:spPr bwMode="auto">
          <a:xfrm>
            <a:off x="6562725" y="4729163"/>
            <a:ext cx="239712" cy="2397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8" name="Rectangle 164"/>
          <p:cNvSpPr>
            <a:spLocks noChangeArrowheads="1"/>
          </p:cNvSpPr>
          <p:nvPr/>
        </p:nvSpPr>
        <p:spPr bwMode="auto">
          <a:xfrm>
            <a:off x="10094913" y="5221288"/>
            <a:ext cx="239713" cy="239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9" name="Rectangle 165"/>
          <p:cNvSpPr>
            <a:spLocks noChangeArrowheads="1"/>
          </p:cNvSpPr>
          <p:nvPr/>
        </p:nvSpPr>
        <p:spPr bwMode="auto">
          <a:xfrm>
            <a:off x="10094913" y="5221288"/>
            <a:ext cx="239713" cy="2397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0" name="Oval 166"/>
          <p:cNvSpPr>
            <a:spLocks noChangeArrowheads="1"/>
          </p:cNvSpPr>
          <p:nvPr/>
        </p:nvSpPr>
        <p:spPr bwMode="auto">
          <a:xfrm>
            <a:off x="9591675" y="4192588"/>
            <a:ext cx="360362"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1" name="Oval 167"/>
          <p:cNvSpPr>
            <a:spLocks noChangeArrowheads="1"/>
          </p:cNvSpPr>
          <p:nvPr/>
        </p:nvSpPr>
        <p:spPr bwMode="auto">
          <a:xfrm>
            <a:off x="9591675" y="4194176"/>
            <a:ext cx="360362" cy="36036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2" name="Rectangle 168"/>
          <p:cNvSpPr>
            <a:spLocks noChangeArrowheads="1"/>
          </p:cNvSpPr>
          <p:nvPr/>
        </p:nvSpPr>
        <p:spPr bwMode="auto">
          <a:xfrm>
            <a:off x="9678987" y="4292600"/>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62</a:t>
            </a:r>
            <a:endParaRPr lang="en-US" altLang="lv-LV"/>
          </a:p>
        </p:txBody>
      </p:sp>
      <p:sp>
        <p:nvSpPr>
          <p:cNvPr id="9383" name="Rectangle 169"/>
          <p:cNvSpPr>
            <a:spLocks noChangeArrowheads="1"/>
          </p:cNvSpPr>
          <p:nvPr/>
        </p:nvSpPr>
        <p:spPr bwMode="auto">
          <a:xfrm>
            <a:off x="6683375" y="4095750"/>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2</a:t>
            </a:r>
            <a:endParaRPr lang="en-US" altLang="lv-LV"/>
          </a:p>
        </p:txBody>
      </p:sp>
      <p:sp>
        <p:nvSpPr>
          <p:cNvPr id="9384" name="Rectangle 170"/>
          <p:cNvSpPr>
            <a:spLocks noChangeArrowheads="1"/>
          </p:cNvSpPr>
          <p:nvPr/>
        </p:nvSpPr>
        <p:spPr bwMode="auto">
          <a:xfrm>
            <a:off x="8115300" y="36464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a:t>
            </a:r>
            <a:endParaRPr lang="en-US" altLang="lv-LV"/>
          </a:p>
        </p:txBody>
      </p:sp>
      <p:sp>
        <p:nvSpPr>
          <p:cNvPr id="9385" name="Rectangle 171"/>
          <p:cNvSpPr>
            <a:spLocks noChangeArrowheads="1"/>
          </p:cNvSpPr>
          <p:nvPr/>
        </p:nvSpPr>
        <p:spPr bwMode="auto">
          <a:xfrm>
            <a:off x="7578725" y="4576763"/>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86" name="Rectangle 172"/>
          <p:cNvSpPr>
            <a:spLocks noChangeArrowheads="1"/>
          </p:cNvSpPr>
          <p:nvPr/>
        </p:nvSpPr>
        <p:spPr bwMode="auto">
          <a:xfrm>
            <a:off x="8115300" y="493712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87" name="Rectangle 173"/>
          <p:cNvSpPr>
            <a:spLocks noChangeArrowheads="1"/>
          </p:cNvSpPr>
          <p:nvPr/>
        </p:nvSpPr>
        <p:spPr bwMode="auto">
          <a:xfrm>
            <a:off x="8562975" y="4565650"/>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2</a:t>
            </a:r>
            <a:endParaRPr lang="en-US" altLang="lv-LV"/>
          </a:p>
        </p:txBody>
      </p:sp>
      <p:sp>
        <p:nvSpPr>
          <p:cNvPr id="9388" name="Rectangle 174"/>
          <p:cNvSpPr>
            <a:spLocks noChangeArrowheads="1"/>
          </p:cNvSpPr>
          <p:nvPr/>
        </p:nvSpPr>
        <p:spPr bwMode="auto">
          <a:xfrm>
            <a:off x="10652125" y="461962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2</a:t>
            </a:r>
            <a:endParaRPr lang="en-US" altLang="lv-LV"/>
          </a:p>
        </p:txBody>
      </p:sp>
      <p:sp>
        <p:nvSpPr>
          <p:cNvPr id="9389" name="Rectangle 175"/>
          <p:cNvSpPr>
            <a:spLocks noChangeArrowheads="1"/>
          </p:cNvSpPr>
          <p:nvPr/>
        </p:nvSpPr>
        <p:spPr bwMode="auto">
          <a:xfrm>
            <a:off x="9482137" y="40401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3</a:t>
            </a:r>
            <a:endParaRPr lang="en-US" altLang="lv-LV"/>
          </a:p>
        </p:txBody>
      </p:sp>
      <p:sp>
        <p:nvSpPr>
          <p:cNvPr id="9390" name="Rectangle 176"/>
          <p:cNvSpPr>
            <a:spLocks noChangeArrowheads="1"/>
          </p:cNvSpPr>
          <p:nvPr/>
        </p:nvSpPr>
        <p:spPr bwMode="auto">
          <a:xfrm>
            <a:off x="11187112" y="49926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91" name="Freeform 177"/>
          <p:cNvSpPr>
            <a:spLocks/>
          </p:cNvSpPr>
          <p:nvPr/>
        </p:nvSpPr>
        <p:spPr bwMode="auto">
          <a:xfrm>
            <a:off x="9066213" y="58007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2" name="Freeform 178"/>
          <p:cNvSpPr>
            <a:spLocks/>
          </p:cNvSpPr>
          <p:nvPr/>
        </p:nvSpPr>
        <p:spPr bwMode="auto">
          <a:xfrm>
            <a:off x="9307512" y="5308601"/>
            <a:ext cx="31750" cy="22225"/>
          </a:xfrm>
          <a:custGeom>
            <a:avLst/>
            <a:gdLst>
              <a:gd name="T0" fmla="*/ 0 w 20"/>
              <a:gd name="T1" fmla="*/ 11113 h 14"/>
              <a:gd name="T2" fmla="*/ 11112 w 20"/>
              <a:gd name="T3" fmla="*/ 0 h 14"/>
              <a:gd name="T4" fmla="*/ 31750 w 20"/>
              <a:gd name="T5" fmla="*/ 11113 h 14"/>
              <a:gd name="T6" fmla="*/ 20637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3" name="Freeform 179"/>
          <p:cNvSpPr>
            <a:spLocks/>
          </p:cNvSpPr>
          <p:nvPr/>
        </p:nvSpPr>
        <p:spPr bwMode="auto">
          <a:xfrm>
            <a:off x="9066212" y="5319714"/>
            <a:ext cx="261938" cy="492125"/>
          </a:xfrm>
          <a:custGeom>
            <a:avLst/>
            <a:gdLst>
              <a:gd name="T0" fmla="*/ 0 w 165"/>
              <a:gd name="T1" fmla="*/ 481013 h 310"/>
              <a:gd name="T2" fmla="*/ 22225 w 165"/>
              <a:gd name="T3" fmla="*/ 492125 h 310"/>
              <a:gd name="T4" fmla="*/ 261938 w 165"/>
              <a:gd name="T5" fmla="*/ 11112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4" name="Freeform 180"/>
          <p:cNvSpPr>
            <a:spLocks/>
          </p:cNvSpPr>
          <p:nvPr/>
        </p:nvSpPr>
        <p:spPr bwMode="auto">
          <a:xfrm>
            <a:off x="9307512" y="5308601"/>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5" name="Freeform 181"/>
          <p:cNvSpPr>
            <a:spLocks/>
          </p:cNvSpPr>
          <p:nvPr/>
        </p:nvSpPr>
        <p:spPr bwMode="auto">
          <a:xfrm>
            <a:off x="9536112" y="58007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6" name="Freeform 182"/>
          <p:cNvSpPr>
            <a:spLocks/>
          </p:cNvSpPr>
          <p:nvPr/>
        </p:nvSpPr>
        <p:spPr bwMode="auto">
          <a:xfrm>
            <a:off x="9307513" y="5319714"/>
            <a:ext cx="250825" cy="492125"/>
          </a:xfrm>
          <a:custGeom>
            <a:avLst/>
            <a:gdLst>
              <a:gd name="T0" fmla="*/ 20637 w 158"/>
              <a:gd name="T1" fmla="*/ 0 h 310"/>
              <a:gd name="T2" fmla="*/ 0 w 158"/>
              <a:gd name="T3" fmla="*/ 11112 h 310"/>
              <a:gd name="T4" fmla="*/ 228600 w 158"/>
              <a:gd name="T5" fmla="*/ 492125 h 310"/>
              <a:gd name="T6" fmla="*/ 250825 w 158"/>
              <a:gd name="T7" fmla="*/ 481013 h 310"/>
              <a:gd name="T8" fmla="*/ 20637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7" name="Rectangle 183"/>
          <p:cNvSpPr>
            <a:spLocks noChangeArrowheads="1"/>
          </p:cNvSpPr>
          <p:nvPr/>
        </p:nvSpPr>
        <p:spPr bwMode="auto">
          <a:xfrm>
            <a:off x="8956675" y="56800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98" name="Rectangle 184"/>
          <p:cNvSpPr>
            <a:spLocks noChangeArrowheads="1"/>
          </p:cNvSpPr>
          <p:nvPr/>
        </p:nvSpPr>
        <p:spPr bwMode="auto">
          <a:xfrm>
            <a:off x="8956675"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99" name="Rectangle 185"/>
          <p:cNvSpPr>
            <a:spLocks noChangeArrowheads="1"/>
          </p:cNvSpPr>
          <p:nvPr/>
        </p:nvSpPr>
        <p:spPr bwMode="auto">
          <a:xfrm>
            <a:off x="9437687" y="56800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0" name="Rectangle 186"/>
          <p:cNvSpPr>
            <a:spLocks noChangeArrowheads="1"/>
          </p:cNvSpPr>
          <p:nvPr/>
        </p:nvSpPr>
        <p:spPr bwMode="auto">
          <a:xfrm>
            <a:off x="9437687"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1" name="Oval 187"/>
          <p:cNvSpPr>
            <a:spLocks noChangeArrowheads="1"/>
          </p:cNvSpPr>
          <p:nvPr/>
        </p:nvSpPr>
        <p:spPr bwMode="auto">
          <a:xfrm>
            <a:off x="9131300" y="5145088"/>
            <a:ext cx="361950"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2" name="Oval 188"/>
          <p:cNvSpPr>
            <a:spLocks noChangeArrowheads="1"/>
          </p:cNvSpPr>
          <p:nvPr/>
        </p:nvSpPr>
        <p:spPr bwMode="auto">
          <a:xfrm>
            <a:off x="9132888"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3" name="Rectangle 189"/>
          <p:cNvSpPr>
            <a:spLocks noChangeArrowheads="1"/>
          </p:cNvSpPr>
          <p:nvPr/>
        </p:nvSpPr>
        <p:spPr bwMode="auto">
          <a:xfrm>
            <a:off x="9220200" y="52435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54</a:t>
            </a:r>
            <a:endParaRPr lang="en-US" altLang="lv-LV"/>
          </a:p>
        </p:txBody>
      </p:sp>
      <p:sp>
        <p:nvSpPr>
          <p:cNvPr id="9404" name="Rectangle 190"/>
          <p:cNvSpPr>
            <a:spLocks noChangeArrowheads="1"/>
          </p:cNvSpPr>
          <p:nvPr/>
        </p:nvSpPr>
        <p:spPr bwMode="auto">
          <a:xfrm>
            <a:off x="9482137" y="498157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405" name="Rectangle 191"/>
          <p:cNvSpPr>
            <a:spLocks noChangeArrowheads="1"/>
          </p:cNvSpPr>
          <p:nvPr/>
        </p:nvSpPr>
        <p:spPr bwMode="auto">
          <a:xfrm>
            <a:off x="8323262" y="61610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06" name="Rectangle 192"/>
          <p:cNvSpPr>
            <a:spLocks noChangeArrowheads="1"/>
          </p:cNvSpPr>
          <p:nvPr/>
        </p:nvSpPr>
        <p:spPr bwMode="auto">
          <a:xfrm>
            <a:off x="8453437" y="62499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0</a:t>
            </a:r>
            <a:endParaRPr lang="en-US" altLang="lv-LV"/>
          </a:p>
        </p:txBody>
      </p:sp>
      <p:grpSp>
        <p:nvGrpSpPr>
          <p:cNvPr id="9407" name="Group 203"/>
          <p:cNvGrpSpPr>
            <a:grpSpLocks/>
          </p:cNvGrpSpPr>
          <p:nvPr/>
        </p:nvGrpSpPr>
        <p:grpSpPr bwMode="auto">
          <a:xfrm>
            <a:off x="9274190" y="6161098"/>
            <a:ext cx="246063" cy="334963"/>
            <a:chOff x="4259" y="3881"/>
            <a:chExt cx="155" cy="211"/>
          </a:xfrm>
        </p:grpSpPr>
        <p:sp>
          <p:nvSpPr>
            <p:cNvPr id="9421" name="Rectangle 193"/>
            <p:cNvSpPr>
              <a:spLocks noChangeArrowheads="1"/>
            </p:cNvSpPr>
            <p:nvPr/>
          </p:nvSpPr>
          <p:spPr bwMode="auto">
            <a:xfrm>
              <a:off x="4259" y="388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22" name="Rectangle 194"/>
            <p:cNvSpPr>
              <a:spLocks noChangeArrowheads="1"/>
            </p:cNvSpPr>
            <p:nvPr/>
          </p:nvSpPr>
          <p:spPr bwMode="auto">
            <a:xfrm>
              <a:off x="4349" y="393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1</a:t>
              </a:r>
              <a:endParaRPr lang="en-US" altLang="lv-LV"/>
            </a:p>
          </p:txBody>
        </p:sp>
      </p:grpSp>
      <p:sp>
        <p:nvSpPr>
          <p:cNvPr id="9408" name="Rectangle 195"/>
          <p:cNvSpPr>
            <a:spLocks noChangeArrowheads="1"/>
          </p:cNvSpPr>
          <p:nvPr/>
        </p:nvSpPr>
        <p:spPr bwMode="auto">
          <a:xfrm>
            <a:off x="10126662" y="56261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09" name="Rectangle 196"/>
          <p:cNvSpPr>
            <a:spLocks noChangeArrowheads="1"/>
          </p:cNvSpPr>
          <p:nvPr/>
        </p:nvSpPr>
        <p:spPr bwMode="auto">
          <a:xfrm>
            <a:off x="10269537" y="5713414"/>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2</a:t>
            </a:r>
            <a:endParaRPr lang="en-US" altLang="lv-LV"/>
          </a:p>
        </p:txBody>
      </p:sp>
      <p:sp>
        <p:nvSpPr>
          <p:cNvPr id="9410" name="Rectangle 197"/>
          <p:cNvSpPr>
            <a:spLocks noChangeArrowheads="1"/>
          </p:cNvSpPr>
          <p:nvPr/>
        </p:nvSpPr>
        <p:spPr bwMode="auto">
          <a:xfrm>
            <a:off x="10826750" y="61610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11" name="Rectangle 198"/>
          <p:cNvSpPr>
            <a:spLocks noChangeArrowheads="1"/>
          </p:cNvSpPr>
          <p:nvPr/>
        </p:nvSpPr>
        <p:spPr bwMode="auto">
          <a:xfrm>
            <a:off x="10958512" y="62499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3</a:t>
            </a:r>
            <a:endParaRPr lang="en-US" altLang="lv-LV"/>
          </a:p>
        </p:txBody>
      </p:sp>
      <p:sp>
        <p:nvSpPr>
          <p:cNvPr id="9412" name="Rectangle 199"/>
          <p:cNvSpPr>
            <a:spLocks noChangeArrowheads="1"/>
          </p:cNvSpPr>
          <p:nvPr/>
        </p:nvSpPr>
        <p:spPr bwMode="auto">
          <a:xfrm>
            <a:off x="9952037" y="3975100"/>
            <a:ext cx="1074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x</a:t>
            </a:r>
            <a:endParaRPr lang="en-US" altLang="lv-LV"/>
          </a:p>
        </p:txBody>
      </p:sp>
      <p:sp>
        <p:nvSpPr>
          <p:cNvPr id="9413" name="Rectangle 200"/>
          <p:cNvSpPr>
            <a:spLocks noChangeArrowheads="1"/>
          </p:cNvSpPr>
          <p:nvPr/>
        </p:nvSpPr>
        <p:spPr bwMode="auto">
          <a:xfrm>
            <a:off x="8978900" y="4400550"/>
            <a:ext cx="1074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y</a:t>
            </a:r>
            <a:endParaRPr lang="en-US" altLang="lv-LV"/>
          </a:p>
        </p:txBody>
      </p:sp>
      <p:sp>
        <p:nvSpPr>
          <p:cNvPr id="9414" name="Rectangle 201"/>
          <p:cNvSpPr>
            <a:spLocks noChangeArrowheads="1"/>
          </p:cNvSpPr>
          <p:nvPr/>
        </p:nvSpPr>
        <p:spPr bwMode="auto">
          <a:xfrm>
            <a:off x="10356850" y="4346575"/>
            <a:ext cx="9457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z</a:t>
            </a:r>
            <a:endParaRPr lang="en-US" altLang="lv-LV"/>
          </a:p>
        </p:txBody>
      </p:sp>
      <p:sp>
        <p:nvSpPr>
          <p:cNvPr id="9415" name="Text Box 5"/>
          <p:cNvSpPr txBox="1">
            <a:spLocks noChangeArrowheads="1"/>
          </p:cNvSpPr>
          <p:nvPr/>
        </p:nvSpPr>
        <p:spPr bwMode="auto">
          <a:xfrm>
            <a:off x="1371600" y="3124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solidFill>
                  <a:srgbClr val="24A63E"/>
                </a:solidFill>
                <a:latin typeface="Times New Roman" panose="02020603050405020304" pitchFamily="18" charset="0"/>
              </a:rPr>
              <a:t>unbalanced...</a:t>
            </a:r>
          </a:p>
        </p:txBody>
      </p:sp>
      <p:sp>
        <p:nvSpPr>
          <p:cNvPr id="9416" name="Text Box 6"/>
          <p:cNvSpPr txBox="1">
            <a:spLocks noChangeArrowheads="1"/>
          </p:cNvSpPr>
          <p:nvPr/>
        </p:nvSpPr>
        <p:spPr bwMode="auto">
          <a:xfrm>
            <a:off x="5027612" y="5105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solidFill>
                  <a:srgbClr val="24A63E"/>
                </a:solidFill>
                <a:latin typeface="Times New Roman" panose="02020603050405020304" pitchFamily="18" charset="0"/>
              </a:rPr>
              <a:t>...balanced</a:t>
            </a:r>
          </a:p>
        </p:txBody>
      </p:sp>
      <p:pic>
        <p:nvPicPr>
          <p:cNvPr id="94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3865563"/>
            <a:ext cx="28194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18" name="Group 204"/>
          <p:cNvGrpSpPr>
            <a:grpSpLocks/>
          </p:cNvGrpSpPr>
          <p:nvPr/>
        </p:nvGrpSpPr>
        <p:grpSpPr bwMode="auto">
          <a:xfrm>
            <a:off x="4324351" y="3705226"/>
            <a:ext cx="246063" cy="333375"/>
            <a:chOff x="4295" y="3881"/>
            <a:chExt cx="155" cy="210"/>
          </a:xfrm>
        </p:grpSpPr>
        <p:sp>
          <p:nvSpPr>
            <p:cNvPr id="9419" name="Rectangle 205"/>
            <p:cNvSpPr>
              <a:spLocks noChangeArrowheads="1"/>
            </p:cNvSpPr>
            <p:nvPr/>
          </p:nvSpPr>
          <p:spPr bwMode="auto">
            <a:xfrm>
              <a:off x="4295" y="388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20" name="Rectangle 206"/>
            <p:cNvSpPr>
              <a:spLocks noChangeArrowheads="1"/>
            </p:cNvSpPr>
            <p:nvPr/>
          </p:nvSpPr>
          <p:spPr bwMode="auto">
            <a:xfrm>
              <a:off x="4386" y="3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1</a:t>
              </a:r>
              <a:endParaRPr lang="en-US" altLang="lv-LV"/>
            </a:p>
          </p:txBody>
        </p:sp>
      </p:grpSp>
    </p:spTree>
    <p:extLst>
      <p:ext uri="{BB962C8B-B14F-4D97-AF65-F5344CB8AC3E}">
        <p14:creationId xmlns:p14="http://schemas.microsoft.com/office/powerpoint/2010/main" val="3350701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EC53AED-183C-443E-8121-FD06FAA5524A}" type="slidenum">
              <a:rPr lang="en-US" altLang="lv-LV" sz="1400"/>
              <a:pPr eaLnBrk="1" hangingPunct="1"/>
              <a:t>34</a:t>
            </a:fld>
            <a:endParaRPr lang="en-US" altLang="lv-LV" sz="1400"/>
          </a:p>
        </p:txBody>
      </p:sp>
      <p:sp>
        <p:nvSpPr>
          <p:cNvPr id="10244" name="Rectangle 2"/>
          <p:cNvSpPr>
            <a:spLocks noGrp="1" noChangeArrowheads="1"/>
          </p:cNvSpPr>
          <p:nvPr>
            <p:ph type="title"/>
          </p:nvPr>
        </p:nvSpPr>
        <p:spPr>
          <a:xfrm>
            <a:off x="2209800" y="304800"/>
            <a:ext cx="6934200" cy="1143000"/>
          </a:xfrm>
        </p:spPr>
        <p:txBody>
          <a:bodyPr/>
          <a:lstStyle/>
          <a:p>
            <a:pPr eaLnBrk="1" hangingPunct="1"/>
            <a:r>
              <a:rPr lang="en-US" altLang="en-US" dirty="0" smtClean="0"/>
              <a:t>Restructuring (as Single Rotations)</a:t>
            </a:r>
          </a:p>
        </p:txBody>
      </p:sp>
      <p:sp>
        <p:nvSpPr>
          <p:cNvPr id="10245" name="Rectangle 3" descr="Rectangle: Click to edit Master text styles&#10;Second level&#10;Third level&#10;Fourth level&#10;Fifth level"/>
          <p:cNvSpPr>
            <a:spLocks noGrp="1" noChangeArrowheads="1"/>
          </p:cNvSpPr>
          <p:nvPr>
            <p:ph type="body" sz="half" idx="1"/>
          </p:nvPr>
        </p:nvSpPr>
        <p:spPr>
          <a:xfrm>
            <a:off x="2209800" y="1676400"/>
            <a:ext cx="8382000" cy="914400"/>
          </a:xfrm>
        </p:spPr>
        <p:txBody>
          <a:bodyPr/>
          <a:lstStyle/>
          <a:p>
            <a:pPr eaLnBrk="1" hangingPunct="1">
              <a:buClr>
                <a:schemeClr val="tx1"/>
              </a:buClr>
            </a:pPr>
            <a:r>
              <a:rPr lang="en-US" altLang="en-US"/>
              <a:t>Single Rotations:</a:t>
            </a:r>
            <a:endParaRPr lang="en-US" altLang="en-US" sz="2800"/>
          </a:p>
        </p:txBody>
      </p:sp>
      <p:pic>
        <p:nvPicPr>
          <p:cNvPr id="1024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95600" y="2286000"/>
            <a:ext cx="6400800" cy="2209800"/>
          </a:xfrm>
        </p:spPr>
      </p:pic>
      <p:pic>
        <p:nvPicPr>
          <p:cNvPr id="102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0" y="4610100"/>
            <a:ext cx="6413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233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49749D3-6B60-4150-ABCA-445DCF2B9A9B}" type="slidenum">
              <a:rPr lang="en-US" altLang="lv-LV" sz="1400"/>
              <a:pPr eaLnBrk="1" hangingPunct="1"/>
              <a:t>35</a:t>
            </a:fld>
            <a:endParaRPr lang="en-US" altLang="lv-LV" sz="1400"/>
          </a:p>
        </p:txBody>
      </p:sp>
      <p:sp>
        <p:nvSpPr>
          <p:cNvPr id="11268" name="Rectangle 2"/>
          <p:cNvSpPr>
            <a:spLocks noGrp="1" noChangeArrowheads="1"/>
          </p:cNvSpPr>
          <p:nvPr>
            <p:ph type="title"/>
          </p:nvPr>
        </p:nvSpPr>
        <p:spPr/>
        <p:txBody>
          <a:bodyPr/>
          <a:lstStyle/>
          <a:p>
            <a:pPr eaLnBrk="1" hangingPunct="1"/>
            <a:r>
              <a:rPr lang="en-US" altLang="en-US" dirty="0" smtClean="0"/>
              <a:t>Restructuring (as Double Rotations)</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2209800" y="1524000"/>
            <a:ext cx="3810000" cy="609600"/>
          </a:xfrm>
        </p:spPr>
        <p:txBody>
          <a:bodyPr/>
          <a:lstStyle/>
          <a:p>
            <a:pPr eaLnBrk="1" hangingPunct="1"/>
            <a:r>
              <a:rPr lang="en-US" altLang="en-US"/>
              <a:t>double rotations:</a:t>
            </a:r>
            <a:endParaRPr lang="en-US" altLang="en-US" sz="2800"/>
          </a:p>
        </p:txBody>
      </p:sp>
      <p:pic>
        <p:nvPicPr>
          <p:cNvPr id="1127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43200" y="2133600"/>
            <a:ext cx="6477000" cy="2209800"/>
          </a:xfrm>
        </p:spPr>
      </p:pic>
      <p:pic>
        <p:nvPicPr>
          <p:cNvPr id="112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64389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787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smtClean="0"/>
              <a:t>Removal</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a:t>Removal begins as in a binary search tree, which means the node removed will become an empty external node. Its parent, w, may cause an imbalance.</a:t>
            </a:r>
          </a:p>
          <a:p>
            <a:pPr eaLnBrk="1" hangingPunct="1">
              <a:lnSpc>
                <a:spcPct val="90000"/>
              </a:lnSpc>
            </a:pPr>
            <a:r>
              <a:rPr lang="en-US" altLang="en-US"/>
              <a:t>Example: </a:t>
            </a:r>
          </a:p>
        </p:txBody>
      </p:sp>
      <p:sp>
        <p:nvSpPr>
          <p:cNvPr id="1229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4636497-9997-420D-9C2D-1D88676C219F}" type="slidenum">
              <a:rPr lang="en-US" altLang="lv-LV" sz="1400"/>
              <a:pPr eaLnBrk="1" hangingPunct="1"/>
              <a:t>36</a:t>
            </a:fld>
            <a:endParaRPr lang="en-US" altLang="lv-LV" sz="1400"/>
          </a:p>
        </p:txBody>
      </p:sp>
      <p:grpSp>
        <p:nvGrpSpPr>
          <p:cNvPr id="12294" name="Group 4"/>
          <p:cNvGrpSpPr>
            <a:grpSpLocks/>
          </p:cNvGrpSpPr>
          <p:nvPr/>
        </p:nvGrpSpPr>
        <p:grpSpPr bwMode="auto">
          <a:xfrm>
            <a:off x="3671890" y="2913064"/>
            <a:ext cx="2786063" cy="2925763"/>
            <a:chOff x="2112" y="1815"/>
            <a:chExt cx="1755" cy="1843"/>
          </a:xfrm>
        </p:grpSpPr>
        <p:sp>
          <p:nvSpPr>
            <p:cNvPr id="12331" name="Oval 5"/>
            <p:cNvSpPr>
              <a:spLocks noChangeArrowheads="1"/>
            </p:cNvSpPr>
            <p:nvPr/>
          </p:nvSpPr>
          <p:spPr bwMode="auto">
            <a:xfrm>
              <a:off x="2686" y="1815"/>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2332" name="Oval 6"/>
            <p:cNvSpPr>
              <a:spLocks noChangeArrowheads="1"/>
            </p:cNvSpPr>
            <p:nvPr/>
          </p:nvSpPr>
          <p:spPr bwMode="auto">
            <a:xfrm>
              <a:off x="2164" y="219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2333" name="Oval 7"/>
            <p:cNvSpPr>
              <a:spLocks noChangeArrowheads="1"/>
            </p:cNvSpPr>
            <p:nvPr/>
          </p:nvSpPr>
          <p:spPr bwMode="auto">
            <a:xfrm>
              <a:off x="3416" y="2631"/>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2334" name="Oval 8"/>
            <p:cNvSpPr>
              <a:spLocks noChangeArrowheads="1"/>
            </p:cNvSpPr>
            <p:nvPr/>
          </p:nvSpPr>
          <p:spPr bwMode="auto">
            <a:xfrm>
              <a:off x="2296" y="2631"/>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32</a:t>
              </a:r>
            </a:p>
          </p:txBody>
        </p:sp>
        <p:sp>
          <p:nvSpPr>
            <p:cNvPr id="12335" name="Oval 9"/>
            <p:cNvSpPr>
              <a:spLocks noChangeArrowheads="1"/>
            </p:cNvSpPr>
            <p:nvPr/>
          </p:nvSpPr>
          <p:spPr bwMode="auto">
            <a:xfrm>
              <a:off x="2908" y="2631"/>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2336" name="Oval 10"/>
            <p:cNvSpPr>
              <a:spLocks noChangeArrowheads="1"/>
            </p:cNvSpPr>
            <p:nvPr/>
          </p:nvSpPr>
          <p:spPr bwMode="auto">
            <a:xfrm>
              <a:off x="3544" y="3055"/>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2337" name="Oval 11"/>
            <p:cNvSpPr>
              <a:spLocks noChangeArrowheads="1"/>
            </p:cNvSpPr>
            <p:nvPr/>
          </p:nvSpPr>
          <p:spPr bwMode="auto">
            <a:xfrm>
              <a:off x="2686" y="3063"/>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2338" name="Oval 12"/>
            <p:cNvSpPr>
              <a:spLocks noChangeArrowheads="1"/>
            </p:cNvSpPr>
            <p:nvPr/>
          </p:nvSpPr>
          <p:spPr bwMode="auto">
            <a:xfrm>
              <a:off x="3166" y="2199"/>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2339" name="Rectangle 13"/>
            <p:cNvSpPr>
              <a:spLocks noChangeArrowheads="1"/>
            </p:cNvSpPr>
            <p:nvPr/>
          </p:nvSpPr>
          <p:spPr bwMode="auto">
            <a:xfrm>
              <a:off x="2112" y="2503"/>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0" name="Rectangle 14"/>
            <p:cNvSpPr>
              <a:spLocks noChangeArrowheads="1"/>
            </p:cNvSpPr>
            <p:nvPr/>
          </p:nvSpPr>
          <p:spPr bwMode="auto">
            <a:xfrm>
              <a:off x="2304" y="293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1" name="Rectangle 15"/>
            <p:cNvSpPr>
              <a:spLocks noChangeArrowheads="1"/>
            </p:cNvSpPr>
            <p:nvPr/>
          </p:nvSpPr>
          <p:spPr bwMode="auto">
            <a:xfrm>
              <a:off x="2496" y="293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2" name="Rectangle 16"/>
            <p:cNvSpPr>
              <a:spLocks noChangeArrowheads="1"/>
            </p:cNvSpPr>
            <p:nvPr/>
          </p:nvSpPr>
          <p:spPr bwMode="auto">
            <a:xfrm>
              <a:off x="2688" y="3367"/>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3" name="Rectangle 17"/>
            <p:cNvSpPr>
              <a:spLocks noChangeArrowheads="1"/>
            </p:cNvSpPr>
            <p:nvPr/>
          </p:nvSpPr>
          <p:spPr bwMode="auto">
            <a:xfrm>
              <a:off x="2880" y="3367"/>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4" name="Rectangle 18"/>
            <p:cNvSpPr>
              <a:spLocks noChangeArrowheads="1"/>
            </p:cNvSpPr>
            <p:nvPr/>
          </p:nvSpPr>
          <p:spPr bwMode="auto">
            <a:xfrm>
              <a:off x="3360" y="2975"/>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5" name="Rectangle 19"/>
            <p:cNvSpPr>
              <a:spLocks noChangeArrowheads="1"/>
            </p:cNvSpPr>
            <p:nvPr/>
          </p:nvSpPr>
          <p:spPr bwMode="auto">
            <a:xfrm>
              <a:off x="3552" y="3359"/>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46" name="Rectangle 20"/>
            <p:cNvSpPr>
              <a:spLocks noChangeArrowheads="1"/>
            </p:cNvSpPr>
            <p:nvPr/>
          </p:nvSpPr>
          <p:spPr bwMode="auto">
            <a:xfrm>
              <a:off x="3744" y="3359"/>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47" name="AutoShape 21"/>
            <p:cNvCxnSpPr>
              <a:cxnSpLocks noChangeShapeType="1"/>
              <a:stCxn id="12331" idx="4"/>
              <a:endCxn id="12332" idx="0"/>
            </p:cNvCxnSpPr>
            <p:nvPr/>
          </p:nvCxnSpPr>
          <p:spPr bwMode="auto">
            <a:xfrm flipH="1">
              <a:off x="2305" y="2078"/>
              <a:ext cx="522"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48" name="AutoShape 22"/>
            <p:cNvCxnSpPr>
              <a:cxnSpLocks noChangeShapeType="1"/>
              <a:stCxn id="12332" idx="4"/>
              <a:endCxn id="12339" idx="0"/>
            </p:cNvCxnSpPr>
            <p:nvPr/>
          </p:nvCxnSpPr>
          <p:spPr bwMode="auto">
            <a:xfrm flipH="1">
              <a:off x="2160" y="2462"/>
              <a:ext cx="14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49" name="AutoShape 23"/>
            <p:cNvCxnSpPr>
              <a:cxnSpLocks noChangeShapeType="1"/>
              <a:stCxn id="12332" idx="4"/>
              <a:endCxn id="12334" idx="0"/>
            </p:cNvCxnSpPr>
            <p:nvPr/>
          </p:nvCxnSpPr>
          <p:spPr bwMode="auto">
            <a:xfrm>
              <a:off x="2305" y="2462"/>
              <a:ext cx="13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0" name="AutoShape 24"/>
            <p:cNvCxnSpPr>
              <a:cxnSpLocks noChangeShapeType="1"/>
              <a:stCxn id="12331" idx="4"/>
              <a:endCxn id="12338" idx="0"/>
            </p:cNvCxnSpPr>
            <p:nvPr/>
          </p:nvCxnSpPr>
          <p:spPr bwMode="auto">
            <a:xfrm>
              <a:off x="2827" y="2078"/>
              <a:ext cx="480" cy="13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1" name="AutoShape 25"/>
            <p:cNvCxnSpPr>
              <a:cxnSpLocks noChangeShapeType="1"/>
              <a:stCxn id="12333" idx="0"/>
              <a:endCxn id="12338" idx="4"/>
            </p:cNvCxnSpPr>
            <p:nvPr/>
          </p:nvCxnSpPr>
          <p:spPr bwMode="auto">
            <a:xfrm flipH="1" flipV="1">
              <a:off x="3307" y="2462"/>
              <a:ext cx="250"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2" name="AutoShape 26"/>
            <p:cNvCxnSpPr>
              <a:cxnSpLocks noChangeShapeType="1"/>
              <a:stCxn id="12333" idx="4"/>
              <a:endCxn id="12336" idx="0"/>
            </p:cNvCxnSpPr>
            <p:nvPr/>
          </p:nvCxnSpPr>
          <p:spPr bwMode="auto">
            <a:xfrm>
              <a:off x="3557" y="2894"/>
              <a:ext cx="128" cy="17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3" name="AutoShape 27"/>
            <p:cNvCxnSpPr>
              <a:cxnSpLocks noChangeShapeType="1"/>
              <a:stCxn id="12335" idx="4"/>
              <a:endCxn id="12337" idx="0"/>
            </p:cNvCxnSpPr>
            <p:nvPr/>
          </p:nvCxnSpPr>
          <p:spPr bwMode="auto">
            <a:xfrm flipH="1">
              <a:off x="2827" y="2894"/>
              <a:ext cx="222"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4" name="AutoShape 28"/>
            <p:cNvCxnSpPr>
              <a:cxnSpLocks noChangeShapeType="1"/>
              <a:stCxn id="12334" idx="4"/>
              <a:endCxn id="12340" idx="0"/>
            </p:cNvCxnSpPr>
            <p:nvPr/>
          </p:nvCxnSpPr>
          <p:spPr bwMode="auto">
            <a:xfrm flipH="1">
              <a:off x="2352" y="2894"/>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5" name="AutoShape 29"/>
            <p:cNvCxnSpPr>
              <a:cxnSpLocks noChangeShapeType="1"/>
              <a:stCxn id="12334" idx="4"/>
              <a:endCxn id="12341" idx="0"/>
            </p:cNvCxnSpPr>
            <p:nvPr/>
          </p:nvCxnSpPr>
          <p:spPr bwMode="auto">
            <a:xfrm>
              <a:off x="2437" y="2894"/>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6" name="AutoShape 30"/>
            <p:cNvCxnSpPr>
              <a:cxnSpLocks noChangeShapeType="1"/>
              <a:stCxn id="12337" idx="4"/>
              <a:endCxn id="12342" idx="0"/>
            </p:cNvCxnSpPr>
            <p:nvPr/>
          </p:nvCxnSpPr>
          <p:spPr bwMode="auto">
            <a:xfrm flipH="1">
              <a:off x="2736"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7" name="AutoShape 31"/>
            <p:cNvCxnSpPr>
              <a:cxnSpLocks noChangeShapeType="1"/>
              <a:stCxn id="12337" idx="4"/>
              <a:endCxn id="12343" idx="0"/>
            </p:cNvCxnSpPr>
            <p:nvPr/>
          </p:nvCxnSpPr>
          <p:spPr bwMode="auto">
            <a:xfrm>
              <a:off x="2827"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8" name="AutoShape 32"/>
            <p:cNvCxnSpPr>
              <a:cxnSpLocks noChangeShapeType="1"/>
              <a:stCxn id="12335" idx="4"/>
              <a:endCxn id="12363" idx="0"/>
            </p:cNvCxnSpPr>
            <p:nvPr/>
          </p:nvCxnSpPr>
          <p:spPr bwMode="auto">
            <a:xfrm>
              <a:off x="3049" y="2894"/>
              <a:ext cx="124"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59" name="AutoShape 33"/>
            <p:cNvCxnSpPr>
              <a:cxnSpLocks noChangeShapeType="1"/>
              <a:stCxn id="12333" idx="4"/>
              <a:endCxn id="12344" idx="0"/>
            </p:cNvCxnSpPr>
            <p:nvPr/>
          </p:nvCxnSpPr>
          <p:spPr bwMode="auto">
            <a:xfrm flipH="1">
              <a:off x="3408" y="2894"/>
              <a:ext cx="149"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60" name="AutoShape 34"/>
            <p:cNvCxnSpPr>
              <a:cxnSpLocks noChangeShapeType="1"/>
              <a:stCxn id="12335" idx="0"/>
              <a:endCxn id="12338" idx="4"/>
            </p:cNvCxnSpPr>
            <p:nvPr/>
          </p:nvCxnSpPr>
          <p:spPr bwMode="auto">
            <a:xfrm flipV="1">
              <a:off x="3049" y="2462"/>
              <a:ext cx="258" cy="17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61" name="AutoShape 35"/>
            <p:cNvCxnSpPr>
              <a:cxnSpLocks noChangeShapeType="1"/>
              <a:stCxn id="12336" idx="4"/>
              <a:endCxn id="12345" idx="0"/>
            </p:cNvCxnSpPr>
            <p:nvPr/>
          </p:nvCxnSpPr>
          <p:spPr bwMode="auto">
            <a:xfrm flipH="1">
              <a:off x="3600" y="3318"/>
              <a:ext cx="85"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62" name="AutoShape 36"/>
            <p:cNvCxnSpPr>
              <a:cxnSpLocks noChangeShapeType="1"/>
              <a:stCxn id="12336" idx="4"/>
              <a:endCxn id="12346" idx="0"/>
            </p:cNvCxnSpPr>
            <p:nvPr/>
          </p:nvCxnSpPr>
          <p:spPr bwMode="auto">
            <a:xfrm>
              <a:off x="3685" y="3318"/>
              <a:ext cx="107"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2363" name="Oval 37"/>
            <p:cNvSpPr>
              <a:spLocks noChangeArrowheads="1"/>
            </p:cNvSpPr>
            <p:nvPr/>
          </p:nvSpPr>
          <p:spPr bwMode="auto">
            <a:xfrm>
              <a:off x="3032" y="3063"/>
              <a:ext cx="323" cy="273"/>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2364" name="Rectangle 38"/>
            <p:cNvSpPr>
              <a:spLocks noChangeArrowheads="1"/>
            </p:cNvSpPr>
            <p:nvPr/>
          </p:nvSpPr>
          <p:spPr bwMode="auto">
            <a:xfrm>
              <a:off x="3034" y="3367"/>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65" name="Rectangle 39"/>
            <p:cNvSpPr>
              <a:spLocks noChangeArrowheads="1"/>
            </p:cNvSpPr>
            <p:nvPr/>
          </p:nvSpPr>
          <p:spPr bwMode="auto">
            <a:xfrm>
              <a:off x="3226" y="3367"/>
              <a:ext cx="116" cy="291"/>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66" name="AutoShape 40"/>
            <p:cNvCxnSpPr>
              <a:cxnSpLocks noChangeShapeType="1"/>
              <a:stCxn id="12363" idx="4"/>
              <a:endCxn id="12364" idx="0"/>
            </p:cNvCxnSpPr>
            <p:nvPr/>
          </p:nvCxnSpPr>
          <p:spPr bwMode="auto">
            <a:xfrm flipH="1">
              <a:off x="3082"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67" name="AutoShape 41"/>
            <p:cNvCxnSpPr>
              <a:cxnSpLocks noChangeShapeType="1"/>
              <a:stCxn id="12363" idx="4"/>
              <a:endCxn id="12365" idx="0"/>
            </p:cNvCxnSpPr>
            <p:nvPr/>
          </p:nvCxnSpPr>
          <p:spPr bwMode="auto">
            <a:xfrm>
              <a:off x="3173"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
        <p:nvSpPr>
          <p:cNvPr id="12295" name="Oval 42"/>
          <p:cNvSpPr>
            <a:spLocks noChangeArrowheads="1"/>
          </p:cNvSpPr>
          <p:nvPr/>
        </p:nvSpPr>
        <p:spPr bwMode="auto">
          <a:xfrm>
            <a:off x="7631114" y="29125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2296" name="Oval 43"/>
          <p:cNvSpPr>
            <a:spLocks noChangeArrowheads="1"/>
          </p:cNvSpPr>
          <p:nvPr/>
        </p:nvSpPr>
        <p:spPr bwMode="auto">
          <a:xfrm>
            <a:off x="7097714" y="35221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2297" name="Oval 44"/>
          <p:cNvSpPr>
            <a:spLocks noChangeArrowheads="1"/>
          </p:cNvSpPr>
          <p:nvPr/>
        </p:nvSpPr>
        <p:spPr bwMode="auto">
          <a:xfrm>
            <a:off x="8637589" y="42079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2298" name="Oval 45"/>
          <p:cNvSpPr>
            <a:spLocks noChangeArrowheads="1"/>
          </p:cNvSpPr>
          <p:nvPr/>
        </p:nvSpPr>
        <p:spPr bwMode="auto">
          <a:xfrm>
            <a:off x="7831139" y="42079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2299" name="Oval 46"/>
          <p:cNvSpPr>
            <a:spLocks noChangeArrowheads="1"/>
          </p:cNvSpPr>
          <p:nvPr/>
        </p:nvSpPr>
        <p:spPr bwMode="auto">
          <a:xfrm>
            <a:off x="8840789" y="48810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2300" name="Oval 47"/>
          <p:cNvSpPr>
            <a:spLocks noChangeArrowheads="1"/>
          </p:cNvSpPr>
          <p:nvPr/>
        </p:nvSpPr>
        <p:spPr bwMode="auto">
          <a:xfrm>
            <a:off x="7478714" y="48937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2301" name="Oval 48"/>
          <p:cNvSpPr>
            <a:spLocks noChangeArrowheads="1"/>
          </p:cNvSpPr>
          <p:nvPr/>
        </p:nvSpPr>
        <p:spPr bwMode="auto">
          <a:xfrm>
            <a:off x="8240714" y="35221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2302" name="Rectangle 49"/>
          <p:cNvSpPr>
            <a:spLocks noChangeArrowheads="1"/>
          </p:cNvSpPr>
          <p:nvPr/>
        </p:nvSpPr>
        <p:spPr bwMode="auto">
          <a:xfrm>
            <a:off x="7091364" y="40046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3" name="Rectangle 50"/>
          <p:cNvSpPr>
            <a:spLocks noChangeArrowheads="1"/>
          </p:cNvSpPr>
          <p:nvPr/>
        </p:nvSpPr>
        <p:spPr bwMode="auto">
          <a:xfrm>
            <a:off x="7396164" y="40046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4" name="Rectangle 51"/>
          <p:cNvSpPr>
            <a:spLocks noChangeArrowheads="1"/>
          </p:cNvSpPr>
          <p:nvPr/>
        </p:nvSpPr>
        <p:spPr bwMode="auto">
          <a:xfrm>
            <a:off x="7481889"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5" name="Rectangle 52"/>
          <p:cNvSpPr>
            <a:spLocks noChangeArrowheads="1"/>
          </p:cNvSpPr>
          <p:nvPr/>
        </p:nvSpPr>
        <p:spPr bwMode="auto">
          <a:xfrm>
            <a:off x="7786689"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6" name="Rectangle 53"/>
          <p:cNvSpPr>
            <a:spLocks noChangeArrowheads="1"/>
          </p:cNvSpPr>
          <p:nvPr/>
        </p:nvSpPr>
        <p:spPr bwMode="auto">
          <a:xfrm>
            <a:off x="8548689" y="47539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7" name="Rectangle 54"/>
          <p:cNvSpPr>
            <a:spLocks noChangeArrowheads="1"/>
          </p:cNvSpPr>
          <p:nvPr/>
        </p:nvSpPr>
        <p:spPr bwMode="auto">
          <a:xfrm>
            <a:off x="8853489" y="53635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08" name="Rectangle 55"/>
          <p:cNvSpPr>
            <a:spLocks noChangeArrowheads="1"/>
          </p:cNvSpPr>
          <p:nvPr/>
        </p:nvSpPr>
        <p:spPr bwMode="auto">
          <a:xfrm>
            <a:off x="9158289" y="53635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09" name="AutoShape 56"/>
          <p:cNvCxnSpPr>
            <a:cxnSpLocks noChangeShapeType="1"/>
            <a:stCxn id="12295" idx="4"/>
            <a:endCxn id="12296" idx="0"/>
          </p:cNvCxnSpPr>
          <p:nvPr/>
        </p:nvCxnSpPr>
        <p:spPr bwMode="auto">
          <a:xfrm flipH="1">
            <a:off x="7321550" y="3330576"/>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0" name="AutoShape 57"/>
          <p:cNvCxnSpPr>
            <a:cxnSpLocks noChangeShapeType="1"/>
            <a:stCxn id="12296" idx="4"/>
            <a:endCxn id="12302" idx="0"/>
          </p:cNvCxnSpPr>
          <p:nvPr/>
        </p:nvCxnSpPr>
        <p:spPr bwMode="auto">
          <a:xfrm flipH="1">
            <a:off x="7167564" y="3940176"/>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1" name="AutoShape 58"/>
          <p:cNvCxnSpPr>
            <a:cxnSpLocks noChangeShapeType="1"/>
            <a:stCxn id="12296" idx="4"/>
            <a:endCxn id="12303" idx="0"/>
          </p:cNvCxnSpPr>
          <p:nvPr/>
        </p:nvCxnSpPr>
        <p:spPr bwMode="auto">
          <a:xfrm>
            <a:off x="7321551" y="3940176"/>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2" name="AutoShape 59"/>
          <p:cNvCxnSpPr>
            <a:cxnSpLocks noChangeShapeType="1"/>
            <a:stCxn id="12295" idx="4"/>
            <a:endCxn id="12301" idx="0"/>
          </p:cNvCxnSpPr>
          <p:nvPr/>
        </p:nvCxnSpPr>
        <p:spPr bwMode="auto">
          <a:xfrm>
            <a:off x="7854950" y="3330576"/>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3" name="AutoShape 60"/>
          <p:cNvCxnSpPr>
            <a:cxnSpLocks noChangeShapeType="1"/>
            <a:stCxn id="12297" idx="0"/>
            <a:endCxn id="12301" idx="4"/>
          </p:cNvCxnSpPr>
          <p:nvPr/>
        </p:nvCxnSpPr>
        <p:spPr bwMode="auto">
          <a:xfrm flipH="1" flipV="1">
            <a:off x="8464551" y="3940176"/>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4" name="AutoShape 61"/>
          <p:cNvCxnSpPr>
            <a:cxnSpLocks noChangeShapeType="1"/>
            <a:stCxn id="12297" idx="4"/>
            <a:endCxn id="12299" idx="0"/>
          </p:cNvCxnSpPr>
          <p:nvPr/>
        </p:nvCxnSpPr>
        <p:spPr bwMode="auto">
          <a:xfrm>
            <a:off x="8861425" y="462597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5" name="AutoShape 62"/>
          <p:cNvCxnSpPr>
            <a:cxnSpLocks noChangeShapeType="1"/>
            <a:stCxn id="12298" idx="4"/>
            <a:endCxn id="12300" idx="0"/>
          </p:cNvCxnSpPr>
          <p:nvPr/>
        </p:nvCxnSpPr>
        <p:spPr bwMode="auto">
          <a:xfrm flipH="1">
            <a:off x="7702551" y="462597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6" name="AutoShape 63"/>
          <p:cNvCxnSpPr>
            <a:cxnSpLocks noChangeShapeType="1"/>
            <a:stCxn id="12300" idx="4"/>
            <a:endCxn id="12304" idx="0"/>
          </p:cNvCxnSpPr>
          <p:nvPr/>
        </p:nvCxnSpPr>
        <p:spPr bwMode="auto">
          <a:xfrm flipH="1">
            <a:off x="7558088" y="531177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7" name="AutoShape 64"/>
          <p:cNvCxnSpPr>
            <a:cxnSpLocks noChangeShapeType="1"/>
            <a:stCxn id="12300" idx="4"/>
            <a:endCxn id="12305" idx="0"/>
          </p:cNvCxnSpPr>
          <p:nvPr/>
        </p:nvCxnSpPr>
        <p:spPr bwMode="auto">
          <a:xfrm>
            <a:off x="7702550" y="531177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8" name="AutoShape 65"/>
          <p:cNvCxnSpPr>
            <a:cxnSpLocks noChangeShapeType="1"/>
            <a:stCxn id="12298" idx="4"/>
            <a:endCxn id="12323" idx="0"/>
          </p:cNvCxnSpPr>
          <p:nvPr/>
        </p:nvCxnSpPr>
        <p:spPr bwMode="auto">
          <a:xfrm>
            <a:off x="8054975" y="462597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19" name="AutoShape 66"/>
          <p:cNvCxnSpPr>
            <a:cxnSpLocks noChangeShapeType="1"/>
            <a:stCxn id="12297" idx="4"/>
            <a:endCxn id="12306" idx="0"/>
          </p:cNvCxnSpPr>
          <p:nvPr/>
        </p:nvCxnSpPr>
        <p:spPr bwMode="auto">
          <a:xfrm flipH="1">
            <a:off x="8624889" y="4625976"/>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20" name="AutoShape 67"/>
          <p:cNvCxnSpPr>
            <a:cxnSpLocks noChangeShapeType="1"/>
            <a:stCxn id="12298" idx="0"/>
            <a:endCxn id="12301" idx="4"/>
          </p:cNvCxnSpPr>
          <p:nvPr/>
        </p:nvCxnSpPr>
        <p:spPr bwMode="auto">
          <a:xfrm flipV="1">
            <a:off x="8054976" y="3940176"/>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21" name="AutoShape 68"/>
          <p:cNvCxnSpPr>
            <a:cxnSpLocks noChangeShapeType="1"/>
            <a:stCxn id="12299" idx="4"/>
            <a:endCxn id="12307" idx="0"/>
          </p:cNvCxnSpPr>
          <p:nvPr/>
        </p:nvCxnSpPr>
        <p:spPr bwMode="auto">
          <a:xfrm flipH="1">
            <a:off x="8929689" y="5299076"/>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22" name="AutoShape 69"/>
          <p:cNvCxnSpPr>
            <a:cxnSpLocks noChangeShapeType="1"/>
            <a:stCxn id="12299" idx="4"/>
            <a:endCxn id="12308" idx="0"/>
          </p:cNvCxnSpPr>
          <p:nvPr/>
        </p:nvCxnSpPr>
        <p:spPr bwMode="auto">
          <a:xfrm>
            <a:off x="9064626" y="5299076"/>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2323" name="Oval 70"/>
          <p:cNvSpPr>
            <a:spLocks noChangeArrowheads="1"/>
          </p:cNvSpPr>
          <p:nvPr/>
        </p:nvSpPr>
        <p:spPr bwMode="auto">
          <a:xfrm>
            <a:off x="8027989" y="489376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2324" name="Rectangle 71"/>
          <p:cNvSpPr>
            <a:spLocks noChangeArrowheads="1"/>
          </p:cNvSpPr>
          <p:nvPr/>
        </p:nvSpPr>
        <p:spPr bwMode="auto">
          <a:xfrm>
            <a:off x="8031164"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2325" name="Rectangle 72"/>
          <p:cNvSpPr>
            <a:spLocks noChangeArrowheads="1"/>
          </p:cNvSpPr>
          <p:nvPr/>
        </p:nvSpPr>
        <p:spPr bwMode="auto">
          <a:xfrm>
            <a:off x="8335964"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2326" name="AutoShape 73"/>
          <p:cNvCxnSpPr>
            <a:cxnSpLocks noChangeShapeType="1"/>
            <a:stCxn id="12323" idx="4"/>
            <a:endCxn id="12324" idx="0"/>
          </p:cNvCxnSpPr>
          <p:nvPr/>
        </p:nvCxnSpPr>
        <p:spPr bwMode="auto">
          <a:xfrm flipH="1">
            <a:off x="8107363" y="531177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2327" name="AutoShape 74"/>
          <p:cNvCxnSpPr>
            <a:cxnSpLocks noChangeShapeType="1"/>
            <a:stCxn id="12323" idx="4"/>
            <a:endCxn id="12325" idx="0"/>
          </p:cNvCxnSpPr>
          <p:nvPr/>
        </p:nvCxnSpPr>
        <p:spPr bwMode="auto">
          <a:xfrm>
            <a:off x="8251825" y="531177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2328" name="Text Box 83"/>
          <p:cNvSpPr txBox="1">
            <a:spLocks noChangeArrowheads="1"/>
          </p:cNvSpPr>
          <p:nvPr/>
        </p:nvSpPr>
        <p:spPr bwMode="auto">
          <a:xfrm>
            <a:off x="4276725" y="5911850"/>
            <a:ext cx="1887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latin typeface="Times New Roman" panose="02020603050405020304" pitchFamily="18" charset="0"/>
              </a:rPr>
              <a:t>before deletion of 32</a:t>
            </a:r>
          </a:p>
        </p:txBody>
      </p:sp>
      <p:sp>
        <p:nvSpPr>
          <p:cNvPr id="12329" name="Text Box 84"/>
          <p:cNvSpPr txBox="1">
            <a:spLocks noChangeArrowheads="1"/>
          </p:cNvSpPr>
          <p:nvPr/>
        </p:nvSpPr>
        <p:spPr bwMode="auto">
          <a:xfrm>
            <a:off x="7569201" y="5911850"/>
            <a:ext cx="1266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latin typeface="Times New Roman" panose="02020603050405020304" pitchFamily="18" charset="0"/>
              </a:rPr>
              <a:t>after deletion</a:t>
            </a:r>
          </a:p>
        </p:txBody>
      </p:sp>
      <p:sp>
        <p:nvSpPr>
          <p:cNvPr id="12330" name="Line 85"/>
          <p:cNvSpPr>
            <a:spLocks noChangeShapeType="1"/>
          </p:cNvSpPr>
          <p:nvPr/>
        </p:nvSpPr>
        <p:spPr bwMode="auto">
          <a:xfrm>
            <a:off x="6096000" y="33528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271696347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2"/>
          <p:cNvSpPr>
            <a:spLocks noGrp="1" noChangeArrowheads="1"/>
          </p:cNvSpPr>
          <p:nvPr>
            <p:ph type="title"/>
          </p:nvPr>
        </p:nvSpPr>
        <p:spPr/>
        <p:txBody>
          <a:bodyPr/>
          <a:lstStyle/>
          <a:p>
            <a:pPr eaLnBrk="1" hangingPunct="1"/>
            <a:r>
              <a:rPr lang="en-US" altLang="en-US" smtClean="0"/>
              <a:t>Rebalancing after a Removal</a:t>
            </a:r>
          </a:p>
        </p:txBody>
      </p:sp>
      <p:sp>
        <p:nvSpPr>
          <p:cNvPr id="1332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sz="2000"/>
              <a:t>Let </a:t>
            </a:r>
            <a:r>
              <a:rPr lang="en-US" altLang="en-US" sz="2000">
                <a:solidFill>
                  <a:schemeClr val="tx2"/>
                </a:solidFill>
              </a:rPr>
              <a:t>z</a:t>
            </a:r>
            <a:r>
              <a:rPr lang="en-US" altLang="en-US" sz="2000"/>
              <a:t> be the </a:t>
            </a:r>
            <a:r>
              <a:rPr lang="en-US" altLang="en-US" sz="2000">
                <a:solidFill>
                  <a:schemeClr val="tx2"/>
                </a:solidFill>
              </a:rPr>
              <a:t>first unbalanced</a:t>
            </a:r>
            <a:r>
              <a:rPr lang="en-US" altLang="en-US" sz="2000"/>
              <a:t> node encountered while travelling up the tree from w. Also, let y be the child of z with the larger height, and let x be the child of y with the larger height</a:t>
            </a:r>
          </a:p>
          <a:p>
            <a:pPr eaLnBrk="1" hangingPunct="1">
              <a:lnSpc>
                <a:spcPct val="90000"/>
              </a:lnSpc>
            </a:pPr>
            <a:r>
              <a:rPr lang="en-US" altLang="en-US" sz="2000"/>
              <a:t>We perform </a:t>
            </a:r>
            <a:r>
              <a:rPr lang="en-US" altLang="en-US" sz="2000">
                <a:solidFill>
                  <a:schemeClr val="tx2"/>
                </a:solidFill>
              </a:rPr>
              <a:t>restructure</a:t>
            </a:r>
            <a:r>
              <a:rPr lang="en-US" altLang="en-US" sz="2000"/>
              <a:t>(x) to restore balance at z</a:t>
            </a:r>
          </a:p>
          <a:p>
            <a:pPr eaLnBrk="1" hangingPunct="1">
              <a:lnSpc>
                <a:spcPct val="90000"/>
              </a:lnSpc>
            </a:pPr>
            <a:r>
              <a:rPr lang="en-US" altLang="en-US" sz="2000"/>
              <a:t>As this restructuring may upset the balance of another node higher in the tree, we must continue checking for balance until the root of T is reached</a:t>
            </a:r>
          </a:p>
        </p:txBody>
      </p:sp>
      <p:sp>
        <p:nvSpPr>
          <p:cNvPr id="133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8BB91DC-F624-40A1-89D1-967654B0EC56}" type="slidenum">
              <a:rPr lang="en-US" altLang="lv-LV" sz="1400"/>
              <a:pPr eaLnBrk="1" hangingPunct="1"/>
              <a:t>37</a:t>
            </a:fld>
            <a:endParaRPr lang="en-US" altLang="lv-LV" sz="1400"/>
          </a:p>
        </p:txBody>
      </p:sp>
      <p:sp>
        <p:nvSpPr>
          <p:cNvPr id="13316" name="AutoShape 85"/>
          <p:cNvSpPr>
            <a:spLocks noChangeArrowheads="1"/>
          </p:cNvSpPr>
          <p:nvPr/>
        </p:nvSpPr>
        <p:spPr bwMode="auto">
          <a:xfrm>
            <a:off x="8839200" y="4724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7" name="AutoShape 87"/>
          <p:cNvSpPr>
            <a:spLocks noChangeArrowheads="1"/>
          </p:cNvSpPr>
          <p:nvPr/>
        </p:nvSpPr>
        <p:spPr bwMode="auto">
          <a:xfrm>
            <a:off x="8610600" y="47244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8" name="AutoShape 88"/>
          <p:cNvSpPr>
            <a:spLocks noChangeArrowheads="1"/>
          </p:cNvSpPr>
          <p:nvPr/>
        </p:nvSpPr>
        <p:spPr bwMode="auto">
          <a:xfrm>
            <a:off x="7620000" y="48006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9" name="AutoShape 86"/>
          <p:cNvSpPr>
            <a:spLocks noChangeArrowheads="1"/>
          </p:cNvSpPr>
          <p:nvPr/>
        </p:nvSpPr>
        <p:spPr bwMode="auto">
          <a:xfrm>
            <a:off x="6858000" y="4724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0" name="AutoShape 84"/>
          <p:cNvSpPr>
            <a:spLocks noChangeArrowheads="1"/>
          </p:cNvSpPr>
          <p:nvPr/>
        </p:nvSpPr>
        <p:spPr bwMode="auto">
          <a:xfrm>
            <a:off x="4724400" y="5486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1" name="AutoShape 83"/>
          <p:cNvSpPr>
            <a:spLocks noChangeArrowheads="1"/>
          </p:cNvSpPr>
          <p:nvPr/>
        </p:nvSpPr>
        <p:spPr bwMode="auto">
          <a:xfrm>
            <a:off x="4495800" y="54864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2" name="AutoShape 82"/>
          <p:cNvSpPr>
            <a:spLocks noChangeArrowheads="1"/>
          </p:cNvSpPr>
          <p:nvPr/>
        </p:nvSpPr>
        <p:spPr bwMode="auto">
          <a:xfrm>
            <a:off x="3352800" y="50292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3" name="AutoShape 81"/>
          <p:cNvSpPr>
            <a:spLocks noChangeArrowheads="1"/>
          </p:cNvSpPr>
          <p:nvPr/>
        </p:nvSpPr>
        <p:spPr bwMode="auto">
          <a:xfrm>
            <a:off x="2895600" y="42672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6" name="Oval 5"/>
          <p:cNvSpPr>
            <a:spLocks noChangeArrowheads="1"/>
          </p:cNvSpPr>
          <p:nvPr/>
        </p:nvSpPr>
        <p:spPr bwMode="auto">
          <a:xfrm>
            <a:off x="3694114" y="37190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3327" name="Oval 6"/>
          <p:cNvSpPr>
            <a:spLocks noChangeArrowheads="1"/>
          </p:cNvSpPr>
          <p:nvPr/>
        </p:nvSpPr>
        <p:spPr bwMode="auto">
          <a:xfrm>
            <a:off x="3160714" y="4328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3328" name="Oval 7"/>
          <p:cNvSpPr>
            <a:spLocks noChangeArrowheads="1"/>
          </p:cNvSpPr>
          <p:nvPr/>
        </p:nvSpPr>
        <p:spPr bwMode="auto">
          <a:xfrm>
            <a:off x="4700589" y="50144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3329" name="Oval 8"/>
          <p:cNvSpPr>
            <a:spLocks noChangeArrowheads="1"/>
          </p:cNvSpPr>
          <p:nvPr/>
        </p:nvSpPr>
        <p:spPr bwMode="auto">
          <a:xfrm>
            <a:off x="3894139" y="50144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3330" name="Oval 9"/>
          <p:cNvSpPr>
            <a:spLocks noChangeArrowheads="1"/>
          </p:cNvSpPr>
          <p:nvPr/>
        </p:nvSpPr>
        <p:spPr bwMode="auto">
          <a:xfrm>
            <a:off x="4903789" y="56875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3331" name="Oval 10"/>
          <p:cNvSpPr>
            <a:spLocks noChangeArrowheads="1"/>
          </p:cNvSpPr>
          <p:nvPr/>
        </p:nvSpPr>
        <p:spPr bwMode="auto">
          <a:xfrm>
            <a:off x="3541714" y="5700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3332" name="Oval 11"/>
          <p:cNvSpPr>
            <a:spLocks noChangeArrowheads="1"/>
          </p:cNvSpPr>
          <p:nvPr/>
        </p:nvSpPr>
        <p:spPr bwMode="auto">
          <a:xfrm>
            <a:off x="4303714" y="4328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3333" name="Rectangle 12"/>
          <p:cNvSpPr>
            <a:spLocks noChangeArrowheads="1"/>
          </p:cNvSpPr>
          <p:nvPr/>
        </p:nvSpPr>
        <p:spPr bwMode="auto">
          <a:xfrm>
            <a:off x="3154364" y="48110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4" name="Rectangle 13"/>
          <p:cNvSpPr>
            <a:spLocks noChangeArrowheads="1"/>
          </p:cNvSpPr>
          <p:nvPr/>
        </p:nvSpPr>
        <p:spPr bwMode="auto">
          <a:xfrm>
            <a:off x="3459164" y="48110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5" name="Rectangle 14"/>
          <p:cNvSpPr>
            <a:spLocks noChangeArrowheads="1"/>
          </p:cNvSpPr>
          <p:nvPr/>
        </p:nvSpPr>
        <p:spPr bwMode="auto">
          <a:xfrm>
            <a:off x="3544889"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6" name="Rectangle 15"/>
          <p:cNvSpPr>
            <a:spLocks noChangeArrowheads="1"/>
          </p:cNvSpPr>
          <p:nvPr/>
        </p:nvSpPr>
        <p:spPr bwMode="auto">
          <a:xfrm>
            <a:off x="3849689"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7" name="Rectangle 16"/>
          <p:cNvSpPr>
            <a:spLocks noChangeArrowheads="1"/>
          </p:cNvSpPr>
          <p:nvPr/>
        </p:nvSpPr>
        <p:spPr bwMode="auto">
          <a:xfrm>
            <a:off x="4611689" y="55603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8" name="Rectangle 17"/>
          <p:cNvSpPr>
            <a:spLocks noChangeArrowheads="1"/>
          </p:cNvSpPr>
          <p:nvPr/>
        </p:nvSpPr>
        <p:spPr bwMode="auto">
          <a:xfrm>
            <a:off x="4916489" y="61699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9" name="Rectangle 18"/>
          <p:cNvSpPr>
            <a:spLocks noChangeArrowheads="1"/>
          </p:cNvSpPr>
          <p:nvPr/>
        </p:nvSpPr>
        <p:spPr bwMode="auto">
          <a:xfrm>
            <a:off x="5221289" y="61699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40" name="AutoShape 19"/>
          <p:cNvCxnSpPr>
            <a:cxnSpLocks noChangeShapeType="1"/>
            <a:stCxn id="13326" idx="4"/>
            <a:endCxn id="13327" idx="0"/>
          </p:cNvCxnSpPr>
          <p:nvPr/>
        </p:nvCxnSpPr>
        <p:spPr bwMode="auto">
          <a:xfrm flipH="1">
            <a:off x="3384550" y="4137026"/>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1" name="AutoShape 20"/>
          <p:cNvCxnSpPr>
            <a:cxnSpLocks noChangeShapeType="1"/>
            <a:stCxn id="13327" idx="4"/>
            <a:endCxn id="13333" idx="0"/>
          </p:cNvCxnSpPr>
          <p:nvPr/>
        </p:nvCxnSpPr>
        <p:spPr bwMode="auto">
          <a:xfrm flipH="1">
            <a:off x="3230564" y="4746626"/>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2" name="AutoShape 21"/>
          <p:cNvCxnSpPr>
            <a:cxnSpLocks noChangeShapeType="1"/>
            <a:stCxn id="13327" idx="4"/>
            <a:endCxn id="13334" idx="0"/>
          </p:cNvCxnSpPr>
          <p:nvPr/>
        </p:nvCxnSpPr>
        <p:spPr bwMode="auto">
          <a:xfrm>
            <a:off x="3384551" y="4746626"/>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3" name="AutoShape 22"/>
          <p:cNvCxnSpPr>
            <a:cxnSpLocks noChangeShapeType="1"/>
            <a:stCxn id="13326" idx="4"/>
            <a:endCxn id="13332" idx="0"/>
          </p:cNvCxnSpPr>
          <p:nvPr/>
        </p:nvCxnSpPr>
        <p:spPr bwMode="auto">
          <a:xfrm>
            <a:off x="3917950" y="4137026"/>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4" name="AutoShape 23"/>
          <p:cNvCxnSpPr>
            <a:cxnSpLocks noChangeShapeType="1"/>
            <a:stCxn id="13328" idx="0"/>
            <a:endCxn id="13332" idx="4"/>
          </p:cNvCxnSpPr>
          <p:nvPr/>
        </p:nvCxnSpPr>
        <p:spPr bwMode="auto">
          <a:xfrm flipH="1" flipV="1">
            <a:off x="4527551" y="4746626"/>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5" name="AutoShape 24"/>
          <p:cNvCxnSpPr>
            <a:cxnSpLocks noChangeShapeType="1"/>
            <a:stCxn id="13328" idx="4"/>
            <a:endCxn id="13330" idx="0"/>
          </p:cNvCxnSpPr>
          <p:nvPr/>
        </p:nvCxnSpPr>
        <p:spPr bwMode="auto">
          <a:xfrm>
            <a:off x="4924425" y="54324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6" name="AutoShape 25"/>
          <p:cNvCxnSpPr>
            <a:cxnSpLocks noChangeShapeType="1"/>
            <a:stCxn id="13329" idx="4"/>
            <a:endCxn id="13331" idx="0"/>
          </p:cNvCxnSpPr>
          <p:nvPr/>
        </p:nvCxnSpPr>
        <p:spPr bwMode="auto">
          <a:xfrm flipH="1">
            <a:off x="3765551" y="543242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7" name="AutoShape 26"/>
          <p:cNvCxnSpPr>
            <a:cxnSpLocks noChangeShapeType="1"/>
            <a:stCxn id="13331" idx="4"/>
            <a:endCxn id="13335" idx="0"/>
          </p:cNvCxnSpPr>
          <p:nvPr/>
        </p:nvCxnSpPr>
        <p:spPr bwMode="auto">
          <a:xfrm flipH="1">
            <a:off x="3621088" y="61182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8" name="AutoShape 27"/>
          <p:cNvCxnSpPr>
            <a:cxnSpLocks noChangeShapeType="1"/>
            <a:stCxn id="13331" idx="4"/>
            <a:endCxn id="13336" idx="0"/>
          </p:cNvCxnSpPr>
          <p:nvPr/>
        </p:nvCxnSpPr>
        <p:spPr bwMode="auto">
          <a:xfrm>
            <a:off x="3765550" y="61182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9" name="AutoShape 28"/>
          <p:cNvCxnSpPr>
            <a:cxnSpLocks noChangeShapeType="1"/>
            <a:stCxn id="13329" idx="4"/>
            <a:endCxn id="13354" idx="0"/>
          </p:cNvCxnSpPr>
          <p:nvPr/>
        </p:nvCxnSpPr>
        <p:spPr bwMode="auto">
          <a:xfrm>
            <a:off x="4117975" y="543242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0" name="AutoShape 29"/>
          <p:cNvCxnSpPr>
            <a:cxnSpLocks noChangeShapeType="1"/>
            <a:stCxn id="13328" idx="4"/>
            <a:endCxn id="13337" idx="0"/>
          </p:cNvCxnSpPr>
          <p:nvPr/>
        </p:nvCxnSpPr>
        <p:spPr bwMode="auto">
          <a:xfrm flipH="1">
            <a:off x="4687889" y="5432426"/>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1" name="AutoShape 30"/>
          <p:cNvCxnSpPr>
            <a:cxnSpLocks noChangeShapeType="1"/>
            <a:stCxn id="13329" idx="0"/>
            <a:endCxn id="13332" idx="4"/>
          </p:cNvCxnSpPr>
          <p:nvPr/>
        </p:nvCxnSpPr>
        <p:spPr bwMode="auto">
          <a:xfrm flipV="1">
            <a:off x="4117976" y="4746626"/>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2" name="AutoShape 31"/>
          <p:cNvCxnSpPr>
            <a:cxnSpLocks noChangeShapeType="1"/>
            <a:stCxn id="13330" idx="4"/>
            <a:endCxn id="13338" idx="0"/>
          </p:cNvCxnSpPr>
          <p:nvPr/>
        </p:nvCxnSpPr>
        <p:spPr bwMode="auto">
          <a:xfrm flipH="1">
            <a:off x="4992689" y="6105526"/>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3" name="AutoShape 32"/>
          <p:cNvCxnSpPr>
            <a:cxnSpLocks noChangeShapeType="1"/>
            <a:stCxn id="13330" idx="4"/>
            <a:endCxn id="13339" idx="0"/>
          </p:cNvCxnSpPr>
          <p:nvPr/>
        </p:nvCxnSpPr>
        <p:spPr bwMode="auto">
          <a:xfrm>
            <a:off x="5127626" y="6105526"/>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54" name="Oval 33"/>
          <p:cNvSpPr>
            <a:spLocks noChangeArrowheads="1"/>
          </p:cNvSpPr>
          <p:nvPr/>
        </p:nvSpPr>
        <p:spPr bwMode="auto">
          <a:xfrm>
            <a:off x="4090989" y="5700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3355" name="Rectangle 34"/>
          <p:cNvSpPr>
            <a:spLocks noChangeArrowheads="1"/>
          </p:cNvSpPr>
          <p:nvPr/>
        </p:nvSpPr>
        <p:spPr bwMode="auto">
          <a:xfrm>
            <a:off x="4094164"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56" name="Rectangle 35"/>
          <p:cNvSpPr>
            <a:spLocks noChangeArrowheads="1"/>
          </p:cNvSpPr>
          <p:nvPr/>
        </p:nvSpPr>
        <p:spPr bwMode="auto">
          <a:xfrm>
            <a:off x="4398964"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57" name="AutoShape 36"/>
          <p:cNvCxnSpPr>
            <a:cxnSpLocks noChangeShapeType="1"/>
            <a:stCxn id="13354" idx="4"/>
            <a:endCxn id="13355" idx="0"/>
          </p:cNvCxnSpPr>
          <p:nvPr/>
        </p:nvCxnSpPr>
        <p:spPr bwMode="auto">
          <a:xfrm flipH="1">
            <a:off x="4170363" y="61182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8" name="AutoShape 37"/>
          <p:cNvCxnSpPr>
            <a:cxnSpLocks noChangeShapeType="1"/>
            <a:stCxn id="13354" idx="4"/>
            <a:endCxn id="13356" idx="0"/>
          </p:cNvCxnSpPr>
          <p:nvPr/>
        </p:nvCxnSpPr>
        <p:spPr bwMode="auto">
          <a:xfrm>
            <a:off x="4314825" y="61182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59" name="Text Box 38"/>
          <p:cNvSpPr txBox="1">
            <a:spLocks noChangeArrowheads="1"/>
          </p:cNvSpPr>
          <p:nvPr/>
        </p:nvSpPr>
        <p:spPr bwMode="auto">
          <a:xfrm>
            <a:off x="2667000" y="4276725"/>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w</a:t>
            </a:r>
          </a:p>
        </p:txBody>
      </p:sp>
      <p:sp>
        <p:nvSpPr>
          <p:cNvPr id="13360" name="Text Box 39"/>
          <p:cNvSpPr txBox="1">
            <a:spLocks noChangeArrowheads="1"/>
          </p:cNvSpPr>
          <p:nvPr/>
        </p:nvSpPr>
        <p:spPr bwMode="auto">
          <a:xfrm>
            <a:off x="5516563" y="4943475"/>
            <a:ext cx="57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c=x</a:t>
            </a:r>
          </a:p>
        </p:txBody>
      </p:sp>
      <p:sp>
        <p:nvSpPr>
          <p:cNvPr id="13361" name="Text Box 40"/>
          <p:cNvSpPr txBox="1">
            <a:spLocks noChangeArrowheads="1"/>
          </p:cNvSpPr>
          <p:nvPr/>
        </p:nvSpPr>
        <p:spPr bwMode="auto">
          <a:xfrm>
            <a:off x="5100639" y="4286250"/>
            <a:ext cx="585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b=y</a:t>
            </a:r>
          </a:p>
        </p:txBody>
      </p:sp>
      <p:sp>
        <p:nvSpPr>
          <p:cNvPr id="13362" name="Text Box 41"/>
          <p:cNvSpPr txBox="1">
            <a:spLocks noChangeArrowheads="1"/>
          </p:cNvSpPr>
          <p:nvPr/>
        </p:nvSpPr>
        <p:spPr bwMode="auto">
          <a:xfrm>
            <a:off x="2871788" y="3714750"/>
            <a:ext cx="55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a=z</a:t>
            </a:r>
          </a:p>
        </p:txBody>
      </p:sp>
      <p:sp>
        <p:nvSpPr>
          <p:cNvPr id="13363" name="Line 42"/>
          <p:cNvSpPr>
            <a:spLocks noChangeShapeType="1"/>
          </p:cNvSpPr>
          <p:nvPr/>
        </p:nvSpPr>
        <p:spPr bwMode="auto">
          <a:xfrm>
            <a:off x="3392488" y="391795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4" name="Line 43"/>
          <p:cNvSpPr>
            <a:spLocks noChangeShapeType="1"/>
          </p:cNvSpPr>
          <p:nvPr/>
        </p:nvSpPr>
        <p:spPr bwMode="auto">
          <a:xfrm flipV="1">
            <a:off x="2924175" y="45370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5" name="Line 44"/>
          <p:cNvSpPr>
            <a:spLocks noChangeShapeType="1"/>
          </p:cNvSpPr>
          <p:nvPr/>
        </p:nvSpPr>
        <p:spPr bwMode="auto">
          <a:xfrm flipH="1">
            <a:off x="4764088" y="4546600"/>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6" name="Line 45"/>
          <p:cNvSpPr>
            <a:spLocks noChangeShapeType="1"/>
          </p:cNvSpPr>
          <p:nvPr/>
        </p:nvSpPr>
        <p:spPr bwMode="auto">
          <a:xfrm flipH="1">
            <a:off x="5173663" y="5203825"/>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7" name="Oval 47"/>
          <p:cNvSpPr>
            <a:spLocks noChangeArrowheads="1"/>
          </p:cNvSpPr>
          <p:nvPr/>
        </p:nvSpPr>
        <p:spPr bwMode="auto">
          <a:xfrm>
            <a:off x="7626351" y="41635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3368" name="Oval 48"/>
          <p:cNvSpPr>
            <a:spLocks noChangeArrowheads="1"/>
          </p:cNvSpPr>
          <p:nvPr/>
        </p:nvSpPr>
        <p:spPr bwMode="auto">
          <a:xfrm>
            <a:off x="7169151"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3369" name="Oval 49"/>
          <p:cNvSpPr>
            <a:spLocks noChangeArrowheads="1"/>
          </p:cNvSpPr>
          <p:nvPr/>
        </p:nvSpPr>
        <p:spPr bwMode="auto">
          <a:xfrm>
            <a:off x="8845551" y="4176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3370" name="Oval 50"/>
          <p:cNvSpPr>
            <a:spLocks noChangeArrowheads="1"/>
          </p:cNvSpPr>
          <p:nvPr/>
        </p:nvSpPr>
        <p:spPr bwMode="auto">
          <a:xfrm>
            <a:off x="8116889"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3371" name="Oval 51"/>
          <p:cNvSpPr>
            <a:spLocks noChangeArrowheads="1"/>
          </p:cNvSpPr>
          <p:nvPr/>
        </p:nvSpPr>
        <p:spPr bwMode="auto">
          <a:xfrm>
            <a:off x="9048751"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3372" name="Oval 52"/>
          <p:cNvSpPr>
            <a:spLocks noChangeArrowheads="1"/>
          </p:cNvSpPr>
          <p:nvPr/>
        </p:nvSpPr>
        <p:spPr bwMode="auto">
          <a:xfrm>
            <a:off x="7764464" y="55351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3373" name="Oval 53"/>
          <p:cNvSpPr>
            <a:spLocks noChangeArrowheads="1"/>
          </p:cNvSpPr>
          <p:nvPr/>
        </p:nvSpPr>
        <p:spPr bwMode="auto">
          <a:xfrm>
            <a:off x="8220076" y="3566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3374" name="Rectangle 54"/>
          <p:cNvSpPr>
            <a:spLocks noChangeArrowheads="1"/>
          </p:cNvSpPr>
          <p:nvPr/>
        </p:nvSpPr>
        <p:spPr bwMode="auto">
          <a:xfrm>
            <a:off x="716280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5" name="Rectangle 55"/>
          <p:cNvSpPr>
            <a:spLocks noChangeArrowheads="1"/>
          </p:cNvSpPr>
          <p:nvPr/>
        </p:nvSpPr>
        <p:spPr bwMode="auto">
          <a:xfrm>
            <a:off x="746760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6" name="Rectangle 56"/>
          <p:cNvSpPr>
            <a:spLocks noChangeArrowheads="1"/>
          </p:cNvSpPr>
          <p:nvPr/>
        </p:nvSpPr>
        <p:spPr bwMode="auto">
          <a:xfrm>
            <a:off x="7767639"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7" name="Rectangle 57"/>
          <p:cNvSpPr>
            <a:spLocks noChangeArrowheads="1"/>
          </p:cNvSpPr>
          <p:nvPr/>
        </p:nvSpPr>
        <p:spPr bwMode="auto">
          <a:xfrm>
            <a:off x="8072439"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8" name="Rectangle 58"/>
          <p:cNvSpPr>
            <a:spLocks noChangeArrowheads="1"/>
          </p:cNvSpPr>
          <p:nvPr/>
        </p:nvSpPr>
        <p:spPr bwMode="auto">
          <a:xfrm>
            <a:off x="8756651" y="47221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9" name="Rectangle 59"/>
          <p:cNvSpPr>
            <a:spLocks noChangeArrowheads="1"/>
          </p:cNvSpPr>
          <p:nvPr/>
        </p:nvSpPr>
        <p:spPr bwMode="auto">
          <a:xfrm>
            <a:off x="906145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80" name="Rectangle 60"/>
          <p:cNvSpPr>
            <a:spLocks noChangeArrowheads="1"/>
          </p:cNvSpPr>
          <p:nvPr/>
        </p:nvSpPr>
        <p:spPr bwMode="auto">
          <a:xfrm>
            <a:off x="936625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81" name="AutoShape 61"/>
          <p:cNvCxnSpPr>
            <a:cxnSpLocks noChangeShapeType="1"/>
            <a:stCxn id="13367" idx="4"/>
            <a:endCxn id="13368" idx="0"/>
          </p:cNvCxnSpPr>
          <p:nvPr/>
        </p:nvCxnSpPr>
        <p:spPr bwMode="auto">
          <a:xfrm flipH="1">
            <a:off x="7392988" y="4581526"/>
            <a:ext cx="45720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2" name="AutoShape 62"/>
          <p:cNvCxnSpPr>
            <a:cxnSpLocks noChangeShapeType="1"/>
            <a:stCxn id="13368" idx="4"/>
            <a:endCxn id="13374" idx="0"/>
          </p:cNvCxnSpPr>
          <p:nvPr/>
        </p:nvCxnSpPr>
        <p:spPr bwMode="auto">
          <a:xfrm flipH="1">
            <a:off x="7239000" y="5267326"/>
            <a:ext cx="15398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3" name="AutoShape 63"/>
          <p:cNvCxnSpPr>
            <a:cxnSpLocks noChangeShapeType="1"/>
            <a:stCxn id="13368" idx="4"/>
            <a:endCxn id="13375" idx="0"/>
          </p:cNvCxnSpPr>
          <p:nvPr/>
        </p:nvCxnSpPr>
        <p:spPr bwMode="auto">
          <a:xfrm>
            <a:off x="7392988" y="5267326"/>
            <a:ext cx="15081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4" name="AutoShape 64"/>
          <p:cNvCxnSpPr>
            <a:cxnSpLocks noChangeShapeType="1"/>
            <a:stCxn id="13367" idx="0"/>
            <a:endCxn id="13373" idx="4"/>
          </p:cNvCxnSpPr>
          <p:nvPr/>
        </p:nvCxnSpPr>
        <p:spPr bwMode="auto">
          <a:xfrm flipV="1">
            <a:off x="7850189" y="3984626"/>
            <a:ext cx="593725" cy="1936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5" name="AutoShape 65"/>
          <p:cNvCxnSpPr>
            <a:cxnSpLocks noChangeShapeType="1"/>
            <a:stCxn id="13369" idx="0"/>
            <a:endCxn id="13373" idx="4"/>
          </p:cNvCxnSpPr>
          <p:nvPr/>
        </p:nvCxnSpPr>
        <p:spPr bwMode="auto">
          <a:xfrm flipH="1" flipV="1">
            <a:off x="8443914" y="3984626"/>
            <a:ext cx="625475"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6" name="AutoShape 66"/>
          <p:cNvCxnSpPr>
            <a:cxnSpLocks noChangeShapeType="1"/>
            <a:stCxn id="13369" idx="4"/>
            <a:endCxn id="13371" idx="0"/>
          </p:cNvCxnSpPr>
          <p:nvPr/>
        </p:nvCxnSpPr>
        <p:spPr bwMode="auto">
          <a:xfrm>
            <a:off x="9069388" y="45942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7" name="AutoShape 67"/>
          <p:cNvCxnSpPr>
            <a:cxnSpLocks noChangeShapeType="1"/>
            <a:stCxn id="13370" idx="4"/>
            <a:endCxn id="13372" idx="0"/>
          </p:cNvCxnSpPr>
          <p:nvPr/>
        </p:nvCxnSpPr>
        <p:spPr bwMode="auto">
          <a:xfrm flipH="1">
            <a:off x="7988301" y="526732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8" name="AutoShape 68"/>
          <p:cNvCxnSpPr>
            <a:cxnSpLocks noChangeShapeType="1"/>
            <a:stCxn id="13372" idx="4"/>
            <a:endCxn id="13376" idx="0"/>
          </p:cNvCxnSpPr>
          <p:nvPr/>
        </p:nvCxnSpPr>
        <p:spPr bwMode="auto">
          <a:xfrm flipH="1">
            <a:off x="7843838" y="59531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9" name="AutoShape 69"/>
          <p:cNvCxnSpPr>
            <a:cxnSpLocks noChangeShapeType="1"/>
            <a:stCxn id="13372" idx="4"/>
            <a:endCxn id="13377" idx="0"/>
          </p:cNvCxnSpPr>
          <p:nvPr/>
        </p:nvCxnSpPr>
        <p:spPr bwMode="auto">
          <a:xfrm>
            <a:off x="7988300" y="59531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0" name="AutoShape 70"/>
          <p:cNvCxnSpPr>
            <a:cxnSpLocks noChangeShapeType="1"/>
            <a:stCxn id="13370" idx="4"/>
            <a:endCxn id="13395" idx="0"/>
          </p:cNvCxnSpPr>
          <p:nvPr/>
        </p:nvCxnSpPr>
        <p:spPr bwMode="auto">
          <a:xfrm>
            <a:off x="8340725" y="526732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1" name="AutoShape 71"/>
          <p:cNvCxnSpPr>
            <a:cxnSpLocks noChangeShapeType="1"/>
            <a:stCxn id="13369" idx="4"/>
            <a:endCxn id="13378" idx="0"/>
          </p:cNvCxnSpPr>
          <p:nvPr/>
        </p:nvCxnSpPr>
        <p:spPr bwMode="auto">
          <a:xfrm flipH="1">
            <a:off x="8832850" y="4594226"/>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2" name="AutoShape 72"/>
          <p:cNvCxnSpPr>
            <a:cxnSpLocks noChangeShapeType="1"/>
            <a:stCxn id="13370" idx="0"/>
            <a:endCxn id="13367" idx="4"/>
          </p:cNvCxnSpPr>
          <p:nvPr/>
        </p:nvCxnSpPr>
        <p:spPr bwMode="auto">
          <a:xfrm flipH="1" flipV="1">
            <a:off x="7850189" y="4581526"/>
            <a:ext cx="490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3" name="AutoShape 73"/>
          <p:cNvCxnSpPr>
            <a:cxnSpLocks noChangeShapeType="1"/>
            <a:stCxn id="13371" idx="4"/>
            <a:endCxn id="13379" idx="0"/>
          </p:cNvCxnSpPr>
          <p:nvPr/>
        </p:nvCxnSpPr>
        <p:spPr bwMode="auto">
          <a:xfrm flipH="1">
            <a:off x="9137650" y="5267326"/>
            <a:ext cx="1349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4" name="AutoShape 74"/>
          <p:cNvCxnSpPr>
            <a:cxnSpLocks noChangeShapeType="1"/>
            <a:stCxn id="13371" idx="4"/>
            <a:endCxn id="13380" idx="0"/>
          </p:cNvCxnSpPr>
          <p:nvPr/>
        </p:nvCxnSpPr>
        <p:spPr bwMode="auto">
          <a:xfrm>
            <a:off x="9272588" y="5267326"/>
            <a:ext cx="1698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95" name="Oval 75"/>
          <p:cNvSpPr>
            <a:spLocks noChangeArrowheads="1"/>
          </p:cNvSpPr>
          <p:nvPr/>
        </p:nvSpPr>
        <p:spPr bwMode="auto">
          <a:xfrm>
            <a:off x="8313739" y="55351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3396" name="Rectangle 76"/>
          <p:cNvSpPr>
            <a:spLocks noChangeArrowheads="1"/>
          </p:cNvSpPr>
          <p:nvPr/>
        </p:nvSpPr>
        <p:spPr bwMode="auto">
          <a:xfrm>
            <a:off x="8316914"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97" name="Rectangle 77"/>
          <p:cNvSpPr>
            <a:spLocks noChangeArrowheads="1"/>
          </p:cNvSpPr>
          <p:nvPr/>
        </p:nvSpPr>
        <p:spPr bwMode="auto">
          <a:xfrm>
            <a:off x="8621714"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98" name="AutoShape 78"/>
          <p:cNvCxnSpPr>
            <a:cxnSpLocks noChangeShapeType="1"/>
            <a:stCxn id="13395" idx="4"/>
            <a:endCxn id="13396" idx="0"/>
          </p:cNvCxnSpPr>
          <p:nvPr/>
        </p:nvCxnSpPr>
        <p:spPr bwMode="auto">
          <a:xfrm flipH="1">
            <a:off x="8393113" y="59531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9" name="AutoShape 79"/>
          <p:cNvCxnSpPr>
            <a:cxnSpLocks noChangeShapeType="1"/>
            <a:stCxn id="13395" idx="4"/>
            <a:endCxn id="13397" idx="0"/>
          </p:cNvCxnSpPr>
          <p:nvPr/>
        </p:nvCxnSpPr>
        <p:spPr bwMode="auto">
          <a:xfrm>
            <a:off x="8537575" y="59531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400" name="Line 80"/>
          <p:cNvSpPr>
            <a:spLocks noChangeShapeType="1"/>
          </p:cNvSpPr>
          <p:nvPr/>
        </p:nvSpPr>
        <p:spPr bwMode="auto">
          <a:xfrm>
            <a:off x="6019800" y="48006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46015547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en-US" smtClean="0"/>
              <a:t>AVL Tree Performance</a:t>
            </a:r>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dirty="0"/>
              <a:t>a single restructure takes O(1) time</a:t>
            </a:r>
          </a:p>
          <a:p>
            <a:pPr lvl="1" eaLnBrk="1" hangingPunct="1"/>
            <a:r>
              <a:rPr lang="en-US" altLang="en-US" sz="2000" dirty="0"/>
              <a:t>using a linked-structure binary tree</a:t>
            </a:r>
          </a:p>
          <a:p>
            <a:pPr eaLnBrk="1" hangingPunct="1"/>
            <a:r>
              <a:rPr lang="en-US" altLang="en-US" dirty="0">
                <a:solidFill>
                  <a:schemeClr val="tx2"/>
                </a:solidFill>
              </a:rPr>
              <a:t>find</a:t>
            </a:r>
            <a:r>
              <a:rPr lang="en-US" altLang="en-US" dirty="0"/>
              <a:t> takes O(log n) time</a:t>
            </a:r>
          </a:p>
          <a:p>
            <a:pPr lvl="1" eaLnBrk="1" hangingPunct="1"/>
            <a:r>
              <a:rPr lang="en-US" altLang="en-US" sz="2000" dirty="0"/>
              <a:t>height of tree is O(log n), no restructures needed</a:t>
            </a:r>
            <a:endParaRPr lang="en-US" altLang="en-US" dirty="0"/>
          </a:p>
          <a:p>
            <a:pPr eaLnBrk="1" hangingPunct="1"/>
            <a:r>
              <a:rPr lang="en-US" altLang="en-US" dirty="0">
                <a:solidFill>
                  <a:schemeClr val="tx2"/>
                </a:solidFill>
              </a:rPr>
              <a:t>put</a:t>
            </a:r>
            <a:r>
              <a:rPr lang="en-US" altLang="en-US" dirty="0"/>
              <a:t> takes O(log n) time</a:t>
            </a:r>
          </a:p>
          <a:p>
            <a:pPr lvl="1" eaLnBrk="1" hangingPunct="1"/>
            <a:r>
              <a:rPr lang="en-US" altLang="en-US" sz="2000" dirty="0"/>
              <a:t>initial find is O(log n)</a:t>
            </a:r>
          </a:p>
          <a:p>
            <a:pPr lvl="1" eaLnBrk="1" hangingPunct="1"/>
            <a:r>
              <a:rPr lang="en-US" altLang="en-US" sz="2000" dirty="0"/>
              <a:t>Restructuring up the tree, maintaining heights is O(log n)</a:t>
            </a:r>
          </a:p>
          <a:p>
            <a:pPr eaLnBrk="1" hangingPunct="1"/>
            <a:r>
              <a:rPr lang="en-US" altLang="en-US" dirty="0">
                <a:solidFill>
                  <a:schemeClr val="tx2"/>
                </a:solidFill>
              </a:rPr>
              <a:t>erase </a:t>
            </a:r>
            <a:r>
              <a:rPr lang="en-US" altLang="en-US" dirty="0"/>
              <a:t>takes O(log n) time</a:t>
            </a:r>
          </a:p>
          <a:p>
            <a:pPr lvl="1" eaLnBrk="1" hangingPunct="1"/>
            <a:r>
              <a:rPr lang="en-US" altLang="en-US" sz="2000" dirty="0"/>
              <a:t>initial find is O(log n)</a:t>
            </a:r>
          </a:p>
          <a:p>
            <a:pPr lvl="1" eaLnBrk="1" hangingPunct="1"/>
            <a:r>
              <a:rPr lang="en-US" altLang="en-US" sz="2000" dirty="0"/>
              <a:t>Restructuring up the tree, maintaining heights is O(log n)</a:t>
            </a:r>
          </a:p>
        </p:txBody>
      </p:sp>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47FC346-96CE-4F03-85E8-AB73A0273135}" type="slidenum">
              <a:rPr lang="en-US" altLang="lv-LV" sz="1400"/>
              <a:pPr eaLnBrk="1" hangingPunct="1"/>
              <a:t>38</a:t>
            </a:fld>
            <a:endParaRPr lang="en-US" altLang="lv-LV" sz="1400"/>
          </a:p>
        </p:txBody>
      </p:sp>
      <p:grpSp>
        <p:nvGrpSpPr>
          <p:cNvPr id="7" name="Group 402"/>
          <p:cNvGrpSpPr>
            <a:grpSpLocks/>
          </p:cNvGrpSpPr>
          <p:nvPr/>
        </p:nvGrpSpPr>
        <p:grpSpPr bwMode="auto">
          <a:xfrm>
            <a:off x="8686800" y="1905000"/>
            <a:ext cx="2667000" cy="1873250"/>
            <a:chOff x="3072" y="2084"/>
            <a:chExt cx="1680" cy="1180"/>
          </a:xfrm>
        </p:grpSpPr>
        <p:sp>
          <p:nvSpPr>
            <p:cNvPr id="8"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9" name="AutoShape 384"/>
            <p:cNvCxnSpPr>
              <a:cxnSpLocks noChangeShapeType="1"/>
              <a:stCxn id="14" idx="0"/>
              <a:endCxn id="8"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 name="AutoShape 385"/>
            <p:cNvCxnSpPr>
              <a:cxnSpLocks noChangeShapeType="1"/>
              <a:stCxn id="11" idx="7"/>
              <a:endCxn id="8"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12"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 name="AutoShape 388"/>
            <p:cNvCxnSpPr>
              <a:cxnSpLocks noChangeShapeType="1"/>
              <a:stCxn id="12" idx="0"/>
              <a:endCxn id="11"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15"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6"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7" name="AutoShape 392"/>
            <p:cNvCxnSpPr>
              <a:cxnSpLocks noChangeShapeType="1"/>
              <a:stCxn id="16" idx="0"/>
              <a:endCxn id="14"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393"/>
            <p:cNvCxnSpPr>
              <a:cxnSpLocks noChangeShapeType="1"/>
              <a:stCxn id="15" idx="0"/>
              <a:endCxn id="14"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9"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20"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21"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22" name="AutoShape 397"/>
            <p:cNvCxnSpPr>
              <a:cxnSpLocks noChangeShapeType="1"/>
              <a:stCxn id="21" idx="0"/>
              <a:endCxn id="19"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3" name="AutoShape 398"/>
            <p:cNvCxnSpPr>
              <a:cxnSpLocks noChangeShapeType="1"/>
              <a:stCxn id="20" idx="0"/>
              <a:endCxn id="19"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4" name="AutoShape 399"/>
            <p:cNvCxnSpPr>
              <a:cxnSpLocks noChangeShapeType="1"/>
              <a:stCxn id="19" idx="0"/>
              <a:endCxn id="11"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25" name="Text Box 400"/>
            <p:cNvSpPr txBox="1">
              <a:spLocks noChangeArrowheads="1"/>
            </p:cNvSpPr>
            <p:nvPr/>
          </p:nvSpPr>
          <p:spPr bwMode="auto">
            <a:xfrm>
              <a:off x="3168" y="2180"/>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26" name="Text Box 401"/>
            <p:cNvSpPr txBox="1">
              <a:spLocks noChangeArrowheads="1"/>
            </p:cNvSpPr>
            <p:nvPr/>
          </p:nvSpPr>
          <p:spPr bwMode="auto">
            <a:xfrm>
              <a:off x="3696" y="2516"/>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z</a:t>
              </a:r>
            </a:p>
          </p:txBody>
        </p:sp>
      </p:grpSp>
    </p:spTree>
    <p:extLst>
      <p:ext uri="{BB962C8B-B14F-4D97-AF65-F5344CB8AC3E}">
        <p14:creationId xmlns:p14="http://schemas.microsoft.com/office/powerpoint/2010/main" val="213668061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a:t>
            </a:r>
            <a:endParaRPr lang="en-US" dirty="0"/>
          </a:p>
        </p:txBody>
      </p:sp>
      <p:sp>
        <p:nvSpPr>
          <p:cNvPr id="3" name="Content Placeholder 2"/>
          <p:cNvSpPr>
            <a:spLocks noGrp="1"/>
          </p:cNvSpPr>
          <p:nvPr>
            <p:ph idx="1"/>
          </p:nvPr>
        </p:nvSpPr>
        <p:spPr/>
        <p:txBody>
          <a:bodyPr/>
          <a:lstStyle/>
          <a:p>
            <a:r>
              <a:rPr lang="en-US" dirty="0" smtClean="0"/>
              <a:t>Two arguments have been presented in favor of trees:</a:t>
            </a:r>
          </a:p>
          <a:p>
            <a:pPr lvl="1"/>
            <a:r>
              <a:rPr lang="en-US" dirty="0" smtClean="0"/>
              <a:t>They represent hierarchical data particularly well</a:t>
            </a:r>
          </a:p>
          <a:p>
            <a:pPr lvl="1"/>
            <a:r>
              <a:rPr lang="en-US" dirty="0" smtClean="0"/>
              <a:t>Searching trees is much faster than searching lists</a:t>
            </a:r>
          </a:p>
          <a:p>
            <a:r>
              <a:rPr lang="en-US" dirty="0" smtClean="0"/>
              <a:t>However, this second point depends on the structure of the tree</a:t>
            </a:r>
          </a:p>
          <a:p>
            <a:r>
              <a:rPr lang="en-US" dirty="0" smtClean="0"/>
              <a:t>As we’ve seen, skewed trees search no better than linear lists</a:t>
            </a:r>
          </a:p>
          <a:p>
            <a:r>
              <a:rPr lang="en-US" dirty="0" smtClean="0"/>
              <a:t>Three situations are presented in Figure 6.34</a:t>
            </a:r>
          </a:p>
          <a:p>
            <a:pPr lvl="1"/>
            <a:r>
              <a:rPr lang="en-US" dirty="0" smtClean="0"/>
              <a:t>A fairly well-balanced tree (Figure 6.34a)</a:t>
            </a:r>
          </a:p>
          <a:p>
            <a:pPr lvl="1"/>
            <a:r>
              <a:rPr lang="en-US" dirty="0" smtClean="0"/>
              <a:t>A right unbalanced tree (Figure 6.34b)</a:t>
            </a:r>
          </a:p>
          <a:p>
            <a:pPr lvl="1"/>
            <a:r>
              <a:rPr lang="en-US" dirty="0" smtClean="0"/>
              <a:t>A right skewed tree (Figure 6.34c)</a:t>
            </a:r>
            <a:endParaRPr lang="en-US" dirty="0"/>
          </a:p>
          <a:p>
            <a:r>
              <a:rPr lang="en-US" dirty="0" smtClean="0"/>
              <a:t>Neither of the last two situations occur in </a:t>
            </a:r>
            <a:r>
              <a:rPr lang="en-US" b="1" i="1" dirty="0" smtClean="0"/>
              <a:t>balanced trees</a:t>
            </a: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39</a:t>
            </a:fld>
            <a:endParaRPr lang="en-US" dirty="0"/>
          </a:p>
        </p:txBody>
      </p:sp>
    </p:spTree>
    <p:extLst>
      <p:ext uri="{BB962C8B-B14F-4D97-AF65-F5344CB8AC3E}">
        <p14:creationId xmlns:p14="http://schemas.microsoft.com/office/powerpoint/2010/main" val="1506512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Binary Search</a:t>
            </a:r>
            <a:endParaRPr lang="en-US" altLang="lv-LV" sz="4000"/>
          </a:p>
        </p:txBody>
      </p:sp>
      <p:sp>
        <p:nvSpPr>
          <p:cNvPr id="2054"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Binary search can perform operations </a:t>
            </a:r>
            <a:r>
              <a:rPr lang="en-US" altLang="lv-LV" sz="2000">
                <a:solidFill>
                  <a:schemeClr val="tx2"/>
                </a:solidFill>
              </a:rPr>
              <a:t>get</a:t>
            </a:r>
            <a:r>
              <a:rPr lang="en-US" altLang="lv-LV" sz="2000"/>
              <a:t>, </a:t>
            </a:r>
            <a:r>
              <a:rPr lang="en-US" altLang="lv-LV" sz="2000">
                <a:solidFill>
                  <a:schemeClr val="tx2"/>
                </a:solidFill>
              </a:rPr>
              <a:t>floorEntry</a:t>
            </a:r>
            <a:r>
              <a:rPr lang="en-US" altLang="lv-LV" sz="2000"/>
              <a:t> and </a:t>
            </a:r>
            <a:r>
              <a:rPr lang="en-US" altLang="lv-LV" sz="2000">
                <a:solidFill>
                  <a:schemeClr val="tx2"/>
                </a:solidFill>
              </a:rPr>
              <a:t>ceilingEntry</a:t>
            </a:r>
            <a:r>
              <a:rPr lang="en-US" altLang="lv-LV" sz="2000"/>
              <a:t>  on an ordered map implemented by means of an array-based sequence, sorted by key</a:t>
            </a:r>
          </a:p>
          <a:p>
            <a:pPr lvl="1" eaLnBrk="1" hangingPunct="1"/>
            <a:r>
              <a:rPr lang="en-US" altLang="lv-LV" sz="1800"/>
              <a:t>similar to the high-low game</a:t>
            </a:r>
          </a:p>
          <a:p>
            <a:pPr lvl="1" eaLnBrk="1" hangingPunct="1"/>
            <a:r>
              <a:rPr lang="en-US" altLang="lv-LV" sz="1800"/>
              <a:t>at each step, the number of candidate items is halved</a:t>
            </a:r>
          </a:p>
          <a:p>
            <a:pPr lvl="1" eaLnBrk="1" hangingPunct="1"/>
            <a:r>
              <a:rPr lang="en-US" altLang="lv-LV" sz="1800"/>
              <a:t>terminates after O(log n) steps</a:t>
            </a:r>
          </a:p>
          <a:p>
            <a:pPr eaLnBrk="1" hangingPunct="1"/>
            <a:r>
              <a:rPr lang="en-US" altLang="lv-LV" sz="2000"/>
              <a:t>Example: </a:t>
            </a:r>
            <a:r>
              <a:rPr lang="en-US" altLang="lv-LV" sz="2000">
                <a:solidFill>
                  <a:schemeClr val="tx2"/>
                </a:solidFill>
              </a:rPr>
              <a:t>find</a:t>
            </a:r>
            <a:r>
              <a:rPr lang="en-US" altLang="lv-LV" sz="2000"/>
              <a:t>(7)</a:t>
            </a:r>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99E4B6A-CB64-4985-ADC9-519716FD1A2B}" type="slidenum">
              <a:rPr lang="en-US" altLang="lv-LV" sz="1400"/>
              <a:pPr eaLnBrk="1" hangingPunct="1"/>
              <a:t>4</a:t>
            </a:fld>
            <a:endParaRPr lang="en-US" altLang="lv-LV" sz="1400"/>
          </a:p>
        </p:txBody>
      </p:sp>
      <p:sp>
        <p:nvSpPr>
          <p:cNvPr id="2055" name="Line 5"/>
          <p:cNvSpPr>
            <a:spLocks noChangeShapeType="1"/>
          </p:cNvSpPr>
          <p:nvPr/>
        </p:nvSpPr>
        <p:spPr bwMode="auto">
          <a:xfrm>
            <a:off x="2903538" y="41624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56" name="Oval 6"/>
          <p:cNvSpPr>
            <a:spLocks noChangeArrowheads="1"/>
          </p:cNvSpPr>
          <p:nvPr/>
        </p:nvSpPr>
        <p:spPr bwMode="auto">
          <a:xfrm>
            <a:off x="31892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57" name="Oval 7"/>
          <p:cNvSpPr>
            <a:spLocks noChangeArrowheads="1"/>
          </p:cNvSpPr>
          <p:nvPr/>
        </p:nvSpPr>
        <p:spPr bwMode="auto">
          <a:xfrm>
            <a:off x="37988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58" name="Oval 8"/>
          <p:cNvSpPr>
            <a:spLocks noChangeArrowheads="1"/>
          </p:cNvSpPr>
          <p:nvPr/>
        </p:nvSpPr>
        <p:spPr bwMode="auto">
          <a:xfrm>
            <a:off x="44084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59" name="Oval 9"/>
          <p:cNvSpPr>
            <a:spLocks noChangeArrowheads="1"/>
          </p:cNvSpPr>
          <p:nvPr/>
        </p:nvSpPr>
        <p:spPr bwMode="auto">
          <a:xfrm>
            <a:off x="50180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60" name="Oval 10"/>
          <p:cNvSpPr>
            <a:spLocks noChangeArrowheads="1"/>
          </p:cNvSpPr>
          <p:nvPr/>
        </p:nvSpPr>
        <p:spPr bwMode="auto">
          <a:xfrm>
            <a:off x="56276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61" name="Oval 11"/>
          <p:cNvSpPr>
            <a:spLocks noChangeArrowheads="1"/>
          </p:cNvSpPr>
          <p:nvPr/>
        </p:nvSpPr>
        <p:spPr bwMode="auto">
          <a:xfrm>
            <a:off x="6237288" y="40100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2062" name="Oval 12"/>
          <p:cNvSpPr>
            <a:spLocks noChangeArrowheads="1"/>
          </p:cNvSpPr>
          <p:nvPr/>
        </p:nvSpPr>
        <p:spPr bwMode="auto">
          <a:xfrm>
            <a:off x="68468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63" name="Oval 13"/>
          <p:cNvSpPr>
            <a:spLocks noChangeArrowheads="1"/>
          </p:cNvSpPr>
          <p:nvPr/>
        </p:nvSpPr>
        <p:spPr bwMode="auto">
          <a:xfrm>
            <a:off x="74564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64" name="Oval 14"/>
          <p:cNvSpPr>
            <a:spLocks noChangeArrowheads="1"/>
          </p:cNvSpPr>
          <p:nvPr/>
        </p:nvSpPr>
        <p:spPr bwMode="auto">
          <a:xfrm>
            <a:off x="80660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65" name="Oval 15"/>
          <p:cNvSpPr>
            <a:spLocks noChangeArrowheads="1"/>
          </p:cNvSpPr>
          <p:nvPr/>
        </p:nvSpPr>
        <p:spPr bwMode="auto">
          <a:xfrm>
            <a:off x="86756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66" name="Oval 16"/>
          <p:cNvSpPr>
            <a:spLocks noChangeArrowheads="1"/>
          </p:cNvSpPr>
          <p:nvPr/>
        </p:nvSpPr>
        <p:spPr bwMode="auto">
          <a:xfrm>
            <a:off x="92852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67" name="Oval 17"/>
          <p:cNvSpPr>
            <a:spLocks noChangeArrowheads="1"/>
          </p:cNvSpPr>
          <p:nvPr/>
        </p:nvSpPr>
        <p:spPr bwMode="auto">
          <a:xfrm>
            <a:off x="98948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68" name="Line 18"/>
          <p:cNvSpPr>
            <a:spLocks noChangeShapeType="1"/>
          </p:cNvSpPr>
          <p:nvPr/>
        </p:nvSpPr>
        <p:spPr bwMode="auto">
          <a:xfrm>
            <a:off x="2751138" y="4772025"/>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69" name="Oval 19"/>
          <p:cNvSpPr>
            <a:spLocks noChangeArrowheads="1"/>
          </p:cNvSpPr>
          <p:nvPr/>
        </p:nvSpPr>
        <p:spPr bwMode="auto">
          <a:xfrm>
            <a:off x="31892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70" name="Oval 20"/>
          <p:cNvSpPr>
            <a:spLocks noChangeArrowheads="1"/>
          </p:cNvSpPr>
          <p:nvPr/>
        </p:nvSpPr>
        <p:spPr bwMode="auto">
          <a:xfrm>
            <a:off x="3798888" y="46196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2071" name="Oval 21"/>
          <p:cNvSpPr>
            <a:spLocks noChangeArrowheads="1"/>
          </p:cNvSpPr>
          <p:nvPr/>
        </p:nvSpPr>
        <p:spPr bwMode="auto">
          <a:xfrm>
            <a:off x="44084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72" name="Oval 22"/>
          <p:cNvSpPr>
            <a:spLocks noChangeArrowheads="1"/>
          </p:cNvSpPr>
          <p:nvPr/>
        </p:nvSpPr>
        <p:spPr bwMode="auto">
          <a:xfrm>
            <a:off x="50180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73" name="Oval 23"/>
          <p:cNvSpPr>
            <a:spLocks noChangeArrowheads="1"/>
          </p:cNvSpPr>
          <p:nvPr/>
        </p:nvSpPr>
        <p:spPr bwMode="auto">
          <a:xfrm>
            <a:off x="56276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74" name="Oval 24"/>
          <p:cNvSpPr>
            <a:spLocks noChangeArrowheads="1"/>
          </p:cNvSpPr>
          <p:nvPr/>
        </p:nvSpPr>
        <p:spPr bwMode="auto">
          <a:xfrm>
            <a:off x="62372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075" name="Oval 25"/>
          <p:cNvSpPr>
            <a:spLocks noChangeArrowheads="1"/>
          </p:cNvSpPr>
          <p:nvPr/>
        </p:nvSpPr>
        <p:spPr bwMode="auto">
          <a:xfrm>
            <a:off x="68468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76" name="Oval 26"/>
          <p:cNvSpPr>
            <a:spLocks noChangeArrowheads="1"/>
          </p:cNvSpPr>
          <p:nvPr/>
        </p:nvSpPr>
        <p:spPr bwMode="auto">
          <a:xfrm>
            <a:off x="74564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77" name="Oval 27"/>
          <p:cNvSpPr>
            <a:spLocks noChangeArrowheads="1"/>
          </p:cNvSpPr>
          <p:nvPr/>
        </p:nvSpPr>
        <p:spPr bwMode="auto">
          <a:xfrm>
            <a:off x="80660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78" name="Oval 28"/>
          <p:cNvSpPr>
            <a:spLocks noChangeArrowheads="1"/>
          </p:cNvSpPr>
          <p:nvPr/>
        </p:nvSpPr>
        <p:spPr bwMode="auto">
          <a:xfrm>
            <a:off x="86756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79" name="Oval 29"/>
          <p:cNvSpPr>
            <a:spLocks noChangeArrowheads="1"/>
          </p:cNvSpPr>
          <p:nvPr/>
        </p:nvSpPr>
        <p:spPr bwMode="auto">
          <a:xfrm>
            <a:off x="92852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80" name="Oval 30"/>
          <p:cNvSpPr>
            <a:spLocks noChangeArrowheads="1"/>
          </p:cNvSpPr>
          <p:nvPr/>
        </p:nvSpPr>
        <p:spPr bwMode="auto">
          <a:xfrm>
            <a:off x="98948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81" name="Line 31"/>
          <p:cNvSpPr>
            <a:spLocks noChangeShapeType="1"/>
          </p:cNvSpPr>
          <p:nvPr/>
        </p:nvSpPr>
        <p:spPr bwMode="auto">
          <a:xfrm>
            <a:off x="2827338" y="5381625"/>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82" name="Oval 32"/>
          <p:cNvSpPr>
            <a:spLocks noChangeArrowheads="1"/>
          </p:cNvSpPr>
          <p:nvPr/>
        </p:nvSpPr>
        <p:spPr bwMode="auto">
          <a:xfrm>
            <a:off x="31892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83" name="Oval 33"/>
          <p:cNvSpPr>
            <a:spLocks noChangeArrowheads="1"/>
          </p:cNvSpPr>
          <p:nvPr/>
        </p:nvSpPr>
        <p:spPr bwMode="auto">
          <a:xfrm>
            <a:off x="37988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84" name="Oval 34"/>
          <p:cNvSpPr>
            <a:spLocks noChangeArrowheads="1"/>
          </p:cNvSpPr>
          <p:nvPr/>
        </p:nvSpPr>
        <p:spPr bwMode="auto">
          <a:xfrm>
            <a:off x="4408488" y="52292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85" name="Oval 35"/>
          <p:cNvSpPr>
            <a:spLocks noChangeArrowheads="1"/>
          </p:cNvSpPr>
          <p:nvPr/>
        </p:nvSpPr>
        <p:spPr bwMode="auto">
          <a:xfrm>
            <a:off x="5018088" y="52292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2086" name="Oval 36"/>
          <p:cNvSpPr>
            <a:spLocks noChangeArrowheads="1"/>
          </p:cNvSpPr>
          <p:nvPr/>
        </p:nvSpPr>
        <p:spPr bwMode="auto">
          <a:xfrm>
            <a:off x="5627688" y="52292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87" name="Oval 37"/>
          <p:cNvSpPr>
            <a:spLocks noChangeArrowheads="1"/>
          </p:cNvSpPr>
          <p:nvPr/>
        </p:nvSpPr>
        <p:spPr bwMode="auto">
          <a:xfrm>
            <a:off x="62372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088" name="Oval 38"/>
          <p:cNvSpPr>
            <a:spLocks noChangeArrowheads="1"/>
          </p:cNvSpPr>
          <p:nvPr/>
        </p:nvSpPr>
        <p:spPr bwMode="auto">
          <a:xfrm>
            <a:off x="68468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89" name="Oval 39"/>
          <p:cNvSpPr>
            <a:spLocks noChangeArrowheads="1"/>
          </p:cNvSpPr>
          <p:nvPr/>
        </p:nvSpPr>
        <p:spPr bwMode="auto">
          <a:xfrm>
            <a:off x="74564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90" name="Oval 40"/>
          <p:cNvSpPr>
            <a:spLocks noChangeArrowheads="1"/>
          </p:cNvSpPr>
          <p:nvPr/>
        </p:nvSpPr>
        <p:spPr bwMode="auto">
          <a:xfrm>
            <a:off x="80660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91" name="Oval 41"/>
          <p:cNvSpPr>
            <a:spLocks noChangeArrowheads="1"/>
          </p:cNvSpPr>
          <p:nvPr/>
        </p:nvSpPr>
        <p:spPr bwMode="auto">
          <a:xfrm>
            <a:off x="86756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92" name="Oval 42"/>
          <p:cNvSpPr>
            <a:spLocks noChangeArrowheads="1"/>
          </p:cNvSpPr>
          <p:nvPr/>
        </p:nvSpPr>
        <p:spPr bwMode="auto">
          <a:xfrm>
            <a:off x="92852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93" name="Oval 43"/>
          <p:cNvSpPr>
            <a:spLocks noChangeArrowheads="1"/>
          </p:cNvSpPr>
          <p:nvPr/>
        </p:nvSpPr>
        <p:spPr bwMode="auto">
          <a:xfrm>
            <a:off x="98948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94" name="Line 44"/>
          <p:cNvSpPr>
            <a:spLocks noChangeShapeType="1"/>
          </p:cNvSpPr>
          <p:nvPr/>
        </p:nvSpPr>
        <p:spPr bwMode="auto">
          <a:xfrm>
            <a:off x="2903538" y="59912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95" name="Oval 45"/>
          <p:cNvSpPr>
            <a:spLocks noChangeArrowheads="1"/>
          </p:cNvSpPr>
          <p:nvPr/>
        </p:nvSpPr>
        <p:spPr bwMode="auto">
          <a:xfrm>
            <a:off x="31892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96" name="Oval 46"/>
          <p:cNvSpPr>
            <a:spLocks noChangeArrowheads="1"/>
          </p:cNvSpPr>
          <p:nvPr/>
        </p:nvSpPr>
        <p:spPr bwMode="auto">
          <a:xfrm>
            <a:off x="37988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97" name="Oval 47"/>
          <p:cNvSpPr>
            <a:spLocks noChangeArrowheads="1"/>
          </p:cNvSpPr>
          <p:nvPr/>
        </p:nvSpPr>
        <p:spPr bwMode="auto">
          <a:xfrm>
            <a:off x="44084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98" name="Oval 48"/>
          <p:cNvSpPr>
            <a:spLocks noChangeArrowheads="1"/>
          </p:cNvSpPr>
          <p:nvPr/>
        </p:nvSpPr>
        <p:spPr bwMode="auto">
          <a:xfrm>
            <a:off x="50180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99" name="Oval 49"/>
          <p:cNvSpPr>
            <a:spLocks noChangeArrowheads="1"/>
          </p:cNvSpPr>
          <p:nvPr/>
        </p:nvSpPr>
        <p:spPr bwMode="auto">
          <a:xfrm>
            <a:off x="5627688" y="58388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2100" name="Oval 50"/>
          <p:cNvSpPr>
            <a:spLocks noChangeArrowheads="1"/>
          </p:cNvSpPr>
          <p:nvPr/>
        </p:nvSpPr>
        <p:spPr bwMode="auto">
          <a:xfrm>
            <a:off x="62372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101" name="Oval 51"/>
          <p:cNvSpPr>
            <a:spLocks noChangeArrowheads="1"/>
          </p:cNvSpPr>
          <p:nvPr/>
        </p:nvSpPr>
        <p:spPr bwMode="auto">
          <a:xfrm>
            <a:off x="68468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102" name="Oval 52"/>
          <p:cNvSpPr>
            <a:spLocks noChangeArrowheads="1"/>
          </p:cNvSpPr>
          <p:nvPr/>
        </p:nvSpPr>
        <p:spPr bwMode="auto">
          <a:xfrm>
            <a:off x="74564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103" name="Oval 53"/>
          <p:cNvSpPr>
            <a:spLocks noChangeArrowheads="1"/>
          </p:cNvSpPr>
          <p:nvPr/>
        </p:nvSpPr>
        <p:spPr bwMode="auto">
          <a:xfrm>
            <a:off x="80660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104" name="Oval 54"/>
          <p:cNvSpPr>
            <a:spLocks noChangeArrowheads="1"/>
          </p:cNvSpPr>
          <p:nvPr/>
        </p:nvSpPr>
        <p:spPr bwMode="auto">
          <a:xfrm>
            <a:off x="86756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105" name="Oval 55"/>
          <p:cNvSpPr>
            <a:spLocks noChangeArrowheads="1"/>
          </p:cNvSpPr>
          <p:nvPr/>
        </p:nvSpPr>
        <p:spPr bwMode="auto">
          <a:xfrm>
            <a:off x="92852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106" name="Oval 56"/>
          <p:cNvSpPr>
            <a:spLocks noChangeArrowheads="1"/>
          </p:cNvSpPr>
          <p:nvPr/>
        </p:nvSpPr>
        <p:spPr bwMode="auto">
          <a:xfrm>
            <a:off x="98948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107" name="Oval 57"/>
          <p:cNvSpPr>
            <a:spLocks noChangeArrowheads="1"/>
          </p:cNvSpPr>
          <p:nvPr/>
        </p:nvSpPr>
        <p:spPr bwMode="auto">
          <a:xfrm>
            <a:off x="259873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08" name="Oval 58"/>
          <p:cNvSpPr>
            <a:spLocks noChangeArrowheads="1"/>
          </p:cNvSpPr>
          <p:nvPr/>
        </p:nvSpPr>
        <p:spPr bwMode="auto">
          <a:xfrm>
            <a:off x="259873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09" name="Oval 59"/>
          <p:cNvSpPr>
            <a:spLocks noChangeArrowheads="1"/>
          </p:cNvSpPr>
          <p:nvPr/>
        </p:nvSpPr>
        <p:spPr bwMode="auto">
          <a:xfrm>
            <a:off x="259873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10" name="Oval 60"/>
          <p:cNvSpPr>
            <a:spLocks noChangeArrowheads="1"/>
          </p:cNvSpPr>
          <p:nvPr/>
        </p:nvSpPr>
        <p:spPr bwMode="auto">
          <a:xfrm>
            <a:off x="2608263"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11" name="Text Box 61"/>
          <p:cNvSpPr txBox="1">
            <a:spLocks noChangeArrowheads="1"/>
          </p:cNvSpPr>
          <p:nvPr/>
        </p:nvSpPr>
        <p:spPr bwMode="auto">
          <a:xfrm>
            <a:off x="6213475" y="42560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2" name="Text Box 62"/>
          <p:cNvSpPr txBox="1">
            <a:spLocks noChangeArrowheads="1"/>
          </p:cNvSpPr>
          <p:nvPr/>
        </p:nvSpPr>
        <p:spPr bwMode="auto">
          <a:xfrm>
            <a:off x="2598738" y="42576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3" name="Text Box 63"/>
          <p:cNvSpPr txBox="1">
            <a:spLocks noChangeArrowheads="1"/>
          </p:cNvSpPr>
          <p:nvPr/>
        </p:nvSpPr>
        <p:spPr bwMode="auto">
          <a:xfrm>
            <a:off x="9913938" y="42560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14" name="Text Box 64"/>
          <p:cNvSpPr txBox="1">
            <a:spLocks noChangeArrowheads="1"/>
          </p:cNvSpPr>
          <p:nvPr/>
        </p:nvSpPr>
        <p:spPr bwMode="auto">
          <a:xfrm>
            <a:off x="3770313" y="48768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5" name="Text Box 65"/>
          <p:cNvSpPr txBox="1">
            <a:spLocks noChangeArrowheads="1"/>
          </p:cNvSpPr>
          <p:nvPr/>
        </p:nvSpPr>
        <p:spPr bwMode="auto">
          <a:xfrm>
            <a:off x="2598738" y="4878388"/>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6" name="Text Box 66"/>
          <p:cNvSpPr txBox="1">
            <a:spLocks noChangeArrowheads="1"/>
          </p:cNvSpPr>
          <p:nvPr/>
        </p:nvSpPr>
        <p:spPr bwMode="auto">
          <a:xfrm>
            <a:off x="5627688" y="4876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17" name="Text Box 67"/>
          <p:cNvSpPr txBox="1">
            <a:spLocks noChangeArrowheads="1"/>
          </p:cNvSpPr>
          <p:nvPr/>
        </p:nvSpPr>
        <p:spPr bwMode="auto">
          <a:xfrm>
            <a:off x="5008563" y="549751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8" name="Text Box 68"/>
          <p:cNvSpPr txBox="1">
            <a:spLocks noChangeArrowheads="1"/>
          </p:cNvSpPr>
          <p:nvPr/>
        </p:nvSpPr>
        <p:spPr bwMode="auto">
          <a:xfrm>
            <a:off x="4427538" y="549910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9" name="Text Box 69"/>
          <p:cNvSpPr txBox="1">
            <a:spLocks noChangeArrowheads="1"/>
          </p:cNvSpPr>
          <p:nvPr/>
        </p:nvSpPr>
        <p:spPr bwMode="auto">
          <a:xfrm>
            <a:off x="5627688" y="549751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20" name="Text Box 70"/>
          <p:cNvSpPr txBox="1">
            <a:spLocks noChangeArrowheads="1"/>
          </p:cNvSpPr>
          <p:nvPr/>
        </p:nvSpPr>
        <p:spPr bwMode="auto">
          <a:xfrm>
            <a:off x="5380038" y="6113463"/>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3695985540"/>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1200" dirty="0"/>
              <a:t>Fig. 6.34 Different binary search trees with the same information</a:t>
            </a:r>
          </a:p>
          <a:p>
            <a:r>
              <a:rPr lang="en-US" dirty="0" smtClean="0"/>
              <a:t>A binary tree is </a:t>
            </a:r>
            <a:r>
              <a:rPr lang="en-US" b="1" i="1" dirty="0" smtClean="0"/>
              <a:t>height balanced</a:t>
            </a:r>
            <a:r>
              <a:rPr lang="en-US" dirty="0" smtClean="0"/>
              <a:t> (or simply, </a:t>
            </a:r>
            <a:r>
              <a:rPr lang="en-US" b="1" i="1" dirty="0" smtClean="0"/>
              <a:t>balanced</a:t>
            </a:r>
            <a:r>
              <a:rPr lang="en-US" dirty="0" smtClean="0"/>
              <a:t>) if the difference in height of the subtrees of any node in the tree is zero or one</a:t>
            </a:r>
          </a:p>
          <a:p>
            <a:r>
              <a:rPr lang="en-US" dirty="0" smtClean="0"/>
              <a:t>It is </a:t>
            </a:r>
            <a:r>
              <a:rPr lang="en-US" b="1" i="1" dirty="0" smtClean="0"/>
              <a:t>perfectly balanced</a:t>
            </a:r>
            <a:r>
              <a:rPr lang="en-US" dirty="0" smtClean="0"/>
              <a:t> if it is balanced and all leaves are on one or two levels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40</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9039" y="1600200"/>
            <a:ext cx="47339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9383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The number of nodes that can be stored in binary trees of different heights is shown in Figure 6.35</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1200"/>
                  </a:spcBef>
                  <a:buNone/>
                </a:pPr>
                <a:r>
                  <a:rPr lang="en-US" sz="1200" dirty="0"/>
                  <a:t>Fig. 6.35 Maximum number of nodes in binary trees of different heights</a:t>
                </a:r>
              </a:p>
              <a:p>
                <a:r>
                  <a:rPr lang="en-US" dirty="0" smtClean="0"/>
                  <a:t>From this we can see that if we store </a:t>
                </a:r>
                <a:r>
                  <a:rPr lang="en-US" i="1" dirty="0" smtClean="0"/>
                  <a:t>n</a:t>
                </a:r>
                <a:r>
                  <a:rPr lang="en-US" dirty="0" smtClean="0"/>
                  <a:t> elements in a perfectly balanced tree, the height is </a:t>
                </a:r>
                <a14:m>
                  <m:oMath xmlns:m="http://schemas.openxmlformats.org/officeDocument/2006/math">
                    <m:d>
                      <m:dPr>
                        <m:begChr m:val="⌈"/>
                        <m:endChr m:val="⌉"/>
                        <m:ctrlPr>
                          <a:rPr lang="en-US" i="1" smtClean="0">
                            <a:latin typeface="Cambria Math" panose="02040503050406030204" pitchFamily="18" charset="0"/>
                          </a:rPr>
                        </m:ctrlPr>
                      </m:dPr>
                      <m:e>
                        <m:r>
                          <m:rPr>
                            <m:nor/>
                          </m:rPr>
                          <a:rPr lang="en-US" b="0" i="0" smtClean="0">
                            <a:latin typeface="Cambria Math"/>
                          </a:rPr>
                          <m:t>lg</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0" t="-1778"/>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41</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2763" y="2133600"/>
            <a:ext cx="60864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21736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So storing 10,000 items in such a tree gives us a height of </a:t>
                </a:r>
                <a14:m>
                  <m:oMath xmlns:m="http://schemas.openxmlformats.org/officeDocument/2006/math">
                    <m:d>
                      <m:dPr>
                        <m:begChr m:val="⌈"/>
                        <m:endChr m:val="⌉"/>
                        <m:ctrlPr>
                          <a:rPr lang="en-US" i="1" smtClean="0">
                            <a:latin typeface="Cambria Math" panose="02040503050406030204" pitchFamily="18" charset="0"/>
                          </a:rPr>
                        </m:ctrlPr>
                      </m:dPr>
                      <m:e>
                        <m:r>
                          <m:rPr>
                            <m:nor/>
                          </m:rPr>
                          <a:rPr lang="en-US" b="0" i="0" smtClean="0">
                            <a:latin typeface="Cambria Math"/>
                          </a:rPr>
                          <m:t>lg</m:t>
                        </m:r>
                        <m:d>
                          <m:dPr>
                            <m:ctrlPr>
                              <a:rPr lang="en-US" b="0" i="1" smtClean="0">
                                <a:latin typeface="Cambria Math" panose="02040503050406030204" pitchFamily="18" charset="0"/>
                              </a:rPr>
                            </m:ctrlPr>
                          </m:dPr>
                          <m:e>
                            <m:r>
                              <a:rPr lang="en-US" b="0" i="1" smtClean="0">
                                <a:latin typeface="Cambria Math"/>
                              </a:rPr>
                              <m:t>10,001</m:t>
                            </m:r>
                          </m:e>
                        </m:d>
                      </m:e>
                    </m:d>
                  </m:oMath>
                </a14:m>
                <a:r>
                  <a:rPr lang="en-US" dirty="0" smtClean="0"/>
                  <a:t>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13.288</m:t>
                        </m:r>
                      </m:e>
                    </m:d>
                  </m:oMath>
                </a14:m>
                <a:r>
                  <a:rPr lang="en-US" dirty="0" smtClean="0"/>
                  <a:t> = 14</a:t>
                </a:r>
              </a:p>
              <a:p>
                <a:r>
                  <a:rPr lang="en-US" dirty="0" smtClean="0"/>
                  <a:t>From the standpoint of searching, this means if 10000 items are stored in a perfectly balanced tree, we’ll need to look at 14 items to find a particular one</a:t>
                </a:r>
              </a:p>
              <a:p>
                <a:r>
                  <a:rPr lang="en-US" dirty="0" smtClean="0"/>
                  <a:t>To find the item in an equivalent linked list would require 10,000 tests in the worst case</a:t>
                </a:r>
              </a:p>
              <a:p>
                <a:r>
                  <a:rPr lang="en-US" dirty="0" smtClean="0"/>
                  <a:t>So constructing a balanced tree, or modifying one to make it balanced, is worth the effort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963"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42</a:t>
            </a:fld>
            <a:endParaRPr lang="en-US" dirty="0"/>
          </a:p>
        </p:txBody>
      </p:sp>
    </p:spTree>
    <p:extLst>
      <p:ext uri="{BB962C8B-B14F-4D97-AF65-F5344CB8AC3E}">
        <p14:creationId xmlns:p14="http://schemas.microsoft.com/office/powerpoint/2010/main" val="183352075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many techniques for balancing a tree</a:t>
            </a:r>
          </a:p>
          <a:p>
            <a:pPr lvl="1"/>
            <a:r>
              <a:rPr lang="en-US" dirty="0" smtClean="0"/>
              <a:t>Some monitor the tree as items are added, and restructure the tree when it becomes unbalanced</a:t>
            </a:r>
          </a:p>
          <a:p>
            <a:pPr lvl="1"/>
            <a:r>
              <a:rPr lang="en-US" dirty="0" smtClean="0"/>
              <a:t>Others reorder the data being processed and then build the tree, if the reordering leads to the construction of a balanced tree</a:t>
            </a:r>
          </a:p>
          <a:p>
            <a:r>
              <a:rPr lang="en-US" dirty="0" smtClean="0"/>
              <a:t>We’ll first consider a process based on this latter technique</a:t>
            </a:r>
          </a:p>
          <a:p>
            <a:r>
              <a:rPr lang="en-US" dirty="0" smtClean="0"/>
              <a:t>In looking at Figure 6.34, notice that the structure of the trees resulted from the order in which the data was placed</a:t>
            </a:r>
          </a:p>
          <a:p>
            <a:pPr lvl="1"/>
            <a:r>
              <a:rPr lang="en-US" dirty="0" smtClean="0"/>
              <a:t>In 6.34c, data was in ascending order, resulting in a right skewed tree</a:t>
            </a:r>
          </a:p>
          <a:p>
            <a:pPr lvl="1"/>
            <a:r>
              <a:rPr lang="en-US" dirty="0" smtClean="0"/>
              <a:t>In 6.34b, “B” arrived first, and since only “A” is less than “B”, all the other nodes were placed in the right subtree</a:t>
            </a:r>
          </a:p>
          <a:p>
            <a:pPr lvl="1"/>
            <a:r>
              <a:rPr lang="en-US" dirty="0" smtClean="0"/>
              <a:t>In 6.34c, the root was near the middle of the list, resulting in a more balanced tree</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43</a:t>
            </a:fld>
            <a:endParaRPr lang="en-US" dirty="0"/>
          </a:p>
        </p:txBody>
      </p:sp>
    </p:spTree>
    <p:extLst>
      <p:ext uri="{BB962C8B-B14F-4D97-AF65-F5344CB8AC3E}">
        <p14:creationId xmlns:p14="http://schemas.microsoft.com/office/powerpoint/2010/main" val="55368200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This last arrangement suggests using an algorithm based on the binary search technique to construct the tree</a:t>
            </a:r>
          </a:p>
          <a:p>
            <a:pPr lvl="1"/>
            <a:r>
              <a:rPr lang="en-US" dirty="0" smtClean="0"/>
              <a:t>The data is stored in an array as it arrives, then sorted</a:t>
            </a:r>
          </a:p>
          <a:p>
            <a:pPr lvl="1"/>
            <a:r>
              <a:rPr lang="en-US" dirty="0" smtClean="0"/>
              <a:t>The element in the middle of the array is designated as the root</a:t>
            </a:r>
          </a:p>
          <a:p>
            <a:pPr lvl="1"/>
            <a:r>
              <a:rPr lang="en-US" dirty="0" smtClean="0"/>
              <a:t>The elements in the middle of the left and right subarrays become the roots of the left and right subtrees, etc.</a:t>
            </a:r>
          </a:p>
          <a:p>
            <a:pPr lvl="1"/>
            <a:r>
              <a:rPr lang="en-US" dirty="0" smtClean="0"/>
              <a:t>As this proceeds we build the tree one level at a time; first the root, then its left and right children, etc.</a:t>
            </a:r>
          </a:p>
          <a:p>
            <a:pPr lvl="1"/>
            <a:r>
              <a:rPr lang="en-US" dirty="0" smtClean="0"/>
              <a:t>If we modify this to insert the root, then its left child, then the left child’s child, etc., we can create a simple recursive algorithm</a:t>
            </a:r>
          </a:p>
          <a:p>
            <a:pPr marL="457200" lvl="1" indent="0">
              <a:buNone/>
            </a:pP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44</a:t>
            </a:fld>
            <a:endParaRPr lang="en-US" dirty="0"/>
          </a:p>
        </p:txBody>
      </p:sp>
    </p:spTree>
    <p:extLst>
      <p:ext uri="{BB962C8B-B14F-4D97-AF65-F5344CB8AC3E}">
        <p14:creationId xmlns:p14="http://schemas.microsoft.com/office/powerpoint/2010/main" val="165605227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template &lt;class T&gt;</a:t>
            </a:r>
          </a:p>
          <a:p>
            <a:pPr marL="0" indent="0">
              <a:buNone/>
            </a:pPr>
            <a:r>
              <a:rPr lang="en-US" sz="1800" dirty="0">
                <a:latin typeface="Courier New" pitchFamily="49" charset="0"/>
                <a:cs typeface="Courier New" pitchFamily="49" charset="0"/>
              </a:rPr>
              <a:t>     void BST&lt;T&gt;::balance(T data[], int first, int last) {</a:t>
            </a:r>
          </a:p>
          <a:p>
            <a:pPr marL="0" indent="0">
              <a:buNone/>
            </a:pPr>
            <a:r>
              <a:rPr lang="en-US" sz="1800" dirty="0">
                <a:latin typeface="Courier New" pitchFamily="49" charset="0"/>
                <a:cs typeface="Courier New" pitchFamily="49" charset="0"/>
              </a:rPr>
              <a:t>	if (first &lt;= last) {</a:t>
            </a:r>
          </a:p>
          <a:p>
            <a:pPr marL="0" indent="0">
              <a:buNone/>
            </a:pPr>
            <a:r>
              <a:rPr lang="en-US" sz="1800" dirty="0">
                <a:latin typeface="Courier New" pitchFamily="49" charset="0"/>
                <a:cs typeface="Courier New" pitchFamily="49" charset="0"/>
              </a:rPr>
              <a:t>	   int middle = (first = last)/2;</a:t>
            </a:r>
          </a:p>
          <a:p>
            <a:pPr marL="0" indent="0">
              <a:buNone/>
            </a:pPr>
            <a:r>
              <a:rPr lang="en-US" sz="1800" dirty="0">
                <a:latin typeface="Courier New" pitchFamily="49" charset="0"/>
                <a:cs typeface="Courier New" pitchFamily="49" charset="0"/>
              </a:rPr>
              <a:t>	   insert(data[middle]);</a:t>
            </a:r>
          </a:p>
          <a:p>
            <a:pPr marL="0" indent="0">
              <a:buNone/>
            </a:pPr>
            <a:r>
              <a:rPr lang="en-US" sz="1800" dirty="0">
                <a:latin typeface="Courier New" pitchFamily="49" charset="0"/>
                <a:cs typeface="Courier New" pitchFamily="49" charset="0"/>
              </a:rPr>
              <a:t>	   balance(data, first, middle-1);</a:t>
            </a:r>
          </a:p>
          <a:p>
            <a:pPr marL="0" indent="0">
              <a:buNone/>
            </a:pPr>
            <a:r>
              <a:rPr lang="en-US" sz="1800" dirty="0">
                <a:latin typeface="Courier New" pitchFamily="49" charset="0"/>
                <a:cs typeface="Courier New" pitchFamily="49" charset="0"/>
              </a:rPr>
              <a:t>	   balance(data, middle+1, last);</a:t>
            </a:r>
          </a:p>
          <a:p>
            <a:pPr marL="0" indent="0">
              <a:buNone/>
            </a:pPr>
            <a:r>
              <a:rPr lang="en-US" sz="1800" dirty="0">
                <a:latin typeface="Courier New" pitchFamily="49" charset="0"/>
                <a:cs typeface="Courier New" pitchFamily="49" charset="0"/>
              </a:rPr>
              <a:t>	</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p>
          <a:p>
            <a:r>
              <a:rPr lang="en-US" dirty="0" smtClean="0">
                <a:cs typeface="Courier New" pitchFamily="49" charset="0"/>
              </a:rPr>
              <a:t>An application of this algorithm is shown in Figure 6.36</a:t>
            </a:r>
            <a:endParaRPr lang="en-US" dirty="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45</a:t>
            </a:fld>
            <a:endParaRPr lang="en-US" dirty="0"/>
          </a:p>
        </p:txBody>
      </p:sp>
    </p:spTree>
    <p:extLst>
      <p:ext uri="{BB962C8B-B14F-4D97-AF65-F5344CB8AC3E}">
        <p14:creationId xmlns:p14="http://schemas.microsoft.com/office/powerpoint/2010/main" val="97327068"/>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1200" dirty="0"/>
              <a:t>Fig. 6.36 Creating a binary search tree from an ordered array</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46</a:t>
            </a:fld>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3681" y="1295400"/>
            <a:ext cx="52578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01934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This algorithm does suffer from one significant drawback</a:t>
            </a:r>
          </a:p>
          <a:p>
            <a:r>
              <a:rPr lang="en-US" dirty="0" smtClean="0"/>
              <a:t>All the data needs to be in the array before the tree can be created</a:t>
            </a:r>
          </a:p>
          <a:p>
            <a:r>
              <a:rPr lang="en-US" dirty="0" smtClean="0"/>
              <a:t>So it can be unsuitable for a tree that needs to be used while it is being constructed</a:t>
            </a:r>
          </a:p>
          <a:p>
            <a:r>
              <a:rPr lang="en-US" dirty="0" smtClean="0"/>
              <a:t>On the other hand, an unbalanced tree can be balanced easily by carrying out an inorder traversal and writing the output to an array</a:t>
            </a:r>
          </a:p>
          <a:p>
            <a:r>
              <a:rPr lang="en-US" dirty="0" smtClean="0"/>
              <a:t>This array can then be used to create a balanced version of the tree</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47</a:t>
            </a:fld>
            <a:endParaRPr lang="en-US" dirty="0"/>
          </a:p>
        </p:txBody>
      </p:sp>
    </p:spTree>
    <p:extLst>
      <p:ext uri="{BB962C8B-B14F-4D97-AF65-F5344CB8AC3E}">
        <p14:creationId xmlns:p14="http://schemas.microsoft.com/office/powerpoint/2010/main" val="21187207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The DSW Algorithm</a:t>
            </a:r>
          </a:p>
          <a:p>
            <a:pPr lvl="1"/>
            <a:r>
              <a:rPr lang="en-US" dirty="0" smtClean="0"/>
              <a:t>The previous algorithm is rather inefficient due to the need for an auxiliary array to handle data storage during construction or reorganization of the tree</a:t>
            </a:r>
          </a:p>
          <a:p>
            <a:pPr lvl="1"/>
            <a:r>
              <a:rPr lang="en-US" dirty="0" smtClean="0"/>
              <a:t>Thus it should only be used for fairly small trees</a:t>
            </a:r>
          </a:p>
          <a:p>
            <a:pPr lvl="1"/>
            <a:r>
              <a:rPr lang="en-US" dirty="0" smtClean="0"/>
              <a:t>There are other algorithms that use little extra storage and do not require sorting, however</a:t>
            </a:r>
          </a:p>
          <a:p>
            <a:pPr lvl="1"/>
            <a:r>
              <a:rPr lang="en-US" dirty="0" smtClean="0"/>
              <a:t>One such algorithm was developed by Colin Day and modified by Quentin F. Stout and Bette L. Warren; it is called the </a:t>
            </a:r>
            <a:r>
              <a:rPr lang="en-US" b="1" i="1" dirty="0" smtClean="0"/>
              <a:t>DSW algorithm</a:t>
            </a:r>
            <a:endParaRPr lang="en-US" dirty="0" smtClean="0"/>
          </a:p>
          <a:p>
            <a:pPr lvl="1"/>
            <a:r>
              <a:rPr lang="en-US" dirty="0" smtClean="0"/>
              <a:t>Key to the behavior of this algorithm is the idea of </a:t>
            </a:r>
            <a:r>
              <a:rPr lang="en-US" i="1" dirty="0" smtClean="0"/>
              <a:t>rotation</a:t>
            </a:r>
            <a:r>
              <a:rPr lang="en-US" dirty="0" smtClean="0"/>
              <a:t>, introduced by Adel’son-Vel’skii and Landis in 1962</a:t>
            </a:r>
          </a:p>
          <a:p>
            <a:pPr lvl="1"/>
            <a:r>
              <a:rPr lang="en-US" dirty="0" smtClean="0"/>
              <a:t>Two types of rotation can occur, left and right, which are symmetric</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48</a:t>
            </a:fld>
            <a:endParaRPr lang="en-US" dirty="0"/>
          </a:p>
        </p:txBody>
      </p:sp>
    </p:spTree>
    <p:extLst>
      <p:ext uri="{BB962C8B-B14F-4D97-AF65-F5344CB8AC3E}">
        <p14:creationId xmlns:p14="http://schemas.microsoft.com/office/powerpoint/2010/main" val="403431829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The DSW Algorithm (continued)</a:t>
            </a:r>
          </a:p>
          <a:p>
            <a:pPr lvl="1"/>
            <a:r>
              <a:rPr lang="en-US" dirty="0" smtClean="0"/>
              <a:t>The right rotation of a node </a:t>
            </a:r>
            <a:r>
              <a:rPr lang="en-US" i="1" dirty="0" smtClean="0"/>
              <a:t>Ch</a:t>
            </a:r>
            <a:r>
              <a:rPr lang="en-US" dirty="0" smtClean="0"/>
              <a:t> around its parent </a:t>
            </a:r>
            <a:r>
              <a:rPr lang="en-US" i="1" dirty="0" smtClean="0"/>
              <a:t>Par</a:t>
            </a:r>
            <a:r>
              <a:rPr lang="en-US" dirty="0" smtClean="0"/>
              <a:t> is performed as follows:</a:t>
            </a:r>
          </a:p>
          <a:p>
            <a:pPr marL="457200" lvl="1" indent="0">
              <a:spcBef>
                <a:spcPts val="1200"/>
              </a:spcBef>
              <a:buNone/>
            </a:pPr>
            <a:r>
              <a:rPr lang="en-US" sz="1600" dirty="0">
                <a:latin typeface="Courier New" pitchFamily="49" charset="0"/>
                <a:cs typeface="Courier New" pitchFamily="49" charset="0"/>
              </a:rPr>
              <a:t>rotateRight(Gr, Par, Ch)</a:t>
            </a:r>
          </a:p>
          <a:p>
            <a:pPr marL="457200" lvl="1" indent="0">
              <a:buNone/>
            </a:pPr>
            <a:r>
              <a:rPr lang="en-US" sz="1600" dirty="0">
                <a:latin typeface="Courier New" pitchFamily="49" charset="0"/>
                <a:cs typeface="Courier New" pitchFamily="49" charset="0"/>
              </a:rPr>
              <a:t>  if Par </a:t>
            </a:r>
            <a:r>
              <a:rPr lang="en-US" sz="1600" i="1" dirty="0">
                <a:latin typeface="Courier New" pitchFamily="49" charset="0"/>
                <a:cs typeface="Courier New" pitchFamily="49" charset="0"/>
              </a:rPr>
              <a:t>is not the root of the tree</a:t>
            </a:r>
            <a:r>
              <a:rPr lang="en-US" sz="1600" dirty="0">
                <a:latin typeface="Courier New" pitchFamily="49" charset="0"/>
                <a:cs typeface="Courier New" pitchFamily="49" charset="0"/>
              </a:rPr>
              <a:t> //i.e.,if Gr is not null</a:t>
            </a:r>
            <a:endParaRPr lang="en-US" sz="1600" dirty="0"/>
          </a:p>
          <a:p>
            <a:pPr marL="457200" lvl="1"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grandparent </a:t>
            </a:r>
            <a:r>
              <a:rPr lang="en-US" sz="1600" dirty="0">
                <a:latin typeface="Courier New" pitchFamily="49" charset="0"/>
                <a:cs typeface="Courier New" pitchFamily="49" charset="0"/>
              </a:rPr>
              <a:t>Gr</a:t>
            </a:r>
            <a:r>
              <a:rPr lang="en-US" sz="1600" i="1" dirty="0">
                <a:latin typeface="Courier New" pitchFamily="49" charset="0"/>
                <a:cs typeface="Courier New" pitchFamily="49" charset="0"/>
              </a:rPr>
              <a:t> of child </a:t>
            </a:r>
            <a:r>
              <a:rPr lang="en-US" sz="1600" dirty="0">
                <a:latin typeface="Courier New" pitchFamily="49" charset="0"/>
                <a:cs typeface="Courier New" pitchFamily="49" charset="0"/>
              </a:rPr>
              <a:t>Ch </a:t>
            </a:r>
            <a:r>
              <a:rPr lang="en-US" sz="1600" i="1" dirty="0">
                <a:latin typeface="Courier New" pitchFamily="49" charset="0"/>
                <a:cs typeface="Courier New" pitchFamily="49" charset="0"/>
              </a:rPr>
              <a:t>becomes </a:t>
            </a:r>
            <a:r>
              <a:rPr lang="en-US" sz="1600" dirty="0">
                <a:latin typeface="Courier New" pitchFamily="49" charset="0"/>
                <a:cs typeface="Courier New" pitchFamily="49" charset="0"/>
              </a:rPr>
              <a:t>Ch’s </a:t>
            </a:r>
            <a:r>
              <a:rPr lang="en-US" sz="1600" i="1" dirty="0">
                <a:latin typeface="Courier New" pitchFamily="49" charset="0"/>
                <a:cs typeface="Courier New" pitchFamily="49" charset="0"/>
              </a:rPr>
              <a:t>parent</a:t>
            </a:r>
            <a:r>
              <a:rPr lang="en-US" sz="1600" dirty="0">
                <a:latin typeface="Courier New" pitchFamily="49" charset="0"/>
                <a:cs typeface="Courier New" pitchFamily="49" charset="0"/>
              </a:rPr>
              <a:t>;</a:t>
            </a:r>
            <a:endParaRPr lang="en-US" sz="1600" i="1" dirty="0">
              <a:latin typeface="Courier New" pitchFamily="49" charset="0"/>
              <a:cs typeface="Courier New" pitchFamily="49" charset="0"/>
            </a:endParaRPr>
          </a:p>
          <a:p>
            <a:pPr marL="457200" lvl="1" indent="0">
              <a:buNone/>
            </a:pPr>
            <a:r>
              <a:rPr lang="en-US" sz="1600" i="1" dirty="0">
                <a:latin typeface="Courier New" pitchFamily="49" charset="0"/>
                <a:cs typeface="Courier New" pitchFamily="49" charset="0"/>
              </a:rPr>
              <a:t>  right subtree of </a:t>
            </a:r>
            <a:r>
              <a:rPr lang="en-US" sz="1600" dirty="0">
                <a:latin typeface="Courier New" pitchFamily="49" charset="0"/>
                <a:cs typeface="Courier New" pitchFamily="49" charset="0"/>
              </a:rPr>
              <a:t>Ch</a:t>
            </a:r>
            <a:r>
              <a:rPr lang="en-US" sz="1600" i="1" dirty="0">
                <a:latin typeface="Courier New" pitchFamily="49" charset="0"/>
                <a:cs typeface="Courier New" pitchFamily="49" charset="0"/>
              </a:rPr>
              <a:t> becomes left subtree of </a:t>
            </a:r>
            <a:r>
              <a:rPr lang="en-US" sz="1600" dirty="0">
                <a:latin typeface="Courier New" pitchFamily="49" charset="0"/>
                <a:cs typeface="Courier New" pitchFamily="49" charset="0"/>
              </a:rPr>
              <a:t>Ch’s </a:t>
            </a:r>
            <a:r>
              <a:rPr lang="en-US" sz="1600" i="1" dirty="0">
                <a:latin typeface="Courier New" pitchFamily="49" charset="0"/>
                <a:cs typeface="Courier New" pitchFamily="49" charset="0"/>
              </a:rPr>
              <a:t>parent</a:t>
            </a:r>
            <a:r>
              <a:rPr lang="en-US" sz="1600" dirty="0">
                <a:latin typeface="Courier New" pitchFamily="49" charset="0"/>
                <a:cs typeface="Courier New" pitchFamily="49" charset="0"/>
              </a:rPr>
              <a:t> Par;</a:t>
            </a:r>
          </a:p>
          <a:p>
            <a:pPr marL="457200" lvl="1"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node</a:t>
            </a:r>
            <a:r>
              <a:rPr lang="en-US" sz="1600" dirty="0">
                <a:latin typeface="Courier New" pitchFamily="49" charset="0"/>
                <a:cs typeface="Courier New" pitchFamily="49" charset="0"/>
              </a:rPr>
              <a:t> Ch</a:t>
            </a:r>
            <a:r>
              <a:rPr lang="en-US" sz="1600" i="1" dirty="0">
                <a:latin typeface="Courier New" pitchFamily="49" charset="0"/>
                <a:cs typeface="Courier New" pitchFamily="49" charset="0"/>
              </a:rPr>
              <a:t> acquires </a:t>
            </a:r>
            <a:r>
              <a:rPr lang="en-US" sz="1600" dirty="0">
                <a:latin typeface="Courier New" pitchFamily="49" charset="0"/>
                <a:cs typeface="Courier New" pitchFamily="49" charset="0"/>
              </a:rPr>
              <a:t>Par</a:t>
            </a:r>
            <a:r>
              <a:rPr lang="en-US" sz="1600" i="1" dirty="0">
                <a:latin typeface="Courier New" pitchFamily="49" charset="0"/>
                <a:cs typeface="Courier New" pitchFamily="49" charset="0"/>
              </a:rPr>
              <a:t> as its right child;</a:t>
            </a:r>
            <a:endParaRPr lang="en-US" sz="1600" dirty="0">
              <a:latin typeface="Courier New" pitchFamily="49" charset="0"/>
              <a:cs typeface="Courier New" pitchFamily="49" charset="0"/>
            </a:endParaRPr>
          </a:p>
          <a:p>
            <a:pPr lvl="1">
              <a:spcBef>
                <a:spcPts val="600"/>
              </a:spcBef>
            </a:pPr>
            <a:r>
              <a:rPr lang="en-US" dirty="0" smtClean="0">
                <a:cs typeface="Courier New" pitchFamily="49" charset="0"/>
              </a:rPr>
              <a:t>The steps of this are shown in Figure 6.37; note that the heart of this process is the third step, when parent and child swap roles</a:t>
            </a:r>
          </a:p>
          <a:p>
            <a:pPr lvl="1">
              <a:spcBef>
                <a:spcPts val="600"/>
              </a:spcBef>
            </a:pPr>
            <a:r>
              <a:rPr lang="en-US" dirty="0" smtClean="0">
                <a:cs typeface="Courier New" pitchFamily="49" charset="0"/>
              </a:rPr>
              <a:t>The first and second steps ensure that the tree remains a search tree after the rotation is completed</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49</a:t>
            </a:fld>
            <a:endParaRPr lang="en-US" dirty="0"/>
          </a:p>
        </p:txBody>
      </p:sp>
    </p:spTree>
    <p:extLst>
      <p:ext uri="{BB962C8B-B14F-4D97-AF65-F5344CB8AC3E}">
        <p14:creationId xmlns:p14="http://schemas.microsoft.com/office/powerpoint/2010/main" val="36102142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Search Tables</a:t>
            </a:r>
            <a:endParaRPr lang="en-US" altLang="lv-LV" sz="4000"/>
          </a:p>
        </p:txBody>
      </p:sp>
      <p:sp>
        <p:nvSpPr>
          <p:cNvPr id="3078"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A search table is an ordered map implemented by means of a sorted sequence</a:t>
            </a:r>
          </a:p>
          <a:p>
            <a:pPr lvl="1" eaLnBrk="1" hangingPunct="1">
              <a:lnSpc>
                <a:spcPct val="90000"/>
              </a:lnSpc>
            </a:pPr>
            <a:r>
              <a:rPr lang="en-US" altLang="lv-LV" sz="1800"/>
              <a:t>We store the items in an array-based sequence, sorted by key</a:t>
            </a:r>
          </a:p>
          <a:p>
            <a:pPr lvl="1" eaLnBrk="1" hangingPunct="1">
              <a:lnSpc>
                <a:spcPct val="90000"/>
              </a:lnSpc>
            </a:pPr>
            <a:r>
              <a:rPr lang="en-US" altLang="lv-LV" sz="1800"/>
              <a:t>We use an external comparator for the keys</a:t>
            </a:r>
          </a:p>
          <a:p>
            <a:pPr eaLnBrk="1" hangingPunct="1">
              <a:lnSpc>
                <a:spcPct val="90000"/>
              </a:lnSpc>
            </a:pPr>
            <a:r>
              <a:rPr lang="en-US" altLang="lv-LV" sz="2000"/>
              <a:t>Performance:</a:t>
            </a:r>
          </a:p>
          <a:p>
            <a:pPr lvl="1" eaLnBrk="1" hangingPunct="1">
              <a:lnSpc>
                <a:spcPct val="90000"/>
              </a:lnSpc>
            </a:pPr>
            <a:r>
              <a:rPr lang="en-US" altLang="lv-LV" sz="1800">
                <a:solidFill>
                  <a:schemeClr val="tx2"/>
                </a:solidFill>
              </a:rPr>
              <a:t>get</a:t>
            </a:r>
            <a:r>
              <a:rPr lang="en-US" altLang="lv-LV" sz="1800"/>
              <a:t>, </a:t>
            </a:r>
            <a:r>
              <a:rPr lang="en-US" altLang="lv-LV" sz="1800">
                <a:solidFill>
                  <a:schemeClr val="tx2"/>
                </a:solidFill>
              </a:rPr>
              <a:t>floorEntry</a:t>
            </a:r>
            <a:r>
              <a:rPr lang="en-US" altLang="lv-LV" sz="1800"/>
              <a:t> and </a:t>
            </a:r>
            <a:r>
              <a:rPr lang="en-US" altLang="lv-LV" sz="1800">
                <a:solidFill>
                  <a:schemeClr val="tx2"/>
                </a:solidFill>
              </a:rPr>
              <a:t>ceilingEntry </a:t>
            </a:r>
            <a:r>
              <a:rPr lang="en-US" altLang="lv-LV" sz="1800"/>
              <a:t>take </a:t>
            </a:r>
            <a:r>
              <a:rPr lang="en-US" altLang="lv-LV" sz="1800" b="1" i="1">
                <a:latin typeface="Times New Roman" panose="02020603050405020304" pitchFamily="18" charset="0"/>
              </a:rPr>
              <a:t>O</a:t>
            </a:r>
            <a:r>
              <a:rPr lang="en-US" altLang="lv-LV" sz="1800">
                <a:latin typeface="Times New Roman" panose="02020603050405020304" pitchFamily="18" charset="0"/>
              </a:rPr>
              <a:t>(log </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using binary search</a:t>
            </a:r>
          </a:p>
          <a:p>
            <a:pPr lvl="1" eaLnBrk="1" hangingPunct="1">
              <a:lnSpc>
                <a:spcPct val="90000"/>
              </a:lnSpc>
            </a:pPr>
            <a:r>
              <a:rPr lang="en-US" altLang="lv-LV" sz="1800">
                <a:solidFill>
                  <a:schemeClr val="tx2"/>
                </a:solidFill>
              </a:rPr>
              <a:t>get </a:t>
            </a:r>
            <a:r>
              <a:rPr lang="en-US" altLang="lv-LV" sz="1800"/>
              <a:t>takes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since in the worst case we have to shift </a:t>
            </a:r>
            <a:r>
              <a:rPr lang="en-US" altLang="lv-LV" sz="1800" b="1" i="1">
                <a:latin typeface="Times New Roman" panose="02020603050405020304" pitchFamily="18" charset="0"/>
              </a:rPr>
              <a:t>n</a:t>
            </a:r>
            <a:r>
              <a:rPr lang="en-US" altLang="lv-LV" sz="1800">
                <a:latin typeface="Symbol" panose="05050102010706020507" pitchFamily="18" charset="2"/>
              </a:rPr>
              <a:t>/</a:t>
            </a:r>
            <a:r>
              <a:rPr lang="en-US" altLang="lv-LV" sz="1800">
                <a:latin typeface="Times New Roman" panose="02020603050405020304" pitchFamily="18" charset="0"/>
              </a:rPr>
              <a:t>2</a:t>
            </a:r>
            <a:r>
              <a:rPr lang="en-US" altLang="lv-LV" sz="1800"/>
              <a:t> items to make room for the new item</a:t>
            </a:r>
            <a:endParaRPr lang="en-US" altLang="lv-LV" sz="2000"/>
          </a:p>
          <a:p>
            <a:pPr lvl="1" eaLnBrk="1" hangingPunct="1">
              <a:lnSpc>
                <a:spcPct val="90000"/>
              </a:lnSpc>
            </a:pPr>
            <a:r>
              <a:rPr lang="en-US" altLang="lv-LV" sz="1800">
                <a:solidFill>
                  <a:schemeClr val="tx2"/>
                </a:solidFill>
              </a:rPr>
              <a:t>erase </a:t>
            </a:r>
            <a:r>
              <a:rPr lang="en-US" altLang="lv-LV" sz="1800"/>
              <a:t>take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since in the worst case we have to shift </a:t>
            </a:r>
            <a:r>
              <a:rPr lang="en-US" altLang="lv-LV" sz="1800" b="1" i="1">
                <a:latin typeface="Times New Roman" panose="02020603050405020304" pitchFamily="18" charset="0"/>
              </a:rPr>
              <a:t>n</a:t>
            </a:r>
            <a:r>
              <a:rPr lang="en-US" altLang="lv-LV" sz="1800">
                <a:latin typeface="Symbol" panose="05050102010706020507" pitchFamily="18" charset="2"/>
              </a:rPr>
              <a:t>/</a:t>
            </a:r>
            <a:r>
              <a:rPr lang="en-US" altLang="lv-LV" sz="1800">
                <a:latin typeface="Times New Roman" panose="02020603050405020304" pitchFamily="18" charset="0"/>
              </a:rPr>
              <a:t>2</a:t>
            </a:r>
            <a:r>
              <a:rPr lang="en-US" altLang="lv-LV" sz="1800"/>
              <a:t> items to compact the items after the removal</a:t>
            </a:r>
          </a:p>
          <a:p>
            <a:pPr eaLnBrk="1" hangingPunct="1">
              <a:lnSpc>
                <a:spcPct val="90000"/>
              </a:lnSpc>
            </a:pPr>
            <a:r>
              <a:rPr lang="en-US" altLang="lv-LV" sz="2000"/>
              <a:t>The lookup table is effective only for dictionaries of small size or for dictionaries on which searches are the most common operations, while insertions and removals are rarely performed (e.g., credit card authorizations)</a:t>
            </a:r>
            <a:endParaRPr lang="en-US" altLang="lv-LV" sz="2400"/>
          </a:p>
        </p:txBody>
      </p:sp>
      <p:sp>
        <p:nvSpPr>
          <p:cNvPr id="30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B6BCC78-DA4A-4CE6-81CE-927543E9FDCF}" type="slidenum">
              <a:rPr lang="en-US" altLang="lv-LV" sz="1400"/>
              <a:pPr eaLnBrk="1" hangingPunct="1"/>
              <a:t>5</a:t>
            </a:fld>
            <a:endParaRPr lang="en-US" altLang="lv-LV" sz="1400"/>
          </a:p>
        </p:txBody>
      </p:sp>
    </p:spTree>
    <p:extLst>
      <p:ext uri="{BB962C8B-B14F-4D97-AF65-F5344CB8AC3E}">
        <p14:creationId xmlns:p14="http://schemas.microsoft.com/office/powerpoint/2010/main" val="291241312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The DSW Algorithm (continued)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2400"/>
              </a:spcBef>
              <a:buNone/>
            </a:pPr>
            <a:r>
              <a:rPr lang="en-US" sz="1200" dirty="0"/>
              <a:t>Fig. 6.37 Right rotation of child Ch about parent Par</a:t>
            </a:r>
          </a:p>
          <a:p>
            <a:pPr lvl="1">
              <a:spcBef>
                <a:spcPts val="1200"/>
              </a:spcBef>
            </a:pPr>
            <a:r>
              <a:rPr lang="en-US" dirty="0" smtClean="0"/>
              <a:t>Essentially, the algorithm transforms an arbitrary binary search tree into a linked list-like structure called a </a:t>
            </a:r>
            <a:r>
              <a:rPr lang="en-US" b="1" i="1" dirty="0" smtClean="0"/>
              <a:t>backbone</a:t>
            </a:r>
            <a:r>
              <a:rPr lang="en-US" dirty="0" smtClean="0"/>
              <a:t> or </a:t>
            </a:r>
            <a:r>
              <a:rPr lang="en-US" b="1" i="1" dirty="0" smtClean="0"/>
              <a:t>vine</a:t>
            </a:r>
            <a:endParaRPr lang="en-US" dirty="0" smtClean="0"/>
          </a:p>
          <a:p>
            <a:pPr lvl="1">
              <a:spcBef>
                <a:spcPts val="480"/>
              </a:spcBef>
            </a:pPr>
            <a:r>
              <a:rPr lang="en-US" dirty="0" smtClean="0"/>
              <a:t>This is further transformed into a perfectly balanced tree by rotating every second node of the backbone around its parent</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50</a:t>
            </a:fld>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6682" y="2209801"/>
            <a:ext cx="38576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05316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DSW Algorithm (continued)</a:t>
            </a:r>
          </a:p>
          <a:p>
            <a:pPr lvl="1"/>
            <a:r>
              <a:rPr lang="en-US" dirty="0" smtClean="0"/>
              <a:t>The algorithm to create the backbone, which is the first step of the process, is as follows:</a:t>
            </a:r>
          </a:p>
          <a:p>
            <a:pPr marL="457200" lvl="1" indent="0">
              <a:spcBef>
                <a:spcPts val="1200"/>
              </a:spcBef>
              <a:buNone/>
            </a:pPr>
            <a:r>
              <a:rPr lang="en-US" sz="1600" dirty="0">
                <a:latin typeface="Courier New" pitchFamily="49" charset="0"/>
                <a:cs typeface="Courier New" pitchFamily="49" charset="0"/>
              </a:rPr>
              <a:t>createBackbone(root)</a:t>
            </a:r>
          </a:p>
          <a:p>
            <a:pPr marL="457200" lvl="1" indent="0">
              <a:spcBef>
                <a:spcPts val="384"/>
              </a:spcBef>
              <a:buNone/>
            </a:pPr>
            <a:r>
              <a:rPr lang="en-US" sz="1600" dirty="0">
                <a:latin typeface="Courier New" pitchFamily="49" charset="0"/>
                <a:cs typeface="Courier New" pitchFamily="49" charset="0"/>
              </a:rPr>
              <a:t>   tmp = root;</a:t>
            </a:r>
          </a:p>
          <a:p>
            <a:pPr marL="457200" lvl="1" indent="0">
              <a:spcBef>
                <a:spcPts val="384"/>
              </a:spcBef>
              <a:buNone/>
            </a:pPr>
            <a:r>
              <a:rPr lang="en-US" sz="1600" dirty="0">
                <a:latin typeface="Courier New" pitchFamily="49" charset="0"/>
                <a:cs typeface="Courier New" pitchFamily="49" charset="0"/>
              </a:rPr>
              <a:t>   while (tmp != 0)</a:t>
            </a:r>
          </a:p>
          <a:p>
            <a:pPr marL="457200" lvl="1" indent="0">
              <a:spcBef>
                <a:spcPts val="384"/>
              </a:spcBef>
              <a:buNone/>
            </a:pPr>
            <a:r>
              <a:rPr lang="en-US" sz="1600" dirty="0">
                <a:latin typeface="Courier New" pitchFamily="49" charset="0"/>
                <a:cs typeface="Courier New" pitchFamily="49" charset="0"/>
              </a:rPr>
              <a:t>      if tmp </a:t>
            </a:r>
            <a:r>
              <a:rPr lang="en-US" sz="1600" i="1" dirty="0">
                <a:latin typeface="Courier New" pitchFamily="49" charset="0"/>
                <a:cs typeface="Courier New" pitchFamily="49" charset="0"/>
              </a:rPr>
              <a:t>has a left child</a:t>
            </a:r>
            <a:endParaRPr lang="en-US" sz="1600" dirty="0">
              <a:latin typeface="Courier New" pitchFamily="49" charset="0"/>
              <a:cs typeface="Courier New" pitchFamily="49" charset="0"/>
            </a:endParaRPr>
          </a:p>
          <a:p>
            <a:pPr marL="457200" lvl="1" indent="0">
              <a:spcBef>
                <a:spcPts val="384"/>
              </a:spcBef>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rotate this child about </a:t>
            </a:r>
            <a:r>
              <a:rPr lang="en-US" sz="1600" dirty="0">
                <a:latin typeface="Courier New" pitchFamily="49" charset="0"/>
                <a:cs typeface="Courier New" pitchFamily="49" charset="0"/>
              </a:rPr>
              <a:t>tmp; // hence the left child</a:t>
            </a:r>
          </a:p>
          <a:p>
            <a:pPr marL="457200" lvl="1" indent="0">
              <a:spcBef>
                <a:spcPts val="384"/>
              </a:spcBef>
              <a:buNone/>
            </a:pPr>
            <a:r>
              <a:rPr lang="en-US" sz="1600" dirty="0">
                <a:latin typeface="Courier New" pitchFamily="49" charset="0"/>
                <a:cs typeface="Courier New" pitchFamily="49" charset="0"/>
              </a:rPr>
              <a:t>					    // becomes parent of tmp</a:t>
            </a:r>
          </a:p>
          <a:p>
            <a:pPr marL="457200" lvl="1" indent="0">
              <a:spcBef>
                <a:spcPts val="384"/>
              </a:spcBef>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set</a:t>
            </a:r>
            <a:r>
              <a:rPr lang="en-US" sz="1600" dirty="0">
                <a:latin typeface="Courier New" pitchFamily="49" charset="0"/>
                <a:cs typeface="Courier New" pitchFamily="49" charset="0"/>
              </a:rPr>
              <a:t> tmp</a:t>
            </a:r>
            <a:r>
              <a:rPr lang="en-US" sz="1600" i="1" dirty="0">
                <a:latin typeface="Courier New" pitchFamily="49" charset="0"/>
                <a:cs typeface="Courier New" pitchFamily="49" charset="0"/>
              </a:rPr>
              <a:t> to the child that just became parent;</a:t>
            </a:r>
          </a:p>
          <a:p>
            <a:pPr marL="457200" lvl="1" indent="0">
              <a:spcBef>
                <a:spcPts val="384"/>
              </a:spcBef>
              <a:buNone/>
            </a:pP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else</a:t>
            </a:r>
            <a:r>
              <a:rPr lang="en-US" sz="1600" i="1" dirty="0">
                <a:latin typeface="Courier New" pitchFamily="49" charset="0"/>
                <a:cs typeface="Courier New" pitchFamily="49" charset="0"/>
              </a:rPr>
              <a:t> set</a:t>
            </a:r>
            <a:r>
              <a:rPr lang="en-US" sz="1600" dirty="0">
                <a:latin typeface="Courier New" pitchFamily="49" charset="0"/>
                <a:cs typeface="Courier New" pitchFamily="49" charset="0"/>
              </a:rPr>
              <a:t> tmp</a:t>
            </a:r>
            <a:r>
              <a:rPr lang="en-US" sz="1600" i="1" dirty="0">
                <a:latin typeface="Courier New" pitchFamily="49" charset="0"/>
                <a:cs typeface="Courier New" pitchFamily="49" charset="0"/>
              </a:rPr>
              <a:t> to its right child</a:t>
            </a:r>
            <a:r>
              <a:rPr lang="en-US" sz="1600" dirty="0">
                <a:latin typeface="Courier New" pitchFamily="49" charset="0"/>
                <a:cs typeface="Courier New" pitchFamily="49" charset="0"/>
              </a:rPr>
              <a:t>;</a:t>
            </a:r>
          </a:p>
          <a:p>
            <a:pPr lvl="1">
              <a:spcBef>
                <a:spcPts val="1200"/>
              </a:spcBef>
            </a:pPr>
            <a:r>
              <a:rPr lang="en-US" dirty="0" smtClean="0">
                <a:cs typeface="Courier New" pitchFamily="49" charset="0"/>
              </a:rPr>
              <a:t>Figure 6.38 illustrates the operation of this algorithm; notice since rotation requires knowing about the parent of </a:t>
            </a:r>
            <a:r>
              <a:rPr lang="en-US" dirty="0" smtClean="0">
                <a:latin typeface="Courier New" pitchFamily="49" charset="0"/>
                <a:cs typeface="Courier New" pitchFamily="49" charset="0"/>
              </a:rPr>
              <a:t>tmp</a:t>
            </a:r>
            <a:r>
              <a:rPr lang="en-US" dirty="0" smtClean="0">
                <a:cs typeface="Courier New" pitchFamily="49" charset="0"/>
              </a:rPr>
              <a:t>, another pointer has to be used</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51</a:t>
            </a:fld>
            <a:endParaRPr lang="en-US" dirty="0"/>
          </a:p>
        </p:txBody>
      </p:sp>
    </p:spTree>
    <p:extLst>
      <p:ext uri="{BB962C8B-B14F-4D97-AF65-F5344CB8AC3E}">
        <p14:creationId xmlns:p14="http://schemas.microsoft.com/office/powerpoint/2010/main" val="354191695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lgn="ctr">
              <a:spcBef>
                <a:spcPts val="0"/>
              </a:spcBef>
              <a:buNone/>
            </a:pPr>
            <a:r>
              <a:rPr lang="en-US" sz="1200" dirty="0"/>
              <a:t>Fig. 6.38 Transforming a binary search tree into a backbone</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52</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945" y="2133600"/>
            <a:ext cx="59817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600318"/>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The DSW Algorithm (continued)</a:t>
            </a:r>
          </a:p>
          <a:p>
            <a:pPr lvl="1"/>
            <a:r>
              <a:rPr lang="en-US" dirty="0" smtClean="0"/>
              <a:t>In the second step of the transformation,  the backbone is transformed into a perfectly balanced tree</a:t>
            </a:r>
          </a:p>
          <a:p>
            <a:pPr lvl="1"/>
            <a:r>
              <a:rPr lang="en-US" dirty="0" smtClean="0"/>
              <a:t>In each pass down the backbone, every second node is rotated about its parent</a:t>
            </a:r>
          </a:p>
          <a:p>
            <a:pPr lvl="1"/>
            <a:r>
              <a:rPr lang="en-US" dirty="0" smtClean="0"/>
              <a:t>The first pass handles the difference between the number of nodes in the backbone and the number of nodes in the closest complete binary tree</a:t>
            </a:r>
          </a:p>
          <a:p>
            <a:pPr lvl="1"/>
            <a:r>
              <a:rPr lang="en-US" dirty="0" smtClean="0"/>
              <a:t>Overflowing nodes are treated separately</a:t>
            </a:r>
          </a:p>
          <a:p>
            <a:pPr lvl="1"/>
            <a:r>
              <a:rPr lang="en-US" dirty="0" smtClean="0"/>
              <a:t>An example of this is shown in Figure 6.39</a:t>
            </a:r>
          </a:p>
          <a:p>
            <a:pPr lvl="1"/>
            <a:r>
              <a:rPr lang="en-US" dirty="0" smtClean="0"/>
              <a:t>The backbone from Figure 6.38e is transformed in the first pass to the backbone of Figure 6.39b; then two additional passes are executed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53</a:t>
            </a:fld>
            <a:endParaRPr lang="en-US" dirty="0"/>
          </a:p>
        </p:txBody>
      </p:sp>
    </p:spTree>
    <p:extLst>
      <p:ext uri="{BB962C8B-B14F-4D97-AF65-F5344CB8AC3E}">
        <p14:creationId xmlns:p14="http://schemas.microsoft.com/office/powerpoint/2010/main" val="277290751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DSW Algorithm (continued)</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2400"/>
              </a:spcBef>
              <a:buNone/>
            </a:pPr>
            <a:r>
              <a:rPr lang="en-US" sz="1200" dirty="0"/>
              <a:t>Fig. 6.39 Transforming a backbone into a perfectly balanced tree</a:t>
            </a:r>
          </a:p>
          <a:p>
            <a:pPr lvl="1">
              <a:spcBef>
                <a:spcPts val="348"/>
              </a:spcBef>
            </a:pPr>
            <a:r>
              <a:rPr lang="en-US" dirty="0" smtClean="0"/>
              <a:t>In these diagrams, the nodes being promoted one level by left rotations are shown as squares</a:t>
            </a:r>
          </a:p>
          <a:p>
            <a:pPr lvl="1">
              <a:spcBef>
                <a:spcPts val="348"/>
              </a:spcBef>
            </a:pPr>
            <a:r>
              <a:rPr lang="en-US" dirty="0" smtClean="0"/>
              <a:t>The circles are the parents about which they are rotated</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54</a:t>
            </a:fld>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4725" y="1828801"/>
            <a:ext cx="51625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97661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 Tree (continued)</a:t>
            </a:r>
          </a:p>
        </p:txBody>
      </p:sp>
      <p:sp>
        <p:nvSpPr>
          <p:cNvPr id="3" name="Content Placeholder 2"/>
          <p:cNvSpPr>
            <a:spLocks noGrp="1"/>
          </p:cNvSpPr>
          <p:nvPr>
            <p:ph idx="1"/>
          </p:nvPr>
        </p:nvSpPr>
        <p:spPr/>
        <p:txBody>
          <a:bodyPr/>
          <a:lstStyle/>
          <a:p>
            <a:pPr>
              <a:spcAft>
                <a:spcPts val="1200"/>
              </a:spcAft>
            </a:pPr>
            <a:r>
              <a:rPr lang="en-US" dirty="0" smtClean="0"/>
              <a:t>The DSW Algorithm (continued)</a:t>
            </a:r>
          </a:p>
          <a:p>
            <a:pPr lvl="1">
              <a:spcAft>
                <a:spcPts val="1200"/>
              </a:spcAft>
            </a:pPr>
            <a:r>
              <a:rPr lang="en-US" dirty="0" smtClean="0"/>
              <a:t>The algorithm for this operation is shown following:</a:t>
            </a:r>
          </a:p>
          <a:p>
            <a:pPr marL="0" indent="0">
              <a:buNone/>
            </a:pPr>
            <a:r>
              <a:rPr lang="en-US" sz="1800" dirty="0">
                <a:latin typeface="Courier New" pitchFamily="49" charset="0"/>
                <a:cs typeface="Courier New" pitchFamily="49" charset="0"/>
              </a:rPr>
              <a:t>     createPerfectTree()</a:t>
            </a:r>
          </a:p>
          <a:p>
            <a:pPr marL="0" indent="0">
              <a:buNone/>
            </a:pPr>
            <a:r>
              <a:rPr lang="en-US" sz="1800" dirty="0">
                <a:latin typeface="Courier New" pitchFamily="49" charset="0"/>
                <a:cs typeface="Courier New" pitchFamily="49" charset="0"/>
              </a:rPr>
              <a:t>     n = </a:t>
            </a:r>
            <a:r>
              <a:rPr lang="en-US" sz="1800" i="1" dirty="0">
                <a:latin typeface="Courier New" pitchFamily="49" charset="0"/>
                <a:cs typeface="Courier New" pitchFamily="49" charset="0"/>
              </a:rPr>
              <a:t>number of nodes</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m =                ;</a:t>
            </a:r>
          </a:p>
          <a:p>
            <a:pPr marL="0" indent="0">
              <a:buNone/>
            </a:pP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make</a:t>
            </a:r>
            <a:r>
              <a:rPr lang="en-US" sz="1800" dirty="0">
                <a:latin typeface="Courier New" pitchFamily="49" charset="0"/>
                <a:cs typeface="Courier New" pitchFamily="49" charset="0"/>
              </a:rPr>
              <a:t> n-m </a:t>
            </a:r>
            <a:r>
              <a:rPr lang="en-US" sz="1800" i="1" dirty="0">
                <a:latin typeface="Courier New" pitchFamily="49" charset="0"/>
                <a:cs typeface="Courier New" pitchFamily="49" charset="0"/>
              </a:rPr>
              <a:t>rotations starting from the top of backbone;</a:t>
            </a:r>
          </a:p>
          <a:p>
            <a:pPr marL="0" indent="0">
              <a:buNone/>
            </a:pPr>
            <a:r>
              <a:rPr lang="en-US" sz="1800" i="1" dirty="0">
                <a:latin typeface="Courier New" pitchFamily="49" charset="0"/>
                <a:cs typeface="Courier New" pitchFamily="49" charset="0"/>
              </a:rPr>
              <a:t>     </a:t>
            </a:r>
            <a:r>
              <a:rPr lang="en-US" sz="1800" dirty="0">
                <a:latin typeface="Courier New" pitchFamily="49" charset="0"/>
                <a:cs typeface="Courier New" pitchFamily="49" charset="0"/>
              </a:rPr>
              <a:t>while(m &gt; 1)</a:t>
            </a:r>
          </a:p>
          <a:p>
            <a:pPr marL="0" indent="0">
              <a:buNone/>
            </a:pPr>
            <a:r>
              <a:rPr lang="en-US" sz="1800" dirty="0">
                <a:latin typeface="Courier New" pitchFamily="49" charset="0"/>
                <a:cs typeface="Courier New" pitchFamily="49" charset="0"/>
              </a:rPr>
              <a:t>	 m = m / 2;</a:t>
            </a:r>
          </a:p>
          <a:p>
            <a:pPr marL="0" indent="0">
              <a:buNone/>
            </a:pP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make</a:t>
            </a:r>
            <a:r>
              <a:rPr lang="en-US" sz="1800" dirty="0">
                <a:latin typeface="Courier New" pitchFamily="49" charset="0"/>
                <a:cs typeface="Courier New" pitchFamily="49" charset="0"/>
              </a:rPr>
              <a:t> m </a:t>
            </a:r>
            <a:r>
              <a:rPr lang="en-US" sz="1800" i="1" dirty="0">
                <a:latin typeface="Courier New" pitchFamily="49" charset="0"/>
                <a:cs typeface="Courier New" pitchFamily="49" charset="0"/>
              </a:rPr>
              <a:t>rotations starting from the top of backbone;</a:t>
            </a:r>
            <a:endParaRPr lang="en-US" sz="18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55</a:t>
            </a:fld>
            <a:endParaRPr lang="en-US" dirty="0"/>
          </a:p>
        </p:txBody>
      </p:sp>
    </p:spTree>
    <p:extLst>
      <p:ext uri="{BB962C8B-B14F-4D97-AF65-F5344CB8AC3E}">
        <p14:creationId xmlns:p14="http://schemas.microsoft.com/office/powerpoint/2010/main" val="145369023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a:t>
            </a:r>
          </a:p>
          <a:p>
            <a:pPr lvl="1"/>
            <a:r>
              <a:rPr lang="en-US" dirty="0" smtClean="0"/>
              <a:t>The balancing algorithms we’ve looked at so far can potentially involve the entire tree</a:t>
            </a:r>
          </a:p>
          <a:p>
            <a:pPr lvl="1"/>
            <a:r>
              <a:rPr lang="en-US" dirty="0" smtClean="0"/>
              <a:t>However, rebalancing can be performed locally if the insertions or deletions impact only a portion of the tree</a:t>
            </a:r>
          </a:p>
          <a:p>
            <a:pPr lvl="1"/>
            <a:r>
              <a:rPr lang="en-US" dirty="0" smtClean="0"/>
              <a:t>One well-known method is based on the work of Adel’son-Vel’skii and Landis, and is named for them: the AVL tree</a:t>
            </a:r>
          </a:p>
          <a:p>
            <a:pPr lvl="1"/>
            <a:r>
              <a:rPr lang="en-US" dirty="0" smtClean="0"/>
              <a:t>An </a:t>
            </a:r>
            <a:r>
              <a:rPr lang="en-US" b="1" i="1" dirty="0" smtClean="0"/>
              <a:t>AVL tree</a:t>
            </a:r>
            <a:r>
              <a:rPr lang="en-US" dirty="0" smtClean="0"/>
              <a:t> (also called an </a:t>
            </a:r>
            <a:r>
              <a:rPr lang="en-US" b="1" i="1" dirty="0" smtClean="0"/>
              <a:t>admissible tree</a:t>
            </a:r>
            <a:r>
              <a:rPr lang="en-US" dirty="0" smtClean="0"/>
              <a:t>) is one where the height of the </a:t>
            </a:r>
            <a:r>
              <a:rPr lang="en-US" dirty="0"/>
              <a:t>l</a:t>
            </a:r>
            <a:r>
              <a:rPr lang="en-US" dirty="0" smtClean="0"/>
              <a:t>eft and right subtrees of every node differ by at most one</a:t>
            </a:r>
          </a:p>
          <a:p>
            <a:pPr lvl="1"/>
            <a:r>
              <a:rPr lang="en-US" dirty="0" smtClean="0"/>
              <a:t>Examples of AVL trees are shown in Figure 6.40</a:t>
            </a:r>
          </a:p>
          <a:p>
            <a:pPr lvl="1"/>
            <a:r>
              <a:rPr lang="en-US" dirty="0" smtClean="0"/>
              <a:t>Numbers in the nodes are the </a:t>
            </a:r>
            <a:r>
              <a:rPr lang="en-US" b="1" i="1" dirty="0" smtClean="0"/>
              <a:t>balance factors</a:t>
            </a:r>
            <a:r>
              <a:rPr lang="en-US" dirty="0" smtClean="0"/>
              <a:t>, which is the difference between the height of the right and left subtrees and should be +1, 0, or -1 for AVL trees</a:t>
            </a:r>
          </a:p>
          <a:p>
            <a:pPr lvl="1"/>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56</a:t>
            </a:fld>
            <a:endParaRPr lang="en-US" dirty="0"/>
          </a:p>
        </p:txBody>
      </p:sp>
    </p:spTree>
    <p:extLst>
      <p:ext uri="{BB962C8B-B14F-4D97-AF65-F5344CB8AC3E}">
        <p14:creationId xmlns:p14="http://schemas.microsoft.com/office/powerpoint/2010/main" val="8364311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1800"/>
              </a:spcBef>
              <a:buNone/>
            </a:pPr>
            <a:r>
              <a:rPr lang="en-US" sz="1200" dirty="0"/>
              <a:t>Fig. 6.40 Examples of </a:t>
            </a:r>
            <a:r>
              <a:rPr lang="en-US" sz="1200" dirty="0" err="1"/>
              <a:t>AVL</a:t>
            </a:r>
            <a:r>
              <a:rPr lang="en-US" sz="1200" dirty="0"/>
              <a:t> trees</a:t>
            </a:r>
          </a:p>
          <a:p>
            <a:pPr lvl="1">
              <a:spcBef>
                <a:spcPts val="1200"/>
              </a:spcBef>
            </a:pPr>
            <a:r>
              <a:rPr lang="en-US" dirty="0" smtClean="0"/>
              <a:t>Notice that while the definition of an AVL tree is the same as that of a balanced tree, the model implicitly includes the balancing techniques</a:t>
            </a:r>
          </a:p>
          <a:p>
            <a:pPr lvl="1">
              <a:spcBef>
                <a:spcPts val="384"/>
              </a:spcBef>
            </a:pPr>
            <a:r>
              <a:rPr lang="en-US" dirty="0" smtClean="0"/>
              <a:t>In addition, the process of balancing an AVL tree does not guarantee a perfectly balanced tree</a:t>
            </a:r>
          </a:p>
          <a:p>
            <a:pPr lvl="1">
              <a:spcBef>
                <a:spcPts val="384"/>
              </a:spcBef>
            </a:pPr>
            <a:r>
              <a:rPr lang="en-US" dirty="0" smtClean="0"/>
              <a:t>The minimum number of nodes in an AVL tree is determined by:</a:t>
            </a:r>
          </a:p>
          <a:p>
            <a:pPr marL="457200" lvl="1" indent="0" algn="ctr">
              <a:spcBef>
                <a:spcPts val="384"/>
              </a:spcBef>
              <a:buNone/>
            </a:pPr>
            <a:r>
              <a:rPr lang="en-US" i="1" dirty="0" smtClean="0"/>
              <a:t>AVL</a:t>
            </a:r>
            <a:r>
              <a:rPr lang="en-US" i="1" baseline="-25000" dirty="0" smtClean="0"/>
              <a:t>h</a:t>
            </a:r>
            <a:r>
              <a:rPr lang="en-US" i="1" dirty="0"/>
              <a:t> </a:t>
            </a:r>
            <a:r>
              <a:rPr lang="en-US" dirty="0" smtClean="0"/>
              <a:t>=</a:t>
            </a:r>
            <a:r>
              <a:rPr lang="en-US" i="1" dirty="0" smtClean="0"/>
              <a:t> AVL</a:t>
            </a:r>
            <a:r>
              <a:rPr lang="en-US" i="1" baseline="-25000" dirty="0" smtClean="0"/>
              <a:t>h</a:t>
            </a:r>
            <a:r>
              <a:rPr lang="en-US" baseline="-25000" dirty="0" smtClean="0"/>
              <a:t>-1</a:t>
            </a:r>
            <a:r>
              <a:rPr lang="en-US" dirty="0" smtClean="0"/>
              <a:t> + </a:t>
            </a:r>
            <a:r>
              <a:rPr lang="en-US" i="1" dirty="0" smtClean="0"/>
              <a:t>AVL</a:t>
            </a:r>
            <a:r>
              <a:rPr lang="en-US" i="1" baseline="-25000" dirty="0" smtClean="0"/>
              <a:t>h</a:t>
            </a:r>
            <a:r>
              <a:rPr lang="en-US" baseline="-25000" dirty="0" smtClean="0"/>
              <a:t>-2</a:t>
            </a:r>
            <a:r>
              <a:rPr lang="en-US" dirty="0" smtClean="0"/>
              <a:t> + 1</a:t>
            </a:r>
            <a:endParaRPr lang="en-US" i="1"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57</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944" y="1905001"/>
            <a:ext cx="43529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457056"/>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AVL Trees (continued)</a:t>
                </a:r>
              </a:p>
              <a:p>
                <a:pPr lvl="1"/>
                <a:r>
                  <a:rPr lang="en-US" dirty="0" smtClean="0"/>
                  <a:t>In this recurrence relation, the initial values are </a:t>
                </a:r>
                <a:r>
                  <a:rPr lang="en-US" i="1" dirty="0" smtClean="0"/>
                  <a:t>AVL</a:t>
                </a:r>
                <a:r>
                  <a:rPr lang="en-US" baseline="-25000" dirty="0" smtClean="0"/>
                  <a:t>0</a:t>
                </a:r>
                <a:r>
                  <a:rPr lang="en-US" dirty="0" smtClean="0"/>
                  <a:t> = 0 and </a:t>
                </a:r>
                <a:r>
                  <a:rPr lang="en-US" i="1" dirty="0" smtClean="0"/>
                  <a:t>AVL</a:t>
                </a:r>
                <a:r>
                  <a:rPr lang="en-US" baseline="-25000" dirty="0" smtClean="0"/>
                  <a:t>1</a:t>
                </a:r>
                <a:r>
                  <a:rPr lang="en-US" dirty="0" smtClean="0"/>
                  <a:t> = 1</a:t>
                </a:r>
              </a:p>
              <a:p>
                <a:pPr lvl="1"/>
                <a:r>
                  <a:rPr lang="en-US" dirty="0" smtClean="0"/>
                  <a:t>From this, we can derive the bounds on the height (</a:t>
                </a:r>
                <a:r>
                  <a:rPr lang="en-US" i="1" dirty="0" smtClean="0"/>
                  <a:t>h</a:t>
                </a:r>
                <a:r>
                  <a:rPr lang="en-US" dirty="0" smtClean="0"/>
                  <a:t>) of the AVL tree based on the number of nodes (</a:t>
                </a:r>
                <a:r>
                  <a:rPr lang="en-US" i="1" dirty="0" smtClean="0"/>
                  <a:t>n</a:t>
                </a:r>
                <a:r>
                  <a:rPr lang="en-US" dirty="0" smtClean="0"/>
                  <a:t>):</a:t>
                </a:r>
                <a:endParaRPr lang="en-US" dirty="0"/>
              </a:p>
              <a:p>
                <a:pPr marL="457200" lvl="1" indent="0" algn="ctr">
                  <a:buNone/>
                </a:pPr>
                <a:r>
                  <a:rPr lang="en-US" dirty="0" smtClean="0"/>
                  <a:t>lg(</a:t>
                </a:r>
                <a:r>
                  <a:rPr lang="en-US" i="1" dirty="0" smtClean="0"/>
                  <a:t>n</a:t>
                </a:r>
                <a:r>
                  <a:rPr lang="en-US" dirty="0" smtClean="0"/>
                  <a:t> + 1) </a:t>
                </a:r>
                <a:r>
                  <a:rPr lang="en-US" u="sng" dirty="0" smtClean="0"/>
                  <a:t>&lt;</a:t>
                </a:r>
                <a:r>
                  <a:rPr lang="en-US" dirty="0" smtClean="0"/>
                  <a:t> </a:t>
                </a:r>
                <a:r>
                  <a:rPr lang="en-US" i="1" dirty="0" smtClean="0"/>
                  <a:t>h</a:t>
                </a:r>
                <a:r>
                  <a:rPr lang="en-US" dirty="0" smtClean="0"/>
                  <a:t> &lt; 1.44 lg(</a:t>
                </a:r>
                <a:r>
                  <a:rPr lang="en-US" i="1" dirty="0" smtClean="0"/>
                  <a:t>n</a:t>
                </a:r>
                <a:r>
                  <a:rPr lang="en-US" dirty="0" smtClean="0"/>
                  <a:t> + 2) – 0.328</a:t>
                </a:r>
              </a:p>
              <a:p>
                <a:pPr lvl="1"/>
                <a:r>
                  <a:rPr lang="en-US" dirty="0" smtClean="0"/>
                  <a:t>Recall that for a perfectly balanced tree</a:t>
                </a:r>
                <a:r>
                  <a:rPr lang="en-US" dirty="0" smtClean="0">
                    <a:latin typeface="+mj-lt"/>
                  </a:rPr>
                  <a:t>, </a:t>
                </a:r>
                <a:r>
                  <a:rPr lang="en-US" i="1" dirty="0" smtClean="0">
                    <a:latin typeface="+mj-lt"/>
                  </a:rPr>
                  <a:t>h</a:t>
                </a:r>
                <a:r>
                  <a:rPr lang="en-US" dirty="0" smtClean="0">
                    <a:latin typeface="+mj-lt"/>
                  </a:rPr>
                  <a:t> = </a:t>
                </a:r>
                <a14:m>
                  <m:oMath xmlns:m="http://schemas.openxmlformats.org/officeDocument/2006/math">
                    <m:d>
                      <m:dPr>
                        <m:begChr m:val="⌈"/>
                        <m:endChr m:val="⌉"/>
                        <m:ctrlPr>
                          <a:rPr lang="en-US" i="1" smtClean="0">
                            <a:latin typeface="Cambria Math" panose="02040503050406030204" pitchFamily="18" charset="0"/>
                          </a:rPr>
                        </m:ctrlPr>
                      </m:dPr>
                      <m:e>
                        <m:r>
                          <m:rPr>
                            <m:nor/>
                          </m:rPr>
                          <a:rPr lang="en-US" b="0" i="0" smtClean="0">
                            <a:latin typeface="+mj-lt"/>
                          </a:rPr>
                          <m:t>lg</m:t>
                        </m:r>
                        <m:d>
                          <m:dPr>
                            <m:ctrlPr>
                              <a:rPr lang="en-US" b="0" i="1" smtClean="0">
                                <a:latin typeface="Cambria Math" panose="02040503050406030204" pitchFamily="18" charset="0"/>
                              </a:rPr>
                            </m:ctrlPr>
                          </m:dPr>
                          <m:e>
                            <m:r>
                              <m:rPr>
                                <m:nor/>
                              </m:rPr>
                              <a:rPr lang="en-US" b="0" i="1" smtClean="0">
                                <a:latin typeface="+mj-lt"/>
                              </a:rPr>
                              <m:t>n</m:t>
                            </m:r>
                            <m:r>
                              <a:rPr lang="en-US" b="0" i="1" smtClean="0">
                                <a:latin typeface="Cambria Math"/>
                              </a:rPr>
                              <m:t>+1</m:t>
                            </m:r>
                          </m:e>
                        </m:d>
                      </m:e>
                    </m:d>
                  </m:oMath>
                </a14:m>
                <a:endParaRPr lang="en-US" dirty="0" smtClean="0">
                  <a:latin typeface="+mj-lt"/>
                </a:endParaRPr>
              </a:p>
              <a:p>
                <a:pPr lvl="1"/>
                <a:r>
                  <a:rPr lang="en-US" dirty="0" smtClean="0"/>
                  <a:t>If any node in an AVL tree has its balance factor become less than -1 or greater than 1, it has to be balanced</a:t>
                </a:r>
              </a:p>
              <a:p>
                <a:pPr lvl="1"/>
                <a:r>
                  <a:rPr lang="en-US" dirty="0" smtClean="0"/>
                  <a:t>There are four situations in which a tree can become unbalanced; two are symmetrical to the other two, so we only need to look at two cases</a:t>
                </a:r>
              </a:p>
              <a:p>
                <a:pPr lvl="1"/>
                <a:r>
                  <a:rPr lang="en-US" dirty="0" smtClean="0"/>
                  <a:t>These two cases are illustrated in Figure 6.41 and 6.42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b="-15704"/>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58</a:t>
            </a:fld>
            <a:endParaRPr lang="en-US" dirty="0"/>
          </a:p>
        </p:txBody>
      </p:sp>
    </p:spTree>
    <p:extLst>
      <p:ext uri="{BB962C8B-B14F-4D97-AF65-F5344CB8AC3E}">
        <p14:creationId xmlns:p14="http://schemas.microsoft.com/office/powerpoint/2010/main" val="74014964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AVL Trees (continued)</a:t>
            </a:r>
          </a:p>
          <a:p>
            <a:pPr lvl="1"/>
            <a:r>
              <a:rPr lang="en-US" dirty="0" smtClean="0"/>
              <a:t>The first case, shown in Figure 6.41, occurs when a node is inserted in the right subtree of the right child</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lgn="ctr">
              <a:spcBef>
                <a:spcPts val="1200"/>
              </a:spcBef>
              <a:buNone/>
            </a:pPr>
            <a:r>
              <a:rPr lang="en-US" sz="1200" dirty="0"/>
              <a:t>Fig. 6.41 Balancing a tree after insertion of a node in the right subtree of node Q</a:t>
            </a:r>
          </a:p>
          <a:p>
            <a:pPr lvl="1">
              <a:spcBef>
                <a:spcPts val="1200"/>
              </a:spcBef>
            </a:pPr>
            <a:r>
              <a:rPr lang="en-US" dirty="0" smtClean="0"/>
              <a:t>The subtrees involved in the rotation have their heights indicated</a:t>
            </a:r>
          </a:p>
          <a:p>
            <a:pPr lvl="1">
              <a:spcBef>
                <a:spcPts val="384"/>
              </a:spcBef>
            </a:pPr>
            <a:r>
              <a:rPr lang="en-US" dirty="0" smtClean="0"/>
              <a:t>After a new node is inserted somewhere in the right subtree of </a:t>
            </a:r>
            <a:r>
              <a:rPr lang="en-US" i="1" dirty="0" smtClean="0"/>
              <a:t>Q</a:t>
            </a:r>
            <a:r>
              <a:rPr lang="en-US" dirty="0"/>
              <a:t> </a:t>
            </a:r>
            <a:r>
              <a:rPr lang="en-US" dirty="0" smtClean="0"/>
              <a:t>to unbalance the tree, </a:t>
            </a:r>
            <a:r>
              <a:rPr lang="en-US" i="1" dirty="0" smtClean="0"/>
              <a:t>Q</a:t>
            </a:r>
            <a:r>
              <a:rPr lang="en-US" dirty="0" smtClean="0"/>
              <a:t> rotates around is parent </a:t>
            </a:r>
            <a:r>
              <a:rPr lang="en-US" i="1" dirty="0" smtClean="0"/>
              <a:t>P</a:t>
            </a:r>
            <a:r>
              <a:rPr lang="en-US" dirty="0" smtClean="0"/>
              <a:t> to rebalance the tree</a:t>
            </a:r>
          </a:p>
          <a:p>
            <a:pPr lvl="1">
              <a:spcBef>
                <a:spcPts val="384"/>
              </a:spcBef>
            </a:pPr>
            <a:r>
              <a:rPr lang="en-US" dirty="0" smtClean="0"/>
              <a:t>This is illustrated in Figure 6.41b and Figure 6.41c</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59</a:t>
            </a:fld>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1" y="2554694"/>
            <a:ext cx="51530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55897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Binary Search Trees</a:t>
            </a:r>
            <a:endParaRPr lang="en-US" altLang="lv-LV" sz="4000"/>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dirty="0"/>
              <a:t>A binary search tree is a binary tree storing keys (or key-value entries) at its internal nodes and satisfying the following property:</a:t>
            </a:r>
          </a:p>
          <a:p>
            <a:pPr lvl="1" eaLnBrk="1" hangingPunct="1">
              <a:lnSpc>
                <a:spcPct val="90000"/>
              </a:lnSpc>
            </a:pPr>
            <a:r>
              <a:rPr lang="en-US" altLang="lv-LV" sz="2000" dirty="0"/>
              <a:t>Let </a:t>
            </a:r>
            <a:r>
              <a:rPr lang="en-US" altLang="lv-LV" sz="2000" b="1" i="1" dirty="0">
                <a:latin typeface="Times New Roman" panose="02020603050405020304" pitchFamily="18" charset="0"/>
              </a:rPr>
              <a:t>u</a:t>
            </a:r>
            <a:r>
              <a:rPr lang="en-US" altLang="lv-LV" sz="2000" dirty="0"/>
              <a:t>, </a:t>
            </a:r>
            <a:r>
              <a:rPr lang="en-US" altLang="lv-LV" sz="2000" b="1" i="1" dirty="0">
                <a:latin typeface="Times New Roman" panose="02020603050405020304" pitchFamily="18" charset="0"/>
              </a:rPr>
              <a:t>v</a:t>
            </a:r>
            <a:r>
              <a:rPr lang="en-US" altLang="lv-LV" sz="2000" dirty="0"/>
              <a:t>, and </a:t>
            </a:r>
            <a:r>
              <a:rPr lang="en-US" altLang="lv-LV" sz="2000" b="1" i="1" dirty="0">
                <a:latin typeface="Times New Roman" panose="02020603050405020304" pitchFamily="18" charset="0"/>
              </a:rPr>
              <a:t>w</a:t>
            </a:r>
            <a:r>
              <a:rPr lang="en-US" altLang="lv-LV" sz="2000" dirty="0"/>
              <a:t> be three nodes such that </a:t>
            </a:r>
            <a:r>
              <a:rPr lang="en-US" altLang="lv-LV" sz="2000" b="1" i="1" dirty="0">
                <a:latin typeface="Times New Roman" panose="02020603050405020304" pitchFamily="18" charset="0"/>
              </a:rPr>
              <a:t>u</a:t>
            </a:r>
            <a:r>
              <a:rPr lang="en-US" altLang="lv-LV" sz="2000" dirty="0"/>
              <a:t> is in the left subtree of </a:t>
            </a:r>
            <a:r>
              <a:rPr lang="en-US" altLang="lv-LV" sz="2000" b="1" i="1" dirty="0">
                <a:latin typeface="Times New Roman" panose="02020603050405020304" pitchFamily="18" charset="0"/>
              </a:rPr>
              <a:t>v</a:t>
            </a:r>
            <a:r>
              <a:rPr lang="en-US" altLang="lv-LV" sz="2000" dirty="0"/>
              <a:t> and </a:t>
            </a:r>
            <a:r>
              <a:rPr lang="en-US" altLang="lv-LV" sz="2000" b="1" i="1" dirty="0">
                <a:latin typeface="Times New Roman" panose="02020603050405020304" pitchFamily="18" charset="0"/>
              </a:rPr>
              <a:t>w</a:t>
            </a:r>
            <a:r>
              <a:rPr lang="en-US" altLang="lv-LV" sz="2000" dirty="0"/>
              <a:t> is in the right subtree of </a:t>
            </a:r>
            <a:r>
              <a:rPr lang="en-US" altLang="lv-LV" sz="2000" b="1" i="1" dirty="0">
                <a:latin typeface="Times New Roman" panose="02020603050405020304" pitchFamily="18" charset="0"/>
              </a:rPr>
              <a:t>v</a:t>
            </a:r>
            <a:r>
              <a:rPr lang="en-US" altLang="lv-LV" sz="2000" dirty="0"/>
              <a:t>. We have </a:t>
            </a:r>
            <a:br>
              <a:rPr lang="en-US" altLang="lv-LV" sz="2000" dirty="0"/>
            </a:b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u</a:t>
            </a:r>
            <a:r>
              <a:rPr lang="en-US" altLang="lv-LV" sz="2000" dirty="0">
                <a:latin typeface="Times New Roman" panose="02020603050405020304" pitchFamily="18" charset="0"/>
              </a:rPr>
              <a:t>)</a:t>
            </a:r>
            <a:r>
              <a:rPr lang="en-US" altLang="lv-LV" sz="2000" dirty="0"/>
              <a:t> </a:t>
            </a:r>
            <a:r>
              <a:rPr lang="en-US" altLang="lv-LV" sz="2000" dirty="0">
                <a:latin typeface="Symbol" panose="05050102010706020507" pitchFamily="18" charset="2"/>
                <a:sym typeface="Symbol" panose="05050102010706020507" pitchFamily="18" charset="2"/>
              </a:rPr>
              <a:t></a:t>
            </a:r>
            <a:r>
              <a:rPr lang="en-US" altLang="lv-LV" sz="2000" dirty="0"/>
              <a:t> </a:t>
            </a: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v</a:t>
            </a:r>
            <a:r>
              <a:rPr lang="en-US" altLang="lv-LV" sz="2000" dirty="0">
                <a:latin typeface="Times New Roman" panose="02020603050405020304" pitchFamily="18" charset="0"/>
              </a:rPr>
              <a:t>) </a:t>
            </a:r>
            <a:r>
              <a:rPr lang="en-US" altLang="lv-LV" sz="2000" dirty="0">
                <a:latin typeface="Symbol" panose="05050102010706020507" pitchFamily="18" charset="2"/>
                <a:sym typeface="Symbol" panose="05050102010706020507" pitchFamily="18" charset="2"/>
              </a:rPr>
              <a:t></a:t>
            </a:r>
            <a:r>
              <a:rPr lang="en-US" altLang="lv-LV" sz="2000" dirty="0"/>
              <a:t> </a:t>
            </a: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w</a:t>
            </a:r>
            <a:r>
              <a:rPr lang="en-US" altLang="lv-LV" sz="2000" dirty="0">
                <a:latin typeface="Times New Roman" panose="02020603050405020304" pitchFamily="18" charset="0"/>
              </a:rPr>
              <a:t>)</a:t>
            </a:r>
          </a:p>
          <a:p>
            <a:pPr eaLnBrk="1" hangingPunct="1">
              <a:lnSpc>
                <a:spcPct val="90000"/>
              </a:lnSpc>
            </a:pPr>
            <a:r>
              <a:rPr lang="en-US" altLang="lv-LV" sz="2400" dirty="0"/>
              <a:t>External nodes do not store items</a:t>
            </a:r>
            <a:endParaRPr lang="en-US" altLang="lv-LV" dirty="0" smtClean="0"/>
          </a:p>
        </p:txBody>
      </p:sp>
      <p:sp>
        <p:nvSpPr>
          <p:cNvPr id="2" name="Content Placeholder 1"/>
          <p:cNvSpPr>
            <a:spLocks noGrp="1"/>
          </p:cNvSpPr>
          <p:nvPr>
            <p:ph sz="half" idx="2"/>
          </p:nvPr>
        </p:nvSpPr>
        <p:spPr>
          <a:xfrm>
            <a:off x="6604000" y="1752600"/>
            <a:ext cx="4978400" cy="1389062"/>
          </a:xfrm>
        </p:spPr>
        <p:txBody>
          <a:bodyPr/>
          <a:lstStyle/>
          <a:p>
            <a:r>
              <a:rPr lang="en-US" altLang="lv-LV" dirty="0"/>
              <a:t>An </a:t>
            </a:r>
            <a:r>
              <a:rPr lang="en-US" altLang="lv-LV" dirty="0" err="1"/>
              <a:t>inorder</a:t>
            </a:r>
            <a:r>
              <a:rPr lang="en-US" altLang="lv-LV" dirty="0"/>
              <a:t> traversal of a binary search trees visits the keys in increasing order</a:t>
            </a:r>
          </a:p>
          <a:p>
            <a:endParaRPr lang="lv-LV" dirty="0"/>
          </a:p>
        </p:txBody>
      </p:sp>
      <p:sp>
        <p:nvSpPr>
          <p:cNvPr id="410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2DF7394-A986-4B70-A482-BE8B2D299415}" type="slidenum">
              <a:rPr lang="en-US" altLang="lv-LV" sz="1400"/>
              <a:pPr eaLnBrk="1" hangingPunct="1"/>
              <a:t>6</a:t>
            </a:fld>
            <a:endParaRPr lang="en-US" altLang="lv-LV" sz="1400"/>
          </a:p>
        </p:txBody>
      </p:sp>
      <p:grpSp>
        <p:nvGrpSpPr>
          <p:cNvPr id="4104" name="Group 5"/>
          <p:cNvGrpSpPr>
            <a:grpSpLocks/>
          </p:cNvGrpSpPr>
          <p:nvPr/>
        </p:nvGrpSpPr>
        <p:grpSpPr bwMode="auto">
          <a:xfrm>
            <a:off x="6248400" y="3657601"/>
            <a:ext cx="3962400" cy="1812925"/>
            <a:chOff x="2953" y="2544"/>
            <a:chExt cx="2496" cy="1142"/>
          </a:xfrm>
        </p:grpSpPr>
        <p:sp>
          <p:nvSpPr>
            <p:cNvPr id="4106" name="Oval 6"/>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4107" name="Oval 7"/>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4108" name="Oval 8"/>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4109" name="Oval 9"/>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4</a:t>
              </a:r>
            </a:p>
          </p:txBody>
        </p:sp>
        <p:sp>
          <p:nvSpPr>
            <p:cNvPr id="4110" name="Rectangle 10"/>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11" name="Rectangle 11"/>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12" name="Rectangle 12"/>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13" name="AutoShape 13"/>
            <p:cNvCxnSpPr>
              <a:cxnSpLocks noChangeShapeType="1"/>
              <a:stCxn id="4106" idx="3"/>
              <a:endCxn id="4108" idx="7"/>
            </p:cNvCxnSpPr>
            <p:nvPr/>
          </p:nvCxnSpPr>
          <p:spPr bwMode="auto">
            <a:xfrm flipH="1">
              <a:off x="3652" y="2721"/>
              <a:ext cx="458"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4" name="AutoShape 14"/>
            <p:cNvCxnSpPr>
              <a:cxnSpLocks noChangeShapeType="1"/>
              <a:stCxn id="4107" idx="1"/>
              <a:endCxn id="4106" idx="5"/>
            </p:cNvCxnSpPr>
            <p:nvPr/>
          </p:nvCxnSpPr>
          <p:spPr bwMode="auto">
            <a:xfrm flipH="1" flipV="1">
              <a:off x="4252" y="2722"/>
              <a:ext cx="746" cy="1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5" name="AutoShape 15"/>
            <p:cNvCxnSpPr>
              <a:cxnSpLocks noChangeShapeType="1"/>
              <a:stCxn id="4112" idx="0"/>
              <a:endCxn id="4107" idx="5"/>
            </p:cNvCxnSpPr>
            <p:nvPr/>
          </p:nvCxnSpPr>
          <p:spPr bwMode="auto">
            <a:xfrm flipH="1" flipV="1">
              <a:off x="5141" y="3044"/>
              <a:ext cx="236"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6"/>
            <p:cNvCxnSpPr>
              <a:cxnSpLocks noChangeShapeType="1"/>
              <a:stCxn id="4126" idx="7"/>
              <a:endCxn id="4107" idx="3"/>
            </p:cNvCxnSpPr>
            <p:nvPr/>
          </p:nvCxnSpPr>
          <p:spPr bwMode="auto">
            <a:xfrm flipV="1">
              <a:off x="4830" y="3044"/>
              <a:ext cx="168"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7"/>
            <p:cNvCxnSpPr>
              <a:cxnSpLocks noChangeShapeType="1"/>
              <a:stCxn id="4111" idx="0"/>
              <a:endCxn id="4109" idx="5"/>
            </p:cNvCxnSpPr>
            <p:nvPr/>
          </p:nvCxnSpPr>
          <p:spPr bwMode="auto">
            <a:xfrm flipH="1" flipV="1">
              <a:off x="402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8"/>
            <p:cNvCxnSpPr>
              <a:cxnSpLocks noChangeShapeType="1"/>
              <a:stCxn id="4110" idx="0"/>
              <a:endCxn id="4109" idx="3"/>
            </p:cNvCxnSpPr>
            <p:nvPr/>
          </p:nvCxnSpPr>
          <p:spPr bwMode="auto">
            <a:xfrm flipV="1">
              <a:off x="3767"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9"/>
            <p:cNvCxnSpPr>
              <a:cxnSpLocks noChangeShapeType="1"/>
              <a:stCxn id="4121" idx="7"/>
              <a:endCxn id="4108" idx="3"/>
            </p:cNvCxnSpPr>
            <p:nvPr/>
          </p:nvCxnSpPr>
          <p:spPr bwMode="auto">
            <a:xfrm flipV="1">
              <a:off x="3282" y="3044"/>
              <a:ext cx="227"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20"/>
            <p:cNvCxnSpPr>
              <a:cxnSpLocks noChangeShapeType="1"/>
              <a:stCxn id="4109" idx="1"/>
              <a:endCxn id="4108" idx="5"/>
            </p:cNvCxnSpPr>
            <p:nvPr/>
          </p:nvCxnSpPr>
          <p:spPr bwMode="auto">
            <a:xfrm flipH="1" flipV="1">
              <a:off x="3652" y="3044"/>
              <a:ext cx="228"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1" name="Oval 21"/>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4122" name="Rectangle 22"/>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23" name="Rectangle 23"/>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24" name="AutoShape 24"/>
            <p:cNvCxnSpPr>
              <a:cxnSpLocks noChangeShapeType="1"/>
              <a:stCxn id="4123" idx="0"/>
              <a:endCxn id="4121" idx="5"/>
            </p:cNvCxnSpPr>
            <p:nvPr/>
          </p:nvCxnSpPr>
          <p:spPr bwMode="auto">
            <a:xfrm flipH="1" flipV="1">
              <a:off x="328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5" name="AutoShape 25"/>
            <p:cNvCxnSpPr>
              <a:cxnSpLocks noChangeShapeType="1"/>
              <a:stCxn id="4122" idx="0"/>
              <a:endCxn id="4121" idx="3"/>
            </p:cNvCxnSpPr>
            <p:nvPr/>
          </p:nvCxnSpPr>
          <p:spPr bwMode="auto">
            <a:xfrm flipV="1">
              <a:off x="3026"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6" name="Oval 26"/>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4127" name="Rectangle 27"/>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28" name="Rectangle 28"/>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29" name="AutoShape 29"/>
            <p:cNvCxnSpPr>
              <a:cxnSpLocks noChangeShapeType="1"/>
              <a:stCxn id="4128" idx="0"/>
              <a:endCxn id="4126" idx="5"/>
            </p:cNvCxnSpPr>
            <p:nvPr/>
          </p:nvCxnSpPr>
          <p:spPr bwMode="auto">
            <a:xfrm flipH="1" flipV="1">
              <a:off x="4830"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30" name="AutoShape 30"/>
            <p:cNvCxnSpPr>
              <a:cxnSpLocks noChangeShapeType="1"/>
              <a:stCxn id="4127" idx="0"/>
              <a:endCxn id="4126" idx="3"/>
            </p:cNvCxnSpPr>
            <p:nvPr/>
          </p:nvCxnSpPr>
          <p:spPr bwMode="auto">
            <a:xfrm flipV="1">
              <a:off x="4575"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61161154"/>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p>
          <a:p>
            <a:pPr lvl="1"/>
            <a:r>
              <a:rPr lang="en-US" dirty="0"/>
              <a:t>The </a:t>
            </a:r>
            <a:r>
              <a:rPr lang="en-US" dirty="0" smtClean="0"/>
              <a:t>second </a:t>
            </a:r>
            <a:r>
              <a:rPr lang="en-US" dirty="0"/>
              <a:t>case, shown in </a:t>
            </a:r>
            <a:r>
              <a:rPr lang="en-US" dirty="0" smtClean="0"/>
              <a:t>Figure 6.42, </a:t>
            </a:r>
            <a:r>
              <a:rPr lang="en-US" dirty="0"/>
              <a:t>occurs when a node is inserted in the </a:t>
            </a:r>
            <a:r>
              <a:rPr lang="en-US" dirty="0" smtClean="0"/>
              <a:t>left </a:t>
            </a:r>
            <a:r>
              <a:rPr lang="en-US" dirty="0"/>
              <a:t>subtree of the right </a:t>
            </a:r>
            <a:r>
              <a:rPr lang="en-US" dirty="0" smtClean="0"/>
              <a:t>child, and is more complicated</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lgn="ctr">
              <a:buNone/>
            </a:pPr>
            <a:r>
              <a:rPr lang="en-US" sz="1200" dirty="0"/>
              <a:t>Fig. 6.42 Balancing a tree after insertion of a node in the left subtree of node Q</a:t>
            </a:r>
          </a:p>
          <a:p>
            <a:pPr lvl="1">
              <a:spcBef>
                <a:spcPts val="600"/>
              </a:spcBef>
            </a:pPr>
            <a:r>
              <a:rPr lang="en-US" dirty="0" smtClean="0"/>
              <a:t>A node is inserted in Figure 6.42a, resulting in the tree in Figure 6.42b</a:t>
            </a:r>
          </a:p>
          <a:p>
            <a:pPr lvl="1">
              <a:spcBef>
                <a:spcPts val="348"/>
              </a:spcBef>
            </a:pPr>
            <a:r>
              <a:rPr lang="en-US" dirty="0" smtClean="0"/>
              <a:t>The derail of this is in Figure 6.42c; note the subtrees of </a:t>
            </a:r>
            <a:r>
              <a:rPr lang="en-US" i="1" dirty="0" smtClean="0"/>
              <a:t>R</a:t>
            </a:r>
            <a:r>
              <a:rPr lang="en-US" dirty="0" smtClean="0"/>
              <a:t> could be reversed, giving </a:t>
            </a:r>
            <a:r>
              <a:rPr lang="en-US" i="1" dirty="0" smtClean="0"/>
              <a:t>R</a:t>
            </a:r>
            <a:r>
              <a:rPr lang="en-US" dirty="0" smtClean="0"/>
              <a:t> a value of -1</a:t>
            </a:r>
          </a:p>
          <a:p>
            <a:pPr lvl="1">
              <a:spcBef>
                <a:spcPts val="348"/>
              </a:spcBef>
            </a:pPr>
            <a:r>
              <a:rPr lang="en-US" dirty="0" smtClean="0"/>
              <a:t>The imbalance is solved by a double rotation: first </a:t>
            </a:r>
            <a:r>
              <a:rPr lang="en-US" i="1" dirty="0" smtClean="0"/>
              <a:t>R</a:t>
            </a:r>
            <a:r>
              <a:rPr lang="en-US" dirty="0" smtClean="0"/>
              <a:t> around </a:t>
            </a:r>
            <a:r>
              <a:rPr lang="en-US" i="1" dirty="0" smtClean="0"/>
              <a:t>Q</a:t>
            </a:r>
            <a:r>
              <a:rPr lang="en-US" dirty="0" smtClean="0"/>
              <a:t> (Figure 6.42d), then </a:t>
            </a:r>
            <a:r>
              <a:rPr lang="en-US" i="1" dirty="0" smtClean="0"/>
              <a:t>R</a:t>
            </a:r>
            <a:r>
              <a:rPr lang="en-US" dirty="0" smtClean="0"/>
              <a:t> around </a:t>
            </a:r>
            <a:r>
              <a:rPr lang="en-US" i="1" dirty="0" smtClean="0"/>
              <a:t>P</a:t>
            </a:r>
            <a:r>
              <a:rPr lang="en-US" dirty="0" smtClean="0"/>
              <a:t> (Figure 6.42e)</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60</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1339" y="2286000"/>
            <a:ext cx="60293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315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p>
          <a:p>
            <a:pPr lvl="1"/>
            <a:r>
              <a:rPr lang="en-US" dirty="0" smtClean="0"/>
              <a:t>These examples treat </a:t>
            </a:r>
            <a:r>
              <a:rPr lang="en-US" i="1" dirty="0" smtClean="0"/>
              <a:t>P</a:t>
            </a:r>
            <a:r>
              <a:rPr lang="en-US" dirty="0" smtClean="0"/>
              <a:t> as a stand-alone tree; however it could be part of a larger tree, perhaps a child of another node</a:t>
            </a:r>
          </a:p>
          <a:p>
            <a:pPr lvl="1"/>
            <a:r>
              <a:rPr lang="en-US" dirty="0" smtClean="0"/>
              <a:t>As Figures 6.41 and 6.42 imply, the changes made to the subtree originally rooted at </a:t>
            </a:r>
            <a:r>
              <a:rPr lang="en-US" i="1" dirty="0" smtClean="0"/>
              <a:t>P</a:t>
            </a:r>
            <a:r>
              <a:rPr lang="en-US" dirty="0" smtClean="0"/>
              <a:t> are sufficient to restore balance to the tree</a:t>
            </a:r>
          </a:p>
          <a:p>
            <a:pPr lvl="1"/>
            <a:r>
              <a:rPr lang="en-US" dirty="0" smtClean="0"/>
              <a:t>The problem then is to find the node </a:t>
            </a:r>
            <a:r>
              <a:rPr lang="en-US" i="1" dirty="0" smtClean="0"/>
              <a:t>P</a:t>
            </a:r>
            <a:r>
              <a:rPr lang="en-US" dirty="0" smtClean="0"/>
              <a:t> in the tree that becomes imbalanced after an insertion</a:t>
            </a:r>
          </a:p>
          <a:p>
            <a:pPr lvl="1"/>
            <a:r>
              <a:rPr lang="en-US" dirty="0" smtClean="0"/>
              <a:t>This can be accomplished by moving back up the tree from the point of insertion, updating the balance factors until one becomes ± 2</a:t>
            </a:r>
          </a:p>
          <a:p>
            <a:pPr lvl="1"/>
            <a:r>
              <a:rPr lang="en-US" dirty="0" smtClean="0"/>
              <a:t>This node then becomes </a:t>
            </a:r>
            <a:r>
              <a:rPr lang="en-US" i="1" dirty="0" smtClean="0"/>
              <a:t>P</a:t>
            </a:r>
            <a:r>
              <a:rPr lang="en-US" dirty="0" smtClean="0"/>
              <a:t>, the root of the subtree that needs to be rebalanced</a:t>
            </a:r>
          </a:p>
          <a:p>
            <a:pPr lvl="1"/>
            <a:r>
              <a:rPr lang="en-US" dirty="0" smtClean="0"/>
              <a:t>The algorithm to accomplish the balance updates is shown as pseudocode on pages 258 and 259</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61</a:t>
            </a:fld>
            <a:endParaRPr lang="en-US" dirty="0"/>
          </a:p>
        </p:txBody>
      </p:sp>
    </p:spTree>
    <p:extLst>
      <p:ext uri="{BB962C8B-B14F-4D97-AF65-F5344CB8AC3E}">
        <p14:creationId xmlns:p14="http://schemas.microsoft.com/office/powerpoint/2010/main" val="2056015390"/>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AVL Trees (continued)</a:t>
            </a:r>
          </a:p>
          <a:p>
            <a:pPr lvl="1"/>
            <a:r>
              <a:rPr lang="en-US" dirty="0" smtClean="0"/>
              <a:t>Figure 6.43 illustrates what happens when a node is inserted and the resulting updates cause a node to become imbalanced</a:t>
            </a: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0" indent="0" algn="ctr">
              <a:buNone/>
            </a:pPr>
            <a:endParaRPr lang="en-US" dirty="0" smtClean="0"/>
          </a:p>
          <a:p>
            <a:pPr marL="233363" indent="0" algn="ctr">
              <a:buNone/>
            </a:pPr>
            <a:r>
              <a:rPr lang="en-US" sz="1200" dirty="0"/>
              <a:t>Figure 6.43 An example of inserting (b) a new node in (a) an </a:t>
            </a:r>
            <a:r>
              <a:rPr lang="en-US" sz="1200" dirty="0" err="1"/>
              <a:t>AVL</a:t>
            </a:r>
            <a:r>
              <a:rPr lang="en-US" sz="1200" dirty="0"/>
              <a:t> tree,</a:t>
            </a:r>
          </a:p>
          <a:p>
            <a:pPr marL="233363" indent="0" algn="ctr">
              <a:buNone/>
            </a:pPr>
            <a:r>
              <a:rPr lang="en-US" sz="1200" dirty="0"/>
              <a:t>which requires one rotation (c) to restore the height balance</a:t>
            </a:r>
          </a:p>
          <a:p>
            <a:pPr lvl="1"/>
            <a:r>
              <a:rPr lang="en-US" dirty="0" smtClean="0"/>
              <a:t>It is also possible that an insertion will only cause the balance factors to be updated; in this case the path is followed back to the root</a:t>
            </a:r>
          </a:p>
          <a:p>
            <a:pPr lvl="1"/>
            <a:r>
              <a:rPr lang="en-US" dirty="0" smtClean="0"/>
              <a:t>This is shown in Figure 6.44</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62</a:t>
            </a:fld>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2289" y="2514601"/>
            <a:ext cx="60674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687582"/>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1200"/>
              </a:spcBef>
              <a:buNone/>
            </a:pPr>
            <a:r>
              <a:rPr lang="en-US" sz="1200" dirty="0"/>
              <a:t>Fig. 6.44 In an (a) AVL tree a (b) new node is inserted requiring no height adjustments</a:t>
            </a:r>
          </a:p>
          <a:p>
            <a:pPr lvl="1">
              <a:spcBef>
                <a:spcPts val="1200"/>
              </a:spcBef>
            </a:pPr>
            <a:r>
              <a:rPr lang="en-US" dirty="0" smtClean="0"/>
              <a:t>Deleting a node may require more work</a:t>
            </a:r>
          </a:p>
          <a:p>
            <a:pPr lvl="1">
              <a:spcBef>
                <a:spcPts val="348"/>
              </a:spcBef>
            </a:pPr>
            <a:r>
              <a:rPr lang="en-US" dirty="0" smtClean="0"/>
              <a:t>The </a:t>
            </a:r>
            <a:r>
              <a:rPr lang="en-US" dirty="0" smtClean="0">
                <a:latin typeface="Courier New" pitchFamily="49" charset="0"/>
                <a:cs typeface="Courier New" pitchFamily="49" charset="0"/>
              </a:rPr>
              <a:t>deleteByCopying()</a:t>
            </a:r>
            <a:r>
              <a:rPr lang="en-US" dirty="0" smtClean="0"/>
              <a:t>algorithm is applied to delete the node</a:t>
            </a:r>
          </a:p>
          <a:p>
            <a:pPr lvl="1">
              <a:spcBef>
                <a:spcPts val="348"/>
              </a:spcBef>
            </a:pPr>
            <a:r>
              <a:rPr lang="en-US" dirty="0"/>
              <a:t>The balance factors of all nodes from the parent of the deleted node to the root are then </a:t>
            </a:r>
            <a:r>
              <a:rPr lang="en-US" dirty="0" smtClean="0"/>
              <a:t>updated</a:t>
            </a:r>
            <a:endParaRPr lang="en-US" dirty="0"/>
          </a:p>
          <a:p>
            <a:pPr lvl="1">
              <a:spcBef>
                <a:spcPts val="348"/>
              </a:spcBef>
            </a:pPr>
            <a:r>
              <a:rPr lang="en-US" dirty="0" smtClean="0"/>
              <a:t>Each node whose balance factor becomes </a:t>
            </a:r>
            <a:r>
              <a:rPr lang="en-US" dirty="0"/>
              <a:t>± </a:t>
            </a:r>
            <a:r>
              <a:rPr lang="en-US" dirty="0" smtClean="0"/>
              <a:t>2 will be rebalanced</a:t>
            </a:r>
            <a:endParaRPr lang="en-US" dirty="0"/>
          </a:p>
          <a:p>
            <a:pPr lvl="1">
              <a:spcBef>
                <a:spcPts val="348"/>
              </a:spcBef>
            </a:pP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63</a:t>
            </a:fld>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828801"/>
            <a:ext cx="5943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16114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p>
          <a:p>
            <a:pPr lvl="1"/>
            <a:r>
              <a:rPr lang="en-US" dirty="0" smtClean="0"/>
              <a:t>This must be done for the entire path because deletion may not cause an imbalance in a parent, but in a grandparent</a:t>
            </a:r>
          </a:p>
          <a:p>
            <a:pPr lvl="1"/>
            <a:r>
              <a:rPr lang="en-US" dirty="0" smtClean="0"/>
              <a:t>We’ll only consider those cases (four, with four symmetric cases) which necessitate immediate rotation</a:t>
            </a:r>
          </a:p>
          <a:p>
            <a:pPr lvl="1"/>
            <a:r>
              <a:rPr lang="en-US" dirty="0" smtClean="0"/>
              <a:t>In each case, the assumption is the left child of the node </a:t>
            </a:r>
            <a:r>
              <a:rPr lang="en-US" i="1" dirty="0" smtClean="0"/>
              <a:t>P</a:t>
            </a:r>
            <a:r>
              <a:rPr lang="en-US" dirty="0" smtClean="0"/>
              <a:t> is deleted</a:t>
            </a:r>
          </a:p>
          <a:p>
            <a:pPr lvl="1"/>
            <a:r>
              <a:rPr lang="en-US" dirty="0" smtClean="0"/>
              <a:t>These cases are illustrated in Figure 6.45 on </a:t>
            </a:r>
            <a:r>
              <a:rPr lang="en-US" dirty="0"/>
              <a:t>p</a:t>
            </a:r>
            <a:r>
              <a:rPr lang="en-US" dirty="0" smtClean="0"/>
              <a:t>age 261</a:t>
            </a:r>
          </a:p>
          <a:p>
            <a:pPr lvl="1"/>
            <a:r>
              <a:rPr lang="en-US" dirty="0" smtClean="0"/>
              <a:t>In the first case, </a:t>
            </a:r>
            <a:r>
              <a:rPr lang="en-US" i="1" dirty="0" smtClean="0"/>
              <a:t>P</a:t>
            </a:r>
            <a:r>
              <a:rPr lang="en-US" dirty="0" smtClean="0"/>
              <a:t>’s balance factor is +1, and its right child, </a:t>
            </a:r>
            <a:r>
              <a:rPr lang="en-US" i="1" dirty="0" smtClean="0"/>
              <a:t>Q</a:t>
            </a:r>
            <a:r>
              <a:rPr lang="en-US" dirty="0" smtClean="0"/>
              <a:t>, is also</a:t>
            </a:r>
            <a:r>
              <a:rPr lang="en-US" i="1" dirty="0" smtClean="0"/>
              <a:t> </a:t>
            </a:r>
            <a:r>
              <a:rPr lang="en-US" dirty="0" smtClean="0"/>
              <a:t>at +1; this is shown</a:t>
            </a:r>
            <a:r>
              <a:rPr lang="en-US" i="1" dirty="0" smtClean="0"/>
              <a:t> </a:t>
            </a:r>
            <a:r>
              <a:rPr lang="en-US" dirty="0" smtClean="0"/>
              <a:t>in Figure 6.45a</a:t>
            </a:r>
          </a:p>
          <a:p>
            <a:pPr lvl="1"/>
            <a:r>
              <a:rPr lang="en-US" dirty="0" smtClean="0"/>
              <a:t>Deleting </a:t>
            </a:r>
            <a:r>
              <a:rPr lang="en-US" dirty="0"/>
              <a:t>a node from </a:t>
            </a:r>
            <a:r>
              <a:rPr lang="en-US" i="1" dirty="0"/>
              <a:t>P</a:t>
            </a:r>
            <a:r>
              <a:rPr lang="en-US" dirty="0"/>
              <a:t>’s left child leads </a:t>
            </a:r>
            <a:r>
              <a:rPr lang="en-US" dirty="0" smtClean="0"/>
              <a:t>to the tree in Figure 6.45b, with </a:t>
            </a:r>
            <a:r>
              <a:rPr lang="en-US" i="1" dirty="0" smtClean="0"/>
              <a:t>P</a:t>
            </a:r>
            <a:r>
              <a:rPr lang="en-US" dirty="0" smtClean="0"/>
              <a:t> at +2; this is rebalanced by rotating </a:t>
            </a:r>
            <a:r>
              <a:rPr lang="en-US" i="1" dirty="0" smtClean="0"/>
              <a:t>P</a:t>
            </a:r>
            <a:r>
              <a:rPr lang="en-US" dirty="0" smtClean="0"/>
              <a:t> around </a:t>
            </a:r>
            <a:r>
              <a:rPr lang="en-US" i="1" dirty="0" smtClean="0"/>
              <a:t>Q</a:t>
            </a:r>
            <a:r>
              <a:rPr lang="en-US" dirty="0" smtClean="0"/>
              <a:t> (Figure 6.45c)</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64</a:t>
            </a:fld>
            <a:endParaRPr lang="en-US" dirty="0"/>
          </a:p>
        </p:txBody>
      </p:sp>
    </p:spTree>
    <p:extLst>
      <p:ext uri="{BB962C8B-B14F-4D97-AF65-F5344CB8AC3E}">
        <p14:creationId xmlns:p14="http://schemas.microsoft.com/office/powerpoint/2010/main" val="123571960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p>
          <a:p>
            <a:pPr lvl="1"/>
            <a:r>
              <a:rPr lang="en-US" dirty="0"/>
              <a:t>In the second case, </a:t>
            </a:r>
            <a:r>
              <a:rPr lang="en-US" i="1" dirty="0"/>
              <a:t>P</a:t>
            </a:r>
            <a:r>
              <a:rPr lang="en-US" dirty="0"/>
              <a:t>’s balance factor is +1, and its right child, </a:t>
            </a:r>
            <a:r>
              <a:rPr lang="en-US" i="1" dirty="0"/>
              <a:t>Q</a:t>
            </a:r>
            <a:r>
              <a:rPr lang="en-US" dirty="0"/>
              <a:t>, is 0; this is shown</a:t>
            </a:r>
            <a:r>
              <a:rPr lang="en-US" i="1" dirty="0"/>
              <a:t> </a:t>
            </a:r>
            <a:r>
              <a:rPr lang="en-US" dirty="0"/>
              <a:t>in </a:t>
            </a:r>
            <a:r>
              <a:rPr lang="en-US" dirty="0" smtClean="0"/>
              <a:t>Figure 6.45d</a:t>
            </a:r>
          </a:p>
          <a:p>
            <a:pPr lvl="1"/>
            <a:r>
              <a:rPr lang="en-US" dirty="0"/>
              <a:t>Deleting a node from </a:t>
            </a:r>
            <a:r>
              <a:rPr lang="en-US" i="1" dirty="0"/>
              <a:t>P</a:t>
            </a:r>
            <a:r>
              <a:rPr lang="en-US" dirty="0"/>
              <a:t>’s left child leads to the tree in </a:t>
            </a:r>
            <a:r>
              <a:rPr lang="en-US" dirty="0" smtClean="0"/>
              <a:t>Figure 6.45e, </a:t>
            </a:r>
            <a:r>
              <a:rPr lang="en-US" dirty="0"/>
              <a:t>with </a:t>
            </a:r>
            <a:r>
              <a:rPr lang="en-US" i="1" dirty="0"/>
              <a:t>P</a:t>
            </a:r>
            <a:r>
              <a:rPr lang="en-US" dirty="0"/>
              <a:t> at +2; this is </a:t>
            </a:r>
            <a:r>
              <a:rPr lang="en-US" dirty="0" smtClean="0"/>
              <a:t>rebalanced as in the first case </a:t>
            </a:r>
            <a:r>
              <a:rPr lang="en-US" dirty="0"/>
              <a:t>by rotating </a:t>
            </a:r>
            <a:r>
              <a:rPr lang="en-US" i="1" dirty="0"/>
              <a:t>P</a:t>
            </a:r>
            <a:r>
              <a:rPr lang="en-US" dirty="0"/>
              <a:t> around </a:t>
            </a:r>
            <a:r>
              <a:rPr lang="en-US" i="1" dirty="0"/>
              <a:t>Q</a:t>
            </a:r>
            <a:r>
              <a:rPr lang="en-US" dirty="0"/>
              <a:t> </a:t>
            </a:r>
            <a:r>
              <a:rPr lang="en-US" dirty="0" smtClean="0"/>
              <a:t>(Figure 6.45f)</a:t>
            </a:r>
          </a:p>
          <a:p>
            <a:pPr lvl="1"/>
            <a:r>
              <a:rPr lang="en-US" dirty="0" smtClean="0"/>
              <a:t>So the first two cases, with </a:t>
            </a:r>
            <a:r>
              <a:rPr lang="en-US" i="1" dirty="0" smtClean="0"/>
              <a:t>Q</a:t>
            </a:r>
            <a:r>
              <a:rPr lang="en-US" dirty="0" smtClean="0"/>
              <a:t> either +1 or 0, can be handled in the same way</a:t>
            </a:r>
          </a:p>
          <a:p>
            <a:pPr lvl="1"/>
            <a:r>
              <a:rPr lang="en-US" dirty="0"/>
              <a:t>I</a:t>
            </a:r>
            <a:r>
              <a:rPr lang="en-US" dirty="0" smtClean="0"/>
              <a:t>f the initial balance factor of </a:t>
            </a:r>
            <a:r>
              <a:rPr lang="en-US" i="1" dirty="0" smtClean="0"/>
              <a:t>Q</a:t>
            </a:r>
            <a:r>
              <a:rPr lang="en-US" dirty="0" smtClean="0"/>
              <a:t> is -1, which is true in the other two cases, the process of rebalancing is more complex</a:t>
            </a:r>
          </a:p>
          <a:p>
            <a:pPr lvl="1"/>
            <a:r>
              <a:rPr lang="en-US" dirty="0" smtClean="0"/>
              <a:t>The third case arises when the left subtree of </a:t>
            </a:r>
            <a:r>
              <a:rPr lang="en-US" i="1" dirty="0" smtClean="0"/>
              <a:t>Q</a:t>
            </a:r>
            <a:r>
              <a:rPr lang="en-US" dirty="0" smtClean="0"/>
              <a:t>, rooted at </a:t>
            </a:r>
            <a:r>
              <a:rPr lang="en-US" i="1" dirty="0" smtClean="0"/>
              <a:t>R</a:t>
            </a:r>
            <a:r>
              <a:rPr lang="en-US" dirty="0" smtClean="0"/>
              <a:t>, has a balance factor of -1 (Figure 6.45g)</a:t>
            </a:r>
          </a:p>
          <a:p>
            <a:pPr lvl="1"/>
            <a:r>
              <a:rPr lang="en-US" dirty="0" smtClean="0"/>
              <a:t>Rebalancing after deletion requires a double rotation; first of </a:t>
            </a:r>
            <a:r>
              <a:rPr lang="en-US" i="1" dirty="0" smtClean="0"/>
              <a:t>R</a:t>
            </a:r>
            <a:r>
              <a:rPr lang="en-US" dirty="0" smtClean="0"/>
              <a:t> about </a:t>
            </a:r>
            <a:r>
              <a:rPr lang="en-US" i="1" dirty="0" smtClean="0"/>
              <a:t>Q</a:t>
            </a:r>
            <a:r>
              <a:rPr lang="en-US" dirty="0" smtClean="0"/>
              <a:t> and then of </a:t>
            </a:r>
            <a:r>
              <a:rPr lang="en-US" i="1" dirty="0" smtClean="0"/>
              <a:t>R</a:t>
            </a:r>
            <a:r>
              <a:rPr lang="en-US" dirty="0" smtClean="0"/>
              <a:t> about </a:t>
            </a:r>
            <a:r>
              <a:rPr lang="en-US" i="1" dirty="0" smtClean="0"/>
              <a:t>P</a:t>
            </a:r>
            <a:r>
              <a:rPr lang="en-US" dirty="0" smtClean="0"/>
              <a:t> (Figures 6.45h and 6.45i)</a:t>
            </a:r>
            <a:endParaRPr lang="en-US" dirty="0"/>
          </a:p>
          <a:p>
            <a:pPr lvl="1"/>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65</a:t>
            </a:fld>
            <a:endParaRPr lang="en-US" dirty="0"/>
          </a:p>
        </p:txBody>
      </p:sp>
    </p:spTree>
    <p:extLst>
      <p:ext uri="{BB962C8B-B14F-4D97-AF65-F5344CB8AC3E}">
        <p14:creationId xmlns:p14="http://schemas.microsoft.com/office/powerpoint/2010/main" val="306554575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sp>
        <p:nvSpPr>
          <p:cNvPr id="3" name="Content Placeholder 2"/>
          <p:cNvSpPr>
            <a:spLocks noGrp="1"/>
          </p:cNvSpPr>
          <p:nvPr>
            <p:ph idx="1"/>
          </p:nvPr>
        </p:nvSpPr>
        <p:spPr/>
        <p:txBody>
          <a:bodyPr/>
          <a:lstStyle/>
          <a:p>
            <a:r>
              <a:rPr lang="en-US" dirty="0" smtClean="0"/>
              <a:t>AVL Trees (continued)</a:t>
            </a:r>
          </a:p>
          <a:p>
            <a:pPr lvl="1"/>
            <a:r>
              <a:rPr lang="en-US" dirty="0" smtClean="0"/>
              <a:t>The fourth case is similar to the third, but differs in that the balance factor of </a:t>
            </a:r>
            <a:r>
              <a:rPr lang="en-US" i="1" dirty="0" smtClean="0"/>
              <a:t>R</a:t>
            </a:r>
            <a:r>
              <a:rPr lang="en-US" dirty="0" smtClean="0"/>
              <a:t> is +1, rather than -1</a:t>
            </a:r>
          </a:p>
          <a:p>
            <a:pPr lvl="1"/>
            <a:r>
              <a:rPr lang="en-US" dirty="0" smtClean="0"/>
              <a:t>However, rebalancing can be done with the same two rotations </a:t>
            </a:r>
            <a:r>
              <a:rPr lang="en-US" dirty="0"/>
              <a:t>a</a:t>
            </a:r>
            <a:r>
              <a:rPr lang="en-US" dirty="0" smtClean="0"/>
              <a:t>s the third case so the third and fourth can be handled together (Figures 6.45j – l)</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66</a:t>
            </a:fld>
            <a:endParaRPr lang="en-US" dirty="0"/>
          </a:p>
        </p:txBody>
      </p:sp>
    </p:spTree>
    <p:extLst>
      <p:ext uri="{BB962C8B-B14F-4D97-AF65-F5344CB8AC3E}">
        <p14:creationId xmlns:p14="http://schemas.microsoft.com/office/powerpoint/2010/main" val="22624313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p:txBody>
          <a:bodyPr/>
          <a:lstStyle/>
          <a:p>
            <a:pPr eaLnBrk="1" hangingPunct="1"/>
            <a:r>
              <a:rPr lang="en-US" altLang="lv-LV" smtClean="0"/>
              <a:t>Search</a:t>
            </a:r>
            <a:endParaRPr lang="en-US" altLang="lv-LV" sz="4000"/>
          </a:p>
        </p:txBody>
      </p:sp>
      <p:sp>
        <p:nvSpPr>
          <p:cNvPr id="8197"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search for a key </a:t>
            </a:r>
            <a:r>
              <a:rPr lang="en-US" altLang="lv-LV" sz="2000" b="1" i="1">
                <a:latin typeface="Times New Roman" panose="02020603050405020304" pitchFamily="18" charset="0"/>
              </a:rPr>
              <a:t>k</a:t>
            </a:r>
            <a:r>
              <a:rPr lang="en-US" altLang="lv-LV" sz="2000"/>
              <a:t>, we trace a downward path starting at the root</a:t>
            </a:r>
          </a:p>
          <a:p>
            <a:pPr eaLnBrk="1" hangingPunct="1"/>
            <a:r>
              <a:rPr lang="en-US" altLang="lv-LV" sz="2000"/>
              <a:t>The next node visited depends on the comparison of </a:t>
            </a:r>
            <a:r>
              <a:rPr lang="en-US" altLang="lv-LV" sz="2000" b="1" i="1">
                <a:latin typeface="Times New Roman" panose="02020603050405020304" pitchFamily="18" charset="0"/>
              </a:rPr>
              <a:t>k</a:t>
            </a:r>
            <a:r>
              <a:rPr lang="en-US" altLang="lv-LV" sz="2000"/>
              <a:t> with the key of the current node</a:t>
            </a:r>
          </a:p>
          <a:p>
            <a:pPr eaLnBrk="1" hangingPunct="1"/>
            <a:r>
              <a:rPr lang="en-US" altLang="lv-LV" sz="2000"/>
              <a:t>If we reach a leaf, the key is not found</a:t>
            </a:r>
          </a:p>
          <a:p>
            <a:pPr eaLnBrk="1" hangingPunct="1"/>
            <a:r>
              <a:rPr lang="en-US" altLang="lv-LV" sz="2000"/>
              <a:t>Example: </a:t>
            </a:r>
            <a:r>
              <a:rPr lang="en-US" altLang="lv-LV" sz="2000">
                <a:solidFill>
                  <a:schemeClr val="tx2"/>
                </a:solidFill>
              </a:rPr>
              <a:t>get</a:t>
            </a:r>
            <a:r>
              <a:rPr lang="en-US" altLang="lv-LV" sz="2000"/>
              <a:t>(</a:t>
            </a:r>
            <a:r>
              <a:rPr lang="en-US" altLang="lv-LV" sz="2000">
                <a:sym typeface="Symbol" panose="05050102010706020507" pitchFamily="18" charset="2"/>
              </a:rPr>
              <a:t>4</a:t>
            </a:r>
            <a:r>
              <a:rPr lang="en-US" altLang="lv-LV" sz="2000"/>
              <a:t>):</a:t>
            </a:r>
          </a:p>
          <a:p>
            <a:pPr lvl="1" eaLnBrk="1" hangingPunct="1"/>
            <a:r>
              <a:rPr lang="en-US" altLang="lv-LV" sz="1800"/>
              <a:t>Call TreeSearch(4,root)</a:t>
            </a:r>
          </a:p>
          <a:p>
            <a:pPr eaLnBrk="1" hangingPunct="1"/>
            <a:r>
              <a:rPr lang="en-US" altLang="lv-LV" sz="2000"/>
              <a:t>The algorithms for </a:t>
            </a:r>
            <a:r>
              <a:rPr lang="en-US" altLang="lv-LV" sz="2000">
                <a:solidFill>
                  <a:schemeClr val="tx2"/>
                </a:solidFill>
              </a:rPr>
              <a:t>floorEntry</a:t>
            </a:r>
            <a:r>
              <a:rPr lang="en-US" altLang="lv-LV" sz="2000"/>
              <a:t> and </a:t>
            </a:r>
            <a:r>
              <a:rPr lang="en-US" altLang="lv-LV" sz="2000">
                <a:solidFill>
                  <a:schemeClr val="tx2"/>
                </a:solidFill>
              </a:rPr>
              <a:t>ceilingEntry </a:t>
            </a:r>
            <a:r>
              <a:rPr lang="en-US" altLang="lv-LV" sz="2000"/>
              <a:t>are similar</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0890983-F9D5-4DCC-BD02-45DD32930E9E}" type="slidenum">
              <a:rPr lang="en-US" altLang="lv-LV" sz="1400"/>
              <a:pPr eaLnBrk="1" hangingPunct="1"/>
              <a:t>7</a:t>
            </a:fld>
            <a:endParaRPr lang="en-US" altLang="lv-LV" sz="1400"/>
          </a:p>
        </p:txBody>
      </p:sp>
      <p:sp>
        <p:nvSpPr>
          <p:cNvPr id="8198" name="Text Box 1028"/>
          <p:cNvSpPr txBox="1">
            <a:spLocks noChangeArrowheads="1"/>
          </p:cNvSpPr>
          <p:nvPr/>
        </p:nvSpPr>
        <p:spPr bwMode="auto">
          <a:xfrm>
            <a:off x="6906994" y="1596095"/>
            <a:ext cx="4152900" cy="2774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panose="020B0604030504040204" pitchFamily="34" charset="0"/>
              </a:defRPr>
            </a:lvl1pPr>
            <a:lvl2pPr marL="285750" defTabSz="285750" eaLnBrk="0" hangingPunct="0">
              <a:defRPr sz="2400">
                <a:solidFill>
                  <a:schemeClr val="tx1"/>
                </a:solidFill>
                <a:latin typeface="Tahoma" panose="020B0604030504040204" pitchFamily="34" charset="0"/>
              </a:defRPr>
            </a:lvl2pPr>
            <a:lvl3pPr marL="1143000" indent="-228600" defTabSz="285750" eaLnBrk="0" hangingPunct="0">
              <a:defRPr sz="2400">
                <a:solidFill>
                  <a:schemeClr val="tx1"/>
                </a:solidFill>
                <a:latin typeface="Tahoma" panose="020B0604030504040204" pitchFamily="34" charset="0"/>
              </a:defRPr>
            </a:lvl3pPr>
            <a:lvl4pPr marL="1600200" indent="-228600" defTabSz="285750" eaLnBrk="0" hangingPunct="0">
              <a:defRPr sz="2400">
                <a:solidFill>
                  <a:schemeClr val="tx1"/>
                </a:solidFill>
                <a:latin typeface="Tahoma" panose="020B0604030504040204" pitchFamily="34" charset="0"/>
              </a:defRPr>
            </a:lvl4pPr>
            <a:lvl5pPr marL="2057400" indent="-228600" defTabSz="285750" eaLnBrk="0" hangingPunct="0">
              <a:defRPr sz="2400">
                <a:solidFill>
                  <a:schemeClr val="tx1"/>
                </a:solidFill>
                <a:latin typeface="Tahoma" panose="020B0604030504040204" pitchFamily="34" charset="0"/>
              </a:defRPr>
            </a:lvl5pPr>
            <a:lvl6pPr marL="2514600" indent="-228600" algn="ctr" defTabSz="28575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8575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8575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8575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TreeSearch</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k</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 v</a:t>
            </a:r>
            <a:r>
              <a:rPr lang="en-US" altLang="lv-LV" sz="1800">
                <a:solidFill>
                  <a:schemeClr val="tx2"/>
                </a:solidFill>
                <a:latin typeface="Times New Roman" panose="02020603050405020304" pitchFamily="18" charset="0"/>
              </a:rPr>
              <a:t>)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v.isExternal </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sym typeface="Symbol" panose="05050102010706020507" pitchFamily="18" charset="2"/>
              </a:rPr>
              <a:t>&lt;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v.key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TreeSearch</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v.left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else if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sym typeface="Symbol" panose="05050102010706020507" pitchFamily="18" charset="2"/>
              </a:rPr>
              <a: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v.key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else</a:t>
            </a:r>
            <a:r>
              <a:rPr lang="en-US" altLang="lv-LV" sz="1800">
                <a:solidFill>
                  <a:schemeClr val="accent2"/>
                </a:solidFill>
                <a:latin typeface="Times New Roman" panose="02020603050405020304" pitchFamily="18" charset="0"/>
              </a:rPr>
              <a:t> </a:t>
            </a:r>
            <a:r>
              <a:rPr lang="en-US" altLang="lv-LV" sz="1800">
                <a:solidFill>
                  <a:schemeClr val="hlink"/>
                </a:solidFill>
                <a:latin typeface="Times New Roman" panose="02020603050405020304" pitchFamily="18" charset="0"/>
              </a:rPr>
              <a:t>{ </a:t>
            </a:r>
            <a:r>
              <a:rPr lang="en-US" altLang="lv-LV" sz="1800" b="1" i="1">
                <a:solidFill>
                  <a:schemeClr val="hlink"/>
                </a:solidFill>
                <a:latin typeface="Times New Roman" panose="02020603050405020304" pitchFamily="18" charset="0"/>
              </a:rPr>
              <a:t>k</a:t>
            </a:r>
            <a:r>
              <a:rPr lang="en-US" altLang="lv-LV" sz="1800">
                <a:solidFill>
                  <a:schemeClr val="hlink"/>
                </a:solidFill>
                <a:latin typeface="Times New Roman" panose="02020603050405020304" pitchFamily="18" charset="0"/>
              </a:rPr>
              <a:t> </a:t>
            </a:r>
            <a:r>
              <a:rPr lang="en-US" altLang="lv-LV" sz="1800">
                <a:solidFill>
                  <a:schemeClr val="hlink"/>
                </a:solidFill>
                <a:latin typeface="Symbol" panose="05050102010706020507" pitchFamily="18" charset="2"/>
                <a:sym typeface="Symbol" panose="05050102010706020507" pitchFamily="18" charset="2"/>
              </a:rPr>
              <a:t>&gt;</a:t>
            </a:r>
            <a:r>
              <a:rPr lang="en-US" altLang="lv-LV" sz="1800">
                <a:solidFill>
                  <a:schemeClr val="hlink"/>
                </a:solidFill>
                <a:latin typeface="Times New Roman" panose="02020603050405020304" pitchFamily="18" charset="0"/>
              </a:rPr>
              <a:t> </a:t>
            </a:r>
            <a:r>
              <a:rPr lang="en-US" altLang="lv-LV" sz="1800" b="1" i="1">
                <a:solidFill>
                  <a:schemeClr val="hlink"/>
                </a:solidFill>
                <a:latin typeface="Times New Roman" panose="02020603050405020304" pitchFamily="18" charset="0"/>
              </a:rPr>
              <a:t>v.key</a:t>
            </a:r>
            <a:r>
              <a:rPr lang="en-US" altLang="lv-LV" sz="1800">
                <a:solidFill>
                  <a:schemeClr val="hlink"/>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TreeSearch</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v.right</a:t>
            </a:r>
            <a:r>
              <a:rPr lang="en-US" altLang="lv-LV" sz="1800">
                <a:solidFill>
                  <a:schemeClr val="accent2"/>
                </a:solidFill>
                <a:latin typeface="Times New Roman" panose="02020603050405020304" pitchFamily="18" charset="0"/>
              </a:rPr>
              <a:t>())</a:t>
            </a:r>
          </a:p>
        </p:txBody>
      </p:sp>
      <p:sp>
        <p:nvSpPr>
          <p:cNvPr id="8199" name="Oval 1031"/>
          <p:cNvSpPr>
            <a:spLocks noChangeArrowheads="1"/>
          </p:cNvSpPr>
          <p:nvPr/>
        </p:nvSpPr>
        <p:spPr bwMode="auto">
          <a:xfrm>
            <a:off x="7885114"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8200" name="Oval 1032"/>
          <p:cNvSpPr>
            <a:spLocks noChangeArrowheads="1"/>
          </p:cNvSpPr>
          <p:nvPr/>
        </p:nvSpPr>
        <p:spPr bwMode="auto">
          <a:xfrm>
            <a:off x="9296400" y="494665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8201" name="Oval 1033"/>
          <p:cNvSpPr>
            <a:spLocks noChangeArrowheads="1"/>
          </p:cNvSpPr>
          <p:nvPr/>
        </p:nvSpPr>
        <p:spPr bwMode="auto">
          <a:xfrm>
            <a:off x="6932614" y="4946651"/>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8202" name="Oval 1034"/>
          <p:cNvSpPr>
            <a:spLocks noChangeArrowheads="1"/>
          </p:cNvSpPr>
          <p:nvPr/>
        </p:nvSpPr>
        <p:spPr bwMode="auto">
          <a:xfrm>
            <a:off x="7519989" y="544195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8203" name="Rectangle 1035"/>
          <p:cNvSpPr>
            <a:spLocks noChangeAspect="1" noChangeArrowheads="1"/>
          </p:cNvSpPr>
          <p:nvPr/>
        </p:nvSpPr>
        <p:spPr bwMode="auto">
          <a:xfrm>
            <a:off x="7272339" y="601821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04" name="Rectangle 1036"/>
          <p:cNvSpPr>
            <a:spLocks noChangeAspect="1" noChangeArrowheads="1"/>
          </p:cNvSpPr>
          <p:nvPr/>
        </p:nvSpPr>
        <p:spPr bwMode="auto">
          <a:xfrm>
            <a:off x="7858126" y="601821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05" name="Rectangle 1037"/>
          <p:cNvSpPr>
            <a:spLocks noChangeAspect="1" noChangeArrowheads="1"/>
          </p:cNvSpPr>
          <p:nvPr/>
        </p:nvSpPr>
        <p:spPr bwMode="auto">
          <a:xfrm>
            <a:off x="9828214" y="5486401"/>
            <a:ext cx="230187"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06" name="AutoShape 1038"/>
          <p:cNvCxnSpPr>
            <a:cxnSpLocks noChangeShapeType="1"/>
            <a:stCxn id="8199" idx="3"/>
            <a:endCxn id="8201" idx="7"/>
          </p:cNvCxnSpPr>
          <p:nvPr/>
        </p:nvCxnSpPr>
        <p:spPr bwMode="auto">
          <a:xfrm flipH="1">
            <a:off x="7205664"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07" name="AutoShape 1039"/>
          <p:cNvCxnSpPr>
            <a:cxnSpLocks noChangeShapeType="1"/>
            <a:stCxn id="8200" idx="1"/>
            <a:endCxn id="8199" idx="5"/>
          </p:cNvCxnSpPr>
          <p:nvPr/>
        </p:nvCxnSpPr>
        <p:spPr bwMode="auto">
          <a:xfrm flipH="1" flipV="1">
            <a:off x="8158164"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040"/>
          <p:cNvCxnSpPr>
            <a:cxnSpLocks noChangeShapeType="1"/>
            <a:stCxn id="8205" idx="0"/>
            <a:endCxn id="8200" idx="5"/>
          </p:cNvCxnSpPr>
          <p:nvPr/>
        </p:nvCxnSpPr>
        <p:spPr bwMode="auto">
          <a:xfrm flipH="1" flipV="1">
            <a:off x="9569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041"/>
          <p:cNvCxnSpPr>
            <a:cxnSpLocks noChangeShapeType="1"/>
            <a:stCxn id="8219" idx="7"/>
            <a:endCxn id="8200" idx="3"/>
          </p:cNvCxnSpPr>
          <p:nvPr/>
        </p:nvCxnSpPr>
        <p:spPr bwMode="auto">
          <a:xfrm flipV="1">
            <a:off x="9112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042"/>
          <p:cNvCxnSpPr>
            <a:cxnSpLocks noChangeShapeType="1"/>
            <a:stCxn id="8204" idx="0"/>
            <a:endCxn id="8202" idx="5"/>
          </p:cNvCxnSpPr>
          <p:nvPr/>
        </p:nvCxnSpPr>
        <p:spPr bwMode="auto">
          <a:xfrm flipH="1" flipV="1">
            <a:off x="7793039" y="57435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043"/>
          <p:cNvCxnSpPr>
            <a:cxnSpLocks noChangeShapeType="1"/>
            <a:stCxn id="8203" idx="0"/>
            <a:endCxn id="8202" idx="3"/>
          </p:cNvCxnSpPr>
          <p:nvPr/>
        </p:nvCxnSpPr>
        <p:spPr bwMode="auto">
          <a:xfrm flipV="1">
            <a:off x="7388225" y="5743576"/>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1044"/>
          <p:cNvCxnSpPr>
            <a:cxnSpLocks noChangeShapeType="1"/>
            <a:stCxn id="8214" idx="7"/>
            <a:endCxn id="8201" idx="3"/>
          </p:cNvCxnSpPr>
          <p:nvPr/>
        </p:nvCxnSpPr>
        <p:spPr bwMode="auto">
          <a:xfrm flipV="1">
            <a:off x="6618288" y="5248276"/>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1045"/>
          <p:cNvCxnSpPr>
            <a:cxnSpLocks noChangeShapeType="1"/>
            <a:stCxn id="8202" idx="1"/>
            <a:endCxn id="8201" idx="5"/>
          </p:cNvCxnSpPr>
          <p:nvPr/>
        </p:nvCxnSpPr>
        <p:spPr bwMode="auto">
          <a:xfrm flipH="1" flipV="1">
            <a:off x="7205663" y="524827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8214" name="Oval 1046"/>
          <p:cNvSpPr>
            <a:spLocks noChangeArrowheads="1"/>
          </p:cNvSpPr>
          <p:nvPr/>
        </p:nvSpPr>
        <p:spPr bwMode="auto">
          <a:xfrm>
            <a:off x="6345239" y="544195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8215" name="Rectangle 1047"/>
          <p:cNvSpPr>
            <a:spLocks noChangeAspect="1" noChangeArrowheads="1"/>
          </p:cNvSpPr>
          <p:nvPr/>
        </p:nvSpPr>
        <p:spPr bwMode="auto">
          <a:xfrm>
            <a:off x="6096000" y="60182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16" name="Rectangle 1048"/>
          <p:cNvSpPr>
            <a:spLocks noChangeAspect="1" noChangeArrowheads="1"/>
          </p:cNvSpPr>
          <p:nvPr/>
        </p:nvSpPr>
        <p:spPr bwMode="auto">
          <a:xfrm>
            <a:off x="6683375" y="60182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17" name="AutoShape 1049"/>
          <p:cNvCxnSpPr>
            <a:cxnSpLocks noChangeShapeType="1"/>
            <a:stCxn id="8216" idx="0"/>
            <a:endCxn id="8214" idx="5"/>
          </p:cNvCxnSpPr>
          <p:nvPr/>
        </p:nvCxnSpPr>
        <p:spPr bwMode="auto">
          <a:xfrm flipH="1" flipV="1">
            <a:off x="6618289" y="572452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1050"/>
          <p:cNvCxnSpPr>
            <a:cxnSpLocks noChangeShapeType="1"/>
            <a:stCxn id="8215" idx="0"/>
            <a:endCxn id="8214" idx="3"/>
          </p:cNvCxnSpPr>
          <p:nvPr/>
        </p:nvCxnSpPr>
        <p:spPr bwMode="auto">
          <a:xfrm flipV="1">
            <a:off x="6211889" y="572452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9" name="Oval 1051"/>
          <p:cNvSpPr>
            <a:spLocks noChangeArrowheads="1"/>
          </p:cNvSpPr>
          <p:nvPr/>
        </p:nvSpPr>
        <p:spPr bwMode="auto">
          <a:xfrm>
            <a:off x="8839201" y="54260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8220" name="Rectangle 1052"/>
          <p:cNvSpPr>
            <a:spLocks noChangeAspect="1" noChangeArrowheads="1"/>
          </p:cNvSpPr>
          <p:nvPr/>
        </p:nvSpPr>
        <p:spPr bwMode="auto">
          <a:xfrm>
            <a:off x="8555039" y="601821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21" name="Rectangle 1053"/>
          <p:cNvSpPr>
            <a:spLocks noChangeAspect="1" noChangeArrowheads="1"/>
          </p:cNvSpPr>
          <p:nvPr/>
        </p:nvSpPr>
        <p:spPr bwMode="auto">
          <a:xfrm>
            <a:off x="9140826" y="601821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22" name="AutoShape 1054"/>
          <p:cNvCxnSpPr>
            <a:cxnSpLocks noChangeShapeType="1"/>
            <a:stCxn id="8221" idx="0"/>
            <a:endCxn id="8219" idx="5"/>
          </p:cNvCxnSpPr>
          <p:nvPr/>
        </p:nvCxnSpPr>
        <p:spPr bwMode="auto">
          <a:xfrm flipH="1" flipV="1">
            <a:off x="9112251"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23" name="AutoShape 1055"/>
          <p:cNvCxnSpPr>
            <a:cxnSpLocks noChangeShapeType="1"/>
            <a:stCxn id="8220" idx="0"/>
            <a:endCxn id="8219" idx="3"/>
          </p:cNvCxnSpPr>
          <p:nvPr/>
        </p:nvCxnSpPr>
        <p:spPr bwMode="auto">
          <a:xfrm flipV="1">
            <a:off x="8670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24" name="Text Box 1056"/>
          <p:cNvSpPr txBox="1">
            <a:spLocks noChangeArrowheads="1"/>
          </p:cNvSpPr>
          <p:nvPr/>
        </p:nvSpPr>
        <p:spPr bwMode="auto">
          <a:xfrm>
            <a:off x="7334250" y="44672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8225" name="Text Box 1057"/>
          <p:cNvSpPr txBox="1">
            <a:spLocks noChangeArrowheads="1"/>
          </p:cNvSpPr>
          <p:nvPr/>
        </p:nvSpPr>
        <p:spPr bwMode="auto">
          <a:xfrm>
            <a:off x="7334250" y="50006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8226" name="Text Box 1058"/>
          <p:cNvSpPr txBox="1">
            <a:spLocks noChangeArrowheads="1"/>
          </p:cNvSpPr>
          <p:nvPr/>
        </p:nvSpPr>
        <p:spPr bwMode="auto">
          <a:xfrm>
            <a:off x="7848600" y="53943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a:t>
            </a:r>
          </a:p>
        </p:txBody>
      </p:sp>
    </p:spTree>
    <p:extLst>
      <p:ext uri="{BB962C8B-B14F-4D97-AF65-F5344CB8AC3E}">
        <p14:creationId xmlns:p14="http://schemas.microsoft.com/office/powerpoint/2010/main" val="17894170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Insertion</a:t>
            </a:r>
            <a:endParaRPr lang="en-US" altLang="lv-LV" sz="4000"/>
          </a:p>
        </p:txBody>
      </p:sp>
      <p:sp>
        <p:nvSpPr>
          <p:cNvPr id="922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perform operation </a:t>
            </a:r>
            <a:r>
              <a:rPr lang="en-US" altLang="lv-LV" sz="2000">
                <a:solidFill>
                  <a:schemeClr val="tx2"/>
                </a:solidFill>
              </a:rPr>
              <a:t>put</a:t>
            </a:r>
            <a:r>
              <a:rPr lang="en-US" altLang="lv-LV" sz="2000"/>
              <a:t>(k, o), we search for key k (using TreeSearch)</a:t>
            </a:r>
          </a:p>
          <a:p>
            <a:pPr eaLnBrk="1" hangingPunct="1"/>
            <a:r>
              <a:rPr lang="en-US" altLang="lv-LV" sz="2000"/>
              <a:t>Assume k is not already in the tree, and let w be the leaf reached by the search</a:t>
            </a:r>
          </a:p>
          <a:p>
            <a:pPr eaLnBrk="1" hangingPunct="1"/>
            <a:r>
              <a:rPr lang="en-US" altLang="lv-LV" sz="2000"/>
              <a:t>We insert k at node w and expand w into an internal node</a:t>
            </a:r>
          </a:p>
          <a:p>
            <a:pPr eaLnBrk="1" hangingPunct="1"/>
            <a:r>
              <a:rPr lang="en-US" altLang="lv-LV" sz="2000"/>
              <a:t>Example: insert 5</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D128A45-A2C9-40BB-84D3-7236893ACA51}" type="slidenum">
              <a:rPr lang="en-US" altLang="lv-LV" sz="1400"/>
              <a:pPr eaLnBrk="1" hangingPunct="1"/>
              <a:t>8</a:t>
            </a:fld>
            <a:endParaRPr lang="en-US" altLang="lv-LV" sz="1400"/>
          </a:p>
        </p:txBody>
      </p:sp>
      <p:sp>
        <p:nvSpPr>
          <p:cNvPr id="9222" name="Oval 4"/>
          <p:cNvSpPr>
            <a:spLocks noChangeArrowheads="1"/>
          </p:cNvSpPr>
          <p:nvPr/>
        </p:nvSpPr>
        <p:spPr bwMode="auto">
          <a:xfrm>
            <a:off x="8289926"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9223" name="Oval 5"/>
          <p:cNvSpPr>
            <a:spLocks noChangeArrowheads="1"/>
          </p:cNvSpPr>
          <p:nvPr/>
        </p:nvSpPr>
        <p:spPr bwMode="auto">
          <a:xfrm>
            <a:off x="9488489"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9224" name="Oval 6"/>
          <p:cNvSpPr>
            <a:spLocks noChangeArrowheads="1"/>
          </p:cNvSpPr>
          <p:nvPr/>
        </p:nvSpPr>
        <p:spPr bwMode="auto">
          <a:xfrm>
            <a:off x="6932614"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9225" name="Oval 7"/>
          <p:cNvSpPr>
            <a:spLocks noChangeArrowheads="1"/>
          </p:cNvSpPr>
          <p:nvPr/>
        </p:nvSpPr>
        <p:spPr bwMode="auto">
          <a:xfrm>
            <a:off x="7519989"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4</a:t>
            </a:r>
          </a:p>
        </p:txBody>
      </p:sp>
      <p:sp>
        <p:nvSpPr>
          <p:cNvPr id="9226" name="Rectangle 8"/>
          <p:cNvSpPr>
            <a:spLocks noChangeAspect="1" noChangeArrowheads="1"/>
          </p:cNvSpPr>
          <p:nvPr/>
        </p:nvSpPr>
        <p:spPr bwMode="auto">
          <a:xfrm>
            <a:off x="7272339" y="54689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27" name="Rectangle 10"/>
          <p:cNvSpPr>
            <a:spLocks noChangeAspect="1" noChangeArrowheads="1"/>
          </p:cNvSpPr>
          <p:nvPr/>
        </p:nvSpPr>
        <p:spPr bwMode="auto">
          <a:xfrm>
            <a:off x="10020300" y="49371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28" name="AutoShape 11"/>
          <p:cNvCxnSpPr>
            <a:cxnSpLocks noChangeShapeType="1"/>
            <a:stCxn id="9222" idx="3"/>
            <a:endCxn id="9224" idx="7"/>
          </p:cNvCxnSpPr>
          <p:nvPr/>
        </p:nvCxnSpPr>
        <p:spPr bwMode="auto">
          <a:xfrm flipH="1">
            <a:off x="7205664"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29" name="AutoShape 12"/>
          <p:cNvCxnSpPr>
            <a:cxnSpLocks noChangeShapeType="1"/>
            <a:stCxn id="9223" idx="1"/>
            <a:endCxn id="9222" idx="5"/>
          </p:cNvCxnSpPr>
          <p:nvPr/>
        </p:nvCxnSpPr>
        <p:spPr bwMode="auto">
          <a:xfrm flipH="1" flipV="1">
            <a:off x="8562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3"/>
          <p:cNvCxnSpPr>
            <a:cxnSpLocks noChangeShapeType="1"/>
            <a:stCxn id="9227" idx="0"/>
            <a:endCxn id="9223" idx="5"/>
          </p:cNvCxnSpPr>
          <p:nvPr/>
        </p:nvCxnSpPr>
        <p:spPr bwMode="auto">
          <a:xfrm flipH="1" flipV="1">
            <a:off x="9761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4"/>
          <p:cNvCxnSpPr>
            <a:cxnSpLocks noChangeShapeType="1"/>
            <a:stCxn id="9241" idx="7"/>
            <a:endCxn id="9223" idx="3"/>
          </p:cNvCxnSpPr>
          <p:nvPr/>
        </p:nvCxnSpPr>
        <p:spPr bwMode="auto">
          <a:xfrm flipV="1">
            <a:off x="9267825" y="4679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5"/>
          <p:cNvCxnSpPr>
            <a:cxnSpLocks noChangeShapeType="1"/>
            <a:stCxn id="9271" idx="1"/>
            <a:endCxn id="9225" idx="5"/>
          </p:cNvCxnSpPr>
          <p:nvPr/>
        </p:nvCxnSpPr>
        <p:spPr bwMode="auto">
          <a:xfrm flipH="1" flipV="1">
            <a:off x="7793039"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6"/>
          <p:cNvCxnSpPr>
            <a:cxnSpLocks noChangeShapeType="1"/>
            <a:stCxn id="9226" idx="0"/>
            <a:endCxn id="9225" idx="3"/>
          </p:cNvCxnSpPr>
          <p:nvPr/>
        </p:nvCxnSpPr>
        <p:spPr bwMode="auto">
          <a:xfrm flipV="1">
            <a:off x="7388225" y="51752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7"/>
          <p:cNvCxnSpPr>
            <a:cxnSpLocks noChangeShapeType="1"/>
            <a:stCxn id="9236" idx="7"/>
            <a:endCxn id="9224" idx="3"/>
          </p:cNvCxnSpPr>
          <p:nvPr/>
        </p:nvCxnSpPr>
        <p:spPr bwMode="auto">
          <a:xfrm flipV="1">
            <a:off x="6618288" y="4679951"/>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8"/>
          <p:cNvCxnSpPr>
            <a:cxnSpLocks noChangeShapeType="1"/>
            <a:stCxn id="9225" idx="1"/>
            <a:endCxn id="9224" idx="5"/>
          </p:cNvCxnSpPr>
          <p:nvPr/>
        </p:nvCxnSpPr>
        <p:spPr bwMode="auto">
          <a:xfrm flipH="1" flipV="1">
            <a:off x="7205663" y="4679951"/>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Oval 19"/>
          <p:cNvSpPr>
            <a:spLocks noChangeArrowheads="1"/>
          </p:cNvSpPr>
          <p:nvPr/>
        </p:nvSpPr>
        <p:spPr bwMode="auto">
          <a:xfrm>
            <a:off x="6345239" y="48926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9237" name="Rectangle 20"/>
          <p:cNvSpPr>
            <a:spLocks noChangeAspect="1" noChangeArrowheads="1"/>
          </p:cNvSpPr>
          <p:nvPr/>
        </p:nvSpPr>
        <p:spPr bwMode="auto">
          <a:xfrm>
            <a:off x="6096000"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38" name="Rectangle 21"/>
          <p:cNvSpPr>
            <a:spLocks noChangeAspect="1" noChangeArrowheads="1"/>
          </p:cNvSpPr>
          <p:nvPr/>
        </p:nvSpPr>
        <p:spPr bwMode="auto">
          <a:xfrm>
            <a:off x="6683375"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39" name="AutoShape 22"/>
          <p:cNvCxnSpPr>
            <a:cxnSpLocks noChangeShapeType="1"/>
            <a:stCxn id="9238" idx="0"/>
            <a:endCxn id="9236" idx="5"/>
          </p:cNvCxnSpPr>
          <p:nvPr/>
        </p:nvCxnSpPr>
        <p:spPr bwMode="auto">
          <a:xfrm flipH="1" flipV="1">
            <a:off x="6618289"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0" name="AutoShape 23"/>
          <p:cNvCxnSpPr>
            <a:cxnSpLocks noChangeShapeType="1"/>
            <a:stCxn id="9237" idx="0"/>
            <a:endCxn id="9236" idx="3"/>
          </p:cNvCxnSpPr>
          <p:nvPr/>
        </p:nvCxnSpPr>
        <p:spPr bwMode="auto">
          <a:xfrm flipV="1">
            <a:off x="6211889"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1" name="Oval 24"/>
          <p:cNvSpPr>
            <a:spLocks noChangeArrowheads="1"/>
          </p:cNvSpPr>
          <p:nvPr/>
        </p:nvSpPr>
        <p:spPr bwMode="auto">
          <a:xfrm>
            <a:off x="8994776"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9242" name="Rectangle 25"/>
          <p:cNvSpPr>
            <a:spLocks noChangeAspect="1" noChangeArrowheads="1"/>
          </p:cNvSpPr>
          <p:nvPr/>
        </p:nvSpPr>
        <p:spPr bwMode="auto">
          <a:xfrm>
            <a:off x="8747125"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43" name="Rectangle 26"/>
          <p:cNvSpPr>
            <a:spLocks noChangeAspect="1" noChangeArrowheads="1"/>
          </p:cNvSpPr>
          <p:nvPr/>
        </p:nvSpPr>
        <p:spPr bwMode="auto">
          <a:xfrm>
            <a:off x="9332914" y="54689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44" name="AutoShape 27"/>
          <p:cNvCxnSpPr>
            <a:cxnSpLocks noChangeShapeType="1"/>
            <a:stCxn id="9243" idx="0"/>
            <a:endCxn id="9241" idx="5"/>
          </p:cNvCxnSpPr>
          <p:nvPr/>
        </p:nvCxnSpPr>
        <p:spPr bwMode="auto">
          <a:xfrm flipH="1" flipV="1">
            <a:off x="9267826"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28"/>
          <p:cNvCxnSpPr>
            <a:cxnSpLocks noChangeShapeType="1"/>
            <a:stCxn id="9242" idx="0"/>
            <a:endCxn id="9241" idx="3"/>
          </p:cNvCxnSpPr>
          <p:nvPr/>
        </p:nvCxnSpPr>
        <p:spPr bwMode="auto">
          <a:xfrm flipV="1">
            <a:off x="8863014"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6" name="Oval 34"/>
          <p:cNvSpPr>
            <a:spLocks noChangeArrowheads="1"/>
          </p:cNvSpPr>
          <p:nvPr/>
        </p:nvSpPr>
        <p:spPr bwMode="auto">
          <a:xfrm>
            <a:off x="8077201"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9247" name="Oval 35"/>
          <p:cNvSpPr>
            <a:spLocks noChangeArrowheads="1"/>
          </p:cNvSpPr>
          <p:nvPr/>
        </p:nvSpPr>
        <p:spPr bwMode="auto">
          <a:xfrm>
            <a:off x="9488489" y="20351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9248" name="Oval 36"/>
          <p:cNvSpPr>
            <a:spLocks noChangeArrowheads="1"/>
          </p:cNvSpPr>
          <p:nvPr/>
        </p:nvSpPr>
        <p:spPr bwMode="auto">
          <a:xfrm>
            <a:off x="7124700" y="203517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9249" name="Oval 37"/>
          <p:cNvSpPr>
            <a:spLocks noChangeArrowheads="1"/>
          </p:cNvSpPr>
          <p:nvPr/>
        </p:nvSpPr>
        <p:spPr bwMode="auto">
          <a:xfrm>
            <a:off x="7712076" y="2530476"/>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9250" name="Rectangle 38"/>
          <p:cNvSpPr>
            <a:spLocks noChangeAspect="1" noChangeArrowheads="1"/>
          </p:cNvSpPr>
          <p:nvPr/>
        </p:nvSpPr>
        <p:spPr bwMode="auto">
          <a:xfrm>
            <a:off x="7464425" y="31067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51" name="Rectangle 39"/>
          <p:cNvSpPr>
            <a:spLocks noChangeAspect="1" noChangeArrowheads="1"/>
          </p:cNvSpPr>
          <p:nvPr/>
        </p:nvSpPr>
        <p:spPr bwMode="auto">
          <a:xfrm>
            <a:off x="8050214" y="3106739"/>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9252" name="Rectangle 40"/>
          <p:cNvSpPr>
            <a:spLocks noChangeAspect="1" noChangeArrowheads="1"/>
          </p:cNvSpPr>
          <p:nvPr/>
        </p:nvSpPr>
        <p:spPr bwMode="auto">
          <a:xfrm>
            <a:off x="10020300" y="25749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53" name="AutoShape 41"/>
          <p:cNvCxnSpPr>
            <a:cxnSpLocks noChangeShapeType="1"/>
            <a:stCxn id="9246" idx="3"/>
            <a:endCxn id="9248" idx="7"/>
          </p:cNvCxnSpPr>
          <p:nvPr/>
        </p:nvCxnSpPr>
        <p:spPr bwMode="auto">
          <a:xfrm flipH="1">
            <a:off x="7397751"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4" name="AutoShape 42"/>
          <p:cNvCxnSpPr>
            <a:cxnSpLocks noChangeShapeType="1"/>
            <a:stCxn id="9247" idx="1"/>
            <a:endCxn id="9246" idx="5"/>
          </p:cNvCxnSpPr>
          <p:nvPr/>
        </p:nvCxnSpPr>
        <p:spPr bwMode="auto">
          <a:xfrm flipH="1" flipV="1">
            <a:off x="8350251"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5" name="AutoShape 43"/>
          <p:cNvCxnSpPr>
            <a:cxnSpLocks noChangeShapeType="1"/>
            <a:stCxn id="9252" idx="0"/>
            <a:endCxn id="9247" idx="5"/>
          </p:cNvCxnSpPr>
          <p:nvPr/>
        </p:nvCxnSpPr>
        <p:spPr bwMode="auto">
          <a:xfrm flipH="1" flipV="1">
            <a:off x="9761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6" name="AutoShape 44"/>
          <p:cNvCxnSpPr>
            <a:cxnSpLocks noChangeShapeType="1"/>
            <a:stCxn id="9266" idx="7"/>
            <a:endCxn id="9247" idx="3"/>
          </p:cNvCxnSpPr>
          <p:nvPr/>
        </p:nvCxnSpPr>
        <p:spPr bwMode="auto">
          <a:xfrm flipV="1">
            <a:off x="9267825" y="23177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7" name="AutoShape 45"/>
          <p:cNvCxnSpPr>
            <a:cxnSpLocks noChangeShapeType="1"/>
            <a:stCxn id="9251" idx="0"/>
            <a:endCxn id="9249" idx="5"/>
          </p:cNvCxnSpPr>
          <p:nvPr/>
        </p:nvCxnSpPr>
        <p:spPr bwMode="auto">
          <a:xfrm flipH="1" flipV="1">
            <a:off x="7985126" y="2832101"/>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8" name="AutoShape 46"/>
          <p:cNvCxnSpPr>
            <a:cxnSpLocks noChangeShapeType="1"/>
            <a:stCxn id="9250" idx="0"/>
            <a:endCxn id="9249" idx="3"/>
          </p:cNvCxnSpPr>
          <p:nvPr/>
        </p:nvCxnSpPr>
        <p:spPr bwMode="auto">
          <a:xfrm flipV="1">
            <a:off x="7580314" y="2832101"/>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9" name="AutoShape 47"/>
          <p:cNvCxnSpPr>
            <a:cxnSpLocks noChangeShapeType="1"/>
            <a:stCxn id="9261" idx="7"/>
            <a:endCxn id="9248" idx="3"/>
          </p:cNvCxnSpPr>
          <p:nvPr/>
        </p:nvCxnSpPr>
        <p:spPr bwMode="auto">
          <a:xfrm flipV="1">
            <a:off x="6810376" y="2336801"/>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0" name="AutoShape 48"/>
          <p:cNvCxnSpPr>
            <a:cxnSpLocks noChangeShapeType="1"/>
            <a:stCxn id="9249" idx="1"/>
            <a:endCxn id="9248" idx="5"/>
          </p:cNvCxnSpPr>
          <p:nvPr/>
        </p:nvCxnSpPr>
        <p:spPr bwMode="auto">
          <a:xfrm flipH="1" flipV="1">
            <a:off x="7397750" y="23368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61" name="Oval 49"/>
          <p:cNvSpPr>
            <a:spLocks noChangeArrowheads="1"/>
          </p:cNvSpPr>
          <p:nvPr/>
        </p:nvSpPr>
        <p:spPr bwMode="auto">
          <a:xfrm>
            <a:off x="6537325" y="2530476"/>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9262" name="Rectangle 50"/>
          <p:cNvSpPr>
            <a:spLocks noChangeAspect="1" noChangeArrowheads="1"/>
          </p:cNvSpPr>
          <p:nvPr/>
        </p:nvSpPr>
        <p:spPr bwMode="auto">
          <a:xfrm>
            <a:off x="6288089" y="31067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63" name="Rectangle 51"/>
          <p:cNvSpPr>
            <a:spLocks noChangeAspect="1" noChangeArrowheads="1"/>
          </p:cNvSpPr>
          <p:nvPr/>
        </p:nvSpPr>
        <p:spPr bwMode="auto">
          <a:xfrm>
            <a:off x="6875464" y="31067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64" name="AutoShape 52"/>
          <p:cNvCxnSpPr>
            <a:cxnSpLocks noChangeShapeType="1"/>
            <a:stCxn id="9263" idx="0"/>
            <a:endCxn id="9261" idx="5"/>
          </p:cNvCxnSpPr>
          <p:nvPr/>
        </p:nvCxnSpPr>
        <p:spPr bwMode="auto">
          <a:xfrm flipH="1" flipV="1">
            <a:off x="681037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53"/>
          <p:cNvCxnSpPr>
            <a:cxnSpLocks noChangeShapeType="1"/>
            <a:stCxn id="9262" idx="0"/>
            <a:endCxn id="9261" idx="3"/>
          </p:cNvCxnSpPr>
          <p:nvPr/>
        </p:nvCxnSpPr>
        <p:spPr bwMode="auto">
          <a:xfrm flipV="1">
            <a:off x="6403975" y="28130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66" name="Oval 54"/>
          <p:cNvSpPr>
            <a:spLocks noChangeArrowheads="1"/>
          </p:cNvSpPr>
          <p:nvPr/>
        </p:nvSpPr>
        <p:spPr bwMode="auto">
          <a:xfrm>
            <a:off x="8994776" y="25304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9267" name="Rectangle 55"/>
          <p:cNvSpPr>
            <a:spLocks noChangeAspect="1" noChangeArrowheads="1"/>
          </p:cNvSpPr>
          <p:nvPr/>
        </p:nvSpPr>
        <p:spPr bwMode="auto">
          <a:xfrm>
            <a:off x="8747125" y="31067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68" name="Rectangle 56"/>
          <p:cNvSpPr>
            <a:spLocks noChangeAspect="1" noChangeArrowheads="1"/>
          </p:cNvSpPr>
          <p:nvPr/>
        </p:nvSpPr>
        <p:spPr bwMode="auto">
          <a:xfrm>
            <a:off x="9332914" y="31067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69" name="AutoShape 57"/>
          <p:cNvCxnSpPr>
            <a:cxnSpLocks noChangeShapeType="1"/>
            <a:stCxn id="9268" idx="0"/>
            <a:endCxn id="9266" idx="5"/>
          </p:cNvCxnSpPr>
          <p:nvPr/>
        </p:nvCxnSpPr>
        <p:spPr bwMode="auto">
          <a:xfrm flipH="1" flipV="1">
            <a:off x="926782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0" name="AutoShape 58"/>
          <p:cNvCxnSpPr>
            <a:cxnSpLocks noChangeShapeType="1"/>
            <a:stCxn id="9267" idx="0"/>
            <a:endCxn id="9266" idx="3"/>
          </p:cNvCxnSpPr>
          <p:nvPr/>
        </p:nvCxnSpPr>
        <p:spPr bwMode="auto">
          <a:xfrm flipV="1">
            <a:off x="8863014" y="28130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1" name="Oval 59"/>
          <p:cNvSpPr>
            <a:spLocks noChangeArrowheads="1"/>
          </p:cNvSpPr>
          <p:nvPr/>
        </p:nvSpPr>
        <p:spPr bwMode="auto">
          <a:xfrm>
            <a:off x="7943851" y="54102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5</a:t>
            </a:r>
          </a:p>
        </p:txBody>
      </p:sp>
      <p:sp>
        <p:nvSpPr>
          <p:cNvPr id="9272" name="Rectangle 60"/>
          <p:cNvSpPr>
            <a:spLocks noChangeAspect="1" noChangeArrowheads="1"/>
          </p:cNvSpPr>
          <p:nvPr/>
        </p:nvSpPr>
        <p:spPr bwMode="auto">
          <a:xfrm>
            <a:off x="7696200" y="5986464"/>
            <a:ext cx="230188"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9273" name="Rectangle 61"/>
          <p:cNvSpPr>
            <a:spLocks noChangeAspect="1" noChangeArrowheads="1"/>
          </p:cNvSpPr>
          <p:nvPr/>
        </p:nvSpPr>
        <p:spPr bwMode="auto">
          <a:xfrm>
            <a:off x="8281989" y="5986464"/>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cxnSp>
        <p:nvCxnSpPr>
          <p:cNvPr id="9274" name="AutoShape 62"/>
          <p:cNvCxnSpPr>
            <a:cxnSpLocks noChangeShapeType="1"/>
            <a:stCxn id="9273" idx="0"/>
            <a:endCxn id="9271" idx="5"/>
          </p:cNvCxnSpPr>
          <p:nvPr/>
        </p:nvCxnSpPr>
        <p:spPr bwMode="auto">
          <a:xfrm flipH="1" flipV="1">
            <a:off x="8216901" y="5711826"/>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75" name="AutoShape 63"/>
          <p:cNvCxnSpPr>
            <a:cxnSpLocks noChangeShapeType="1"/>
            <a:stCxn id="9272" idx="0"/>
            <a:endCxn id="9271" idx="3"/>
          </p:cNvCxnSpPr>
          <p:nvPr/>
        </p:nvCxnSpPr>
        <p:spPr bwMode="auto">
          <a:xfrm flipV="1">
            <a:off x="7812089" y="571182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76" name="Text Box 64"/>
          <p:cNvSpPr txBox="1">
            <a:spLocks noChangeArrowheads="1"/>
          </p:cNvSpPr>
          <p:nvPr/>
        </p:nvSpPr>
        <p:spPr bwMode="auto">
          <a:xfrm>
            <a:off x="7553325" y="158115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9277" name="Text Box 65"/>
          <p:cNvSpPr txBox="1">
            <a:spLocks noChangeArrowheads="1"/>
          </p:cNvSpPr>
          <p:nvPr/>
        </p:nvSpPr>
        <p:spPr bwMode="auto">
          <a:xfrm>
            <a:off x="7553325" y="211455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9278" name="Text Box 66"/>
          <p:cNvSpPr txBox="1">
            <a:spLocks noChangeArrowheads="1"/>
          </p:cNvSpPr>
          <p:nvPr/>
        </p:nvSpPr>
        <p:spPr bwMode="auto">
          <a:xfrm>
            <a:off x="8058150" y="266700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9279" name="Text Box 69"/>
          <p:cNvSpPr txBox="1">
            <a:spLocks noChangeArrowheads="1"/>
          </p:cNvSpPr>
          <p:nvPr/>
        </p:nvSpPr>
        <p:spPr bwMode="auto">
          <a:xfrm>
            <a:off x="7985126" y="32766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9280" name="Text Box 70"/>
          <p:cNvSpPr txBox="1">
            <a:spLocks noChangeArrowheads="1"/>
          </p:cNvSpPr>
          <p:nvPr/>
        </p:nvSpPr>
        <p:spPr bwMode="auto">
          <a:xfrm>
            <a:off x="8153401" y="51054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Tree>
    <p:extLst>
      <p:ext uri="{BB962C8B-B14F-4D97-AF65-F5344CB8AC3E}">
        <p14:creationId xmlns:p14="http://schemas.microsoft.com/office/powerpoint/2010/main" val="2510527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Deletion</a:t>
            </a:r>
            <a:endParaRPr lang="en-US" altLang="lv-LV" sz="4000"/>
          </a:p>
        </p:txBody>
      </p:sp>
      <p:sp>
        <p:nvSpPr>
          <p:cNvPr id="10245"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perform operation </a:t>
            </a:r>
            <a:r>
              <a:rPr lang="en-US" altLang="lv-LV" sz="2000">
                <a:solidFill>
                  <a:schemeClr val="tx2"/>
                </a:solidFill>
              </a:rPr>
              <a:t>erase</a:t>
            </a:r>
            <a:r>
              <a:rPr lang="en-US" altLang="lv-LV" sz="2000"/>
              <a:t>(</a:t>
            </a:r>
            <a:r>
              <a:rPr lang="en-US" altLang="lv-LV" sz="2000" b="1" i="1">
                <a:latin typeface="Times New Roman" panose="02020603050405020304" pitchFamily="18" charset="0"/>
              </a:rPr>
              <a:t>k</a:t>
            </a:r>
            <a:r>
              <a:rPr lang="en-US" altLang="lv-LV" sz="2000"/>
              <a:t>), we search for key </a:t>
            </a:r>
            <a:r>
              <a:rPr lang="en-US" altLang="lv-LV" sz="2000" b="1" i="1">
                <a:latin typeface="Times New Roman" panose="02020603050405020304" pitchFamily="18" charset="0"/>
              </a:rPr>
              <a:t>k</a:t>
            </a:r>
          </a:p>
          <a:p>
            <a:pPr eaLnBrk="1" hangingPunct="1"/>
            <a:r>
              <a:rPr lang="en-US" altLang="lv-LV" sz="2000"/>
              <a:t>Assume key </a:t>
            </a:r>
            <a:r>
              <a:rPr lang="en-US" altLang="lv-LV" sz="2000" b="1" i="1">
                <a:latin typeface="Times New Roman" panose="02020603050405020304" pitchFamily="18" charset="0"/>
              </a:rPr>
              <a:t>k</a:t>
            </a:r>
            <a:r>
              <a:rPr lang="en-US" altLang="lv-LV" sz="2000"/>
              <a:t> is in the tree, and let let </a:t>
            </a:r>
            <a:r>
              <a:rPr lang="en-US" altLang="lv-LV" sz="2000" b="1" i="1">
                <a:latin typeface="Times New Roman" panose="02020603050405020304" pitchFamily="18" charset="0"/>
              </a:rPr>
              <a:t>v</a:t>
            </a:r>
            <a:r>
              <a:rPr lang="en-US" altLang="lv-LV" sz="2000"/>
              <a:t> be the node storing </a:t>
            </a:r>
            <a:r>
              <a:rPr lang="en-US" altLang="lv-LV" sz="2000" b="1" i="1">
                <a:latin typeface="Times New Roman" panose="02020603050405020304" pitchFamily="18" charset="0"/>
              </a:rPr>
              <a:t>k</a:t>
            </a:r>
          </a:p>
          <a:p>
            <a:pPr eaLnBrk="1" hangingPunct="1"/>
            <a:r>
              <a:rPr lang="en-US" altLang="lv-LV" sz="2000"/>
              <a:t>If node </a:t>
            </a:r>
            <a:r>
              <a:rPr lang="en-US" altLang="lv-LV" sz="2000" b="1" i="1">
                <a:latin typeface="Times New Roman" panose="02020603050405020304" pitchFamily="18" charset="0"/>
              </a:rPr>
              <a:t>v</a:t>
            </a:r>
            <a:r>
              <a:rPr lang="en-US" altLang="lv-LV" sz="2000"/>
              <a:t> has a leaf child </a:t>
            </a:r>
            <a:r>
              <a:rPr lang="en-US" altLang="lv-LV" sz="2000" b="1" i="1">
                <a:latin typeface="Times New Roman" panose="02020603050405020304" pitchFamily="18" charset="0"/>
              </a:rPr>
              <a:t>w</a:t>
            </a:r>
            <a:r>
              <a:rPr lang="en-US" altLang="lv-LV" sz="2000"/>
              <a:t>, we remove </a:t>
            </a:r>
            <a:r>
              <a:rPr lang="en-US" altLang="lv-LV" sz="2000" b="1" i="1">
                <a:latin typeface="Times New Roman" panose="02020603050405020304" pitchFamily="18" charset="0"/>
              </a:rPr>
              <a:t>v</a:t>
            </a:r>
            <a:r>
              <a:rPr lang="en-US" altLang="lv-LV" sz="2000"/>
              <a:t> and </a:t>
            </a:r>
            <a:r>
              <a:rPr lang="en-US" altLang="lv-LV" sz="2000" b="1" i="1">
                <a:latin typeface="Times New Roman" panose="02020603050405020304" pitchFamily="18" charset="0"/>
              </a:rPr>
              <a:t>w</a:t>
            </a:r>
            <a:r>
              <a:rPr lang="en-US" altLang="lv-LV" sz="2000"/>
              <a:t> from the tree with operation </a:t>
            </a:r>
            <a:r>
              <a:rPr lang="en-US" altLang="lv-LV" sz="2000">
                <a:solidFill>
                  <a:schemeClr val="tx2"/>
                </a:solidFill>
              </a:rPr>
              <a:t>removeExternal</a:t>
            </a:r>
            <a:r>
              <a:rPr lang="en-US" altLang="lv-LV" sz="2000"/>
              <a:t>(</a:t>
            </a:r>
            <a:r>
              <a:rPr lang="en-US" altLang="lv-LV" sz="2000" b="1" i="1">
                <a:latin typeface="Times New Roman" panose="02020603050405020304" pitchFamily="18" charset="0"/>
              </a:rPr>
              <a:t>w</a:t>
            </a:r>
            <a:r>
              <a:rPr lang="en-US" altLang="lv-LV" sz="2000"/>
              <a:t>), which removes </a:t>
            </a:r>
            <a:r>
              <a:rPr lang="en-US" altLang="lv-LV" sz="2000" b="1" i="1">
                <a:latin typeface="Times New Roman" panose="02020603050405020304" pitchFamily="18" charset="0"/>
              </a:rPr>
              <a:t>w</a:t>
            </a:r>
            <a:r>
              <a:rPr lang="en-US" altLang="lv-LV" sz="2000"/>
              <a:t> and its parent</a:t>
            </a:r>
          </a:p>
          <a:p>
            <a:pPr eaLnBrk="1" hangingPunct="1"/>
            <a:r>
              <a:rPr lang="en-US" altLang="lv-LV" sz="2000"/>
              <a:t>Example: remove 4</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1B4E31F-8A10-4974-850B-8F021E38C0C5}" type="slidenum">
              <a:rPr lang="en-US" altLang="lv-LV" sz="1400"/>
              <a:pPr eaLnBrk="1" hangingPunct="1"/>
              <a:t>9</a:t>
            </a:fld>
            <a:endParaRPr lang="en-US" altLang="lv-LV" sz="1400"/>
          </a:p>
        </p:txBody>
      </p:sp>
      <p:sp>
        <p:nvSpPr>
          <p:cNvPr id="10246" name="Oval 4"/>
          <p:cNvSpPr>
            <a:spLocks noChangeArrowheads="1"/>
          </p:cNvSpPr>
          <p:nvPr/>
        </p:nvSpPr>
        <p:spPr bwMode="auto">
          <a:xfrm>
            <a:off x="9088438"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10247" name="Oval 5"/>
          <p:cNvSpPr>
            <a:spLocks noChangeArrowheads="1"/>
          </p:cNvSpPr>
          <p:nvPr/>
        </p:nvSpPr>
        <p:spPr bwMode="auto">
          <a:xfrm>
            <a:off x="10287001" y="2111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0248" name="Oval 6"/>
          <p:cNvSpPr>
            <a:spLocks noChangeArrowheads="1"/>
          </p:cNvSpPr>
          <p:nvPr/>
        </p:nvSpPr>
        <p:spPr bwMode="auto">
          <a:xfrm>
            <a:off x="7731126" y="2111376"/>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10249" name="Oval 7"/>
          <p:cNvSpPr>
            <a:spLocks noChangeArrowheads="1"/>
          </p:cNvSpPr>
          <p:nvPr/>
        </p:nvSpPr>
        <p:spPr bwMode="auto">
          <a:xfrm>
            <a:off x="8318501" y="2606676"/>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0250" name="Rectangle 8"/>
          <p:cNvSpPr>
            <a:spLocks noChangeAspect="1" noChangeArrowheads="1"/>
          </p:cNvSpPr>
          <p:nvPr/>
        </p:nvSpPr>
        <p:spPr bwMode="auto">
          <a:xfrm>
            <a:off x="8070851" y="3182939"/>
            <a:ext cx="230187"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51" name="Rectangle 9"/>
          <p:cNvSpPr>
            <a:spLocks noChangeAspect="1" noChangeArrowheads="1"/>
          </p:cNvSpPr>
          <p:nvPr/>
        </p:nvSpPr>
        <p:spPr bwMode="auto">
          <a:xfrm>
            <a:off x="10818812" y="26511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52" name="AutoShape 10"/>
          <p:cNvCxnSpPr>
            <a:cxnSpLocks noChangeShapeType="1"/>
            <a:stCxn id="10246" idx="3"/>
            <a:endCxn id="10248" idx="7"/>
          </p:cNvCxnSpPr>
          <p:nvPr/>
        </p:nvCxnSpPr>
        <p:spPr bwMode="auto">
          <a:xfrm flipH="1">
            <a:off x="8004176"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3" name="AutoShape 11"/>
          <p:cNvCxnSpPr>
            <a:cxnSpLocks noChangeShapeType="1"/>
            <a:stCxn id="10247" idx="1"/>
            <a:endCxn id="10246" idx="5"/>
          </p:cNvCxnSpPr>
          <p:nvPr/>
        </p:nvCxnSpPr>
        <p:spPr bwMode="auto">
          <a:xfrm flipH="1" flipV="1">
            <a:off x="9361487"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51" idx="0"/>
            <a:endCxn id="10247" idx="5"/>
          </p:cNvCxnSpPr>
          <p:nvPr/>
        </p:nvCxnSpPr>
        <p:spPr bwMode="auto">
          <a:xfrm flipH="1" flipV="1">
            <a:off x="10560050"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3"/>
          <p:cNvCxnSpPr>
            <a:cxnSpLocks noChangeShapeType="1"/>
            <a:stCxn id="10265" idx="7"/>
            <a:endCxn id="10247" idx="3"/>
          </p:cNvCxnSpPr>
          <p:nvPr/>
        </p:nvCxnSpPr>
        <p:spPr bwMode="auto">
          <a:xfrm flipV="1">
            <a:off x="10066337" y="2393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4"/>
          <p:cNvCxnSpPr>
            <a:cxnSpLocks noChangeShapeType="1"/>
            <a:stCxn id="10270" idx="1"/>
            <a:endCxn id="10249" idx="5"/>
          </p:cNvCxnSpPr>
          <p:nvPr/>
        </p:nvCxnSpPr>
        <p:spPr bwMode="auto">
          <a:xfrm flipH="1" flipV="1">
            <a:off x="8591551"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7" name="AutoShape 15"/>
          <p:cNvCxnSpPr>
            <a:cxnSpLocks noChangeShapeType="1"/>
            <a:stCxn id="10250" idx="0"/>
            <a:endCxn id="10249" idx="3"/>
          </p:cNvCxnSpPr>
          <p:nvPr/>
        </p:nvCxnSpPr>
        <p:spPr bwMode="auto">
          <a:xfrm flipV="1">
            <a:off x="8186737" y="2908301"/>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8" name="AutoShape 16"/>
          <p:cNvCxnSpPr>
            <a:cxnSpLocks noChangeShapeType="1"/>
            <a:stCxn id="10260" idx="7"/>
            <a:endCxn id="10248" idx="3"/>
          </p:cNvCxnSpPr>
          <p:nvPr/>
        </p:nvCxnSpPr>
        <p:spPr bwMode="auto">
          <a:xfrm flipV="1">
            <a:off x="7416800" y="2413001"/>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17"/>
          <p:cNvCxnSpPr>
            <a:cxnSpLocks noChangeShapeType="1"/>
            <a:stCxn id="10249" idx="1"/>
            <a:endCxn id="10248" idx="5"/>
          </p:cNvCxnSpPr>
          <p:nvPr/>
        </p:nvCxnSpPr>
        <p:spPr bwMode="auto">
          <a:xfrm flipH="1" flipV="1">
            <a:off x="8004175" y="24130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60" name="Oval 18"/>
          <p:cNvSpPr>
            <a:spLocks noChangeArrowheads="1"/>
          </p:cNvSpPr>
          <p:nvPr/>
        </p:nvSpPr>
        <p:spPr bwMode="auto">
          <a:xfrm>
            <a:off x="7143751" y="26066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10261" name="Rectangle 19"/>
          <p:cNvSpPr>
            <a:spLocks noChangeAspect="1" noChangeArrowheads="1"/>
          </p:cNvSpPr>
          <p:nvPr/>
        </p:nvSpPr>
        <p:spPr bwMode="auto">
          <a:xfrm>
            <a:off x="6894512"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62" name="Rectangle 20"/>
          <p:cNvSpPr>
            <a:spLocks noChangeAspect="1" noChangeArrowheads="1"/>
          </p:cNvSpPr>
          <p:nvPr/>
        </p:nvSpPr>
        <p:spPr bwMode="auto">
          <a:xfrm>
            <a:off x="7481887"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63" name="AutoShape 21"/>
          <p:cNvCxnSpPr>
            <a:cxnSpLocks noChangeShapeType="1"/>
            <a:stCxn id="10262" idx="0"/>
            <a:endCxn id="10260" idx="5"/>
          </p:cNvCxnSpPr>
          <p:nvPr/>
        </p:nvCxnSpPr>
        <p:spPr bwMode="auto">
          <a:xfrm flipH="1" flipV="1">
            <a:off x="7416801"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22"/>
          <p:cNvCxnSpPr>
            <a:cxnSpLocks noChangeShapeType="1"/>
            <a:stCxn id="10261" idx="0"/>
            <a:endCxn id="10260" idx="3"/>
          </p:cNvCxnSpPr>
          <p:nvPr/>
        </p:nvCxnSpPr>
        <p:spPr bwMode="auto">
          <a:xfrm flipV="1">
            <a:off x="7010401"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5" name="Oval 23"/>
          <p:cNvSpPr>
            <a:spLocks noChangeArrowheads="1"/>
          </p:cNvSpPr>
          <p:nvPr/>
        </p:nvSpPr>
        <p:spPr bwMode="auto">
          <a:xfrm>
            <a:off x="9793288" y="2606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0266" name="Rectangle 24"/>
          <p:cNvSpPr>
            <a:spLocks noChangeAspect="1" noChangeArrowheads="1"/>
          </p:cNvSpPr>
          <p:nvPr/>
        </p:nvSpPr>
        <p:spPr bwMode="auto">
          <a:xfrm>
            <a:off x="9545637"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67" name="Rectangle 25"/>
          <p:cNvSpPr>
            <a:spLocks noChangeAspect="1" noChangeArrowheads="1"/>
          </p:cNvSpPr>
          <p:nvPr/>
        </p:nvSpPr>
        <p:spPr bwMode="auto">
          <a:xfrm>
            <a:off x="10131426" y="31829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68" name="AutoShape 26"/>
          <p:cNvCxnSpPr>
            <a:cxnSpLocks noChangeShapeType="1"/>
            <a:stCxn id="10267" idx="0"/>
            <a:endCxn id="10265" idx="5"/>
          </p:cNvCxnSpPr>
          <p:nvPr/>
        </p:nvCxnSpPr>
        <p:spPr bwMode="auto">
          <a:xfrm flipH="1" flipV="1">
            <a:off x="10066338"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9" name="AutoShape 27"/>
          <p:cNvCxnSpPr>
            <a:cxnSpLocks noChangeShapeType="1"/>
            <a:stCxn id="10266" idx="0"/>
            <a:endCxn id="10265" idx="3"/>
          </p:cNvCxnSpPr>
          <p:nvPr/>
        </p:nvCxnSpPr>
        <p:spPr bwMode="auto">
          <a:xfrm flipV="1">
            <a:off x="9661526"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0" name="Oval 28"/>
          <p:cNvSpPr>
            <a:spLocks noChangeArrowheads="1"/>
          </p:cNvSpPr>
          <p:nvPr/>
        </p:nvSpPr>
        <p:spPr bwMode="auto">
          <a:xfrm>
            <a:off x="8742363" y="31242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0271" name="Rectangle 29"/>
          <p:cNvSpPr>
            <a:spLocks noChangeAspect="1" noChangeArrowheads="1"/>
          </p:cNvSpPr>
          <p:nvPr/>
        </p:nvSpPr>
        <p:spPr bwMode="auto">
          <a:xfrm>
            <a:off x="8494712" y="37004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72" name="Rectangle 30"/>
          <p:cNvSpPr>
            <a:spLocks noChangeAspect="1" noChangeArrowheads="1"/>
          </p:cNvSpPr>
          <p:nvPr/>
        </p:nvSpPr>
        <p:spPr bwMode="auto">
          <a:xfrm>
            <a:off x="9080501" y="37004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73" name="AutoShape 31"/>
          <p:cNvCxnSpPr>
            <a:cxnSpLocks noChangeShapeType="1"/>
            <a:stCxn id="10272" idx="0"/>
            <a:endCxn id="10270" idx="5"/>
          </p:cNvCxnSpPr>
          <p:nvPr/>
        </p:nvCxnSpPr>
        <p:spPr bwMode="auto">
          <a:xfrm flipH="1" flipV="1">
            <a:off x="9015413" y="342582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74" name="AutoShape 32"/>
          <p:cNvCxnSpPr>
            <a:cxnSpLocks noChangeShapeType="1"/>
            <a:stCxn id="10271" idx="0"/>
            <a:endCxn id="10270" idx="3"/>
          </p:cNvCxnSpPr>
          <p:nvPr/>
        </p:nvCxnSpPr>
        <p:spPr bwMode="auto">
          <a:xfrm flipV="1">
            <a:off x="8610601" y="34258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5" name="Text Box 33"/>
          <p:cNvSpPr txBox="1">
            <a:spLocks noChangeArrowheads="1"/>
          </p:cNvSpPr>
          <p:nvPr/>
        </p:nvSpPr>
        <p:spPr bwMode="auto">
          <a:xfrm>
            <a:off x="8631238" y="2498726"/>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0276" name="Text Box 34"/>
          <p:cNvSpPr txBox="1">
            <a:spLocks noChangeArrowheads="1"/>
          </p:cNvSpPr>
          <p:nvPr/>
        </p:nvSpPr>
        <p:spPr bwMode="auto">
          <a:xfrm>
            <a:off x="7896225" y="281940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10277" name="Oval 66"/>
          <p:cNvSpPr>
            <a:spLocks noChangeArrowheads="1"/>
          </p:cNvSpPr>
          <p:nvPr/>
        </p:nvSpPr>
        <p:spPr bwMode="auto">
          <a:xfrm>
            <a:off x="8859838"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0278" name="Oval 67"/>
          <p:cNvSpPr>
            <a:spLocks noChangeArrowheads="1"/>
          </p:cNvSpPr>
          <p:nvPr/>
        </p:nvSpPr>
        <p:spPr bwMode="auto">
          <a:xfrm>
            <a:off x="10271126" y="476250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0279" name="Oval 68"/>
          <p:cNvSpPr>
            <a:spLocks noChangeArrowheads="1"/>
          </p:cNvSpPr>
          <p:nvPr/>
        </p:nvSpPr>
        <p:spPr bwMode="auto">
          <a:xfrm>
            <a:off x="7907337" y="4762501"/>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0280" name="Oval 69"/>
          <p:cNvSpPr>
            <a:spLocks noChangeArrowheads="1"/>
          </p:cNvSpPr>
          <p:nvPr/>
        </p:nvSpPr>
        <p:spPr bwMode="auto">
          <a:xfrm>
            <a:off x="8494713" y="52578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0281" name="Rectangle 70"/>
          <p:cNvSpPr>
            <a:spLocks noChangeAspect="1" noChangeArrowheads="1"/>
          </p:cNvSpPr>
          <p:nvPr/>
        </p:nvSpPr>
        <p:spPr bwMode="auto">
          <a:xfrm>
            <a:off x="8247062" y="58340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82" name="Rectangle 71"/>
          <p:cNvSpPr>
            <a:spLocks noChangeAspect="1" noChangeArrowheads="1"/>
          </p:cNvSpPr>
          <p:nvPr/>
        </p:nvSpPr>
        <p:spPr bwMode="auto">
          <a:xfrm>
            <a:off x="8859838" y="58340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83" name="Rectangle 72"/>
          <p:cNvSpPr>
            <a:spLocks noChangeAspect="1" noChangeArrowheads="1"/>
          </p:cNvSpPr>
          <p:nvPr/>
        </p:nvSpPr>
        <p:spPr bwMode="auto">
          <a:xfrm>
            <a:off x="10802937" y="5302251"/>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84" name="AutoShape 73"/>
          <p:cNvCxnSpPr>
            <a:cxnSpLocks noChangeShapeType="1"/>
            <a:stCxn id="10277" idx="3"/>
            <a:endCxn id="10279" idx="7"/>
          </p:cNvCxnSpPr>
          <p:nvPr/>
        </p:nvCxnSpPr>
        <p:spPr bwMode="auto">
          <a:xfrm flipH="1">
            <a:off x="8180388"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5" name="AutoShape 74"/>
          <p:cNvCxnSpPr>
            <a:cxnSpLocks noChangeShapeType="1"/>
            <a:stCxn id="10278" idx="1"/>
            <a:endCxn id="10277" idx="5"/>
          </p:cNvCxnSpPr>
          <p:nvPr/>
        </p:nvCxnSpPr>
        <p:spPr bwMode="auto">
          <a:xfrm flipH="1" flipV="1">
            <a:off x="9132888"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6" name="AutoShape 75"/>
          <p:cNvCxnSpPr>
            <a:cxnSpLocks noChangeShapeType="1"/>
            <a:stCxn id="10283" idx="0"/>
            <a:endCxn id="10278" idx="5"/>
          </p:cNvCxnSpPr>
          <p:nvPr/>
        </p:nvCxnSpPr>
        <p:spPr bwMode="auto">
          <a:xfrm flipH="1" flipV="1">
            <a:off x="10544175"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7" name="AutoShape 76"/>
          <p:cNvCxnSpPr>
            <a:cxnSpLocks noChangeShapeType="1"/>
            <a:stCxn id="10297" idx="7"/>
            <a:endCxn id="10278" idx="3"/>
          </p:cNvCxnSpPr>
          <p:nvPr/>
        </p:nvCxnSpPr>
        <p:spPr bwMode="auto">
          <a:xfrm flipV="1">
            <a:off x="10050462" y="5045076"/>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77"/>
          <p:cNvCxnSpPr>
            <a:cxnSpLocks noChangeShapeType="1"/>
            <a:stCxn id="10282" idx="0"/>
            <a:endCxn id="10280" idx="5"/>
          </p:cNvCxnSpPr>
          <p:nvPr/>
        </p:nvCxnSpPr>
        <p:spPr bwMode="auto">
          <a:xfrm flipH="1" flipV="1">
            <a:off x="8767763" y="5559426"/>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9" name="AutoShape 78"/>
          <p:cNvCxnSpPr>
            <a:cxnSpLocks noChangeShapeType="1"/>
            <a:stCxn id="10281" idx="0"/>
            <a:endCxn id="10280" idx="3"/>
          </p:cNvCxnSpPr>
          <p:nvPr/>
        </p:nvCxnSpPr>
        <p:spPr bwMode="auto">
          <a:xfrm flipV="1">
            <a:off x="8362951" y="55594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0" name="AutoShape 79"/>
          <p:cNvCxnSpPr>
            <a:cxnSpLocks noChangeShapeType="1"/>
            <a:stCxn id="10292" idx="7"/>
            <a:endCxn id="10279" idx="3"/>
          </p:cNvCxnSpPr>
          <p:nvPr/>
        </p:nvCxnSpPr>
        <p:spPr bwMode="auto">
          <a:xfrm flipV="1">
            <a:off x="7593013" y="5064126"/>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80"/>
          <p:cNvCxnSpPr>
            <a:cxnSpLocks noChangeShapeType="1"/>
            <a:stCxn id="10280" idx="1"/>
            <a:endCxn id="10279" idx="5"/>
          </p:cNvCxnSpPr>
          <p:nvPr/>
        </p:nvCxnSpPr>
        <p:spPr bwMode="auto">
          <a:xfrm flipH="1" flipV="1">
            <a:off x="8180387" y="506412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92" name="Oval 81"/>
          <p:cNvSpPr>
            <a:spLocks noChangeArrowheads="1"/>
          </p:cNvSpPr>
          <p:nvPr/>
        </p:nvSpPr>
        <p:spPr bwMode="auto">
          <a:xfrm>
            <a:off x="7319962" y="525780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10293" name="Rectangle 82"/>
          <p:cNvSpPr>
            <a:spLocks noChangeAspect="1" noChangeArrowheads="1"/>
          </p:cNvSpPr>
          <p:nvPr/>
        </p:nvSpPr>
        <p:spPr bwMode="auto">
          <a:xfrm>
            <a:off x="7070726" y="58340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94" name="Rectangle 83"/>
          <p:cNvSpPr>
            <a:spLocks noChangeAspect="1" noChangeArrowheads="1"/>
          </p:cNvSpPr>
          <p:nvPr/>
        </p:nvSpPr>
        <p:spPr bwMode="auto">
          <a:xfrm>
            <a:off x="7658101" y="58340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95" name="AutoShape 84"/>
          <p:cNvCxnSpPr>
            <a:cxnSpLocks noChangeShapeType="1"/>
            <a:stCxn id="10294" idx="0"/>
            <a:endCxn id="10292" idx="5"/>
          </p:cNvCxnSpPr>
          <p:nvPr/>
        </p:nvCxnSpPr>
        <p:spPr bwMode="auto">
          <a:xfrm flipH="1" flipV="1">
            <a:off x="7593013"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85"/>
          <p:cNvCxnSpPr>
            <a:cxnSpLocks noChangeShapeType="1"/>
            <a:stCxn id="10293" idx="0"/>
            <a:endCxn id="10292" idx="3"/>
          </p:cNvCxnSpPr>
          <p:nvPr/>
        </p:nvCxnSpPr>
        <p:spPr bwMode="auto">
          <a:xfrm flipV="1">
            <a:off x="7186612" y="5540376"/>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7" name="Oval 86"/>
          <p:cNvSpPr>
            <a:spLocks noChangeArrowheads="1"/>
          </p:cNvSpPr>
          <p:nvPr/>
        </p:nvSpPr>
        <p:spPr bwMode="auto">
          <a:xfrm>
            <a:off x="9777413" y="5257801"/>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0298" name="Rectangle 87"/>
          <p:cNvSpPr>
            <a:spLocks noChangeAspect="1" noChangeArrowheads="1"/>
          </p:cNvSpPr>
          <p:nvPr/>
        </p:nvSpPr>
        <p:spPr bwMode="auto">
          <a:xfrm>
            <a:off x="9529762" y="58340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99" name="Rectangle 88"/>
          <p:cNvSpPr>
            <a:spLocks noChangeAspect="1" noChangeArrowheads="1"/>
          </p:cNvSpPr>
          <p:nvPr/>
        </p:nvSpPr>
        <p:spPr bwMode="auto">
          <a:xfrm>
            <a:off x="10115551" y="58340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300" name="AutoShape 89"/>
          <p:cNvCxnSpPr>
            <a:cxnSpLocks noChangeShapeType="1"/>
            <a:stCxn id="10299" idx="0"/>
            <a:endCxn id="10297" idx="5"/>
          </p:cNvCxnSpPr>
          <p:nvPr/>
        </p:nvCxnSpPr>
        <p:spPr bwMode="auto">
          <a:xfrm flipH="1" flipV="1">
            <a:off x="10050463"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01" name="AutoShape 90"/>
          <p:cNvCxnSpPr>
            <a:cxnSpLocks noChangeShapeType="1"/>
            <a:stCxn id="10298" idx="0"/>
            <a:endCxn id="10297" idx="3"/>
          </p:cNvCxnSpPr>
          <p:nvPr/>
        </p:nvCxnSpPr>
        <p:spPr bwMode="auto">
          <a:xfrm flipV="1">
            <a:off x="9645651" y="554037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2" name="Text Box 91"/>
          <p:cNvSpPr txBox="1">
            <a:spLocks noChangeArrowheads="1"/>
          </p:cNvSpPr>
          <p:nvPr/>
        </p:nvSpPr>
        <p:spPr bwMode="auto">
          <a:xfrm>
            <a:off x="8326437" y="16605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10303" name="Text Box 92"/>
          <p:cNvSpPr txBox="1">
            <a:spLocks noChangeArrowheads="1"/>
          </p:cNvSpPr>
          <p:nvPr/>
        </p:nvSpPr>
        <p:spPr bwMode="auto">
          <a:xfrm>
            <a:off x="8097837" y="21939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10304" name="AutoShape 96"/>
          <p:cNvSpPr>
            <a:spLocks noChangeArrowheads="1"/>
          </p:cNvSpPr>
          <p:nvPr/>
        </p:nvSpPr>
        <p:spPr bwMode="auto">
          <a:xfrm rot="18601582" flipH="1">
            <a:off x="7749382" y="2667795"/>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721592372"/>
      </p:ext>
    </p:extLst>
  </p:cSld>
  <p:clrMapOvr>
    <a:masterClrMapping/>
  </p:clrMapOvr>
  <p:transition spd="slow">
    <p:wipe/>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2081</TotalTime>
  <Words>5285</Words>
  <Application>Microsoft Office PowerPoint</Application>
  <PresentationFormat>Widescreen</PresentationFormat>
  <Paragraphs>895</Paragraphs>
  <Slides>66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ＭＳ Ｐゴシック</vt:lpstr>
      <vt:lpstr>Arial</vt:lpstr>
      <vt:lpstr>Cambria Math</vt:lpstr>
      <vt:lpstr>Courier New</vt:lpstr>
      <vt:lpstr>Symbol</vt:lpstr>
      <vt:lpstr>Tahoma</vt:lpstr>
      <vt:lpstr>Times</vt:lpstr>
      <vt:lpstr>Times New Roman</vt:lpstr>
      <vt:lpstr>Wingdings</vt:lpstr>
      <vt:lpstr>Notebook</vt:lpstr>
      <vt:lpstr>Data Structures Balancing BSTs</vt:lpstr>
      <vt:lpstr>PowerPoint Presentation</vt:lpstr>
      <vt:lpstr>Ordered Maps</vt:lpstr>
      <vt:lpstr>Binary Search</vt:lpstr>
      <vt:lpstr>Search Tables</vt:lpstr>
      <vt:lpstr>Binary Search Trees</vt:lpstr>
      <vt:lpstr>Search</vt:lpstr>
      <vt:lpstr>Insertion</vt:lpstr>
      <vt:lpstr>Deletion</vt:lpstr>
      <vt:lpstr>Deletion (cont.)</vt:lpstr>
      <vt:lpstr>Performance</vt:lpstr>
      <vt:lpstr>Insertion</vt:lpstr>
      <vt:lpstr>Insertion (continued)</vt:lpstr>
      <vt:lpstr>Insertion (continued)</vt:lpstr>
      <vt:lpstr>Insertion (continued)</vt:lpstr>
      <vt:lpstr>Insertion (continued)</vt:lpstr>
      <vt:lpstr>Deletion</vt:lpstr>
      <vt:lpstr>Deletion (continued)</vt:lpstr>
      <vt:lpstr>Deletion (continued)</vt:lpstr>
      <vt:lpstr>Deletion (continued)</vt:lpstr>
      <vt:lpstr>Deletion (continued)</vt:lpstr>
      <vt:lpstr>Deletion (continued)</vt:lpstr>
      <vt:lpstr>Deletion (continued)</vt:lpstr>
      <vt:lpstr>Deletion (continued)</vt:lpstr>
      <vt:lpstr>Deletion (continued)</vt:lpstr>
      <vt:lpstr>Deletion (continued)</vt:lpstr>
      <vt:lpstr>Deletion (continued)</vt:lpstr>
      <vt:lpstr>Deletion (continued)</vt:lpstr>
      <vt:lpstr>AVL Tree Definition</vt:lpstr>
      <vt:lpstr>Height of an AVL Tree</vt:lpstr>
      <vt:lpstr>Insertion</vt:lpstr>
      <vt:lpstr>Trinode Restructuring</vt:lpstr>
      <vt:lpstr>Insertion Example, continued</vt:lpstr>
      <vt:lpstr>Restructuring (as Single Rotations)</vt:lpstr>
      <vt:lpstr>Restructuring (as Double Rotations)</vt:lpstr>
      <vt:lpstr>Removal</vt:lpstr>
      <vt:lpstr>Rebalancing after a Removal</vt:lpstr>
      <vt:lpstr>AVL Tree Performance</vt:lpstr>
      <vt:lpstr>Balancing a Tree</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lpstr>Balancing a Tree (continued)</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141</cp:revision>
  <cp:lastPrinted>1601-01-01T00:00:00Z</cp:lastPrinted>
  <dcterms:created xsi:type="dcterms:W3CDTF">1601-01-01T00:00:00Z</dcterms:created>
  <dcterms:modified xsi:type="dcterms:W3CDTF">2021-10-02T18:44:31Z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