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80" r:id="rId2"/>
    <p:sldId id="328" r:id="rId3"/>
    <p:sldId id="306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9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28"/>
            <p14:sldId id="306"/>
          </p14:sldIdLst>
        </p14:section>
        <p14:section name="Splay Trees" id="{62096519-AF7A-4E00-8828-81C2CA598991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98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Untitled Section" id="{6A01F035-3390-4C75-A1C8-C6DEFB91B4B6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43B02A"/>
    <a:srgbClr val="43B050"/>
    <a:srgbClr val="6666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8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097BD-7069-4016-8D13-2FC6282FEDCD}" type="datetime8">
              <a:rPr lang="en-US"/>
              <a:pPr>
                <a:defRPr/>
              </a:pPr>
              <a:t>10/2/2021 9:47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Red-Black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91D67-C8F9-4F85-8281-55E5009C5AA7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5992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700" r:id="rId6"/>
  </p:sldLayoutIdLst>
  <p:transition spd="slow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3.5. Balancing BSTs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Splaying node "8": Zig-Zag Part 1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71987" y="1667681"/>
            <a:ext cx="8270852" cy="98096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i="1" dirty="0"/>
              <a:t>x</a:t>
            </a:r>
            <a:r>
              <a:rPr lang="en-US" altLang="lv-LV" sz="1800" dirty="0"/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i="1" dirty="0"/>
              <a:t>x</a:t>
            </a:r>
            <a:r>
              <a:rPr lang="en-US" altLang="lv-LV" sz="1800" dirty="0"/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left-rotate around </a:t>
            </a:r>
            <a:r>
              <a:rPr lang="en-US" altLang="lv-LV" sz="1800" i="1" dirty="0"/>
              <a:t>p</a:t>
            </a:r>
            <a:r>
              <a:rPr lang="en-US" altLang="lv-LV" sz="1800" dirty="0"/>
              <a:t>, then right-rotate around </a:t>
            </a:r>
            <a:r>
              <a:rPr lang="en-US" altLang="lv-LV" sz="1800" i="1" dirty="0"/>
              <a:t>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B96399-998D-405F-A356-32D25DB204D9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16582" name="Oval 5"/>
          <p:cNvSpPr>
            <a:spLocks noChangeAspect="1" noChangeArrowheads="1"/>
          </p:cNvSpPr>
          <p:nvPr/>
        </p:nvSpPr>
        <p:spPr bwMode="auto">
          <a:xfrm>
            <a:off x="3103951" y="2667000"/>
            <a:ext cx="66976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6583" name="Oval 6"/>
          <p:cNvSpPr>
            <a:spLocks noChangeAspect="1" noChangeArrowheads="1"/>
          </p:cNvSpPr>
          <p:nvPr/>
        </p:nvSpPr>
        <p:spPr bwMode="auto">
          <a:xfrm>
            <a:off x="4463508" y="3698964"/>
            <a:ext cx="66118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6584" name="Oval 7"/>
          <p:cNvSpPr>
            <a:spLocks noChangeAspect="1" noChangeArrowheads="1"/>
          </p:cNvSpPr>
          <p:nvPr/>
        </p:nvSpPr>
        <p:spPr bwMode="auto">
          <a:xfrm>
            <a:off x="3649927" y="3698964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6585" name="Oval 8"/>
          <p:cNvSpPr>
            <a:spLocks noChangeAspect="1" noChangeArrowheads="1"/>
          </p:cNvSpPr>
          <p:nvPr/>
        </p:nvSpPr>
        <p:spPr bwMode="auto">
          <a:xfrm>
            <a:off x="2947052" y="3698964"/>
            <a:ext cx="63434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6586" name="Oval 9"/>
          <p:cNvSpPr>
            <a:spLocks noChangeAspect="1" noChangeArrowheads="1"/>
          </p:cNvSpPr>
          <p:nvPr/>
        </p:nvSpPr>
        <p:spPr bwMode="auto">
          <a:xfrm>
            <a:off x="2243127" y="3698964"/>
            <a:ext cx="58926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6587" name="Oval 10"/>
          <p:cNvSpPr>
            <a:spLocks noChangeAspect="1" noChangeArrowheads="1"/>
          </p:cNvSpPr>
          <p:nvPr/>
        </p:nvSpPr>
        <p:spPr bwMode="auto">
          <a:xfrm>
            <a:off x="3953684" y="3170153"/>
            <a:ext cx="67942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6588" name="Oval 11"/>
          <p:cNvSpPr>
            <a:spLocks noChangeAspect="1" noChangeArrowheads="1"/>
          </p:cNvSpPr>
          <p:nvPr/>
        </p:nvSpPr>
        <p:spPr bwMode="auto">
          <a:xfrm>
            <a:off x="2503950" y="3158606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6589" name="AutoShape 12"/>
          <p:cNvCxnSpPr>
            <a:cxnSpLocks noChangeAspect="1" noChangeShapeType="1"/>
            <a:stCxn id="16582" idx="4"/>
            <a:endCxn id="16588" idx="0"/>
          </p:cNvCxnSpPr>
          <p:nvPr/>
        </p:nvCxnSpPr>
        <p:spPr bwMode="auto">
          <a:xfrm flipH="1">
            <a:off x="2821661" y="2966472"/>
            <a:ext cx="597854" cy="221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0" name="AutoShape 13"/>
          <p:cNvCxnSpPr>
            <a:cxnSpLocks noChangeAspect="1" noChangeShapeType="1"/>
            <a:stCxn id="16582" idx="4"/>
            <a:endCxn id="16587" idx="0"/>
          </p:cNvCxnSpPr>
          <p:nvPr/>
        </p:nvCxnSpPr>
        <p:spPr bwMode="auto">
          <a:xfrm>
            <a:off x="3438835" y="2991159"/>
            <a:ext cx="854563" cy="178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1" name="AutoShape 14"/>
          <p:cNvCxnSpPr>
            <a:cxnSpLocks noChangeAspect="1" noChangeShapeType="1"/>
            <a:stCxn id="16588" idx="4"/>
            <a:endCxn id="16586" idx="0"/>
          </p:cNvCxnSpPr>
          <p:nvPr/>
        </p:nvCxnSpPr>
        <p:spPr bwMode="auto">
          <a:xfrm flipH="1">
            <a:off x="2537761" y="3482765"/>
            <a:ext cx="310197" cy="21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2" name="AutoShape 15"/>
          <p:cNvCxnSpPr>
            <a:cxnSpLocks noChangeAspect="1" noChangeShapeType="1"/>
            <a:stCxn id="16588" idx="4"/>
            <a:endCxn id="16585" idx="0"/>
          </p:cNvCxnSpPr>
          <p:nvPr/>
        </p:nvCxnSpPr>
        <p:spPr bwMode="auto">
          <a:xfrm>
            <a:off x="2847958" y="3482765"/>
            <a:ext cx="416268" cy="21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3" name="AutoShape 16"/>
          <p:cNvCxnSpPr>
            <a:cxnSpLocks noChangeAspect="1" noChangeShapeType="1"/>
            <a:stCxn id="16587" idx="4"/>
            <a:endCxn id="16584" idx="0"/>
          </p:cNvCxnSpPr>
          <p:nvPr/>
        </p:nvCxnSpPr>
        <p:spPr bwMode="auto">
          <a:xfrm flipH="1">
            <a:off x="3993935" y="3494312"/>
            <a:ext cx="299463" cy="204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4" name="AutoShape 17"/>
          <p:cNvCxnSpPr>
            <a:cxnSpLocks noChangeAspect="1" noChangeShapeType="1"/>
            <a:stCxn id="16587" idx="4"/>
            <a:endCxn id="16583" idx="0"/>
          </p:cNvCxnSpPr>
          <p:nvPr/>
        </p:nvCxnSpPr>
        <p:spPr bwMode="auto">
          <a:xfrm>
            <a:off x="4293398" y="3494312"/>
            <a:ext cx="500701" cy="204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95" name="Oval 18"/>
          <p:cNvSpPr>
            <a:spLocks noChangeAspect="1" noChangeArrowheads="1"/>
          </p:cNvSpPr>
          <p:nvPr/>
        </p:nvSpPr>
        <p:spPr bwMode="auto">
          <a:xfrm>
            <a:off x="1554884" y="4692045"/>
            <a:ext cx="597854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6596" name="Oval 19"/>
          <p:cNvSpPr>
            <a:spLocks noChangeAspect="1" noChangeArrowheads="1"/>
          </p:cNvSpPr>
          <p:nvPr/>
        </p:nvSpPr>
        <p:spPr bwMode="auto">
          <a:xfrm>
            <a:off x="1839321" y="4161889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6597" name="AutoShape 20"/>
          <p:cNvCxnSpPr>
            <a:cxnSpLocks noChangeAspect="1" noChangeShapeType="1"/>
            <a:stCxn id="16596" idx="4"/>
            <a:endCxn id="16595" idx="0"/>
          </p:cNvCxnSpPr>
          <p:nvPr/>
        </p:nvCxnSpPr>
        <p:spPr bwMode="auto">
          <a:xfrm flipH="1">
            <a:off x="1853811" y="4486048"/>
            <a:ext cx="288731" cy="205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8" name="AutoShape 21"/>
          <p:cNvCxnSpPr>
            <a:cxnSpLocks noChangeAspect="1" noChangeShapeType="1"/>
            <a:stCxn id="16596" idx="4"/>
            <a:endCxn id="16602" idx="0"/>
          </p:cNvCxnSpPr>
          <p:nvPr/>
        </p:nvCxnSpPr>
        <p:spPr bwMode="auto">
          <a:xfrm>
            <a:off x="2142542" y="4486048"/>
            <a:ext cx="295170" cy="2220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9" name="AutoShape 22"/>
          <p:cNvCxnSpPr>
            <a:cxnSpLocks noChangeAspect="1" noChangeShapeType="1"/>
            <a:stCxn id="16586" idx="4"/>
            <a:endCxn id="16596" idx="0"/>
          </p:cNvCxnSpPr>
          <p:nvPr/>
        </p:nvCxnSpPr>
        <p:spPr bwMode="auto">
          <a:xfrm flipH="1">
            <a:off x="2142542" y="4023123"/>
            <a:ext cx="395219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0" name="Oval 23"/>
          <p:cNvSpPr>
            <a:spLocks noChangeAspect="1" noChangeArrowheads="1"/>
          </p:cNvSpPr>
          <p:nvPr/>
        </p:nvSpPr>
        <p:spPr bwMode="auto">
          <a:xfrm>
            <a:off x="2534849" y="5258787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6601" name="Oval 24"/>
          <p:cNvSpPr>
            <a:spLocks noChangeAspect="1" noChangeArrowheads="1"/>
          </p:cNvSpPr>
          <p:nvPr/>
        </p:nvSpPr>
        <p:spPr bwMode="auto">
          <a:xfrm>
            <a:off x="1772773" y="5253420"/>
            <a:ext cx="597854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6602" name="Oval 25"/>
          <p:cNvSpPr>
            <a:spLocks noChangeAspect="1" noChangeArrowheads="1"/>
          </p:cNvSpPr>
          <p:nvPr/>
        </p:nvSpPr>
        <p:spPr bwMode="auto">
          <a:xfrm>
            <a:off x="2134491" y="4708146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6603" name="AutoShape 26"/>
          <p:cNvCxnSpPr>
            <a:cxnSpLocks noChangeAspect="1" noChangeShapeType="1"/>
            <a:stCxn id="16602" idx="4"/>
            <a:endCxn id="16601" idx="0"/>
          </p:cNvCxnSpPr>
          <p:nvPr/>
        </p:nvCxnSpPr>
        <p:spPr bwMode="auto">
          <a:xfrm flipH="1">
            <a:off x="2050770" y="5006544"/>
            <a:ext cx="360644" cy="274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4" name="AutoShape 27"/>
          <p:cNvCxnSpPr>
            <a:cxnSpLocks noChangeAspect="1" noChangeShapeType="1"/>
            <a:stCxn id="16602" idx="4"/>
            <a:endCxn id="16600" idx="0"/>
          </p:cNvCxnSpPr>
          <p:nvPr/>
        </p:nvCxnSpPr>
        <p:spPr bwMode="auto">
          <a:xfrm>
            <a:off x="2412488" y="5006544"/>
            <a:ext cx="402505" cy="2790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5" name="Oval 28"/>
          <p:cNvSpPr>
            <a:spLocks noChangeAspect="1" noChangeArrowheads="1"/>
          </p:cNvSpPr>
          <p:nvPr/>
        </p:nvSpPr>
        <p:spPr bwMode="auto">
          <a:xfrm>
            <a:off x="2898759" y="5680614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6606" name="Oval 29"/>
          <p:cNvSpPr>
            <a:spLocks noChangeAspect="1" noChangeArrowheads="1"/>
          </p:cNvSpPr>
          <p:nvPr/>
        </p:nvSpPr>
        <p:spPr bwMode="auto">
          <a:xfrm>
            <a:off x="2307300" y="5695641"/>
            <a:ext cx="54418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6607" name="AutoShape 30"/>
          <p:cNvCxnSpPr>
            <a:cxnSpLocks noChangeAspect="1" noChangeShapeType="1"/>
            <a:stCxn id="16600" idx="4"/>
            <a:endCxn id="16606" idx="0"/>
          </p:cNvCxnSpPr>
          <p:nvPr/>
        </p:nvCxnSpPr>
        <p:spPr bwMode="auto">
          <a:xfrm flipH="1">
            <a:off x="2579394" y="5582946"/>
            <a:ext cx="258676" cy="112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8" name="AutoShape 31"/>
          <p:cNvCxnSpPr>
            <a:cxnSpLocks noChangeAspect="1" noChangeShapeType="1"/>
            <a:stCxn id="16600" idx="4"/>
            <a:endCxn id="16605" idx="0"/>
          </p:cNvCxnSpPr>
          <p:nvPr/>
        </p:nvCxnSpPr>
        <p:spPr bwMode="auto">
          <a:xfrm>
            <a:off x="2838070" y="5582946"/>
            <a:ext cx="363910" cy="976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9" name="Oval 32"/>
          <p:cNvSpPr>
            <a:spLocks noChangeAspect="1" noChangeArrowheads="1"/>
          </p:cNvSpPr>
          <p:nvPr/>
        </p:nvSpPr>
        <p:spPr bwMode="auto">
          <a:xfrm>
            <a:off x="2629304" y="4161889"/>
            <a:ext cx="606441" cy="324159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6610" name="Oval 33"/>
          <p:cNvSpPr>
            <a:spLocks noChangeAspect="1" noChangeArrowheads="1"/>
          </p:cNvSpPr>
          <p:nvPr/>
        </p:nvSpPr>
        <p:spPr bwMode="auto">
          <a:xfrm>
            <a:off x="2703365" y="4717806"/>
            <a:ext cx="57960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6611" name="AutoShape 34"/>
          <p:cNvCxnSpPr>
            <a:cxnSpLocks noChangeAspect="1" noChangeShapeType="1"/>
            <a:stCxn id="16609" idx="4"/>
            <a:endCxn id="16610" idx="0"/>
          </p:cNvCxnSpPr>
          <p:nvPr/>
        </p:nvCxnSpPr>
        <p:spPr bwMode="auto">
          <a:xfrm>
            <a:off x="2932525" y="4486048"/>
            <a:ext cx="60644" cy="231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12" name="AutoShape 35"/>
          <p:cNvCxnSpPr>
            <a:cxnSpLocks noChangeAspect="1" noChangeShapeType="1"/>
            <a:stCxn id="16586" idx="4"/>
            <a:endCxn id="16609" idx="0"/>
          </p:cNvCxnSpPr>
          <p:nvPr/>
        </p:nvCxnSpPr>
        <p:spPr bwMode="auto">
          <a:xfrm>
            <a:off x="2537761" y="4023123"/>
            <a:ext cx="39476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13" name="Oval 36"/>
          <p:cNvSpPr>
            <a:spLocks noChangeAspect="1" noChangeArrowheads="1"/>
          </p:cNvSpPr>
          <p:nvPr/>
        </p:nvSpPr>
        <p:spPr bwMode="auto">
          <a:xfrm>
            <a:off x="4105011" y="4161889"/>
            <a:ext cx="66976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6614" name="Oval 37"/>
          <p:cNvSpPr>
            <a:spLocks noChangeAspect="1" noChangeArrowheads="1"/>
          </p:cNvSpPr>
          <p:nvPr/>
        </p:nvSpPr>
        <p:spPr bwMode="auto">
          <a:xfrm>
            <a:off x="3274385" y="4701705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6615" name="AutoShape 38"/>
          <p:cNvCxnSpPr>
            <a:cxnSpLocks noChangeAspect="1" noChangeShapeType="1"/>
            <a:stCxn id="16609" idx="4"/>
            <a:endCxn id="16614" idx="0"/>
          </p:cNvCxnSpPr>
          <p:nvPr/>
        </p:nvCxnSpPr>
        <p:spPr bwMode="auto">
          <a:xfrm>
            <a:off x="2932525" y="4486048"/>
            <a:ext cx="685868" cy="215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16" name="AutoShape 39"/>
          <p:cNvCxnSpPr>
            <a:cxnSpLocks noChangeAspect="1" noChangeShapeType="1"/>
            <a:stCxn id="16583" idx="4"/>
            <a:endCxn id="16613" idx="0"/>
          </p:cNvCxnSpPr>
          <p:nvPr/>
        </p:nvCxnSpPr>
        <p:spPr bwMode="auto">
          <a:xfrm flipH="1">
            <a:off x="4439895" y="4023123"/>
            <a:ext cx="35420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17" name="Oval 40"/>
          <p:cNvSpPr>
            <a:spLocks noChangeAspect="1" noChangeArrowheads="1"/>
          </p:cNvSpPr>
          <p:nvPr/>
        </p:nvSpPr>
        <p:spPr bwMode="auto">
          <a:xfrm>
            <a:off x="4874585" y="4161889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6618" name="AutoShape 41"/>
          <p:cNvCxnSpPr>
            <a:cxnSpLocks noChangeAspect="1" noChangeShapeType="1"/>
            <a:stCxn id="16583" idx="4"/>
            <a:endCxn id="16617" idx="0"/>
          </p:cNvCxnSpPr>
          <p:nvPr/>
        </p:nvCxnSpPr>
        <p:spPr bwMode="auto">
          <a:xfrm>
            <a:off x="4794099" y="4023123"/>
            <a:ext cx="42449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50" name="AutoShape 73"/>
          <p:cNvCxnSpPr>
            <a:cxnSpLocks noChangeAspect="1" noChangeShapeType="1"/>
          </p:cNvCxnSpPr>
          <p:nvPr/>
        </p:nvCxnSpPr>
        <p:spPr bwMode="auto">
          <a:xfrm>
            <a:off x="3672240" y="4791609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" name="Oval 90"/>
          <p:cNvSpPr>
            <a:spLocks noChangeAspect="1" noChangeArrowheads="1"/>
          </p:cNvSpPr>
          <p:nvPr/>
        </p:nvSpPr>
        <p:spPr bwMode="auto">
          <a:xfrm>
            <a:off x="7727860" y="3160023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285" name="AutoShape 91"/>
          <p:cNvCxnSpPr>
            <a:cxnSpLocks noChangeAspect="1" noChangeShapeType="1"/>
            <a:stCxn id="288" idx="4"/>
            <a:endCxn id="284" idx="0"/>
          </p:cNvCxnSpPr>
          <p:nvPr/>
        </p:nvCxnSpPr>
        <p:spPr bwMode="auto">
          <a:xfrm flipH="1">
            <a:off x="8071488" y="2991395"/>
            <a:ext cx="651536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AutoShape 92"/>
          <p:cNvCxnSpPr>
            <a:cxnSpLocks noChangeAspect="1" noChangeShapeType="1"/>
            <a:stCxn id="316" idx="4"/>
            <a:endCxn id="299" idx="0"/>
          </p:cNvCxnSpPr>
          <p:nvPr/>
        </p:nvCxnSpPr>
        <p:spPr bwMode="auto">
          <a:xfrm flipH="1">
            <a:off x="7177769" y="3913133"/>
            <a:ext cx="482937" cy="192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AutoShape 93"/>
          <p:cNvCxnSpPr>
            <a:cxnSpLocks noChangeAspect="1" noChangeShapeType="1"/>
            <a:stCxn id="284" idx="4"/>
            <a:endCxn id="315" idx="0"/>
          </p:cNvCxnSpPr>
          <p:nvPr/>
        </p:nvCxnSpPr>
        <p:spPr bwMode="auto">
          <a:xfrm>
            <a:off x="8046483" y="3464411"/>
            <a:ext cx="407210" cy="148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" name="Oval 95"/>
          <p:cNvSpPr>
            <a:spLocks noChangeAspect="1" noChangeArrowheads="1"/>
          </p:cNvSpPr>
          <p:nvPr/>
        </p:nvSpPr>
        <p:spPr bwMode="auto">
          <a:xfrm>
            <a:off x="8387968" y="2667000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289" name="Oval 96"/>
          <p:cNvSpPr>
            <a:spLocks noChangeAspect="1" noChangeArrowheads="1"/>
          </p:cNvSpPr>
          <p:nvPr/>
        </p:nvSpPr>
        <p:spPr bwMode="auto">
          <a:xfrm>
            <a:off x="9513463" y="3590289"/>
            <a:ext cx="66153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290" name="Oval 97"/>
          <p:cNvSpPr>
            <a:spLocks noChangeAspect="1" noChangeArrowheads="1"/>
          </p:cNvSpPr>
          <p:nvPr/>
        </p:nvSpPr>
        <p:spPr bwMode="auto">
          <a:xfrm>
            <a:off x="8850497" y="3590289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291" name="Oval 98"/>
          <p:cNvSpPr>
            <a:spLocks noChangeAspect="1" noChangeArrowheads="1"/>
          </p:cNvSpPr>
          <p:nvPr/>
        </p:nvSpPr>
        <p:spPr bwMode="auto">
          <a:xfrm>
            <a:off x="9079511" y="3160023"/>
            <a:ext cx="67868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292" name="AutoShape 99"/>
          <p:cNvCxnSpPr>
            <a:cxnSpLocks noChangeAspect="1" noChangeShapeType="1"/>
            <a:stCxn id="288" idx="4"/>
            <a:endCxn id="291" idx="0"/>
          </p:cNvCxnSpPr>
          <p:nvPr/>
        </p:nvCxnSpPr>
        <p:spPr bwMode="auto">
          <a:xfrm>
            <a:off x="8723024" y="2991395"/>
            <a:ext cx="695829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AutoShape 100"/>
          <p:cNvCxnSpPr>
            <a:cxnSpLocks noChangeAspect="1" noChangeShapeType="1"/>
            <a:stCxn id="291" idx="4"/>
            <a:endCxn id="290" idx="0"/>
          </p:cNvCxnSpPr>
          <p:nvPr/>
        </p:nvCxnSpPr>
        <p:spPr bwMode="auto">
          <a:xfrm flipH="1">
            <a:off x="9194125" y="3484418"/>
            <a:ext cx="224728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01"/>
          <p:cNvCxnSpPr>
            <a:cxnSpLocks noChangeAspect="1" noChangeShapeType="1"/>
            <a:stCxn id="291" idx="4"/>
            <a:endCxn id="289" idx="0"/>
          </p:cNvCxnSpPr>
          <p:nvPr/>
        </p:nvCxnSpPr>
        <p:spPr bwMode="auto">
          <a:xfrm>
            <a:off x="9418853" y="3484418"/>
            <a:ext cx="425379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5" name="Oval 102"/>
          <p:cNvSpPr>
            <a:spLocks noChangeAspect="1" noChangeArrowheads="1"/>
          </p:cNvSpPr>
          <p:nvPr/>
        </p:nvSpPr>
        <p:spPr bwMode="auto">
          <a:xfrm>
            <a:off x="9174121" y="4078534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296" name="AutoShape 103"/>
          <p:cNvCxnSpPr>
            <a:cxnSpLocks noChangeAspect="1" noChangeShapeType="1"/>
            <a:stCxn id="289" idx="4"/>
            <a:endCxn id="295" idx="0"/>
          </p:cNvCxnSpPr>
          <p:nvPr/>
        </p:nvCxnSpPr>
        <p:spPr bwMode="auto">
          <a:xfrm flipH="1">
            <a:off x="9509177" y="3914684"/>
            <a:ext cx="335055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" name="Oval 104"/>
          <p:cNvSpPr>
            <a:spLocks noChangeAspect="1" noChangeArrowheads="1"/>
          </p:cNvSpPr>
          <p:nvPr/>
        </p:nvSpPr>
        <p:spPr bwMode="auto">
          <a:xfrm>
            <a:off x="9904544" y="4078534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298" name="AutoShape 105"/>
          <p:cNvCxnSpPr>
            <a:cxnSpLocks noChangeAspect="1" noChangeShapeType="1"/>
            <a:stCxn id="289" idx="4"/>
            <a:endCxn id="297" idx="0"/>
          </p:cNvCxnSpPr>
          <p:nvPr/>
        </p:nvCxnSpPr>
        <p:spPr bwMode="auto">
          <a:xfrm>
            <a:off x="9844232" y="3914684"/>
            <a:ext cx="403940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9" name="Oval 119"/>
          <p:cNvSpPr>
            <a:spLocks noChangeAspect="1" noChangeArrowheads="1"/>
          </p:cNvSpPr>
          <p:nvPr/>
        </p:nvSpPr>
        <p:spPr bwMode="auto">
          <a:xfrm>
            <a:off x="6909153" y="4087477"/>
            <a:ext cx="58866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300" name="Oval 120"/>
          <p:cNvSpPr>
            <a:spLocks noChangeAspect="1" noChangeArrowheads="1"/>
          </p:cNvSpPr>
          <p:nvPr/>
        </p:nvSpPr>
        <p:spPr bwMode="auto">
          <a:xfrm>
            <a:off x="6340488" y="5029222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301" name="Oval 121"/>
          <p:cNvSpPr>
            <a:spLocks noChangeAspect="1" noChangeArrowheads="1"/>
          </p:cNvSpPr>
          <p:nvPr/>
        </p:nvSpPr>
        <p:spPr bwMode="auto">
          <a:xfrm>
            <a:off x="6626249" y="4489040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302" name="AutoShape 122"/>
          <p:cNvCxnSpPr>
            <a:cxnSpLocks noChangeAspect="1" noChangeShapeType="1"/>
            <a:stCxn id="301" idx="4"/>
            <a:endCxn id="300" idx="0"/>
          </p:cNvCxnSpPr>
          <p:nvPr/>
        </p:nvCxnSpPr>
        <p:spPr bwMode="auto">
          <a:xfrm flipH="1">
            <a:off x="6620534" y="4787712"/>
            <a:ext cx="288619" cy="2672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AutoShape 123"/>
          <p:cNvCxnSpPr>
            <a:cxnSpLocks noChangeAspect="1" noChangeShapeType="1"/>
            <a:stCxn id="301" idx="4"/>
            <a:endCxn id="307" idx="0"/>
          </p:cNvCxnSpPr>
          <p:nvPr/>
        </p:nvCxnSpPr>
        <p:spPr bwMode="auto">
          <a:xfrm>
            <a:off x="6929871" y="4813435"/>
            <a:ext cx="339959" cy="19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24"/>
          <p:cNvCxnSpPr>
            <a:cxnSpLocks noChangeAspect="1" noChangeShapeType="1"/>
            <a:stCxn id="299" idx="4"/>
            <a:endCxn id="301" idx="0"/>
          </p:cNvCxnSpPr>
          <p:nvPr/>
        </p:nvCxnSpPr>
        <p:spPr bwMode="auto">
          <a:xfrm flipH="1">
            <a:off x="6909153" y="4386149"/>
            <a:ext cx="267187" cy="130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5" name="Oval 125"/>
          <p:cNvSpPr>
            <a:spLocks noChangeAspect="1" noChangeArrowheads="1"/>
          </p:cNvSpPr>
          <p:nvPr/>
        </p:nvSpPr>
        <p:spPr bwMode="auto">
          <a:xfrm>
            <a:off x="7320649" y="5595126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306" name="Oval 126"/>
          <p:cNvSpPr>
            <a:spLocks noChangeAspect="1" noChangeArrowheads="1"/>
          </p:cNvSpPr>
          <p:nvPr/>
        </p:nvSpPr>
        <p:spPr bwMode="auto">
          <a:xfrm>
            <a:off x="6559095" y="5592268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307" name="Oval 127"/>
          <p:cNvSpPr>
            <a:spLocks noChangeAspect="1" noChangeArrowheads="1"/>
          </p:cNvSpPr>
          <p:nvPr/>
        </p:nvSpPr>
        <p:spPr bwMode="auto">
          <a:xfrm>
            <a:off x="6966208" y="5011173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308" name="AutoShape 128"/>
          <p:cNvCxnSpPr>
            <a:cxnSpLocks noChangeAspect="1" noChangeShapeType="1"/>
            <a:stCxn id="307" idx="4"/>
            <a:endCxn id="306" idx="0"/>
          </p:cNvCxnSpPr>
          <p:nvPr/>
        </p:nvCxnSpPr>
        <p:spPr bwMode="auto">
          <a:xfrm flipH="1">
            <a:off x="6857716" y="5335568"/>
            <a:ext cx="412114" cy="25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" name="AutoShape 129"/>
          <p:cNvCxnSpPr>
            <a:cxnSpLocks noChangeAspect="1" noChangeShapeType="1"/>
            <a:stCxn id="307" idx="4"/>
            <a:endCxn id="305" idx="0"/>
          </p:cNvCxnSpPr>
          <p:nvPr/>
        </p:nvCxnSpPr>
        <p:spPr bwMode="auto">
          <a:xfrm>
            <a:off x="7269830" y="5335568"/>
            <a:ext cx="354441" cy="259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" name="Oval 130"/>
          <p:cNvSpPr>
            <a:spLocks noChangeAspect="1" noChangeArrowheads="1"/>
          </p:cNvSpPr>
          <p:nvPr/>
        </p:nvSpPr>
        <p:spPr bwMode="auto">
          <a:xfrm>
            <a:off x="7807873" y="6032922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311" name="Oval 131"/>
          <p:cNvSpPr>
            <a:spLocks noChangeAspect="1" noChangeArrowheads="1"/>
          </p:cNvSpPr>
          <p:nvPr/>
        </p:nvSpPr>
        <p:spPr bwMode="auto">
          <a:xfrm>
            <a:off x="6974080" y="6034405"/>
            <a:ext cx="544375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312" name="AutoShape 132"/>
          <p:cNvCxnSpPr>
            <a:cxnSpLocks noChangeAspect="1" noChangeShapeType="1"/>
            <a:stCxn id="305" idx="4"/>
            <a:endCxn id="311" idx="0"/>
          </p:cNvCxnSpPr>
          <p:nvPr/>
        </p:nvCxnSpPr>
        <p:spPr bwMode="auto">
          <a:xfrm flipH="1">
            <a:off x="7246268" y="5919521"/>
            <a:ext cx="378003" cy="114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AutoShape 133"/>
          <p:cNvCxnSpPr>
            <a:cxnSpLocks noChangeAspect="1" noChangeShapeType="1"/>
            <a:stCxn id="305" idx="4"/>
            <a:endCxn id="310" idx="0"/>
          </p:cNvCxnSpPr>
          <p:nvPr/>
        </p:nvCxnSpPr>
        <p:spPr bwMode="auto">
          <a:xfrm>
            <a:off x="7624271" y="5919521"/>
            <a:ext cx="487224" cy="1134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AutoShape 146"/>
          <p:cNvCxnSpPr>
            <a:cxnSpLocks noChangeAspect="1" noChangeShapeType="1"/>
          </p:cNvCxnSpPr>
          <p:nvPr/>
        </p:nvCxnSpPr>
        <p:spPr bwMode="auto">
          <a:xfrm>
            <a:off x="8297953" y="511639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Oval 152"/>
          <p:cNvSpPr>
            <a:spLocks noChangeAspect="1" noChangeArrowheads="1"/>
          </p:cNvSpPr>
          <p:nvPr/>
        </p:nvSpPr>
        <p:spPr bwMode="auto">
          <a:xfrm>
            <a:off x="8149358" y="3593025"/>
            <a:ext cx="634390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316" name="Oval 157"/>
          <p:cNvSpPr>
            <a:spLocks noChangeAspect="1" noChangeArrowheads="1"/>
          </p:cNvSpPr>
          <p:nvPr/>
        </p:nvSpPr>
        <p:spPr bwMode="auto">
          <a:xfrm>
            <a:off x="7383517" y="3607316"/>
            <a:ext cx="607243" cy="32439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317" name="AutoShape 158"/>
          <p:cNvCxnSpPr>
            <a:cxnSpLocks noChangeAspect="1" noChangeShapeType="1"/>
            <a:stCxn id="299" idx="4"/>
            <a:endCxn id="319" idx="0"/>
          </p:cNvCxnSpPr>
          <p:nvPr/>
        </p:nvCxnSpPr>
        <p:spPr bwMode="auto">
          <a:xfrm>
            <a:off x="7177769" y="4391865"/>
            <a:ext cx="395780" cy="138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" name="AutoShape 159"/>
          <p:cNvCxnSpPr>
            <a:cxnSpLocks noChangeAspect="1" noChangeShapeType="1"/>
            <a:stCxn id="316" idx="4"/>
            <a:endCxn id="320" idx="0"/>
          </p:cNvCxnSpPr>
          <p:nvPr/>
        </p:nvCxnSpPr>
        <p:spPr bwMode="auto">
          <a:xfrm>
            <a:off x="7660706" y="3913133"/>
            <a:ext cx="504369" cy="1886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9" name="Oval 161"/>
          <p:cNvSpPr>
            <a:spLocks noChangeAspect="1" noChangeArrowheads="1"/>
          </p:cNvSpPr>
          <p:nvPr/>
        </p:nvSpPr>
        <p:spPr bwMode="auto">
          <a:xfrm>
            <a:off x="7299217" y="4510476"/>
            <a:ext cx="58009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320" name="Oval 167"/>
          <p:cNvSpPr>
            <a:spLocks noChangeAspect="1" noChangeArrowheads="1"/>
          </p:cNvSpPr>
          <p:nvPr/>
        </p:nvSpPr>
        <p:spPr bwMode="auto">
          <a:xfrm>
            <a:off x="7843593" y="4083190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321" name="AutoShape 178"/>
          <p:cNvCxnSpPr>
            <a:cxnSpLocks noChangeAspect="1" noChangeShapeType="1"/>
            <a:stCxn id="284" idx="4"/>
            <a:endCxn id="316" idx="0"/>
          </p:cNvCxnSpPr>
          <p:nvPr/>
        </p:nvCxnSpPr>
        <p:spPr bwMode="auto">
          <a:xfrm flipH="1">
            <a:off x="7660706" y="3464411"/>
            <a:ext cx="385778" cy="16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own Arrow 1"/>
          <p:cNvSpPr/>
          <p:nvPr/>
        </p:nvSpPr>
        <p:spPr bwMode="auto">
          <a:xfrm rot="7378187">
            <a:off x="2581181" y="3932615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Text Box 262"/>
          <p:cNvSpPr txBox="1">
            <a:spLocks noChangeAspect="1" noChangeArrowheads="1"/>
          </p:cNvSpPr>
          <p:nvPr/>
        </p:nvSpPr>
        <p:spPr bwMode="auto">
          <a:xfrm>
            <a:off x="3446758" y="4197322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3" name="Line 263"/>
          <p:cNvSpPr>
            <a:spLocks noChangeAspect="1" noChangeShapeType="1"/>
          </p:cNvSpPr>
          <p:nvPr/>
        </p:nvSpPr>
        <p:spPr bwMode="auto">
          <a:xfrm flipH="1" flipV="1">
            <a:off x="3235745" y="4386149"/>
            <a:ext cx="2030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4" name="Down Arrow 83"/>
          <p:cNvSpPr/>
          <p:nvPr/>
        </p:nvSpPr>
        <p:spPr bwMode="auto">
          <a:xfrm rot="14024001">
            <a:off x="2558234" y="3407402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262"/>
          <p:cNvSpPr txBox="1">
            <a:spLocks noChangeAspect="1" noChangeArrowheads="1"/>
          </p:cNvSpPr>
          <p:nvPr/>
        </p:nvSpPr>
        <p:spPr bwMode="auto">
          <a:xfrm>
            <a:off x="1864442" y="3632307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86" name="Line 263"/>
          <p:cNvSpPr>
            <a:spLocks noChangeAspect="1" noChangeShapeType="1"/>
          </p:cNvSpPr>
          <p:nvPr/>
        </p:nvSpPr>
        <p:spPr bwMode="auto">
          <a:xfrm flipV="1">
            <a:off x="2115829" y="3786195"/>
            <a:ext cx="22432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7" name="Line 263"/>
          <p:cNvSpPr>
            <a:spLocks noChangeAspect="1" noChangeShapeType="1"/>
          </p:cNvSpPr>
          <p:nvPr/>
        </p:nvSpPr>
        <p:spPr bwMode="auto">
          <a:xfrm flipV="1">
            <a:off x="2253046" y="3370895"/>
            <a:ext cx="217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8" name="Text Box 262"/>
          <p:cNvSpPr txBox="1">
            <a:spLocks noChangeAspect="1" noChangeArrowheads="1"/>
          </p:cNvSpPr>
          <p:nvPr/>
        </p:nvSpPr>
        <p:spPr bwMode="auto">
          <a:xfrm>
            <a:off x="1968693" y="314319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g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89" name="Down Arrow 88"/>
          <p:cNvSpPr/>
          <p:nvPr/>
        </p:nvSpPr>
        <p:spPr bwMode="auto">
          <a:xfrm rot="14024001">
            <a:off x="7693302" y="3360267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22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Splaying node "8": Zig-Zag Part </a:t>
            </a:r>
            <a:r>
              <a:rPr lang="en-US" altLang="lv-LV" dirty="0" smtClean="0"/>
              <a:t>2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A880-CACF-485E-BD72-99D70B084D56}" type="slidenum">
              <a:rPr lang="lv-LV" altLang="lv-LV" smtClean="0"/>
              <a:pPr>
                <a:defRPr/>
              </a:pPr>
              <a:t>11</a:t>
            </a:fld>
            <a:endParaRPr lang="lv-LV" altLang="lv-LV"/>
          </a:p>
        </p:txBody>
      </p:sp>
      <p:sp>
        <p:nvSpPr>
          <p:cNvPr id="6" name="Oval 90"/>
          <p:cNvSpPr>
            <a:spLocks noChangeAspect="1" noChangeArrowheads="1"/>
          </p:cNvSpPr>
          <p:nvPr/>
        </p:nvSpPr>
        <p:spPr bwMode="auto">
          <a:xfrm>
            <a:off x="2774860" y="2474223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7" name="AutoShape 91"/>
          <p:cNvCxnSpPr>
            <a:cxnSpLocks noChangeAspect="1" noChangeShapeType="1"/>
            <a:stCxn id="73" idx="4"/>
            <a:endCxn id="6" idx="0"/>
          </p:cNvCxnSpPr>
          <p:nvPr/>
        </p:nvCxnSpPr>
        <p:spPr bwMode="auto">
          <a:xfrm flipH="1">
            <a:off x="3118488" y="2305595"/>
            <a:ext cx="651536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2"/>
          <p:cNvCxnSpPr>
            <a:cxnSpLocks noChangeAspect="1" noChangeShapeType="1"/>
            <a:stCxn id="13" idx="4"/>
            <a:endCxn id="41" idx="0"/>
          </p:cNvCxnSpPr>
          <p:nvPr/>
        </p:nvCxnSpPr>
        <p:spPr bwMode="auto">
          <a:xfrm flipH="1">
            <a:off x="2224769" y="3227333"/>
            <a:ext cx="482937" cy="192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3"/>
          <p:cNvCxnSpPr>
            <a:cxnSpLocks noChangeAspect="1" noChangeShapeType="1"/>
            <a:stCxn id="6" idx="4"/>
            <a:endCxn id="36" idx="0"/>
          </p:cNvCxnSpPr>
          <p:nvPr/>
        </p:nvCxnSpPr>
        <p:spPr bwMode="auto">
          <a:xfrm>
            <a:off x="3093483" y="2778611"/>
            <a:ext cx="407210" cy="148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95"/>
          <p:cNvSpPr>
            <a:spLocks noChangeAspect="1" noChangeArrowheads="1"/>
          </p:cNvSpPr>
          <p:nvPr/>
        </p:nvSpPr>
        <p:spPr bwMode="auto">
          <a:xfrm>
            <a:off x="3434968" y="1981200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74" name="Oval 96"/>
          <p:cNvSpPr>
            <a:spLocks noChangeAspect="1" noChangeArrowheads="1"/>
          </p:cNvSpPr>
          <p:nvPr/>
        </p:nvSpPr>
        <p:spPr bwMode="auto">
          <a:xfrm>
            <a:off x="4560463" y="2904489"/>
            <a:ext cx="66153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75" name="Oval 97"/>
          <p:cNvSpPr>
            <a:spLocks noChangeAspect="1" noChangeArrowheads="1"/>
          </p:cNvSpPr>
          <p:nvPr/>
        </p:nvSpPr>
        <p:spPr bwMode="auto">
          <a:xfrm>
            <a:off x="3897497" y="2904489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76" name="Oval 98"/>
          <p:cNvSpPr>
            <a:spLocks noChangeAspect="1" noChangeArrowheads="1"/>
          </p:cNvSpPr>
          <p:nvPr/>
        </p:nvSpPr>
        <p:spPr bwMode="auto">
          <a:xfrm>
            <a:off x="4126511" y="2474223"/>
            <a:ext cx="67868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77" name="AutoShape 99"/>
          <p:cNvCxnSpPr>
            <a:cxnSpLocks noChangeAspect="1" noChangeShapeType="1"/>
            <a:stCxn id="73" idx="4"/>
            <a:endCxn id="76" idx="0"/>
          </p:cNvCxnSpPr>
          <p:nvPr/>
        </p:nvCxnSpPr>
        <p:spPr bwMode="auto">
          <a:xfrm>
            <a:off x="3770024" y="2305595"/>
            <a:ext cx="695829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0"/>
          <p:cNvCxnSpPr>
            <a:cxnSpLocks noChangeAspect="1" noChangeShapeType="1"/>
            <a:stCxn id="76" idx="4"/>
            <a:endCxn id="75" idx="0"/>
          </p:cNvCxnSpPr>
          <p:nvPr/>
        </p:nvCxnSpPr>
        <p:spPr bwMode="auto">
          <a:xfrm flipH="1">
            <a:off x="4241125" y="2798618"/>
            <a:ext cx="224728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01"/>
          <p:cNvCxnSpPr>
            <a:cxnSpLocks noChangeAspect="1" noChangeShapeType="1"/>
            <a:stCxn id="76" idx="4"/>
            <a:endCxn id="74" idx="0"/>
          </p:cNvCxnSpPr>
          <p:nvPr/>
        </p:nvCxnSpPr>
        <p:spPr bwMode="auto">
          <a:xfrm>
            <a:off x="4465853" y="2798618"/>
            <a:ext cx="425379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Oval 102"/>
          <p:cNvSpPr>
            <a:spLocks noChangeAspect="1" noChangeArrowheads="1"/>
          </p:cNvSpPr>
          <p:nvPr/>
        </p:nvSpPr>
        <p:spPr bwMode="auto">
          <a:xfrm>
            <a:off x="4221121" y="3392734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81" name="AutoShape 103"/>
          <p:cNvCxnSpPr>
            <a:cxnSpLocks noChangeAspect="1" noChangeShapeType="1"/>
            <a:stCxn id="74" idx="4"/>
            <a:endCxn id="80" idx="0"/>
          </p:cNvCxnSpPr>
          <p:nvPr/>
        </p:nvCxnSpPr>
        <p:spPr bwMode="auto">
          <a:xfrm flipH="1">
            <a:off x="4556177" y="3228884"/>
            <a:ext cx="335055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104"/>
          <p:cNvSpPr>
            <a:spLocks noChangeAspect="1" noChangeArrowheads="1"/>
          </p:cNvSpPr>
          <p:nvPr/>
        </p:nvSpPr>
        <p:spPr bwMode="auto">
          <a:xfrm>
            <a:off x="4951544" y="3392734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83" name="AutoShape 105"/>
          <p:cNvCxnSpPr>
            <a:cxnSpLocks noChangeAspect="1" noChangeShapeType="1"/>
            <a:stCxn id="74" idx="4"/>
            <a:endCxn id="82" idx="0"/>
          </p:cNvCxnSpPr>
          <p:nvPr/>
        </p:nvCxnSpPr>
        <p:spPr bwMode="auto">
          <a:xfrm>
            <a:off x="4891232" y="3228884"/>
            <a:ext cx="403940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119"/>
          <p:cNvSpPr>
            <a:spLocks noChangeAspect="1" noChangeArrowheads="1"/>
          </p:cNvSpPr>
          <p:nvPr/>
        </p:nvSpPr>
        <p:spPr bwMode="auto">
          <a:xfrm>
            <a:off x="1956153" y="3401677"/>
            <a:ext cx="58866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42" name="Oval 120"/>
          <p:cNvSpPr>
            <a:spLocks noChangeAspect="1" noChangeArrowheads="1"/>
          </p:cNvSpPr>
          <p:nvPr/>
        </p:nvSpPr>
        <p:spPr bwMode="auto">
          <a:xfrm>
            <a:off x="1387488" y="4343422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43" name="Oval 121"/>
          <p:cNvSpPr>
            <a:spLocks noChangeAspect="1" noChangeArrowheads="1"/>
          </p:cNvSpPr>
          <p:nvPr/>
        </p:nvSpPr>
        <p:spPr bwMode="auto">
          <a:xfrm>
            <a:off x="1673249" y="3803240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44" name="AutoShape 122"/>
          <p:cNvCxnSpPr>
            <a:cxnSpLocks noChangeAspect="1" noChangeShapeType="1"/>
            <a:stCxn id="43" idx="4"/>
            <a:endCxn id="42" idx="0"/>
          </p:cNvCxnSpPr>
          <p:nvPr/>
        </p:nvCxnSpPr>
        <p:spPr bwMode="auto">
          <a:xfrm flipH="1">
            <a:off x="1667534" y="4101912"/>
            <a:ext cx="288619" cy="2672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23"/>
          <p:cNvCxnSpPr>
            <a:cxnSpLocks noChangeAspect="1" noChangeShapeType="1"/>
            <a:stCxn id="43" idx="4"/>
            <a:endCxn id="49" idx="0"/>
          </p:cNvCxnSpPr>
          <p:nvPr/>
        </p:nvCxnSpPr>
        <p:spPr bwMode="auto">
          <a:xfrm>
            <a:off x="1976871" y="4127635"/>
            <a:ext cx="339959" cy="19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24"/>
          <p:cNvCxnSpPr>
            <a:cxnSpLocks noChangeAspect="1" noChangeShapeType="1"/>
            <a:stCxn id="41" idx="4"/>
            <a:endCxn id="43" idx="0"/>
          </p:cNvCxnSpPr>
          <p:nvPr/>
        </p:nvCxnSpPr>
        <p:spPr bwMode="auto">
          <a:xfrm flipH="1">
            <a:off x="1956153" y="3700349"/>
            <a:ext cx="267187" cy="130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125"/>
          <p:cNvSpPr>
            <a:spLocks noChangeAspect="1" noChangeArrowheads="1"/>
          </p:cNvSpPr>
          <p:nvPr/>
        </p:nvSpPr>
        <p:spPr bwMode="auto">
          <a:xfrm>
            <a:off x="2367649" y="4909326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48" name="Oval 126"/>
          <p:cNvSpPr>
            <a:spLocks noChangeAspect="1" noChangeArrowheads="1"/>
          </p:cNvSpPr>
          <p:nvPr/>
        </p:nvSpPr>
        <p:spPr bwMode="auto">
          <a:xfrm>
            <a:off x="1606095" y="4906468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49" name="Oval 127"/>
          <p:cNvSpPr>
            <a:spLocks noChangeAspect="1" noChangeArrowheads="1"/>
          </p:cNvSpPr>
          <p:nvPr/>
        </p:nvSpPr>
        <p:spPr bwMode="auto">
          <a:xfrm>
            <a:off x="2013208" y="4325373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50" name="AutoShape 128"/>
          <p:cNvCxnSpPr>
            <a:cxnSpLocks noChangeAspect="1" noChangeShapeType="1"/>
            <a:stCxn id="49" idx="4"/>
            <a:endCxn id="48" idx="0"/>
          </p:cNvCxnSpPr>
          <p:nvPr/>
        </p:nvCxnSpPr>
        <p:spPr bwMode="auto">
          <a:xfrm flipH="1">
            <a:off x="1904716" y="4649768"/>
            <a:ext cx="412114" cy="25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29"/>
          <p:cNvCxnSpPr>
            <a:cxnSpLocks noChangeAspect="1" noChangeShapeType="1"/>
            <a:stCxn id="49" idx="4"/>
            <a:endCxn id="47" idx="0"/>
          </p:cNvCxnSpPr>
          <p:nvPr/>
        </p:nvCxnSpPr>
        <p:spPr bwMode="auto">
          <a:xfrm>
            <a:off x="2316830" y="4649768"/>
            <a:ext cx="354441" cy="259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130"/>
          <p:cNvSpPr>
            <a:spLocks noChangeAspect="1" noChangeArrowheads="1"/>
          </p:cNvSpPr>
          <p:nvPr/>
        </p:nvSpPr>
        <p:spPr bwMode="auto">
          <a:xfrm>
            <a:off x="2854873" y="5347122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53" name="Oval 131"/>
          <p:cNvSpPr>
            <a:spLocks noChangeAspect="1" noChangeArrowheads="1"/>
          </p:cNvSpPr>
          <p:nvPr/>
        </p:nvSpPr>
        <p:spPr bwMode="auto">
          <a:xfrm>
            <a:off x="2021080" y="5348605"/>
            <a:ext cx="544375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54" name="AutoShape 132"/>
          <p:cNvCxnSpPr>
            <a:cxnSpLocks noChangeAspect="1" noChangeShapeType="1"/>
            <a:stCxn id="47" idx="4"/>
            <a:endCxn id="53" idx="0"/>
          </p:cNvCxnSpPr>
          <p:nvPr/>
        </p:nvCxnSpPr>
        <p:spPr bwMode="auto">
          <a:xfrm flipH="1">
            <a:off x="2293268" y="5233721"/>
            <a:ext cx="378003" cy="114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33"/>
          <p:cNvCxnSpPr>
            <a:cxnSpLocks noChangeAspect="1" noChangeShapeType="1"/>
            <a:stCxn id="47" idx="4"/>
            <a:endCxn id="52" idx="0"/>
          </p:cNvCxnSpPr>
          <p:nvPr/>
        </p:nvCxnSpPr>
        <p:spPr bwMode="auto">
          <a:xfrm>
            <a:off x="2671271" y="5233721"/>
            <a:ext cx="487224" cy="1134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46"/>
          <p:cNvCxnSpPr>
            <a:cxnSpLocks noChangeAspect="1" noChangeShapeType="1"/>
          </p:cNvCxnSpPr>
          <p:nvPr/>
        </p:nvCxnSpPr>
        <p:spPr bwMode="auto">
          <a:xfrm>
            <a:off x="3344953" y="443059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52"/>
          <p:cNvSpPr>
            <a:spLocks noChangeAspect="1" noChangeArrowheads="1"/>
          </p:cNvSpPr>
          <p:nvPr/>
        </p:nvSpPr>
        <p:spPr bwMode="auto">
          <a:xfrm>
            <a:off x="3196358" y="2907225"/>
            <a:ext cx="634390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3" name="Oval 157"/>
          <p:cNvSpPr>
            <a:spLocks noChangeAspect="1" noChangeArrowheads="1"/>
          </p:cNvSpPr>
          <p:nvPr/>
        </p:nvSpPr>
        <p:spPr bwMode="auto">
          <a:xfrm>
            <a:off x="2430517" y="2921516"/>
            <a:ext cx="607243" cy="32439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4" name="AutoShape 158"/>
          <p:cNvCxnSpPr>
            <a:cxnSpLocks noChangeAspect="1" noChangeShapeType="1"/>
            <a:stCxn id="41" idx="4"/>
            <a:endCxn id="31" idx="0"/>
          </p:cNvCxnSpPr>
          <p:nvPr/>
        </p:nvCxnSpPr>
        <p:spPr bwMode="auto">
          <a:xfrm>
            <a:off x="2224769" y="3706065"/>
            <a:ext cx="395780" cy="138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9"/>
          <p:cNvCxnSpPr>
            <a:cxnSpLocks noChangeAspect="1" noChangeShapeType="1"/>
            <a:stCxn id="13" idx="4"/>
            <a:endCxn id="26" idx="0"/>
          </p:cNvCxnSpPr>
          <p:nvPr/>
        </p:nvCxnSpPr>
        <p:spPr bwMode="auto">
          <a:xfrm>
            <a:off x="2707706" y="3227333"/>
            <a:ext cx="504369" cy="1886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61"/>
          <p:cNvSpPr>
            <a:spLocks noChangeAspect="1" noChangeArrowheads="1"/>
          </p:cNvSpPr>
          <p:nvPr/>
        </p:nvSpPr>
        <p:spPr bwMode="auto">
          <a:xfrm>
            <a:off x="2346217" y="3824676"/>
            <a:ext cx="58009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26" name="Oval 167"/>
          <p:cNvSpPr>
            <a:spLocks noChangeAspect="1" noChangeArrowheads="1"/>
          </p:cNvSpPr>
          <p:nvPr/>
        </p:nvSpPr>
        <p:spPr bwMode="auto">
          <a:xfrm>
            <a:off x="2890593" y="3397390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24" name="AutoShape 178"/>
          <p:cNvCxnSpPr>
            <a:cxnSpLocks noChangeAspect="1" noChangeShapeType="1"/>
            <a:stCxn id="6" idx="4"/>
            <a:endCxn id="13" idx="0"/>
          </p:cNvCxnSpPr>
          <p:nvPr/>
        </p:nvCxnSpPr>
        <p:spPr bwMode="auto">
          <a:xfrm flipH="1">
            <a:off x="2707706" y="2778611"/>
            <a:ext cx="385778" cy="16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181"/>
          <p:cNvSpPr>
            <a:spLocks noChangeAspect="1" noChangeArrowheads="1"/>
          </p:cNvSpPr>
          <p:nvPr/>
        </p:nvSpPr>
        <p:spPr bwMode="auto">
          <a:xfrm>
            <a:off x="8373635" y="3134939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57" name="AutoShape 182"/>
          <p:cNvCxnSpPr>
            <a:cxnSpLocks noChangeAspect="1" noChangeShapeType="1"/>
            <a:stCxn id="60" idx="4"/>
            <a:endCxn id="100" idx="0"/>
          </p:cNvCxnSpPr>
          <p:nvPr/>
        </p:nvCxnSpPr>
        <p:spPr bwMode="auto">
          <a:xfrm flipH="1">
            <a:off x="8296714" y="2329777"/>
            <a:ext cx="1058883" cy="2716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83"/>
          <p:cNvCxnSpPr>
            <a:cxnSpLocks noChangeAspect="1" noChangeShapeType="1"/>
            <a:stCxn id="100" idx="4"/>
            <a:endCxn id="72" idx="0"/>
          </p:cNvCxnSpPr>
          <p:nvPr/>
        </p:nvCxnSpPr>
        <p:spPr bwMode="auto">
          <a:xfrm flipH="1">
            <a:off x="7743541" y="2928739"/>
            <a:ext cx="553173" cy="220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84"/>
          <p:cNvCxnSpPr>
            <a:cxnSpLocks noChangeAspect="1" noChangeShapeType="1"/>
            <a:stCxn id="56" idx="4"/>
            <a:endCxn id="99" idx="0"/>
          </p:cNvCxnSpPr>
          <p:nvPr/>
        </p:nvCxnSpPr>
        <p:spPr bwMode="auto">
          <a:xfrm>
            <a:off x="8738597" y="3483516"/>
            <a:ext cx="466432" cy="170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185"/>
          <p:cNvSpPr>
            <a:spLocks noChangeAspect="1" noChangeArrowheads="1"/>
          </p:cNvSpPr>
          <p:nvPr/>
        </p:nvSpPr>
        <p:spPr bwMode="auto">
          <a:xfrm>
            <a:off x="8997181" y="19812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61" name="Oval 186"/>
          <p:cNvSpPr>
            <a:spLocks noChangeAspect="1" noChangeArrowheads="1"/>
          </p:cNvSpPr>
          <p:nvPr/>
        </p:nvSpPr>
        <p:spPr bwMode="auto">
          <a:xfrm>
            <a:off x="10499585" y="3161124"/>
            <a:ext cx="75774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62" name="Oval 187"/>
          <p:cNvSpPr>
            <a:spLocks noChangeAspect="1" noChangeArrowheads="1"/>
          </p:cNvSpPr>
          <p:nvPr/>
        </p:nvSpPr>
        <p:spPr bwMode="auto">
          <a:xfrm>
            <a:off x="9740200" y="3161124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63" name="Oval 188"/>
          <p:cNvSpPr>
            <a:spLocks noChangeAspect="1" noChangeArrowheads="1"/>
          </p:cNvSpPr>
          <p:nvPr/>
        </p:nvSpPr>
        <p:spPr bwMode="auto">
          <a:xfrm>
            <a:off x="10088797" y="2545796"/>
            <a:ext cx="77738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64" name="AutoShape 189"/>
          <p:cNvCxnSpPr>
            <a:cxnSpLocks noChangeAspect="1" noChangeShapeType="1"/>
            <a:stCxn id="60" idx="4"/>
            <a:endCxn id="63" idx="0"/>
          </p:cNvCxnSpPr>
          <p:nvPr/>
        </p:nvCxnSpPr>
        <p:spPr bwMode="auto">
          <a:xfrm>
            <a:off x="9355597" y="2329777"/>
            <a:ext cx="1101436" cy="237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90"/>
          <p:cNvCxnSpPr>
            <a:cxnSpLocks noChangeAspect="1" noChangeShapeType="1"/>
            <a:stCxn id="63" idx="4"/>
            <a:endCxn id="62" idx="0"/>
          </p:cNvCxnSpPr>
          <p:nvPr/>
        </p:nvCxnSpPr>
        <p:spPr bwMode="auto">
          <a:xfrm flipH="1">
            <a:off x="10114982" y="2889463"/>
            <a:ext cx="342051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91"/>
          <p:cNvCxnSpPr>
            <a:cxnSpLocks noChangeAspect="1" noChangeShapeType="1"/>
            <a:stCxn id="63" idx="4"/>
            <a:endCxn id="61" idx="0"/>
          </p:cNvCxnSpPr>
          <p:nvPr/>
        </p:nvCxnSpPr>
        <p:spPr bwMode="auto">
          <a:xfrm>
            <a:off x="10457033" y="2889463"/>
            <a:ext cx="407514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92"/>
          <p:cNvSpPr>
            <a:spLocks noChangeAspect="1" noChangeArrowheads="1"/>
          </p:cNvSpPr>
          <p:nvPr/>
        </p:nvSpPr>
        <p:spPr bwMode="auto">
          <a:xfrm>
            <a:off x="10085524" y="36128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69" name="AutoShape 193"/>
          <p:cNvCxnSpPr>
            <a:cxnSpLocks noChangeAspect="1" noChangeShapeType="1"/>
            <a:stCxn id="61" idx="4"/>
            <a:endCxn id="67" idx="0"/>
          </p:cNvCxnSpPr>
          <p:nvPr/>
        </p:nvCxnSpPr>
        <p:spPr bwMode="auto">
          <a:xfrm flipH="1">
            <a:off x="10440667" y="3503154"/>
            <a:ext cx="423881" cy="140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194"/>
          <p:cNvSpPr>
            <a:spLocks noChangeAspect="1" noChangeArrowheads="1"/>
          </p:cNvSpPr>
          <p:nvPr/>
        </p:nvSpPr>
        <p:spPr bwMode="auto">
          <a:xfrm>
            <a:off x="10794174" y="3629166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71" name="AutoShape 195"/>
          <p:cNvCxnSpPr>
            <a:cxnSpLocks noChangeAspect="1" noChangeShapeType="1"/>
            <a:stCxn id="61" idx="4"/>
            <a:endCxn id="70" idx="0"/>
          </p:cNvCxnSpPr>
          <p:nvPr/>
        </p:nvCxnSpPr>
        <p:spPr bwMode="auto">
          <a:xfrm>
            <a:off x="10864547" y="3503154"/>
            <a:ext cx="294590" cy="157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209"/>
          <p:cNvSpPr>
            <a:spLocks noChangeAspect="1" noChangeArrowheads="1"/>
          </p:cNvSpPr>
          <p:nvPr/>
        </p:nvSpPr>
        <p:spPr bwMode="auto">
          <a:xfrm>
            <a:off x="7435859" y="3128394"/>
            <a:ext cx="67428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84" name="Oval 210"/>
          <p:cNvSpPr>
            <a:spLocks noChangeAspect="1" noChangeArrowheads="1"/>
          </p:cNvSpPr>
          <p:nvPr/>
        </p:nvSpPr>
        <p:spPr bwMode="auto">
          <a:xfrm>
            <a:off x="6784490" y="4206854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85" name="Oval 211"/>
          <p:cNvSpPr>
            <a:spLocks noChangeAspect="1" noChangeArrowheads="1"/>
          </p:cNvSpPr>
          <p:nvPr/>
        </p:nvSpPr>
        <p:spPr bwMode="auto">
          <a:xfrm>
            <a:off x="7111811" y="3588253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86" name="AutoShape 212"/>
          <p:cNvCxnSpPr>
            <a:cxnSpLocks noChangeAspect="1" noChangeShapeType="1"/>
            <a:stCxn id="85" idx="4"/>
            <a:endCxn id="84" idx="0"/>
          </p:cNvCxnSpPr>
          <p:nvPr/>
        </p:nvCxnSpPr>
        <p:spPr bwMode="auto">
          <a:xfrm flipH="1">
            <a:off x="7105265" y="3930283"/>
            <a:ext cx="330594" cy="3060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213"/>
          <p:cNvCxnSpPr>
            <a:cxnSpLocks noChangeAspect="1" noChangeShapeType="1"/>
            <a:stCxn id="85" idx="4"/>
            <a:endCxn id="91" idx="0"/>
          </p:cNvCxnSpPr>
          <p:nvPr/>
        </p:nvCxnSpPr>
        <p:spPr bwMode="auto">
          <a:xfrm>
            <a:off x="7434222" y="3930283"/>
            <a:ext cx="332231" cy="324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214"/>
          <p:cNvCxnSpPr>
            <a:cxnSpLocks noChangeAspect="1" noChangeShapeType="1"/>
            <a:stCxn id="72" idx="4"/>
            <a:endCxn id="85" idx="0"/>
          </p:cNvCxnSpPr>
          <p:nvPr/>
        </p:nvCxnSpPr>
        <p:spPr bwMode="auto">
          <a:xfrm flipH="1">
            <a:off x="7435859" y="3470424"/>
            <a:ext cx="306045" cy="148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Oval 215"/>
          <p:cNvSpPr>
            <a:spLocks noChangeAspect="1" noChangeArrowheads="1"/>
          </p:cNvSpPr>
          <p:nvPr/>
        </p:nvSpPr>
        <p:spPr bwMode="auto">
          <a:xfrm>
            <a:off x="7907201" y="4854911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90" name="Oval 216"/>
          <p:cNvSpPr>
            <a:spLocks noChangeAspect="1" noChangeArrowheads="1"/>
          </p:cNvSpPr>
          <p:nvPr/>
        </p:nvSpPr>
        <p:spPr bwMode="auto">
          <a:xfrm>
            <a:off x="7034890" y="4851639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91" name="Oval 217"/>
          <p:cNvSpPr>
            <a:spLocks noChangeAspect="1" noChangeArrowheads="1"/>
          </p:cNvSpPr>
          <p:nvPr/>
        </p:nvSpPr>
        <p:spPr bwMode="auto">
          <a:xfrm>
            <a:off x="7448952" y="4224855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92" name="AutoShape 218"/>
          <p:cNvCxnSpPr>
            <a:cxnSpLocks noChangeAspect="1" noChangeShapeType="1"/>
            <a:stCxn id="91" idx="4"/>
            <a:endCxn id="90" idx="0"/>
          </p:cNvCxnSpPr>
          <p:nvPr/>
        </p:nvCxnSpPr>
        <p:spPr bwMode="auto">
          <a:xfrm flipH="1">
            <a:off x="7352392" y="4566886"/>
            <a:ext cx="414061" cy="314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219"/>
          <p:cNvCxnSpPr>
            <a:cxnSpLocks noChangeAspect="1" noChangeShapeType="1"/>
            <a:stCxn id="91" idx="4"/>
            <a:endCxn id="89" idx="0"/>
          </p:cNvCxnSpPr>
          <p:nvPr/>
        </p:nvCxnSpPr>
        <p:spPr bwMode="auto">
          <a:xfrm>
            <a:off x="7766454" y="4566886"/>
            <a:ext cx="461522" cy="319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Oval 220"/>
          <p:cNvSpPr>
            <a:spLocks noChangeAspect="1" noChangeArrowheads="1"/>
          </p:cNvSpPr>
          <p:nvPr/>
        </p:nvSpPr>
        <p:spPr bwMode="auto">
          <a:xfrm>
            <a:off x="8260708" y="5250947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95" name="Oval 221"/>
          <p:cNvSpPr>
            <a:spLocks noChangeAspect="1" noChangeArrowheads="1"/>
          </p:cNvSpPr>
          <p:nvPr/>
        </p:nvSpPr>
        <p:spPr bwMode="auto">
          <a:xfrm>
            <a:off x="7646981" y="5267312"/>
            <a:ext cx="621910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96" name="AutoShape 222"/>
          <p:cNvCxnSpPr>
            <a:cxnSpLocks noChangeAspect="1" noChangeShapeType="1"/>
            <a:stCxn id="89" idx="4"/>
            <a:endCxn id="95" idx="0"/>
          </p:cNvCxnSpPr>
          <p:nvPr/>
        </p:nvCxnSpPr>
        <p:spPr bwMode="auto">
          <a:xfrm flipH="1">
            <a:off x="7925204" y="5198578"/>
            <a:ext cx="302772" cy="99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223"/>
          <p:cNvCxnSpPr>
            <a:cxnSpLocks noChangeAspect="1" noChangeShapeType="1"/>
            <a:stCxn id="89" idx="4"/>
            <a:endCxn id="94" idx="0"/>
          </p:cNvCxnSpPr>
          <p:nvPr/>
        </p:nvCxnSpPr>
        <p:spPr bwMode="auto">
          <a:xfrm>
            <a:off x="8227976" y="5198578"/>
            <a:ext cx="346961" cy="8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236"/>
          <p:cNvCxnSpPr>
            <a:cxnSpLocks noChangeAspect="1" noChangeShapeType="1"/>
          </p:cNvCxnSpPr>
          <p:nvPr/>
        </p:nvCxnSpPr>
        <p:spPr bwMode="auto">
          <a:xfrm>
            <a:off x="9026639" y="430668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242"/>
          <p:cNvSpPr>
            <a:spLocks noChangeAspect="1" noChangeArrowheads="1"/>
          </p:cNvSpPr>
          <p:nvPr/>
        </p:nvSpPr>
        <p:spPr bwMode="auto">
          <a:xfrm>
            <a:off x="8856433" y="3630802"/>
            <a:ext cx="726653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00" name="Oval 247"/>
          <p:cNvSpPr>
            <a:spLocks noChangeAspect="1" noChangeArrowheads="1"/>
          </p:cNvSpPr>
          <p:nvPr/>
        </p:nvSpPr>
        <p:spPr bwMode="auto">
          <a:xfrm>
            <a:off x="7979212" y="2578526"/>
            <a:ext cx="695557" cy="371488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01" name="AutoShape 248"/>
          <p:cNvCxnSpPr>
            <a:cxnSpLocks noChangeAspect="1" noChangeShapeType="1"/>
            <a:stCxn id="72" idx="4"/>
            <a:endCxn id="103" idx="0"/>
          </p:cNvCxnSpPr>
          <p:nvPr/>
        </p:nvCxnSpPr>
        <p:spPr bwMode="auto">
          <a:xfrm>
            <a:off x="7743541" y="3476971"/>
            <a:ext cx="453340" cy="158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249"/>
          <p:cNvCxnSpPr>
            <a:cxnSpLocks noChangeAspect="1" noChangeShapeType="1"/>
            <a:stCxn id="56" idx="4"/>
            <a:endCxn id="104" idx="0"/>
          </p:cNvCxnSpPr>
          <p:nvPr/>
        </p:nvCxnSpPr>
        <p:spPr bwMode="auto">
          <a:xfrm>
            <a:off x="8738597" y="3483516"/>
            <a:ext cx="135838" cy="72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Oval 251"/>
          <p:cNvSpPr>
            <a:spLocks noChangeAspect="1" noChangeArrowheads="1"/>
          </p:cNvSpPr>
          <p:nvPr/>
        </p:nvSpPr>
        <p:spPr bwMode="auto">
          <a:xfrm>
            <a:off x="7882653" y="3612800"/>
            <a:ext cx="664462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104" name="Oval 257"/>
          <p:cNvSpPr>
            <a:spLocks noChangeAspect="1" noChangeArrowheads="1"/>
          </p:cNvSpPr>
          <p:nvPr/>
        </p:nvSpPr>
        <p:spPr bwMode="auto">
          <a:xfrm>
            <a:off x="8506199" y="4192125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sp>
        <p:nvSpPr>
          <p:cNvPr id="106" name="Line 263"/>
          <p:cNvSpPr>
            <a:spLocks noChangeAspect="1" noChangeShapeType="1"/>
          </p:cNvSpPr>
          <p:nvPr/>
        </p:nvSpPr>
        <p:spPr bwMode="auto">
          <a:xfrm flipV="1">
            <a:off x="7738631" y="2771634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09" name="Line 266"/>
          <p:cNvSpPr>
            <a:spLocks noChangeAspect="1" noChangeShapeType="1"/>
          </p:cNvSpPr>
          <p:nvPr/>
        </p:nvSpPr>
        <p:spPr bwMode="auto">
          <a:xfrm>
            <a:off x="7129814" y="3306772"/>
            <a:ext cx="3142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10" name="Line 267"/>
          <p:cNvSpPr>
            <a:spLocks noChangeAspect="1" noChangeShapeType="1"/>
          </p:cNvSpPr>
          <p:nvPr/>
        </p:nvSpPr>
        <p:spPr bwMode="auto">
          <a:xfrm flipH="1">
            <a:off x="8995544" y="3094026"/>
            <a:ext cx="235672" cy="78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cxnSp>
        <p:nvCxnSpPr>
          <p:cNvPr id="111" name="AutoShape 268"/>
          <p:cNvCxnSpPr>
            <a:cxnSpLocks noChangeAspect="1" noChangeShapeType="1"/>
            <a:stCxn id="56" idx="0"/>
            <a:endCxn id="100" idx="4"/>
          </p:cNvCxnSpPr>
          <p:nvPr/>
        </p:nvCxnSpPr>
        <p:spPr bwMode="auto">
          <a:xfrm flipH="1" flipV="1">
            <a:off x="8296714" y="2928739"/>
            <a:ext cx="441884" cy="22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Down Arrow 111"/>
          <p:cNvSpPr/>
          <p:nvPr/>
        </p:nvSpPr>
        <p:spPr bwMode="auto">
          <a:xfrm rot="14024001">
            <a:off x="2767462" y="2683699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Text Box 262"/>
          <p:cNvSpPr txBox="1">
            <a:spLocks noChangeAspect="1" noChangeArrowheads="1"/>
          </p:cNvSpPr>
          <p:nvPr/>
        </p:nvSpPr>
        <p:spPr bwMode="auto">
          <a:xfrm>
            <a:off x="7502654" y="254644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4" name="Text Box 262"/>
          <p:cNvSpPr txBox="1">
            <a:spLocks noChangeAspect="1" noChangeArrowheads="1"/>
          </p:cNvSpPr>
          <p:nvPr/>
        </p:nvSpPr>
        <p:spPr bwMode="auto">
          <a:xfrm>
            <a:off x="6878751" y="3096712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115" name="Text Box 262"/>
          <p:cNvSpPr txBox="1">
            <a:spLocks noChangeAspect="1" noChangeArrowheads="1"/>
          </p:cNvSpPr>
          <p:nvPr/>
        </p:nvSpPr>
        <p:spPr bwMode="auto">
          <a:xfrm>
            <a:off x="9273768" y="2909350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g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27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Splaying node "8": </a:t>
            </a:r>
            <a:r>
              <a:rPr lang="en-US" altLang="lv-LV" dirty="0" smtClean="0"/>
              <a:t>Zig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4690" cy="7460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now</a:t>
            </a:r>
            <a:r>
              <a:rPr lang="en-US" altLang="lv-LV" sz="2000" i="1" dirty="0"/>
              <a:t> x</a:t>
            </a:r>
            <a:r>
              <a:rPr lang="en-US" altLang="lv-LV" sz="2000" dirty="0"/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right-rotate around </a:t>
            </a:r>
            <a:r>
              <a:rPr lang="en-US" altLang="lv-LV" sz="2000" dirty="0" smtClean="0"/>
              <a:t>root.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BE4971-6EC9-4411-88C4-BAD9A98DA7D2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7419" name="Oval 91"/>
          <p:cNvSpPr>
            <a:spLocks noChangeAspect="1" noChangeArrowheads="1"/>
          </p:cNvSpPr>
          <p:nvPr/>
        </p:nvSpPr>
        <p:spPr bwMode="auto">
          <a:xfrm>
            <a:off x="8456516" y="3651484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7420" name="AutoShape 92"/>
          <p:cNvCxnSpPr>
            <a:cxnSpLocks noChangeAspect="1" noChangeShapeType="1"/>
            <a:stCxn id="17423" idx="0"/>
            <a:endCxn id="17448" idx="4"/>
          </p:cNvCxnSpPr>
          <p:nvPr/>
        </p:nvCxnSpPr>
        <p:spPr bwMode="auto">
          <a:xfrm flipH="1" flipV="1">
            <a:off x="8462366" y="2887185"/>
            <a:ext cx="1069249" cy="168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93"/>
          <p:cNvCxnSpPr>
            <a:cxnSpLocks noChangeAspect="1" noChangeShapeType="1"/>
            <a:stCxn id="17448" idx="4"/>
            <a:endCxn id="17471" idx="0"/>
          </p:cNvCxnSpPr>
          <p:nvPr/>
        </p:nvCxnSpPr>
        <p:spPr bwMode="auto">
          <a:xfrm flipH="1">
            <a:off x="7574477" y="2887185"/>
            <a:ext cx="887889" cy="183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94"/>
          <p:cNvCxnSpPr>
            <a:cxnSpLocks noChangeAspect="1" noChangeShapeType="1"/>
            <a:stCxn id="17419" idx="4"/>
            <a:endCxn id="17466" idx="0"/>
          </p:cNvCxnSpPr>
          <p:nvPr/>
        </p:nvCxnSpPr>
        <p:spPr bwMode="auto">
          <a:xfrm>
            <a:off x="8872519" y="4029924"/>
            <a:ext cx="445364" cy="133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Oval 95"/>
          <p:cNvSpPr>
            <a:spLocks noChangeAspect="1" noChangeArrowheads="1"/>
          </p:cNvSpPr>
          <p:nvPr/>
        </p:nvSpPr>
        <p:spPr bwMode="auto">
          <a:xfrm>
            <a:off x="9126181" y="3055998"/>
            <a:ext cx="810867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7424" name="Oval 96"/>
          <p:cNvSpPr>
            <a:spLocks noChangeAspect="1" noChangeArrowheads="1"/>
          </p:cNvSpPr>
          <p:nvPr/>
        </p:nvSpPr>
        <p:spPr bwMode="auto">
          <a:xfrm>
            <a:off x="10479431" y="4259956"/>
            <a:ext cx="799339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7425" name="Oval 97"/>
          <p:cNvSpPr>
            <a:spLocks noChangeAspect="1" noChangeArrowheads="1"/>
          </p:cNvSpPr>
          <p:nvPr/>
        </p:nvSpPr>
        <p:spPr bwMode="auto">
          <a:xfrm>
            <a:off x="9732133" y="4259956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7426" name="Oval 98"/>
          <p:cNvSpPr>
            <a:spLocks noChangeAspect="1" noChangeArrowheads="1"/>
          </p:cNvSpPr>
          <p:nvPr/>
        </p:nvSpPr>
        <p:spPr bwMode="auto">
          <a:xfrm>
            <a:off x="10074046" y="3632933"/>
            <a:ext cx="822396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17427" name="AutoShape 99"/>
          <p:cNvCxnSpPr>
            <a:cxnSpLocks noChangeAspect="1" noChangeShapeType="1"/>
            <a:stCxn id="17423" idx="4"/>
            <a:endCxn id="17426" idx="0"/>
          </p:cNvCxnSpPr>
          <p:nvPr/>
        </p:nvCxnSpPr>
        <p:spPr bwMode="auto">
          <a:xfrm>
            <a:off x="9531615" y="3434437"/>
            <a:ext cx="953628" cy="198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00"/>
          <p:cNvCxnSpPr>
            <a:cxnSpLocks noChangeAspect="1" noChangeShapeType="1"/>
            <a:stCxn id="17426" idx="4"/>
            <a:endCxn id="17425" idx="0"/>
          </p:cNvCxnSpPr>
          <p:nvPr/>
        </p:nvCxnSpPr>
        <p:spPr bwMode="auto">
          <a:xfrm flipH="1">
            <a:off x="10148135" y="4011373"/>
            <a:ext cx="337108" cy="248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101"/>
          <p:cNvCxnSpPr>
            <a:cxnSpLocks noChangeAspect="1" noChangeShapeType="1"/>
            <a:stCxn id="17426" idx="4"/>
            <a:endCxn id="17424" idx="0"/>
          </p:cNvCxnSpPr>
          <p:nvPr/>
        </p:nvCxnSpPr>
        <p:spPr bwMode="auto">
          <a:xfrm>
            <a:off x="10485244" y="4011373"/>
            <a:ext cx="393857" cy="248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102"/>
          <p:cNvSpPr>
            <a:spLocks noChangeAspect="1" noChangeArrowheads="1"/>
          </p:cNvSpPr>
          <p:nvPr/>
        </p:nvSpPr>
        <p:spPr bwMode="auto">
          <a:xfrm>
            <a:off x="10073069" y="4721874"/>
            <a:ext cx="810867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17431" name="AutoShape 103"/>
          <p:cNvCxnSpPr>
            <a:cxnSpLocks noChangeAspect="1" noChangeShapeType="1"/>
            <a:stCxn id="17424" idx="4"/>
            <a:endCxn id="17430" idx="0"/>
          </p:cNvCxnSpPr>
          <p:nvPr/>
        </p:nvCxnSpPr>
        <p:spPr bwMode="auto">
          <a:xfrm flipH="1">
            <a:off x="10478502" y="4638395"/>
            <a:ext cx="400598" cy="834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104"/>
          <p:cNvSpPr>
            <a:spLocks noChangeAspect="1" noChangeArrowheads="1"/>
          </p:cNvSpPr>
          <p:nvPr/>
        </p:nvSpPr>
        <p:spPr bwMode="auto">
          <a:xfrm>
            <a:off x="10766563" y="4738569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7433" name="AutoShape 105"/>
          <p:cNvCxnSpPr>
            <a:cxnSpLocks noChangeAspect="1" noChangeShapeType="1"/>
            <a:stCxn id="17424" idx="4"/>
            <a:endCxn id="17432" idx="0"/>
          </p:cNvCxnSpPr>
          <p:nvPr/>
        </p:nvCxnSpPr>
        <p:spPr bwMode="auto">
          <a:xfrm>
            <a:off x="10879100" y="4638395"/>
            <a:ext cx="303465" cy="1001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Oval 119"/>
          <p:cNvSpPr>
            <a:spLocks noChangeAspect="1" noChangeArrowheads="1"/>
          </p:cNvSpPr>
          <p:nvPr/>
        </p:nvSpPr>
        <p:spPr bwMode="auto">
          <a:xfrm>
            <a:off x="7218234" y="3070838"/>
            <a:ext cx="712487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7472" name="Oval 120"/>
          <p:cNvSpPr>
            <a:spLocks noChangeAspect="1" noChangeArrowheads="1"/>
          </p:cNvSpPr>
          <p:nvPr/>
        </p:nvSpPr>
        <p:spPr bwMode="auto">
          <a:xfrm>
            <a:off x="6577552" y="4171508"/>
            <a:ext cx="722863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7473" name="Oval 121"/>
          <p:cNvSpPr>
            <a:spLocks noChangeAspect="1" noChangeArrowheads="1"/>
          </p:cNvSpPr>
          <p:nvPr/>
        </p:nvSpPr>
        <p:spPr bwMode="auto">
          <a:xfrm>
            <a:off x="6898286" y="3540168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7474" name="AutoShape 122"/>
          <p:cNvCxnSpPr>
            <a:cxnSpLocks noChangeAspect="1" noChangeShapeType="1"/>
            <a:stCxn id="17473" idx="4"/>
            <a:endCxn id="17472" idx="0"/>
          </p:cNvCxnSpPr>
          <p:nvPr/>
        </p:nvCxnSpPr>
        <p:spPr bwMode="auto">
          <a:xfrm flipH="1">
            <a:off x="6938984" y="3919306"/>
            <a:ext cx="326787" cy="252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AutoShape 123"/>
          <p:cNvCxnSpPr>
            <a:cxnSpLocks noChangeAspect="1" noChangeShapeType="1"/>
            <a:stCxn id="17473" idx="4"/>
            <a:endCxn id="17479" idx="0"/>
          </p:cNvCxnSpPr>
          <p:nvPr/>
        </p:nvCxnSpPr>
        <p:spPr bwMode="auto">
          <a:xfrm>
            <a:off x="7265771" y="3919306"/>
            <a:ext cx="331231" cy="27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124"/>
          <p:cNvCxnSpPr>
            <a:cxnSpLocks noChangeAspect="1" noChangeShapeType="1"/>
            <a:stCxn id="17471" idx="4"/>
            <a:endCxn id="17473" idx="0"/>
          </p:cNvCxnSpPr>
          <p:nvPr/>
        </p:nvCxnSpPr>
        <p:spPr bwMode="auto">
          <a:xfrm flipH="1">
            <a:off x="7265771" y="3449977"/>
            <a:ext cx="308706" cy="90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7" name="Oval 125"/>
          <p:cNvSpPr>
            <a:spLocks noChangeAspect="1" noChangeArrowheads="1"/>
          </p:cNvSpPr>
          <p:nvPr/>
        </p:nvSpPr>
        <p:spPr bwMode="auto">
          <a:xfrm>
            <a:off x="7679735" y="4832913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7478" name="Oval 126"/>
          <p:cNvSpPr>
            <a:spLocks noChangeAspect="1" noChangeArrowheads="1"/>
          </p:cNvSpPr>
          <p:nvPr/>
        </p:nvSpPr>
        <p:spPr bwMode="auto">
          <a:xfrm>
            <a:off x="6823564" y="4829572"/>
            <a:ext cx="722863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7479" name="Oval 127"/>
          <p:cNvSpPr>
            <a:spLocks noChangeAspect="1" noChangeArrowheads="1"/>
          </p:cNvSpPr>
          <p:nvPr/>
        </p:nvSpPr>
        <p:spPr bwMode="auto">
          <a:xfrm>
            <a:off x="7229517" y="4189881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7480" name="AutoShape 128"/>
          <p:cNvCxnSpPr>
            <a:cxnSpLocks noChangeAspect="1" noChangeShapeType="1"/>
            <a:stCxn id="17479" idx="4"/>
            <a:endCxn id="17478" idx="0"/>
          </p:cNvCxnSpPr>
          <p:nvPr/>
        </p:nvCxnSpPr>
        <p:spPr bwMode="auto">
          <a:xfrm flipH="1">
            <a:off x="7184996" y="4569020"/>
            <a:ext cx="412006" cy="260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1" name="AutoShape 129"/>
          <p:cNvCxnSpPr>
            <a:cxnSpLocks noChangeAspect="1" noChangeShapeType="1"/>
            <a:stCxn id="17479" idx="4"/>
            <a:endCxn id="17477" idx="0"/>
          </p:cNvCxnSpPr>
          <p:nvPr/>
        </p:nvCxnSpPr>
        <p:spPr bwMode="auto">
          <a:xfrm>
            <a:off x="7597002" y="4569020"/>
            <a:ext cx="450218" cy="263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2" name="Oval 130"/>
          <p:cNvSpPr>
            <a:spLocks noChangeAspect="1" noChangeArrowheads="1"/>
          </p:cNvSpPr>
          <p:nvPr/>
        </p:nvSpPr>
        <p:spPr bwMode="auto">
          <a:xfrm>
            <a:off x="8027046" y="5237104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7483" name="Oval 131"/>
          <p:cNvSpPr>
            <a:spLocks noChangeAspect="1" noChangeArrowheads="1"/>
          </p:cNvSpPr>
          <p:nvPr/>
        </p:nvSpPr>
        <p:spPr bwMode="auto">
          <a:xfrm>
            <a:off x="7429418" y="5253807"/>
            <a:ext cx="658878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7484" name="AutoShape 132"/>
          <p:cNvCxnSpPr>
            <a:cxnSpLocks noChangeAspect="1" noChangeShapeType="1"/>
            <a:stCxn id="17477" idx="4"/>
            <a:endCxn id="17483" idx="0"/>
          </p:cNvCxnSpPr>
          <p:nvPr/>
        </p:nvCxnSpPr>
        <p:spPr bwMode="auto">
          <a:xfrm flipH="1">
            <a:off x="7758858" y="5212051"/>
            <a:ext cx="288362" cy="41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AutoShape 133"/>
          <p:cNvCxnSpPr>
            <a:cxnSpLocks noChangeAspect="1" noChangeShapeType="1"/>
            <a:stCxn id="17477" idx="4"/>
            <a:endCxn id="17482" idx="0"/>
          </p:cNvCxnSpPr>
          <p:nvPr/>
        </p:nvCxnSpPr>
        <p:spPr bwMode="auto">
          <a:xfrm>
            <a:off x="8047220" y="5212051"/>
            <a:ext cx="347311" cy="25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6" name="Oval 152"/>
          <p:cNvSpPr>
            <a:spLocks noChangeAspect="1" noChangeArrowheads="1"/>
          </p:cNvSpPr>
          <p:nvPr/>
        </p:nvSpPr>
        <p:spPr bwMode="auto">
          <a:xfrm>
            <a:off x="8934546" y="4163491"/>
            <a:ext cx="766673" cy="3798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7448" name="Oval 157"/>
          <p:cNvSpPr>
            <a:spLocks noChangeAspect="1" noChangeArrowheads="1"/>
          </p:cNvSpPr>
          <p:nvPr/>
        </p:nvSpPr>
        <p:spPr bwMode="auto">
          <a:xfrm>
            <a:off x="8095362" y="2508745"/>
            <a:ext cx="734008" cy="37844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7449" name="AutoShape 158"/>
          <p:cNvCxnSpPr>
            <a:cxnSpLocks noChangeAspect="1" noChangeShapeType="1"/>
            <a:stCxn id="17471" idx="4"/>
            <a:endCxn id="17461" idx="0"/>
          </p:cNvCxnSpPr>
          <p:nvPr/>
        </p:nvCxnSpPr>
        <p:spPr bwMode="auto">
          <a:xfrm>
            <a:off x="7574477" y="3449977"/>
            <a:ext cx="438750" cy="1180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AutoShape 159"/>
          <p:cNvCxnSpPr>
            <a:cxnSpLocks noChangeAspect="1" noChangeShapeType="1"/>
            <a:stCxn id="17419" idx="4"/>
            <a:endCxn id="17456" idx="0"/>
          </p:cNvCxnSpPr>
          <p:nvPr/>
        </p:nvCxnSpPr>
        <p:spPr bwMode="auto">
          <a:xfrm>
            <a:off x="8872519" y="4029924"/>
            <a:ext cx="130420" cy="6956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1" name="Oval 161"/>
          <p:cNvSpPr>
            <a:spLocks noChangeAspect="1" noChangeArrowheads="1"/>
          </p:cNvSpPr>
          <p:nvPr/>
        </p:nvSpPr>
        <p:spPr bwMode="auto">
          <a:xfrm>
            <a:off x="7661595" y="3568004"/>
            <a:ext cx="703264" cy="38002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17456" name="Oval 167"/>
          <p:cNvSpPr>
            <a:spLocks noChangeAspect="1" noChangeArrowheads="1"/>
          </p:cNvSpPr>
          <p:nvPr/>
        </p:nvSpPr>
        <p:spPr bwMode="auto">
          <a:xfrm>
            <a:off x="8586936" y="4725584"/>
            <a:ext cx="832004" cy="3783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7455" name="AutoShape 174"/>
          <p:cNvCxnSpPr>
            <a:cxnSpLocks noChangeAspect="1" noChangeShapeType="1"/>
            <a:stCxn id="17419" idx="0"/>
            <a:endCxn id="17423" idx="4"/>
          </p:cNvCxnSpPr>
          <p:nvPr/>
        </p:nvCxnSpPr>
        <p:spPr bwMode="auto">
          <a:xfrm flipV="1">
            <a:off x="8872519" y="3434437"/>
            <a:ext cx="659097" cy="2170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181"/>
          <p:cNvSpPr>
            <a:spLocks noChangeAspect="1" noChangeArrowheads="1"/>
          </p:cNvSpPr>
          <p:nvPr/>
        </p:nvSpPr>
        <p:spPr bwMode="auto">
          <a:xfrm>
            <a:off x="2960745" y="3973139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0" name="AutoShape 182"/>
          <p:cNvCxnSpPr>
            <a:cxnSpLocks noChangeAspect="1" noChangeShapeType="1"/>
            <a:stCxn id="183" idx="4"/>
            <a:endCxn id="211" idx="0"/>
          </p:cNvCxnSpPr>
          <p:nvPr/>
        </p:nvCxnSpPr>
        <p:spPr bwMode="auto">
          <a:xfrm flipH="1">
            <a:off x="2883824" y="3167977"/>
            <a:ext cx="1058883" cy="2716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83"/>
          <p:cNvCxnSpPr>
            <a:cxnSpLocks noChangeAspect="1" noChangeShapeType="1"/>
            <a:stCxn id="211" idx="4"/>
            <a:endCxn id="194" idx="0"/>
          </p:cNvCxnSpPr>
          <p:nvPr/>
        </p:nvCxnSpPr>
        <p:spPr bwMode="auto">
          <a:xfrm flipH="1">
            <a:off x="2330651" y="3766939"/>
            <a:ext cx="553173" cy="220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184"/>
          <p:cNvCxnSpPr>
            <a:cxnSpLocks noChangeAspect="1" noChangeShapeType="1"/>
            <a:stCxn id="179" idx="4"/>
            <a:endCxn id="210" idx="0"/>
          </p:cNvCxnSpPr>
          <p:nvPr/>
        </p:nvCxnSpPr>
        <p:spPr bwMode="auto">
          <a:xfrm>
            <a:off x="3325707" y="4321716"/>
            <a:ext cx="466432" cy="170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Oval 185"/>
          <p:cNvSpPr>
            <a:spLocks noChangeAspect="1" noChangeArrowheads="1"/>
          </p:cNvSpPr>
          <p:nvPr/>
        </p:nvSpPr>
        <p:spPr bwMode="auto">
          <a:xfrm>
            <a:off x="3584291" y="28194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4" name="Oval 186"/>
          <p:cNvSpPr>
            <a:spLocks noChangeAspect="1" noChangeArrowheads="1"/>
          </p:cNvSpPr>
          <p:nvPr/>
        </p:nvSpPr>
        <p:spPr bwMode="auto">
          <a:xfrm>
            <a:off x="5086695" y="3999324"/>
            <a:ext cx="75774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5" name="Oval 187"/>
          <p:cNvSpPr>
            <a:spLocks noChangeAspect="1" noChangeArrowheads="1"/>
          </p:cNvSpPr>
          <p:nvPr/>
        </p:nvSpPr>
        <p:spPr bwMode="auto">
          <a:xfrm>
            <a:off x="4327310" y="3999324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6" name="Oval 188"/>
          <p:cNvSpPr>
            <a:spLocks noChangeAspect="1" noChangeArrowheads="1"/>
          </p:cNvSpPr>
          <p:nvPr/>
        </p:nvSpPr>
        <p:spPr bwMode="auto">
          <a:xfrm>
            <a:off x="4675907" y="3383996"/>
            <a:ext cx="77738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187" name="AutoShape 189"/>
          <p:cNvCxnSpPr>
            <a:cxnSpLocks noChangeAspect="1" noChangeShapeType="1"/>
            <a:stCxn id="183" idx="4"/>
            <a:endCxn id="186" idx="0"/>
          </p:cNvCxnSpPr>
          <p:nvPr/>
        </p:nvCxnSpPr>
        <p:spPr bwMode="auto">
          <a:xfrm>
            <a:off x="3942707" y="3167977"/>
            <a:ext cx="1101436" cy="237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90"/>
          <p:cNvCxnSpPr>
            <a:cxnSpLocks noChangeAspect="1" noChangeShapeType="1"/>
            <a:stCxn id="186" idx="4"/>
            <a:endCxn id="185" idx="0"/>
          </p:cNvCxnSpPr>
          <p:nvPr/>
        </p:nvCxnSpPr>
        <p:spPr bwMode="auto">
          <a:xfrm flipH="1">
            <a:off x="4702092" y="3727663"/>
            <a:ext cx="342051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191"/>
          <p:cNvCxnSpPr>
            <a:cxnSpLocks noChangeAspect="1" noChangeShapeType="1"/>
            <a:stCxn id="186" idx="4"/>
            <a:endCxn id="184" idx="0"/>
          </p:cNvCxnSpPr>
          <p:nvPr/>
        </p:nvCxnSpPr>
        <p:spPr bwMode="auto">
          <a:xfrm>
            <a:off x="5044143" y="3727663"/>
            <a:ext cx="407514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Oval 192"/>
          <p:cNvSpPr>
            <a:spLocks noChangeAspect="1" noChangeArrowheads="1"/>
          </p:cNvSpPr>
          <p:nvPr/>
        </p:nvSpPr>
        <p:spPr bwMode="auto">
          <a:xfrm>
            <a:off x="4672634" y="44510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191" name="AutoShape 193"/>
          <p:cNvCxnSpPr>
            <a:cxnSpLocks noChangeAspect="1" noChangeShapeType="1"/>
            <a:stCxn id="184" idx="4"/>
            <a:endCxn id="190" idx="0"/>
          </p:cNvCxnSpPr>
          <p:nvPr/>
        </p:nvCxnSpPr>
        <p:spPr bwMode="auto">
          <a:xfrm flipH="1">
            <a:off x="5027777" y="4341354"/>
            <a:ext cx="423881" cy="140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Oval 194"/>
          <p:cNvSpPr>
            <a:spLocks noChangeAspect="1" noChangeArrowheads="1"/>
          </p:cNvSpPr>
          <p:nvPr/>
        </p:nvSpPr>
        <p:spPr bwMode="auto">
          <a:xfrm>
            <a:off x="5381284" y="4467366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93" name="AutoShape 195"/>
          <p:cNvCxnSpPr>
            <a:cxnSpLocks noChangeAspect="1" noChangeShapeType="1"/>
            <a:stCxn id="184" idx="4"/>
            <a:endCxn id="192" idx="0"/>
          </p:cNvCxnSpPr>
          <p:nvPr/>
        </p:nvCxnSpPr>
        <p:spPr bwMode="auto">
          <a:xfrm>
            <a:off x="5451657" y="4341354"/>
            <a:ext cx="294590" cy="157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Oval 209"/>
          <p:cNvSpPr>
            <a:spLocks noChangeAspect="1" noChangeArrowheads="1"/>
          </p:cNvSpPr>
          <p:nvPr/>
        </p:nvSpPr>
        <p:spPr bwMode="auto">
          <a:xfrm>
            <a:off x="2022969" y="3966594"/>
            <a:ext cx="67428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95" name="Oval 210"/>
          <p:cNvSpPr>
            <a:spLocks noChangeAspect="1" noChangeArrowheads="1"/>
          </p:cNvSpPr>
          <p:nvPr/>
        </p:nvSpPr>
        <p:spPr bwMode="auto">
          <a:xfrm>
            <a:off x="1371600" y="5045054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96" name="Oval 211"/>
          <p:cNvSpPr>
            <a:spLocks noChangeAspect="1" noChangeArrowheads="1"/>
          </p:cNvSpPr>
          <p:nvPr/>
        </p:nvSpPr>
        <p:spPr bwMode="auto">
          <a:xfrm>
            <a:off x="1698921" y="4426453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97" name="AutoShape 212"/>
          <p:cNvCxnSpPr>
            <a:cxnSpLocks noChangeAspect="1" noChangeShapeType="1"/>
            <a:stCxn id="196" idx="4"/>
            <a:endCxn id="195" idx="0"/>
          </p:cNvCxnSpPr>
          <p:nvPr/>
        </p:nvCxnSpPr>
        <p:spPr bwMode="auto">
          <a:xfrm flipH="1">
            <a:off x="1692375" y="4768483"/>
            <a:ext cx="330594" cy="3060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213"/>
          <p:cNvCxnSpPr>
            <a:cxnSpLocks noChangeAspect="1" noChangeShapeType="1"/>
            <a:stCxn id="196" idx="4"/>
            <a:endCxn id="202" idx="0"/>
          </p:cNvCxnSpPr>
          <p:nvPr/>
        </p:nvCxnSpPr>
        <p:spPr bwMode="auto">
          <a:xfrm>
            <a:off x="2021332" y="4768483"/>
            <a:ext cx="332231" cy="324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214"/>
          <p:cNvCxnSpPr>
            <a:cxnSpLocks noChangeAspect="1" noChangeShapeType="1"/>
            <a:stCxn id="194" idx="4"/>
            <a:endCxn id="196" idx="0"/>
          </p:cNvCxnSpPr>
          <p:nvPr/>
        </p:nvCxnSpPr>
        <p:spPr bwMode="auto">
          <a:xfrm flipH="1">
            <a:off x="2022969" y="4308624"/>
            <a:ext cx="306045" cy="148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215"/>
          <p:cNvSpPr>
            <a:spLocks noChangeAspect="1" noChangeArrowheads="1"/>
          </p:cNvSpPr>
          <p:nvPr/>
        </p:nvSpPr>
        <p:spPr bwMode="auto">
          <a:xfrm>
            <a:off x="2494311" y="5693111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201" name="Oval 216"/>
          <p:cNvSpPr>
            <a:spLocks noChangeAspect="1" noChangeArrowheads="1"/>
          </p:cNvSpPr>
          <p:nvPr/>
        </p:nvSpPr>
        <p:spPr bwMode="auto">
          <a:xfrm>
            <a:off x="1622000" y="5689839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202" name="Oval 217"/>
          <p:cNvSpPr>
            <a:spLocks noChangeAspect="1" noChangeArrowheads="1"/>
          </p:cNvSpPr>
          <p:nvPr/>
        </p:nvSpPr>
        <p:spPr bwMode="auto">
          <a:xfrm>
            <a:off x="2036062" y="5063055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203" name="AutoShape 218"/>
          <p:cNvCxnSpPr>
            <a:cxnSpLocks noChangeAspect="1" noChangeShapeType="1"/>
            <a:stCxn id="202" idx="4"/>
            <a:endCxn id="201" idx="0"/>
          </p:cNvCxnSpPr>
          <p:nvPr/>
        </p:nvCxnSpPr>
        <p:spPr bwMode="auto">
          <a:xfrm flipH="1">
            <a:off x="1939502" y="5405086"/>
            <a:ext cx="414061" cy="314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219"/>
          <p:cNvCxnSpPr>
            <a:cxnSpLocks noChangeAspect="1" noChangeShapeType="1"/>
            <a:stCxn id="202" idx="4"/>
            <a:endCxn id="200" idx="0"/>
          </p:cNvCxnSpPr>
          <p:nvPr/>
        </p:nvCxnSpPr>
        <p:spPr bwMode="auto">
          <a:xfrm>
            <a:off x="2353564" y="5405086"/>
            <a:ext cx="461522" cy="319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Oval 220"/>
          <p:cNvSpPr>
            <a:spLocks noChangeAspect="1" noChangeArrowheads="1"/>
          </p:cNvSpPr>
          <p:nvPr/>
        </p:nvSpPr>
        <p:spPr bwMode="auto">
          <a:xfrm>
            <a:off x="2847818" y="6089147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206" name="Oval 221"/>
          <p:cNvSpPr>
            <a:spLocks noChangeAspect="1" noChangeArrowheads="1"/>
          </p:cNvSpPr>
          <p:nvPr/>
        </p:nvSpPr>
        <p:spPr bwMode="auto">
          <a:xfrm>
            <a:off x="2234091" y="6105512"/>
            <a:ext cx="621910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207" name="AutoShape 222"/>
          <p:cNvCxnSpPr>
            <a:cxnSpLocks noChangeAspect="1" noChangeShapeType="1"/>
            <a:stCxn id="200" idx="4"/>
            <a:endCxn id="206" idx="0"/>
          </p:cNvCxnSpPr>
          <p:nvPr/>
        </p:nvCxnSpPr>
        <p:spPr bwMode="auto">
          <a:xfrm flipH="1">
            <a:off x="2512314" y="6036778"/>
            <a:ext cx="302772" cy="99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223"/>
          <p:cNvCxnSpPr>
            <a:cxnSpLocks noChangeAspect="1" noChangeShapeType="1"/>
            <a:stCxn id="200" idx="4"/>
            <a:endCxn id="205" idx="0"/>
          </p:cNvCxnSpPr>
          <p:nvPr/>
        </p:nvCxnSpPr>
        <p:spPr bwMode="auto">
          <a:xfrm>
            <a:off x="2815086" y="6036778"/>
            <a:ext cx="346961" cy="8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AutoShape 236"/>
          <p:cNvCxnSpPr>
            <a:cxnSpLocks noChangeAspect="1" noChangeShapeType="1"/>
          </p:cNvCxnSpPr>
          <p:nvPr/>
        </p:nvCxnSpPr>
        <p:spPr bwMode="auto">
          <a:xfrm>
            <a:off x="3613749" y="514488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Oval 242"/>
          <p:cNvSpPr>
            <a:spLocks noChangeAspect="1" noChangeArrowheads="1"/>
          </p:cNvSpPr>
          <p:nvPr/>
        </p:nvSpPr>
        <p:spPr bwMode="auto">
          <a:xfrm>
            <a:off x="3443543" y="4469002"/>
            <a:ext cx="726653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11" name="Oval 247"/>
          <p:cNvSpPr>
            <a:spLocks noChangeAspect="1" noChangeArrowheads="1"/>
          </p:cNvSpPr>
          <p:nvPr/>
        </p:nvSpPr>
        <p:spPr bwMode="auto">
          <a:xfrm>
            <a:off x="2566322" y="3416726"/>
            <a:ext cx="695557" cy="371488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212" name="AutoShape 248"/>
          <p:cNvCxnSpPr>
            <a:cxnSpLocks noChangeAspect="1" noChangeShapeType="1"/>
            <a:stCxn id="194" idx="4"/>
            <a:endCxn id="214" idx="0"/>
          </p:cNvCxnSpPr>
          <p:nvPr/>
        </p:nvCxnSpPr>
        <p:spPr bwMode="auto">
          <a:xfrm>
            <a:off x="2330651" y="4315171"/>
            <a:ext cx="453340" cy="158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249"/>
          <p:cNvCxnSpPr>
            <a:cxnSpLocks noChangeAspect="1" noChangeShapeType="1"/>
            <a:stCxn id="179" idx="4"/>
            <a:endCxn id="215" idx="0"/>
          </p:cNvCxnSpPr>
          <p:nvPr/>
        </p:nvCxnSpPr>
        <p:spPr bwMode="auto">
          <a:xfrm>
            <a:off x="3325707" y="4321716"/>
            <a:ext cx="135838" cy="72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Oval 251"/>
          <p:cNvSpPr>
            <a:spLocks noChangeAspect="1" noChangeArrowheads="1"/>
          </p:cNvSpPr>
          <p:nvPr/>
        </p:nvSpPr>
        <p:spPr bwMode="auto">
          <a:xfrm>
            <a:off x="2469763" y="4451000"/>
            <a:ext cx="664462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215" name="Oval 257"/>
          <p:cNvSpPr>
            <a:spLocks noChangeAspect="1" noChangeArrowheads="1"/>
          </p:cNvSpPr>
          <p:nvPr/>
        </p:nvSpPr>
        <p:spPr bwMode="auto">
          <a:xfrm>
            <a:off x="3093309" y="5030325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sp>
        <p:nvSpPr>
          <p:cNvPr id="216" name="Line 263"/>
          <p:cNvSpPr>
            <a:spLocks noChangeAspect="1" noChangeShapeType="1"/>
          </p:cNvSpPr>
          <p:nvPr/>
        </p:nvSpPr>
        <p:spPr bwMode="auto">
          <a:xfrm flipV="1">
            <a:off x="2325741" y="3609834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17" name="Line 266"/>
          <p:cNvSpPr>
            <a:spLocks noChangeAspect="1" noChangeShapeType="1"/>
          </p:cNvSpPr>
          <p:nvPr/>
        </p:nvSpPr>
        <p:spPr bwMode="auto">
          <a:xfrm>
            <a:off x="3261879" y="2977509"/>
            <a:ext cx="3142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cxnSp>
        <p:nvCxnSpPr>
          <p:cNvPr id="219" name="AutoShape 268"/>
          <p:cNvCxnSpPr>
            <a:cxnSpLocks noChangeAspect="1" noChangeShapeType="1"/>
            <a:stCxn id="179" idx="0"/>
            <a:endCxn id="211" idx="4"/>
          </p:cNvCxnSpPr>
          <p:nvPr/>
        </p:nvCxnSpPr>
        <p:spPr bwMode="auto">
          <a:xfrm flipH="1" flipV="1">
            <a:off x="2883824" y="3766939"/>
            <a:ext cx="441884" cy="22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62"/>
          <p:cNvSpPr txBox="1">
            <a:spLocks noChangeAspect="1" noChangeArrowheads="1"/>
          </p:cNvSpPr>
          <p:nvPr/>
        </p:nvSpPr>
        <p:spPr bwMode="auto">
          <a:xfrm>
            <a:off x="2089764" y="338464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1" name="Text Box 262"/>
          <p:cNvSpPr txBox="1">
            <a:spLocks noChangeAspect="1" noChangeArrowheads="1"/>
          </p:cNvSpPr>
          <p:nvPr/>
        </p:nvSpPr>
        <p:spPr bwMode="auto">
          <a:xfrm>
            <a:off x="2996689" y="2796089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223" name="Down Arrow 222"/>
          <p:cNvSpPr/>
          <p:nvPr/>
        </p:nvSpPr>
        <p:spPr bwMode="auto">
          <a:xfrm rot="15273123">
            <a:off x="3213574" y="3001655"/>
            <a:ext cx="269250" cy="51718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6" name="Line 263"/>
          <p:cNvSpPr>
            <a:spLocks noChangeAspect="1" noChangeShapeType="1"/>
          </p:cNvSpPr>
          <p:nvPr/>
        </p:nvSpPr>
        <p:spPr bwMode="auto">
          <a:xfrm flipV="1">
            <a:off x="7857618" y="2669309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27" name="Text Box 262"/>
          <p:cNvSpPr txBox="1">
            <a:spLocks noChangeAspect="1" noChangeArrowheads="1"/>
          </p:cNvSpPr>
          <p:nvPr/>
        </p:nvSpPr>
        <p:spPr bwMode="auto">
          <a:xfrm>
            <a:off x="7621641" y="2444120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8" name="Line 266"/>
          <p:cNvSpPr>
            <a:spLocks noChangeAspect="1" noChangeShapeType="1"/>
          </p:cNvSpPr>
          <p:nvPr/>
        </p:nvSpPr>
        <p:spPr bwMode="auto">
          <a:xfrm flipH="1">
            <a:off x="9829799" y="3122713"/>
            <a:ext cx="3810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229" name="Text Box 262"/>
          <p:cNvSpPr txBox="1">
            <a:spLocks noChangeAspect="1" noChangeArrowheads="1"/>
          </p:cNvSpPr>
          <p:nvPr/>
        </p:nvSpPr>
        <p:spPr bwMode="auto">
          <a:xfrm>
            <a:off x="10210809" y="3023119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486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may not become more balanced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0008" y="1511879"/>
            <a:ext cx="8270350" cy="158374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sz="1800" dirty="0" smtClean="0"/>
              <a:t>For example, splay </a:t>
            </a:r>
            <a:r>
              <a:rPr lang="en-US" altLang="lv-LV" sz="1800" dirty="0"/>
              <a:t>(40,X)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before, the depth of the shallowest leaf is </a:t>
            </a:r>
            <a:r>
              <a:rPr lang="en-US" altLang="lv-LV" sz="1800" dirty="0" smtClean="0"/>
              <a:t>3 </a:t>
            </a:r>
            <a:r>
              <a:rPr lang="en-US" altLang="lv-LV" sz="1800" dirty="0"/>
              <a:t>and the deepest is </a:t>
            </a:r>
            <a:r>
              <a:rPr lang="en-US" altLang="lv-LV" sz="1800" dirty="0" smtClean="0"/>
              <a:t>7</a:t>
            </a:r>
            <a:endParaRPr lang="en-US" altLang="lv-LV" sz="18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after, the depth of shallowest leaf is 1 and deepest is </a:t>
            </a:r>
            <a:r>
              <a:rPr lang="en-US" altLang="lv-LV" sz="1800" dirty="0" smtClean="0"/>
              <a:t>7.</a:t>
            </a:r>
            <a:endParaRPr lang="en-US" altLang="lv-LV" sz="18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19B11E-30B9-48CE-9FBC-31A74EE80CB2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  <p:sp>
        <p:nvSpPr>
          <p:cNvPr id="18444" name="Oval 163"/>
          <p:cNvSpPr>
            <a:spLocks noChangeAspect="1" noChangeArrowheads="1"/>
          </p:cNvSpPr>
          <p:nvPr/>
        </p:nvSpPr>
        <p:spPr bwMode="auto">
          <a:xfrm>
            <a:off x="9769079" y="2667171"/>
            <a:ext cx="57102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445" name="Oval 164"/>
          <p:cNvSpPr>
            <a:spLocks noChangeAspect="1" noChangeArrowheads="1"/>
          </p:cNvSpPr>
          <p:nvPr/>
        </p:nvSpPr>
        <p:spPr bwMode="auto">
          <a:xfrm>
            <a:off x="10639145" y="3097468"/>
            <a:ext cx="562904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446" name="Oval 165"/>
          <p:cNvSpPr>
            <a:spLocks noChangeAspect="1" noChangeArrowheads="1"/>
          </p:cNvSpPr>
          <p:nvPr/>
        </p:nvSpPr>
        <p:spPr bwMode="auto">
          <a:xfrm>
            <a:off x="10119541" y="3958062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447" name="Oval 166"/>
          <p:cNvSpPr>
            <a:spLocks noChangeAspect="1" noChangeArrowheads="1"/>
          </p:cNvSpPr>
          <p:nvPr/>
        </p:nvSpPr>
        <p:spPr bwMode="auto">
          <a:xfrm>
            <a:off x="9122281" y="3456049"/>
            <a:ext cx="539901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8448" name="Oval 167"/>
          <p:cNvSpPr>
            <a:spLocks noChangeAspect="1" noChangeArrowheads="1"/>
          </p:cNvSpPr>
          <p:nvPr/>
        </p:nvSpPr>
        <p:spPr bwMode="auto">
          <a:xfrm>
            <a:off x="8593205" y="3533178"/>
            <a:ext cx="50201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8449" name="Oval 168"/>
          <p:cNvSpPr>
            <a:spLocks noChangeAspect="1" noChangeArrowheads="1"/>
          </p:cNvSpPr>
          <p:nvPr/>
        </p:nvSpPr>
        <p:spPr bwMode="auto">
          <a:xfrm>
            <a:off x="10377990" y="3479052"/>
            <a:ext cx="57914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8450" name="Oval 169"/>
          <p:cNvSpPr>
            <a:spLocks noChangeAspect="1" noChangeArrowheads="1"/>
          </p:cNvSpPr>
          <p:nvPr/>
        </p:nvSpPr>
        <p:spPr bwMode="auto">
          <a:xfrm>
            <a:off x="8815119" y="3086643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451" name="AutoShape 170"/>
          <p:cNvCxnSpPr>
            <a:cxnSpLocks noChangeAspect="1" noChangeShapeType="1"/>
            <a:stCxn id="18444" idx="4"/>
            <a:endCxn id="18450" idx="0"/>
          </p:cNvCxnSpPr>
          <p:nvPr/>
        </p:nvCxnSpPr>
        <p:spPr bwMode="auto">
          <a:xfrm flipH="1">
            <a:off x="9085746" y="2931032"/>
            <a:ext cx="949901" cy="16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71"/>
          <p:cNvCxnSpPr>
            <a:cxnSpLocks noChangeAspect="1" noChangeShapeType="1"/>
            <a:stCxn id="18444" idx="0"/>
            <a:endCxn id="18479" idx="4"/>
          </p:cNvCxnSpPr>
          <p:nvPr/>
        </p:nvCxnSpPr>
        <p:spPr bwMode="auto">
          <a:xfrm flipV="1">
            <a:off x="10035647" y="2591395"/>
            <a:ext cx="286865" cy="879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72"/>
          <p:cNvCxnSpPr>
            <a:cxnSpLocks noChangeAspect="1" noChangeShapeType="1"/>
            <a:stCxn id="18450" idx="4"/>
            <a:endCxn id="18448" idx="0"/>
          </p:cNvCxnSpPr>
          <p:nvPr/>
        </p:nvCxnSpPr>
        <p:spPr bwMode="auto">
          <a:xfrm flipH="1">
            <a:off x="8823238" y="3342386"/>
            <a:ext cx="262508" cy="212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73"/>
          <p:cNvCxnSpPr>
            <a:cxnSpLocks noChangeAspect="1" noChangeShapeType="1"/>
            <a:stCxn id="18450" idx="4"/>
            <a:endCxn id="18447" idx="0"/>
          </p:cNvCxnSpPr>
          <p:nvPr/>
        </p:nvCxnSpPr>
        <p:spPr bwMode="auto">
          <a:xfrm>
            <a:off x="9085746" y="3342386"/>
            <a:ext cx="297690" cy="138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74"/>
          <p:cNvCxnSpPr>
            <a:cxnSpLocks noChangeAspect="1" noChangeShapeType="1"/>
            <a:stCxn id="18449" idx="4"/>
            <a:endCxn id="18446" idx="0"/>
          </p:cNvCxnSpPr>
          <p:nvPr/>
        </p:nvCxnSpPr>
        <p:spPr bwMode="auto">
          <a:xfrm flipH="1">
            <a:off x="10398287" y="3742914"/>
            <a:ext cx="255743" cy="2273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175"/>
          <p:cNvCxnSpPr>
            <a:cxnSpLocks noChangeAspect="1" noChangeShapeType="1"/>
            <a:stCxn id="18449" idx="0"/>
            <a:endCxn id="18445" idx="4"/>
          </p:cNvCxnSpPr>
          <p:nvPr/>
        </p:nvCxnSpPr>
        <p:spPr bwMode="auto">
          <a:xfrm flipV="1">
            <a:off x="10654030" y="3361329"/>
            <a:ext cx="257096" cy="1299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176"/>
          <p:cNvSpPr>
            <a:spLocks noChangeAspect="1" noChangeArrowheads="1"/>
          </p:cNvSpPr>
          <p:nvPr/>
        </p:nvSpPr>
        <p:spPr bwMode="auto">
          <a:xfrm>
            <a:off x="8110136" y="4335587"/>
            <a:ext cx="51013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8458" name="Oval 177"/>
          <p:cNvSpPr>
            <a:spLocks noChangeAspect="1" noChangeArrowheads="1"/>
          </p:cNvSpPr>
          <p:nvPr/>
        </p:nvSpPr>
        <p:spPr bwMode="auto">
          <a:xfrm>
            <a:off x="8352347" y="3875521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8459" name="AutoShape 178"/>
          <p:cNvCxnSpPr>
            <a:cxnSpLocks noChangeAspect="1" noChangeShapeType="1"/>
            <a:stCxn id="18458" idx="4"/>
            <a:endCxn id="18457" idx="0"/>
          </p:cNvCxnSpPr>
          <p:nvPr/>
        </p:nvCxnSpPr>
        <p:spPr bwMode="auto">
          <a:xfrm flipH="1">
            <a:off x="8348288" y="4129910"/>
            <a:ext cx="246271" cy="2286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179"/>
          <p:cNvCxnSpPr>
            <a:cxnSpLocks noChangeAspect="1" noChangeShapeType="1"/>
            <a:stCxn id="18458" idx="4"/>
            <a:endCxn id="18464" idx="0"/>
          </p:cNvCxnSpPr>
          <p:nvPr/>
        </p:nvCxnSpPr>
        <p:spPr bwMode="auto">
          <a:xfrm>
            <a:off x="8593205" y="4129910"/>
            <a:ext cx="247624" cy="240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180"/>
          <p:cNvCxnSpPr>
            <a:cxnSpLocks noChangeAspect="1" noChangeShapeType="1"/>
            <a:stCxn id="18448" idx="4"/>
            <a:endCxn id="18458" idx="0"/>
          </p:cNvCxnSpPr>
          <p:nvPr/>
        </p:nvCxnSpPr>
        <p:spPr bwMode="auto">
          <a:xfrm flipH="1">
            <a:off x="8594558" y="3787567"/>
            <a:ext cx="228680" cy="110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181"/>
          <p:cNvSpPr>
            <a:spLocks noChangeAspect="1" noChangeArrowheads="1"/>
          </p:cNvSpPr>
          <p:nvPr/>
        </p:nvSpPr>
        <p:spPr bwMode="auto">
          <a:xfrm>
            <a:off x="8945020" y="4818656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8463" name="Oval 182"/>
          <p:cNvSpPr>
            <a:spLocks noChangeAspect="1" noChangeArrowheads="1"/>
          </p:cNvSpPr>
          <p:nvPr/>
        </p:nvSpPr>
        <p:spPr bwMode="auto">
          <a:xfrm>
            <a:off x="8295515" y="4814597"/>
            <a:ext cx="51013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8464" name="Oval 183"/>
          <p:cNvSpPr>
            <a:spLocks noChangeAspect="1" noChangeArrowheads="1"/>
          </p:cNvSpPr>
          <p:nvPr/>
        </p:nvSpPr>
        <p:spPr bwMode="auto">
          <a:xfrm>
            <a:off x="8604030" y="4349118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8465" name="AutoShape 184"/>
          <p:cNvCxnSpPr>
            <a:cxnSpLocks noChangeAspect="1" noChangeShapeType="1"/>
            <a:stCxn id="18464" idx="4"/>
            <a:endCxn id="18463" idx="0"/>
          </p:cNvCxnSpPr>
          <p:nvPr/>
        </p:nvCxnSpPr>
        <p:spPr bwMode="auto">
          <a:xfrm flipH="1">
            <a:off x="8532314" y="4603508"/>
            <a:ext cx="308515" cy="234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185"/>
          <p:cNvCxnSpPr>
            <a:cxnSpLocks noChangeAspect="1" noChangeShapeType="1"/>
            <a:stCxn id="18464" idx="4"/>
            <a:endCxn id="18462" idx="0"/>
          </p:cNvCxnSpPr>
          <p:nvPr/>
        </p:nvCxnSpPr>
        <p:spPr bwMode="auto">
          <a:xfrm>
            <a:off x="8840829" y="4603508"/>
            <a:ext cx="343696" cy="2381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Oval 186"/>
          <p:cNvSpPr>
            <a:spLocks noChangeAspect="1" noChangeArrowheads="1"/>
          </p:cNvSpPr>
          <p:nvPr/>
        </p:nvSpPr>
        <p:spPr bwMode="auto">
          <a:xfrm>
            <a:off x="9207528" y="5113640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8468" name="Oval 187"/>
          <p:cNvSpPr>
            <a:spLocks noChangeAspect="1" noChangeArrowheads="1"/>
          </p:cNvSpPr>
          <p:nvPr/>
        </p:nvSpPr>
        <p:spPr bwMode="auto">
          <a:xfrm>
            <a:off x="8751522" y="5125818"/>
            <a:ext cx="46277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8469" name="AutoShape 188"/>
          <p:cNvCxnSpPr>
            <a:cxnSpLocks noChangeAspect="1" noChangeShapeType="1"/>
            <a:stCxn id="18462" idx="4"/>
            <a:endCxn id="18468" idx="0"/>
          </p:cNvCxnSpPr>
          <p:nvPr/>
        </p:nvCxnSpPr>
        <p:spPr bwMode="auto">
          <a:xfrm flipH="1">
            <a:off x="8958552" y="5073046"/>
            <a:ext cx="225974" cy="75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189"/>
          <p:cNvCxnSpPr>
            <a:cxnSpLocks noChangeAspect="1" noChangeShapeType="1"/>
            <a:stCxn id="18462" idx="4"/>
            <a:endCxn id="18467" idx="0"/>
          </p:cNvCxnSpPr>
          <p:nvPr/>
        </p:nvCxnSpPr>
        <p:spPr bwMode="auto">
          <a:xfrm>
            <a:off x="9184525" y="5073046"/>
            <a:ext cx="257096" cy="622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Oval 190"/>
          <p:cNvSpPr>
            <a:spLocks noChangeAspect="1" noChangeArrowheads="1"/>
          </p:cNvSpPr>
          <p:nvPr/>
        </p:nvSpPr>
        <p:spPr bwMode="auto">
          <a:xfrm>
            <a:off x="9026208" y="3876874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8472" name="Oval 191"/>
          <p:cNvSpPr>
            <a:spLocks noChangeAspect="1" noChangeArrowheads="1"/>
          </p:cNvSpPr>
          <p:nvPr/>
        </p:nvSpPr>
        <p:spPr bwMode="auto">
          <a:xfrm>
            <a:off x="9088453" y="4357237"/>
            <a:ext cx="493894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8473" name="AutoShape 192"/>
          <p:cNvCxnSpPr>
            <a:cxnSpLocks noChangeAspect="1" noChangeShapeType="1"/>
            <a:stCxn id="18471" idx="4"/>
            <a:endCxn id="18472" idx="0"/>
          </p:cNvCxnSpPr>
          <p:nvPr/>
        </p:nvCxnSpPr>
        <p:spPr bwMode="auto">
          <a:xfrm>
            <a:off x="9264360" y="4131263"/>
            <a:ext cx="59538" cy="247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193"/>
          <p:cNvCxnSpPr>
            <a:cxnSpLocks noChangeAspect="1" noChangeShapeType="1"/>
            <a:stCxn id="18448" idx="4"/>
            <a:endCxn id="18471" idx="0"/>
          </p:cNvCxnSpPr>
          <p:nvPr/>
        </p:nvCxnSpPr>
        <p:spPr bwMode="auto">
          <a:xfrm>
            <a:off x="8823238" y="3787567"/>
            <a:ext cx="441122" cy="110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5" name="Oval 194"/>
          <p:cNvSpPr>
            <a:spLocks noChangeAspect="1" noChangeArrowheads="1"/>
          </p:cNvSpPr>
          <p:nvPr/>
        </p:nvSpPr>
        <p:spPr bwMode="auto">
          <a:xfrm>
            <a:off x="10737924" y="3966181"/>
            <a:ext cx="57102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8476" name="Oval 195"/>
          <p:cNvSpPr>
            <a:spLocks noChangeAspect="1" noChangeArrowheads="1"/>
          </p:cNvSpPr>
          <p:nvPr/>
        </p:nvSpPr>
        <p:spPr bwMode="auto">
          <a:xfrm>
            <a:off x="9575581" y="4343706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8477" name="AutoShape 196"/>
          <p:cNvCxnSpPr>
            <a:cxnSpLocks noChangeAspect="1" noChangeShapeType="1"/>
            <a:stCxn id="18471" idx="4"/>
            <a:endCxn id="18476" idx="0"/>
          </p:cNvCxnSpPr>
          <p:nvPr/>
        </p:nvCxnSpPr>
        <p:spPr bwMode="auto">
          <a:xfrm>
            <a:off x="9264360" y="4131263"/>
            <a:ext cx="585907" cy="234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AutoShape 197"/>
          <p:cNvCxnSpPr>
            <a:cxnSpLocks noChangeAspect="1" noChangeShapeType="1"/>
            <a:stCxn id="18449" idx="4"/>
            <a:endCxn id="18475" idx="0"/>
          </p:cNvCxnSpPr>
          <p:nvPr/>
        </p:nvCxnSpPr>
        <p:spPr bwMode="auto">
          <a:xfrm>
            <a:off x="10654030" y="3742914"/>
            <a:ext cx="346403" cy="235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98"/>
          <p:cNvSpPr>
            <a:spLocks noChangeAspect="1" noChangeArrowheads="1"/>
          </p:cNvSpPr>
          <p:nvPr/>
        </p:nvSpPr>
        <p:spPr bwMode="auto">
          <a:xfrm>
            <a:off x="10051885" y="2327534"/>
            <a:ext cx="585907" cy="27604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8480" name="AutoShape 199"/>
          <p:cNvCxnSpPr>
            <a:cxnSpLocks noChangeAspect="1" noChangeShapeType="1"/>
            <a:stCxn id="18445" idx="0"/>
            <a:endCxn id="18444" idx="4"/>
          </p:cNvCxnSpPr>
          <p:nvPr/>
        </p:nvCxnSpPr>
        <p:spPr bwMode="auto">
          <a:xfrm flipH="1" flipV="1">
            <a:off x="10035647" y="2931032"/>
            <a:ext cx="875478" cy="178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0" name="AutoShape 229"/>
          <p:cNvCxnSpPr>
            <a:cxnSpLocks noChangeAspect="1" noChangeShapeType="1"/>
            <a:stCxn id="18445" idx="4"/>
          </p:cNvCxnSpPr>
          <p:nvPr/>
        </p:nvCxnSpPr>
        <p:spPr bwMode="auto">
          <a:xfrm>
            <a:off x="10911125" y="3361329"/>
            <a:ext cx="227327" cy="1948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1" name="AutoShape 230"/>
          <p:cNvCxnSpPr>
            <a:cxnSpLocks noChangeAspect="1" noChangeShapeType="1"/>
            <a:stCxn id="18479" idx="4"/>
            <a:endCxn id="302" idx="0"/>
          </p:cNvCxnSpPr>
          <p:nvPr/>
        </p:nvCxnSpPr>
        <p:spPr bwMode="auto">
          <a:xfrm>
            <a:off x="10344839" y="2603574"/>
            <a:ext cx="390451" cy="1006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00" name="Oval 5"/>
          <p:cNvSpPr>
            <a:spLocks noChangeAspect="1" noChangeArrowheads="1"/>
          </p:cNvSpPr>
          <p:nvPr/>
        </p:nvSpPr>
        <p:spPr bwMode="auto">
          <a:xfrm>
            <a:off x="2438973" y="2522301"/>
            <a:ext cx="62918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601" name="Oval 6"/>
          <p:cNvSpPr>
            <a:spLocks noChangeAspect="1" noChangeArrowheads="1"/>
          </p:cNvSpPr>
          <p:nvPr/>
        </p:nvSpPr>
        <p:spPr bwMode="auto">
          <a:xfrm>
            <a:off x="3430148" y="3490395"/>
            <a:ext cx="621123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602" name="Oval 7"/>
          <p:cNvSpPr>
            <a:spLocks noChangeAspect="1" noChangeArrowheads="1"/>
          </p:cNvSpPr>
          <p:nvPr/>
        </p:nvSpPr>
        <p:spPr bwMode="auto">
          <a:xfrm>
            <a:off x="2806000" y="3490395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603" name="Oval 8"/>
          <p:cNvSpPr>
            <a:spLocks noChangeAspect="1" noChangeArrowheads="1"/>
          </p:cNvSpPr>
          <p:nvPr/>
        </p:nvSpPr>
        <p:spPr bwMode="auto">
          <a:xfrm>
            <a:off x="2222184" y="3393586"/>
            <a:ext cx="595915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8604" name="Oval 9"/>
          <p:cNvSpPr>
            <a:spLocks noChangeAspect="1" noChangeArrowheads="1"/>
          </p:cNvSpPr>
          <p:nvPr/>
        </p:nvSpPr>
        <p:spPr bwMode="auto">
          <a:xfrm>
            <a:off x="1624252" y="3477285"/>
            <a:ext cx="553566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8605" name="Oval 10"/>
          <p:cNvSpPr>
            <a:spLocks noChangeAspect="1" noChangeArrowheads="1"/>
          </p:cNvSpPr>
          <p:nvPr/>
        </p:nvSpPr>
        <p:spPr bwMode="auto">
          <a:xfrm>
            <a:off x="3090346" y="2985170"/>
            <a:ext cx="638265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8606" name="Oval 11"/>
          <p:cNvSpPr>
            <a:spLocks noChangeAspect="1" noChangeArrowheads="1"/>
          </p:cNvSpPr>
          <p:nvPr/>
        </p:nvSpPr>
        <p:spPr bwMode="auto">
          <a:xfrm>
            <a:off x="1870281" y="2985170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607" name="AutoShape 12"/>
          <p:cNvCxnSpPr>
            <a:cxnSpLocks noChangeAspect="1" noChangeShapeType="1"/>
            <a:stCxn id="18600" idx="4"/>
            <a:endCxn id="18606" idx="0"/>
          </p:cNvCxnSpPr>
          <p:nvPr/>
        </p:nvCxnSpPr>
        <p:spPr bwMode="auto">
          <a:xfrm flipH="1">
            <a:off x="2163702" y="2803654"/>
            <a:ext cx="561632" cy="2077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08" name="AutoShape 13"/>
          <p:cNvCxnSpPr>
            <a:cxnSpLocks noChangeAspect="1" noChangeShapeType="1"/>
            <a:stCxn id="18600" idx="4"/>
            <a:endCxn id="18605" idx="0"/>
          </p:cNvCxnSpPr>
          <p:nvPr/>
        </p:nvCxnSpPr>
        <p:spPr bwMode="auto">
          <a:xfrm>
            <a:off x="2725335" y="2803654"/>
            <a:ext cx="653390" cy="2077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09" name="AutoShape 14"/>
          <p:cNvCxnSpPr>
            <a:cxnSpLocks noChangeAspect="1" noChangeShapeType="1"/>
            <a:stCxn id="18606" idx="4"/>
            <a:endCxn id="18604" idx="0"/>
          </p:cNvCxnSpPr>
          <p:nvPr/>
        </p:nvCxnSpPr>
        <p:spPr bwMode="auto">
          <a:xfrm flipH="1">
            <a:off x="1873307" y="3267532"/>
            <a:ext cx="290395" cy="233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0" name="AutoShape 15"/>
          <p:cNvCxnSpPr>
            <a:cxnSpLocks noChangeAspect="1" noChangeShapeType="1"/>
            <a:stCxn id="18606" idx="4"/>
            <a:endCxn id="18603" idx="0"/>
          </p:cNvCxnSpPr>
          <p:nvPr/>
        </p:nvCxnSpPr>
        <p:spPr bwMode="auto">
          <a:xfrm>
            <a:off x="2163702" y="3267532"/>
            <a:ext cx="327703" cy="1512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1" name="AutoShape 16"/>
          <p:cNvCxnSpPr>
            <a:cxnSpLocks noChangeAspect="1" noChangeShapeType="1"/>
            <a:stCxn id="18605" idx="4"/>
            <a:endCxn id="18602" idx="0"/>
          </p:cNvCxnSpPr>
          <p:nvPr/>
        </p:nvCxnSpPr>
        <p:spPr bwMode="auto">
          <a:xfrm flipH="1">
            <a:off x="3098412" y="3267532"/>
            <a:ext cx="280312" cy="248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2" name="AutoShape 17"/>
          <p:cNvCxnSpPr>
            <a:cxnSpLocks noChangeAspect="1" noChangeShapeType="1"/>
            <a:stCxn id="18605" idx="4"/>
            <a:endCxn id="18601" idx="0"/>
          </p:cNvCxnSpPr>
          <p:nvPr/>
        </p:nvCxnSpPr>
        <p:spPr bwMode="auto">
          <a:xfrm>
            <a:off x="3378724" y="3267532"/>
            <a:ext cx="333753" cy="248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13" name="Oval 18"/>
          <p:cNvSpPr>
            <a:spLocks noChangeAspect="1" noChangeArrowheads="1"/>
          </p:cNvSpPr>
          <p:nvPr/>
        </p:nvSpPr>
        <p:spPr bwMode="auto">
          <a:xfrm>
            <a:off x="1097911" y="4361680"/>
            <a:ext cx="5616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8614" name="Oval 19"/>
          <p:cNvSpPr>
            <a:spLocks noChangeAspect="1" noChangeArrowheads="1"/>
          </p:cNvSpPr>
          <p:nvPr/>
        </p:nvSpPr>
        <p:spPr bwMode="auto">
          <a:xfrm>
            <a:off x="1365115" y="3854439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8615" name="AutoShape 20"/>
          <p:cNvCxnSpPr>
            <a:cxnSpLocks noChangeAspect="1" noChangeShapeType="1"/>
            <a:stCxn id="18614" idx="4"/>
            <a:endCxn id="18613" idx="0"/>
          </p:cNvCxnSpPr>
          <p:nvPr/>
        </p:nvCxnSpPr>
        <p:spPr bwMode="auto">
          <a:xfrm flipH="1">
            <a:off x="1349990" y="4135791"/>
            <a:ext cx="271237" cy="2510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6" name="AutoShape 21"/>
          <p:cNvCxnSpPr>
            <a:cxnSpLocks noChangeAspect="1" noChangeShapeType="1"/>
            <a:stCxn id="18614" idx="4"/>
            <a:endCxn id="18620" idx="0"/>
          </p:cNvCxnSpPr>
          <p:nvPr/>
        </p:nvCxnSpPr>
        <p:spPr bwMode="auto">
          <a:xfrm>
            <a:off x="1620219" y="4135791"/>
            <a:ext cx="272245" cy="2652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7" name="AutoShape 22"/>
          <p:cNvCxnSpPr>
            <a:cxnSpLocks noChangeAspect="1" noChangeShapeType="1"/>
            <a:stCxn id="18604" idx="4"/>
            <a:endCxn id="18614" idx="0"/>
          </p:cNvCxnSpPr>
          <p:nvPr/>
        </p:nvCxnSpPr>
        <p:spPr bwMode="auto">
          <a:xfrm flipH="1">
            <a:off x="1621228" y="3757630"/>
            <a:ext cx="252079" cy="122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18" name="Oval 23"/>
          <p:cNvSpPr>
            <a:spLocks noChangeAspect="1" noChangeArrowheads="1"/>
          </p:cNvSpPr>
          <p:nvPr/>
        </p:nvSpPr>
        <p:spPr bwMode="auto">
          <a:xfrm>
            <a:off x="2018505" y="4894132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8619" name="Oval 24"/>
          <p:cNvSpPr>
            <a:spLocks noChangeAspect="1" noChangeArrowheads="1"/>
          </p:cNvSpPr>
          <p:nvPr/>
        </p:nvSpPr>
        <p:spPr bwMode="auto">
          <a:xfrm>
            <a:off x="1302599" y="4889090"/>
            <a:ext cx="5616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8620" name="Oval 25"/>
          <p:cNvSpPr>
            <a:spLocks noChangeAspect="1" noChangeArrowheads="1"/>
          </p:cNvSpPr>
          <p:nvPr/>
        </p:nvSpPr>
        <p:spPr bwMode="auto">
          <a:xfrm>
            <a:off x="1639377" y="4375798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8621" name="AutoShape 26"/>
          <p:cNvCxnSpPr>
            <a:cxnSpLocks noChangeAspect="1" noChangeShapeType="1"/>
            <a:stCxn id="18620" idx="4"/>
            <a:endCxn id="18619" idx="0"/>
          </p:cNvCxnSpPr>
          <p:nvPr/>
        </p:nvCxnSpPr>
        <p:spPr bwMode="auto">
          <a:xfrm flipH="1">
            <a:off x="1553670" y="4657151"/>
            <a:ext cx="338794" cy="258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22" name="AutoShape 27"/>
          <p:cNvCxnSpPr>
            <a:cxnSpLocks noChangeAspect="1" noChangeShapeType="1"/>
            <a:stCxn id="18620" idx="4"/>
            <a:endCxn id="18618" idx="0"/>
          </p:cNvCxnSpPr>
          <p:nvPr/>
        </p:nvCxnSpPr>
        <p:spPr bwMode="auto">
          <a:xfrm>
            <a:off x="1893473" y="4657151"/>
            <a:ext cx="378119" cy="2621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23" name="Oval 28"/>
          <p:cNvSpPr>
            <a:spLocks noChangeAspect="1" noChangeArrowheads="1"/>
          </p:cNvSpPr>
          <p:nvPr/>
        </p:nvSpPr>
        <p:spPr bwMode="auto">
          <a:xfrm>
            <a:off x="2299825" y="5218847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8624" name="Oval 29"/>
          <p:cNvSpPr>
            <a:spLocks noChangeAspect="1" noChangeArrowheads="1"/>
          </p:cNvSpPr>
          <p:nvPr/>
        </p:nvSpPr>
        <p:spPr bwMode="auto">
          <a:xfrm>
            <a:off x="1797683" y="5231956"/>
            <a:ext cx="511217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8625" name="AutoShape 30"/>
          <p:cNvCxnSpPr>
            <a:cxnSpLocks noChangeAspect="1" noChangeShapeType="1"/>
            <a:stCxn id="18618" idx="4"/>
            <a:endCxn id="18624" idx="0"/>
          </p:cNvCxnSpPr>
          <p:nvPr/>
        </p:nvCxnSpPr>
        <p:spPr bwMode="auto">
          <a:xfrm flipH="1">
            <a:off x="2022538" y="5175484"/>
            <a:ext cx="249055" cy="826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26" name="AutoShape 31"/>
          <p:cNvCxnSpPr>
            <a:cxnSpLocks noChangeAspect="1" noChangeShapeType="1"/>
            <a:stCxn id="18618" idx="4"/>
            <a:endCxn id="18623" idx="0"/>
          </p:cNvCxnSpPr>
          <p:nvPr/>
        </p:nvCxnSpPr>
        <p:spPr bwMode="auto">
          <a:xfrm>
            <a:off x="2271592" y="5175484"/>
            <a:ext cx="284346" cy="6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27" name="Oval 32"/>
          <p:cNvSpPr>
            <a:spLocks noChangeAspect="1" noChangeArrowheads="1"/>
          </p:cNvSpPr>
          <p:nvPr/>
        </p:nvSpPr>
        <p:spPr bwMode="auto">
          <a:xfrm>
            <a:off x="2103204" y="3855447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8628" name="Oval 33"/>
          <p:cNvSpPr>
            <a:spLocks noChangeAspect="1" noChangeArrowheads="1"/>
          </p:cNvSpPr>
          <p:nvPr/>
        </p:nvSpPr>
        <p:spPr bwMode="auto">
          <a:xfrm>
            <a:off x="2180843" y="4386891"/>
            <a:ext cx="544491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8629" name="AutoShape 34"/>
          <p:cNvCxnSpPr>
            <a:cxnSpLocks noChangeAspect="1" noChangeShapeType="1"/>
            <a:stCxn id="18627" idx="4"/>
            <a:endCxn id="18628" idx="0"/>
          </p:cNvCxnSpPr>
          <p:nvPr/>
        </p:nvCxnSpPr>
        <p:spPr bwMode="auto">
          <a:xfrm>
            <a:off x="2360324" y="4136800"/>
            <a:ext cx="64532" cy="2722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0" name="AutoShape 35"/>
          <p:cNvCxnSpPr>
            <a:cxnSpLocks noChangeAspect="1" noChangeShapeType="1"/>
            <a:stCxn id="18604" idx="4"/>
            <a:endCxn id="18627" idx="0"/>
          </p:cNvCxnSpPr>
          <p:nvPr/>
        </p:nvCxnSpPr>
        <p:spPr bwMode="auto">
          <a:xfrm>
            <a:off x="1873307" y="3757630"/>
            <a:ext cx="487017" cy="123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1" name="Oval 36"/>
          <p:cNvSpPr>
            <a:spLocks noChangeAspect="1" noChangeArrowheads="1"/>
          </p:cNvSpPr>
          <p:nvPr/>
        </p:nvSpPr>
        <p:spPr bwMode="auto">
          <a:xfrm>
            <a:off x="3081271" y="3861498"/>
            <a:ext cx="62918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8632" name="Oval 37"/>
          <p:cNvSpPr>
            <a:spLocks noChangeAspect="1" noChangeArrowheads="1"/>
          </p:cNvSpPr>
          <p:nvPr/>
        </p:nvSpPr>
        <p:spPr bwMode="auto">
          <a:xfrm>
            <a:off x="2713235" y="4370756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8633" name="AutoShape 38"/>
          <p:cNvCxnSpPr>
            <a:cxnSpLocks noChangeAspect="1" noChangeShapeType="1"/>
            <a:stCxn id="18627" idx="4"/>
            <a:endCxn id="18632" idx="0"/>
          </p:cNvCxnSpPr>
          <p:nvPr/>
        </p:nvCxnSpPr>
        <p:spPr bwMode="auto">
          <a:xfrm>
            <a:off x="2360324" y="4136800"/>
            <a:ext cx="645322" cy="258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4" name="AutoShape 39"/>
          <p:cNvCxnSpPr>
            <a:cxnSpLocks noChangeAspect="1" noChangeShapeType="1"/>
            <a:stCxn id="18601" idx="4"/>
            <a:endCxn id="18631" idx="0"/>
          </p:cNvCxnSpPr>
          <p:nvPr/>
        </p:nvCxnSpPr>
        <p:spPr bwMode="auto">
          <a:xfrm flipH="1">
            <a:off x="3365616" y="3771748"/>
            <a:ext cx="346861" cy="114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5" name="Oval 40"/>
          <p:cNvSpPr>
            <a:spLocks noChangeAspect="1" noChangeArrowheads="1"/>
          </p:cNvSpPr>
          <p:nvPr/>
        </p:nvSpPr>
        <p:spPr bwMode="auto">
          <a:xfrm>
            <a:off x="3660044" y="3875617"/>
            <a:ext cx="646332" cy="304546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8636" name="AutoShape 41"/>
          <p:cNvCxnSpPr>
            <a:cxnSpLocks noChangeAspect="1" noChangeShapeType="1"/>
            <a:stCxn id="18601" idx="4"/>
            <a:endCxn id="18635" idx="0"/>
          </p:cNvCxnSpPr>
          <p:nvPr/>
        </p:nvCxnSpPr>
        <p:spPr bwMode="auto">
          <a:xfrm>
            <a:off x="3712478" y="3771748"/>
            <a:ext cx="241996" cy="129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7" name="AutoShape 62"/>
          <p:cNvCxnSpPr>
            <a:cxnSpLocks noChangeAspect="1" noChangeShapeType="1"/>
            <a:stCxn id="18613" idx="4"/>
          </p:cNvCxnSpPr>
          <p:nvPr/>
        </p:nvCxnSpPr>
        <p:spPr bwMode="auto">
          <a:xfrm flipH="1" flipV="1">
            <a:off x="1259153" y="4605720"/>
            <a:ext cx="119574" cy="60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8" name="AutoShape 63"/>
          <p:cNvCxnSpPr>
            <a:cxnSpLocks noChangeAspect="1" noChangeShapeType="1"/>
            <a:stCxn id="18613" idx="4"/>
          </p:cNvCxnSpPr>
          <p:nvPr/>
        </p:nvCxnSpPr>
        <p:spPr bwMode="auto">
          <a:xfrm flipV="1">
            <a:off x="1378727" y="4605720"/>
            <a:ext cx="74022" cy="60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9" name="AutoShape 64"/>
          <p:cNvCxnSpPr>
            <a:cxnSpLocks noChangeAspect="1" noChangeShapeType="1"/>
            <a:stCxn id="18619" idx="4"/>
          </p:cNvCxnSpPr>
          <p:nvPr/>
        </p:nvCxnSpPr>
        <p:spPr bwMode="auto">
          <a:xfrm flipH="1" flipV="1">
            <a:off x="1452749" y="5138172"/>
            <a:ext cx="130666" cy="5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0" name="AutoShape 65"/>
          <p:cNvCxnSpPr>
            <a:cxnSpLocks noChangeAspect="1" noChangeShapeType="1"/>
            <a:stCxn id="18619" idx="4"/>
          </p:cNvCxnSpPr>
          <p:nvPr/>
        </p:nvCxnSpPr>
        <p:spPr bwMode="auto">
          <a:xfrm flipV="1">
            <a:off x="1583415" y="5138172"/>
            <a:ext cx="62931" cy="5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3" name="AutoShape 68"/>
          <p:cNvCxnSpPr>
            <a:cxnSpLocks noChangeAspect="1" noChangeShapeType="1"/>
            <a:stCxn id="18602" idx="4"/>
          </p:cNvCxnSpPr>
          <p:nvPr/>
        </p:nvCxnSpPr>
        <p:spPr bwMode="auto">
          <a:xfrm flipH="1">
            <a:off x="2998588" y="3771748"/>
            <a:ext cx="99824" cy="13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8" name="AutoShape 73"/>
          <p:cNvCxnSpPr>
            <a:cxnSpLocks noChangeAspect="1" noChangeShapeType="1"/>
          </p:cNvCxnSpPr>
          <p:nvPr/>
        </p:nvCxnSpPr>
        <p:spPr bwMode="auto">
          <a:xfrm>
            <a:off x="2925990" y="444437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74" name="AutoShape 79"/>
          <p:cNvCxnSpPr>
            <a:cxnSpLocks noChangeAspect="1" noChangeShapeType="1"/>
            <a:stCxn id="18623" idx="4"/>
          </p:cNvCxnSpPr>
          <p:nvPr/>
        </p:nvCxnSpPr>
        <p:spPr bwMode="auto">
          <a:xfrm flipH="1">
            <a:off x="2466197" y="5500199"/>
            <a:ext cx="89740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75" name="AutoShape 80"/>
          <p:cNvCxnSpPr>
            <a:cxnSpLocks noChangeAspect="1" noChangeShapeType="1"/>
            <a:stCxn id="18623" idx="4"/>
          </p:cNvCxnSpPr>
          <p:nvPr/>
        </p:nvCxnSpPr>
        <p:spPr bwMode="auto">
          <a:xfrm>
            <a:off x="2555938" y="5500199"/>
            <a:ext cx="103856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Rectangle 13"/>
          <p:cNvSpPr>
            <a:spLocks noChangeAspect="1" noChangeArrowheads="1"/>
          </p:cNvSpPr>
          <p:nvPr/>
        </p:nvSpPr>
        <p:spPr bwMode="auto">
          <a:xfrm>
            <a:off x="2846307" y="3917158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9" name="Rectangle 13"/>
          <p:cNvSpPr>
            <a:spLocks noChangeAspect="1" noChangeArrowheads="1"/>
          </p:cNvSpPr>
          <p:nvPr/>
        </p:nvSpPr>
        <p:spPr bwMode="auto">
          <a:xfrm>
            <a:off x="2639193" y="5616778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260" name="Group 259"/>
          <p:cNvGrpSpPr/>
          <p:nvPr/>
        </p:nvGrpSpPr>
        <p:grpSpPr>
          <a:xfrm>
            <a:off x="4397580" y="2543622"/>
            <a:ext cx="3462451" cy="2709680"/>
            <a:chOff x="2452688" y="2312990"/>
            <a:chExt cx="4049712" cy="3208336"/>
          </a:xfrm>
        </p:grpSpPr>
        <p:sp>
          <p:nvSpPr>
            <p:cNvPr id="261" name="Oval 84"/>
            <p:cNvSpPr>
              <a:spLocks noChangeAspect="1" noChangeArrowheads="1"/>
            </p:cNvSpPr>
            <p:nvPr/>
          </p:nvSpPr>
          <p:spPr bwMode="auto">
            <a:xfrm>
              <a:off x="4524375" y="2312990"/>
              <a:ext cx="669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62" name="Oval 85"/>
            <p:cNvSpPr>
              <a:spLocks noChangeAspect="1" noChangeArrowheads="1"/>
            </p:cNvSpPr>
            <p:nvPr/>
          </p:nvSpPr>
          <p:spPr bwMode="auto">
            <a:xfrm>
              <a:off x="5524500" y="3244852"/>
              <a:ext cx="66040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63" name="Oval 86"/>
            <p:cNvSpPr>
              <a:spLocks noChangeAspect="1" noChangeArrowheads="1"/>
            </p:cNvSpPr>
            <p:nvPr/>
          </p:nvSpPr>
          <p:spPr bwMode="auto">
            <a:xfrm>
              <a:off x="4910138" y="4254502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64" name="Oval 87"/>
            <p:cNvSpPr>
              <a:spLocks noChangeAspect="1" noChangeArrowheads="1"/>
            </p:cNvSpPr>
            <p:nvPr/>
          </p:nvSpPr>
          <p:spPr bwMode="auto">
            <a:xfrm>
              <a:off x="3649663" y="3240090"/>
              <a:ext cx="633412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65" name="Oval 88"/>
            <p:cNvSpPr>
              <a:spLocks noChangeAspect="1" noChangeArrowheads="1"/>
            </p:cNvSpPr>
            <p:nvPr/>
          </p:nvSpPr>
          <p:spPr bwMode="auto">
            <a:xfrm>
              <a:off x="3013075" y="3328990"/>
              <a:ext cx="588962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66" name="Oval 89"/>
            <p:cNvSpPr>
              <a:spLocks noChangeAspect="1" noChangeArrowheads="1"/>
            </p:cNvSpPr>
            <p:nvPr/>
          </p:nvSpPr>
          <p:spPr bwMode="auto">
            <a:xfrm>
              <a:off x="5213350" y="3692527"/>
              <a:ext cx="67945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67" name="Oval 90"/>
            <p:cNvSpPr>
              <a:spLocks noChangeAspect="1" noChangeArrowheads="1"/>
            </p:cNvSpPr>
            <p:nvPr/>
          </p:nvSpPr>
          <p:spPr bwMode="auto">
            <a:xfrm>
              <a:off x="3275013" y="2805115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68" name="AutoShape 91"/>
            <p:cNvCxnSpPr>
              <a:cxnSpLocks noChangeAspect="1" noChangeShapeType="1"/>
              <a:stCxn id="261" idx="4"/>
              <a:endCxn id="267" idx="0"/>
            </p:cNvCxnSpPr>
            <p:nvPr/>
          </p:nvCxnSpPr>
          <p:spPr bwMode="auto">
            <a:xfrm flipH="1">
              <a:off x="3586163" y="2622552"/>
              <a:ext cx="1239837" cy="196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AutoShape 92"/>
            <p:cNvCxnSpPr>
              <a:cxnSpLocks noChangeAspect="1" noChangeShapeType="1"/>
              <a:stCxn id="261" idx="4"/>
              <a:endCxn id="296" idx="0"/>
            </p:cNvCxnSpPr>
            <p:nvPr/>
          </p:nvCxnSpPr>
          <p:spPr bwMode="auto">
            <a:xfrm>
              <a:off x="4826000" y="2622552"/>
              <a:ext cx="1300162" cy="17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93"/>
            <p:cNvCxnSpPr>
              <a:cxnSpLocks noChangeAspect="1" noChangeShapeType="1"/>
              <a:stCxn id="267" idx="4"/>
              <a:endCxn id="265" idx="0"/>
            </p:cNvCxnSpPr>
            <p:nvPr/>
          </p:nvCxnSpPr>
          <p:spPr bwMode="auto">
            <a:xfrm flipH="1">
              <a:off x="3278188" y="3105152"/>
              <a:ext cx="307975" cy="249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AutoShape 94"/>
            <p:cNvCxnSpPr>
              <a:cxnSpLocks noChangeAspect="1" noChangeShapeType="1"/>
              <a:stCxn id="267" idx="4"/>
              <a:endCxn id="264" idx="0"/>
            </p:cNvCxnSpPr>
            <p:nvPr/>
          </p:nvCxnSpPr>
          <p:spPr bwMode="auto">
            <a:xfrm>
              <a:off x="3586163" y="3105152"/>
              <a:ext cx="349250" cy="161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AutoShape 95"/>
            <p:cNvCxnSpPr>
              <a:cxnSpLocks noChangeAspect="1" noChangeShapeType="1"/>
              <a:stCxn id="266" idx="4"/>
              <a:endCxn id="263" idx="0"/>
            </p:cNvCxnSpPr>
            <p:nvPr/>
          </p:nvCxnSpPr>
          <p:spPr bwMode="auto">
            <a:xfrm flipH="1">
              <a:off x="5221288" y="4002089"/>
              <a:ext cx="300037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AutoShape 96"/>
            <p:cNvCxnSpPr>
              <a:cxnSpLocks noChangeAspect="1" noChangeShapeType="1"/>
              <a:stCxn id="266" idx="0"/>
              <a:endCxn id="262" idx="4"/>
            </p:cNvCxnSpPr>
            <p:nvPr/>
          </p:nvCxnSpPr>
          <p:spPr bwMode="auto">
            <a:xfrm flipV="1">
              <a:off x="5521325" y="3554414"/>
              <a:ext cx="3016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4" name="Oval 97"/>
            <p:cNvSpPr>
              <a:spLocks noChangeAspect="1" noChangeArrowheads="1"/>
            </p:cNvSpPr>
            <p:nvPr/>
          </p:nvSpPr>
          <p:spPr bwMode="auto">
            <a:xfrm>
              <a:off x="2452688" y="4270377"/>
              <a:ext cx="5984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75" name="Oval 98"/>
            <p:cNvSpPr>
              <a:spLocks noChangeAspect="1" noChangeArrowheads="1"/>
            </p:cNvSpPr>
            <p:nvPr/>
          </p:nvSpPr>
          <p:spPr bwMode="auto">
            <a:xfrm>
              <a:off x="2736850" y="3730627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76" name="AutoShape 99"/>
            <p:cNvCxnSpPr>
              <a:cxnSpLocks noChangeAspect="1" noChangeShapeType="1"/>
              <a:stCxn id="275" idx="4"/>
              <a:endCxn id="274" idx="0"/>
            </p:cNvCxnSpPr>
            <p:nvPr/>
          </p:nvCxnSpPr>
          <p:spPr bwMode="auto">
            <a:xfrm flipH="1">
              <a:off x="2720975" y="4029077"/>
              <a:ext cx="288925" cy="268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00"/>
            <p:cNvCxnSpPr>
              <a:cxnSpLocks noChangeAspect="1" noChangeShapeType="1"/>
              <a:stCxn id="275" idx="4"/>
              <a:endCxn id="281" idx="0"/>
            </p:cNvCxnSpPr>
            <p:nvPr/>
          </p:nvCxnSpPr>
          <p:spPr bwMode="auto">
            <a:xfrm>
              <a:off x="3008313" y="4029077"/>
              <a:ext cx="290512" cy="282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AutoShape 101"/>
            <p:cNvCxnSpPr>
              <a:cxnSpLocks noChangeAspect="1" noChangeShapeType="1"/>
              <a:stCxn id="265" idx="4"/>
              <a:endCxn id="275" idx="0"/>
            </p:cNvCxnSpPr>
            <p:nvPr/>
          </p:nvCxnSpPr>
          <p:spPr bwMode="auto">
            <a:xfrm flipH="1">
              <a:off x="3009900" y="3627439"/>
              <a:ext cx="268287" cy="130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Oval 102"/>
            <p:cNvSpPr>
              <a:spLocks noChangeAspect="1" noChangeArrowheads="1"/>
            </p:cNvSpPr>
            <p:nvPr/>
          </p:nvSpPr>
          <p:spPr bwMode="auto">
            <a:xfrm>
              <a:off x="3432175" y="4837114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80" name="Oval 103"/>
            <p:cNvSpPr>
              <a:spLocks noChangeAspect="1" noChangeArrowheads="1"/>
            </p:cNvSpPr>
            <p:nvPr/>
          </p:nvSpPr>
          <p:spPr bwMode="auto">
            <a:xfrm>
              <a:off x="2670175" y="4832351"/>
              <a:ext cx="5984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81" name="Oval 104"/>
            <p:cNvSpPr>
              <a:spLocks noChangeAspect="1" noChangeArrowheads="1"/>
            </p:cNvSpPr>
            <p:nvPr/>
          </p:nvSpPr>
          <p:spPr bwMode="auto">
            <a:xfrm>
              <a:off x="3028950" y="4286252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82" name="AutoShape 105"/>
            <p:cNvCxnSpPr>
              <a:cxnSpLocks noChangeAspect="1" noChangeShapeType="1"/>
              <a:stCxn id="281" idx="4"/>
              <a:endCxn id="280" idx="0"/>
            </p:cNvCxnSpPr>
            <p:nvPr/>
          </p:nvCxnSpPr>
          <p:spPr bwMode="auto">
            <a:xfrm flipH="1">
              <a:off x="2936875" y="4584702"/>
              <a:ext cx="361950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06"/>
            <p:cNvCxnSpPr>
              <a:cxnSpLocks noChangeAspect="1" noChangeShapeType="1"/>
              <a:stCxn id="281" idx="4"/>
              <a:endCxn id="279" idx="0"/>
            </p:cNvCxnSpPr>
            <p:nvPr/>
          </p:nvCxnSpPr>
          <p:spPr bwMode="auto">
            <a:xfrm>
              <a:off x="3298825" y="4584702"/>
              <a:ext cx="403225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4" name="Oval 107"/>
            <p:cNvSpPr>
              <a:spLocks noChangeAspect="1" noChangeArrowheads="1"/>
            </p:cNvSpPr>
            <p:nvPr/>
          </p:nvSpPr>
          <p:spPr bwMode="auto">
            <a:xfrm>
              <a:off x="3732213" y="5183189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85" name="Oval 108"/>
            <p:cNvSpPr>
              <a:spLocks noChangeAspect="1" noChangeArrowheads="1"/>
            </p:cNvSpPr>
            <p:nvPr/>
          </p:nvSpPr>
          <p:spPr bwMode="auto">
            <a:xfrm>
              <a:off x="3195638" y="5197476"/>
              <a:ext cx="542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86" name="AutoShape 109"/>
            <p:cNvCxnSpPr>
              <a:cxnSpLocks noChangeAspect="1" noChangeShapeType="1"/>
              <a:stCxn id="279" idx="4"/>
              <a:endCxn id="285" idx="0"/>
            </p:cNvCxnSpPr>
            <p:nvPr/>
          </p:nvCxnSpPr>
          <p:spPr bwMode="auto">
            <a:xfrm flipH="1">
              <a:off x="3436938" y="5135564"/>
              <a:ext cx="265112" cy="88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AutoShape 110"/>
            <p:cNvCxnSpPr>
              <a:cxnSpLocks noChangeAspect="1" noChangeShapeType="1"/>
              <a:stCxn id="279" idx="4"/>
              <a:endCxn id="284" idx="0"/>
            </p:cNvCxnSpPr>
            <p:nvPr/>
          </p:nvCxnSpPr>
          <p:spPr bwMode="auto">
            <a:xfrm>
              <a:off x="3702050" y="5135564"/>
              <a:ext cx="301625" cy="7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8" name="Oval 111"/>
            <p:cNvSpPr>
              <a:spLocks noChangeAspect="1" noChangeArrowheads="1"/>
            </p:cNvSpPr>
            <p:nvPr/>
          </p:nvSpPr>
          <p:spPr bwMode="auto">
            <a:xfrm>
              <a:off x="3522663" y="3732214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289" name="Oval 112"/>
            <p:cNvSpPr>
              <a:spLocks noChangeAspect="1" noChangeArrowheads="1"/>
            </p:cNvSpPr>
            <p:nvPr/>
          </p:nvSpPr>
          <p:spPr bwMode="auto">
            <a:xfrm>
              <a:off x="3605213" y="4297364"/>
              <a:ext cx="57943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290" name="AutoShape 113"/>
            <p:cNvCxnSpPr>
              <a:cxnSpLocks noChangeAspect="1" noChangeShapeType="1"/>
              <a:stCxn id="288" idx="4"/>
              <a:endCxn id="289" idx="0"/>
            </p:cNvCxnSpPr>
            <p:nvPr/>
          </p:nvCxnSpPr>
          <p:spPr bwMode="auto">
            <a:xfrm>
              <a:off x="3795713" y="4030664"/>
              <a:ext cx="69850" cy="290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AutoShape 114"/>
            <p:cNvCxnSpPr>
              <a:cxnSpLocks noChangeAspect="1" noChangeShapeType="1"/>
              <a:stCxn id="265" idx="4"/>
              <a:endCxn id="288" idx="0"/>
            </p:cNvCxnSpPr>
            <p:nvPr/>
          </p:nvCxnSpPr>
          <p:spPr bwMode="auto">
            <a:xfrm>
              <a:off x="3278188" y="3627439"/>
              <a:ext cx="517525" cy="130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2" name="Oval 115"/>
            <p:cNvSpPr>
              <a:spLocks noChangeAspect="1" noChangeArrowheads="1"/>
            </p:cNvSpPr>
            <p:nvPr/>
          </p:nvSpPr>
          <p:spPr bwMode="auto">
            <a:xfrm>
              <a:off x="5626100" y="4264027"/>
              <a:ext cx="669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93" name="Oval 116"/>
            <p:cNvSpPr>
              <a:spLocks noChangeAspect="1" noChangeArrowheads="1"/>
            </p:cNvSpPr>
            <p:nvPr/>
          </p:nvSpPr>
          <p:spPr bwMode="auto">
            <a:xfrm>
              <a:off x="4171950" y="4279902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94" name="AutoShape 117"/>
            <p:cNvCxnSpPr>
              <a:cxnSpLocks noChangeAspect="1" noChangeShapeType="1"/>
              <a:stCxn id="288" idx="4"/>
              <a:endCxn id="293" idx="0"/>
            </p:cNvCxnSpPr>
            <p:nvPr/>
          </p:nvCxnSpPr>
          <p:spPr bwMode="auto">
            <a:xfrm>
              <a:off x="3795713" y="4030664"/>
              <a:ext cx="687387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AutoShape 118"/>
            <p:cNvCxnSpPr>
              <a:cxnSpLocks noChangeAspect="1" noChangeShapeType="1"/>
              <a:stCxn id="266" idx="4"/>
              <a:endCxn id="292" idx="0"/>
            </p:cNvCxnSpPr>
            <p:nvPr/>
          </p:nvCxnSpPr>
          <p:spPr bwMode="auto">
            <a:xfrm>
              <a:off x="5521325" y="4002089"/>
              <a:ext cx="406400" cy="276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6" name="Oval 119"/>
            <p:cNvSpPr>
              <a:spLocks noChangeAspect="1" noChangeArrowheads="1"/>
            </p:cNvSpPr>
            <p:nvPr/>
          </p:nvSpPr>
          <p:spPr bwMode="auto">
            <a:xfrm>
              <a:off x="5815013" y="2787652"/>
              <a:ext cx="687387" cy="32385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97" name="AutoShape 120"/>
            <p:cNvCxnSpPr>
              <a:cxnSpLocks noChangeAspect="1" noChangeShapeType="1"/>
              <a:stCxn id="262" idx="0"/>
              <a:endCxn id="296" idx="4"/>
            </p:cNvCxnSpPr>
            <p:nvPr/>
          </p:nvCxnSpPr>
          <p:spPr bwMode="auto">
            <a:xfrm flipV="1">
              <a:off x="5822950" y="3097215"/>
              <a:ext cx="303212" cy="161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AutoShape 152"/>
            <p:cNvCxnSpPr>
              <a:cxnSpLocks noChangeAspect="1" noChangeShapeType="1"/>
            </p:cNvCxnSpPr>
            <p:nvPr/>
          </p:nvCxnSpPr>
          <p:spPr bwMode="auto">
            <a:xfrm>
              <a:off x="4770438" y="4697414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1" name="Rectangle 13"/>
          <p:cNvSpPr>
            <a:spLocks noChangeAspect="1" noChangeArrowheads="1"/>
          </p:cNvSpPr>
          <p:nvPr/>
        </p:nvSpPr>
        <p:spPr bwMode="auto">
          <a:xfrm>
            <a:off x="2299825" y="5627057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2" name="Rectangle 13"/>
          <p:cNvSpPr>
            <a:spLocks noChangeAspect="1" noChangeArrowheads="1"/>
          </p:cNvSpPr>
          <p:nvPr/>
        </p:nvSpPr>
        <p:spPr bwMode="auto">
          <a:xfrm>
            <a:off x="10620124" y="2704233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304" name="AutoShape 79"/>
          <p:cNvCxnSpPr>
            <a:cxnSpLocks noChangeAspect="1" noChangeShapeType="1"/>
          </p:cNvCxnSpPr>
          <p:nvPr/>
        </p:nvCxnSpPr>
        <p:spPr bwMode="auto">
          <a:xfrm flipH="1">
            <a:off x="9363410" y="5422574"/>
            <a:ext cx="89740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AutoShape 80"/>
          <p:cNvCxnSpPr>
            <a:cxnSpLocks noChangeAspect="1" noChangeShapeType="1"/>
          </p:cNvCxnSpPr>
          <p:nvPr/>
        </p:nvCxnSpPr>
        <p:spPr bwMode="auto">
          <a:xfrm>
            <a:off x="9453151" y="5422574"/>
            <a:ext cx="103856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Rectangle 13"/>
          <p:cNvSpPr>
            <a:spLocks noChangeAspect="1" noChangeArrowheads="1"/>
          </p:cNvSpPr>
          <p:nvPr/>
        </p:nvSpPr>
        <p:spPr bwMode="auto">
          <a:xfrm>
            <a:off x="9536406" y="5539153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" name="Rectangle 13"/>
          <p:cNvSpPr>
            <a:spLocks noChangeAspect="1" noChangeArrowheads="1"/>
          </p:cNvSpPr>
          <p:nvPr/>
        </p:nvSpPr>
        <p:spPr bwMode="auto">
          <a:xfrm>
            <a:off x="9197038" y="5549432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6385156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 Definition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 </a:t>
            </a:r>
            <a:r>
              <a:rPr lang="en-US" altLang="lv-LV" smtClean="0">
                <a:solidFill>
                  <a:schemeClr val="tx2"/>
                </a:solidFill>
              </a:rPr>
              <a:t>splay tree</a:t>
            </a:r>
            <a:r>
              <a:rPr lang="en-US" altLang="lv-LV" smtClean="0"/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 altLang="lv-LV" smtClean="0"/>
              <a:t>deepest internal node accessed is 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splaying costs O(h), 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smtClean="0"/>
              <a:t>O(h) rotations, each of which is O(1)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748964-C35E-41EA-8737-0D5F6EFCB2F0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4859884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Trees &amp; Ordered Dictionaries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which nodes are splayed after each operation?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5E373-952C-4AE6-A299-7628AEEB249C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4343400" y="4672014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use the parent of the internal node that was actually removed from the tree (the parent of the node that the removed item was swapped with)</a:t>
            </a: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2286000" y="5072064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erase(k)</a:t>
            </a: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4343401" y="4051300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use the new node containing the entry inserted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2357439" y="4038600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put(k,v)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4383088" y="3028950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if key found, use that node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if key not found, use parent of ending external node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438401" y="3181350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get(k)</a:t>
            </a: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4230688" y="2514600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/>
              <a:t>splay node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2286000" y="2514600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/>
              <a:t>method</a:t>
            </a:r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2286000" y="25146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2286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2286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6" name="Line 21"/>
          <p:cNvSpPr>
            <a:spLocks noChangeShapeType="1"/>
          </p:cNvSpPr>
          <p:nvPr/>
        </p:nvSpPr>
        <p:spPr bwMode="auto">
          <a:xfrm>
            <a:off x="2286000" y="58674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7" name="Line 22"/>
          <p:cNvSpPr>
            <a:spLocks noChangeShapeType="1"/>
          </p:cNvSpPr>
          <p:nvPr/>
        </p:nvSpPr>
        <p:spPr bwMode="auto">
          <a:xfrm>
            <a:off x="22860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8" name="Line 23"/>
          <p:cNvSpPr>
            <a:spLocks noChangeShapeType="1"/>
          </p:cNvSpPr>
          <p:nvPr/>
        </p:nvSpPr>
        <p:spPr bwMode="auto">
          <a:xfrm>
            <a:off x="4202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9" name="Line 24"/>
          <p:cNvSpPr>
            <a:spLocks noChangeShapeType="1"/>
          </p:cNvSpPr>
          <p:nvPr/>
        </p:nvSpPr>
        <p:spPr bwMode="auto">
          <a:xfrm>
            <a:off x="105156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70" name="Line 25"/>
          <p:cNvSpPr>
            <a:spLocks noChangeShapeType="1"/>
          </p:cNvSpPr>
          <p:nvPr/>
        </p:nvSpPr>
        <p:spPr bwMode="auto">
          <a:xfrm>
            <a:off x="2286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136814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Amortized Analysis of Splay Trees</a:t>
            </a:r>
          </a:p>
        </p:txBody>
      </p:sp>
      <p:sp>
        <p:nvSpPr>
          <p:cNvPr id="3078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/>
              <a:t>Running time of each operation is proportional to time for splaying.</a:t>
            </a:r>
          </a:p>
          <a:p>
            <a:pPr eaLnBrk="1" hangingPunct="1"/>
            <a:r>
              <a:rPr lang="en-US" altLang="lv-LV"/>
              <a:t>Define rank(v) as the logarithm (base 2) of the number of nodes in subtree rooted at v.</a:t>
            </a:r>
          </a:p>
          <a:p>
            <a:pPr eaLnBrk="1" hangingPunct="1"/>
            <a:r>
              <a:rPr lang="en-US" altLang="lv-LV"/>
              <a:t>Costs: zig = $1, zig-zig = $2, zig-zag = $2.</a:t>
            </a:r>
          </a:p>
          <a:p>
            <a:pPr eaLnBrk="1" hangingPunct="1"/>
            <a:r>
              <a:rPr lang="en-US" altLang="lv-LV"/>
              <a:t>Thus, cost for playing a node at depth d = $d.</a:t>
            </a:r>
          </a:p>
          <a:p>
            <a:pPr eaLnBrk="1" hangingPunct="1"/>
            <a:r>
              <a:rPr lang="en-US" altLang="lv-LV"/>
              <a:t>Imagine that we store rank(v) cyber-dollars at each node v of the splay tree (just for the sake of analysis).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21F02C-9942-43B3-83ED-A85A275CD6B2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4752133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per zig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Doing a zig at x costs at most rank’(x) - rank(x):</a:t>
            </a:r>
          </a:p>
          <a:p>
            <a:pPr lvl="1" eaLnBrk="1" hangingPunct="1"/>
            <a:r>
              <a:rPr lang="en-US" altLang="lv-LV" dirty="0" smtClean="0"/>
              <a:t>cost = rank’(x) + rank’(y) - rank(y) - rank(x) </a:t>
            </a:r>
            <a:r>
              <a:rPr lang="en-US" altLang="lv-LV" u="sng" dirty="0" smtClean="0"/>
              <a:t>&lt;</a:t>
            </a:r>
            <a:r>
              <a:rPr lang="en-US" altLang="lv-LV" dirty="0" smtClean="0"/>
              <a:t> rank’(x) - rank(x).</a:t>
            </a:r>
          </a:p>
          <a:p>
            <a:pPr lvl="1" eaLnBrk="1" hangingPunct="1"/>
            <a:endParaRPr lang="en-US" altLang="lv-LV" dirty="0" smtClean="0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C1984D-1ABD-4255-BDED-5AA6DF7204B2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grpSp>
        <p:nvGrpSpPr>
          <p:cNvPr id="4103" name="Group 33"/>
          <p:cNvGrpSpPr>
            <a:grpSpLocks/>
          </p:cNvGrpSpPr>
          <p:nvPr/>
        </p:nvGrpSpPr>
        <p:grpSpPr bwMode="auto">
          <a:xfrm>
            <a:off x="3049589" y="3648553"/>
            <a:ext cx="5892053" cy="2371247"/>
            <a:chOff x="2561" y="2422"/>
            <a:chExt cx="3207" cy="1589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4097" y="2490"/>
              <a:ext cx="22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/>
                <a:t>zig</a:t>
              </a: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118" y="2809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2818" y="316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107" name="AutoShape 8"/>
            <p:cNvSpPr>
              <a:spLocks noChangeArrowheads="1"/>
            </p:cNvSpPr>
            <p:nvPr/>
          </p:nvSpPr>
          <p:spPr bwMode="auto">
            <a:xfrm>
              <a:off x="2561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auto">
            <a:xfrm>
              <a:off x="2994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09" name="AutoShape 10"/>
            <p:cNvSpPr>
              <a:spLocks noChangeArrowheads="1"/>
            </p:cNvSpPr>
            <p:nvPr/>
          </p:nvSpPr>
          <p:spPr bwMode="auto">
            <a:xfrm>
              <a:off x="3403" y="320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10" name="AutoShape 11"/>
            <p:cNvCxnSpPr>
              <a:cxnSpLocks noChangeShapeType="1"/>
              <a:stCxn id="4105" idx="3"/>
              <a:endCxn id="4106" idx="0"/>
            </p:cNvCxnSpPr>
            <p:nvPr/>
          </p:nvCxnSpPr>
          <p:spPr bwMode="auto">
            <a:xfrm flipH="1">
              <a:off x="2925" y="3036"/>
              <a:ext cx="217" cy="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AutoShape 12"/>
            <p:cNvCxnSpPr>
              <a:cxnSpLocks noChangeShapeType="1"/>
              <a:stCxn id="4106" idx="3"/>
              <a:endCxn id="4107" idx="0"/>
            </p:cNvCxnSpPr>
            <p:nvPr/>
          </p:nvCxnSpPr>
          <p:spPr bwMode="auto">
            <a:xfrm flipH="1">
              <a:off x="2709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AutoShape 13"/>
            <p:cNvCxnSpPr>
              <a:cxnSpLocks noChangeShapeType="1"/>
              <a:stCxn id="4106" idx="5"/>
              <a:endCxn id="4108" idx="0"/>
            </p:cNvCxnSpPr>
            <p:nvPr/>
          </p:nvCxnSpPr>
          <p:spPr bwMode="auto">
            <a:xfrm>
              <a:off x="2996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14"/>
            <p:cNvCxnSpPr>
              <a:cxnSpLocks noChangeShapeType="1"/>
              <a:stCxn id="4105" idx="5"/>
              <a:endCxn id="4109" idx="0"/>
            </p:cNvCxnSpPr>
            <p:nvPr/>
          </p:nvCxnSpPr>
          <p:spPr bwMode="auto">
            <a:xfrm>
              <a:off x="3289" y="3057"/>
              <a:ext cx="261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4" name="Oval 15"/>
            <p:cNvSpPr>
              <a:spLocks noChangeArrowheads="1"/>
            </p:cNvSpPr>
            <p:nvPr/>
          </p:nvSpPr>
          <p:spPr bwMode="auto">
            <a:xfrm>
              <a:off x="3508" y="2422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115" name="AutoShape 16"/>
            <p:cNvCxnSpPr>
              <a:cxnSpLocks noChangeShapeType="1"/>
              <a:stCxn id="4114" idx="3"/>
              <a:endCxn id="4105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AutoShape 17"/>
            <p:cNvSpPr>
              <a:spLocks noChangeArrowheads="1"/>
            </p:cNvSpPr>
            <p:nvPr/>
          </p:nvSpPr>
          <p:spPr bwMode="auto">
            <a:xfrm>
              <a:off x="3760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17" name="AutoShape 18"/>
            <p:cNvCxnSpPr>
              <a:cxnSpLocks noChangeShapeType="1"/>
              <a:stCxn id="4114" idx="5"/>
              <a:endCxn id="4116" idx="0"/>
            </p:cNvCxnSpPr>
            <p:nvPr/>
          </p:nvCxnSpPr>
          <p:spPr bwMode="auto">
            <a:xfrm>
              <a:off x="3677" y="2668"/>
              <a:ext cx="232" cy="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8" name="Oval 19"/>
            <p:cNvSpPr>
              <a:spLocks noChangeArrowheads="1"/>
            </p:cNvSpPr>
            <p:nvPr/>
          </p:nvSpPr>
          <p:spPr bwMode="auto">
            <a:xfrm>
              <a:off x="5194" y="3158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9" name="Oval 20"/>
            <p:cNvSpPr>
              <a:spLocks noChangeArrowheads="1"/>
            </p:cNvSpPr>
            <p:nvPr/>
          </p:nvSpPr>
          <p:spPr bwMode="auto">
            <a:xfrm>
              <a:off x="4712" y="2758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0" name="AutoShape 21"/>
            <p:cNvSpPr>
              <a:spLocks noChangeArrowheads="1"/>
            </p:cNvSpPr>
            <p:nvPr/>
          </p:nvSpPr>
          <p:spPr bwMode="auto">
            <a:xfrm>
              <a:off x="448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21" name="AutoShape 22"/>
            <p:cNvSpPr>
              <a:spLocks noChangeArrowheads="1"/>
            </p:cNvSpPr>
            <p:nvPr/>
          </p:nvSpPr>
          <p:spPr bwMode="auto">
            <a:xfrm>
              <a:off x="491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22" name="AutoShape 23"/>
            <p:cNvSpPr>
              <a:spLocks noChangeArrowheads="1"/>
            </p:cNvSpPr>
            <p:nvPr/>
          </p:nvSpPr>
          <p:spPr bwMode="auto">
            <a:xfrm>
              <a:off x="5386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23" name="AutoShape 24"/>
            <p:cNvCxnSpPr>
              <a:cxnSpLocks noChangeShapeType="1"/>
              <a:stCxn id="4118" idx="1"/>
              <a:endCxn id="4119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4" name="AutoShape 25"/>
            <p:cNvCxnSpPr>
              <a:cxnSpLocks noChangeShapeType="1"/>
              <a:stCxn id="4127" idx="5"/>
              <a:endCxn id="4120" idx="0"/>
            </p:cNvCxnSpPr>
            <p:nvPr/>
          </p:nvCxnSpPr>
          <p:spPr bwMode="auto">
            <a:xfrm>
              <a:off x="4486" y="3345"/>
              <a:ext cx="14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6"/>
            <p:cNvCxnSpPr>
              <a:cxnSpLocks noChangeShapeType="1"/>
              <a:stCxn id="4118" idx="3"/>
              <a:endCxn id="4121" idx="0"/>
            </p:cNvCxnSpPr>
            <p:nvPr/>
          </p:nvCxnSpPr>
          <p:spPr bwMode="auto">
            <a:xfrm flipH="1">
              <a:off x="5061" y="3390"/>
              <a:ext cx="153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6" name="AutoShape 27"/>
            <p:cNvCxnSpPr>
              <a:cxnSpLocks noChangeShapeType="1"/>
              <a:stCxn id="4118" idx="5"/>
              <a:endCxn id="4122" idx="0"/>
            </p:cNvCxnSpPr>
            <p:nvPr/>
          </p:nvCxnSpPr>
          <p:spPr bwMode="auto">
            <a:xfrm>
              <a:off x="5356" y="3390"/>
              <a:ext cx="179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7" name="Oval 28"/>
            <p:cNvSpPr>
              <a:spLocks noChangeArrowheads="1"/>
            </p:cNvSpPr>
            <p:nvPr/>
          </p:nvSpPr>
          <p:spPr bwMode="auto">
            <a:xfrm>
              <a:off x="4309" y="311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4128" name="AutoShape 29"/>
            <p:cNvCxnSpPr>
              <a:cxnSpLocks noChangeShapeType="1"/>
              <a:stCxn id="4127" idx="7"/>
              <a:endCxn id="4119" idx="3"/>
            </p:cNvCxnSpPr>
            <p:nvPr/>
          </p:nvCxnSpPr>
          <p:spPr bwMode="auto">
            <a:xfrm flipV="1">
              <a:off x="4486" y="2987"/>
              <a:ext cx="24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9" name="AutoShape 30"/>
            <p:cNvSpPr>
              <a:spLocks noChangeArrowheads="1"/>
            </p:cNvSpPr>
            <p:nvPr/>
          </p:nvSpPr>
          <p:spPr bwMode="auto">
            <a:xfrm>
              <a:off x="4097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30" name="AutoShape 31"/>
            <p:cNvCxnSpPr>
              <a:cxnSpLocks noChangeShapeType="1"/>
              <a:stCxn id="4127" idx="3"/>
              <a:endCxn id="4129" idx="0"/>
            </p:cNvCxnSpPr>
            <p:nvPr/>
          </p:nvCxnSpPr>
          <p:spPr bwMode="auto">
            <a:xfrm flipH="1">
              <a:off x="4245" y="3345"/>
              <a:ext cx="10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219535631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per zig-zig and zig-zag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Doing a zig-zig or zig-zag at x costs at most 				3(rank’(x) - rank(x)) - 2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DCED38-2546-4419-AA2C-36308986EECB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grpSp>
        <p:nvGrpSpPr>
          <p:cNvPr id="19462" name="Group 93"/>
          <p:cNvGrpSpPr>
            <a:grpSpLocks/>
          </p:cNvGrpSpPr>
          <p:nvPr/>
        </p:nvGrpSpPr>
        <p:grpSpPr bwMode="auto">
          <a:xfrm>
            <a:off x="3505200" y="2819400"/>
            <a:ext cx="7016750" cy="1714293"/>
            <a:chOff x="1248" y="798"/>
            <a:chExt cx="4420" cy="1327"/>
          </a:xfrm>
        </p:grpSpPr>
        <p:grpSp>
          <p:nvGrpSpPr>
            <p:cNvPr id="19492" name="Group 61"/>
            <p:cNvGrpSpPr>
              <a:grpSpLocks/>
            </p:cNvGrpSpPr>
            <p:nvPr/>
          </p:nvGrpSpPr>
          <p:grpSpPr bwMode="auto">
            <a:xfrm>
              <a:off x="1248" y="798"/>
              <a:ext cx="1834" cy="1234"/>
              <a:chOff x="138" y="896"/>
              <a:chExt cx="1834" cy="1605"/>
            </a:xfrm>
          </p:grpSpPr>
          <p:cxnSp>
            <p:nvCxnSpPr>
              <p:cNvPr id="19509" name="AutoShape 33"/>
              <p:cNvCxnSpPr>
                <a:cxnSpLocks noChangeShapeType="1"/>
                <a:stCxn id="19510" idx="3"/>
                <a:endCxn id="19511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10" name="Oval 34"/>
              <p:cNvSpPr>
                <a:spLocks noChangeArrowheads="1"/>
              </p:cNvSpPr>
              <p:nvPr/>
            </p:nvSpPr>
            <p:spPr bwMode="auto">
              <a:xfrm>
                <a:off x="706" y="1249"/>
                <a:ext cx="243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511" name="Oval 35"/>
              <p:cNvSpPr>
                <a:spLocks noChangeArrowheads="1"/>
              </p:cNvSpPr>
              <p:nvPr/>
            </p:nvSpPr>
            <p:spPr bwMode="auto">
              <a:xfrm>
                <a:off x="418" y="1574"/>
                <a:ext cx="243" cy="43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512" name="AutoShape 36"/>
              <p:cNvSpPr>
                <a:spLocks noChangeArrowheads="1"/>
              </p:cNvSpPr>
              <p:nvPr/>
            </p:nvSpPr>
            <p:spPr bwMode="auto">
              <a:xfrm>
                <a:off x="138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3" name="AutoShape 37"/>
              <p:cNvSpPr>
                <a:spLocks noChangeArrowheads="1"/>
              </p:cNvSpPr>
              <p:nvPr/>
            </p:nvSpPr>
            <p:spPr bwMode="auto">
              <a:xfrm>
                <a:off x="570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4" name="AutoShape 38"/>
              <p:cNvSpPr>
                <a:spLocks noChangeArrowheads="1"/>
              </p:cNvSpPr>
              <p:nvPr/>
            </p:nvSpPr>
            <p:spPr bwMode="auto">
              <a:xfrm>
                <a:off x="979" y="152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15" name="AutoShape 39"/>
              <p:cNvCxnSpPr>
                <a:cxnSpLocks noChangeShapeType="1"/>
                <a:stCxn id="19511" idx="3"/>
                <a:endCxn id="19512" idx="0"/>
              </p:cNvCxnSpPr>
              <p:nvPr/>
            </p:nvCxnSpPr>
            <p:spPr bwMode="auto">
              <a:xfrm flipH="1">
                <a:off x="309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16" name="AutoShape 40"/>
              <p:cNvCxnSpPr>
                <a:cxnSpLocks noChangeShapeType="1"/>
                <a:stCxn id="19511" idx="5"/>
                <a:endCxn id="19513" idx="0"/>
              </p:cNvCxnSpPr>
              <p:nvPr/>
            </p:nvCxnSpPr>
            <p:spPr bwMode="auto">
              <a:xfrm>
                <a:off x="601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17" name="AutoShape 41"/>
              <p:cNvCxnSpPr>
                <a:cxnSpLocks noChangeShapeType="1"/>
                <a:stCxn id="19510" idx="5"/>
                <a:endCxn id="19514" idx="0"/>
              </p:cNvCxnSpPr>
              <p:nvPr/>
            </p:nvCxnSpPr>
            <p:spPr bwMode="auto">
              <a:xfrm>
                <a:off x="889" y="1570"/>
                <a:ext cx="261" cy="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18" name="Oval 42"/>
              <p:cNvSpPr>
                <a:spLocks noChangeArrowheads="1"/>
              </p:cNvSpPr>
              <p:nvPr/>
            </p:nvSpPr>
            <p:spPr bwMode="auto">
              <a:xfrm>
                <a:off x="1098" y="896"/>
                <a:ext cx="235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19519" name="AutoShape 43"/>
              <p:cNvCxnSpPr>
                <a:cxnSpLocks noChangeShapeType="1"/>
                <a:stCxn id="19518" idx="3"/>
                <a:endCxn id="19510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20" name="AutoShape 4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21" name="AutoShape 45"/>
              <p:cNvCxnSpPr>
                <a:cxnSpLocks noChangeShapeType="1"/>
                <a:stCxn id="19518" idx="5"/>
                <a:endCxn id="19520" idx="0"/>
              </p:cNvCxnSpPr>
              <p:nvPr/>
            </p:nvCxnSpPr>
            <p:spPr bwMode="auto">
              <a:xfrm>
                <a:off x="1274" y="1217"/>
                <a:ext cx="427" cy="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93" name="Text Box 46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zig-zig</a:t>
              </a:r>
            </a:p>
          </p:txBody>
        </p:sp>
        <p:grpSp>
          <p:nvGrpSpPr>
            <p:cNvPr id="19494" name="Group 62"/>
            <p:cNvGrpSpPr>
              <a:grpSpLocks/>
            </p:cNvGrpSpPr>
            <p:nvPr/>
          </p:nvGrpSpPr>
          <p:grpSpPr bwMode="auto">
            <a:xfrm>
              <a:off x="4032" y="804"/>
              <a:ext cx="1636" cy="1321"/>
              <a:chOff x="816" y="2399"/>
              <a:chExt cx="1636" cy="1626"/>
            </a:xfrm>
          </p:grpSpPr>
          <p:sp>
            <p:nvSpPr>
              <p:cNvPr id="19496" name="Oval 47"/>
              <p:cNvSpPr>
                <a:spLocks noChangeArrowheads="1"/>
              </p:cNvSpPr>
              <p:nvPr/>
            </p:nvSpPr>
            <p:spPr bwMode="auto">
              <a:xfrm flipH="1">
                <a:off x="1570" y="2765"/>
                <a:ext cx="243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497" name="Oval 48"/>
              <p:cNvSpPr>
                <a:spLocks noChangeArrowheads="1"/>
              </p:cNvSpPr>
              <p:nvPr/>
            </p:nvSpPr>
            <p:spPr bwMode="auto">
              <a:xfrm flipH="1">
                <a:off x="1862" y="3102"/>
                <a:ext cx="235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9498" name="AutoShape 49"/>
              <p:cNvSpPr>
                <a:spLocks noChangeArrowheads="1"/>
              </p:cNvSpPr>
              <p:nvPr/>
            </p:nvSpPr>
            <p:spPr bwMode="auto">
              <a:xfrm flipH="1">
                <a:off x="2010" y="344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9" name="AutoShape 50"/>
              <p:cNvSpPr>
                <a:spLocks noChangeArrowheads="1"/>
              </p:cNvSpPr>
              <p:nvPr/>
            </p:nvSpPr>
            <p:spPr bwMode="auto">
              <a:xfrm flipH="1">
                <a:off x="1578" y="3441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AutoShape 51"/>
              <p:cNvSpPr>
                <a:spLocks noChangeArrowheads="1"/>
              </p:cNvSpPr>
              <p:nvPr/>
            </p:nvSpPr>
            <p:spPr bwMode="auto">
              <a:xfrm flipH="1">
                <a:off x="1169" y="3070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01" name="AutoShape 52"/>
              <p:cNvCxnSpPr>
                <a:cxnSpLocks noChangeShapeType="1"/>
                <a:stCxn id="19496" idx="3"/>
                <a:endCxn id="19497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2" name="AutoShape 53"/>
              <p:cNvCxnSpPr>
                <a:cxnSpLocks noChangeShapeType="1"/>
                <a:stCxn id="19497" idx="3"/>
                <a:endCxn id="19498" idx="0"/>
              </p:cNvCxnSpPr>
              <p:nvPr/>
            </p:nvCxnSpPr>
            <p:spPr bwMode="auto">
              <a:xfrm>
                <a:off x="2033" y="3383"/>
                <a:ext cx="148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3" name="AutoShape 54"/>
              <p:cNvCxnSpPr>
                <a:cxnSpLocks noChangeShapeType="1"/>
                <a:stCxn id="19497" idx="5"/>
                <a:endCxn id="19499" idx="0"/>
              </p:cNvCxnSpPr>
              <p:nvPr/>
            </p:nvCxnSpPr>
            <p:spPr bwMode="auto">
              <a:xfrm flipH="1">
                <a:off x="1749" y="3383"/>
                <a:ext cx="147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4" name="AutoShape 55"/>
              <p:cNvCxnSpPr>
                <a:cxnSpLocks noChangeShapeType="1"/>
                <a:stCxn id="19496" idx="5"/>
                <a:endCxn id="19500" idx="0"/>
              </p:cNvCxnSpPr>
              <p:nvPr/>
            </p:nvCxnSpPr>
            <p:spPr bwMode="auto">
              <a:xfrm flipH="1">
                <a:off x="1340" y="3047"/>
                <a:ext cx="265" cy="1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5" name="Oval 56"/>
              <p:cNvSpPr>
                <a:spLocks noChangeArrowheads="1"/>
              </p:cNvSpPr>
              <p:nvPr/>
            </p:nvSpPr>
            <p:spPr bwMode="auto">
              <a:xfrm flipH="1">
                <a:off x="1182" y="2399"/>
                <a:ext cx="243" cy="41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19506" name="AutoShape 57"/>
              <p:cNvCxnSpPr>
                <a:cxnSpLocks noChangeShapeType="1"/>
                <a:stCxn id="19505" idx="3"/>
                <a:endCxn id="19496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7" name="AutoShape 58"/>
              <p:cNvSpPr>
                <a:spLocks noChangeArrowheads="1"/>
              </p:cNvSpPr>
              <p:nvPr/>
            </p:nvSpPr>
            <p:spPr bwMode="auto">
              <a:xfrm flipH="1">
                <a:off x="816" y="2685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08" name="AutoShape 59"/>
              <p:cNvCxnSpPr>
                <a:cxnSpLocks noChangeShapeType="1"/>
                <a:stCxn id="19505" idx="5"/>
                <a:endCxn id="19507" idx="0"/>
              </p:cNvCxnSpPr>
              <p:nvPr/>
            </p:nvCxnSpPr>
            <p:spPr bwMode="auto">
              <a:xfrm flipH="1">
                <a:off x="987" y="2682"/>
                <a:ext cx="230" cy="1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95" name="Line 6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63" name="Group 92"/>
          <p:cNvGrpSpPr>
            <a:grpSpLocks/>
          </p:cNvGrpSpPr>
          <p:nvPr/>
        </p:nvGrpSpPr>
        <p:grpSpPr bwMode="auto">
          <a:xfrm>
            <a:off x="3571876" y="4688674"/>
            <a:ext cx="5480097" cy="1788326"/>
            <a:chOff x="2585" y="647"/>
            <a:chExt cx="3207" cy="1696"/>
          </a:xfrm>
        </p:grpSpPr>
        <p:cxnSp>
          <p:nvCxnSpPr>
            <p:cNvPr id="19464" name="AutoShape 64"/>
            <p:cNvCxnSpPr>
              <a:cxnSpLocks noChangeShapeType="1"/>
              <a:stCxn id="19475" idx="5"/>
              <a:endCxn id="1946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Text Box 65"/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zig-zag</a:t>
              </a:r>
            </a:p>
          </p:txBody>
        </p:sp>
        <p:sp>
          <p:nvSpPr>
            <p:cNvPr id="19466" name="Oval 66"/>
            <p:cNvSpPr>
              <a:spLocks noChangeArrowheads="1"/>
            </p:cNvSpPr>
            <p:nvPr/>
          </p:nvSpPr>
          <p:spPr bwMode="auto">
            <a:xfrm>
              <a:off x="3389" y="1091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67" name="Oval 67"/>
            <p:cNvSpPr>
              <a:spLocks noChangeArrowheads="1"/>
            </p:cNvSpPr>
            <p:nvPr/>
          </p:nvSpPr>
          <p:spPr bwMode="auto">
            <a:xfrm>
              <a:off x="3101" y="14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68" name="AutoShape 68"/>
            <p:cNvSpPr>
              <a:spLocks noChangeArrowheads="1"/>
            </p:cNvSpPr>
            <p:nvPr/>
          </p:nvSpPr>
          <p:spPr bwMode="auto">
            <a:xfrm>
              <a:off x="2825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69" name="AutoShape 69"/>
            <p:cNvSpPr>
              <a:spLocks noChangeArrowheads="1"/>
            </p:cNvSpPr>
            <p:nvPr/>
          </p:nvSpPr>
          <p:spPr bwMode="auto">
            <a:xfrm>
              <a:off x="3257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70" name="AutoShape 70"/>
            <p:cNvSpPr>
              <a:spLocks noChangeArrowheads="1"/>
            </p:cNvSpPr>
            <p:nvPr/>
          </p:nvSpPr>
          <p:spPr bwMode="auto">
            <a:xfrm>
              <a:off x="3666" y="139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71" name="AutoShape 71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72"/>
            <p:cNvCxnSpPr>
              <a:cxnSpLocks noChangeShapeType="1"/>
              <a:stCxn id="19467" idx="3"/>
              <a:endCxn id="19468" idx="0"/>
            </p:cNvCxnSpPr>
            <p:nvPr/>
          </p:nvCxnSpPr>
          <p:spPr bwMode="auto">
            <a:xfrm flipH="1">
              <a:off x="2984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73"/>
            <p:cNvCxnSpPr>
              <a:cxnSpLocks noChangeShapeType="1"/>
              <a:stCxn id="19467" idx="5"/>
              <a:endCxn id="19469" idx="0"/>
            </p:cNvCxnSpPr>
            <p:nvPr/>
          </p:nvCxnSpPr>
          <p:spPr bwMode="auto">
            <a:xfrm>
              <a:off x="3276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74"/>
            <p:cNvCxnSpPr>
              <a:cxnSpLocks noChangeShapeType="1"/>
              <a:stCxn id="19466" idx="5"/>
              <a:endCxn id="19470" idx="0"/>
            </p:cNvCxnSpPr>
            <p:nvPr/>
          </p:nvCxnSpPr>
          <p:spPr bwMode="auto">
            <a:xfrm>
              <a:off x="3564" y="1398"/>
              <a:ext cx="261" cy="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5" name="Oval 75"/>
            <p:cNvSpPr>
              <a:spLocks noChangeArrowheads="1"/>
            </p:cNvSpPr>
            <p:nvPr/>
          </p:nvSpPr>
          <p:spPr bwMode="auto">
            <a:xfrm>
              <a:off x="2920" y="7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476" name="AutoShape 76"/>
            <p:cNvSpPr>
              <a:spLocks noChangeArrowheads="1"/>
            </p:cNvSpPr>
            <p:nvPr/>
          </p:nvSpPr>
          <p:spPr bwMode="auto">
            <a:xfrm>
              <a:off x="2585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77" name="AutoShape 77"/>
            <p:cNvCxnSpPr>
              <a:cxnSpLocks noChangeShapeType="1"/>
              <a:stCxn id="19475" idx="3"/>
              <a:endCxn id="19476" idx="0"/>
            </p:cNvCxnSpPr>
            <p:nvPr/>
          </p:nvCxnSpPr>
          <p:spPr bwMode="auto">
            <a:xfrm flipH="1">
              <a:off x="2744" y="1076"/>
              <a:ext cx="199" cy="2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Oval 78"/>
            <p:cNvSpPr>
              <a:spLocks noChangeArrowheads="1"/>
            </p:cNvSpPr>
            <p:nvPr/>
          </p:nvSpPr>
          <p:spPr bwMode="auto">
            <a:xfrm>
              <a:off x="5192" y="1110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79" name="Oval 79"/>
            <p:cNvSpPr>
              <a:spLocks noChangeArrowheads="1"/>
            </p:cNvSpPr>
            <p:nvPr/>
          </p:nvSpPr>
          <p:spPr bwMode="auto">
            <a:xfrm>
              <a:off x="4712" y="7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80" name="AutoShape 80"/>
            <p:cNvSpPr>
              <a:spLocks noChangeArrowheads="1"/>
            </p:cNvSpPr>
            <p:nvPr/>
          </p:nvSpPr>
          <p:spPr bwMode="auto">
            <a:xfrm>
              <a:off x="4477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81" name="AutoShape 81"/>
            <p:cNvSpPr>
              <a:spLocks noChangeArrowheads="1"/>
            </p:cNvSpPr>
            <p:nvPr/>
          </p:nvSpPr>
          <p:spPr bwMode="auto">
            <a:xfrm>
              <a:off x="4908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82" name="AutoShape 82"/>
            <p:cNvSpPr>
              <a:spLocks noChangeArrowheads="1"/>
            </p:cNvSpPr>
            <p:nvPr/>
          </p:nvSpPr>
          <p:spPr bwMode="auto">
            <a:xfrm>
              <a:off x="538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83" name="AutoShape 83"/>
            <p:cNvCxnSpPr>
              <a:cxnSpLocks noChangeShapeType="1"/>
              <a:stCxn id="19478" idx="1"/>
              <a:endCxn id="19479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AutoShape 84"/>
            <p:cNvCxnSpPr>
              <a:cxnSpLocks noChangeShapeType="1"/>
              <a:stCxn id="19487" idx="5"/>
              <a:endCxn id="19480" idx="0"/>
            </p:cNvCxnSpPr>
            <p:nvPr/>
          </p:nvCxnSpPr>
          <p:spPr bwMode="auto">
            <a:xfrm>
              <a:off x="4496" y="1377"/>
              <a:ext cx="13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AutoShape 85"/>
            <p:cNvCxnSpPr>
              <a:cxnSpLocks noChangeShapeType="1"/>
              <a:stCxn id="19478" idx="3"/>
              <a:endCxn id="19481" idx="0"/>
            </p:cNvCxnSpPr>
            <p:nvPr/>
          </p:nvCxnSpPr>
          <p:spPr bwMode="auto">
            <a:xfrm flipH="1">
              <a:off x="5067" y="1397"/>
              <a:ext cx="153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AutoShape 86"/>
            <p:cNvCxnSpPr>
              <a:cxnSpLocks noChangeShapeType="1"/>
              <a:stCxn id="19478" idx="5"/>
              <a:endCxn id="19482" idx="0"/>
            </p:cNvCxnSpPr>
            <p:nvPr/>
          </p:nvCxnSpPr>
          <p:spPr bwMode="auto">
            <a:xfrm>
              <a:off x="5362" y="1397"/>
              <a:ext cx="179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7" name="Oval 87"/>
            <p:cNvSpPr>
              <a:spLocks noChangeArrowheads="1"/>
            </p:cNvSpPr>
            <p:nvPr/>
          </p:nvSpPr>
          <p:spPr bwMode="auto">
            <a:xfrm>
              <a:off x="4327" y="10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19488" name="AutoShape 88"/>
            <p:cNvCxnSpPr>
              <a:cxnSpLocks noChangeShapeType="1"/>
              <a:stCxn id="19487" idx="7"/>
              <a:endCxn id="19479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AutoShape 89"/>
            <p:cNvSpPr>
              <a:spLocks noChangeArrowheads="1"/>
            </p:cNvSpPr>
            <p:nvPr/>
          </p:nvSpPr>
          <p:spPr bwMode="auto">
            <a:xfrm>
              <a:off x="409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90" name="AutoShape 90"/>
            <p:cNvCxnSpPr>
              <a:cxnSpLocks noChangeShapeType="1"/>
              <a:stCxn id="19487" idx="3"/>
              <a:endCxn id="19489" idx="0"/>
            </p:cNvCxnSpPr>
            <p:nvPr/>
          </p:nvCxnSpPr>
          <p:spPr bwMode="auto">
            <a:xfrm flipH="1">
              <a:off x="4251" y="1377"/>
              <a:ext cx="9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Line 91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268618296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of Splaying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>
                <a:solidFill>
                  <a:srgbClr val="000000"/>
                </a:solidFill>
              </a:rPr>
              <a:t>Cost of splaying a node x at depth d of a tree rooted at r:</a:t>
            </a:r>
          </a:p>
          <a:p>
            <a:pPr lvl="1" eaLnBrk="1" hangingPunct="1"/>
            <a:r>
              <a:rPr lang="en-US" altLang="lv-LV" smtClean="0">
                <a:solidFill>
                  <a:srgbClr val="000000"/>
                </a:solidFill>
              </a:rPr>
              <a:t>at most 3(rank(r) - rank(x)) - d + 2:</a:t>
            </a:r>
          </a:p>
          <a:p>
            <a:pPr lvl="1" eaLnBrk="1" hangingPunct="1"/>
            <a:r>
              <a:rPr lang="en-US" altLang="lv-LV" smtClean="0">
                <a:solidFill>
                  <a:srgbClr val="000000"/>
                </a:solidFill>
              </a:rPr>
              <a:t>Proof: Splaying x takes d/2 splaying substeps: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38DA17-7C3E-4169-910B-27935868850C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595689" y="3352801"/>
          <a:ext cx="5691187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2590560" imgH="1346040" progId="Equation.3">
                  <p:embed/>
                </p:oleObj>
              </mc:Choice>
              <mc:Fallback>
                <p:oleObj name="Equation" r:id="rId3" imgW="2590560" imgH="13460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3352801"/>
                        <a:ext cx="5691187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0650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4978400" cy="5181600"/>
          </a:xfrm>
        </p:spPr>
        <p:txBody>
          <a:bodyPr/>
          <a:lstStyle/>
          <a:p>
            <a:pPr marL="457200" indent="-914400">
              <a:buNone/>
            </a:pPr>
            <a:r>
              <a:rPr lang="en-US" altLang="lv-LV" dirty="0"/>
              <a:t>3.1 List-like structures</a:t>
            </a:r>
          </a:p>
          <a:p>
            <a:pPr marL="457200" indent="-914400">
              <a:buNone/>
            </a:pPr>
            <a:r>
              <a:rPr lang="en-US" altLang="lv-LV" dirty="0"/>
              <a:t>3.2 Tree-like structures</a:t>
            </a:r>
          </a:p>
          <a:p>
            <a:pPr marL="457200" indent="-914400">
              <a:buNone/>
            </a:pPr>
            <a:r>
              <a:rPr lang="en-US" altLang="lv-LV" dirty="0"/>
              <a:t>3.3	</a:t>
            </a:r>
            <a:r>
              <a:rPr lang="lv-LV" altLang="lv-LV" dirty="0"/>
              <a:t> </a:t>
            </a:r>
            <a:r>
              <a:rPr lang="en-US" altLang="lv-LV" dirty="0"/>
              <a:t>Priority queues and heaps</a:t>
            </a:r>
          </a:p>
          <a:p>
            <a:pPr marL="457200" indent="-914400">
              <a:buNone/>
            </a:pPr>
            <a:r>
              <a:rPr lang="en-US" altLang="lv-LV" dirty="0"/>
              <a:t>3.4	</a:t>
            </a:r>
            <a:r>
              <a:rPr lang="lv-LV" altLang="lv-LV" dirty="0"/>
              <a:t> </a:t>
            </a:r>
            <a:r>
              <a:rPr lang="en-US" altLang="lv-LV" dirty="0"/>
              <a:t>Maps and dictionaries</a:t>
            </a:r>
          </a:p>
          <a:p>
            <a:pPr marL="457200" indent="-914400">
              <a:buNone/>
            </a:pPr>
            <a:r>
              <a:rPr lang="en-US" altLang="lv-LV" dirty="0"/>
              <a:t>3.5	</a:t>
            </a:r>
            <a:r>
              <a:rPr lang="lv-LV" altLang="lv-LV" dirty="0"/>
              <a:t> Balancing</a:t>
            </a:r>
            <a:r>
              <a:rPr lang="en-US" altLang="lv-LV" dirty="0"/>
              <a:t> BST</a:t>
            </a:r>
          </a:p>
          <a:p>
            <a:pPr marL="457200" indent="-914400">
              <a:buNone/>
            </a:pPr>
            <a:r>
              <a:rPr lang="en-US" altLang="lv-LV" dirty="0"/>
              <a:t>3.6	</a:t>
            </a:r>
            <a:r>
              <a:rPr lang="lv-LV" altLang="lv-LV" dirty="0"/>
              <a:t> </a:t>
            </a:r>
            <a:r>
              <a:rPr lang="en-US" altLang="lv-LV" dirty="0"/>
              <a:t>Sorting algorithms</a:t>
            </a:r>
          </a:p>
          <a:p>
            <a:pPr marL="457200" indent="-914400">
              <a:buNone/>
            </a:pPr>
            <a:r>
              <a:rPr lang="en-US" altLang="lv-LV" dirty="0"/>
              <a:t>3.7	</a:t>
            </a:r>
            <a:r>
              <a:rPr lang="lv-LV" altLang="lv-LV" dirty="0"/>
              <a:t> </a:t>
            </a:r>
            <a:r>
              <a:rPr lang="en-US" altLang="lv-LV" dirty="0"/>
              <a:t>Sets and hashing</a:t>
            </a:r>
          </a:p>
          <a:p>
            <a:pPr marL="457200" indent="-914400">
              <a:buNone/>
            </a:pPr>
            <a:r>
              <a:rPr lang="en-US" altLang="lv-LV" dirty="0"/>
              <a:t>3.8	</a:t>
            </a:r>
            <a:r>
              <a:rPr lang="lv-LV" altLang="lv-LV" dirty="0"/>
              <a:t> </a:t>
            </a:r>
            <a:r>
              <a:rPr lang="en-US" altLang="lv-LV" dirty="0"/>
              <a:t>Graphs and traversals</a:t>
            </a:r>
          </a:p>
          <a:p>
            <a:pPr marL="457200" indent="-914400">
              <a:buNone/>
            </a:pPr>
            <a:r>
              <a:rPr lang="en-US" altLang="lv-LV" dirty="0"/>
              <a:t>3.9	</a:t>
            </a:r>
            <a:r>
              <a:rPr lang="lv-LV" altLang="lv-LV" dirty="0"/>
              <a:t> </a:t>
            </a:r>
            <a:r>
              <a:rPr lang="en-US" altLang="lv-LV" dirty="0"/>
              <a:t>Shortest Paths and MST</a:t>
            </a: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16958" y="3810000"/>
            <a:ext cx="484632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604000" y="35814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A880-CACF-485E-BD72-99D70B084D56}" type="slidenum">
              <a:rPr lang="lv-LV" altLang="lv-LV" smtClean="0"/>
              <a:pPr>
                <a:defRPr/>
              </a:pPr>
              <a:t>2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786262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Splay Trees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Recall: rank of a node is logarithm of its size.</a:t>
            </a:r>
          </a:p>
          <a:p>
            <a:pPr eaLnBrk="1" hangingPunct="1"/>
            <a:r>
              <a:rPr lang="en-US" altLang="lv-LV" smtClean="0"/>
              <a:t>Thus, amortized cost of any splay operation is O(log n)</a:t>
            </a:r>
          </a:p>
          <a:p>
            <a:pPr eaLnBrk="1" hangingPunct="1"/>
            <a:r>
              <a:rPr lang="en-US" altLang="lv-LV" smtClean="0"/>
              <a:t>In fact, the analysis goes through for any reasonable definition of rank(x)</a:t>
            </a:r>
          </a:p>
          <a:p>
            <a:pPr eaLnBrk="1" hangingPunct="1"/>
            <a:r>
              <a:rPr lang="en-US" altLang="lv-LV" smtClean="0"/>
              <a:t>This implies that splay trees can actually adapt to perform searches on frequently-requested items much faster than O(log n) in some cases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150E78-47F0-4EFC-8B75-AC9C19B67B92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48204319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focus of our efforts in balancing trees has been to keep the trees properly structured</a:t>
            </a:r>
          </a:p>
          <a:p>
            <a:r>
              <a:rPr lang="en-US" dirty="0" smtClean="0"/>
              <a:t>Consequently, whenever a newly inserted node threatens a tree’s balance, action is taken to correct the imbalance</a:t>
            </a:r>
          </a:p>
          <a:p>
            <a:pPr lvl="1"/>
            <a:r>
              <a:rPr lang="en-US" dirty="0" smtClean="0"/>
              <a:t>This can be done for the entire tree, using the DSW technique, or locally, using the AVL process</a:t>
            </a:r>
          </a:p>
          <a:p>
            <a:r>
              <a:rPr lang="en-US" dirty="0" smtClean="0"/>
              <a:t>Is correcting the imbalance always necessary?</a:t>
            </a:r>
          </a:p>
          <a:p>
            <a:r>
              <a:rPr lang="en-US" dirty="0" smtClean="0"/>
              <a:t>Since trees are used to handle items quickly, it is the speed of operations and not the tree’s structure that is critical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76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idea that not all items in a tree are likely to be used with equal frequency</a:t>
            </a:r>
          </a:p>
          <a:p>
            <a:r>
              <a:rPr lang="en-US" dirty="0" smtClean="0"/>
              <a:t>If we keep track of the most frequently accessed items, and structure the tree to improve access to them, we can improve performance</a:t>
            </a:r>
          </a:p>
          <a:p>
            <a:r>
              <a:rPr lang="en-US" dirty="0" smtClean="0"/>
              <a:t>This is the basis for </a:t>
            </a:r>
            <a:r>
              <a:rPr lang="en-US" b="1" i="1" dirty="0" smtClean="0"/>
              <a:t>self-adjusting trees</a:t>
            </a:r>
            <a:endParaRPr lang="en-US" dirty="0" smtClean="0"/>
          </a:p>
          <a:p>
            <a:r>
              <a:rPr lang="en-US" dirty="0" smtClean="0"/>
              <a:t>The strategy is to migrate up the tree those elements used most often, creating a “priority tree”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217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keep track of frequency in a number of ways</a:t>
            </a:r>
          </a:p>
          <a:p>
            <a:r>
              <a:rPr lang="en-US" dirty="0" smtClean="0"/>
              <a:t>Each node could have a counter to record accesses; the tree could be rearranged to move highest counts up in the tree</a:t>
            </a:r>
          </a:p>
          <a:p>
            <a:r>
              <a:rPr lang="en-US" dirty="0" smtClean="0"/>
              <a:t>A second approach is based on the assumption that an item that has been accessed will be accessed soon again </a:t>
            </a:r>
          </a:p>
          <a:p>
            <a:pPr lvl="1"/>
            <a:r>
              <a:rPr lang="en-US" dirty="0" smtClean="0"/>
              <a:t>Each time an element is accessed, it is moved up the tree</a:t>
            </a:r>
          </a:p>
          <a:p>
            <a:pPr lvl="1"/>
            <a:r>
              <a:rPr lang="en-US" dirty="0" smtClean="0"/>
              <a:t>New elements are simply added where appropriate without restructuring</a:t>
            </a:r>
          </a:p>
          <a:p>
            <a:pPr lvl="1"/>
            <a:r>
              <a:rPr lang="en-US" dirty="0" smtClean="0"/>
              <a:t>Although this could promote infrequently accessed objects, over a period of use the more frequently used items will occupy the higher levels of the 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2143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419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Self-Restructuring Trees</a:t>
            </a:r>
          </a:p>
          <a:p>
            <a:pPr lvl="1"/>
            <a:r>
              <a:rPr lang="en-US" dirty="0" smtClean="0"/>
              <a:t>Brian Allen, Ian Munroe, and James Bitner proposed a strategy with two possibilities, shown in Figure 6.46</a:t>
            </a:r>
          </a:p>
          <a:p>
            <a:pPr lvl="2"/>
            <a:r>
              <a:rPr lang="en-US" b="1" i="1" dirty="0" smtClean="0"/>
              <a:t>Single rotation</a:t>
            </a:r>
            <a:r>
              <a:rPr lang="en-US" dirty="0" smtClean="0"/>
              <a:t> – if an element in a child is accessed, rotate the child around the parent, unless it is the root (Figure 6.46a)</a:t>
            </a:r>
          </a:p>
          <a:p>
            <a:pPr lvl="2"/>
            <a:r>
              <a:rPr lang="en-US" b="1" i="1" dirty="0" smtClean="0"/>
              <a:t>Moving to the root</a:t>
            </a:r>
            <a:r>
              <a:rPr lang="en-US" dirty="0" smtClean="0"/>
              <a:t> – the parent-</a:t>
            </a:r>
            <a:r>
              <a:rPr lang="en-US" dirty="0"/>
              <a:t>c</a:t>
            </a:r>
            <a:r>
              <a:rPr lang="en-US" dirty="0" smtClean="0"/>
              <a:t>hild rotation is repeated until the element that was accessed is the root (Figure 6.46b)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spcBef>
                <a:spcPts val="0"/>
              </a:spcBef>
              <a:buNone/>
            </a:pPr>
            <a:endParaRPr lang="en-US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Fig. 6.46 Restructuring a tree by (a) using a single rotation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or (b) moving to the root when accessing node </a:t>
            </a:r>
            <a:r>
              <a:rPr lang="en-US" sz="1200" i="1" dirty="0"/>
              <a:t>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14800"/>
            <a:ext cx="44862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8290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Self-Restructuring </a:t>
            </a:r>
            <a:r>
              <a:rPr lang="en-US" dirty="0" smtClean="0"/>
              <a:t>Trees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lvl="1"/>
            <a:r>
              <a:rPr lang="en-US" dirty="0" smtClean="0"/>
              <a:t>In the single-rotation approach, the more often an item is accessed the closer it moves to the root, so access to the element improves</a:t>
            </a:r>
          </a:p>
          <a:p>
            <a:pPr lvl="1"/>
            <a:r>
              <a:rPr lang="en-US" dirty="0" smtClean="0"/>
              <a:t>With move-to-the-root, the assumption is the </a:t>
            </a:r>
            <a:r>
              <a:rPr lang="en-US" dirty="0"/>
              <a:t>a</a:t>
            </a:r>
            <a:r>
              <a:rPr lang="en-US" dirty="0" smtClean="0"/>
              <a:t>ccessed element will be accessed soon again, so it immediately moves to the root</a:t>
            </a:r>
          </a:p>
          <a:p>
            <a:pPr lvl="1"/>
            <a:r>
              <a:rPr lang="en-US" dirty="0" smtClean="0"/>
              <a:t>Even if the item isn’t used right away, it will remain close to the root for further access</a:t>
            </a:r>
          </a:p>
          <a:p>
            <a:pPr lvl="1"/>
            <a:r>
              <a:rPr lang="en-US" dirty="0" smtClean="0"/>
              <a:t>Unfortunately, these strategies don’t work well in the case of skewed trees such as we’ve seen earlier; although they will improve slowly</a:t>
            </a:r>
          </a:p>
          <a:p>
            <a:pPr lvl="1"/>
            <a:r>
              <a:rPr lang="en-US" dirty="0" smtClean="0"/>
              <a:t>This situation is displayed in Figure 6.47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494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95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Self-Restructuring Trees (continued)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Fig. 6.47 (a–e) Moving element </a:t>
            </a:r>
            <a:r>
              <a:rPr lang="en-US" sz="1200" i="1" dirty="0"/>
              <a:t>T </a:t>
            </a:r>
            <a:r>
              <a:rPr lang="en-US" sz="1200" dirty="0"/>
              <a:t>to the root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and then (e–i) moving element </a:t>
            </a:r>
            <a:r>
              <a:rPr lang="en-US" sz="1200" i="1" dirty="0"/>
              <a:t>S </a:t>
            </a:r>
            <a:r>
              <a:rPr lang="en-US" sz="1200" dirty="0"/>
              <a:t>to the root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4572000" cy="363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43718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Splaying</a:t>
            </a:r>
          </a:p>
          <a:p>
            <a:pPr lvl="1"/>
            <a:r>
              <a:rPr lang="en-US" sz="2000" dirty="0" smtClean="0"/>
              <a:t>Robert Tarjan and Daniel Sleator developed an alternative to the move-to-the-root technique in 1985</a:t>
            </a:r>
          </a:p>
          <a:p>
            <a:pPr lvl="1"/>
            <a:r>
              <a:rPr lang="en-US" sz="2000" dirty="0" smtClean="0"/>
              <a:t>Called </a:t>
            </a:r>
            <a:r>
              <a:rPr lang="en-US" sz="2000" b="1" i="1" dirty="0" smtClean="0"/>
              <a:t>splaying</a:t>
            </a:r>
            <a:r>
              <a:rPr lang="en-US" sz="2000" dirty="0" smtClean="0"/>
              <a:t>, it applies single rotations in pairs; using an order determined by the links between child, parent, and grandparent</a:t>
            </a:r>
          </a:p>
          <a:p>
            <a:pPr lvl="1"/>
            <a:r>
              <a:rPr lang="en-US" sz="2000" dirty="0" smtClean="0"/>
              <a:t>First we distinguish from among three cases, based on the relationship between a node </a:t>
            </a:r>
            <a:r>
              <a:rPr lang="en-US" sz="2000" i="1" dirty="0" smtClean="0"/>
              <a:t>R</a:t>
            </a:r>
            <a:r>
              <a:rPr lang="en-US" sz="2000" dirty="0" smtClean="0"/>
              <a:t>, its parent </a:t>
            </a:r>
            <a:r>
              <a:rPr lang="en-US" sz="2000" i="1" dirty="0" smtClean="0"/>
              <a:t>Q</a:t>
            </a:r>
            <a:r>
              <a:rPr lang="en-US" sz="2000" dirty="0" smtClean="0"/>
              <a:t>, and grandparent </a:t>
            </a:r>
            <a:r>
              <a:rPr lang="en-US" sz="2000" i="1" dirty="0" smtClean="0"/>
              <a:t>P</a:t>
            </a:r>
            <a:r>
              <a:rPr lang="en-US" sz="2000" dirty="0" smtClean="0"/>
              <a:t> (if they exist)</a:t>
            </a:r>
          </a:p>
          <a:p>
            <a:pPr lvl="2"/>
            <a:r>
              <a:rPr lang="en-US" sz="2000" dirty="0" smtClean="0"/>
              <a:t>Case 1 – The root node is </a:t>
            </a:r>
            <a:r>
              <a:rPr lang="en-US" sz="2000" i="1" dirty="0" smtClean="0"/>
              <a:t>R</a:t>
            </a:r>
            <a:r>
              <a:rPr lang="en-US" sz="2000" dirty="0" smtClean="0"/>
              <a:t>’s parent</a:t>
            </a:r>
          </a:p>
          <a:p>
            <a:pPr lvl="2"/>
            <a:r>
              <a:rPr lang="en-US" sz="2000" dirty="0" smtClean="0"/>
              <a:t>Case 2 – Called the </a:t>
            </a:r>
            <a:r>
              <a:rPr lang="en-US" sz="2000" i="1" dirty="0"/>
              <a:t>h</a:t>
            </a:r>
            <a:r>
              <a:rPr lang="en-US" sz="2000" i="1" dirty="0" smtClean="0"/>
              <a:t>omogeneous configuration</a:t>
            </a:r>
            <a:r>
              <a:rPr lang="en-US" sz="2000" dirty="0" smtClean="0"/>
              <a:t>, </a:t>
            </a:r>
            <a:r>
              <a:rPr lang="en-US" sz="2000" i="1" dirty="0" smtClean="0"/>
              <a:t>R</a:t>
            </a:r>
            <a:r>
              <a:rPr lang="en-US" sz="2000" dirty="0" smtClean="0"/>
              <a:t> is the left child of </a:t>
            </a:r>
            <a:r>
              <a:rPr lang="en-US" sz="2000" i="1" dirty="0" smtClean="0"/>
              <a:t>Q</a:t>
            </a:r>
            <a:r>
              <a:rPr lang="en-US" sz="2000" dirty="0" smtClean="0"/>
              <a:t>, and </a:t>
            </a:r>
            <a:r>
              <a:rPr lang="en-US" sz="2000" i="1" dirty="0" smtClean="0"/>
              <a:t>Q</a:t>
            </a:r>
            <a:r>
              <a:rPr lang="en-US" sz="2000" dirty="0" smtClean="0"/>
              <a:t> is the left child of </a:t>
            </a:r>
            <a:r>
              <a:rPr lang="en-US" sz="2000" i="1" dirty="0" smtClean="0"/>
              <a:t>P</a:t>
            </a:r>
            <a:r>
              <a:rPr lang="en-US" sz="2000" dirty="0" smtClean="0"/>
              <a:t> (or, </a:t>
            </a:r>
            <a:r>
              <a:rPr lang="en-US" sz="2000" i="1" dirty="0" smtClean="0"/>
              <a:t>R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 are right children)</a:t>
            </a:r>
          </a:p>
          <a:p>
            <a:pPr lvl="2"/>
            <a:r>
              <a:rPr lang="en-US" sz="2000" dirty="0" smtClean="0"/>
              <a:t>Case 3 – Called the </a:t>
            </a:r>
            <a:r>
              <a:rPr lang="en-US" sz="2000" i="1" dirty="0" smtClean="0"/>
              <a:t>heterogeneous configuration</a:t>
            </a:r>
            <a:r>
              <a:rPr lang="en-US" sz="2000" dirty="0" smtClean="0"/>
              <a:t>, </a:t>
            </a:r>
            <a:r>
              <a:rPr lang="en-US" sz="2000" i="1" dirty="0" smtClean="0"/>
              <a:t>R</a:t>
            </a:r>
            <a:r>
              <a:rPr lang="en-US" sz="2000" dirty="0" smtClean="0"/>
              <a:t> is the right child of </a:t>
            </a:r>
            <a:r>
              <a:rPr lang="en-US" sz="2000" i="1" dirty="0" smtClean="0"/>
              <a:t>Q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 is the left child of </a:t>
            </a:r>
            <a:r>
              <a:rPr lang="en-US" sz="2000" i="1" dirty="0" smtClean="0"/>
              <a:t>P </a:t>
            </a:r>
            <a:r>
              <a:rPr lang="en-US" sz="2000" dirty="0" smtClean="0"/>
              <a:t>(or </a:t>
            </a:r>
            <a:r>
              <a:rPr lang="en-US" sz="2000" i="1" dirty="0" smtClean="0"/>
              <a:t>R</a:t>
            </a:r>
            <a:r>
              <a:rPr lang="en-US" sz="2000" dirty="0" smtClean="0"/>
              <a:t> is the left child of </a:t>
            </a:r>
            <a:r>
              <a:rPr lang="en-US" sz="2000" i="1" dirty="0" smtClean="0"/>
              <a:t>Q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 is the right child of </a:t>
            </a:r>
            <a:r>
              <a:rPr lang="en-US" sz="2000" i="1" dirty="0" smtClean="0"/>
              <a:t>P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743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Splaying (continued)</a:t>
            </a:r>
            <a:endParaRPr lang="en-US" dirty="0"/>
          </a:p>
          <a:p>
            <a:pPr lvl="1"/>
            <a:r>
              <a:rPr lang="en-US" dirty="0" smtClean="0"/>
              <a:t>The algorithm to manipulate the node in the tree is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Splaying (P,Q,R)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R is not the root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R’s parent is the root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perform a singular splay, rotate R about its parent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(Figure 6.48a)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if R is in a homogeneous configuration with its predecessors</a:t>
            </a:r>
          </a:p>
          <a:p>
            <a:pPr marL="0" indent="0">
              <a:buNone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perform a homogeneous splay, first rotate Q about P</a:t>
            </a:r>
          </a:p>
          <a:p>
            <a:pPr marL="0" indent="0">
              <a:buNone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and then R about Q;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(Figure 6.48b)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// R is in a heterogeneous configuration with its predecessors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perform a heterogeneous splay, first rotate R about Q</a:t>
            </a:r>
          </a:p>
          <a:p>
            <a:pPr marL="0" indent="0">
              <a:buNone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and then about P;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(Figure 6.48c)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8387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Splaying (continued)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200" dirty="0"/>
              <a:t>Fig. 6.48 Examples of splaying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672421"/>
            <a:ext cx="4408968" cy="402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51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Binary Search Trees – node order invariant.</a:t>
            </a:r>
          </a:p>
          <a:p>
            <a:r>
              <a:rPr lang="lv-LV" dirty="0" smtClean="0"/>
              <a:t>Performance Issues – Skinny vs. Bushy trees</a:t>
            </a:r>
          </a:p>
          <a:p>
            <a:r>
              <a:rPr lang="lv-LV" dirty="0" smtClean="0"/>
              <a:t>Balancing techniques.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49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Splaying (continued)</a:t>
            </a:r>
            <a:endParaRPr lang="en-US" sz="2000" dirty="0"/>
          </a:p>
          <a:p>
            <a:pPr lvl="1"/>
            <a:r>
              <a:rPr lang="en-US" sz="2000" dirty="0" smtClean="0"/>
              <a:t>The difference in applying this technique to the tree of Figure 6.47a is shown on Figure 6.49</a:t>
            </a:r>
          </a:p>
          <a:p>
            <a:pPr lvl="1"/>
            <a:r>
              <a:rPr lang="en-US" sz="2000" dirty="0" smtClean="0"/>
              <a:t>In accessing the node </a:t>
            </a:r>
            <a:r>
              <a:rPr lang="en-US" sz="2000" i="1" dirty="0" smtClean="0"/>
              <a:t>T</a:t>
            </a:r>
            <a:r>
              <a:rPr lang="en-US" sz="2000" dirty="0" smtClean="0"/>
              <a:t> in the fifth level of the tree, the shape is improved a great deal; after accessing </a:t>
            </a:r>
            <a:r>
              <a:rPr lang="en-US" sz="2000" i="1" dirty="0" smtClean="0"/>
              <a:t>R</a:t>
            </a:r>
            <a:r>
              <a:rPr lang="en-US" sz="2000" dirty="0" smtClean="0"/>
              <a:t>, the improvement is dramatic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endParaRPr lang="lv-LV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Restructuring </a:t>
            </a:r>
            <a:r>
              <a:rPr lang="en-US" sz="2000" dirty="0"/>
              <a:t>a tree with splaying (a–c) after accessing </a:t>
            </a:r>
            <a:r>
              <a:rPr lang="en-US" sz="2000" i="1" dirty="0"/>
              <a:t>T </a:t>
            </a:r>
            <a:r>
              <a:rPr lang="en-US" sz="2000" dirty="0"/>
              <a:t>and (c–d) then </a:t>
            </a:r>
            <a:r>
              <a:rPr lang="en-US" sz="2000" i="1" dirty="0"/>
              <a:t>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48101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05983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Splaying (continued)</a:t>
            </a:r>
            <a:endParaRPr lang="en-US" dirty="0"/>
          </a:p>
          <a:p>
            <a:pPr lvl="1"/>
            <a:r>
              <a:rPr lang="en-US" dirty="0" smtClean="0"/>
              <a:t>Even though splaying is a combination of two rotations (except when next to the root), they are not necessarily bottom-up</a:t>
            </a:r>
          </a:p>
          <a:p>
            <a:pPr lvl="1"/>
            <a:r>
              <a:rPr lang="en-US" dirty="0" smtClean="0"/>
              <a:t>For homogeneous cases (left-right or right-right), the parent and grandparent node are rotated, then the node and its parent</a:t>
            </a:r>
          </a:p>
          <a:p>
            <a:pPr lvl="1"/>
            <a:r>
              <a:rPr lang="en-US" dirty="0" smtClean="0"/>
              <a:t>The effect of this is both to move the node towards the root and to flatten the tree, which improves access</a:t>
            </a:r>
          </a:p>
          <a:p>
            <a:pPr lvl="1"/>
            <a:r>
              <a:rPr lang="en-US" dirty="0" smtClean="0"/>
              <a:t>Splaying focuses on the elements rather than tree shape, so typically it performs better when some elements are used more frequently</a:t>
            </a:r>
          </a:p>
          <a:p>
            <a:pPr lvl="1"/>
            <a:r>
              <a:rPr lang="en-US" dirty="0" smtClean="0"/>
              <a:t>If all the elements are accessed with about the same frequency, it will not be as useful</a:t>
            </a:r>
          </a:p>
          <a:p>
            <a:pPr lvl="1"/>
            <a:r>
              <a:rPr lang="en-US" dirty="0" smtClean="0"/>
              <a:t>In those cases an alternative approach that focuses on balancing the tree is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9944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Splaying (continued)</a:t>
            </a:r>
            <a:endParaRPr lang="en-US" dirty="0"/>
          </a:p>
          <a:p>
            <a:pPr lvl="1"/>
            <a:r>
              <a:rPr lang="en-US" dirty="0" smtClean="0"/>
              <a:t>A modification called </a:t>
            </a:r>
            <a:r>
              <a:rPr lang="en-US" b="1" i="1" dirty="0" smtClean="0"/>
              <a:t>semisplaying</a:t>
            </a:r>
            <a:r>
              <a:rPr lang="en-US" dirty="0" smtClean="0"/>
              <a:t> is illustrated in Figure 6.48b</a:t>
            </a:r>
          </a:p>
          <a:p>
            <a:pPr lvl="1"/>
            <a:r>
              <a:rPr lang="en-US" dirty="0" smtClean="0"/>
              <a:t>It requires one rotation for a homogeneous splay, and continue splaying with the parent of the node, rather than the node itself</a:t>
            </a:r>
            <a:endParaRPr lang="en-US" dirty="0"/>
          </a:p>
          <a:p>
            <a:pPr lvl="1"/>
            <a:r>
              <a:rPr lang="en-US" dirty="0" smtClean="0"/>
              <a:t>Figure 6.50 illustrates the application of semisplaying</a:t>
            </a:r>
          </a:p>
          <a:p>
            <a:pPr lvl="1"/>
            <a:r>
              <a:rPr lang="en-US" dirty="0" smtClean="0"/>
              <a:t>The tree of Figure 6.49a becomes more balanced after accessing node </a:t>
            </a:r>
            <a:r>
              <a:rPr lang="en-US" i="1" dirty="0" smtClean="0"/>
              <a:t>T</a:t>
            </a:r>
            <a:r>
              <a:rPr lang="en-US" dirty="0" smtClean="0"/>
              <a:t> using this technique (Figures 6.50a – c)</a:t>
            </a:r>
          </a:p>
          <a:p>
            <a:pPr lvl="1"/>
            <a:r>
              <a:rPr lang="en-US" dirty="0" smtClean="0"/>
              <a:t>After </a:t>
            </a:r>
            <a:r>
              <a:rPr lang="en-US" i="1" dirty="0" smtClean="0"/>
              <a:t>T</a:t>
            </a:r>
            <a:r>
              <a:rPr lang="en-US" dirty="0" smtClean="0"/>
              <a:t> is accessed a second time, the resulting tree (Figure 6.50d) is structurally similar to Figure 6.46a</a:t>
            </a:r>
          </a:p>
          <a:p>
            <a:pPr lvl="1"/>
            <a:r>
              <a:rPr lang="en-US" dirty="0" smtClean="0"/>
              <a:t>Although theoretical results are favorable, empirical results for various trees show that AVL tress work better than self-modifying ones; many times even a regular binary tree outperforms these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625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Splaying (continued</a:t>
            </a:r>
            <a:r>
              <a:rPr lang="en-US" sz="2000" dirty="0" smtClean="0"/>
              <a:t>)</a:t>
            </a:r>
            <a:endParaRPr lang="lv-LV" sz="2000" dirty="0" smtClean="0"/>
          </a:p>
          <a:p>
            <a:pPr marL="0" indent="0">
              <a:buNone/>
            </a:pPr>
            <a:endParaRPr lang="lv-LV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(</a:t>
            </a:r>
            <a:r>
              <a:rPr lang="en-US" sz="2000" dirty="0"/>
              <a:t>a–c) Accessing </a:t>
            </a:r>
            <a:r>
              <a:rPr lang="en-US" sz="2000" i="1" dirty="0"/>
              <a:t>T </a:t>
            </a:r>
            <a:r>
              <a:rPr lang="en-US" sz="2000" dirty="0"/>
              <a:t>and restructuring the tree with semisplaying; </a:t>
            </a:r>
            <a:endParaRPr lang="lv-LV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(</a:t>
            </a:r>
            <a:r>
              <a:rPr lang="en-US" sz="2000" dirty="0"/>
              <a:t>c–d) accessing </a:t>
            </a:r>
            <a:r>
              <a:rPr lang="en-US" sz="2000" i="1" dirty="0"/>
              <a:t>T </a:t>
            </a:r>
            <a:r>
              <a:rPr lang="en-US" sz="2000" dirty="0"/>
              <a:t>again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755448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9313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3600" dirty="0"/>
              <a:t>Splay Trees are </a:t>
            </a:r>
            <a:r>
              <a:rPr lang="lv-LV" altLang="lv-LV" sz="3600" dirty="0" smtClean="0"/>
              <a:t>BSTs (also w/ repetitive keys)</a:t>
            </a:r>
            <a:endParaRPr lang="en-US" altLang="lv-LV" sz="3600" dirty="0"/>
          </a:p>
        </p:txBody>
      </p:sp>
      <p:sp>
        <p:nvSpPr>
          <p:cNvPr id="1024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399" y="1752601"/>
            <a:ext cx="372023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BST</a:t>
            </a:r>
            <a:r>
              <a:rPr lang="lv-LV" altLang="lv-LV" sz="2000" dirty="0" smtClean="0"/>
              <a:t> (Binary Search Trees):</a:t>
            </a:r>
            <a:endParaRPr lang="en-US" altLang="lv-LV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keys stored at nodes in the left subtree of </a:t>
            </a:r>
            <a:r>
              <a:rPr lang="en-US" altLang="lv-LV" sz="2000" i="1" dirty="0"/>
              <a:t>v</a:t>
            </a:r>
            <a:r>
              <a:rPr lang="en-US" altLang="lv-LV" sz="2000" dirty="0"/>
              <a:t> are less than or equal to the key stored at </a:t>
            </a:r>
            <a:r>
              <a:rPr lang="en-US" altLang="lv-LV" sz="2000" i="1" dirty="0"/>
              <a:t>v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keys stored at nodes in the right subtree of </a:t>
            </a:r>
            <a:r>
              <a:rPr lang="en-US" altLang="lv-LV" sz="2000" i="1" dirty="0"/>
              <a:t>v</a:t>
            </a:r>
            <a:r>
              <a:rPr lang="en-US" altLang="lv-LV" sz="2000" dirty="0"/>
              <a:t> are greater than or equal to the key stored at </a:t>
            </a:r>
            <a:r>
              <a:rPr lang="en-US" altLang="lv-LV" sz="20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will return the keys in order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F5B43D-A01A-47E2-AD11-58D89CCC6E9E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254" name="AutoShape 16"/>
          <p:cNvCxnSpPr>
            <a:cxnSpLocks noChangeShapeType="1"/>
            <a:stCxn id="10247" idx="4"/>
            <a:endCxn id="10253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7"/>
          <p:cNvCxnSpPr>
            <a:cxnSpLocks noChangeShapeType="1"/>
            <a:stCxn id="10247" idx="4"/>
            <a:endCxn id="10252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8"/>
          <p:cNvCxnSpPr>
            <a:cxnSpLocks noChangeShapeType="1"/>
            <a:stCxn id="10253" idx="4"/>
            <a:endCxn id="10251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9"/>
          <p:cNvCxnSpPr>
            <a:cxnSpLocks noChangeShapeType="1"/>
            <a:stCxn id="10253" idx="4"/>
            <a:endCxn id="10250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"/>
          <p:cNvCxnSpPr>
            <a:cxnSpLocks noChangeShapeType="1"/>
            <a:stCxn id="10252" idx="4"/>
            <a:endCxn id="10249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21"/>
          <p:cNvCxnSpPr>
            <a:cxnSpLocks noChangeShapeType="1"/>
            <a:stCxn id="10252" idx="4"/>
            <a:endCxn id="10248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262" name="AutoShape 24"/>
          <p:cNvCxnSpPr>
            <a:cxnSpLocks noChangeShapeType="1"/>
            <a:stCxn id="10261" idx="4"/>
            <a:endCxn id="10260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5"/>
          <p:cNvCxnSpPr>
            <a:cxnSpLocks noChangeShapeType="1"/>
            <a:stCxn id="10261" idx="4"/>
            <a:endCxn id="10267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6"/>
          <p:cNvCxnSpPr>
            <a:cxnSpLocks noChangeShapeType="1"/>
            <a:stCxn id="10251" idx="4"/>
            <a:endCxn id="10261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0266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0268" name="AutoShape 30"/>
          <p:cNvCxnSpPr>
            <a:cxnSpLocks noChangeShapeType="1"/>
            <a:stCxn id="10267" idx="4"/>
            <a:endCxn id="10266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31"/>
          <p:cNvCxnSpPr>
            <a:cxnSpLocks noChangeShapeType="1"/>
            <a:stCxn id="10267" idx="4"/>
            <a:endCxn id="10265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0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0271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0272" name="AutoShape 34"/>
          <p:cNvCxnSpPr>
            <a:cxnSpLocks noChangeShapeType="1"/>
            <a:stCxn id="10265" idx="4"/>
            <a:endCxn id="10271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35"/>
          <p:cNvCxnSpPr>
            <a:cxnSpLocks noChangeShapeType="1"/>
            <a:stCxn id="10265" idx="4"/>
            <a:endCxn id="10270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0276" name="AutoShape 38"/>
          <p:cNvCxnSpPr>
            <a:cxnSpLocks noChangeShapeType="1"/>
            <a:stCxn id="10274" idx="4"/>
            <a:endCxn id="10275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39"/>
          <p:cNvCxnSpPr>
            <a:cxnSpLocks noChangeShapeType="1"/>
            <a:stCxn id="10251" idx="4"/>
            <a:endCxn id="10274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8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0279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0280" name="AutoShape 42"/>
          <p:cNvCxnSpPr>
            <a:cxnSpLocks noChangeShapeType="1"/>
            <a:stCxn id="10274" idx="4"/>
            <a:endCxn id="10279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3"/>
          <p:cNvCxnSpPr>
            <a:cxnSpLocks noChangeShapeType="1"/>
            <a:stCxn id="10248" idx="4"/>
            <a:endCxn id="10278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2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0283" name="AutoShape 45"/>
          <p:cNvCxnSpPr>
            <a:cxnSpLocks noChangeShapeType="1"/>
            <a:stCxn id="10248" idx="4"/>
            <a:endCxn id="10282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7" name="AutoShape 70"/>
          <p:cNvCxnSpPr>
            <a:cxnSpLocks noChangeShapeType="1"/>
            <a:stCxn id="10260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8" name="AutoShape 71"/>
          <p:cNvCxnSpPr>
            <a:cxnSpLocks noChangeShapeType="1"/>
            <a:stCxn id="10260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AutoShape 72"/>
          <p:cNvCxnSpPr>
            <a:cxnSpLocks noChangeShapeType="1"/>
            <a:stCxn id="10266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AutoShape 73"/>
          <p:cNvCxnSpPr>
            <a:cxnSpLocks noChangeShapeType="1"/>
            <a:stCxn id="10266" idx="4"/>
            <a:endCxn id="128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2" name="AutoShape 85"/>
          <p:cNvCxnSpPr>
            <a:cxnSpLocks noChangeShapeType="1"/>
            <a:stCxn id="10271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3" name="AutoShape 86"/>
          <p:cNvCxnSpPr>
            <a:cxnSpLocks noChangeShapeType="1"/>
            <a:stCxn id="10271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4" name="AutoShape 87"/>
          <p:cNvCxnSpPr>
            <a:cxnSpLocks noChangeShapeType="1"/>
            <a:stCxn id="10270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5" name="AutoShape 88"/>
          <p:cNvCxnSpPr>
            <a:cxnSpLocks noChangeShapeType="1"/>
            <a:stCxn id="10270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6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7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8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0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1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2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4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7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8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2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895485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2" name="Rectangle 10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Search in a Splay</a:t>
            </a:r>
            <a:r>
              <a:rPr lang="lv-LV" dirty="0" smtClean="0"/>
              <a:t> Tree – 1 </a:t>
            </a:r>
            <a:endParaRPr lang="en-US" dirty="0" smtClean="0"/>
          </a:p>
        </p:txBody>
      </p:sp>
      <p:sp>
        <p:nvSpPr>
          <p:cNvPr id="11269" name="Rectangle 103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90277" cy="4114800"/>
          </a:xfrm>
        </p:spPr>
        <p:txBody>
          <a:bodyPr/>
          <a:lstStyle/>
          <a:p>
            <a:pPr eaLnBrk="1" hangingPunct="1"/>
            <a:r>
              <a:rPr lang="lv-LV" altLang="lv-LV" dirty="0" smtClean="0"/>
              <a:t>Starts same as in a general BST</a:t>
            </a:r>
          </a:p>
          <a:p>
            <a:pPr eaLnBrk="1" hangingPunct="1"/>
            <a:r>
              <a:rPr lang="en-US" altLang="lv-LV" dirty="0" smtClean="0"/>
              <a:t>Search </a:t>
            </a:r>
            <a:r>
              <a:rPr lang="en-US" altLang="lv-LV" dirty="0"/>
              <a:t>proceeds down the tree to found item or an external node.</a:t>
            </a:r>
          </a:p>
          <a:p>
            <a:pPr eaLnBrk="1" hangingPunct="1"/>
            <a:r>
              <a:rPr lang="en-US" altLang="lv-LV" b="1" dirty="0"/>
              <a:t>Example: </a:t>
            </a:r>
            <a:r>
              <a:rPr lang="en-US" altLang="lv-LV" dirty="0"/>
              <a:t>Search </a:t>
            </a:r>
            <a:r>
              <a:rPr lang="en-US" altLang="lv-LV" dirty="0" smtClean="0"/>
              <a:t>with </a:t>
            </a:r>
            <a:r>
              <a:rPr lang="en-US" altLang="lv-LV" dirty="0"/>
              <a:t>key 11</a:t>
            </a:r>
            <a:r>
              <a:rPr lang="en-US" altLang="lv-LV" dirty="0" smtClean="0"/>
              <a:t>.</a:t>
            </a:r>
            <a:endParaRPr lang="lv-LV" altLang="lv-LV" dirty="0" smtClean="0"/>
          </a:p>
          <a:p>
            <a:pPr eaLnBrk="1" hangingPunct="1"/>
            <a:r>
              <a:rPr lang="lv-LV" altLang="lv-LV" b="1" dirty="0" smtClean="0"/>
              <a:t>Example: </a:t>
            </a:r>
            <a:r>
              <a:rPr lang="lv-LV" altLang="lv-LV" dirty="0" smtClean="0"/>
              <a:t>Search with key 5 or 7. (Repetitive nodes).</a:t>
            </a:r>
            <a:endParaRPr lang="en-US" altLang="lv-LV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62ECA8-746A-41EA-B49F-25F8152E1AFC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0" name="AutoShape 16"/>
          <p:cNvCxnSpPr>
            <a:cxnSpLocks noChangeShapeType="1"/>
            <a:stCxn id="93" idx="4"/>
            <a:endCxn id="99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7"/>
          <p:cNvCxnSpPr>
            <a:cxnSpLocks noChangeShapeType="1"/>
            <a:stCxn id="93" idx="4"/>
            <a:endCxn id="98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8"/>
          <p:cNvCxnSpPr>
            <a:cxnSpLocks noChangeShapeType="1"/>
            <a:stCxn id="99" idx="4"/>
            <a:endCxn id="97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9"/>
          <p:cNvCxnSpPr>
            <a:cxnSpLocks noChangeShapeType="1"/>
            <a:stCxn id="99" idx="4"/>
            <a:endCxn id="96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20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1"/>
          <p:cNvCxnSpPr>
            <a:cxnSpLocks noChangeShapeType="1"/>
            <a:stCxn id="98" idx="4"/>
            <a:endCxn id="94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8" name="AutoShape 24"/>
          <p:cNvCxnSpPr>
            <a:cxnSpLocks noChangeShapeType="1"/>
            <a:stCxn id="107" idx="4"/>
            <a:endCxn id="106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5"/>
          <p:cNvCxnSpPr>
            <a:cxnSpLocks noChangeShapeType="1"/>
            <a:stCxn id="107" idx="4"/>
            <a:endCxn id="113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6"/>
          <p:cNvCxnSpPr>
            <a:cxnSpLocks noChangeShapeType="1"/>
            <a:stCxn id="97" idx="4"/>
            <a:endCxn id="107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14" name="AutoShape 30"/>
          <p:cNvCxnSpPr>
            <a:cxnSpLocks noChangeShapeType="1"/>
            <a:stCxn id="113" idx="4"/>
            <a:endCxn id="112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31"/>
          <p:cNvCxnSpPr>
            <a:cxnSpLocks noChangeShapeType="1"/>
            <a:stCxn id="113" idx="4"/>
            <a:endCxn id="111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18" name="AutoShape 34"/>
          <p:cNvCxnSpPr>
            <a:cxnSpLocks noChangeShapeType="1"/>
            <a:stCxn id="111" idx="4"/>
            <a:endCxn id="117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5"/>
          <p:cNvCxnSpPr>
            <a:cxnSpLocks noChangeShapeType="1"/>
            <a:stCxn id="111" idx="4"/>
            <a:endCxn id="116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22" name="AutoShape 38"/>
          <p:cNvCxnSpPr>
            <a:cxnSpLocks noChangeShapeType="1"/>
            <a:stCxn id="120" idx="4"/>
            <a:endCxn id="121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/>
          <p:cNvCxnSpPr>
            <a:cxnSpLocks noChangeShapeType="1"/>
            <a:stCxn id="97" idx="4"/>
            <a:endCxn id="120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26" name="AutoShape 42"/>
          <p:cNvCxnSpPr>
            <a:cxnSpLocks noChangeShapeType="1"/>
            <a:stCxn id="120" idx="4"/>
            <a:endCxn id="125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3"/>
          <p:cNvCxnSpPr>
            <a:cxnSpLocks noChangeShapeType="1"/>
            <a:stCxn id="94" idx="4"/>
            <a:endCxn id="124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29" name="AutoShape 45"/>
          <p:cNvCxnSpPr>
            <a:cxnSpLocks noChangeShapeType="1"/>
            <a:stCxn id="94" idx="4"/>
            <a:endCxn id="128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70"/>
          <p:cNvCxnSpPr>
            <a:cxnSpLocks noChangeShapeType="1"/>
            <a:stCxn id="106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71"/>
          <p:cNvCxnSpPr>
            <a:cxnSpLocks noChangeShapeType="1"/>
            <a:stCxn id="106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72"/>
          <p:cNvCxnSpPr>
            <a:cxnSpLocks noChangeShapeType="1"/>
            <a:stCxn id="112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12" idx="4"/>
            <a:endCxn id="141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85"/>
          <p:cNvCxnSpPr>
            <a:cxnSpLocks noChangeShapeType="1"/>
            <a:stCxn id="117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  <a:stCxn id="117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87"/>
          <p:cNvCxnSpPr>
            <a:cxnSpLocks noChangeShapeType="1"/>
            <a:stCxn id="116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88"/>
          <p:cNvCxnSpPr>
            <a:cxnSpLocks noChangeShapeType="1"/>
            <a:stCxn id="116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2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0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3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4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7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8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1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08662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Search in a Splay Tree – 2 </a:t>
            </a:r>
            <a:endParaRPr lang="en-US" altLang="lv-LV" dirty="0" smtClean="0"/>
          </a:p>
        </p:txBody>
      </p:sp>
      <p:sp>
        <p:nvSpPr>
          <p:cNvPr id="12293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579814" cy="4114800"/>
          </a:xfrm>
        </p:spPr>
        <p:txBody>
          <a:bodyPr/>
          <a:lstStyle/>
          <a:p>
            <a:pPr eaLnBrk="1" hangingPunct="1"/>
            <a:r>
              <a:rPr lang="lv-LV" altLang="lv-LV" dirty="0" smtClean="0"/>
              <a:t>S</a:t>
            </a:r>
            <a:r>
              <a:rPr lang="en-US" altLang="lv-LV" dirty="0" err="1" smtClean="0"/>
              <a:t>earch</a:t>
            </a:r>
            <a:r>
              <a:rPr lang="en-US" altLang="lv-LV" dirty="0" smtClean="0"/>
              <a:t> </a:t>
            </a:r>
            <a:r>
              <a:rPr lang="en-US" altLang="lv-LV" dirty="0"/>
              <a:t>for key 8, ends at an internal node.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ACC8BA-A663-4DA1-9657-4A45F67D7746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0" name="AutoShape 16"/>
          <p:cNvCxnSpPr>
            <a:cxnSpLocks noChangeShapeType="1"/>
            <a:stCxn id="93" idx="4"/>
            <a:endCxn id="99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7"/>
          <p:cNvCxnSpPr>
            <a:cxnSpLocks noChangeShapeType="1"/>
            <a:stCxn id="93" idx="4"/>
            <a:endCxn id="98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8"/>
          <p:cNvCxnSpPr>
            <a:cxnSpLocks noChangeShapeType="1"/>
            <a:stCxn id="99" idx="4"/>
            <a:endCxn id="97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9"/>
          <p:cNvCxnSpPr>
            <a:cxnSpLocks noChangeShapeType="1"/>
            <a:stCxn id="99" idx="4"/>
            <a:endCxn id="96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20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1"/>
          <p:cNvCxnSpPr>
            <a:cxnSpLocks noChangeShapeType="1"/>
            <a:stCxn id="98" idx="4"/>
            <a:endCxn id="94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8" name="AutoShape 24"/>
          <p:cNvCxnSpPr>
            <a:cxnSpLocks noChangeShapeType="1"/>
            <a:stCxn id="107" idx="4"/>
            <a:endCxn id="106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5"/>
          <p:cNvCxnSpPr>
            <a:cxnSpLocks noChangeShapeType="1"/>
            <a:stCxn id="107" idx="4"/>
            <a:endCxn id="113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6"/>
          <p:cNvCxnSpPr>
            <a:cxnSpLocks noChangeShapeType="1"/>
            <a:stCxn id="97" idx="4"/>
            <a:endCxn id="107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14" name="AutoShape 30"/>
          <p:cNvCxnSpPr>
            <a:cxnSpLocks noChangeShapeType="1"/>
            <a:stCxn id="113" idx="4"/>
            <a:endCxn id="112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31"/>
          <p:cNvCxnSpPr>
            <a:cxnSpLocks noChangeShapeType="1"/>
            <a:stCxn id="113" idx="4"/>
            <a:endCxn id="111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18" name="AutoShape 34"/>
          <p:cNvCxnSpPr>
            <a:cxnSpLocks noChangeShapeType="1"/>
            <a:stCxn id="111" idx="4"/>
            <a:endCxn id="117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5"/>
          <p:cNvCxnSpPr>
            <a:cxnSpLocks noChangeShapeType="1"/>
            <a:stCxn id="111" idx="4"/>
            <a:endCxn id="116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22" name="AutoShape 38"/>
          <p:cNvCxnSpPr>
            <a:cxnSpLocks noChangeShapeType="1"/>
            <a:stCxn id="120" idx="4"/>
            <a:endCxn id="121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/>
          <p:cNvCxnSpPr>
            <a:cxnSpLocks noChangeShapeType="1"/>
            <a:stCxn id="97" idx="4"/>
            <a:endCxn id="120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26" name="AutoShape 42"/>
          <p:cNvCxnSpPr>
            <a:cxnSpLocks noChangeShapeType="1"/>
            <a:stCxn id="120" idx="4"/>
            <a:endCxn id="125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3"/>
          <p:cNvCxnSpPr>
            <a:cxnSpLocks noChangeShapeType="1"/>
            <a:stCxn id="94" idx="4"/>
            <a:endCxn id="124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29" name="AutoShape 45"/>
          <p:cNvCxnSpPr>
            <a:cxnSpLocks noChangeShapeType="1"/>
            <a:stCxn id="94" idx="4"/>
            <a:endCxn id="128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70"/>
          <p:cNvCxnSpPr>
            <a:cxnSpLocks noChangeShapeType="1"/>
            <a:stCxn id="106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71"/>
          <p:cNvCxnSpPr>
            <a:cxnSpLocks noChangeShapeType="1"/>
            <a:stCxn id="106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72"/>
          <p:cNvCxnSpPr>
            <a:cxnSpLocks noChangeShapeType="1"/>
            <a:stCxn id="112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12" idx="4"/>
            <a:endCxn id="141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85"/>
          <p:cNvCxnSpPr>
            <a:cxnSpLocks noChangeShapeType="1"/>
            <a:stCxn id="117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  <a:stCxn id="117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87"/>
          <p:cNvCxnSpPr>
            <a:cxnSpLocks noChangeShapeType="1"/>
            <a:stCxn id="116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88"/>
          <p:cNvCxnSpPr>
            <a:cxnSpLocks noChangeShapeType="1"/>
            <a:stCxn id="116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2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0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3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4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7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8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1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84146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Trees do Rotations after Every Operation (Even Search)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new operation: </a:t>
            </a:r>
            <a:r>
              <a:rPr lang="en-US" altLang="lv-LV" sz="2000" b="1" i="1"/>
              <a:t>splay</a:t>
            </a:r>
            <a:endParaRPr lang="en-US" altLang="lv-LV" sz="2000" b="1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splaying moves a node to the root using rotations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828C90-9CD6-4D99-8BEE-71291DAF2249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266460" y="2330105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dirty="0">
                <a:latin typeface="Times New Roman" panose="02020603050405020304" pitchFamily="18" charset="0"/>
              </a:rPr>
              <a:t>right rotation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dirty="0">
                <a:latin typeface="Times New Roman" panose="02020603050405020304" pitchFamily="18" charset="0"/>
              </a:rPr>
              <a:t>makes the left child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of a node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into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’s parent;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becomes the right child of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endParaRPr lang="en-US" altLang="lv-LV" sz="1800" dirty="0">
              <a:latin typeface="Times New Roman" panose="02020603050405020304" pitchFamily="18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2736850" y="34142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2279650" y="40333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21" name="AutoShape 7"/>
          <p:cNvSpPr>
            <a:spLocks noChangeArrowheads="1"/>
          </p:cNvSpPr>
          <p:nvPr/>
        </p:nvSpPr>
        <p:spPr bwMode="auto">
          <a:xfrm>
            <a:off x="1835150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22" name="AutoShape 8"/>
          <p:cNvSpPr>
            <a:spLocks noChangeArrowheads="1"/>
          </p:cNvSpPr>
          <p:nvPr/>
        </p:nvSpPr>
        <p:spPr bwMode="auto">
          <a:xfrm>
            <a:off x="2520950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23" name="AutoShape 9"/>
          <p:cNvSpPr>
            <a:spLocks noChangeArrowheads="1"/>
          </p:cNvSpPr>
          <p:nvPr/>
        </p:nvSpPr>
        <p:spPr bwMode="auto">
          <a:xfrm>
            <a:off x="3170238" y="41377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24" name="AutoShape 10"/>
          <p:cNvCxnSpPr>
            <a:cxnSpLocks noChangeShapeType="1"/>
            <a:stCxn id="13319" idx="4"/>
            <a:endCxn id="13320" idx="0"/>
          </p:cNvCxnSpPr>
          <p:nvPr/>
        </p:nvCxnSpPr>
        <p:spPr bwMode="auto">
          <a:xfrm flipH="1">
            <a:off x="2439988" y="38322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1"/>
          <p:cNvCxnSpPr>
            <a:cxnSpLocks noChangeShapeType="1"/>
            <a:stCxn id="13320" idx="4"/>
            <a:endCxn id="13321" idx="0"/>
          </p:cNvCxnSpPr>
          <p:nvPr/>
        </p:nvCxnSpPr>
        <p:spPr bwMode="auto">
          <a:xfrm flipH="1">
            <a:off x="2097088" y="44513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2"/>
          <p:cNvCxnSpPr>
            <a:cxnSpLocks noChangeShapeType="1"/>
            <a:stCxn id="13320" idx="4"/>
            <a:endCxn id="13322" idx="0"/>
          </p:cNvCxnSpPr>
          <p:nvPr/>
        </p:nvCxnSpPr>
        <p:spPr bwMode="auto">
          <a:xfrm>
            <a:off x="2439988" y="44513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3"/>
          <p:cNvCxnSpPr>
            <a:cxnSpLocks noChangeShapeType="1"/>
            <a:stCxn id="13319" idx="4"/>
            <a:endCxn id="13323" idx="0"/>
          </p:cNvCxnSpPr>
          <p:nvPr/>
        </p:nvCxnSpPr>
        <p:spPr bwMode="auto">
          <a:xfrm>
            <a:off x="2897189" y="38322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Oval 14"/>
          <p:cNvSpPr>
            <a:spLocks noChangeArrowheads="1"/>
          </p:cNvSpPr>
          <p:nvPr/>
        </p:nvSpPr>
        <p:spPr bwMode="auto">
          <a:xfrm>
            <a:off x="5092700" y="48270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4635500" y="42397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30" name="AutoShape 16"/>
          <p:cNvSpPr>
            <a:spLocks noChangeArrowheads="1"/>
          </p:cNvSpPr>
          <p:nvPr/>
        </p:nvSpPr>
        <p:spPr bwMode="auto">
          <a:xfrm>
            <a:off x="3968750" y="49282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31" name="AutoShape 17"/>
          <p:cNvSpPr>
            <a:spLocks noChangeArrowheads="1"/>
          </p:cNvSpPr>
          <p:nvPr/>
        </p:nvSpPr>
        <p:spPr bwMode="auto">
          <a:xfrm>
            <a:off x="4614863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32" name="AutoShape 18"/>
          <p:cNvSpPr>
            <a:spLocks noChangeArrowheads="1"/>
          </p:cNvSpPr>
          <p:nvPr/>
        </p:nvSpPr>
        <p:spPr bwMode="auto">
          <a:xfrm>
            <a:off x="5340350" y="5636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33" name="AutoShape 19"/>
          <p:cNvCxnSpPr>
            <a:cxnSpLocks noChangeShapeType="1"/>
            <a:stCxn id="13328" idx="0"/>
            <a:endCxn id="13329" idx="4"/>
          </p:cNvCxnSpPr>
          <p:nvPr/>
        </p:nvCxnSpPr>
        <p:spPr bwMode="auto">
          <a:xfrm flipH="1" flipV="1">
            <a:off x="4795838" y="46577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0"/>
          <p:cNvCxnSpPr>
            <a:cxnSpLocks noChangeShapeType="1"/>
            <a:stCxn id="13329" idx="4"/>
            <a:endCxn id="13330" idx="0"/>
          </p:cNvCxnSpPr>
          <p:nvPr/>
        </p:nvCxnSpPr>
        <p:spPr bwMode="auto">
          <a:xfrm flipH="1">
            <a:off x="4230688" y="4657726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1"/>
          <p:cNvCxnSpPr>
            <a:cxnSpLocks noChangeShapeType="1"/>
            <a:stCxn id="13328" idx="4"/>
            <a:endCxn id="13331" idx="0"/>
          </p:cNvCxnSpPr>
          <p:nvPr/>
        </p:nvCxnSpPr>
        <p:spPr bwMode="auto">
          <a:xfrm flipH="1">
            <a:off x="4876800" y="5245101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253038" y="5245101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AutoShape 23"/>
          <p:cNvSpPr>
            <a:spLocks noChangeArrowheads="1"/>
          </p:cNvSpPr>
          <p:nvPr/>
        </p:nvSpPr>
        <p:spPr bwMode="auto">
          <a:xfrm>
            <a:off x="2678113" y="3964831"/>
            <a:ext cx="259766" cy="649188"/>
          </a:xfrm>
          <a:custGeom>
            <a:avLst/>
            <a:gdLst>
              <a:gd name="T0" fmla="*/ 6585392 w 21600"/>
              <a:gd name="T1" fmla="*/ 0 h 21600"/>
              <a:gd name="T2" fmla="*/ 1058033 w 21600"/>
              <a:gd name="T3" fmla="*/ 8602134 h 21600"/>
              <a:gd name="T4" fmla="*/ 6585392 w 21600"/>
              <a:gd name="T5" fmla="*/ 2764621 h 21600"/>
              <a:gd name="T6" fmla="*/ 14818520 w 21600"/>
              <a:gd name="T7" fmla="*/ 8602134 h 21600"/>
              <a:gd name="T8" fmla="*/ 12113982 w 21600"/>
              <a:gd name="T9" fmla="*/ 12135385 h 21600"/>
              <a:gd name="T10" fmla="*/ 9408855 w 21600"/>
              <a:gd name="T11" fmla="*/ 86021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lv-LV"/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>
            <a:off x="3733800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3339" name="Rectangle 25"/>
          <p:cNvSpPr>
            <a:spLocks noChangeArrowheads="1"/>
          </p:cNvSpPr>
          <p:nvPr/>
        </p:nvSpPr>
        <p:spPr bwMode="auto">
          <a:xfrm>
            <a:off x="7261949" y="219972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dirty="0">
                <a:latin typeface="Times New Roman" panose="02020603050405020304" pitchFamily="18" charset="0"/>
              </a:rPr>
              <a:t>left rotation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dirty="0">
                <a:latin typeface="Times New Roman" panose="02020603050405020304" pitchFamily="18" charset="0"/>
              </a:rPr>
              <a:t>makes the right child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of a node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into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’s parent;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becomes the left child of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endParaRPr lang="en-US" altLang="lv-LV" sz="1800" dirty="0">
              <a:latin typeface="Times New Roman" panose="02020603050405020304" pitchFamily="18" charset="0"/>
            </a:endParaRPr>
          </a:p>
        </p:txBody>
      </p:sp>
      <p:sp>
        <p:nvSpPr>
          <p:cNvPr id="13340" name="Oval 26"/>
          <p:cNvSpPr>
            <a:spLocks noChangeArrowheads="1"/>
          </p:cNvSpPr>
          <p:nvPr/>
        </p:nvSpPr>
        <p:spPr bwMode="auto">
          <a:xfrm>
            <a:off x="9366250" y="42397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41" name="Oval 27"/>
          <p:cNvSpPr>
            <a:spLocks noChangeArrowheads="1"/>
          </p:cNvSpPr>
          <p:nvPr/>
        </p:nvSpPr>
        <p:spPr bwMode="auto">
          <a:xfrm>
            <a:off x="8909050" y="48588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42" name="AutoShape 28"/>
          <p:cNvSpPr>
            <a:spLocks noChangeArrowheads="1"/>
          </p:cNvSpPr>
          <p:nvPr/>
        </p:nvSpPr>
        <p:spPr bwMode="auto">
          <a:xfrm>
            <a:off x="8464550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43" name="AutoShape 29"/>
          <p:cNvSpPr>
            <a:spLocks noChangeArrowheads="1"/>
          </p:cNvSpPr>
          <p:nvPr/>
        </p:nvSpPr>
        <p:spPr bwMode="auto">
          <a:xfrm>
            <a:off x="9150350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44" name="AutoShape 30"/>
          <p:cNvSpPr>
            <a:spLocks noChangeArrowheads="1"/>
          </p:cNvSpPr>
          <p:nvPr/>
        </p:nvSpPr>
        <p:spPr bwMode="auto">
          <a:xfrm>
            <a:off x="9799638" y="49632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45" name="AutoShape 31"/>
          <p:cNvCxnSpPr>
            <a:cxnSpLocks noChangeShapeType="1"/>
            <a:stCxn id="13340" idx="4"/>
            <a:endCxn id="13341" idx="0"/>
          </p:cNvCxnSpPr>
          <p:nvPr/>
        </p:nvCxnSpPr>
        <p:spPr bwMode="auto">
          <a:xfrm flipH="1">
            <a:off x="9069388" y="46577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2"/>
          <p:cNvCxnSpPr>
            <a:cxnSpLocks noChangeShapeType="1"/>
            <a:stCxn id="13341" idx="4"/>
            <a:endCxn id="13342" idx="0"/>
          </p:cNvCxnSpPr>
          <p:nvPr/>
        </p:nvCxnSpPr>
        <p:spPr bwMode="auto">
          <a:xfrm flipH="1">
            <a:off x="8726488" y="52768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33"/>
          <p:cNvCxnSpPr>
            <a:cxnSpLocks noChangeShapeType="1"/>
            <a:stCxn id="13341" idx="4"/>
            <a:endCxn id="13343" idx="0"/>
          </p:cNvCxnSpPr>
          <p:nvPr/>
        </p:nvCxnSpPr>
        <p:spPr bwMode="auto">
          <a:xfrm>
            <a:off x="9069388" y="52768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34"/>
          <p:cNvCxnSpPr>
            <a:cxnSpLocks noChangeShapeType="1"/>
            <a:stCxn id="13340" idx="4"/>
            <a:endCxn id="13344" idx="0"/>
          </p:cNvCxnSpPr>
          <p:nvPr/>
        </p:nvCxnSpPr>
        <p:spPr bwMode="auto">
          <a:xfrm>
            <a:off x="9526589" y="46577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Oval 35"/>
          <p:cNvSpPr>
            <a:spLocks noChangeArrowheads="1"/>
          </p:cNvSpPr>
          <p:nvPr/>
        </p:nvSpPr>
        <p:spPr bwMode="auto">
          <a:xfrm>
            <a:off x="7451725" y="40015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50" name="Oval 36"/>
          <p:cNvSpPr>
            <a:spLocks noChangeArrowheads="1"/>
          </p:cNvSpPr>
          <p:nvPr/>
        </p:nvSpPr>
        <p:spPr bwMode="auto">
          <a:xfrm>
            <a:off x="6994525" y="34142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51" name="AutoShape 37"/>
          <p:cNvSpPr>
            <a:spLocks noChangeArrowheads="1"/>
          </p:cNvSpPr>
          <p:nvPr/>
        </p:nvSpPr>
        <p:spPr bwMode="auto">
          <a:xfrm>
            <a:off x="6327775" y="41027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52" name="AutoShape 38"/>
          <p:cNvSpPr>
            <a:spLocks noChangeArrowheads="1"/>
          </p:cNvSpPr>
          <p:nvPr/>
        </p:nvSpPr>
        <p:spPr bwMode="auto">
          <a:xfrm>
            <a:off x="6973888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53" name="AutoShape 39"/>
          <p:cNvSpPr>
            <a:spLocks noChangeArrowheads="1"/>
          </p:cNvSpPr>
          <p:nvPr/>
        </p:nvSpPr>
        <p:spPr bwMode="auto">
          <a:xfrm>
            <a:off x="7699375" y="4810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54" name="AutoShape 40"/>
          <p:cNvCxnSpPr>
            <a:cxnSpLocks noChangeShapeType="1"/>
            <a:stCxn id="13349" idx="0"/>
            <a:endCxn id="13350" idx="4"/>
          </p:cNvCxnSpPr>
          <p:nvPr/>
        </p:nvCxnSpPr>
        <p:spPr bwMode="auto">
          <a:xfrm flipH="1" flipV="1">
            <a:off x="7154863" y="38322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AutoShape 41"/>
          <p:cNvCxnSpPr>
            <a:cxnSpLocks noChangeShapeType="1"/>
            <a:stCxn id="13350" idx="4"/>
            <a:endCxn id="13351" idx="0"/>
          </p:cNvCxnSpPr>
          <p:nvPr/>
        </p:nvCxnSpPr>
        <p:spPr bwMode="auto">
          <a:xfrm flipH="1">
            <a:off x="6589713" y="3832226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AutoShape 42"/>
          <p:cNvCxnSpPr>
            <a:cxnSpLocks noChangeShapeType="1"/>
            <a:stCxn id="13349" idx="4"/>
            <a:endCxn id="13352" idx="0"/>
          </p:cNvCxnSpPr>
          <p:nvPr/>
        </p:nvCxnSpPr>
        <p:spPr bwMode="auto">
          <a:xfrm flipH="1">
            <a:off x="7235825" y="4419601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7" name="AutoShape 43"/>
          <p:cNvCxnSpPr>
            <a:cxnSpLocks noChangeShapeType="1"/>
            <a:stCxn id="13349" idx="4"/>
            <a:endCxn id="13353" idx="0"/>
          </p:cNvCxnSpPr>
          <p:nvPr/>
        </p:nvCxnSpPr>
        <p:spPr bwMode="auto">
          <a:xfrm>
            <a:off x="7612063" y="4419601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AutoShape 44"/>
          <p:cNvSpPr>
            <a:spLocks noChangeArrowheads="1"/>
          </p:cNvSpPr>
          <p:nvPr/>
        </p:nvSpPr>
        <p:spPr bwMode="auto">
          <a:xfrm flipH="1">
            <a:off x="6838950" y="3952131"/>
            <a:ext cx="259766" cy="649188"/>
          </a:xfrm>
          <a:custGeom>
            <a:avLst/>
            <a:gdLst>
              <a:gd name="T0" fmla="*/ 6585392 w 21600"/>
              <a:gd name="T1" fmla="*/ 0 h 21600"/>
              <a:gd name="T2" fmla="*/ 1058033 w 21600"/>
              <a:gd name="T3" fmla="*/ 8602134 h 21600"/>
              <a:gd name="T4" fmla="*/ 6585392 w 21600"/>
              <a:gd name="T5" fmla="*/ 2764621 h 21600"/>
              <a:gd name="T6" fmla="*/ 14818520 w 21600"/>
              <a:gd name="T7" fmla="*/ 8602134 h 21600"/>
              <a:gd name="T8" fmla="*/ 12113982 w 21600"/>
              <a:gd name="T9" fmla="*/ 12135385 h 21600"/>
              <a:gd name="T10" fmla="*/ 9408855 w 21600"/>
              <a:gd name="T11" fmla="*/ 86021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lv-LV"/>
          </a:p>
        </p:txBody>
      </p:sp>
      <p:sp>
        <p:nvSpPr>
          <p:cNvPr id="13359" name="Line 45"/>
          <p:cNvSpPr>
            <a:spLocks noChangeShapeType="1"/>
          </p:cNvSpPr>
          <p:nvPr/>
        </p:nvSpPr>
        <p:spPr bwMode="auto">
          <a:xfrm>
            <a:off x="8302625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3360" name="Text Box 46"/>
          <p:cNvSpPr txBox="1">
            <a:spLocks noChangeArrowheads="1"/>
          </p:cNvSpPr>
          <p:nvPr/>
        </p:nvSpPr>
        <p:spPr bwMode="auto">
          <a:xfrm>
            <a:off x="2117726" y="58070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(structure of tree above y is not modified)</a:t>
            </a:r>
          </a:p>
        </p:txBody>
      </p:sp>
      <p:sp>
        <p:nvSpPr>
          <p:cNvPr id="13361" name="Text Box 47"/>
          <p:cNvSpPr txBox="1">
            <a:spLocks noChangeArrowheads="1"/>
          </p:cNvSpPr>
          <p:nvPr/>
        </p:nvSpPr>
        <p:spPr bwMode="auto">
          <a:xfrm>
            <a:off x="6384926" y="57912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(structure of tree above x is not modified)</a:t>
            </a:r>
          </a:p>
        </p:txBody>
      </p:sp>
      <p:sp>
        <p:nvSpPr>
          <p:cNvPr id="13362" name="Text Box 48"/>
          <p:cNvSpPr txBox="1">
            <a:spLocks noChangeArrowheads="1"/>
          </p:cNvSpPr>
          <p:nvPr/>
        </p:nvSpPr>
        <p:spPr bwMode="auto">
          <a:xfrm>
            <a:off x="3794126" y="35814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a right rotation about y</a:t>
            </a:r>
          </a:p>
        </p:txBody>
      </p:sp>
      <p:sp>
        <p:nvSpPr>
          <p:cNvPr id="13363" name="Text Box 49"/>
          <p:cNvSpPr txBox="1">
            <a:spLocks noChangeArrowheads="1"/>
          </p:cNvSpPr>
          <p:nvPr/>
        </p:nvSpPr>
        <p:spPr bwMode="auto">
          <a:xfrm>
            <a:off x="8061326" y="35814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a left rotation about x</a:t>
            </a:r>
          </a:p>
        </p:txBody>
      </p:sp>
    </p:spTree>
    <p:extLst>
      <p:ext uri="{BB962C8B-B14F-4D97-AF65-F5344CB8AC3E}">
        <p14:creationId xmlns:p14="http://schemas.microsoft.com/office/powerpoint/2010/main" val="32458485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Splaying: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F701CF-725F-46BD-8640-00ED56E9393A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1936751" y="1522414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the root?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4289425" y="1844676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stop</a:t>
            </a:r>
          </a:p>
        </p:txBody>
      </p:sp>
      <p:cxnSp>
        <p:nvCxnSpPr>
          <p:cNvPr id="14343" name="AutoShape 5"/>
          <p:cNvCxnSpPr>
            <a:cxnSpLocks noChangeShapeType="1"/>
            <a:stCxn id="14341" idx="3"/>
            <a:endCxn id="14342" idx="1"/>
          </p:cNvCxnSpPr>
          <p:nvPr/>
        </p:nvCxnSpPr>
        <p:spPr bwMode="auto">
          <a:xfrm>
            <a:off x="39274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1758950" y="2847976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child of the root?</a:t>
            </a:r>
          </a:p>
        </p:txBody>
      </p:sp>
      <p:cxnSp>
        <p:nvCxnSpPr>
          <p:cNvPr id="14345" name="AutoShape 7"/>
          <p:cNvCxnSpPr>
            <a:cxnSpLocks noChangeShapeType="1"/>
            <a:stCxn id="14341" idx="2"/>
            <a:endCxn id="14344" idx="0"/>
          </p:cNvCxnSpPr>
          <p:nvPr/>
        </p:nvCxnSpPr>
        <p:spPr bwMode="auto">
          <a:xfrm rot="5400000">
            <a:off x="2763045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AutoShape 8"/>
          <p:cNvSpPr>
            <a:spLocks noChangeArrowheads="1"/>
          </p:cNvSpPr>
          <p:nvPr/>
        </p:nvSpPr>
        <p:spPr bwMode="auto">
          <a:xfrm>
            <a:off x="21701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the root</a:t>
            </a:r>
          </a:p>
        </p:txBody>
      </p:sp>
      <p:sp>
        <p:nvSpPr>
          <p:cNvPr id="14347" name="AutoShape 9"/>
          <p:cNvSpPr>
            <a:spLocks noChangeArrowheads="1"/>
          </p:cNvSpPr>
          <p:nvPr/>
        </p:nvSpPr>
        <p:spPr bwMode="auto">
          <a:xfrm>
            <a:off x="38100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the root</a:t>
            </a:r>
          </a:p>
        </p:txBody>
      </p:sp>
      <p:sp>
        <p:nvSpPr>
          <p:cNvPr id="14348" name="AutoShape 10"/>
          <p:cNvSpPr>
            <a:spLocks noChangeArrowheads="1"/>
          </p:cNvSpPr>
          <p:nvPr/>
        </p:nvSpPr>
        <p:spPr bwMode="auto">
          <a:xfrm>
            <a:off x="1752601" y="4143376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the left child of the root?</a:t>
            </a:r>
          </a:p>
        </p:txBody>
      </p:sp>
      <p:cxnSp>
        <p:nvCxnSpPr>
          <p:cNvPr id="14349" name="AutoShape 11"/>
          <p:cNvCxnSpPr>
            <a:cxnSpLocks noChangeShapeType="1"/>
            <a:stCxn id="14344" idx="2"/>
            <a:endCxn id="14348" idx="0"/>
          </p:cNvCxnSpPr>
          <p:nvPr/>
        </p:nvCxnSpPr>
        <p:spPr bwMode="auto">
          <a:xfrm rot="5400000">
            <a:off x="2778126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2"/>
          <p:cNvCxnSpPr>
            <a:cxnSpLocks noChangeShapeType="1"/>
            <a:stCxn id="14348" idx="2"/>
            <a:endCxn id="14346" idx="0"/>
          </p:cNvCxnSpPr>
          <p:nvPr/>
        </p:nvCxnSpPr>
        <p:spPr bwMode="auto">
          <a:xfrm rot="5400000">
            <a:off x="2794001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3"/>
          <p:cNvCxnSpPr>
            <a:cxnSpLocks noChangeShapeType="1"/>
            <a:stCxn id="14348" idx="3"/>
            <a:endCxn id="14347" idx="0"/>
          </p:cNvCxnSpPr>
          <p:nvPr/>
        </p:nvCxnSpPr>
        <p:spPr bwMode="auto">
          <a:xfrm>
            <a:off x="4111626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AutoShape 14"/>
          <p:cNvSpPr>
            <a:spLocks noChangeArrowheads="1"/>
          </p:cNvSpPr>
          <p:nvPr/>
        </p:nvSpPr>
        <p:spPr bwMode="auto">
          <a:xfrm>
            <a:off x="5334001" y="13049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left-left grandchild?</a:t>
            </a:r>
          </a:p>
        </p:txBody>
      </p:sp>
      <p:sp>
        <p:nvSpPr>
          <p:cNvPr id="14353" name="AutoShape 15"/>
          <p:cNvSpPr>
            <a:spLocks noChangeArrowheads="1"/>
          </p:cNvSpPr>
          <p:nvPr/>
        </p:nvSpPr>
        <p:spPr bwMode="auto">
          <a:xfrm>
            <a:off x="4495800" y="3009156"/>
            <a:ext cx="228600" cy="649188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54" name="AutoShape 16"/>
          <p:cNvSpPr>
            <a:spLocks noChangeArrowheads="1"/>
          </p:cNvSpPr>
          <p:nvPr/>
        </p:nvSpPr>
        <p:spPr bwMode="auto">
          <a:xfrm>
            <a:off x="5334001" y="50387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left-right grandchild?</a:t>
            </a:r>
          </a:p>
        </p:txBody>
      </p:sp>
      <p:sp>
        <p:nvSpPr>
          <p:cNvPr id="14355" name="AutoShape 17"/>
          <p:cNvSpPr>
            <a:spLocks noChangeArrowheads="1"/>
          </p:cNvSpPr>
          <p:nvPr/>
        </p:nvSpPr>
        <p:spPr bwMode="auto">
          <a:xfrm>
            <a:off x="5334001" y="25495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right-right grandchild?</a:t>
            </a:r>
          </a:p>
        </p:txBody>
      </p:sp>
      <p:sp>
        <p:nvSpPr>
          <p:cNvPr id="14356" name="AutoShape 18"/>
          <p:cNvSpPr>
            <a:spLocks noChangeArrowheads="1"/>
          </p:cNvSpPr>
          <p:nvPr/>
        </p:nvSpPr>
        <p:spPr bwMode="auto">
          <a:xfrm>
            <a:off x="5340350" y="3794126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right-left grandchild?</a:t>
            </a:r>
          </a:p>
        </p:txBody>
      </p:sp>
      <p:cxnSp>
        <p:nvCxnSpPr>
          <p:cNvPr id="14357" name="AutoShape 19"/>
          <p:cNvCxnSpPr>
            <a:cxnSpLocks noChangeShapeType="1"/>
            <a:stCxn id="14344" idx="3"/>
            <a:endCxn id="14353" idx="2"/>
          </p:cNvCxnSpPr>
          <p:nvPr/>
        </p:nvCxnSpPr>
        <p:spPr bwMode="auto">
          <a:xfrm flipV="1">
            <a:off x="4103688" y="3333750"/>
            <a:ext cx="392112" cy="7938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0"/>
          <p:cNvCxnSpPr>
            <a:cxnSpLocks noChangeShapeType="1"/>
            <a:stCxn id="14353" idx="6"/>
            <a:endCxn id="14352" idx="1"/>
          </p:cNvCxnSpPr>
          <p:nvPr/>
        </p:nvCxnSpPr>
        <p:spPr bwMode="auto">
          <a:xfrm flipV="1">
            <a:off x="47244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1"/>
          <p:cNvCxnSpPr>
            <a:cxnSpLocks noChangeShapeType="1"/>
            <a:stCxn id="14353" idx="6"/>
            <a:endCxn id="14355" idx="1"/>
          </p:cNvCxnSpPr>
          <p:nvPr/>
        </p:nvCxnSpPr>
        <p:spPr bwMode="auto">
          <a:xfrm flipV="1">
            <a:off x="47244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2"/>
          <p:cNvCxnSpPr>
            <a:cxnSpLocks noChangeShapeType="1"/>
            <a:stCxn id="14353" idx="6"/>
            <a:endCxn id="14356" idx="1"/>
          </p:cNvCxnSpPr>
          <p:nvPr/>
        </p:nvCxnSpPr>
        <p:spPr bwMode="auto">
          <a:xfrm>
            <a:off x="47244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3"/>
          <p:cNvCxnSpPr>
            <a:cxnSpLocks noChangeShapeType="1"/>
            <a:stCxn id="14353" idx="6"/>
            <a:endCxn id="14354" idx="1"/>
          </p:cNvCxnSpPr>
          <p:nvPr/>
        </p:nvCxnSpPr>
        <p:spPr bwMode="auto">
          <a:xfrm>
            <a:off x="47244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AutoShape 24"/>
          <p:cNvSpPr>
            <a:spLocks noChangeArrowheads="1"/>
          </p:cNvSpPr>
          <p:nvPr/>
        </p:nvSpPr>
        <p:spPr bwMode="auto">
          <a:xfrm>
            <a:off x="80010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r>
              <a:rPr lang="en-US" altLang="lv-LV" sz="1600">
                <a:latin typeface="Times New Roman" panose="02020603050405020304" pitchFamily="18" charset="0"/>
              </a:rPr>
              <a:t>, 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3" name="AutoShape 25"/>
          <p:cNvSpPr>
            <a:spLocks noChangeArrowheads="1"/>
          </p:cNvSpPr>
          <p:nvPr/>
        </p:nvSpPr>
        <p:spPr bwMode="auto">
          <a:xfrm>
            <a:off x="80010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r>
              <a:rPr lang="en-US" altLang="lv-LV" sz="1600">
                <a:latin typeface="Times New Roman" panose="02020603050405020304" pitchFamily="18" charset="0"/>
              </a:rPr>
              <a:t>, 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4" name="AutoShape 26"/>
          <p:cNvSpPr>
            <a:spLocks noChangeArrowheads="1"/>
          </p:cNvSpPr>
          <p:nvPr/>
        </p:nvSpPr>
        <p:spPr bwMode="auto">
          <a:xfrm>
            <a:off x="80010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r>
              <a:rPr lang="en-US" altLang="lv-LV" sz="1600">
                <a:latin typeface="Times New Roman" panose="02020603050405020304" pitchFamily="18" charset="0"/>
              </a:rPr>
              <a:t>, 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5" name="AutoShape 27"/>
          <p:cNvSpPr>
            <a:spLocks noChangeArrowheads="1"/>
          </p:cNvSpPr>
          <p:nvPr/>
        </p:nvSpPr>
        <p:spPr bwMode="auto">
          <a:xfrm>
            <a:off x="80010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r>
              <a:rPr lang="en-US" altLang="lv-LV" sz="1600">
                <a:latin typeface="Times New Roman" panose="02020603050405020304" pitchFamily="18" charset="0"/>
              </a:rPr>
              <a:t>, 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cxnSp>
        <p:nvCxnSpPr>
          <p:cNvPr id="14366" name="AutoShape 28"/>
          <p:cNvCxnSpPr>
            <a:cxnSpLocks noChangeShapeType="1"/>
            <a:stCxn id="14352" idx="2"/>
            <a:endCxn id="14362" idx="1"/>
          </p:cNvCxnSpPr>
          <p:nvPr/>
        </p:nvCxnSpPr>
        <p:spPr bwMode="auto">
          <a:xfrm rot="16200000" flipH="1">
            <a:off x="7376320" y="1810545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29"/>
          <p:cNvCxnSpPr>
            <a:cxnSpLocks noChangeShapeType="1"/>
            <a:stCxn id="14355" idx="2"/>
            <a:endCxn id="14363" idx="1"/>
          </p:cNvCxnSpPr>
          <p:nvPr/>
        </p:nvCxnSpPr>
        <p:spPr bwMode="auto">
          <a:xfrm rot="16200000" flipH="1">
            <a:off x="7389020" y="3042445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30"/>
          <p:cNvCxnSpPr>
            <a:cxnSpLocks noChangeShapeType="1"/>
            <a:stCxn id="14356" idx="2"/>
            <a:endCxn id="14364" idx="1"/>
          </p:cNvCxnSpPr>
          <p:nvPr/>
        </p:nvCxnSpPr>
        <p:spPr bwMode="auto">
          <a:xfrm rot="16200000" flipH="1">
            <a:off x="7392195" y="4283870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AutoShape 31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7366795" y="5553870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32"/>
          <p:cNvCxnSpPr>
            <a:cxnSpLocks noChangeShapeType="1"/>
            <a:stCxn id="14362" idx="3"/>
            <a:endCxn id="14341" idx="0"/>
          </p:cNvCxnSpPr>
          <p:nvPr/>
        </p:nvCxnSpPr>
        <p:spPr bwMode="auto">
          <a:xfrm flipH="1" flipV="1">
            <a:off x="2932114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33"/>
          <p:cNvCxnSpPr>
            <a:cxnSpLocks noChangeShapeType="1"/>
            <a:stCxn id="14363" idx="3"/>
            <a:endCxn id="14341" idx="0"/>
          </p:cNvCxnSpPr>
          <p:nvPr/>
        </p:nvCxnSpPr>
        <p:spPr bwMode="auto">
          <a:xfrm flipH="1" flipV="1">
            <a:off x="2932114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34"/>
          <p:cNvCxnSpPr>
            <a:cxnSpLocks noChangeShapeType="1"/>
            <a:stCxn id="14364" idx="3"/>
            <a:endCxn id="14341" idx="0"/>
          </p:cNvCxnSpPr>
          <p:nvPr/>
        </p:nvCxnSpPr>
        <p:spPr bwMode="auto">
          <a:xfrm flipH="1" flipV="1">
            <a:off x="2932114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35"/>
          <p:cNvCxnSpPr>
            <a:cxnSpLocks noChangeShapeType="1"/>
            <a:stCxn id="14365" idx="3"/>
            <a:endCxn id="14341" idx="0"/>
          </p:cNvCxnSpPr>
          <p:nvPr/>
        </p:nvCxnSpPr>
        <p:spPr bwMode="auto">
          <a:xfrm flipH="1" flipV="1">
            <a:off x="2932114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AutoShape 36"/>
          <p:cNvSpPr>
            <a:spLocks noChangeArrowheads="1"/>
          </p:cNvSpPr>
          <p:nvPr/>
        </p:nvSpPr>
        <p:spPr bwMode="auto">
          <a:xfrm>
            <a:off x="1668464" y="840145"/>
            <a:ext cx="1074737" cy="646986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start with node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cxnSp>
        <p:nvCxnSpPr>
          <p:cNvPr id="14375" name="AutoShape 37"/>
          <p:cNvCxnSpPr>
            <a:cxnSpLocks noChangeShapeType="1"/>
            <a:stCxn id="14374" idx="3"/>
            <a:endCxn id="14341" idx="0"/>
          </p:cNvCxnSpPr>
          <p:nvPr/>
        </p:nvCxnSpPr>
        <p:spPr bwMode="auto">
          <a:xfrm>
            <a:off x="2743201" y="1163639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6" name="Text Box 38"/>
          <p:cNvSpPr txBox="1">
            <a:spLocks noChangeArrowheads="1"/>
          </p:cNvSpPr>
          <p:nvPr/>
        </p:nvSpPr>
        <p:spPr bwMode="auto">
          <a:xfrm>
            <a:off x="52578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>
                <a:latin typeface="Arial Narrow" panose="020B0606020202030204" pitchFamily="34" charset="0"/>
              </a:rPr>
              <a:t>“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 is a</a:t>
            </a:r>
            <a:r>
              <a:rPr lang="en-US" altLang="lv-LV" sz="1800" i="1">
                <a:latin typeface="Arial Narrow" panose="020B0606020202030204" pitchFamily="34" charset="0"/>
              </a:rPr>
              <a:t> </a:t>
            </a:r>
            <a:r>
              <a:rPr lang="en-US" altLang="lv-LV" sz="1800">
                <a:latin typeface="Arial Narrow" panose="020B0606020202030204" pitchFamily="34" charset="0"/>
              </a:rPr>
              <a:t>left-left grandchild” means 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 is a left child of its parent, which is itself a left child of its parent </a:t>
            </a:r>
          </a:p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i="1">
                <a:latin typeface="Arial Narrow" panose="020B0606020202030204" pitchFamily="34" charset="0"/>
              </a:rPr>
              <a:t>p</a:t>
            </a:r>
            <a:r>
              <a:rPr lang="en-US" altLang="lv-LV" sz="1800">
                <a:latin typeface="Arial Narrow" panose="020B0606020202030204" pitchFamily="34" charset="0"/>
              </a:rPr>
              <a:t> is 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’s parent; </a:t>
            </a:r>
            <a:r>
              <a:rPr lang="en-US" altLang="lv-LV" sz="1800" i="1">
                <a:latin typeface="Arial Narrow" panose="020B0606020202030204" pitchFamily="34" charset="0"/>
              </a:rPr>
              <a:t>g</a:t>
            </a:r>
            <a:r>
              <a:rPr lang="en-US" altLang="lv-LV" sz="1800">
                <a:latin typeface="Arial Narrow" panose="020B0606020202030204" pitchFamily="34" charset="0"/>
              </a:rPr>
              <a:t> is </a:t>
            </a:r>
            <a:r>
              <a:rPr lang="en-US" altLang="lv-LV" sz="1800" i="1">
                <a:latin typeface="Arial Narrow" panose="020B0606020202030204" pitchFamily="34" charset="0"/>
              </a:rPr>
              <a:t>p</a:t>
            </a:r>
            <a:r>
              <a:rPr lang="en-US" altLang="lv-LV" sz="1800">
                <a:latin typeface="Arial Narrow" panose="020B0606020202030204" pitchFamily="34" charset="0"/>
              </a:rPr>
              <a:t>’s parent</a:t>
            </a:r>
            <a:endParaRPr lang="en-US" altLang="lv-LV" sz="1800" i="1">
              <a:latin typeface="Arial Narrow" panose="020B0606020202030204" pitchFamily="34" charset="0"/>
            </a:endParaRPr>
          </a:p>
        </p:txBody>
      </p:sp>
      <p:sp>
        <p:nvSpPr>
          <p:cNvPr id="14377" name="Text Box 39"/>
          <p:cNvSpPr txBox="1">
            <a:spLocks noChangeArrowheads="1"/>
          </p:cNvSpPr>
          <p:nvPr/>
        </p:nvSpPr>
        <p:spPr bwMode="auto">
          <a:xfrm>
            <a:off x="2517775" y="2500314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2514600" y="38100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79" name="Text Box 41"/>
          <p:cNvSpPr txBox="1">
            <a:spLocks noChangeArrowheads="1"/>
          </p:cNvSpPr>
          <p:nvPr/>
        </p:nvSpPr>
        <p:spPr bwMode="auto">
          <a:xfrm>
            <a:off x="2514600" y="55626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0" name="Text Box 42"/>
          <p:cNvSpPr txBox="1">
            <a:spLocks noChangeArrowheads="1"/>
          </p:cNvSpPr>
          <p:nvPr/>
        </p:nvSpPr>
        <p:spPr bwMode="auto">
          <a:xfrm>
            <a:off x="6516688" y="2219326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1" name="Text Box 43"/>
          <p:cNvSpPr txBox="1">
            <a:spLocks noChangeArrowheads="1"/>
          </p:cNvSpPr>
          <p:nvPr/>
        </p:nvSpPr>
        <p:spPr bwMode="auto">
          <a:xfrm>
            <a:off x="6515100" y="3459164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2" name="Text Box 44"/>
          <p:cNvSpPr txBox="1">
            <a:spLocks noChangeArrowheads="1"/>
          </p:cNvSpPr>
          <p:nvPr/>
        </p:nvSpPr>
        <p:spPr bwMode="auto">
          <a:xfrm>
            <a:off x="6515100" y="4697414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3" name="Text Box 45"/>
          <p:cNvSpPr txBox="1">
            <a:spLocks noChangeArrowheads="1"/>
          </p:cNvSpPr>
          <p:nvPr/>
        </p:nvSpPr>
        <p:spPr bwMode="auto">
          <a:xfrm>
            <a:off x="6515100" y="5964239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4" name="Text Box 46"/>
          <p:cNvSpPr txBox="1">
            <a:spLocks noChangeArrowheads="1"/>
          </p:cNvSpPr>
          <p:nvPr/>
        </p:nvSpPr>
        <p:spPr bwMode="auto">
          <a:xfrm>
            <a:off x="4171950" y="4648201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85" name="Text Box 47"/>
          <p:cNvSpPr txBox="1">
            <a:spLocks noChangeArrowheads="1"/>
          </p:cNvSpPr>
          <p:nvPr/>
        </p:nvSpPr>
        <p:spPr bwMode="auto">
          <a:xfrm>
            <a:off x="4076700" y="3116264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86" name="Text Box 48"/>
          <p:cNvSpPr txBox="1">
            <a:spLocks noChangeArrowheads="1"/>
          </p:cNvSpPr>
          <p:nvPr/>
        </p:nvSpPr>
        <p:spPr bwMode="auto">
          <a:xfrm>
            <a:off x="3876675" y="17907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7" name="Text Box 50"/>
          <p:cNvSpPr txBox="1">
            <a:spLocks noChangeArrowheads="1"/>
          </p:cNvSpPr>
          <p:nvPr/>
        </p:nvSpPr>
        <p:spPr bwMode="auto">
          <a:xfrm>
            <a:off x="86868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4388" name="Text Box 51"/>
          <p:cNvSpPr txBox="1">
            <a:spLocks noChangeArrowheads="1"/>
          </p:cNvSpPr>
          <p:nvPr/>
        </p:nvSpPr>
        <p:spPr bwMode="auto">
          <a:xfrm>
            <a:off x="87185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4389" name="Text Box 52"/>
          <p:cNvSpPr txBox="1">
            <a:spLocks noChangeArrowheads="1"/>
          </p:cNvSpPr>
          <p:nvPr/>
        </p:nvSpPr>
        <p:spPr bwMode="auto">
          <a:xfrm>
            <a:off x="86868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4390" name="Text Box 53"/>
          <p:cNvSpPr txBox="1">
            <a:spLocks noChangeArrowheads="1"/>
          </p:cNvSpPr>
          <p:nvPr/>
        </p:nvSpPr>
        <p:spPr bwMode="auto">
          <a:xfrm>
            <a:off x="86868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4391" name="Text Box 54"/>
          <p:cNvSpPr txBox="1">
            <a:spLocks noChangeArrowheads="1"/>
          </p:cNvSpPr>
          <p:nvPr/>
        </p:nvSpPr>
        <p:spPr bwMode="auto">
          <a:xfrm>
            <a:off x="40386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  <p:sp>
        <p:nvSpPr>
          <p:cNvPr id="14392" name="Text Box 55"/>
          <p:cNvSpPr txBox="1">
            <a:spLocks noChangeArrowheads="1"/>
          </p:cNvSpPr>
          <p:nvPr/>
        </p:nvSpPr>
        <p:spPr bwMode="auto">
          <a:xfrm>
            <a:off x="30480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</p:spTree>
    <p:extLst>
      <p:ext uri="{BB962C8B-B14F-4D97-AF65-F5344CB8AC3E}">
        <p14:creationId xmlns:p14="http://schemas.microsoft.com/office/powerpoint/2010/main" val="17078678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 smtClean="0"/>
              <a:t>Visualizing the Splaying Cases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B7642D-707F-436E-B696-92F6D92974AD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cxnSp>
        <p:nvCxnSpPr>
          <p:cNvPr id="15364" name="AutoShape 15"/>
          <p:cNvCxnSpPr>
            <a:cxnSpLocks noChangeShapeType="1"/>
            <a:stCxn id="15377" idx="5"/>
            <a:endCxn id="15368" idx="1"/>
          </p:cNvCxnSpPr>
          <p:nvPr/>
        </p:nvCxnSpPr>
        <p:spPr bwMode="auto">
          <a:xfrm>
            <a:off x="6427788" y="1708150"/>
            <a:ext cx="512762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AutoShape 40"/>
          <p:cNvCxnSpPr>
            <a:cxnSpLocks noChangeShapeType="1"/>
            <a:stCxn id="15394" idx="3"/>
            <a:endCxn id="15395" idx="0"/>
          </p:cNvCxnSpPr>
          <p:nvPr/>
        </p:nvCxnSpPr>
        <p:spPr bwMode="auto">
          <a:xfrm flipH="1">
            <a:off x="2357438" y="2492375"/>
            <a:ext cx="336550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7239000" y="11430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5368" name="Oval 4"/>
          <p:cNvSpPr>
            <a:spLocks noChangeArrowheads="1"/>
          </p:cNvSpPr>
          <p:nvPr/>
        </p:nvSpPr>
        <p:spPr bwMode="auto">
          <a:xfrm>
            <a:off x="6891338" y="183941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69" name="Oval 5"/>
          <p:cNvSpPr>
            <a:spLocks noChangeArrowheads="1"/>
          </p:cNvSpPr>
          <p:nvPr/>
        </p:nvSpPr>
        <p:spPr bwMode="auto">
          <a:xfrm>
            <a:off x="6434138" y="23712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0" name="AutoShape 6"/>
          <p:cNvSpPr>
            <a:spLocks noChangeArrowheads="1"/>
          </p:cNvSpPr>
          <p:nvPr/>
        </p:nvSpPr>
        <p:spPr bwMode="auto">
          <a:xfrm>
            <a:off x="5989638" y="30185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71" name="AutoShape 7"/>
          <p:cNvSpPr>
            <a:spLocks noChangeArrowheads="1"/>
          </p:cNvSpPr>
          <p:nvPr/>
        </p:nvSpPr>
        <p:spPr bwMode="auto">
          <a:xfrm>
            <a:off x="6675438" y="30185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72" name="AutoShape 8"/>
          <p:cNvSpPr>
            <a:spLocks noChangeArrowheads="1"/>
          </p:cNvSpPr>
          <p:nvPr/>
        </p:nvSpPr>
        <p:spPr bwMode="auto">
          <a:xfrm>
            <a:off x="7324725" y="24295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73" name="AutoShape 9"/>
          <p:cNvCxnSpPr>
            <a:cxnSpLocks noChangeShapeType="1"/>
            <a:stCxn id="15368" idx="3"/>
            <a:endCxn id="15369" idx="0"/>
          </p:cNvCxnSpPr>
          <p:nvPr/>
        </p:nvCxnSpPr>
        <p:spPr bwMode="auto">
          <a:xfrm flipH="1">
            <a:off x="6604000" y="2219326"/>
            <a:ext cx="336550" cy="142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0"/>
          <p:cNvCxnSpPr>
            <a:cxnSpLocks noChangeShapeType="1"/>
            <a:stCxn id="15369" idx="3"/>
            <a:endCxn id="15370" idx="0"/>
          </p:cNvCxnSpPr>
          <p:nvPr/>
        </p:nvCxnSpPr>
        <p:spPr bwMode="auto">
          <a:xfrm flipH="1">
            <a:off x="6261100" y="2751139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1"/>
          <p:cNvCxnSpPr>
            <a:cxnSpLocks noChangeShapeType="1"/>
            <a:stCxn id="15369" idx="5"/>
            <a:endCxn id="15371" idx="0"/>
          </p:cNvCxnSpPr>
          <p:nvPr/>
        </p:nvCxnSpPr>
        <p:spPr bwMode="auto">
          <a:xfrm>
            <a:off x="6724650" y="2751139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2"/>
          <p:cNvCxnSpPr>
            <a:cxnSpLocks noChangeShapeType="1"/>
            <a:stCxn id="15368" idx="5"/>
            <a:endCxn id="15372" idx="0"/>
          </p:cNvCxnSpPr>
          <p:nvPr/>
        </p:nvCxnSpPr>
        <p:spPr bwMode="auto">
          <a:xfrm>
            <a:off x="7181850" y="2219325"/>
            <a:ext cx="414338" cy="122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4"/>
          <p:cNvSpPr>
            <a:spLocks noChangeArrowheads="1"/>
          </p:cNvSpPr>
          <p:nvPr/>
        </p:nvSpPr>
        <p:spPr bwMode="auto">
          <a:xfrm>
            <a:off x="6148388" y="1328242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5608638" y="21501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79" name="AutoShape 17"/>
          <p:cNvCxnSpPr>
            <a:cxnSpLocks noChangeShapeType="1"/>
            <a:stCxn id="15377" idx="3"/>
            <a:endCxn id="15378" idx="0"/>
          </p:cNvCxnSpPr>
          <p:nvPr/>
        </p:nvCxnSpPr>
        <p:spPr bwMode="auto">
          <a:xfrm flipH="1">
            <a:off x="5880101" y="1708151"/>
            <a:ext cx="315913" cy="354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9753600" y="1872755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8991600" y="125998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86106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92964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10048875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85" name="AutoShape 25"/>
          <p:cNvCxnSpPr>
            <a:cxnSpLocks noChangeShapeType="1"/>
            <a:stCxn id="15380" idx="1"/>
            <a:endCxn id="15381" idx="5"/>
          </p:cNvCxnSpPr>
          <p:nvPr/>
        </p:nvCxnSpPr>
        <p:spPr bwMode="auto">
          <a:xfrm flipH="1" flipV="1">
            <a:off x="9274176" y="1604964"/>
            <a:ext cx="536575" cy="3571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6"/>
          <p:cNvCxnSpPr>
            <a:cxnSpLocks noChangeShapeType="1"/>
            <a:stCxn id="15389" idx="5"/>
            <a:endCxn id="15382" idx="0"/>
          </p:cNvCxnSpPr>
          <p:nvPr/>
        </p:nvCxnSpPr>
        <p:spPr bwMode="auto">
          <a:xfrm>
            <a:off x="8661401" y="2185988"/>
            <a:ext cx="220663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7"/>
          <p:cNvCxnSpPr>
            <a:cxnSpLocks noChangeShapeType="1"/>
            <a:stCxn id="15380" idx="3"/>
            <a:endCxn id="15383" idx="0"/>
          </p:cNvCxnSpPr>
          <p:nvPr/>
        </p:nvCxnSpPr>
        <p:spPr bwMode="auto">
          <a:xfrm flipH="1">
            <a:off x="9567864" y="2217739"/>
            <a:ext cx="2428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8"/>
          <p:cNvCxnSpPr>
            <a:cxnSpLocks noChangeShapeType="1"/>
            <a:stCxn id="15380" idx="5"/>
            <a:endCxn id="15384" idx="0"/>
          </p:cNvCxnSpPr>
          <p:nvPr/>
        </p:nvCxnSpPr>
        <p:spPr bwMode="auto">
          <a:xfrm>
            <a:off x="10036176" y="2217739"/>
            <a:ext cx="284163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8382000" y="1806080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5390" name="AutoShape 30"/>
          <p:cNvCxnSpPr>
            <a:cxnSpLocks noChangeShapeType="1"/>
            <a:stCxn id="15389" idx="7"/>
            <a:endCxn id="15381" idx="3"/>
          </p:cNvCxnSpPr>
          <p:nvPr/>
        </p:nvCxnSpPr>
        <p:spPr bwMode="auto">
          <a:xfrm flipV="1">
            <a:off x="8661401" y="1639889"/>
            <a:ext cx="379413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AutoShape 31"/>
          <p:cNvSpPr>
            <a:spLocks noChangeArrowheads="1"/>
          </p:cNvSpPr>
          <p:nvPr/>
        </p:nvSpPr>
        <p:spPr bwMode="auto">
          <a:xfrm>
            <a:off x="80010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92" name="AutoShape 32"/>
          <p:cNvCxnSpPr>
            <a:cxnSpLocks noChangeShapeType="1"/>
            <a:stCxn id="15389" idx="3"/>
            <a:endCxn id="15391" idx="0"/>
          </p:cNvCxnSpPr>
          <p:nvPr/>
        </p:nvCxnSpPr>
        <p:spPr bwMode="auto">
          <a:xfrm flipH="1">
            <a:off x="8272463" y="2185988"/>
            <a:ext cx="157162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7477125" y="1752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94" name="Oval 35"/>
          <p:cNvSpPr>
            <a:spLocks noChangeArrowheads="1"/>
          </p:cNvSpPr>
          <p:nvPr/>
        </p:nvSpPr>
        <p:spPr bwMode="auto">
          <a:xfrm>
            <a:off x="2644775" y="21124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95" name="Oval 36"/>
          <p:cNvSpPr>
            <a:spLocks noChangeArrowheads="1"/>
          </p:cNvSpPr>
          <p:nvPr/>
        </p:nvSpPr>
        <p:spPr bwMode="auto">
          <a:xfrm>
            <a:off x="2187575" y="26284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96" name="AutoShape 37"/>
          <p:cNvSpPr>
            <a:spLocks noChangeArrowheads="1"/>
          </p:cNvSpPr>
          <p:nvPr/>
        </p:nvSpPr>
        <p:spPr bwMode="auto">
          <a:xfrm>
            <a:off x="1743075" y="3251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97" name="AutoShape 38"/>
          <p:cNvSpPr>
            <a:spLocks noChangeArrowheads="1"/>
          </p:cNvSpPr>
          <p:nvPr/>
        </p:nvSpPr>
        <p:spPr bwMode="auto">
          <a:xfrm>
            <a:off x="2428875" y="3251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98" name="AutoShape 39"/>
          <p:cNvSpPr>
            <a:spLocks noChangeArrowheads="1"/>
          </p:cNvSpPr>
          <p:nvPr/>
        </p:nvSpPr>
        <p:spPr bwMode="auto">
          <a:xfrm>
            <a:off x="3078163" y="26803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99" name="AutoShape 41"/>
          <p:cNvCxnSpPr>
            <a:cxnSpLocks noChangeShapeType="1"/>
            <a:stCxn id="15395" idx="3"/>
            <a:endCxn id="15396" idx="0"/>
          </p:cNvCxnSpPr>
          <p:nvPr/>
        </p:nvCxnSpPr>
        <p:spPr bwMode="auto">
          <a:xfrm flipH="1">
            <a:off x="2014538" y="3008314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AutoShape 42"/>
          <p:cNvCxnSpPr>
            <a:cxnSpLocks noChangeShapeType="1"/>
            <a:stCxn id="15395" idx="5"/>
            <a:endCxn id="15397" idx="0"/>
          </p:cNvCxnSpPr>
          <p:nvPr/>
        </p:nvCxnSpPr>
        <p:spPr bwMode="auto">
          <a:xfrm>
            <a:off x="2478088" y="3008314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AutoShape 43"/>
          <p:cNvCxnSpPr>
            <a:cxnSpLocks noChangeShapeType="1"/>
            <a:stCxn id="15394" idx="5"/>
            <a:endCxn id="15398" idx="0"/>
          </p:cNvCxnSpPr>
          <p:nvPr/>
        </p:nvCxnSpPr>
        <p:spPr bwMode="auto">
          <a:xfrm>
            <a:off x="2935289" y="2492376"/>
            <a:ext cx="414337" cy="10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2" name="Oval 44"/>
          <p:cNvSpPr>
            <a:spLocks noChangeArrowheads="1"/>
          </p:cNvSpPr>
          <p:nvPr/>
        </p:nvSpPr>
        <p:spPr bwMode="auto">
          <a:xfrm>
            <a:off x="3267075" y="1552080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5403" name="AutoShape 45"/>
          <p:cNvCxnSpPr>
            <a:cxnSpLocks noChangeShapeType="1"/>
            <a:stCxn id="15402" idx="3"/>
            <a:endCxn id="15394" idx="7"/>
          </p:cNvCxnSpPr>
          <p:nvPr/>
        </p:nvCxnSpPr>
        <p:spPr bwMode="auto">
          <a:xfrm flipH="1">
            <a:off x="2935288" y="1931988"/>
            <a:ext cx="379412" cy="2333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4" name="AutoShape 46"/>
          <p:cNvSpPr>
            <a:spLocks noChangeArrowheads="1"/>
          </p:cNvSpPr>
          <p:nvPr/>
        </p:nvSpPr>
        <p:spPr bwMode="auto">
          <a:xfrm>
            <a:off x="3952875" y="20898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05" name="AutoShape 47"/>
          <p:cNvCxnSpPr>
            <a:cxnSpLocks noChangeShapeType="1"/>
            <a:stCxn id="15402" idx="5"/>
            <a:endCxn id="15404" idx="0"/>
          </p:cNvCxnSpPr>
          <p:nvPr/>
        </p:nvCxnSpPr>
        <p:spPr bwMode="auto">
          <a:xfrm>
            <a:off x="3546476" y="1931988"/>
            <a:ext cx="677863" cy="69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4016375" y="3200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5407" name="Oval 51"/>
          <p:cNvSpPr>
            <a:spLocks noChangeArrowheads="1"/>
          </p:cNvSpPr>
          <p:nvPr/>
        </p:nvSpPr>
        <p:spPr bwMode="auto">
          <a:xfrm flipH="1">
            <a:off x="4016375" y="45000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408" name="Oval 52"/>
          <p:cNvSpPr>
            <a:spLocks noChangeArrowheads="1"/>
          </p:cNvSpPr>
          <p:nvPr/>
        </p:nvSpPr>
        <p:spPr bwMode="auto">
          <a:xfrm flipH="1">
            <a:off x="4479925" y="5033467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409" name="AutoShape 53"/>
          <p:cNvSpPr>
            <a:spLocks noChangeArrowheads="1"/>
          </p:cNvSpPr>
          <p:nvPr/>
        </p:nvSpPr>
        <p:spPr bwMode="auto">
          <a:xfrm flipH="1">
            <a:off x="4714875" y="56839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10" name="AutoShape 54"/>
          <p:cNvSpPr>
            <a:spLocks noChangeArrowheads="1"/>
          </p:cNvSpPr>
          <p:nvPr/>
        </p:nvSpPr>
        <p:spPr bwMode="auto">
          <a:xfrm flipH="1">
            <a:off x="4029075" y="56839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11" name="AutoShape 55"/>
          <p:cNvSpPr>
            <a:spLocks noChangeArrowheads="1"/>
          </p:cNvSpPr>
          <p:nvPr/>
        </p:nvSpPr>
        <p:spPr bwMode="auto">
          <a:xfrm flipH="1">
            <a:off x="3379788" y="50933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12" name="AutoShape 56"/>
          <p:cNvCxnSpPr>
            <a:cxnSpLocks noChangeShapeType="1"/>
            <a:stCxn id="15407" idx="3"/>
            <a:endCxn id="15408" idx="0"/>
          </p:cNvCxnSpPr>
          <p:nvPr/>
        </p:nvCxnSpPr>
        <p:spPr bwMode="auto">
          <a:xfrm>
            <a:off x="4298950" y="4837114"/>
            <a:ext cx="344488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AutoShape 57"/>
          <p:cNvCxnSpPr>
            <a:cxnSpLocks noChangeShapeType="1"/>
            <a:stCxn id="15408" idx="3"/>
            <a:endCxn id="15409" idx="0"/>
          </p:cNvCxnSpPr>
          <p:nvPr/>
        </p:nvCxnSpPr>
        <p:spPr bwMode="auto">
          <a:xfrm>
            <a:off x="4751388" y="5370513"/>
            <a:ext cx="234950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AutoShape 58"/>
          <p:cNvCxnSpPr>
            <a:cxnSpLocks noChangeShapeType="1"/>
            <a:stCxn id="15408" idx="5"/>
            <a:endCxn id="15410" idx="0"/>
          </p:cNvCxnSpPr>
          <p:nvPr/>
        </p:nvCxnSpPr>
        <p:spPr bwMode="auto">
          <a:xfrm flipH="1">
            <a:off x="4300538" y="5370513"/>
            <a:ext cx="233362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AutoShape 59"/>
          <p:cNvCxnSpPr>
            <a:cxnSpLocks noChangeShapeType="1"/>
            <a:stCxn id="15407" idx="5"/>
            <a:endCxn id="15411" idx="0"/>
          </p:cNvCxnSpPr>
          <p:nvPr/>
        </p:nvCxnSpPr>
        <p:spPr bwMode="auto">
          <a:xfrm flipH="1">
            <a:off x="3651250" y="4837113"/>
            <a:ext cx="420688" cy="260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6" name="Oval 60"/>
          <p:cNvSpPr>
            <a:spLocks noChangeArrowheads="1"/>
          </p:cNvSpPr>
          <p:nvPr/>
        </p:nvSpPr>
        <p:spPr bwMode="auto">
          <a:xfrm flipH="1">
            <a:off x="3400425" y="39206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15417" name="AutoShape 61"/>
          <p:cNvCxnSpPr>
            <a:cxnSpLocks noChangeShapeType="1"/>
            <a:stCxn id="15416" idx="3"/>
            <a:endCxn id="15407" idx="7"/>
          </p:cNvCxnSpPr>
          <p:nvPr/>
        </p:nvCxnSpPr>
        <p:spPr bwMode="auto">
          <a:xfrm>
            <a:off x="3683000" y="4257676"/>
            <a:ext cx="388938" cy="334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8" name="AutoShape 62"/>
          <p:cNvSpPr>
            <a:spLocks noChangeArrowheads="1"/>
          </p:cNvSpPr>
          <p:nvPr/>
        </p:nvSpPr>
        <p:spPr bwMode="auto">
          <a:xfrm flipH="1">
            <a:off x="2819400" y="44837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19" name="AutoShape 63"/>
          <p:cNvCxnSpPr>
            <a:cxnSpLocks noChangeShapeType="1"/>
            <a:stCxn id="15416" idx="5"/>
            <a:endCxn id="15418" idx="0"/>
          </p:cNvCxnSpPr>
          <p:nvPr/>
        </p:nvCxnSpPr>
        <p:spPr bwMode="auto">
          <a:xfrm flipH="1">
            <a:off x="3090864" y="4257675"/>
            <a:ext cx="36512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0" name="Line 64"/>
          <p:cNvSpPr>
            <a:spLocks noChangeShapeType="1"/>
          </p:cNvSpPr>
          <p:nvPr/>
        </p:nvSpPr>
        <p:spPr bwMode="auto">
          <a:xfrm>
            <a:off x="3810000" y="3200400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7924801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  <p:sp>
        <p:nvSpPr>
          <p:cNvPr id="15422" name="Oval 67"/>
          <p:cNvSpPr>
            <a:spLocks noChangeArrowheads="1"/>
          </p:cNvSpPr>
          <p:nvPr/>
        </p:nvSpPr>
        <p:spPr bwMode="auto">
          <a:xfrm>
            <a:off x="6454775" y="447308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423" name="Oval 68"/>
          <p:cNvSpPr>
            <a:spLocks noChangeArrowheads="1"/>
          </p:cNvSpPr>
          <p:nvPr/>
        </p:nvSpPr>
        <p:spPr bwMode="auto">
          <a:xfrm>
            <a:off x="5970588" y="5039817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424" name="AutoShape 69"/>
          <p:cNvSpPr>
            <a:spLocks noChangeArrowheads="1"/>
          </p:cNvSpPr>
          <p:nvPr/>
        </p:nvSpPr>
        <p:spPr bwMode="auto">
          <a:xfrm>
            <a:off x="5553075" y="57458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25" name="AutoShape 70"/>
          <p:cNvSpPr>
            <a:spLocks noChangeArrowheads="1"/>
          </p:cNvSpPr>
          <p:nvPr/>
        </p:nvSpPr>
        <p:spPr bwMode="auto">
          <a:xfrm>
            <a:off x="6238875" y="57458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26" name="AutoShape 71"/>
          <p:cNvSpPr>
            <a:spLocks noChangeArrowheads="1"/>
          </p:cNvSpPr>
          <p:nvPr/>
        </p:nvSpPr>
        <p:spPr bwMode="auto">
          <a:xfrm>
            <a:off x="6888163" y="51172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27" name="AutoShape 72"/>
          <p:cNvCxnSpPr>
            <a:cxnSpLocks noChangeShapeType="1"/>
            <a:stCxn id="15422" idx="3"/>
            <a:endCxn id="15423" idx="0"/>
          </p:cNvCxnSpPr>
          <p:nvPr/>
        </p:nvCxnSpPr>
        <p:spPr bwMode="auto">
          <a:xfrm flipH="1">
            <a:off x="6167439" y="4819651"/>
            <a:ext cx="344487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AutoShape 73"/>
          <p:cNvCxnSpPr>
            <a:cxnSpLocks noChangeShapeType="1"/>
            <a:stCxn id="15423" idx="3"/>
            <a:endCxn id="15424" idx="0"/>
          </p:cNvCxnSpPr>
          <p:nvPr/>
        </p:nvCxnSpPr>
        <p:spPr bwMode="auto">
          <a:xfrm flipH="1">
            <a:off x="5824539" y="5386388"/>
            <a:ext cx="230187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AutoShape 74"/>
          <p:cNvCxnSpPr>
            <a:cxnSpLocks noChangeShapeType="1"/>
            <a:stCxn id="15423" idx="5"/>
            <a:endCxn id="15425" idx="0"/>
          </p:cNvCxnSpPr>
          <p:nvPr/>
        </p:nvCxnSpPr>
        <p:spPr bwMode="auto">
          <a:xfrm>
            <a:off x="6280150" y="5386388"/>
            <a:ext cx="230188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AutoShape 75"/>
          <p:cNvCxnSpPr>
            <a:cxnSpLocks noChangeShapeType="1"/>
            <a:stCxn id="15422" idx="5"/>
            <a:endCxn id="15426" idx="0"/>
          </p:cNvCxnSpPr>
          <p:nvPr/>
        </p:nvCxnSpPr>
        <p:spPr bwMode="auto">
          <a:xfrm>
            <a:off x="6745289" y="4852988"/>
            <a:ext cx="414337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1" name="Oval 76"/>
          <p:cNvSpPr>
            <a:spLocks noChangeArrowheads="1"/>
          </p:cNvSpPr>
          <p:nvPr/>
        </p:nvSpPr>
        <p:spPr bwMode="auto">
          <a:xfrm>
            <a:off x="7070725" y="385554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432" name="AutoShape 77"/>
          <p:cNvCxnSpPr>
            <a:cxnSpLocks noChangeShapeType="1"/>
            <a:stCxn id="15431" idx="3"/>
            <a:endCxn id="15422" idx="7"/>
          </p:cNvCxnSpPr>
          <p:nvPr/>
        </p:nvCxnSpPr>
        <p:spPr bwMode="auto">
          <a:xfrm flipH="1">
            <a:off x="6745288" y="4235451"/>
            <a:ext cx="374650" cy="290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78"/>
          <p:cNvSpPr>
            <a:spLocks noChangeArrowheads="1"/>
          </p:cNvSpPr>
          <p:nvPr/>
        </p:nvSpPr>
        <p:spPr bwMode="auto">
          <a:xfrm>
            <a:off x="7458075" y="44679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34" name="AutoShape 79"/>
          <p:cNvCxnSpPr>
            <a:cxnSpLocks noChangeShapeType="1"/>
            <a:stCxn id="15431" idx="5"/>
            <a:endCxn id="15433" idx="0"/>
          </p:cNvCxnSpPr>
          <p:nvPr/>
        </p:nvCxnSpPr>
        <p:spPr bwMode="auto">
          <a:xfrm>
            <a:off x="7361238" y="4235451"/>
            <a:ext cx="368300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5" name="Oval 83"/>
          <p:cNvSpPr>
            <a:spLocks noChangeArrowheads="1"/>
          </p:cNvSpPr>
          <p:nvPr/>
        </p:nvSpPr>
        <p:spPr bwMode="auto">
          <a:xfrm>
            <a:off x="9744075" y="5031880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436" name="Oval 84"/>
          <p:cNvSpPr>
            <a:spLocks noChangeArrowheads="1"/>
          </p:cNvSpPr>
          <p:nvPr/>
        </p:nvSpPr>
        <p:spPr bwMode="auto">
          <a:xfrm>
            <a:off x="8982075" y="4392117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437" name="AutoShape 85"/>
          <p:cNvSpPr>
            <a:spLocks noChangeArrowheads="1"/>
          </p:cNvSpPr>
          <p:nvPr/>
        </p:nvSpPr>
        <p:spPr bwMode="auto">
          <a:xfrm>
            <a:off x="86010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38" name="AutoShape 86"/>
          <p:cNvSpPr>
            <a:spLocks noChangeArrowheads="1"/>
          </p:cNvSpPr>
          <p:nvPr/>
        </p:nvSpPr>
        <p:spPr bwMode="auto">
          <a:xfrm>
            <a:off x="92868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39" name="AutoShape 87"/>
          <p:cNvSpPr>
            <a:spLocks noChangeArrowheads="1"/>
          </p:cNvSpPr>
          <p:nvPr/>
        </p:nvSpPr>
        <p:spPr bwMode="auto">
          <a:xfrm>
            <a:off x="10039350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40" name="AutoShape 88"/>
          <p:cNvCxnSpPr>
            <a:cxnSpLocks noChangeShapeType="1"/>
            <a:stCxn id="15435" idx="1"/>
            <a:endCxn id="15436" idx="5"/>
          </p:cNvCxnSpPr>
          <p:nvPr/>
        </p:nvCxnSpPr>
        <p:spPr bwMode="auto">
          <a:xfrm flipH="1" flipV="1">
            <a:off x="9264651" y="4741863"/>
            <a:ext cx="536575" cy="373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9"/>
          <p:cNvCxnSpPr>
            <a:cxnSpLocks noChangeShapeType="1"/>
            <a:stCxn id="15444" idx="5"/>
            <a:endCxn id="15437" idx="0"/>
          </p:cNvCxnSpPr>
          <p:nvPr/>
        </p:nvCxnSpPr>
        <p:spPr bwMode="auto">
          <a:xfrm>
            <a:off x="8645526" y="5310188"/>
            <a:ext cx="227013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90"/>
          <p:cNvCxnSpPr>
            <a:cxnSpLocks noChangeShapeType="1"/>
            <a:stCxn id="15435" idx="3"/>
            <a:endCxn id="15438" idx="0"/>
          </p:cNvCxnSpPr>
          <p:nvPr/>
        </p:nvCxnSpPr>
        <p:spPr bwMode="auto">
          <a:xfrm flipH="1">
            <a:off x="9558339" y="5381626"/>
            <a:ext cx="242887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AutoShape 91"/>
          <p:cNvCxnSpPr>
            <a:cxnSpLocks noChangeShapeType="1"/>
            <a:stCxn id="15435" idx="5"/>
            <a:endCxn id="15439" idx="0"/>
          </p:cNvCxnSpPr>
          <p:nvPr/>
        </p:nvCxnSpPr>
        <p:spPr bwMode="auto">
          <a:xfrm>
            <a:off x="10026651" y="5381626"/>
            <a:ext cx="284163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Oval 92"/>
          <p:cNvSpPr>
            <a:spLocks noChangeArrowheads="1"/>
          </p:cNvSpPr>
          <p:nvPr/>
        </p:nvSpPr>
        <p:spPr bwMode="auto">
          <a:xfrm>
            <a:off x="8339138" y="4960442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15445" name="AutoShape 93"/>
          <p:cNvCxnSpPr>
            <a:cxnSpLocks noChangeShapeType="1"/>
            <a:stCxn id="15444" idx="7"/>
            <a:endCxn id="15436" idx="3"/>
          </p:cNvCxnSpPr>
          <p:nvPr/>
        </p:nvCxnSpPr>
        <p:spPr bwMode="auto">
          <a:xfrm flipV="1">
            <a:off x="8645525" y="4741864"/>
            <a:ext cx="393700" cy="301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6" name="AutoShape 94"/>
          <p:cNvSpPr>
            <a:spLocks noChangeArrowheads="1"/>
          </p:cNvSpPr>
          <p:nvPr/>
        </p:nvSpPr>
        <p:spPr bwMode="auto">
          <a:xfrm>
            <a:off x="79914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47" name="AutoShape 95"/>
          <p:cNvCxnSpPr>
            <a:cxnSpLocks noChangeShapeType="1"/>
            <a:stCxn id="15444" idx="3"/>
            <a:endCxn id="15446" idx="0"/>
          </p:cNvCxnSpPr>
          <p:nvPr/>
        </p:nvCxnSpPr>
        <p:spPr bwMode="auto">
          <a:xfrm flipH="1">
            <a:off x="8262938" y="5310188"/>
            <a:ext cx="163512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8" name="Line 98"/>
          <p:cNvSpPr>
            <a:spLocks noChangeShapeType="1"/>
          </p:cNvSpPr>
          <p:nvPr/>
        </p:nvSpPr>
        <p:spPr bwMode="auto">
          <a:xfrm>
            <a:off x="7924800" y="4343400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76925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2121</TotalTime>
  <Words>3148</Words>
  <Application>Microsoft Office PowerPoint</Application>
  <PresentationFormat>Widescreen</PresentationFormat>
  <Paragraphs>650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Arial Narrow</vt:lpstr>
      <vt:lpstr>Courier New</vt:lpstr>
      <vt:lpstr>Tahoma</vt:lpstr>
      <vt:lpstr>Times New Roman</vt:lpstr>
      <vt:lpstr>Wingdings</vt:lpstr>
      <vt:lpstr>Notebook</vt:lpstr>
      <vt:lpstr>Equation</vt:lpstr>
      <vt:lpstr>Data Structures 3.5. Balancing BSTs</vt:lpstr>
      <vt:lpstr>Table of Contents</vt:lpstr>
      <vt:lpstr>PowerPoint Presentation</vt:lpstr>
      <vt:lpstr>Splay Trees are BSTs (also w/ repetitive keys)</vt:lpstr>
      <vt:lpstr>Search in a Splay Tree – 1 </vt:lpstr>
      <vt:lpstr>Search in a Splay Tree – 2 </vt:lpstr>
      <vt:lpstr>Splay Trees do Rotations after Every Operation (Even Search)</vt:lpstr>
      <vt:lpstr>Splaying:</vt:lpstr>
      <vt:lpstr>Visualizing the Splaying Cases</vt:lpstr>
      <vt:lpstr>Splaying node "8": Zig-Zag Part 1</vt:lpstr>
      <vt:lpstr>Splaying node "8": Zig-Zag Part 2</vt:lpstr>
      <vt:lpstr>Splaying node "8": Zig</vt:lpstr>
      <vt:lpstr>Tree may not become more balanced</vt:lpstr>
      <vt:lpstr>Splay Tree Definition</vt:lpstr>
      <vt:lpstr>Splay Trees &amp; Ordered Dictionaries</vt:lpstr>
      <vt:lpstr>Amortized Analysis of Splay Trees</vt:lpstr>
      <vt:lpstr>Cost per zig</vt:lpstr>
      <vt:lpstr>Cost per zig-zig and zig-zag</vt:lpstr>
      <vt:lpstr>Cost of Splaying</vt:lpstr>
      <vt:lpstr>Performance of Splay Trees</vt:lpstr>
      <vt:lpstr>Self-Adjusting Trees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  <vt:lpstr>Self-Adjusting Trees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143</cp:revision>
  <cp:lastPrinted>1601-01-01T00:00:00Z</cp:lastPrinted>
  <dcterms:created xsi:type="dcterms:W3CDTF">1601-01-01T00:00:00Z</dcterms:created>
  <dcterms:modified xsi:type="dcterms:W3CDTF">2021-10-02T19:41:29Z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