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58" r:id="rId2"/>
    <p:sldId id="459" r:id="rId3"/>
    <p:sldId id="469" r:id="rId4"/>
    <p:sldId id="463" r:id="rId5"/>
    <p:sldId id="465" r:id="rId6"/>
    <p:sldId id="468" r:id="rId7"/>
    <p:sldId id="467" r:id="rId8"/>
    <p:sldId id="466" r:id="rId9"/>
    <p:sldId id="4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50"/>
    <a:srgbClr val="969696"/>
    <a:srgbClr val="C0C0C0"/>
    <a:srgbClr val="43B0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 autoAdjust="0"/>
    <p:restoredTop sz="82599" autoAdjust="0"/>
  </p:normalViewPr>
  <p:slideViewPr>
    <p:cSldViewPr>
      <p:cViewPr varScale="1">
        <p:scale>
          <a:sx n="95" d="100"/>
          <a:sy n="95" d="100"/>
        </p:scale>
        <p:origin x="5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745C-48B4-48DE-9F63-7FA94677C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vs. Windows Line Endings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for Windows installer has default option: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core.autocrlf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Linux-style line endings ('\n' = LF) silently convert to Windows-style line endings: ('\r\n' = CRLF). </a:t>
            </a:r>
            <a:br>
              <a:rPr lang="en-US" sz="2400" dirty="0" smtClean="0"/>
            </a:br>
            <a:r>
              <a:rPr lang="en-US" sz="2400" dirty="0" smtClean="0"/>
              <a:t>And vice versa.</a:t>
            </a:r>
          </a:p>
        </p:txBody>
      </p:sp>
      <p:pic>
        <p:nvPicPr>
          <p:cNvPr id="1026" name="Picture 2" descr="http://cloud.atechmedia.com/screenshots/Git%20Windows%20Install%20Line%20End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0482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05426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27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Endings in Action</a:t>
            </a:r>
            <a:endParaRPr lang="lv-LV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929690"/>
            <a:ext cx="36576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62291"/>
            <a:ext cx="63436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718101"/>
            <a:ext cx="685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Testfile</a:t>
            </a:r>
            <a:r>
              <a:rPr lang="en-US" dirty="0" smtClean="0"/>
              <a:t> on Windows (Inspect with Total Commander, </a:t>
            </a:r>
          </a:p>
          <a:p>
            <a:r>
              <a:rPr lang="en-US" dirty="0" smtClean="0"/>
              <a:t>F3 (View), then 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2961665"/>
            <a:ext cx="344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</a:t>
            </a:r>
            <a:r>
              <a:rPr lang="en-US" dirty="0" err="1" smtClean="0"/>
              <a:t>testfile</a:t>
            </a:r>
            <a:r>
              <a:rPr lang="en-US" dirty="0" smtClean="0"/>
              <a:t> checked </a:t>
            </a:r>
          </a:p>
          <a:p>
            <a:r>
              <a:rPr lang="en-US" dirty="0" smtClean="0"/>
              <a:t>out on Linux:</a:t>
            </a:r>
            <a:endParaRPr lang="lv-LV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248902"/>
            <a:ext cx="461010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038600"/>
            <a:ext cx="6924675" cy="1066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7531240" y="1609240"/>
            <a:ext cx="0" cy="23204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800600" y="3929690"/>
            <a:ext cx="2743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800600" y="3929690"/>
            <a:ext cx="0" cy="27759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3581400" y="3200400"/>
            <a:ext cx="99060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4648200"/>
            <a:ext cx="54864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42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Issues with the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 != '\n' &amp;&amp;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- 1] != '\n'){ 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 if there are two new line symbols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1:</a:t>
            </a:r>
            <a:r>
              <a:rPr lang="lv-LV" dirty="0" smtClean="0">
                <a:sym typeface="Wingdings" panose="05000000000000000000" pitchFamily="2" charset="2"/>
              </a:rPr>
              <a:t> T</a:t>
            </a:r>
            <a:r>
              <a:rPr lang="lv-LV" dirty="0" smtClean="0"/>
              <a:t>his would work differently on Linux and Windows.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(... 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== (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2:</a:t>
            </a:r>
            <a:r>
              <a:rPr lang="lv-LV" dirty="0" smtClean="0">
                <a:sym typeface="Wingdings" panose="05000000000000000000" pitchFamily="2" charset="2"/>
              </a:rPr>
              <a:t> This only compares to the previous letter (some testcases would fail)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 eraseChars(char* arg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'\n' &lt;&lt; arg[i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3:</a:t>
            </a:r>
            <a:r>
              <a:rPr lang="lv-LV" dirty="0" smtClean="0">
                <a:sym typeface="Wingdings" panose="05000000000000000000" pitchFamily="2" charset="2"/>
              </a:rPr>
              <a:t> This does not edit "arg" array, but prints directly to the output. </a:t>
            </a:r>
            <a:br>
              <a:rPr lang="lv-LV" dirty="0" smtClean="0">
                <a:sym typeface="Wingdings" panose="05000000000000000000" pitchFamily="2" charset="2"/>
              </a:rPr>
            </a:br>
            <a:r>
              <a:rPr lang="lv-LV" dirty="0" smtClean="0">
                <a:sym typeface="Wingdings" panose="05000000000000000000" pitchFamily="2" charset="2"/>
              </a:rPr>
              <a:t>(Lab description says that "arg" should be edited in eraseChars(...)). </a:t>
            </a:r>
          </a:p>
          <a:p>
            <a:pPr marL="0" indent="0">
              <a:buNone/>
            </a:pPr>
            <a:endParaRPr lang="lv-LV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1524000"/>
            <a:ext cx="8534400" cy="152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22400" y="3276601"/>
            <a:ext cx="10160000" cy="99059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4539344"/>
            <a:ext cx="9677400" cy="19376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092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"Platform-independent" </a:t>
            </a:r>
            <a:r>
              <a:rPr lang="lv-LV" dirty="0" smtClean="0"/>
              <a:t>main()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Rely on invariants (things that stay the same on both platforms):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line;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stop, if there is empty line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(line == "") { break;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line (</a:t>
            </a:r>
            <a:r>
              <a:rPr lang="lv-LV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does not contain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const_cast&lt;char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(chars);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 </a:t>
            </a:r>
            <a:r>
              <a:rPr lang="en-US" sz="2000" b="1" dirty="0" err="1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linebreak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chars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508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Simplistic eraseChars() – only compare with the previous char (fails most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u="sng" dirty="0" smtClean="0"/>
              <a:t>simplisticEraseChars (char* arg):</a:t>
            </a:r>
          </a:p>
          <a:p>
            <a:pPr marL="0" indent="0">
              <a:buNone/>
            </a:pPr>
            <a:r>
              <a:rPr lang="lv-LV" dirty="0" smtClean="0"/>
              <a:t>1. </a:t>
            </a:r>
            <a:r>
              <a:rPr lang="lv-LV" b="1" dirty="0" smtClean="0"/>
              <a:t>print</a:t>
            </a:r>
            <a:r>
              <a:rPr lang="lv-LV" dirty="0" smtClean="0"/>
              <a:t> arg[0]</a:t>
            </a:r>
          </a:p>
          <a:p>
            <a:pPr marL="0" indent="0">
              <a:buNone/>
            </a:pPr>
            <a:r>
              <a:rPr lang="lv-LV" dirty="0" smtClean="0"/>
              <a:t>2. i := 1</a:t>
            </a:r>
          </a:p>
          <a:p>
            <a:pPr marL="0" indent="0">
              <a:buNone/>
            </a:pPr>
            <a:r>
              <a:rPr lang="lv-LV" dirty="0"/>
              <a:t>3</a:t>
            </a:r>
            <a:r>
              <a:rPr lang="lv-LV" dirty="0" smtClean="0"/>
              <a:t>. </a:t>
            </a:r>
            <a:r>
              <a:rPr lang="lv-LV" b="1" dirty="0" smtClean="0"/>
              <a:t>while</a:t>
            </a:r>
            <a:r>
              <a:rPr lang="lv-LV" dirty="0" smtClean="0"/>
              <a:t> arg[i] != '\0'  </a:t>
            </a:r>
            <a:r>
              <a:rPr lang="lv-LV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0" indent="0">
              <a:buNone/>
            </a:pPr>
            <a:r>
              <a:rPr lang="lv-LV" dirty="0" smtClean="0"/>
              <a:t>4.      </a:t>
            </a:r>
            <a:r>
              <a:rPr lang="lv-LV" b="1" dirty="0" smtClean="0"/>
              <a:t>if</a:t>
            </a:r>
            <a:r>
              <a:rPr lang="lv-LV" dirty="0" smtClean="0"/>
              <a:t> arg[i] is uppercase </a:t>
            </a:r>
            <a:r>
              <a:rPr lang="lv-LV" b="1" dirty="0" smtClean="0"/>
              <a:t>and</a:t>
            </a:r>
            <a:r>
              <a:rPr lang="lv-LV" dirty="0" smtClean="0"/>
              <a:t> arg[i-1] is uppercase </a:t>
            </a:r>
            <a:r>
              <a:rPr lang="lv-LV" b="1" dirty="0" smtClean="0"/>
              <a:t>and</a:t>
            </a:r>
            <a:r>
              <a:rPr lang="lv-LV" dirty="0" smtClean="0"/>
              <a:t> arg[i] &lt;= arg[i-1]: </a:t>
            </a:r>
          </a:p>
          <a:p>
            <a:pPr marL="0" indent="0">
              <a:buNone/>
            </a:pPr>
            <a:r>
              <a:rPr lang="lv-LV" dirty="0" smtClean="0"/>
              <a:t>5.          i := i+1  </a:t>
            </a:r>
            <a:r>
              <a:rPr lang="lv-LV" dirty="0" smtClean="0">
                <a:solidFill>
                  <a:srgbClr val="43B050"/>
                </a:solidFill>
              </a:rPr>
              <a:t>// skip printing; advance the counter</a:t>
            </a:r>
          </a:p>
          <a:p>
            <a:pPr marL="0" indent="0">
              <a:buNone/>
            </a:pPr>
            <a:r>
              <a:rPr lang="lv-LV" dirty="0" smtClean="0"/>
              <a:t>6.      </a:t>
            </a:r>
            <a:r>
              <a:rPr lang="lv-LV" b="1" dirty="0" smtClean="0"/>
              <a:t>else</a:t>
            </a:r>
          </a:p>
          <a:p>
            <a:pPr marL="0" indent="0">
              <a:buNone/>
            </a:pPr>
            <a:r>
              <a:rPr lang="lv-LV" dirty="0" smtClean="0"/>
              <a:t>7.           </a:t>
            </a:r>
            <a:r>
              <a:rPr lang="lv-LV" b="1" dirty="0" smtClean="0"/>
              <a:t>print</a:t>
            </a:r>
            <a:r>
              <a:rPr lang="lv-LV" dirty="0" smtClean="0"/>
              <a:t> arg[i]</a:t>
            </a:r>
          </a:p>
          <a:p>
            <a:pPr marL="0" indent="0">
              <a:buNone/>
            </a:pPr>
            <a:r>
              <a:rPr lang="lv-LV" dirty="0" smtClean="0"/>
              <a:t>8.           i := i+1  </a:t>
            </a:r>
            <a:r>
              <a:rPr lang="lv-LV" dirty="0" smtClean="0">
                <a:solidFill>
                  <a:srgbClr val="43B050"/>
                </a:solidFill>
              </a:rPr>
              <a:t>// print and advance the counter</a:t>
            </a:r>
          </a:p>
        </p:txBody>
      </p:sp>
    </p:spTree>
    <p:extLst>
      <p:ext uri="{BB962C8B-B14F-4D97-AF65-F5344CB8AC3E}">
        <p14:creationId xmlns:p14="http://schemas.microsoft.com/office/powerpoint/2010/main" val="28458844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Better eraseChars</a:t>
            </a:r>
            <a:r>
              <a:rPr lang="lv-LV" dirty="0"/>
              <a:t>() – if only the printing </a:t>
            </a:r>
            <a:r>
              <a:rPr lang="lv-LV" dirty="0" smtClean="0"/>
              <a:t>matters (could pass all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betterEraseChars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print</a:t>
            </a:r>
            <a:r>
              <a:rPr lang="lv-LV" sz="2000" dirty="0" smtClean="0"/>
              <a:t> </a:t>
            </a:r>
            <a:r>
              <a:rPr lang="lv-LV" sz="2000" dirty="0"/>
              <a:t>arg[0]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:= 1;  </a:t>
            </a:r>
            <a:r>
              <a:rPr lang="lv-LV" sz="2000" dirty="0" smtClean="0">
                <a:solidFill>
                  <a:srgbClr val="43B050"/>
                </a:solidFill>
              </a:rPr>
              <a:t>//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0; </a:t>
            </a:r>
            <a:r>
              <a:rPr lang="lv-LV" sz="2000" dirty="0" smtClean="0">
                <a:solidFill>
                  <a:srgbClr val="43B050"/>
                </a:solidFill>
              </a:rPr>
              <a:t> // back counter (the last location that we did not skip and use for comparisons)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while</a:t>
            </a:r>
            <a:r>
              <a:rPr lang="lv-LV" sz="2000" dirty="0" smtClean="0"/>
              <a:t> arg[i] != '\0'  </a:t>
            </a:r>
            <a:r>
              <a:rPr lang="lv-LV" sz="2000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     if</a:t>
            </a:r>
            <a:r>
              <a:rPr lang="lv-LV" sz="2000" dirty="0" smtClean="0"/>
              <a:t> </a:t>
            </a:r>
            <a:r>
              <a:rPr lang="lv-LV" sz="2000" dirty="0"/>
              <a:t>arg[i] is uppercase </a:t>
            </a:r>
            <a:r>
              <a:rPr lang="lv-LV" sz="2000" b="1" dirty="0"/>
              <a:t>and</a:t>
            </a:r>
            <a:r>
              <a:rPr lang="lv-LV" sz="2000" dirty="0"/>
              <a:t> </a:t>
            </a:r>
            <a:r>
              <a:rPr lang="lv-LV" sz="2000" dirty="0" smtClean="0"/>
              <a:t>arg[j] </a:t>
            </a:r>
            <a:r>
              <a:rPr lang="lv-LV" sz="2000" dirty="0"/>
              <a:t>is uppercase </a:t>
            </a:r>
            <a:r>
              <a:rPr lang="lv-LV" sz="2000" b="1" dirty="0"/>
              <a:t>and</a:t>
            </a:r>
            <a:r>
              <a:rPr lang="lv-LV" sz="2000" dirty="0"/>
              <a:t> arg[i] &lt;= </a:t>
            </a:r>
            <a:r>
              <a:rPr lang="lv-LV" sz="2000" dirty="0" smtClean="0"/>
              <a:t>arg[j]: 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i := i+1   </a:t>
            </a:r>
            <a:r>
              <a:rPr lang="lv-LV" sz="2000" dirty="0" smtClean="0">
                <a:solidFill>
                  <a:srgbClr val="43B050"/>
                </a:solidFill>
              </a:rPr>
              <a:t>// </a:t>
            </a:r>
            <a:r>
              <a:rPr lang="lv-LV" sz="2000" dirty="0">
                <a:solidFill>
                  <a:srgbClr val="43B050"/>
                </a:solidFill>
              </a:rPr>
              <a:t>skip printing</a:t>
            </a:r>
            <a:r>
              <a:rPr lang="lv-LV" sz="2000" dirty="0" smtClean="0">
                <a:solidFill>
                  <a:srgbClr val="43B050"/>
                </a:solidFill>
              </a:rPr>
              <a:t>; advance the forward counter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</a:t>
            </a:r>
            <a:r>
              <a:rPr lang="lv-LV" sz="2000" b="1" dirty="0" smtClean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b="1" dirty="0" smtClean="0"/>
              <a:t>print </a:t>
            </a:r>
            <a:r>
              <a:rPr lang="lv-LV" sz="2000" dirty="0" smtClean="0"/>
              <a:t>arg[i]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     </a:t>
            </a:r>
            <a:r>
              <a:rPr lang="lv-LV" sz="2000" b="1" dirty="0" smtClean="0"/>
              <a:t>j = i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set back counter to the last non-skipped char position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dirty="0"/>
              <a:t>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char</a:t>
            </a:r>
          </a:p>
          <a:p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6137911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Actually, </a:t>
            </a:r>
            <a:br>
              <a:rPr lang="lv-LV" dirty="0" smtClean="0"/>
            </a:br>
            <a:r>
              <a:rPr lang="lv-LV" dirty="0" smtClean="0"/>
              <a:t>eraseChars() should edit char* "in place"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523999"/>
          </a:xfrm>
        </p:spPr>
        <p:txBody>
          <a:bodyPr/>
          <a:lstStyle/>
          <a:p>
            <a:endParaRPr lang="lv-LV" b="1" dirty="0" smtClean="0"/>
          </a:p>
          <a:p>
            <a:pPr marL="0" indent="0">
              <a:buNone/>
            </a:pPr>
            <a:endParaRPr lang="lv-LV" b="1" dirty="0"/>
          </a:p>
          <a:p>
            <a:r>
              <a:rPr lang="lv-LV" dirty="0" smtClean="0"/>
              <a:t>As in lab description: </a:t>
            </a:r>
            <a:r>
              <a:rPr lang="lv-LV" b="1" dirty="0" smtClean="0"/>
              <a:t>eraseChars()</a:t>
            </a:r>
            <a:r>
              <a:rPr lang="lv-LV" dirty="0" smtClean="0"/>
              <a:t> should modify its argument.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636568"/>
            <a:ext cx="9615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>
                <a:solidFill>
                  <a:srgbClr val="FF0000"/>
                </a:solidFill>
              </a:rPr>
              <a:t>Spoler alert: </a:t>
            </a:r>
            <a:r>
              <a:rPr lang="lv-LV" dirty="0"/>
              <a:t>Next slide </a:t>
            </a:r>
            <a:r>
              <a:rPr lang="lv-LV" dirty="0" smtClean="0"/>
              <a:t>is the pseidocode for a proper eraseChars() function.</a:t>
            </a:r>
          </a:p>
          <a:p>
            <a:r>
              <a:rPr lang="lv-LV" dirty="0" smtClean="0"/>
              <a:t>Try to figure it out before turning the page.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76400"/>
            <a:ext cx="9344025" cy="733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648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15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848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230" y="3579168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 bwMode="auto">
          <a:xfrm flipV="1">
            <a:off x="3410877" y="3619500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47244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2578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7912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3246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dirty="0"/>
              <a:t>\0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8580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3914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9248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5430" y="4643735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31" name="Straight Arrow Connector 30"/>
          <p:cNvCxnSpPr>
            <a:stCxn id="30" idx="3"/>
            <a:endCxn id="23" idx="1"/>
          </p:cNvCxnSpPr>
          <p:nvPr/>
        </p:nvCxnSpPr>
        <p:spPr bwMode="auto">
          <a:xfrm flipV="1">
            <a:off x="3487077" y="4684067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162284" y="3154486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At start: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210959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properEraseChars</a:t>
            </a:r>
            <a:r>
              <a:rPr lang="lv-LV" dirty="0"/>
              <a:t>() </a:t>
            </a:r>
            <a:r>
              <a:rPr lang="lv-LV" dirty="0" smtClean="0"/>
              <a:t>– edits char* in place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properEraseChars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>
                <a:solidFill>
                  <a:srgbClr val="43B050"/>
                </a:solidFill>
              </a:rPr>
              <a:t>// skip arg[0]; it aways stays in the resulting arg.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</a:t>
            </a:r>
            <a:r>
              <a:rPr lang="lv-LV" sz="2000" dirty="0"/>
              <a:t>:= </a:t>
            </a:r>
            <a:r>
              <a:rPr lang="lv-LV" sz="2000" dirty="0" smtClean="0"/>
              <a:t>1 </a:t>
            </a:r>
            <a:r>
              <a:rPr lang="lv-LV" sz="2000" dirty="0" smtClean="0">
                <a:solidFill>
                  <a:srgbClr val="43B050"/>
                </a:solidFill>
              </a:rPr>
              <a:t>// forward counter (the location we read from) 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 </a:t>
            </a:r>
            <a:r>
              <a:rPr lang="lv-LV" sz="2000" dirty="0" smtClean="0">
                <a:solidFill>
                  <a:srgbClr val="43B050"/>
                </a:solidFill>
              </a:rPr>
              <a:t>// back counter (the last location which we did not skip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while</a:t>
            </a:r>
            <a:r>
              <a:rPr lang="lv-LV" sz="2000" dirty="0"/>
              <a:t> arg[i] != '\0'  </a:t>
            </a:r>
            <a:r>
              <a:rPr lang="lv-LV" sz="2000" dirty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     if</a:t>
            </a:r>
            <a:r>
              <a:rPr lang="lv-LV" sz="2000" dirty="0"/>
              <a:t> arg[i] is uppercase </a:t>
            </a:r>
            <a:r>
              <a:rPr lang="lv-LV" sz="2000" b="1" dirty="0"/>
              <a:t>and</a:t>
            </a:r>
            <a:r>
              <a:rPr lang="lv-LV" sz="2000" dirty="0"/>
              <a:t> arg[j] is uppercase </a:t>
            </a:r>
            <a:r>
              <a:rPr lang="lv-LV" sz="2000" b="1" dirty="0"/>
              <a:t>and</a:t>
            </a:r>
            <a:r>
              <a:rPr lang="lv-LV" sz="2000" dirty="0"/>
              <a:t> arg[i] &lt;= arg[j]: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 </a:t>
            </a:r>
            <a:r>
              <a:rPr lang="lv-LV" sz="2000" dirty="0">
                <a:solidFill>
                  <a:srgbClr val="43B050"/>
                </a:solidFill>
              </a:rPr>
              <a:t>// skip printing; advance the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</a:t>
            </a:r>
            <a:r>
              <a:rPr lang="lv-LV" sz="2000" b="1" dirty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</a:t>
            </a:r>
            <a:r>
              <a:rPr lang="lv-LV" sz="2000" dirty="0" smtClean="0"/>
              <a:t>arg[j+1] = arg[i</a:t>
            </a:r>
            <a:r>
              <a:rPr lang="lv-LV" sz="20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j = </a:t>
            </a:r>
            <a:r>
              <a:rPr lang="lv-LV" sz="2000" dirty="0" smtClean="0"/>
              <a:t>j+1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back counter advances by 1 position (1 char inserted)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</a:t>
            </a:r>
            <a:r>
              <a:rPr lang="lv-LV" sz="2000" dirty="0" smtClean="0">
                <a:solidFill>
                  <a:srgbClr val="43B050"/>
                </a:solidFill>
              </a:rPr>
              <a:t>char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arg[j] := '\0'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since the edited char* array may be shorted – manually insert terminating \0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2893132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 smtClean="0"/>
              <a:t>(Not needed for sample3, but sometimes used)</a:t>
            </a:r>
            <a:br>
              <a:rPr lang="lv-LV" sz="4000" dirty="0" smtClean="0"/>
            </a:br>
            <a:r>
              <a:rPr lang="en-US" sz="4000" dirty="0" smtClean="0"/>
              <a:t>What </a:t>
            </a:r>
            <a:r>
              <a:rPr lang="lv-LV" sz="4000" dirty="0" smtClean="0"/>
              <a:t>about</a:t>
            </a:r>
            <a:r>
              <a:rPr lang="en-US" sz="4000" dirty="0" smtClean="0"/>
              <a:t> "long-living" lines?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const_cast&lt;char*&gt;(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"line" </a:t>
            </a:r>
            <a:r>
              <a:rPr lang="lv-LV" sz="2000" b="1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</a:t>
            </a:r>
            <a:r>
              <a:rPr lang="en-US" sz="2000" b="1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scope; array "chars" becomes unusable</a:t>
            </a:r>
          </a:p>
          <a:p>
            <a:r>
              <a:rPr lang="en-US" sz="2000" dirty="0" smtClean="0"/>
              <a:t>In some situations "chars" need to be saved for later processing: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vector&lt;char*&gt; lines;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accumulate all lines here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 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char* chars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lines.push_back(chars);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"chars" was reserved with "new"; it lives on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098179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2179</TotalTime>
  <Words>739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Times New Roman</vt:lpstr>
      <vt:lpstr>Wingdings</vt:lpstr>
      <vt:lpstr>Notebook</vt:lpstr>
      <vt:lpstr>Linux vs. Windows Line Endings</vt:lpstr>
      <vt:lpstr>Line Endings in Action</vt:lpstr>
      <vt:lpstr>Issues with the Code</vt:lpstr>
      <vt:lpstr>"Platform-independent" main()</vt:lpstr>
      <vt:lpstr>Simplistic eraseChars() – only compare with the previous char (fails most testcases)</vt:lpstr>
      <vt:lpstr>Better eraseChars() – if only the printing matters (could pass all testcases)</vt:lpstr>
      <vt:lpstr>Actually,  eraseChars() should edit char* "in place"</vt:lpstr>
      <vt:lpstr>properEraseChars() – edits char* in place</vt:lpstr>
      <vt:lpstr>(Not needed for sample3, but sometimes used) What about "long-living" lines?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145</cp:revision>
  <cp:lastPrinted>1601-01-01T00:00:00Z</cp:lastPrinted>
  <dcterms:created xsi:type="dcterms:W3CDTF">1601-01-01T00:00:00Z</dcterms:created>
  <dcterms:modified xsi:type="dcterms:W3CDTF">2021-09-28T22:33:58Z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