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430" r:id="rId2"/>
    <p:sldId id="433" r:id="rId3"/>
    <p:sldId id="435" r:id="rId4"/>
    <p:sldId id="436" r:id="rId5"/>
    <p:sldId id="437" r:id="rId6"/>
    <p:sldId id="509" r:id="rId7"/>
    <p:sldId id="510" r:id="rId8"/>
    <p:sldId id="511" r:id="rId9"/>
    <p:sldId id="520" r:id="rId10"/>
    <p:sldId id="521" r:id="rId11"/>
    <p:sldId id="438" r:id="rId12"/>
    <p:sldId id="442" r:id="rId13"/>
    <p:sldId id="443" r:id="rId14"/>
    <p:sldId id="444" r:id="rId15"/>
    <p:sldId id="447" r:id="rId16"/>
    <p:sldId id="533" r:id="rId17"/>
    <p:sldId id="534" r:id="rId18"/>
    <p:sldId id="449" r:id="rId19"/>
    <p:sldId id="535" r:id="rId20"/>
    <p:sldId id="536" r:id="rId21"/>
    <p:sldId id="454" r:id="rId22"/>
    <p:sldId id="456" r:id="rId23"/>
    <p:sldId id="522" r:id="rId24"/>
    <p:sldId id="523" r:id="rId25"/>
    <p:sldId id="524" r:id="rId26"/>
    <p:sldId id="525" r:id="rId27"/>
    <p:sldId id="526" r:id="rId28"/>
    <p:sldId id="527" r:id="rId29"/>
    <p:sldId id="468" r:id="rId30"/>
    <p:sldId id="469" r:id="rId31"/>
    <p:sldId id="471" r:id="rId32"/>
    <p:sldId id="512" r:id="rId33"/>
    <p:sldId id="513" r:id="rId34"/>
    <p:sldId id="514" r:id="rId35"/>
    <p:sldId id="515" r:id="rId36"/>
    <p:sldId id="516" r:id="rId37"/>
    <p:sldId id="518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28" r:id="rId46"/>
    <p:sldId id="529" r:id="rId47"/>
    <p:sldId id="530" r:id="rId48"/>
    <p:sldId id="531" r:id="rId49"/>
    <p:sldId id="532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507" r:id="rId59"/>
    <p:sldId id="50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E61DC0-3230-44E0-A73F-E2E92434A68D}">
          <p14:sldIdLst>
            <p14:sldId id="430"/>
            <p14:sldId id="433"/>
          </p14:sldIdLst>
        </p14:section>
        <p14:section name="Peak Finding Problem" id="{E6A7EE00-C004-4668-8BF9-0810FFA87661}">
          <p14:sldIdLst>
            <p14:sldId id="435"/>
            <p14:sldId id="436"/>
            <p14:sldId id="437"/>
            <p14:sldId id="509"/>
            <p14:sldId id="510"/>
            <p14:sldId id="511"/>
          </p14:sldIdLst>
        </p14:section>
        <p14:section name="Big-O Notation" id="{4825FA21-9B55-4BCB-8EB7-AB641755D7A9}">
          <p14:sldIdLst>
            <p14:sldId id="520"/>
            <p14:sldId id="521"/>
            <p14:sldId id="438"/>
            <p14:sldId id="442"/>
            <p14:sldId id="443"/>
            <p14:sldId id="444"/>
            <p14:sldId id="447"/>
          </p14:sldIdLst>
        </p14:section>
        <p14:section name="Omega and Theta Notations" id="{78A15B55-9560-4B8F-8A28-A54F15B278B4}">
          <p14:sldIdLst>
            <p14:sldId id="533"/>
            <p14:sldId id="534"/>
            <p14:sldId id="449"/>
            <p14:sldId id="535"/>
            <p14:sldId id="536"/>
            <p14:sldId id="454"/>
            <p14:sldId id="456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Time Complexity Classes" id="{5FC4B19C-2542-4A2F-A084-BCD601753ED9}">
          <p14:sldIdLst>
            <p14:sldId id="468"/>
            <p14:sldId id="469"/>
            <p14:sldId id="471"/>
            <p14:sldId id="512"/>
            <p14:sldId id="513"/>
            <p14:sldId id="514"/>
            <p14:sldId id="515"/>
            <p14:sldId id="516"/>
            <p14:sldId id="518"/>
          </p14:sldIdLst>
        </p14:section>
        <p14:section name="Analyzing Pseudocode" id="{34959D65-E350-476A-B684-5ADF97891199}">
          <p14:sldIdLst>
            <p14:sldId id="537"/>
            <p14:sldId id="538"/>
            <p14:sldId id="539"/>
            <p14:sldId id="540"/>
            <p14:sldId id="541"/>
            <p14:sldId id="542"/>
            <p14:sldId id="543"/>
            <p14:sldId id="528"/>
            <p14:sldId id="529"/>
            <p14:sldId id="530"/>
            <p14:sldId id="531"/>
            <p14:sldId id="532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3411" autoAdjust="0"/>
  </p:normalViewPr>
  <p:slideViewPr>
    <p:cSldViewPr>
      <p:cViewPr varScale="1">
        <p:scale>
          <a:sx n="88" d="100"/>
          <a:sy n="88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276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dirty="0" smtClean="0">
                <a:hlinkClick r:id="rId3"/>
              </a:rPr>
              <a:t>https://www.bigocheatsheet.com/</a:t>
            </a:r>
            <a:r>
              <a:rPr lang="en-US" sz="1200" dirty="0" smtClean="0"/>
              <a:t> </a:t>
            </a:r>
            <a:endParaRPr lang="lv-LV" sz="1200" dirty="0" smtClean="0"/>
          </a:p>
          <a:p>
            <a:r>
              <a:rPr lang="en-US" dirty="0" smtClean="0"/>
              <a:t>For polynomial time algorithms (vast majority of practical algorithms) the encoding (decimal/binary) does not affect the time complexity. </a:t>
            </a:r>
          </a:p>
          <a:p>
            <a:r>
              <a:rPr lang="en-US" dirty="0" smtClean="0"/>
              <a:t>For logarithmic time algorithm (something very fast – does not even read all the input), converting from binary to decimal "dominates" the time (it is O(n)).</a:t>
            </a:r>
          </a:p>
          <a:p>
            <a:r>
              <a:rPr lang="en-US" dirty="0" smtClean="0"/>
              <a:t>For exponential time algorithms (something very slow) multiplying or dividing argument </a:t>
            </a:r>
            <a:r>
              <a:rPr lang="en-US" i="1" dirty="0" smtClean="0"/>
              <a:t>n</a:t>
            </a:r>
            <a:r>
              <a:rPr lang="en-US" dirty="0" smtClean="0"/>
              <a:t> by some factor changes the O(f(n)).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6697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9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7331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https://medium.com/better-programming/big-o-notation-a-simple-explanation-with-examples-a56347d1daca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4230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2268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provides a formal method for expressing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asymptotic upper bounds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bounding the growth of a function from above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Knowing where a function lies within the big-O hierarchy lets us compare it quickly with other functions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Thus we have an idea of which algorithm has the best time performance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2028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only gives us the upper bound of a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 if we ignore constant factors and let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get big enough, some function will never be bigger than some other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can give us too much freedom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that selection sort 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since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-  but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is a more meaningful upper bound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need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lower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always grows more slowly than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and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tight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grows at about the same rate as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7853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lv-LV" dirty="0" smtClean="0"/>
              <a:t>Algorithm reduces problem size by 1 at every iteration. </a:t>
            </a:r>
            <a:r>
              <a:rPr lang="en-US" baseline="0" dirty="0" smtClean="0"/>
              <a:t> </a:t>
            </a:r>
            <a:r>
              <a:rPr lang="lv-LV" dirty="0" smtClean="0"/>
              <a:t>The costs of iterations change from n to 1 (or 1 to n).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312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578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965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531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3345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>
                    <a:latin typeface="Cambria Math" panose="02040503050406030204" pitchFamily="18" charset="0"/>
                  </a:rPr>
                  <a:t>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𝑛^2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2⁡3 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2^𝑛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endParaRPr lang="lv-LV" dirty="0"/>
              </a:p>
              <a:p>
                <a:endParaRPr lang="lv-LV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6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Week03</a:t>
            </a:r>
            <a:br>
              <a:rPr lang="lv-LV" dirty="0" smtClean="0"/>
            </a:br>
            <a:r>
              <a:rPr lang="lv-LV" dirty="0" smtClean="0"/>
              <a:t>Time Complexity of Algorithms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09783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 smtClean="0"/>
                  <a:t>.  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0.00001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300000</m:t>
                    </m:r>
                  </m:oMath>
                </a14:m>
                <a:r>
                  <a:rPr lang="pt-BR" dirty="0" smtClean="0"/>
                  <a:t>.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=300000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r="-96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51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lv-LV" dirty="0" smtClean="0">
                <a:latin typeface="Calibri" pitchFamily="34" charset="0"/>
                <a:cs typeface="Calibri" pitchFamily="34" charset="0"/>
              </a:rPr>
              <a:t>Function inside the Big-O Notation is typically simple: </a:t>
            </a:r>
            <a:br>
              <a:rPr lang="lv-LV" dirty="0" smtClean="0">
                <a:latin typeface="Calibri" pitchFamily="34" charset="0"/>
                <a:cs typeface="Calibri" pitchFamily="34" charset="0"/>
              </a:rPr>
            </a:br>
            <a:r>
              <a:rPr lang="lv-LV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unctions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are all in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 + 12,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6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lv-LV" dirty="0" smtClean="0"/>
              <a:t>should be squeezed under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lv-LV" dirty="0" smtClean="0"/>
              <a:t>for some constant 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While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exist, it does not tell us how to calculate them or what to do if multiple candidates exist (and they often do)</a:t>
            </a:r>
          </a:p>
          <a:p>
            <a:r>
              <a:rPr lang="en-US" sz="2400" dirty="0"/>
              <a:t>Consider the function </a:t>
            </a:r>
            <a:r>
              <a:rPr lang="en-US" sz="2400" i="1" dirty="0"/>
              <a:t>f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2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 + 3</a:t>
            </a:r>
            <a:r>
              <a:rPr lang="pt-BR" sz="2400" i="1" dirty="0"/>
              <a:t>n </a:t>
            </a:r>
            <a:r>
              <a:rPr lang="pt-BR" sz="2400" dirty="0"/>
              <a:t>+ 1</a:t>
            </a:r>
            <a:endParaRPr lang="en-US" sz="2400" dirty="0"/>
          </a:p>
          <a:p>
            <a:pPr marL="0" indent="339725">
              <a:buNone/>
            </a:pPr>
            <a:r>
              <a:rPr lang="en-US" sz="2400" dirty="0"/>
              <a:t>and </a:t>
            </a:r>
            <a:r>
              <a:rPr lang="en-US" sz="2400" i="1" dirty="0"/>
              <a:t>g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Clearly </a:t>
            </a: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is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); possible candidates for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are shown in the next slide</a:t>
            </a:r>
          </a:p>
          <a:p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30" y="2895600"/>
            <a:ext cx="5256170" cy="338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4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function 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need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such that: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86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Dividing by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gives us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2/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Choosing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1, we need to find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such that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 –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can set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6, so we have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6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 our function is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3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Properties of 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alibri" pitchFamily="34" charset="0"/>
                <a:cs typeface="Calibri" pitchFamily="34" charset="0"/>
              </a:rPr>
              <a:t>Big-O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transitive</a:t>
            </a:r>
            <a:r>
              <a:rPr lang="pt-BR" dirty="0">
                <a:latin typeface="Calibri" pitchFamily="34" charset="0"/>
                <a:cs typeface="Calibri" pitchFamily="34" charset="0"/>
              </a:rPr>
              <a:t>: 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+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A function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an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&gt; 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degree polynomial is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k+j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0</a:t>
            </a:r>
            <a:endParaRPr lang="lv-LV" i="1" dirty="0">
              <a:latin typeface="Calibri" pitchFamily="34" charset="0"/>
              <a:cs typeface="Calibri" pitchFamily="34" charset="0"/>
            </a:endParaRPr>
          </a:p>
          <a:p>
            <a:r>
              <a:rPr lang="pt-BR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is true if lim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baseline="-25000" dirty="0">
                <a:latin typeface="Calibri" pitchFamily="34" charset="0"/>
                <a:cs typeface="Calibri" pitchFamily="34" charset="0"/>
              </a:rPr>
              <a:t>-&gt;∞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)/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 a constant. Put another way, if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cg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dirty="0">
                <a:latin typeface="Calibri" pitchFamily="34" charset="0"/>
                <a:cs typeface="Calibri" pitchFamily="34" charset="0"/>
              </a:rPr>
              <a:t>,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&gt; 1. This means, except for a few cases, we don’t care what base our logarithms are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Given the preceding, we can use just one base and rewrite the relationship as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(lg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positive a ≠ 1 and lg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 =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03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 (Big-Omega)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3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514600"/>
            <a:ext cx="441230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20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≥10000</m:t>
                    </m:r>
                  </m:oMath>
                </a14:m>
                <a:r>
                  <a:rPr lang="pt-BR" dirty="0" smtClean="0"/>
                  <a:t>. 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=2.99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We </a:t>
                </a:r>
                <a:r>
                  <a:rPr lang="pt-BR" dirty="0" smtClean="0"/>
                  <a:t>have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 smtClean="0"/>
                  <a:t>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3435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Notations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for lower bounds what big-O is for upper bounds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omega of g of n.“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lower bound for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after a certain n, and without regard to multiplicative constants,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will never go below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Finally, theta notation combines upper bounds with lower bounds to get tight bound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theta of g of n."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 (Big-Theta)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– the set of all functions having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as their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growth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|"/>
                          <m:endChr m:val="|"/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2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209800"/>
            <a:ext cx="4424362" cy="35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98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consider:</a:t>
            </a:r>
          </a:p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Peak finding problem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Properties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the 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Ω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Typical examples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complexities (time complexity hierarchy)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Finding Asymptotic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Complexity. Best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Average, and Worst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Cases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Solving recurrences in Big-O notation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Analyze pseudocode in Big-O notation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en-US" dirty="0" smtClean="0"/>
                  <a:t>since both O and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are satisfied: 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since only O is satisfied.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 since only </a:t>
                </a:r>
                <a:r>
                  <a:rPr lang="el-GR" dirty="0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is satisfied.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233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/>
              <a:t>C</a:t>
            </a:r>
            <a:r>
              <a:rPr lang="en-US" dirty="0" smtClean="0"/>
              <a:t>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</a:t>
            </a:r>
            <a:r>
              <a:rPr lang="en-US" dirty="0" err="1" smtClean="0"/>
              <a:t>lgorithms</a:t>
            </a:r>
            <a:r>
              <a:rPr lang="en-US" dirty="0" smtClean="0"/>
              <a:t> in terms of their time complexity</a:t>
            </a:r>
            <a:r>
              <a:rPr lang="lv-LV" dirty="0" smtClean="0"/>
              <a:t> can be classified by Big-O.</a:t>
            </a:r>
          </a:p>
          <a:p>
            <a:r>
              <a:rPr lang="en-US" dirty="0"/>
              <a:t>Classes of algorithms and their execution times on a computer executing 1 million operations per second </a:t>
            </a:r>
            <a:r>
              <a:rPr lang="lv-LV" dirty="0"/>
              <a:t> </a:t>
            </a:r>
            <a:r>
              <a:rPr lang="en-US" dirty="0"/>
              <a:t>(1 sec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/>
              <a:t>μsec</a:t>
            </a:r>
            <a:r>
              <a:rPr lang="en-US" dirty="0"/>
              <a:t>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err="1"/>
              <a:t>msec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352800"/>
            <a:ext cx="747932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3245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Complexities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graph, and the previous chart, show that some algorithms have no practical application</a:t>
            </a:r>
          </a:p>
          <a:p>
            <a:r>
              <a:rPr lang="lv-LV" dirty="0"/>
              <a:t>C</a:t>
            </a:r>
            <a:r>
              <a:rPr lang="en-US" dirty="0" err="1"/>
              <a:t>ubic</a:t>
            </a:r>
            <a:r>
              <a:rPr lang="en-US" dirty="0"/>
              <a:t> order algorithms or higher are impractical for large </a:t>
            </a:r>
            <a:r>
              <a:rPr lang="lv-LV" dirty="0"/>
              <a:t>inputs (in complexity theory – all polynomial time is considered feasible).</a:t>
            </a:r>
            <a:endParaRPr lang="en-US" dirty="0"/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057400"/>
            <a:ext cx="512360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46718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recurrences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algorithms are based on this idea: </a:t>
            </a:r>
          </a:p>
          <a:p>
            <a:r>
              <a:rPr lang="en-US" dirty="0" smtClean="0"/>
              <a:t>Divide the big problem into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Solve the </a:t>
            </a:r>
            <a:r>
              <a:rPr lang="en-US" dirty="0" err="1" smtClean="0"/>
              <a:t>subproblems</a:t>
            </a:r>
            <a:r>
              <a:rPr lang="en-US" dirty="0" smtClean="0"/>
              <a:t> and combine them into the larger solution.</a:t>
            </a:r>
          </a:p>
          <a:p>
            <a:r>
              <a:rPr lang="en-US" dirty="0" smtClean="0"/>
              <a:t>Runtime depends on:</a:t>
            </a:r>
          </a:p>
          <a:p>
            <a:pPr lvl="1"/>
            <a:r>
              <a:rPr lang="en-US" dirty="0" smtClean="0"/>
              <a:t>The size and the count of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The time of decomposition (and re-assembly)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mention 5 examples of recurrences that appear in analysis of real algorithms.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905894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1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one part</a:t>
                </a:r>
                <a:r>
                  <a:rPr lang="en-US" dirty="0" smtClean="0"/>
                  <a:t> only.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9724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2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both</a:t>
                </a:r>
                <a:r>
                  <a:rPr lang="en-US" dirty="0" smtClean="0"/>
                  <a:t> parts.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Application:</a:t>
                </a:r>
                <a:r>
                  <a:rPr lang="en-US" dirty="0" smtClean="0"/>
                  <a:t> Sorting by </a:t>
                </a:r>
                <a:r>
                  <a:rPr lang="en-US" dirty="0" err="1" smtClean="0"/>
                  <a:t>MergeSort</a:t>
                </a:r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9328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Master Theorem: General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Theorem (CLR book; also </a:t>
                </a:r>
                <a:r>
                  <a:rPr lang="en-US" b="1" dirty="0"/>
                  <a:t>Jon Bentley, Dorothea Haken, </a:t>
                </a:r>
                <a:r>
                  <a:rPr lang="en-US" b="1" dirty="0" smtClean="0"/>
                  <a:t>James Saxe</a:t>
                </a:r>
                <a:r>
                  <a:rPr lang="lv-LV" b="1" dirty="0" smtClean="0"/>
                  <a:t>, 1980)</a:t>
                </a:r>
              </a:p>
              <a:p>
                <a:pPr marL="0" indent="0">
                  <a:buNone/>
                </a:pPr>
                <a:r>
                  <a:rPr lang="lv-LV" dirty="0" smtClean="0"/>
                  <a:t>For all integers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′≥0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lv-LV" dirty="0"/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1) /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The recurrent 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  and  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has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  <m:r>
                                      <a:rPr lang="lv-LV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lv-LV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898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Notation in Master's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– the size of problem</a:t>
                </a:r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 – time required for small (indivisible) subproblems.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– the number of subproblems.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– the size of subproblems</a:t>
                </a:r>
                <a:endParaRPr lang="lv-LV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 – time required to combine the results of subproblems.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8526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on Solving the Recurrences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recurrence, identify what is the Big-O notation for it.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908636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 is about Growth Order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growth order  </a:t>
                </a:r>
                <a:r>
                  <a:rPr lang="en-US" sz="2400" dirty="0" smtClean="0"/>
                  <a:t>(</a:t>
                </a:r>
                <a:r>
                  <a:rPr lang="el-GR" sz="2400" dirty="0" smtClean="0"/>
                  <a:t>Θ</a:t>
                </a:r>
                <a:r>
                  <a:rPr lang="en-US" sz="2400" dirty="0" smtClean="0"/>
                  <a:t>, not O)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of a function determines what running time is needed to run some algorithm. </a:t>
                </a:r>
                <a:endParaRPr lang="lv-LV" sz="2400" dirty="0"/>
              </a:p>
              <a:p>
                <a:r>
                  <a:rPr lang="en-US" sz="2400" dirty="0" smtClean="0"/>
                  <a:t>Usually it is written simply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, that is also named the asymptotic complexity.</a:t>
                </a:r>
              </a:p>
              <a:p>
                <a:r>
                  <a:rPr lang="en-US" sz="2400" dirty="0" smtClean="0"/>
                  <a:t>Mathematically, this is imprecise: We need 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slowest growing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91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Common usage:</a:t>
                </a:r>
              </a:p>
              <a:p>
                <a:r>
                  <a:rPr lang="en-US" sz="2400" dirty="0" err="1" smtClean="0"/>
                  <a:t>BubbleSort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In fact,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is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Formally,</a:t>
                </a:r>
                <a:r>
                  <a:rPr lang="en-US" sz="2400" dirty="0" smtClean="0"/>
                  <a:t> much more useful is statement would be that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runtime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rgbClr val="0033CC"/>
                        </a:solidFill>
                      </a:rPr>
                      <m:t>Θ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6622392" y="4727028"/>
            <a:ext cx="4960007" cy="16737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Typically, </a:t>
            </a:r>
            <a:r>
              <a:rPr lang="el-GR" dirty="0" smtClean="0"/>
              <a:t>Θ</a:t>
            </a:r>
            <a:r>
              <a:rPr lang="en-US" dirty="0" smtClean="0"/>
              <a:t> is usually not written. Using </a:t>
            </a:r>
            <a:r>
              <a:rPr lang="el-GR" dirty="0" smtClean="0"/>
              <a:t>Θ</a:t>
            </a:r>
            <a:r>
              <a:rPr lang="en-US" dirty="0" smtClean="0"/>
              <a:t> would imply am obligation to prove </a:t>
            </a:r>
            <a:r>
              <a:rPr lang="en-US" b="1" dirty="0" smtClean="0"/>
              <a:t>two</a:t>
            </a:r>
            <a:r>
              <a:rPr lang="en-US" dirty="0" smtClean="0"/>
              <a:t> inequalities.</a:t>
            </a:r>
          </a:p>
          <a:p>
            <a:pPr eaLnBrk="1" hangingPunct="1"/>
            <a:r>
              <a:rPr lang="en-US" dirty="0" smtClean="0"/>
              <a:t>Using O is the lazy way.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149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Algorithms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are an essential aspect of data structures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Data structures are implemented using algorithms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algorithms are more efficient than others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Efficiency is preferred; we need metrics to compare them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function describing the efficiency of the algorithm in terms of the amount of data the algorithm must process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two main complexity measures of efficiency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8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Notation in Computer Science not too Mathematical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sz="2400" dirty="0" smtClean="0"/>
                  <a:t>In mathematics e</a:t>
                </a:r>
                <a:r>
                  <a:rPr lang="en-US" sz="2400" dirty="0" err="1" smtClean="0"/>
                  <a:t>quals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(=) usually denotes an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equivalence relation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Does this mean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?</a:t>
                </a:r>
                <a:endParaRPr lang="lv-LV" sz="2400" dirty="0" smtClean="0"/>
              </a:p>
              <a:p>
                <a:endParaRPr lang="lv-LV" sz="2400" dirty="0"/>
              </a:p>
              <a:p>
                <a:r>
                  <a:rPr lang="lv-LV" sz="2400" dirty="0" smtClean="0"/>
                  <a:t>Can also say: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b="1" dirty="0" smtClean="0"/>
                  <a:t>is</a:t>
                </a:r>
                <a:r>
                  <a:rPr lang="lv-LV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36" t="-1185" r="-146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Would </a:t>
                </a:r>
                <a:r>
                  <a:rPr lang="en-US" sz="2400" dirty="0" smtClean="0"/>
                  <a:t>it be better to write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 sz="2400" dirty="0"/>
                      <m:t>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? </a:t>
                </a:r>
                <a:endParaRPr lang="en-US" sz="2400" dirty="0"/>
              </a:p>
              <a:p>
                <a:r>
                  <a:rPr lang="lv-LV" sz="2400" dirty="0" smtClean="0"/>
                  <a:t>B</a:t>
                </a:r>
                <a:r>
                  <a:rPr lang="en-US" sz="2400" dirty="0" err="1" smtClean="0"/>
                  <a:t>ut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? </a:t>
                </a:r>
                <a:r>
                  <a:rPr lang="en-US" sz="2400" dirty="0" smtClean="0"/>
                  <a:t>("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/>
                  <a:t>" and "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" denote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values</a:t>
                </a:r>
                <a:r>
                  <a:rPr lang="en-US" sz="2400" dirty="0" smtClean="0"/>
                  <a:t>, not functions.)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 mathematical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notation would be: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l-GR" sz="2400" dirty="0"/>
                        <m:t>Θ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Anonymous function (lambda) notation. </a:t>
                </a:r>
                <a:r>
                  <a:rPr lang="en-US" sz="2400" i="1" dirty="0" smtClean="0"/>
                  <a:t>(</a:t>
                </a:r>
                <a:r>
                  <a:rPr lang="en-US" sz="2400" i="1" dirty="0" smtClean="0"/>
                  <a:t>Nobody writes </a:t>
                </a:r>
                <a:r>
                  <a:rPr lang="en-US" sz="2400" i="1" dirty="0" smtClean="0"/>
                  <a:t>like </a:t>
                </a:r>
                <a:r>
                  <a:rPr lang="en-US" sz="2400" i="1" dirty="0" smtClean="0"/>
                  <a:t>this.)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 r="-2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14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Times and </a:t>
            </a:r>
            <a:r>
              <a:rPr lang="en-US" dirty="0" err="1" smtClean="0"/>
              <a:t>Asymptotics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1 </a:t>
                </a:r>
                <a:r>
                  <a:rPr lang="en-US" dirty="0" smtClean="0"/>
                  <a:t>operation is </a:t>
                </a:r>
                <a:r>
                  <a:rPr lang="lv-LV" dirty="0" smtClean="0"/>
                  <a:t>1 nanose</a:t>
                </a:r>
                <a:r>
                  <a:rPr lang="en-US" dirty="0" err="1" smtClean="0"/>
                  <a:t>cond</a:t>
                </a:r>
                <a:r>
                  <a:rPr lang="en-US" dirty="0" smtClean="0"/>
                  <a:t> </a:t>
                </a:r>
                <a:r>
                  <a:rPr lang="lv-LV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s</a:t>
                </a:r>
                <a:r>
                  <a:rPr lang="lv-LV" dirty="0" smtClean="0"/>
                  <a:t>)</a:t>
                </a:r>
                <a:r>
                  <a:rPr lang="en-US" dirty="0" smtClean="0"/>
                  <a:t>. 1</a:t>
                </a:r>
                <a:r>
                  <a:rPr lang="en-US" b="1" dirty="0" smtClean="0"/>
                  <a:t> </a:t>
                </a:r>
                <a:r>
                  <a:rPr lang="el-GR" dirty="0"/>
                  <a:t>μ</a:t>
                </a:r>
                <a:r>
                  <a:rPr lang="lv-LV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s. </a:t>
                </a:r>
                <a:r>
                  <a:rPr lang="en-US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m</a:t>
                </a:r>
                <a:r>
                  <a:rPr lang="lv-LV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s.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362200"/>
            <a:ext cx="10191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728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Various Exponent Functions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Problem. </a:t>
                </a:r>
                <a:r>
                  <a:rPr lang="lv-LV" dirty="0" smtClean="0"/>
                  <a:t>Given functions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test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is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also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/>
                  <a:t>U</a:t>
                </a:r>
                <a:r>
                  <a:rPr lang="lv-LV" dirty="0" smtClean="0"/>
                  <a:t>se the definition </a:t>
                </a:r>
                <a:r>
                  <a:rPr lang="lv-LV" dirty="0" smtClean="0"/>
                  <a:t>of </a:t>
                </a:r>
                <a:r>
                  <a:rPr lang="lv-LV" dirty="0"/>
                  <a:t>Big-O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Namely: Do </a:t>
                </a:r>
                <a:r>
                  <a:rPr lang="lv-LV" dirty="0"/>
                  <a:t>there exist constants 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as in the definition?</a:t>
                </a:r>
                <a:endParaRPr lang="lv-LV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823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Various Exponent </a:t>
            </a:r>
            <a:r>
              <a:rPr lang="lv-LV" dirty="0" smtClean="0"/>
              <a:t>Functions: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We imagine that a player "Alice" chooses all existential quantifiers, but player "Bob" chooses all universal quantifiers from the formal definition.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Claim 1: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is 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 To prove that 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is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 </a:t>
                </a:r>
                <a:r>
                  <a:rPr lang="lv-LV" dirty="0"/>
                  <a:t>Alice can take in the Big-O notation </a:t>
                </a:r>
                <a:br>
                  <a:rPr lang="lv-LV" dirty="0"/>
                </a:br>
                <a:r>
                  <a:rPr lang="lv-LV" dirty="0"/>
                  <a:t>definition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 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. Then for any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 selected by Bob:</a:t>
                </a:r>
                <a:br>
                  <a:rPr lang="lv-LV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</m:t>
                      </m:r>
                      <m:d>
                        <m:dPr>
                          <m:begChr m:val="|"/>
                          <m:endChr m:val="|"/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/>
                  <a:t>Claim </a:t>
                </a:r>
                <a:r>
                  <a:rPr lang="lv-LV" b="1" dirty="0" smtClean="0"/>
                  <a:t>2: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is not </a:t>
                </a:r>
                <a:r>
                  <a:rPr lang="lv-LV" dirty="0"/>
                  <a:t>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</a:t>
                </a:r>
                <a:r>
                  <a:rPr lang="lv-LV" dirty="0" smtClean="0"/>
                  <a:t> No matter what are the chosen numbers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, consider n that is sufficiently large.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19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Comparing Big-O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For each pair of Big-O notations decide, if the left-side class of functions is larger than the right-side class.</a:t>
            </a:r>
            <a:r>
              <a:rPr lang="lv-LV" sz="2400" dirty="0" smtClean="0"/>
              <a:t> Or a</a:t>
            </a:r>
            <a:r>
              <a:rPr lang="en-US" sz="2400" dirty="0" smtClean="0"/>
              <a:t>re they equal? </a:t>
            </a:r>
            <a:br>
              <a:rPr lang="en-US" sz="2400" dirty="0" smtClean="0"/>
            </a:b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74869916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Comparing Big-O </a:t>
            </a:r>
            <a:r>
              <a:rPr lang="lv-LV" dirty="0" smtClean="0"/>
              <a:t>Sets: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 (since both logarithms differ by a constant factor.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The second function class is larger. 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they are not equal.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lv-LV" dirty="0" smtClean="0"/>
                  <a:t> contains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not vice versa.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3" t="-1630" b="-182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8284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Doubling Input Length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br>
                  <a:rPr lang="lv-LV" dirty="0" smtClean="0"/>
                </a:br>
                <a:r>
                  <a:rPr lang="lv-LV" dirty="0" smtClean="0"/>
                  <a:t>T(2n) = T(n) + 17.</a:t>
                </a:r>
                <a:r>
                  <a:rPr lang="lv-LV" dirty="0"/>
                  <a:t> </a:t>
                </a:r>
                <a:r>
                  <a:rPr lang="lv-LV" dirty="0" smtClean="0"/>
                  <a:t> </a:t>
                </a:r>
                <a:r>
                  <a:rPr lang="lv-LV" dirty="0" smtClean="0"/>
                  <a:t>Find </a:t>
                </a:r>
                <a:r>
                  <a:rPr lang="lv-LV" dirty="0" smtClean="0"/>
                  <a:t>an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increaes twice, the run-time increases two times. </a:t>
                </a:r>
                <a:br>
                  <a:rPr lang="lv-LV" dirty="0" smtClean="0"/>
                </a:br>
                <a:r>
                  <a:rPr lang="lv-LV" dirty="0" smtClean="0"/>
                  <a:t>T(2n) = 2T(n).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four times.</a:t>
                </a:r>
                <a:br>
                  <a:rPr lang="lv-LV" dirty="0" smtClean="0"/>
                </a:br>
                <a:r>
                  <a:rPr lang="lv-LV" dirty="0" smtClean="0"/>
                  <a:t>T(2n) = 4T(n).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three </a:t>
                </a:r>
                <a:r>
                  <a:rPr lang="lv-LV" dirty="0"/>
                  <a:t>times.</a:t>
                </a:r>
                <a:br>
                  <a:rPr lang="lv-LV" dirty="0"/>
                </a:br>
                <a:r>
                  <a:rPr lang="lv-LV" dirty="0" smtClean="0"/>
                  <a:t>T(2n) = 3T(n).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is squared. 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.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 b="-14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8753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vs. Binary Algorithms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sz="2000" dirty="0" smtClean="0"/>
                  <a:t>There is a</a:t>
                </a:r>
                <a:r>
                  <a:rPr lang="en-US" sz="2000" dirty="0" smtClean="0"/>
                  <a:t> black </a:t>
                </a:r>
                <a:r>
                  <a:rPr lang="en-US" sz="2000" dirty="0" smtClean="0"/>
                  <a:t>box that computes </a:t>
                </a:r>
                <a:r>
                  <a:rPr lang="en-US" sz="2000" dirty="0" smtClean="0"/>
                  <a:t>some O(f(n)) </a:t>
                </a:r>
                <a:r>
                  <a:rPr lang="en-US" sz="2000" dirty="0" smtClean="0"/>
                  <a:t>algorithm </a:t>
                </a:r>
                <a:r>
                  <a:rPr lang="en-US" sz="2000" dirty="0" smtClean="0"/>
                  <a:t>with decimal input. </a:t>
                </a:r>
                <a:br>
                  <a:rPr lang="en-US" sz="2000" dirty="0" smtClean="0"/>
                </a:br>
                <a:r>
                  <a:rPr lang="en-US" sz="2000" dirty="0" smtClean="0"/>
                  <a:t>A computer scientist Joe claims that he can </a:t>
                </a:r>
                <a:r>
                  <a:rPr lang="en-US" sz="2000" dirty="0" smtClean="0"/>
                  <a:t>input </a:t>
                </a:r>
                <a:r>
                  <a:rPr lang="lv-LV" sz="2000" dirty="0" smtClean="0"/>
                  <a:t>a </a:t>
                </a:r>
                <a:r>
                  <a:rPr lang="en-US" sz="2000" dirty="0" smtClean="0"/>
                  <a:t>binary </a:t>
                </a:r>
                <a:r>
                  <a:rPr lang="en-US" sz="2000" dirty="0" smtClean="0"/>
                  <a:t>number, </a:t>
                </a:r>
                <a:r>
                  <a:rPr lang="en-US" sz="2000" dirty="0" smtClean="0"/>
                  <a:t>convert </a:t>
                </a:r>
                <a:r>
                  <a:rPr lang="en-US" sz="2000" dirty="0" smtClean="0"/>
                  <a:t>into decimal, then </a:t>
                </a:r>
                <a:r>
                  <a:rPr lang="lv-LV" sz="2000" dirty="0" smtClean="0"/>
                  <a:t>run </a:t>
                </a:r>
                <a:r>
                  <a:rPr lang="en-US" sz="2000" dirty="0" smtClean="0"/>
                  <a:t>the </a:t>
                </a:r>
                <a:r>
                  <a:rPr lang="en-US" sz="2000" dirty="0" smtClean="0"/>
                  <a:t>"black box". </a:t>
                </a:r>
                <a:r>
                  <a:rPr lang="lv-LV" sz="2000" dirty="0"/>
                  <a:t> </a:t>
                </a:r>
                <a:r>
                  <a:rPr lang="lv-LV" sz="2000" dirty="0" smtClean="0"/>
                  <a:t>Joe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claims that the new </a:t>
                </a:r>
                <a:r>
                  <a:rPr lang="lv-LV" sz="2000" dirty="0" smtClean="0"/>
                  <a:t>algorithm</a:t>
                </a:r>
                <a:r>
                  <a:rPr lang="en-US" sz="2000" dirty="0" smtClean="0"/>
                  <a:t> has </a:t>
                </a:r>
                <a:r>
                  <a:rPr lang="lv-LV" sz="2000" dirty="0" smtClean="0"/>
                  <a:t>same </a:t>
                </a:r>
                <a:r>
                  <a:rPr lang="en-US" sz="2000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sz="2000" dirty="0" smtClean="0"/>
                  <a:t>. </a:t>
                </a:r>
                <a:r>
                  <a:rPr lang="lv-LV" sz="2000" dirty="0" smtClean="0"/>
                  <a:t>Is he right?</a:t>
                </a:r>
                <a:endParaRPr lang="en-US" sz="2000" dirty="0" smtClean="0"/>
              </a:p>
              <a:p>
                <a:endParaRPr lang="lv-LV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  <a:blipFill>
                <a:blip r:embed="rId3"/>
                <a:stretch>
                  <a:fillRect l="-600" t="-3659" r="-180" b="-109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480617" y="3927902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+mj-lt"/>
                  </a:rPr>
                  <a:t>Complexity of the </a:t>
                </a:r>
                <a:br>
                  <a:rPr lang="en-US" sz="2000" i="1" dirty="0" smtClean="0">
                    <a:latin typeface="+mj-lt"/>
                  </a:rPr>
                </a:br>
                <a:r>
                  <a:rPr lang="en-US" sz="2000" i="1" dirty="0" smtClean="0">
                    <a:latin typeface="+mj-lt"/>
                  </a:rPr>
                  <a:t>black box: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v-LV" sz="2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blipFill>
                <a:blip r:embed="rId4"/>
                <a:stretch>
                  <a:fillRect l="-3014" t="-4310" r="-274" b="-146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11852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84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980930" y="423137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Decimal input</a:t>
            </a:r>
            <a:endParaRPr lang="lv-LV" sz="1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8230" y="4625676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  <a:endParaRPr lang="en-US" sz="1800" i="1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8752490" y="3730236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162800" y="4131016"/>
            <a:ext cx="1219200" cy="974384"/>
          </a:xfrm>
          <a:prstGeom prst="roundRect">
            <a:avLst>
              <a:gd name="adj" fmla="val 217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binary to decimal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28945" y="3429000"/>
            <a:ext cx="3429000" cy="1981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33600" y="3544104"/>
            <a:ext cx="2052145" cy="1866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0150366" y="4417426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896761" y="442853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666202" y="39606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Binary input</a:t>
            </a:r>
            <a:endParaRPr lang="lv-LV" sz="1800" i="1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 bwMode="auto">
          <a:xfrm flipV="1">
            <a:off x="8382000" y="4416036"/>
            <a:ext cx="3704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639" r="-60049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100985" t="-1639" r="-50344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4009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01478" t="-1639" r="-30295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99510" t="-1639" r="-20147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01970" t="-1639" r="-10246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99020" t="-1639" r="-196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10200290" y="4477152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  <a:endParaRPr lang="en-US" sz="18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2814005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Complexity of the </a:t>
            </a:r>
            <a:br>
              <a:rPr lang="en-US" sz="2000" i="1" dirty="0" smtClean="0">
                <a:latin typeface="+mj-lt"/>
              </a:rPr>
            </a:br>
            <a:r>
              <a:rPr lang="lv-LV" sz="2000" i="1" dirty="0" smtClean="0">
                <a:latin typeface="+mj-lt"/>
              </a:rPr>
              <a:t>modified algorithm</a:t>
            </a:r>
            <a:endParaRPr lang="lv-LV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16121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Traditional Time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In textbooks algorithm analysis uses two criteria of the efficiency:</a:t>
            </a:r>
          </a:p>
          <a:p>
            <a:pPr lvl="1"/>
            <a:r>
              <a:rPr lang="lv-LV" dirty="0" smtClean="0"/>
              <a:t>Running time</a:t>
            </a:r>
          </a:p>
          <a:p>
            <a:pPr lvl="1"/>
            <a:r>
              <a:rPr lang="lv-LV" dirty="0" smtClean="0"/>
              <a:t>Used space/memory (usually RAM memory).</a:t>
            </a:r>
          </a:p>
          <a:p>
            <a:r>
              <a:rPr lang="lv-LV" dirty="0" smtClean="0"/>
              <a:t>Space can be taken by lots of recursive calls OR by creating large data structures on the heap. </a:t>
            </a:r>
          </a:p>
          <a:p>
            <a:r>
              <a:rPr lang="lv-LV" dirty="0" smtClean="0"/>
              <a:t>Time is analyzed more frequently than space. </a:t>
            </a:r>
            <a:endParaRPr lang="lv-LV" dirty="0"/>
          </a:p>
          <a:p>
            <a:r>
              <a:rPr lang="lv-LV" dirty="0" smtClean="0"/>
              <a:t>Time can sometimes be saved by wasting some extra space – algorithms may have tradeoffs.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4052943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is Input Data Size?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</p:spPr>
            <p:txBody>
              <a:bodyPr/>
              <a:lstStyle/>
              <a:p>
                <a:r>
                  <a:rPr lang="lv-LV" dirty="0" smtClean="0"/>
                  <a:t>Ordering, searching, processing list items, matrix multiplication, manipulating trees and graphs – runtime depends on the data size.</a:t>
                </a:r>
              </a:p>
              <a:p>
                <a:r>
                  <a:rPr lang="en-US" dirty="0" smtClean="0"/>
                  <a:t>Spelling program input size:</a:t>
                </a:r>
                <a:endParaRPr lang="lv-LV" dirty="0" smtClean="0"/>
              </a:p>
              <a:p>
                <a:pPr lvl="1"/>
                <a:r>
                  <a:rPr lang="en-US" dirty="0" smtClean="0"/>
                  <a:t>One word?</a:t>
                </a:r>
              </a:p>
              <a:p>
                <a:pPr lvl="1"/>
                <a:r>
                  <a:rPr lang="lv-LV" dirty="0" smtClean="0"/>
                  <a:t>The </a:t>
                </a:r>
                <a:r>
                  <a:rPr lang="lv-LV" dirty="0" smtClean="0"/>
                  <a:t>verifiable text as a whole? </a:t>
                </a:r>
              </a:p>
              <a:p>
                <a:pPr lvl="1"/>
                <a:r>
                  <a:rPr lang="lv-LV" dirty="0" smtClean="0"/>
                  <a:t>The verifiable text anad also the spelling dictionary size?</a:t>
                </a:r>
              </a:p>
              <a:p>
                <a:r>
                  <a:rPr lang="en-US" dirty="0" smtClean="0"/>
                  <a:t>R</a:t>
                </a:r>
                <a:r>
                  <a:rPr lang="lv-LV" dirty="0" smtClean="0"/>
                  <a:t>easonable </a:t>
                </a:r>
                <a:r>
                  <a:rPr lang="lv-LV" dirty="0" smtClean="0"/>
                  <a:t>encodings only differ by a constant factor. For example, a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number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</m:t>
                    </m:r>
                  </m:oMath>
                </a14:m>
                <a:r>
                  <a:rPr lang="lv-LV" dirty="0" smtClean="0"/>
                  <a:t> times longer than same in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decimal</a:t>
                </a:r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For complexity classes like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lv-LV" dirty="0" smtClean="0"/>
                  <a:t> constant factors often do not matter.</a:t>
                </a:r>
              </a:p>
              <a:p>
                <a:r>
                  <a:rPr lang="lv-LV" dirty="0" smtClean="0"/>
                  <a:t>There is significant difference between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and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unary</a:t>
                </a:r>
                <a:r>
                  <a:rPr lang="lv-LV" dirty="0" smtClean="0"/>
                  <a:t> numbers though.</a:t>
                </a:r>
              </a:p>
              <a:p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  <a:blipFill>
                <a:blip r:embed="rId2"/>
                <a:stretch>
                  <a:fillRect l="-780" t="-1185" r="-780" b="-696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02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Time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time an algorithm takes in terms of the amount of input</a:t>
            </a:r>
          </a:p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Space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memory (space) an algorithm takes in terms of the amount of input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For both measures, we are interested in the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asymptotic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complexity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asks: when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(number of input items) goes to infinity, what happens to the algorithm’s performance?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7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Time Units in Analysis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Is it actual (clock) time or some relative units?</a:t>
                </a:r>
                <a:endParaRPr lang="lv-LV" dirty="0"/>
              </a:p>
              <a:p>
                <a:r>
                  <a:rPr lang="en-US" dirty="0" smtClean="0"/>
                  <a:t>Time has</a:t>
                </a:r>
                <a:r>
                  <a:rPr lang="lv-LV" dirty="0" smtClean="0"/>
                  <a:t> </a:t>
                </a:r>
                <a:r>
                  <a:rPr lang="lv-LV" dirty="0" smtClean="0"/>
                  <a:t>relative units </a:t>
                </a:r>
                <a:r>
                  <a:rPr lang="en-US" dirty="0" smtClean="0"/>
                  <a:t>(</a:t>
                </a:r>
                <a:r>
                  <a:rPr lang="en-US" dirty="0" smtClean="0"/>
                  <a:t>unless it is </a:t>
                </a:r>
                <a:r>
                  <a:rPr lang="lv-LV" dirty="0" smtClean="0"/>
                  <a:t>one </a:t>
                </a:r>
                <a:r>
                  <a:rPr lang="lv-LV" dirty="0" smtClean="0"/>
                  <a:t>type of hardware </a:t>
                </a:r>
                <a:r>
                  <a:rPr lang="lv-LV" dirty="0" smtClean="0"/>
                  <a:t>speed</a:t>
                </a:r>
                <a:r>
                  <a:rPr lang="en-US" dirty="0" smtClean="0"/>
                  <a:t>).</a:t>
                </a:r>
                <a:endParaRPr lang="lv-LV" dirty="0" smtClean="0"/>
              </a:p>
              <a:p>
                <a:r>
                  <a:rPr lang="lv-LV" dirty="0" smtClean="0"/>
                  <a:t>Time unit can be </a:t>
                </a:r>
                <a:r>
                  <a:rPr lang="en-US" dirty="0" smtClean="0"/>
                  <a:t>one line </a:t>
                </a:r>
                <a:r>
                  <a:rPr lang="lv-LV" dirty="0" smtClean="0"/>
                  <a:t>in </a:t>
                </a:r>
                <a:r>
                  <a:rPr lang="lv-LV" dirty="0" smtClean="0"/>
                  <a:t>the </a:t>
                </a:r>
                <a:r>
                  <a:rPr lang="lv-LV" dirty="0" smtClean="0"/>
                  <a:t>algorithm</a:t>
                </a:r>
                <a:r>
                  <a:rPr lang="en-US" dirty="0" smtClean="0"/>
                  <a:t> (if it does not decompose)</a:t>
                </a:r>
                <a:endParaRPr lang="lv-LV" dirty="0"/>
              </a:p>
              <a:p>
                <a:r>
                  <a:rPr lang="lv-LV" dirty="0" smtClean="0"/>
                  <a:t>Typically we count significant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basic operations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</a:t>
                </a:r>
                <a:r>
                  <a:rPr lang="lv-LV" dirty="0" smtClean="0"/>
                  <a:t>actual time for input of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dirty="0" smtClean="0"/>
                  <a:t>where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denotes the count of operations,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lv-LV" dirty="0" smtClean="0"/>
                  <a:t> is estimate for 1 operation.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873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can be Counted?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Addition, subtraction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Multiplication, division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Floating point operations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Reading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Updating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Comparison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Boolean </a:t>
            </a:r>
            <a:r>
              <a:rPr lang="lv-LV" dirty="0"/>
              <a:t>(AND, OR, </a:t>
            </a:r>
            <a:r>
              <a:rPr lang="lv-LV" dirty="0" smtClean="0"/>
              <a:t>NOT)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I/O operation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deallocation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Type casting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(Recursive) function call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64413104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Dependence on the Choice of Data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InsertSort algorithm takes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- both worst and average case.</a:t>
                </a:r>
                <a:endParaRPr lang="lv-LV" dirty="0"/>
              </a:p>
              <a:p>
                <a:r>
                  <a:rPr lang="lv-LV" dirty="0" smtClean="0"/>
                  <a:t>It is quite efficient for sequences that are almost sorted.</a:t>
                </a:r>
                <a:endParaRPr lang="lv-LV" dirty="0"/>
              </a:p>
              <a:p>
                <a:r>
                  <a:rPr lang="lv-LV" dirty="0" smtClean="0"/>
                  <a:t>Not good for random inputs.</a:t>
                </a:r>
                <a:endParaRPr lang="lv-LV" dirty="0"/>
              </a:p>
              <a:p>
                <a:r>
                  <a:rPr lang="lv-LV" dirty="0" smtClean="0"/>
                  <a:t>Worst behavior, if the input list is in the reverse order.</a:t>
                </a: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Traditional and practical QuickSort – it takes on average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r>
                  <a:rPr lang="lv-LV" dirty="0" smtClean="0"/>
                  <a:t>It works best for random input.</a:t>
                </a:r>
              </a:p>
              <a:p>
                <a:r>
                  <a:rPr lang="lv-LV" dirty="0" smtClean="0"/>
                  <a:t>It has inefficient worst case (if array is sorted):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3010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Inputs Measure Time Complexity?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Measure the resource use as function from the input size. </a:t>
                </a:r>
              </a:p>
              <a:p>
                <a:r>
                  <a:rPr lang="lv-LV" dirty="0" smtClean="0"/>
                  <a:t>Measure the worst case time for all input data of size n (or shorter). </a:t>
                </a:r>
              </a:p>
              <a:p>
                <a:r>
                  <a:rPr lang="lv-LV" dirty="0" smtClean="0"/>
                  <a:t>Usually we get reasonably "smooth" functions for the worst-case time.</a:t>
                </a:r>
              </a:p>
              <a:p>
                <a:r>
                  <a:rPr lang="lv-LV" dirty="0" smtClean="0"/>
                  <a:t>When measuring time – disregard constants (and lower-order terms).</a:t>
                </a:r>
              </a:p>
              <a:p>
                <a:r>
                  <a:rPr lang="lv-LV" dirty="0" smtClean="0"/>
                  <a:t>Place the functions into complexity classes </a:t>
                </a:r>
                <a:r>
                  <a:rPr lang="lv-LV" dirty="0"/>
                  <a:t>(</a:t>
                </a:r>
                <a:r>
                  <a:rPr lang="lv-LV" dirty="0" smtClean="0"/>
                  <a:t>using the Big-O notation).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v-LV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lv-LV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Logarithm bases are usually omitted, since logarithms differ by a constant factor.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notation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func>
                          <m:funcPr>
                            <m:ctrlP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lv-LV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 smtClean="0"/>
                  <a:t> is not meant to compute anything; it just denotes time complexity class.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 r="-6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03837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Worst-case and Best-case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Worst-case time analysis is the max number of steps/operations that may be needed for input data of the given size. </a:t>
            </a:r>
            <a:endParaRPr lang="lv-LV" dirty="0"/>
          </a:p>
          <a:p>
            <a:r>
              <a:rPr lang="lv-LV" dirty="0" smtClean="0"/>
              <a:t>Can investigate, how to avoid these situations (or switch to another algorithm, if they do).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Best-case time is the minimum number of steps needed for an input of the given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Can we achieve that the best case happens nearly always?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318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9040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Asymptotic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dirty="0" smtClean="0"/>
              <a:t>As we have seen, asymptotic bounds are used to determine the time and space efficiency of algorithms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Generally, we are interested in time complexity, which is based on assignments and comparisons in a program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We’ll focus on assignments for the time being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Consider a simple loop: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for (i = sum = 0; i &lt; n; i++)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sum = sum + a[i]</a:t>
            </a:r>
          </a:p>
          <a:p>
            <a:pPr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wo assignments are executed once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0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 = sum</a:t>
            </a:r>
            <a:r>
              <a:rPr lang="en-US" dirty="0" smtClean="0"/>
              <a:t>) during initialization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In the loop,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sum + a[i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>
                <a:cs typeface="Courier New" pitchFamily="49" charset="0"/>
              </a:rPr>
              <a:t>executed </a:t>
            </a:r>
            <a:r>
              <a:rPr lang="en-US" i="1" dirty="0"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35652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dirty="0" smtClean="0">
                <a:cs typeface="Courier New" pitchFamily="49" charset="0"/>
              </a:rPr>
              <a:t> in the loop header is executed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times</a:t>
            </a:r>
          </a:p>
          <a:p>
            <a:r>
              <a:rPr lang="en-US" dirty="0" smtClean="0">
                <a:cs typeface="Courier New" pitchFamily="49" charset="0"/>
              </a:rPr>
              <a:t>So there are 2 + 2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assignments in this loop’s execution and it is </a:t>
            </a:r>
            <a:r>
              <a:rPr lang="en-US" i="1" dirty="0" smtClean="0"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Typically, as loops are nested, the complexity grows by a factor of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, although this isn’t always the case</a:t>
            </a:r>
          </a:p>
          <a:p>
            <a:r>
              <a:rPr lang="en-US" dirty="0" smtClean="0">
                <a:cs typeface="Courier New" pitchFamily="49" charset="0"/>
              </a:rPr>
              <a:t>Consider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nn-NO" sz="1900" dirty="0">
                <a:latin typeface="Courier New" pitchFamily="49" charset="0"/>
                <a:cs typeface="Courier New" pitchFamily="49" charset="0"/>
              </a:rPr>
              <a:t>for (i = 0; i &lt; n; i++) {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for (j = 1, sum = a[0]; j &lt;= i; j++)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   sum += a[j];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cout &lt;&lt; ”sum for subarray 0 through “ &lt;&lt; i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      &lt;&lt;” is “&lt;&lt;sum&lt;&lt;end1;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4491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outer loop initializes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, then executes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times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During each pass through the loop, the variable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updated, and the inner loop and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dirty="0" smtClean="0">
                    <a:cs typeface="Courier New" pitchFamily="49" charset="0"/>
                  </a:rPr>
                  <a:t> statement are executed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The inner loop initializes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 and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cs typeface="Courier New" pitchFamily="49" charset="0"/>
                  </a:rPr>
                  <a:t> each time, so the number of assignments so far is 1 + 3n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>
                    <a:cs typeface="Courier New" pitchFamily="49" charset="0"/>
                  </a:rPr>
                  <a:t>T</a:t>
                </a:r>
                <a:r>
                  <a:rPr lang="en-US" dirty="0" smtClean="0">
                    <a:cs typeface="Courier New" pitchFamily="49" charset="0"/>
                  </a:rPr>
                  <a:t>he inner loop executes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times, where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ranges from 1 to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1, based on the outer loop (when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0, it doesn’t run)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Each time the inner loop executes, it increments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, and assigns a value to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So the inner loop executes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cs typeface="Courier New" pitchFamily="49" charset="0"/>
                  </a:rPr>
                  <a:t> = 2(1 + 2 + … +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1) = 2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(</a:t>
                </a:r>
                <a:r>
                  <a:rPr lang="en-US" i="1" dirty="0" smtClean="0">
                    <a:cs typeface="Courier New" pitchFamily="49" charset="0"/>
                  </a:rPr>
                  <a:t>n </a:t>
                </a:r>
                <a:r>
                  <a:rPr lang="en-US" dirty="0" smtClean="0">
                    <a:cs typeface="Courier New" pitchFamily="49" charset="0"/>
                  </a:rPr>
                  <a:t>– 1) assignments</a:t>
                </a:r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222" r="-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297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assignments is then 1 + 3</a:t>
            </a:r>
            <a:r>
              <a:rPr lang="en-US" i="1" dirty="0" smtClean="0"/>
              <a:t>n</a:t>
            </a:r>
            <a:r>
              <a:rPr lang="en-US" dirty="0" smtClean="0"/>
              <a:t> + 2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- 1), which is </a:t>
            </a:r>
            <a:r>
              <a:rPr lang="en-US" i="1" dirty="0" smtClean="0"/>
              <a:t>O</a:t>
            </a:r>
            <a:r>
              <a:rPr lang="en-US" dirty="0" smtClean="0"/>
              <a:t>(1)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mentioned earlier, not all loops increase complexity, so care has to be taken to analyze the processing that takes place</a:t>
            </a:r>
          </a:p>
          <a:p>
            <a:r>
              <a:rPr lang="en-US" dirty="0" smtClean="0"/>
              <a:t>However, additional complexity can be involved if the number of iterations changes during execution</a:t>
            </a:r>
          </a:p>
          <a:p>
            <a:r>
              <a:rPr lang="en-US" dirty="0" smtClean="0"/>
              <a:t>This can be the case in some of the more powerful searching and sorting algorithms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6983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Best, Average, and Worst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truly get a handle on the complexity of more complicated algorithms, we need to distinguish three cases:</a:t>
            </a:r>
          </a:p>
          <a:p>
            <a:pPr lvl="1"/>
            <a:r>
              <a:rPr lang="en-US" b="1" i="1" dirty="0" smtClean="0"/>
              <a:t>Worst case</a:t>
            </a:r>
            <a:r>
              <a:rPr lang="en-US" b="1" dirty="0" smtClean="0"/>
              <a:t> </a:t>
            </a:r>
            <a:r>
              <a:rPr lang="en-US" dirty="0" smtClean="0"/>
              <a:t>– the algorithm takes the maximum number of steps</a:t>
            </a:r>
          </a:p>
          <a:p>
            <a:pPr lvl="1"/>
            <a:r>
              <a:rPr lang="en-US" b="1" i="1" dirty="0" smtClean="0"/>
              <a:t>Best case</a:t>
            </a:r>
            <a:r>
              <a:rPr lang="en-US" dirty="0" smtClean="0"/>
              <a:t> – the algorithm takes the fewest number of steps</a:t>
            </a:r>
          </a:p>
          <a:p>
            <a:pPr lvl="1"/>
            <a:r>
              <a:rPr lang="en-US" b="1" i="1" dirty="0" smtClean="0"/>
              <a:t>Average case</a:t>
            </a:r>
            <a:r>
              <a:rPr lang="en-US" dirty="0" smtClean="0"/>
              <a:t> – performance falls between the extremes</a:t>
            </a:r>
          </a:p>
          <a:p>
            <a:r>
              <a:rPr lang="en-US" dirty="0" smtClean="0"/>
              <a:t>For simple situations we can determine the average case by adding together the number of steps required for each input and dividing by the number of inputs</a:t>
            </a:r>
          </a:p>
          <a:p>
            <a:r>
              <a:rPr lang="en-US" dirty="0" smtClean="0"/>
              <a:t>However, this is based on each input occurring with equal probability, which isn’t always likely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50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To illustrate this, consider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the value of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increases, the importance of each term shifts until for large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only the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term 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significant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/>
              <a:t>The growth rate of all terms of function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6" y="3609976"/>
            <a:ext cx="60864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18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Finding Maximum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Finding the maximum in a list of numbers.</a:t>
            </a:r>
            <a:endParaRPr lang="lv-LV" sz="2400" dirty="0"/>
          </a:p>
          <a:p>
            <a:pPr marL="0" indent="0">
              <a:buNone/>
            </a:pPr>
            <a:r>
              <a:rPr lang="lv-LV" sz="2400" b="1" u="sng" dirty="0"/>
              <a:t>MaxElement(A[0..n-1])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dirty="0" smtClean="0"/>
              <a:t>maxval </a:t>
            </a:r>
            <a:r>
              <a:rPr lang="lv-LV" sz="2400" dirty="0"/>
              <a:t>= A[0]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i = 1 </a:t>
            </a:r>
            <a:r>
              <a:rPr lang="lv-LV" sz="2400" b="1" dirty="0"/>
              <a:t>to</a:t>
            </a:r>
            <a:r>
              <a:rPr lang="lv-LV" sz="2400" dirty="0"/>
              <a:t> n-1 </a:t>
            </a:r>
            <a:r>
              <a:rPr lang="lv-LV" sz="2400" b="1" dirty="0"/>
              <a:t>do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lv-LV" sz="2400" b="1" dirty="0" smtClean="0"/>
              <a:t>if</a:t>
            </a:r>
            <a:r>
              <a:rPr lang="lv-LV" sz="2400" dirty="0" smtClean="0"/>
              <a:t> </a:t>
            </a:r>
            <a:r>
              <a:rPr lang="lv-LV" sz="2400" dirty="0"/>
              <a:t>A[i] &gt; maxval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lv-LV" sz="2400" dirty="0" smtClean="0"/>
              <a:t>maxval </a:t>
            </a:r>
            <a:r>
              <a:rPr lang="lv-LV" sz="2400" dirty="0"/>
              <a:t>= a[i]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maxval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comparisons: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−1∈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3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17928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non-recursive algorithms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parameter that determines the size of input data.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b="1" i="1" dirty="0" smtClean="0">
                <a:solidFill>
                  <a:srgbClr val="0070C0"/>
                </a:solidFill>
              </a:rPr>
              <a:t>basic operations</a:t>
            </a:r>
            <a:r>
              <a:rPr lang="en-US" dirty="0" smtClean="0"/>
              <a:t> in the algorithm.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count of basic operations depends just on the size of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formula (typically, a sum) showing the number of basic operation.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summation formulas to simplify the obtained sum.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possible, determine the asymptotic growth rate of this function.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50333233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Formulae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601"/>
            <a:ext cx="6534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452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Checking </a:t>
            </a:r>
            <a:r>
              <a:rPr lang="en-US" dirty="0" err="1" smtClean="0"/>
              <a:t>AllUnique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Check if an array contains one copy of each element:</a:t>
            </a:r>
            <a:endParaRPr lang="lv-LV" sz="2400" dirty="0"/>
          </a:p>
          <a:p>
            <a:pPr marL="0" indent="0">
              <a:buNone/>
            </a:pPr>
            <a:r>
              <a:rPr lang="en-US" sz="2400" b="1" u="sng" dirty="0" smtClean="0"/>
              <a:t>All</a:t>
            </a:r>
            <a:r>
              <a:rPr lang="lv-LV" sz="2400" b="1" u="sng" dirty="0" smtClean="0"/>
              <a:t>Unique (</a:t>
            </a:r>
            <a:r>
              <a:rPr lang="en-US" sz="2400" b="1" u="sng" dirty="0" err="1" smtClean="0"/>
              <a:t>int</a:t>
            </a:r>
            <a:r>
              <a:rPr lang="en-US" sz="2400" b="1" u="sng" dirty="0" smtClean="0"/>
              <a:t> </a:t>
            </a:r>
            <a:r>
              <a:rPr lang="lv-LV" sz="2400" b="1" u="sng" dirty="0" smtClean="0"/>
              <a:t>A[0</a:t>
            </a:r>
            <a:r>
              <a:rPr lang="lv-LV" sz="2400" b="1" u="sng" dirty="0"/>
              <a:t>..n-1</a:t>
            </a:r>
            <a:r>
              <a:rPr lang="lv-LV" sz="2400" b="1" u="sng" dirty="0" smtClean="0"/>
              <a:t>])</a:t>
            </a:r>
            <a:r>
              <a:rPr lang="en-US" sz="2400" b="1" u="sng" dirty="0" smtClean="0"/>
              <a:t>:bool</a:t>
            </a:r>
            <a:endParaRPr lang="lv-LV" sz="2400" b="1" u="sng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i=0 </a:t>
            </a:r>
            <a:r>
              <a:rPr lang="lv-LV" sz="2400" b="1" dirty="0"/>
              <a:t>to</a:t>
            </a:r>
            <a:r>
              <a:rPr lang="lv-LV" sz="2400" dirty="0"/>
              <a:t> n–2 </a:t>
            </a:r>
            <a:r>
              <a:rPr lang="lv-LV" sz="2400" b="1" dirty="0" smtClean="0"/>
              <a:t>do</a:t>
            </a:r>
            <a:endParaRPr lang="lv-LV" sz="2400" b="1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j=i+1 </a:t>
            </a:r>
            <a:r>
              <a:rPr lang="lv-LV" sz="2400" b="1" dirty="0"/>
              <a:t>to</a:t>
            </a:r>
            <a:r>
              <a:rPr lang="lv-LV" sz="2400" dirty="0"/>
              <a:t> n-1 </a:t>
            </a:r>
            <a:r>
              <a:rPr lang="lv-LV" sz="2400" b="1" dirty="0"/>
              <a:t>do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lv-LV" sz="2400" b="1" dirty="0" smtClean="0"/>
              <a:t>if</a:t>
            </a:r>
            <a:r>
              <a:rPr lang="lv-LV" sz="2400" dirty="0" smtClean="0"/>
              <a:t> </a:t>
            </a:r>
            <a:r>
              <a:rPr lang="lv-LV" sz="2400" dirty="0"/>
              <a:t>A[i] = A[j]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</a:t>
            </a:r>
            <a:r>
              <a:rPr lang="lv-LV" sz="2400" dirty="0"/>
              <a:t>false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true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 parameter is the array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basic operation is comparison inside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statement.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183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85910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 of the Problem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8017213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296400" y="39624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2964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964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964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250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250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5250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5250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7536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7536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7536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9822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822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2108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296400" y="3048000"/>
            <a:ext cx="1371600" cy="1371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9525000" y="4648200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067800" y="3162300"/>
            <a:ext cx="0" cy="102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blipFill>
                <a:blip r:embed="rId4"/>
                <a:stretch>
                  <a:fillRect l="-3279" b="-18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1601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Factorial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 factorial n!</a:t>
            </a:r>
          </a:p>
          <a:p>
            <a:pPr marL="0" indent="0">
              <a:buNone/>
            </a:pPr>
            <a:r>
              <a:rPr lang="en-US" b="1" u="sng" dirty="0" smtClean="0"/>
              <a:t>function </a:t>
            </a:r>
            <a:r>
              <a:rPr lang="lv-LV" b="1" u="sng" dirty="0" smtClean="0"/>
              <a:t>F(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</a:t>
            </a:r>
            <a:r>
              <a:rPr lang="lv-LV" b="1" u="sng" dirty="0" smtClean="0"/>
              <a:t>n)</a:t>
            </a:r>
            <a:r>
              <a:rPr lang="en-US" b="1" u="sng" dirty="0" smtClean="0"/>
              <a:t>:</a:t>
            </a:r>
            <a:r>
              <a:rPr lang="en-US" b="1" u="sng" dirty="0" err="1" smtClean="0"/>
              <a:t>int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lv-LV" b="1" dirty="0" smtClean="0"/>
              <a:t>if</a:t>
            </a:r>
            <a:r>
              <a:rPr lang="lv-LV" dirty="0" smtClean="0"/>
              <a:t> </a:t>
            </a:r>
            <a:r>
              <a:rPr lang="lv-LV" dirty="0"/>
              <a:t>n = </a:t>
            </a:r>
            <a:r>
              <a:rPr lang="lv-LV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lv-LV" b="1" dirty="0" smtClean="0"/>
              <a:t>return</a:t>
            </a:r>
            <a:r>
              <a:rPr lang="lv-LV" dirty="0" smtClean="0"/>
              <a:t> </a:t>
            </a:r>
            <a:r>
              <a:rPr lang="lv-LV" dirty="0"/>
              <a:t>1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lv-LV" b="1" dirty="0" smtClean="0"/>
              <a:t>else</a:t>
            </a:r>
            <a:endParaRPr lang="lv-LV" b="1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lv-LV" b="1" dirty="0" smtClean="0"/>
              <a:t>return</a:t>
            </a:r>
            <a:r>
              <a:rPr lang="lv-LV" dirty="0" smtClean="0"/>
              <a:t> </a:t>
            </a:r>
            <a:r>
              <a:rPr lang="lv-LV" dirty="0"/>
              <a:t>F(n-1)*n</a:t>
            </a:r>
          </a:p>
          <a:p>
            <a:pPr marL="0" indent="0">
              <a:buNone/>
            </a:pP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that the problem size is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itself.</a:t>
                </a:r>
                <a:endParaRPr lang="lv-LV" dirty="0"/>
              </a:p>
              <a:p>
                <a:r>
                  <a:rPr lang="en-US" dirty="0" smtClean="0"/>
                  <a:t>The basic operation to be counted is multiplication.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−1) + 1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(0) 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Not realistic,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large.</a:t>
                </a:r>
                <a:endParaRPr lang="en-US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b="-992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2910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Multiplications in Factorial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−1)+1=[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−2)+1]+1=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−2)+2=[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−3)+1]+2=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−3)+3.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(Here we use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−2)+1 </m:t>
                    </m:r>
                  </m:oMath>
                </a14:m>
                <a:r>
                  <a:rPr lang="pt-BR" dirty="0" smtClean="0"/>
                  <a:t>and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Therefore,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what could be proven by induction. 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−1)+1 = …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… =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(0)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0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31909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parameter for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basic operation of the algorithm.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number of basic operations depends only on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the recurrent equalities to express the count of basic operations.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Try to solve the recurrence – express it with explicit formula.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solving is difficult, we can use the theorem explained before.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90528821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</a:t>
            </a:r>
            <a:r>
              <a:rPr lang="lv-LV" dirty="0" smtClean="0"/>
              <a:t>terms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Big-O Notation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0" y="1752600"/>
            <a:ext cx="3657600" cy="4114800"/>
          </a:xfrm>
        </p:spPr>
        <p:txBody>
          <a:bodyPr/>
          <a:lstStyle/>
          <a:p>
            <a:r>
              <a:rPr lang="en-US" sz="2000" b="1" dirty="0" smtClean="0"/>
              <a:t>Problem:</a:t>
            </a:r>
            <a:r>
              <a:rPr lang="en-US" sz="2000" dirty="0" smtClean="0"/>
              <a:t> In this program, "items" is a list received by a JavaScript program – this list has length "n".</a:t>
            </a:r>
          </a:p>
          <a:p>
            <a:r>
              <a:rPr lang="en-US" sz="2000" dirty="0" smtClean="0"/>
              <a:t>Method "reduce" goes through the list and adds the current "item" to the "</a:t>
            </a:r>
            <a:r>
              <a:rPr lang="en-US" sz="2000" dirty="0" err="1" smtClean="0"/>
              <a:t>acc</a:t>
            </a:r>
            <a:r>
              <a:rPr lang="en-US" sz="2000" dirty="0" smtClean="0"/>
              <a:t>" (adds all together).</a:t>
            </a:r>
          </a:p>
          <a:p>
            <a:r>
              <a:rPr lang="en-US" sz="2000" dirty="0" smtClean="0"/>
              <a:t>Find the time complexity in terms of O(f(n)). </a:t>
            </a:r>
          </a:p>
          <a:p>
            <a:r>
              <a:rPr lang="en-US" sz="2000" b="1" dirty="0" smtClean="0"/>
              <a:t>Guideline: </a:t>
            </a:r>
            <a:r>
              <a:rPr lang="en-US" sz="2000" dirty="0" smtClean="0"/>
              <a:t>The notation for the function f(n) should be as small (and short) as possible.</a:t>
            </a:r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24" y="2147887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6420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terms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Big-O </a:t>
            </a:r>
            <a:r>
              <a:rPr lang="en-US" dirty="0" smtClean="0"/>
              <a:t>Notation: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</p:spPr>
            <p:txBody>
              <a:bodyPr/>
              <a:lstStyle/>
              <a:p>
                <a:r>
                  <a:rPr lang="en-US" dirty="0" smtClean="0"/>
                  <a:t>If "items" have length n, then the two nested loops have time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Summation has time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total time is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>
                    <a:solidFill>
                      <a:srgbClr val="0033CC"/>
                    </a:solidFill>
                  </a:rPr>
                  <a:t>Why can you drop this "non-dominant" term?</a:t>
                </a:r>
                <a:endParaRPr lang="lv-LV" i="1" dirty="0">
                  <a:solidFill>
                    <a:srgbClr val="0033CC"/>
                  </a:solidFill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  <a:blipFill>
                <a:blip r:embed="rId3"/>
                <a:stretch>
                  <a:fillRect l="-2620" t="-1630" r="-3785" b="-2444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55228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34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Peak Finding Problem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Consider an array filled with any </a:t>
                </a:r>
                <a:r>
                  <a:rPr lang="lv-LV" i="1" dirty="0" smtClean="0"/>
                  <a:t>n</a:t>
                </a:r>
                <a:r>
                  <a:rPr lang="lv-LV" dirty="0" smtClean="0"/>
                  <a:t> numbers: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peak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— </a:t>
                </a:r>
                <a:r>
                  <a:rPr lang="en-US" dirty="0"/>
                  <a:t>since it only has one </a:t>
                </a:r>
                <a:r>
                  <a:rPr lang="en-US" dirty="0" smtClean="0"/>
                  <a:t>neighbor.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peak if and only if </a:t>
                </a:r>
                <a:r>
                  <a:rPr lang="lv-LV" dirty="0" err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Does </a:t>
                </a:r>
                <a:r>
                  <a:rPr lang="lv-LV" dirty="0"/>
                  <a:t>a peak always exist (regardless of the array)? Is it unique?</a:t>
                </a:r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Problem 1: </a:t>
                </a:r>
                <a:r>
                  <a:rPr lang="en-US" dirty="0" smtClean="0"/>
                  <a:t>Write </a:t>
                </a:r>
                <a:r>
                  <a:rPr lang="en-US" dirty="0"/>
                  <a:t>an algorithm that finds a peak (if a peak exists</a:t>
                </a:r>
                <a:r>
                  <a:rPr lang="en-US" dirty="0" smtClean="0"/>
                  <a:t>)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Problem 2:</a:t>
                </a:r>
                <a:r>
                  <a:rPr lang="lv-LV" dirty="0" smtClean="0"/>
                  <a:t> Let T(n) denote a "worst case" time (number of operations) to find a peak in an array of size n. Write a recurrence for T(n).</a:t>
                </a:r>
              </a:p>
              <a:p>
                <a:pPr marL="0" indent="0">
                  <a:buNone/>
                </a:pPr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 r="-300" b="-68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377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Write Pseudocode to Do Linear Search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#1: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Human-readable code to find peaks (Python + English sentences?). Use Linear Search – scan the array until you find the peak.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how increasing the size of array can be reduced to an array of a smaller size?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to find the complexity. 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668411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Efficient algorithm to find Peaks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#2: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Write pseudocode for an algorithm that does not need to scan the whole array linearly.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express time used for larger inputs via time used for smaller inputs.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for T(n)</a:t>
            </a:r>
          </a:p>
        </p:txBody>
      </p:sp>
    </p:spTree>
    <p:extLst>
      <p:ext uri="{BB962C8B-B14F-4D97-AF65-F5344CB8AC3E}">
        <p14:creationId xmlns:p14="http://schemas.microsoft.com/office/powerpoint/2010/main" val="28157011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3"/>
                <a:stretch>
                  <a:fillRect l="-1551" t="-1068" r="-15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614615"/>
            <a:ext cx="4280025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16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3582</TotalTime>
  <Words>2810</Words>
  <Application>Microsoft Office PowerPoint</Application>
  <PresentationFormat>Widescreen</PresentationFormat>
  <Paragraphs>464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Times New Roman</vt:lpstr>
      <vt:lpstr>Notebook</vt:lpstr>
      <vt:lpstr>Week03 Time Complexity of Algorithms</vt:lpstr>
      <vt:lpstr>Objectives</vt:lpstr>
      <vt:lpstr>Computational and Asymptotic Complexity</vt:lpstr>
      <vt:lpstr>Computational and Asymptotic Complexity (continued)</vt:lpstr>
      <vt:lpstr>Computational and Asymptotic Complexity (continued)</vt:lpstr>
      <vt:lpstr>Peak Finding Problem</vt:lpstr>
      <vt:lpstr>Write Pseudocode to Do Linear Search</vt:lpstr>
      <vt:lpstr>More Efficient algorithm to find Peaks</vt:lpstr>
      <vt:lpstr>Big-O Notation</vt:lpstr>
      <vt:lpstr>Big-O: Examples</vt:lpstr>
      <vt:lpstr>Big-O Notation</vt:lpstr>
      <vt:lpstr>Big-O Notation</vt:lpstr>
      <vt:lpstr>Example: Check by Definition</vt:lpstr>
      <vt:lpstr>Example: Check by Definition</vt:lpstr>
      <vt:lpstr>Properties of Big-O Notation</vt:lpstr>
      <vt:lpstr>Big-Ω (Big-Omega) Notation</vt:lpstr>
      <vt:lpstr>Big-Ω: Examples</vt:lpstr>
      <vt:lpstr>Ω and Θ Notations (continued)</vt:lpstr>
      <vt:lpstr>Big-Θ (Big-Theta) Notation</vt:lpstr>
      <vt:lpstr>Big-Θ: Examples</vt:lpstr>
      <vt:lpstr>Examples of Complexities</vt:lpstr>
      <vt:lpstr>Examples of Complexities (continued)</vt:lpstr>
      <vt:lpstr>Some simple recurrences</vt:lpstr>
      <vt:lpstr>Example 1: Recurrence</vt:lpstr>
      <vt:lpstr>Example 2: Recurrence</vt:lpstr>
      <vt:lpstr>Master Theorem: General Recurrence</vt:lpstr>
      <vt:lpstr>Notation in Master's Theorem</vt:lpstr>
      <vt:lpstr>Quiz on Solving the Recurrences</vt:lpstr>
      <vt:lpstr>Time Analysis is about Growth Order</vt:lpstr>
      <vt:lpstr>Notation in Computer Science not too Mathematical</vt:lpstr>
      <vt:lpstr>Waiting Times and Asymptotics</vt:lpstr>
      <vt:lpstr>Various Exponent Functions</vt:lpstr>
      <vt:lpstr>Various Exponent Functions: Solution</vt:lpstr>
      <vt:lpstr>Comparing Big-O Sets</vt:lpstr>
      <vt:lpstr>Comparing Big-O Sets: Solution</vt:lpstr>
      <vt:lpstr>Doubling Input Length</vt:lpstr>
      <vt:lpstr>Decimal vs. Binary Algorithms</vt:lpstr>
      <vt:lpstr>Traditional Time Analysis</vt:lpstr>
      <vt:lpstr>What is Input Data Size?</vt:lpstr>
      <vt:lpstr>Time Units in Analysis</vt:lpstr>
      <vt:lpstr>What can be Counted?</vt:lpstr>
      <vt:lpstr>Dependence on the Choice of Data</vt:lpstr>
      <vt:lpstr>What Inputs Measure Time Complexity?</vt:lpstr>
      <vt:lpstr>Worst-case and Best-case Analysis</vt:lpstr>
      <vt:lpstr>Finding Asymptotic Complexity</vt:lpstr>
      <vt:lpstr>Finding Asymptotic Complexity (continued)</vt:lpstr>
      <vt:lpstr>Finding Asymptotic Complexity (continued)</vt:lpstr>
      <vt:lpstr>Finding Asymptotic Complexity (continued)</vt:lpstr>
      <vt:lpstr>Best, Average, and Worst Cases</vt:lpstr>
      <vt:lpstr>Problem: Finding Maximum</vt:lpstr>
      <vt:lpstr>Analyzing non-recursive algorithms</vt:lpstr>
      <vt:lpstr>Summation Formulae</vt:lpstr>
      <vt:lpstr>Problem: Checking AllUnique</vt:lpstr>
      <vt:lpstr>The analysis of the Problem</vt:lpstr>
      <vt:lpstr>Example: Factorial</vt:lpstr>
      <vt:lpstr>Multiplications in Factorial</vt:lpstr>
      <vt:lpstr>Analyzing Recursive Algorithm</vt:lpstr>
      <vt:lpstr>Drop the non-dominant terms  in Big-O Notation</vt:lpstr>
      <vt:lpstr>Drop the non-dominant terms  in Big-O Notation: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203</cp:revision>
  <cp:lastPrinted>1601-01-01T00:00:00Z</cp:lastPrinted>
  <dcterms:created xsi:type="dcterms:W3CDTF">1601-01-01T00:00:00Z</dcterms:created>
  <dcterms:modified xsi:type="dcterms:W3CDTF">2021-09-13T06:36:12Z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