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430" r:id="rId2"/>
    <p:sldId id="474" r:id="rId3"/>
    <p:sldId id="462" r:id="rId4"/>
    <p:sldId id="463" r:id="rId5"/>
    <p:sldId id="464" r:id="rId6"/>
    <p:sldId id="465" r:id="rId7"/>
    <p:sldId id="481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75" r:id="rId18"/>
    <p:sldId id="476" r:id="rId19"/>
    <p:sldId id="477" r:id="rId20"/>
    <p:sldId id="478" r:id="rId21"/>
    <p:sldId id="479" r:id="rId22"/>
    <p:sldId id="480" r:id="rId23"/>
    <p:sldId id="468" r:id="rId24"/>
    <p:sldId id="471" r:id="rId25"/>
    <p:sldId id="472" r:id="rId26"/>
    <p:sldId id="473" r:id="rId27"/>
    <p:sldId id="470" r:id="rId28"/>
    <p:sldId id="492" r:id="rId29"/>
    <p:sldId id="493" r:id="rId30"/>
    <p:sldId id="494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6A2719-2824-4369-B3C1-137524001FB0}">
          <p14:sldIdLst>
            <p14:sldId id="430"/>
            <p14:sldId id="474"/>
            <p14:sldId id="462"/>
            <p14:sldId id="463"/>
            <p14:sldId id="464"/>
          </p14:sldIdLst>
        </p14:section>
        <p14:section name="Amortized Analysis" id="{8295F94F-088C-4828-B67B-4718E091885B}">
          <p14:sldIdLst>
            <p14:sldId id="465"/>
            <p14:sldId id="481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Untitled Section" id="{6BAD82C7-6576-424E-8C12-F0E29B33F693}">
          <p14:sldIdLst>
            <p14:sldId id="491"/>
            <p14:sldId id="475"/>
            <p14:sldId id="476"/>
            <p14:sldId id="477"/>
            <p14:sldId id="478"/>
            <p14:sldId id="479"/>
            <p14:sldId id="480"/>
          </p14:sldIdLst>
        </p14:section>
        <p14:section name="NP Complexity" id="{2F931333-9A01-4261-8575-0B6096886519}">
          <p14:sldIdLst>
            <p14:sldId id="468"/>
            <p14:sldId id="471"/>
            <p14:sldId id="472"/>
            <p14:sldId id="473"/>
            <p14:sldId id="470"/>
            <p14:sldId id="492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3411" autoAdjust="0"/>
  </p:normalViewPr>
  <p:slideViewPr>
    <p:cSldViewPr>
      <p:cViewPr varScale="1">
        <p:scale>
          <a:sx n="96" d="100"/>
          <a:sy n="96" d="100"/>
        </p:scale>
        <p:origin x="5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10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Example-of-Sudoku-puzzle-left-with-its-solution-right_fig1_301551207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 dynamic array application where we double the size of the array each time it fills up</a:t>
            </a:r>
          </a:p>
          <a:p>
            <a:r>
              <a:rPr lang="en-US" dirty="0" smtClean="0"/>
              <a:t>Array reallocation may be required, so in the worst case insertion may be O(n)</a:t>
            </a:r>
          </a:p>
          <a:p>
            <a:r>
              <a:rPr lang="en-US" dirty="0" smtClean="0"/>
              <a:t>Yet because remaining insertions are done in constant time, a sequence of n insertions can always be done in O(n) time</a:t>
            </a:r>
          </a:p>
          <a:p>
            <a:r>
              <a:rPr lang="en-US" dirty="0" smtClean="0"/>
              <a:t>Consequently, the n insertions can be completed in O(n) time</a:t>
            </a:r>
          </a:p>
          <a:p>
            <a:r>
              <a:rPr lang="en-US" dirty="0" smtClean="0"/>
              <a:t>So the amortized time per operation is O(n) / n = O(1)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1703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7290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 decision problem is any arbitrary yes-or-no question on an infinite set of inputs</a:t>
            </a:r>
          </a:p>
          <a:p>
            <a:r>
              <a:rPr lang="en-US" dirty="0" smtClean="0"/>
              <a:t>Because of this, it can be defined equivalently as the set of inputs for which the problem returns yes</a:t>
            </a:r>
          </a:p>
          <a:p>
            <a:r>
              <a:rPr lang="en-US" dirty="0" smtClean="0"/>
              <a:t>A nondeterministic algorithm can solve a decision problem if there is a path in the decision tree of the algorithm that leads to a “yes” answer; otherwise it would answer “no”. </a:t>
            </a:r>
          </a:p>
          <a:p>
            <a:r>
              <a:rPr lang="en-US" dirty="0" smtClean="0"/>
              <a:t>Can a traveling salesman make a cycle to visit all vertices in a weighted graph (and have the total weight of the edges on the cycle &lt; N?)</a:t>
            </a:r>
          </a:p>
          <a:p>
            <a:r>
              <a:rPr lang="en-US" dirty="0" smtClean="0"/>
              <a:t>YES/NO decision problem – can be solved by a non-deterministic algorithm in a polynomial time.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5069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Adleman–Pomerance–Rumely primality test</a:t>
            </a:r>
            <a:r>
              <a:rPr lang="en-US" dirty="0" smtClean="0"/>
              <a:t> is a </a:t>
            </a:r>
            <a:r>
              <a:rPr lang="en-US" dirty="0" err="1" smtClean="0"/>
              <a:t>superpolynomial</a:t>
            </a:r>
            <a:r>
              <a:rPr lang="en-US" dirty="0" smtClean="0"/>
              <a:t> time algorithm</a:t>
            </a:r>
            <a:r>
              <a:rPr lang="lv-LV" baseline="0" dirty="0" smtClean="0"/>
              <a:t> (but not an exponential one).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78597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[The Eternal Battle between</a:t>
            </a:r>
            <a:r>
              <a:rPr lang="lv-LV" baseline="0" dirty="0" smtClean="0"/>
              <a:t> Determinism and Non-Determinism by Francesco Calimeri](</a:t>
            </a:r>
            <a:r>
              <a:rPr lang="lv-LV" dirty="0" smtClean="0">
                <a:hlinkClick r:id="rId3"/>
              </a:rPr>
              <a:t>https://www.researchgate.net/figure/Example-of-Sudoku-puzzle-left-with-its-solution-right_fig1_301551207</a:t>
            </a:r>
            <a:r>
              <a:rPr lang="lv-LV" dirty="0" smtClean="0"/>
              <a:t>).</a:t>
            </a:r>
            <a:r>
              <a:rPr lang="lv-LV" baseline="0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5603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Sometimes the analysis assumes that the</a:t>
            </a:r>
            <a:r>
              <a:rPr lang="lv-LV" baseline="0" dirty="0" smtClean="0"/>
              <a:t> input data is generated accordingly to some probability distribution (uniform? normal?). With additional assumptions the evaluation may become easier.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065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4648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600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279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82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use the array in a circular fashion, operations insert(0, x) and erase(0, x) run in O(1) time</a:t>
            </a:r>
            <a:r>
              <a:rPr lang="lv-LV" dirty="0" smtClean="0"/>
              <a:t>.</a:t>
            </a:r>
            <a:r>
              <a:rPr lang="lv-LV" baseline="0" dirty="0" smtClean="0"/>
              <a:t> Can you verify this?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77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6523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8170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14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Week03</a:t>
            </a:r>
            <a:br>
              <a:rPr lang="lv-LV" dirty="0" smtClean="0"/>
            </a:br>
            <a:r>
              <a:rPr lang="lv-LV" dirty="0" smtClean="0"/>
              <a:t>Other Complexity Models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09783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Element Removal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In operation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erase</a:t>
            </a:r>
            <a:r>
              <a:rPr lang="en-US" altLang="lv-LV"/>
              <a:t>(i), we need to fill the hole left by the removed element by shifting backward the 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i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  <a:r>
              <a:rPr lang="en-US" altLang="lv-LV"/>
              <a:t> elements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1], …,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In the worst case (</a:t>
            </a:r>
            <a:r>
              <a:rPr lang="en-US" altLang="lv-LV" b="1" i="1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=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0</a:t>
            </a:r>
            <a:r>
              <a:rPr lang="en-US" altLang="lv-LV"/>
              <a:t>), this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</a:t>
            </a:r>
          </a:p>
        </p:txBody>
      </p:sp>
      <p:grpSp>
        <p:nvGrpSpPr>
          <p:cNvPr id="8198" name="Group 80"/>
          <p:cNvGrpSpPr>
            <a:grpSpLocks/>
          </p:cNvGrpSpPr>
          <p:nvPr/>
        </p:nvGrpSpPr>
        <p:grpSpPr bwMode="auto">
          <a:xfrm>
            <a:off x="3505200" y="5410203"/>
            <a:ext cx="5638800" cy="766763"/>
            <a:chOff x="1248" y="2256"/>
            <a:chExt cx="3552" cy="483"/>
          </a:xfrm>
        </p:grpSpPr>
        <p:sp>
          <p:nvSpPr>
            <p:cNvPr id="8253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54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55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56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57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58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59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0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1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2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3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4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65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6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7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8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9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0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1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2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3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4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5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8199" name="Group 78"/>
          <p:cNvGrpSpPr>
            <a:grpSpLocks/>
          </p:cNvGrpSpPr>
          <p:nvPr/>
        </p:nvGrpSpPr>
        <p:grpSpPr bwMode="auto">
          <a:xfrm>
            <a:off x="3505200" y="3581405"/>
            <a:ext cx="5638800" cy="766763"/>
            <a:chOff x="1248" y="3408"/>
            <a:chExt cx="3552" cy="483"/>
          </a:xfrm>
        </p:grpSpPr>
        <p:sp>
          <p:nvSpPr>
            <p:cNvPr id="8230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1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32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33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34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5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36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7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8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9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0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1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42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3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7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8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9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50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51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52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8200" name="Group 79"/>
          <p:cNvGrpSpPr>
            <a:grpSpLocks/>
          </p:cNvGrpSpPr>
          <p:nvPr/>
        </p:nvGrpSpPr>
        <p:grpSpPr bwMode="auto">
          <a:xfrm>
            <a:off x="3505200" y="4495804"/>
            <a:ext cx="5638800" cy="766763"/>
            <a:chOff x="1248" y="2832"/>
            <a:chExt cx="3552" cy="483"/>
          </a:xfrm>
        </p:grpSpPr>
        <p:sp>
          <p:nvSpPr>
            <p:cNvPr id="8202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4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7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08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09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0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1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2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3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14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5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6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7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8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9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0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1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2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cxnSp>
          <p:nvCxnSpPr>
            <p:cNvPr id="8225" name="AutoShape 73"/>
            <p:cNvCxnSpPr>
              <a:cxnSpLocks noChangeShapeType="1"/>
              <a:stCxn id="8213" idx="0"/>
              <a:endCxn id="8214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380545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800" dirty="0"/>
              <a:t>In the array based implementation of an array list: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The space used by the data structure is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 dirty="0"/>
              <a:t>,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dirty="0"/>
              <a:t>,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at</a:t>
            </a:r>
            <a:r>
              <a:rPr lang="en-US" altLang="lv-LV" dirty="0">
                <a:solidFill>
                  <a:schemeClr val="tx2"/>
                </a:solidFill>
              </a:rPr>
              <a:t> </a:t>
            </a:r>
            <a:r>
              <a:rPr lang="en-US" altLang="lv-LV" dirty="0"/>
              <a:t>and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lv-LV" dirty="0">
                <a:solidFill>
                  <a:schemeClr val="tx2"/>
                </a:solidFill>
              </a:rPr>
              <a:t> </a:t>
            </a:r>
            <a:r>
              <a:rPr lang="en-US" altLang="lv-LV" dirty="0"/>
              <a:t>run in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(1)</a:t>
            </a:r>
            <a:r>
              <a:rPr lang="en-US" altLang="lv-LV" dirty="0"/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 dirty="0">
                <a:solidFill>
                  <a:schemeClr val="tx2"/>
                </a:solidFill>
              </a:rPr>
              <a:t> </a:t>
            </a:r>
            <a:r>
              <a:rPr lang="en-US" altLang="lv-LV" dirty="0"/>
              <a:t>and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erase</a:t>
            </a:r>
            <a:r>
              <a:rPr lang="en-US" altLang="lv-LV" dirty="0">
                <a:solidFill>
                  <a:schemeClr val="tx2"/>
                </a:solidFill>
              </a:rPr>
              <a:t> </a:t>
            </a:r>
            <a:r>
              <a:rPr lang="en-US" altLang="lv-LV" dirty="0"/>
              <a:t>run in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time in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 dirty="0" smtClean="0"/>
              <a:t>In </a:t>
            </a:r>
            <a:r>
              <a:rPr lang="en-US" altLang="lv-LV" sz="2800" dirty="0"/>
              <a:t>an </a:t>
            </a:r>
            <a:r>
              <a:rPr lang="en-US" altLang="lv-LV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 sz="2800" dirty="0">
                <a:solidFill>
                  <a:schemeClr val="tx2"/>
                </a:solidFill>
              </a:rPr>
              <a:t> </a:t>
            </a:r>
            <a:r>
              <a:rPr lang="en-US" altLang="lv-LV" sz="2800" dirty="0"/>
              <a:t>operation, when the array is full, instead of throwing an exception, we can replace the array with a larger one</a:t>
            </a:r>
          </a:p>
        </p:txBody>
      </p:sp>
    </p:spTree>
    <p:extLst>
      <p:ext uri="{BB962C8B-B14F-4D97-AF65-F5344CB8AC3E}">
        <p14:creationId xmlns:p14="http://schemas.microsoft.com/office/powerpoint/2010/main" val="41716826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Growable Array-based Array List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4356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In an </a:t>
            </a:r>
            <a:r>
              <a:rPr lang="en-US" sz="2800" dirty="0">
                <a:solidFill>
                  <a:schemeClr val="tx2"/>
                </a:solidFill>
              </a:rPr>
              <a:t>insert(o)</a:t>
            </a:r>
            <a:r>
              <a:rPr lang="en-US" sz="2800" dirty="0"/>
              <a:t> operation (without an index), we always insert at the end</a:t>
            </a:r>
          </a:p>
          <a:p>
            <a:pPr eaLnBrk="1" hangingPunct="1">
              <a:defRPr/>
            </a:pPr>
            <a:r>
              <a:rPr lang="en-US" sz="2800" dirty="0"/>
              <a:t>When the array is full, we replace the array with a larger one</a:t>
            </a:r>
          </a:p>
          <a:p>
            <a:pPr eaLnBrk="1" hangingPunct="1">
              <a:defRPr/>
            </a:pPr>
            <a:r>
              <a:rPr lang="en-US" sz="2800" dirty="0"/>
              <a:t>How large should the new array be?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Incremental strategy</a:t>
            </a:r>
            <a:r>
              <a:rPr lang="en-US" dirty="0"/>
              <a:t>: increase the size by a constant </a:t>
            </a:r>
            <a:r>
              <a:rPr lang="en-US" b="1" i="1" dirty="0">
                <a:latin typeface="Times New Roman" pitchFamily="18" charset="0"/>
              </a:rPr>
              <a:t>c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Doubling strategy</a:t>
            </a:r>
            <a:r>
              <a:rPr lang="en-US" dirty="0"/>
              <a:t>: double the size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010400" y="1828801"/>
            <a:ext cx="3276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S.length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</a:rPr>
              <a:t>new array of</a:t>
            </a:r>
          </a:p>
          <a:p>
            <a:pPr eaLnBrk="1" hangingPunct="1"/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</a:rPr>
              <a:t>					size …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695495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Comparison of the Strategies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We compare the incremental strategy and the doubling strategy by analyzing the total time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/>
              <a:t> needed to perform a series of 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/>
              <a:t> insert(o) operations</a:t>
            </a:r>
          </a:p>
          <a:p>
            <a:pPr eaLnBrk="1" hangingPunct="1"/>
            <a:r>
              <a:rPr lang="en-US" altLang="lv-LV" sz="2800"/>
              <a:t>We assume that we start with an empty stack represented by an array of size </a:t>
            </a:r>
            <a:r>
              <a:rPr lang="en-US" altLang="lv-LV" sz="28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800"/>
              <a:t>We call amortized time of an insert operation the average time taken by an insert over the series of operations, i.e., 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800"/>
          </a:p>
        </p:txBody>
      </p:sp>
    </p:spTree>
    <p:extLst>
      <p:ext uri="{BB962C8B-B14F-4D97-AF65-F5344CB8AC3E}">
        <p14:creationId xmlns:p14="http://schemas.microsoft.com/office/powerpoint/2010/main" val="4513007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Incremental Strategy Analysis 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800" dirty="0"/>
              <a:t>We replace the array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k </a:t>
            </a:r>
            <a:r>
              <a:rPr lang="en-US" altLang="lv-LV" sz="2800" i="1" dirty="0">
                <a:latin typeface="Times New Roman" panose="02020603050405020304" pitchFamily="18" charset="0"/>
              </a:rPr>
              <a:t>=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800" dirty="0"/>
              <a:t>/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 </a:t>
            </a:r>
            <a:r>
              <a:rPr lang="en-US" altLang="lv-LV" sz="2800" dirty="0"/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 dirty="0"/>
              <a:t>The total time 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 dirty="0"/>
              <a:t> of a series of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800" dirty="0"/>
              <a:t> insert operations is proportional to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800" i="1" dirty="0">
                <a:latin typeface="Times New Roman" panose="02020603050405020304" pitchFamily="18" charset="0"/>
              </a:rPr>
              <a:t> +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 </a:t>
            </a:r>
            <a:r>
              <a:rPr lang="en-US" altLang="lv-LV" sz="2800" i="1" dirty="0">
                <a:latin typeface="Times New Roman" panose="02020603050405020304" pitchFamily="18" charset="0"/>
              </a:rPr>
              <a:t>+ </a:t>
            </a:r>
            <a:r>
              <a:rPr lang="en-US" altLang="lv-LV" sz="2800" dirty="0">
                <a:latin typeface="Times New Roman" panose="02020603050405020304" pitchFamily="18" charset="0"/>
              </a:rPr>
              <a:t>2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 </a:t>
            </a:r>
            <a:r>
              <a:rPr lang="en-US" altLang="lv-LV" sz="2800" dirty="0">
                <a:latin typeface="Times New Roman" panose="02020603050405020304" pitchFamily="18" charset="0"/>
              </a:rPr>
              <a:t>+ 3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 </a:t>
            </a:r>
            <a:r>
              <a:rPr lang="en-US" altLang="lv-LV" sz="2800" dirty="0">
                <a:latin typeface="Times New Roman" panose="02020603050405020304" pitchFamily="18" charset="0"/>
              </a:rPr>
              <a:t>+ 4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 </a:t>
            </a:r>
            <a:r>
              <a:rPr lang="en-US" altLang="lv-LV" sz="2800" dirty="0">
                <a:latin typeface="Times New Roman" panose="02020603050405020304" pitchFamily="18" charset="0"/>
              </a:rPr>
              <a:t>+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 … </a:t>
            </a:r>
            <a:r>
              <a:rPr lang="en-US" altLang="lv-LV" sz="2800" dirty="0">
                <a:latin typeface="Times New Roman" panose="02020603050405020304" pitchFamily="18" charset="0"/>
              </a:rPr>
              <a:t>+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kc </a:t>
            </a:r>
            <a:r>
              <a:rPr lang="en-US" altLang="lv-LV" sz="2800" i="1" dirty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800" i="1" dirty="0">
                <a:latin typeface="Times New Roman" panose="02020603050405020304" pitchFamily="18" charset="0"/>
              </a:rPr>
              <a:t> +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</a:t>
            </a:r>
            <a:r>
              <a:rPr lang="en-US" altLang="lv-LV" sz="2800" dirty="0">
                <a:latin typeface="Times New Roman" panose="02020603050405020304" pitchFamily="18" charset="0"/>
              </a:rPr>
              <a:t>(1 + 2 + 3 + … +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800" dirty="0">
                <a:latin typeface="Times New Roman" panose="02020603050405020304" pitchFamily="18" charset="0"/>
              </a:rPr>
              <a:t>) </a:t>
            </a:r>
            <a:r>
              <a:rPr lang="en-US" altLang="lv-LV" sz="2800" i="1" dirty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800" i="1" dirty="0">
                <a:latin typeface="Times New Roman" panose="02020603050405020304" pitchFamily="18" charset="0"/>
              </a:rPr>
              <a:t> + </a:t>
            </a:r>
            <a:r>
              <a:rPr lang="en-US" altLang="lv-LV" sz="2800" b="1" i="1" dirty="0" err="1">
                <a:latin typeface="Times New Roman" panose="02020603050405020304" pitchFamily="18" charset="0"/>
              </a:rPr>
              <a:t>ck</a:t>
            </a:r>
            <a:r>
              <a:rPr lang="en-US" altLang="lv-LV" sz="2800" dirty="0">
                <a:latin typeface="Times New Roman" panose="02020603050405020304" pitchFamily="18" charset="0"/>
              </a:rPr>
              <a:t>(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k </a:t>
            </a:r>
            <a:r>
              <a:rPr lang="en-US" altLang="lv-LV" sz="2800" dirty="0">
                <a:latin typeface="Times New Roman" panose="02020603050405020304" pitchFamily="18" charset="0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 dirty="0"/>
              <a:t>Since 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c</a:t>
            </a:r>
            <a:r>
              <a:rPr lang="en-US" altLang="lv-LV" sz="2800" dirty="0"/>
              <a:t> is a constant, 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 dirty="0"/>
              <a:t> is 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800" i="1" dirty="0">
                <a:latin typeface="Times New Roman" panose="02020603050405020304" pitchFamily="18" charset="0"/>
              </a:rPr>
              <a:t> +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lv-LV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 dirty="0"/>
              <a:t>,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800" dirty="0"/>
              <a:t>i.e., 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 dirty="0"/>
              <a:t>The amortized time of an insert operation is 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lv-LV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lv-LV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279020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Doubling Strategy Analysis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600" dirty="0"/>
              <a:t>We replace the array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k </a:t>
            </a:r>
            <a:r>
              <a:rPr lang="en-US" altLang="lv-LV" sz="2600" i="1" dirty="0">
                <a:latin typeface="Times New Roman" panose="02020603050405020304" pitchFamily="18" charset="0"/>
              </a:rPr>
              <a:t>= </a:t>
            </a:r>
            <a:r>
              <a:rPr lang="en-US" altLang="lv-LV" sz="2600" dirty="0">
                <a:latin typeface="Times New Roman" panose="02020603050405020304" pitchFamily="18" charset="0"/>
              </a:rPr>
              <a:t>log</a:t>
            </a:r>
            <a:r>
              <a:rPr lang="en-US" altLang="lv-LV" sz="26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600" i="1" dirty="0">
                <a:latin typeface="Times New Roman" panose="02020603050405020304" pitchFamily="18" charset="0"/>
              </a:rPr>
              <a:t>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600" dirty="0"/>
              <a:t>times</a:t>
            </a:r>
          </a:p>
          <a:p>
            <a:pPr eaLnBrk="1" hangingPunct="1"/>
            <a:r>
              <a:rPr lang="en-US" altLang="lv-LV" sz="2600" dirty="0"/>
              <a:t>The total time </a:t>
            </a:r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600" dirty="0"/>
              <a:t> of a series of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/>
              <a:t> insert operations is proportional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600" b="1" i="1" dirty="0">
                <a:latin typeface="Times New Roman" panose="02020603050405020304" pitchFamily="18" charset="0"/>
              </a:rPr>
              <a:t>		n</a:t>
            </a:r>
            <a:r>
              <a:rPr lang="en-US" altLang="lv-LV" sz="2600" i="1" dirty="0">
                <a:latin typeface="Times New Roman" panose="02020603050405020304" pitchFamily="18" charset="0"/>
              </a:rPr>
              <a:t> + </a:t>
            </a:r>
            <a:r>
              <a:rPr lang="en-US" altLang="lv-LV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1 + 2 + 4 + 8 + …+ 2</a:t>
            </a:r>
            <a:r>
              <a:rPr lang="en-US" altLang="lv-LV" sz="2600" b="1" i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600" i="1" dirty="0">
                <a:latin typeface="Times New Roman" panose="02020603050405020304" pitchFamily="18" charset="0"/>
              </a:rPr>
              <a:t>=</a:t>
            </a:r>
            <a:br>
              <a:rPr lang="en-US" altLang="lv-LV" sz="2600" i="1" dirty="0">
                <a:latin typeface="Times New Roman" panose="02020603050405020304" pitchFamily="18" charset="0"/>
              </a:rPr>
            </a:br>
            <a:r>
              <a:rPr lang="en-US" altLang="lv-LV" sz="2600" i="1" dirty="0">
                <a:latin typeface="Times New Roman" panose="02020603050405020304" pitchFamily="18" charset="0"/>
              </a:rPr>
              <a:t>	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i="1" dirty="0">
                <a:latin typeface="Times New Roman" panose="02020603050405020304" pitchFamily="18" charset="0"/>
              </a:rPr>
              <a:t> </a:t>
            </a:r>
            <a:r>
              <a:rPr lang="en-US" altLang="lv-LV" sz="2600" dirty="0">
                <a:latin typeface="Symbol" panose="05050102010706020507" pitchFamily="18" charset="2"/>
              </a:rPr>
              <a:t>+</a:t>
            </a:r>
            <a:r>
              <a:rPr lang="en-US" altLang="lv-LV" sz="2600" dirty="0">
                <a:latin typeface="Times New Roman" panose="02020603050405020304" pitchFamily="18" charset="0"/>
              </a:rPr>
              <a:t> </a:t>
            </a:r>
            <a:r>
              <a:rPr lang="en-US" altLang="lv-LV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lv-LV" sz="2600" b="1" i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lv-LV" sz="2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+ 1</a:t>
            </a:r>
            <a:r>
              <a:rPr lang="en-US" altLang="lv-LV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600" dirty="0">
                <a:solidFill>
                  <a:schemeClr val="tx2"/>
                </a:solidFill>
                <a:latin typeface="Symbol" panose="05050102010706020507" pitchFamily="18" charset="2"/>
              </a:rPr>
              <a:t>- </a:t>
            </a:r>
            <a:r>
              <a:rPr lang="en-US" altLang="lv-LV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600" dirty="0">
                <a:latin typeface="Times New Roman" panose="02020603050405020304" pitchFamily="18" charset="0"/>
              </a:rPr>
              <a:t>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600" i="1" dirty="0">
                <a:latin typeface="Times New Roman" panose="02020603050405020304" pitchFamily="18" charset="0"/>
              </a:rPr>
              <a:t>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600" i="1" dirty="0">
                <a:latin typeface="Times New Roman" panose="02020603050405020304" pitchFamily="18" charset="0"/>
              </a:rPr>
              <a:t>		</a:t>
            </a:r>
            <a:r>
              <a:rPr lang="en-US" altLang="lv-LV" sz="2600" dirty="0">
                <a:latin typeface="Times New Roman" panose="02020603050405020304" pitchFamily="18" charset="0"/>
              </a:rPr>
              <a:t>3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600" dirty="0">
                <a:latin typeface="Symbol" panose="05050102010706020507" pitchFamily="18" charset="2"/>
              </a:rPr>
              <a:t>- </a:t>
            </a:r>
            <a:r>
              <a:rPr lang="en-US" altLang="lv-LV" sz="26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600" dirty="0"/>
              <a:t> is </a:t>
            </a:r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lv-LV" sz="2600" dirty="0"/>
              <a:t>The amortized time of an insert operation is </a:t>
            </a:r>
            <a:r>
              <a:rPr lang="en-US" altLang="lv-LV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dirty="0">
                <a:latin typeface="Times New Roman" panose="02020603050405020304" pitchFamily="18" charset="0"/>
              </a:rPr>
              <a:t>1</a:t>
            </a:r>
            <a:r>
              <a:rPr lang="en-US" altLang="lv-LV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3000" dirty="0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8915400" y="3276600"/>
            <a:ext cx="2438400" cy="3048000"/>
            <a:chOff x="3840" y="1488"/>
            <a:chExt cx="1536" cy="1920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3840" y="1872"/>
              <a:ext cx="153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solidFill>
                  <a:srgbClr val="000000"/>
                </a:solidFill>
              </a:endParaRP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3901" y="1488"/>
              <a:ext cx="1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  <a:latin typeface="+mn-lt"/>
                </a:rPr>
                <a:t>geometric series</a:t>
              </a:r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4608" y="1872"/>
              <a:ext cx="768" cy="816"/>
            </a:xfrm>
            <a:prstGeom prst="rect">
              <a:avLst/>
            </a:prstGeom>
            <a:solidFill>
              <a:srgbClr val="8097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>
                <a:solidFill>
                  <a:srgbClr val="000000"/>
                </a:solidFill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3840" y="2640"/>
              <a:ext cx="1536" cy="768"/>
            </a:xfrm>
            <a:prstGeom prst="rect">
              <a:avLst/>
            </a:prstGeom>
            <a:solidFill>
              <a:srgbClr val="5674F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>
                <a:solidFill>
                  <a:schemeClr val="tx2"/>
                </a:solidFill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3840" y="187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solidFill>
                  <a:srgbClr val="000000"/>
                </a:solidFill>
              </a:endParaRP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3840" y="2256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solidFill>
                  <a:schemeClr val="tx2"/>
                </a:solidFill>
              </a:endParaRPr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3931" y="230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103" y="1920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4299" y="230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9" name="Text Box 14"/>
            <p:cNvSpPr txBox="1">
              <a:spLocks noChangeArrowheads="1"/>
            </p:cNvSpPr>
            <p:nvPr/>
          </p:nvSpPr>
          <p:spPr bwMode="auto">
            <a:xfrm>
              <a:off x="4867" y="209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4507" y="286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0054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Probabilistic Algorithms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Probabilistic algorithms violate the principle of "determinism" – all steps of the algorithm are unambiguous and will repeat every time in the same way.</a:t>
            </a:r>
          </a:p>
          <a:p>
            <a:r>
              <a:rPr lang="lv-LV" dirty="0" smtClean="0"/>
              <a:t>They can "toss the coin" or generate random numbers. </a:t>
            </a:r>
          </a:p>
          <a:p>
            <a:r>
              <a:rPr lang="lv-LV" dirty="0" smtClean="0"/>
              <a:t>Famous example – Primality test by Miller-Rabin. </a:t>
            </a:r>
          </a:p>
        </p:txBody>
      </p:sp>
    </p:spTree>
    <p:extLst>
      <p:ext uri="{BB962C8B-B14F-4D97-AF65-F5344CB8AC3E}">
        <p14:creationId xmlns:p14="http://schemas.microsoft.com/office/powerpoint/2010/main" val="413007282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Selection Problem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sz="2800" b="1" dirty="0" smtClean="0"/>
              <a:t>Example: The Selection Problem</a:t>
            </a:r>
          </a:p>
          <a:p>
            <a:pPr eaLnBrk="1" hangingPunct="1"/>
            <a:r>
              <a:rPr lang="en-US" altLang="lv-LV" sz="2800" dirty="0" smtClean="0"/>
              <a:t>Given </a:t>
            </a:r>
            <a:r>
              <a:rPr lang="en-US" altLang="lv-LV" sz="2800" dirty="0"/>
              <a:t>an integer k and n elements x</a:t>
            </a:r>
            <a:r>
              <a:rPr lang="en-US" altLang="lv-LV" sz="2800" baseline="-25000" dirty="0"/>
              <a:t>1</a:t>
            </a:r>
            <a:r>
              <a:rPr lang="en-US" altLang="lv-LV" sz="2800" dirty="0"/>
              <a:t>, x</a:t>
            </a:r>
            <a:r>
              <a:rPr lang="en-US" altLang="lv-LV" sz="2800" baseline="-25000" dirty="0"/>
              <a:t>2</a:t>
            </a:r>
            <a:r>
              <a:rPr lang="en-US" altLang="lv-LV" sz="2800" dirty="0"/>
              <a:t>, …, </a:t>
            </a:r>
            <a:r>
              <a:rPr lang="en-US" altLang="lv-LV" sz="2800" dirty="0" err="1"/>
              <a:t>x</a:t>
            </a:r>
            <a:r>
              <a:rPr lang="en-US" altLang="lv-LV" sz="2800" baseline="-25000" dirty="0" err="1"/>
              <a:t>n</a:t>
            </a:r>
            <a:r>
              <a:rPr lang="en-US" altLang="lv-LV" sz="2800" dirty="0"/>
              <a:t>, taken from a total order, find the k-</a:t>
            </a:r>
            <a:r>
              <a:rPr lang="en-US" altLang="lv-LV" sz="2800" dirty="0" err="1"/>
              <a:t>th</a:t>
            </a:r>
            <a:r>
              <a:rPr lang="en-US" altLang="lv-LV" sz="2800" dirty="0"/>
              <a:t> smallest element in this set.</a:t>
            </a:r>
          </a:p>
          <a:p>
            <a:pPr eaLnBrk="1" hangingPunct="1"/>
            <a:r>
              <a:rPr lang="en-US" altLang="lv-LV" sz="2800" dirty="0"/>
              <a:t>Of course, we can sort the set in O(n log n) time and then index the k-</a:t>
            </a:r>
            <a:r>
              <a:rPr lang="en-US" altLang="lv-LV" sz="2800" dirty="0" err="1"/>
              <a:t>th</a:t>
            </a:r>
            <a:r>
              <a:rPr lang="en-US" altLang="lv-LV" sz="2800" dirty="0"/>
              <a:t> element.</a:t>
            </a:r>
          </a:p>
          <a:p>
            <a:pPr eaLnBrk="1" hangingPunct="1"/>
            <a:endParaRPr lang="en-US" altLang="lv-LV" sz="2800" dirty="0"/>
          </a:p>
          <a:p>
            <a:pPr eaLnBrk="1" hangingPunct="1"/>
            <a:endParaRPr lang="en-US" altLang="lv-LV" sz="2800" dirty="0"/>
          </a:p>
          <a:p>
            <a:pPr eaLnBrk="1" hangingPunct="1"/>
            <a:r>
              <a:rPr lang="en-US" altLang="lv-LV" sz="2800" dirty="0"/>
              <a:t>Can we solve the selection problem faster?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2CD4FC-8AF6-493E-9CF8-23D3B9D0F89F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2055" name="AutoShape 4"/>
          <p:cNvSpPr>
            <a:spLocks noChangeArrowheads="1"/>
          </p:cNvSpPr>
          <p:nvPr/>
        </p:nvSpPr>
        <p:spPr bwMode="auto">
          <a:xfrm>
            <a:off x="4038600" y="44196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7  4  9  </a:t>
            </a:r>
            <a:r>
              <a:rPr lang="en-US" altLang="lv-LV" u="sng">
                <a:solidFill>
                  <a:srgbClr val="000000"/>
                </a:solidFill>
              </a:rPr>
              <a:t>6</a:t>
            </a:r>
            <a:r>
              <a:rPr lang="en-US" altLang="lv-LV"/>
              <a:t>  2  </a:t>
            </a:r>
            <a:r>
              <a:rPr lang="en-US" altLang="lv-LV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lv-LV"/>
              <a:t>  </a:t>
            </a:r>
            <a:r>
              <a:rPr lang="en-US" altLang="lv-LV">
                <a:solidFill>
                  <a:schemeClr val="tx2"/>
                </a:solidFill>
              </a:rPr>
              <a:t>2  4  </a:t>
            </a:r>
            <a:r>
              <a:rPr lang="en-US" altLang="lv-LV" u="sng">
                <a:solidFill>
                  <a:srgbClr val="000000"/>
                </a:solidFill>
              </a:rPr>
              <a:t>6</a:t>
            </a:r>
            <a:r>
              <a:rPr lang="en-US" altLang="lv-LV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3060700" y="44196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214158632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Quick-Select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>
                <a:solidFill>
                  <a:schemeClr val="tx2"/>
                </a:solidFill>
              </a:rPr>
              <a:t>Quick-select</a:t>
            </a:r>
            <a:r>
              <a:rPr lang="en-US" altLang="lv-LV" sz="2400"/>
              <a:t> is a </a:t>
            </a:r>
            <a:r>
              <a:rPr lang="en-US" altLang="lv-LV" sz="2400">
                <a:solidFill>
                  <a:schemeClr val="tx2"/>
                </a:solidFill>
              </a:rPr>
              <a:t>randomized</a:t>
            </a:r>
            <a:r>
              <a:rPr lang="en-US" altLang="lv-LV" sz="2400"/>
              <a:t> selection algorithm based on the prune-and-search paradigm: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Prune</a:t>
            </a:r>
            <a:r>
              <a:rPr lang="en-US" altLang="lv-LV" sz="2000"/>
              <a:t>: pick a random element </a:t>
            </a:r>
            <a:r>
              <a:rPr lang="en-US" altLang="lv-LV" sz="2000" b="1" i="1">
                <a:latin typeface="Times New Roman" panose="02020603050405020304" pitchFamily="18" charset="0"/>
              </a:rPr>
              <a:t>x</a:t>
            </a:r>
            <a:r>
              <a:rPr lang="en-US" altLang="lv-LV" sz="2000"/>
              <a:t> (called </a:t>
            </a:r>
            <a:r>
              <a:rPr lang="en-US" altLang="lv-LV" sz="2000">
                <a:solidFill>
                  <a:schemeClr val="tx2"/>
                </a:solidFill>
              </a:rPr>
              <a:t>pivot</a:t>
            </a:r>
            <a:r>
              <a:rPr lang="en-US" altLang="lv-LV" sz="2000"/>
              <a:t>) and partition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into </a:t>
            </a:r>
          </a:p>
          <a:p>
            <a:pPr lvl="2" eaLnBrk="1" hangingPunct="1"/>
            <a:r>
              <a:rPr lang="en-US" altLang="lv-LV" sz="1800" b="1" i="1">
                <a:latin typeface="Times New Roman" panose="02020603050405020304" pitchFamily="18" charset="0"/>
              </a:rPr>
              <a:t>L</a:t>
            </a:r>
            <a:r>
              <a:rPr lang="en-US" altLang="lv-LV" sz="1800" b="1">
                <a:latin typeface="Times New Roman" panose="02020603050405020304" pitchFamily="18" charset="0"/>
              </a:rPr>
              <a:t>: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elements less than </a:t>
            </a:r>
            <a:r>
              <a:rPr lang="en-US" altLang="lv-LV" sz="1800" b="1" i="1">
                <a:latin typeface="Times New Roman" panose="02020603050405020304" pitchFamily="18" charset="0"/>
              </a:rPr>
              <a:t>x</a:t>
            </a:r>
          </a:p>
          <a:p>
            <a:pPr lvl="2" eaLnBrk="1" hangingPunct="1"/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 b="1">
                <a:latin typeface="Times New Roman" panose="02020603050405020304" pitchFamily="18" charset="0"/>
              </a:rPr>
              <a:t>: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elements equal </a:t>
            </a:r>
            <a:r>
              <a:rPr lang="en-US" altLang="lv-LV" sz="1800" b="1" i="1">
                <a:latin typeface="Times New Roman" panose="02020603050405020304" pitchFamily="18" charset="0"/>
              </a:rPr>
              <a:t>x</a:t>
            </a:r>
            <a:endParaRPr lang="en-US" altLang="lv-LV" sz="1800"/>
          </a:p>
          <a:p>
            <a:pPr lvl="2" eaLnBrk="1" hangingPunct="1"/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r>
              <a:rPr lang="en-US" altLang="lv-LV" sz="1800" b="1">
                <a:latin typeface="Times New Roman" panose="02020603050405020304" pitchFamily="18" charset="0"/>
              </a:rPr>
              <a:t>: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elements greater than </a:t>
            </a:r>
            <a:r>
              <a:rPr lang="en-US" altLang="lv-LV" sz="1800" b="1" i="1">
                <a:latin typeface="Times New Roman" panose="02020603050405020304" pitchFamily="18" charset="0"/>
              </a:rPr>
              <a:t>x</a:t>
            </a:r>
            <a:endParaRPr lang="en-US" altLang="lv-LV" sz="1800"/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Search</a:t>
            </a:r>
            <a:r>
              <a:rPr lang="en-US" altLang="lv-LV" sz="2000"/>
              <a:t>: depending on k, either answer is in </a:t>
            </a:r>
            <a:r>
              <a:rPr lang="en-US" altLang="lv-LV" sz="2000" b="1" i="1">
                <a:latin typeface="Times New Roman" panose="02020603050405020304" pitchFamily="18" charset="0"/>
              </a:rPr>
              <a:t>E</a:t>
            </a:r>
            <a:r>
              <a:rPr lang="en-US" altLang="lv-LV" sz="2000"/>
              <a:t>, or we need to recur in either </a:t>
            </a:r>
            <a:r>
              <a:rPr lang="en-US" altLang="lv-LV" sz="2000" b="1" i="1">
                <a:latin typeface="Times New Roman" panose="02020603050405020304" pitchFamily="18" charset="0"/>
              </a:rPr>
              <a:t>L </a:t>
            </a:r>
            <a:r>
              <a:rPr lang="en-US" altLang="lv-LV" sz="2000"/>
              <a:t>or </a:t>
            </a: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9E69A8-6534-490B-AA2E-3222E59832C2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447586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853986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8666786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9073186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9479586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9885986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8260386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9581186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10419386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3" name="Rectangle 26"/>
          <p:cNvSpPr>
            <a:spLocks noChangeArrowheads="1"/>
          </p:cNvSpPr>
          <p:nvPr/>
        </p:nvSpPr>
        <p:spPr bwMode="auto">
          <a:xfrm>
            <a:off x="10000286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7149136" y="3705225"/>
            <a:ext cx="1054100" cy="457200"/>
            <a:chOff x="3320" y="2304"/>
            <a:chExt cx="664" cy="384"/>
          </a:xfrm>
        </p:grpSpPr>
        <p:sp>
          <p:nvSpPr>
            <p:cNvPr id="7193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85" name="Rectangle 30"/>
          <p:cNvSpPr>
            <a:spLocks noChangeArrowheads="1"/>
          </p:cNvSpPr>
          <p:nvPr/>
        </p:nvSpPr>
        <p:spPr bwMode="auto">
          <a:xfrm>
            <a:off x="8781086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6" name="AutoShape 33"/>
          <p:cNvSpPr>
            <a:spLocks/>
          </p:cNvSpPr>
          <p:nvPr/>
        </p:nvSpPr>
        <p:spPr bwMode="auto">
          <a:xfrm rot="16200000">
            <a:off x="7523786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7187" name="AutoShape 35"/>
          <p:cNvSpPr>
            <a:spLocks/>
          </p:cNvSpPr>
          <p:nvPr/>
        </p:nvSpPr>
        <p:spPr bwMode="auto">
          <a:xfrm rot="16200000">
            <a:off x="9962186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88" name="AutoShape 36"/>
          <p:cNvSpPr>
            <a:spLocks/>
          </p:cNvSpPr>
          <p:nvPr/>
        </p:nvSpPr>
        <p:spPr bwMode="auto">
          <a:xfrm rot="16200000">
            <a:off x="8742986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89" name="Text Box 53"/>
          <p:cNvSpPr txBox="1">
            <a:spLocks noChangeArrowheads="1"/>
          </p:cNvSpPr>
          <p:nvPr/>
        </p:nvSpPr>
        <p:spPr bwMode="auto">
          <a:xfrm>
            <a:off x="7218986" y="48006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k </a:t>
            </a:r>
            <a:r>
              <a:rPr lang="en-US" altLang="lv-LV" u="sng">
                <a:latin typeface="Times New Roman" panose="02020603050405020304" pitchFamily="18" charset="0"/>
              </a:rPr>
              <a:t>&lt;</a:t>
            </a:r>
            <a:r>
              <a:rPr lang="en-US" altLang="lv-LV">
                <a:latin typeface="Times New Roman" panose="02020603050405020304" pitchFamily="18" charset="0"/>
              </a:rPr>
              <a:t> |</a:t>
            </a:r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r>
              <a:rPr lang="en-US" altLang="lv-LV">
                <a:latin typeface="Times New Roman" panose="02020603050405020304" pitchFamily="18" charset="0"/>
              </a:rPr>
              <a:t>|</a:t>
            </a:r>
            <a:endParaRPr lang="en-US" altLang="lv-LV"/>
          </a:p>
        </p:txBody>
      </p:sp>
      <p:sp>
        <p:nvSpPr>
          <p:cNvPr id="7190" name="Text Box 54"/>
          <p:cNvSpPr txBox="1">
            <a:spLocks noChangeArrowheads="1"/>
          </p:cNvSpPr>
          <p:nvPr/>
        </p:nvSpPr>
        <p:spPr bwMode="auto">
          <a:xfrm>
            <a:off x="7773025" y="5650340"/>
            <a:ext cx="21323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|L| &lt; k </a:t>
            </a:r>
            <a:r>
              <a:rPr lang="en-US" altLang="lv-LV" u="sng">
                <a:latin typeface="Times New Roman" panose="02020603050405020304" pitchFamily="18" charset="0"/>
              </a:rPr>
              <a:t>&lt;</a:t>
            </a:r>
            <a:r>
              <a:rPr lang="en-US" altLang="lv-LV">
                <a:latin typeface="Times New Roman" panose="02020603050405020304" pitchFamily="18" charset="0"/>
              </a:rPr>
              <a:t> |</a:t>
            </a:r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r>
              <a:rPr lang="en-US" altLang="lv-LV">
                <a:latin typeface="Times New Roman" panose="02020603050405020304" pitchFamily="18" charset="0"/>
              </a:rPr>
              <a:t>|+|</a:t>
            </a:r>
            <a:r>
              <a:rPr lang="en-US" altLang="lv-LV" b="1" i="1">
                <a:latin typeface="Times New Roman" panose="02020603050405020304" pitchFamily="18" charset="0"/>
              </a:rPr>
              <a:t>E|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</a:rPr>
              <a:t>(done)</a:t>
            </a:r>
            <a:endParaRPr lang="en-US" altLang="lv-LV"/>
          </a:p>
        </p:txBody>
      </p:sp>
      <p:sp>
        <p:nvSpPr>
          <p:cNvPr id="7191" name="Text Box 56"/>
          <p:cNvSpPr txBox="1">
            <a:spLocks noChangeArrowheads="1"/>
          </p:cNvSpPr>
          <p:nvPr/>
        </p:nvSpPr>
        <p:spPr bwMode="auto">
          <a:xfrm>
            <a:off x="9125575" y="4689903"/>
            <a:ext cx="2075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k </a:t>
            </a:r>
            <a:r>
              <a:rPr lang="en-US" altLang="lv-LV">
                <a:latin typeface="Times New Roman" panose="02020603050405020304" pitchFamily="18" charset="0"/>
              </a:rPr>
              <a:t>&gt; |</a:t>
            </a:r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r>
              <a:rPr lang="en-US" altLang="lv-LV">
                <a:latin typeface="Times New Roman" panose="02020603050405020304" pitchFamily="18" charset="0"/>
              </a:rPr>
              <a:t>|+|</a:t>
            </a:r>
            <a:r>
              <a:rPr lang="en-US" altLang="lv-LV" b="1" i="1">
                <a:latin typeface="Times New Roman" panose="02020603050405020304" pitchFamily="18" charset="0"/>
              </a:rPr>
              <a:t>E|</a:t>
            </a:r>
          </a:p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k’ = k - |L| - |E|</a:t>
            </a:r>
            <a:endParaRPr lang="en-US" altLang="lv-LV"/>
          </a:p>
        </p:txBody>
      </p:sp>
      <p:sp>
        <p:nvSpPr>
          <p:cNvPr id="7192" name="Line 57"/>
          <p:cNvSpPr>
            <a:spLocks noChangeShapeType="1"/>
          </p:cNvSpPr>
          <p:nvPr/>
        </p:nvSpPr>
        <p:spPr bwMode="auto">
          <a:xfrm flipV="1">
            <a:off x="8895386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170485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Partition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partition an input sequence as in the quick-sort algorithm:</a:t>
            </a:r>
          </a:p>
          <a:p>
            <a:pPr lvl="1" eaLnBrk="1" hangingPunct="1"/>
            <a:r>
              <a:rPr lang="en-US" altLang="lv-LV" sz="1800"/>
              <a:t>We remove, in turn, each element </a:t>
            </a:r>
            <a:r>
              <a:rPr lang="en-US" altLang="lv-LV" sz="1800" b="1" i="1">
                <a:latin typeface="Times New Roman" panose="02020603050405020304" pitchFamily="18" charset="0"/>
              </a:rPr>
              <a:t>y</a:t>
            </a:r>
            <a:r>
              <a:rPr lang="en-US" altLang="lv-LV" sz="1800"/>
              <a:t> from </a:t>
            </a:r>
            <a:r>
              <a:rPr lang="en-US" altLang="lv-LV" sz="1800" b="1" i="1">
                <a:latin typeface="Times New Roman" panose="02020603050405020304" pitchFamily="18" charset="0"/>
              </a:rPr>
              <a:t>S</a:t>
            </a:r>
            <a:r>
              <a:rPr lang="en-US" altLang="lv-LV" sz="1800"/>
              <a:t> and </a:t>
            </a:r>
          </a:p>
          <a:p>
            <a:pPr lvl="1" eaLnBrk="1" hangingPunct="1"/>
            <a:r>
              <a:rPr lang="en-US" altLang="lv-LV" sz="1800"/>
              <a:t>We insert </a:t>
            </a:r>
            <a:r>
              <a:rPr lang="en-US" altLang="lv-LV" sz="1800" b="1" i="1">
                <a:latin typeface="Times New Roman" panose="02020603050405020304" pitchFamily="18" charset="0"/>
              </a:rPr>
              <a:t>y</a:t>
            </a:r>
            <a:r>
              <a:rPr lang="en-US" altLang="lv-LV" sz="1800"/>
              <a:t> into </a:t>
            </a:r>
            <a:r>
              <a:rPr lang="en-US" altLang="lv-LV" sz="1800" b="1" i="1">
                <a:latin typeface="Times New Roman" panose="02020603050405020304" pitchFamily="18" charset="0"/>
              </a:rPr>
              <a:t>L</a:t>
            </a:r>
            <a:r>
              <a:rPr lang="en-US" altLang="lv-LV" sz="1800"/>
              <a:t>,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 b="1" i="1"/>
              <a:t> </a:t>
            </a:r>
            <a:r>
              <a:rPr lang="en-US" altLang="lv-LV" sz="1800"/>
              <a:t>or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r>
              <a:rPr lang="en-US" altLang="lv-LV" sz="1800"/>
              <a:t>,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depending on the result of the comparison with the pivot </a:t>
            </a:r>
            <a:r>
              <a:rPr lang="en-US" altLang="lv-LV" sz="1800" b="1" i="1"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en-US" altLang="lv-LV" sz="2000"/>
              <a:t>Each insertion and removal is at the beginning or at the end of a sequence, and hence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(1)</a:t>
            </a:r>
            <a:r>
              <a:rPr lang="en-US" altLang="lv-LV" sz="2000"/>
              <a:t> time</a:t>
            </a:r>
          </a:p>
          <a:p>
            <a:pPr eaLnBrk="1" hangingPunct="1"/>
            <a:r>
              <a:rPr lang="en-US" altLang="lv-LV" sz="2000"/>
              <a:t>Thus, the partition step of quick-select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time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8898C4-EE6C-4A72-A5EF-1D155391F760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70104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partition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, position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subsequences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of the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elements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less than, equal to,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G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 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{ </a:t>
            </a:r>
            <a:r>
              <a:rPr lang="en-US" altLang="lv-LV" sz="1800" b="1" i="1">
                <a:latin typeface="Times New Roman" panose="02020603050405020304" pitchFamily="18" charset="0"/>
              </a:rPr>
              <a:t>y</a:t>
            </a:r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 &gt; </a:t>
            </a:r>
            <a:r>
              <a:rPr lang="en-US" altLang="lv-LV" sz="1800" b="1" i="1">
                <a:latin typeface="Times New Roman" panose="02020603050405020304" pitchFamily="18" charset="0"/>
              </a:rPr>
              <a:t>x </a:t>
            </a:r>
            <a:r>
              <a:rPr lang="en-US" altLang="lv-LV" sz="1800">
                <a:latin typeface="Times New Roman" panose="02020603050405020304" pitchFamily="18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G</a:t>
            </a:r>
          </a:p>
        </p:txBody>
      </p:sp>
    </p:spTree>
    <p:extLst>
      <p:ext uri="{BB962C8B-B14F-4D97-AF65-F5344CB8AC3E}">
        <p14:creationId xmlns:p14="http://schemas.microsoft.com/office/powerpoint/2010/main" val="5875696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Objectives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The limitations of the traditional "worst case" deterministic model.</a:t>
            </a:r>
          </a:p>
          <a:p>
            <a:r>
              <a:rPr lang="lv-LV" dirty="0" smtClean="0"/>
              <a:t>The model of average-case complexity (input probabilities)</a:t>
            </a:r>
          </a:p>
          <a:p>
            <a:r>
              <a:rPr lang="lv-LV" dirty="0" smtClean="0"/>
              <a:t>Amortized complexity model (multiple operations in a row)</a:t>
            </a:r>
          </a:p>
          <a:p>
            <a:r>
              <a:rPr lang="lv-LV" dirty="0" smtClean="0"/>
              <a:t>The model of probabilistic algorithms</a:t>
            </a:r>
          </a:p>
          <a:p>
            <a:r>
              <a:rPr lang="lv-LV" dirty="0" smtClean="0"/>
              <a:t>The model of non-deterministic algorithms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2959760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Quick-Select Visualization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lv-LV" dirty="0"/>
              <a:t>An execution of quick-select can be visualized by a recursion </a:t>
            </a:r>
            <a:r>
              <a:rPr lang="en-US" altLang="lv-LV" dirty="0" smtClean="0"/>
              <a:t>path</a:t>
            </a:r>
          </a:p>
          <a:p>
            <a:pPr marL="0" indent="0" eaLnBrk="1" hangingPunct="1">
              <a:buNone/>
            </a:pPr>
            <a:r>
              <a:rPr lang="en-US" altLang="lv-LV" sz="2000" dirty="0" smtClean="0"/>
              <a:t>Each </a:t>
            </a:r>
            <a:r>
              <a:rPr lang="en-US" altLang="lv-LV" sz="2000" dirty="0"/>
              <a:t>node represents a recursive call of quick-select, and stores k and the remaining sequence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95EB19-3920-413F-8614-7A1FC109FD08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1752600" y="31242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k=5, S=(7  4  9  </a:t>
            </a:r>
            <a:r>
              <a:rPr lang="en-US" altLang="lv-LV" u="sng" dirty="0">
                <a:solidFill>
                  <a:srgbClr val="000000"/>
                </a:solidFill>
              </a:rPr>
              <a:t>3</a:t>
            </a:r>
            <a:r>
              <a:rPr lang="en-US" altLang="lv-LV" dirty="0"/>
              <a:t>  2  6  5  1  8)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479800" y="60198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  <a:endParaRPr lang="en-US" altLang="lv-LV">
              <a:solidFill>
                <a:schemeClr val="tx2"/>
              </a:solidFill>
            </a:endParaRP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006850" y="35147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3994150" y="57245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013200" y="4200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>
            <a:off x="4013200" y="48768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146300" y="38100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k=2, S=(7  4  9  6  5  </a:t>
            </a:r>
            <a:r>
              <a:rPr lang="en-US" altLang="lv-LV" u="sng">
                <a:solidFill>
                  <a:srgbClr val="000000"/>
                </a:solidFill>
              </a:rPr>
              <a:t>8</a:t>
            </a:r>
            <a:r>
              <a:rPr lang="en-US" altLang="lv-LV"/>
              <a:t>)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2527300" y="4495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k=2, S=(7  </a:t>
            </a:r>
            <a:r>
              <a:rPr lang="en-US" altLang="lv-LV" u="sng">
                <a:solidFill>
                  <a:srgbClr val="000000"/>
                </a:solidFill>
              </a:rPr>
              <a:t>4</a:t>
            </a:r>
            <a:r>
              <a:rPr lang="en-US" altLang="lv-LV"/>
              <a:t>   6  5)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2832100" y="53340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k=1, S=(7  6  </a:t>
            </a:r>
            <a:r>
              <a:rPr lang="en-US" altLang="lv-LV" u="sng">
                <a:solidFill>
                  <a:srgbClr val="000000"/>
                </a:solidFill>
              </a:rPr>
              <a:t>5</a:t>
            </a:r>
            <a:r>
              <a:rPr lang="en-US" altLang="lv-LV"/>
              <a:t>)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8783002" y="3405763"/>
            <a:ext cx="24447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</a:t>
            </a:r>
            <a:r>
              <a:rPr lang="en-US" altLang="lv-LV" dirty="0"/>
              <a:t>7  4  9  </a:t>
            </a:r>
            <a:r>
              <a:rPr lang="en-US" altLang="lv-LV" dirty="0" smtClean="0"/>
              <a:t>6  </a:t>
            </a:r>
            <a:r>
              <a:rPr lang="en-US" altLang="lv-LV" dirty="0"/>
              <a:t>5  </a:t>
            </a:r>
            <a:r>
              <a:rPr lang="en-US" altLang="lv-LV" dirty="0" smtClean="0"/>
              <a:t>8</a:t>
            </a:r>
            <a:r>
              <a:rPr lang="en-US" altLang="lv-LV" dirty="0"/>
              <a:t>)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053388" y="3405763"/>
            <a:ext cx="568325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3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934200" y="3405763"/>
            <a:ext cx="957899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(2 1)</a:t>
            </a:r>
            <a:endParaRPr lang="en-US" altLang="lv-LV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525000" y="2743200"/>
            <a:ext cx="0" cy="662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9498724" y="2944098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</a:t>
            </a:r>
            <a:endParaRPr lang="lv-LV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9560713" y="4217933"/>
            <a:ext cx="78835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(9)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783002" y="4217933"/>
            <a:ext cx="568325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8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6934201" y="4232056"/>
            <a:ext cx="160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(7 4 6 5)</a:t>
            </a:r>
            <a:endParaRPr lang="en-US" altLang="lv-LV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7674605" y="3886200"/>
            <a:ext cx="13138" cy="3458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7687743" y="379037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</a:t>
            </a:r>
            <a:endParaRPr lang="lv-LV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502400" y="3174930"/>
            <a:ext cx="4318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019800" y="3786763"/>
            <a:ext cx="762000" cy="213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91000"/>
            <a:ext cx="762000" cy="29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5638800" y="4598933"/>
            <a:ext cx="1143000" cy="201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8668980" y="5079207"/>
            <a:ext cx="1484834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(7 6 5)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835251" y="5079207"/>
            <a:ext cx="568325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4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6934200" y="5079207"/>
            <a:ext cx="66420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 )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13354" y="456490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k=1</a:t>
            </a:r>
            <a:endParaRPr lang="lv-LV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9351327" y="4699766"/>
            <a:ext cx="0" cy="2702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8668980" y="5715000"/>
            <a:ext cx="93222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(7 6)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7835251" y="5715000"/>
            <a:ext cx="568325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5</a:t>
            </a:r>
            <a:endParaRPr lang="en-US" altLang="lv-LV" dirty="0">
              <a:solidFill>
                <a:schemeClr val="tx2"/>
              </a:solidFill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6934200" y="5715000"/>
            <a:ext cx="66420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( )</a:t>
            </a:r>
            <a:endParaRPr lang="en-US" altLang="lv-LV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8119413" y="5484184"/>
            <a:ext cx="0" cy="2702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638800" y="4886325"/>
            <a:ext cx="1143000" cy="3833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499100" y="5329155"/>
            <a:ext cx="1282700" cy="155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499100" y="5619284"/>
            <a:ext cx="1282700" cy="28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876800" y="6096000"/>
            <a:ext cx="1841500" cy="239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712549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Expected Running Time</a:t>
            </a:r>
            <a:r>
              <a:rPr lang="lv-LV" altLang="lv-LV" dirty="0" smtClean="0"/>
              <a:t> – 1 </a:t>
            </a:r>
            <a:endParaRPr lang="en-US" altLang="lv-LV" dirty="0" smtClean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Consider a recursive call of quick-select on a sequence of size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chemeClr val="tx2"/>
                </a:solidFill>
              </a:rPr>
              <a:t>Good call</a:t>
            </a:r>
            <a:r>
              <a:rPr lang="en-US" altLang="lv-LV" sz="1800" dirty="0"/>
              <a:t>: the sizes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1800" dirty="0"/>
              <a:t> and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are each less than </a:t>
            </a:r>
            <a:r>
              <a:rPr lang="en-US" altLang="lv-LV" sz="1800" dirty="0">
                <a:latin typeface="Times New Roman" panose="02020603050405020304" pitchFamily="18" charset="0"/>
              </a:rPr>
              <a:t>3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1800" dirty="0">
                <a:latin typeface="Symbol" panose="05050102010706020507" pitchFamily="18" charset="2"/>
              </a:rPr>
              <a:t>/</a:t>
            </a:r>
            <a:r>
              <a:rPr lang="en-US" altLang="lv-LV" sz="1800" dirty="0">
                <a:latin typeface="Times New Roman" panose="02020603050405020304" pitchFamily="18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chemeClr val="tx2"/>
                </a:solidFill>
              </a:rPr>
              <a:t>Bad call</a:t>
            </a:r>
            <a:r>
              <a:rPr lang="en-US" altLang="lv-LV" sz="1800" dirty="0"/>
              <a:t>: one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1800" dirty="0"/>
              <a:t> and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has size greater than </a:t>
            </a:r>
            <a:r>
              <a:rPr lang="en-US" altLang="lv-LV" sz="1800" dirty="0">
                <a:latin typeface="Times New Roman" panose="02020603050405020304" pitchFamily="18" charset="0"/>
              </a:rPr>
              <a:t>3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1800" dirty="0">
                <a:latin typeface="Symbol" panose="05050102010706020507" pitchFamily="18" charset="2"/>
              </a:rPr>
              <a:t>/</a:t>
            </a:r>
            <a:r>
              <a:rPr lang="en-US" altLang="lv-LV" sz="1800" dirty="0"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altLang="lv-LV" sz="2000" dirty="0"/>
          </a:p>
          <a:p>
            <a:pPr eaLnBrk="1" hangingPunct="1">
              <a:lnSpc>
                <a:spcPct val="90000"/>
              </a:lnSpc>
            </a:pPr>
            <a:endParaRPr lang="en-US" altLang="lv-LV" sz="2000" dirty="0"/>
          </a:p>
          <a:p>
            <a:pPr eaLnBrk="1" hangingPunct="1">
              <a:lnSpc>
                <a:spcPct val="90000"/>
              </a:lnSpc>
            </a:pPr>
            <a:endParaRPr lang="en-US" altLang="lv-LV" sz="2000" dirty="0"/>
          </a:p>
          <a:p>
            <a:pPr eaLnBrk="1" hangingPunct="1">
              <a:lnSpc>
                <a:spcPct val="90000"/>
              </a:lnSpc>
            </a:pPr>
            <a:endParaRPr lang="en-US" altLang="lv-LV" sz="2000" dirty="0"/>
          </a:p>
          <a:p>
            <a:pPr eaLnBrk="1" hangingPunct="1">
              <a:lnSpc>
                <a:spcPct val="90000"/>
              </a:lnSpc>
            </a:pPr>
            <a:endParaRPr lang="en-US" altLang="lv-LV" sz="20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call is </a:t>
            </a:r>
            <a:r>
              <a:rPr lang="en-US" altLang="lv-LV" sz="2000" dirty="0">
                <a:solidFill>
                  <a:schemeClr val="tx2"/>
                </a:solidFill>
              </a:rPr>
              <a:t>good</a:t>
            </a:r>
            <a:r>
              <a:rPr lang="en-US" altLang="lv-LV" sz="2000" dirty="0"/>
              <a:t> with probability </a:t>
            </a:r>
            <a:r>
              <a:rPr lang="en-US" altLang="lv-LV" sz="2000" dirty="0">
                <a:latin typeface="Times New Roman" panose="02020603050405020304" pitchFamily="18" charset="0"/>
              </a:rPr>
              <a:t>1</a:t>
            </a:r>
            <a:r>
              <a:rPr lang="en-US" altLang="lv-LV" sz="2000" dirty="0">
                <a:latin typeface="Symbol" panose="05050102010706020507" pitchFamily="18" charset="2"/>
              </a:rPr>
              <a:t>/</a:t>
            </a:r>
            <a:r>
              <a:rPr lang="en-US" altLang="lv-LV" sz="2000" dirty="0">
                <a:latin typeface="Times New Roman" panose="02020603050405020304" pitchFamily="18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1/2 of the possible pivots cause good calls: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D0395D-6D31-4B38-88C8-45BF4E27D959}" type="slidenum">
              <a:rPr lang="en-US" altLang="lv-LV" sz="1400"/>
              <a:pPr eaLnBrk="1" hangingPunct="1"/>
              <a:t>21</a:t>
            </a:fld>
            <a:endParaRPr lang="en-US" altLang="lv-LV" sz="1400" dirty="0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914900" y="3286126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200"/>
              <a:t>7  9  7</a:t>
            </a:r>
            <a:r>
              <a:rPr lang="en-US" altLang="lv-LV" sz="1200">
                <a:solidFill>
                  <a:schemeClr val="accent1"/>
                </a:solidFill>
              </a:rPr>
              <a:t>  1  </a:t>
            </a:r>
            <a:r>
              <a:rPr lang="en-US" altLang="lv-LV" sz="12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lv-LV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268663" y="2743201"/>
            <a:ext cx="1566863" cy="273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200"/>
              <a:t>7  2  9  4 3  7  </a:t>
            </a:r>
            <a:r>
              <a:rPr lang="en-US" altLang="lv-LV" sz="1200" u="sng">
                <a:solidFill>
                  <a:srgbClr val="000000"/>
                </a:solidFill>
              </a:rPr>
              <a:t>6</a:t>
            </a:r>
            <a:r>
              <a:rPr lang="en-US" altLang="lv-LV" sz="1200"/>
              <a:t>  1</a:t>
            </a:r>
            <a:r>
              <a:rPr lang="en-US" altLang="lv-LV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9224" name="AutoShape 8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3376614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2" idx="0"/>
            <a:endCxn id="9223" idx="2"/>
          </p:cNvCxnSpPr>
          <p:nvPr/>
        </p:nvCxnSpPr>
        <p:spPr bwMode="auto">
          <a:xfrm flipH="1" flipV="1">
            <a:off x="4465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2747963" y="3286126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/>
              <a:t>2  4  3  1 </a:t>
            </a:r>
            <a:endParaRPr lang="en-US" altLang="lv-LV" sz="1200">
              <a:solidFill>
                <a:schemeClr val="tx2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100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3530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8677276" y="3267074"/>
            <a:ext cx="1304925" cy="252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200" dirty="0"/>
              <a:t>7 2 9 4 3 7 6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6875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200"/>
              <a:t>1</a:t>
            </a:r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6967538" y="2743201"/>
            <a:ext cx="1643062" cy="2603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200"/>
              <a:t>7  </a:t>
            </a:r>
            <a:r>
              <a:rPr lang="en-US" altLang="lv-LV" sz="1200" u="sng">
                <a:solidFill>
                  <a:srgbClr val="000000"/>
                </a:solidFill>
              </a:rPr>
              <a:t>2 </a:t>
            </a:r>
            <a:r>
              <a:rPr lang="en-US" altLang="lv-LV" sz="1200"/>
              <a:t> 9  4 3  7  6  1</a:t>
            </a:r>
            <a:endParaRPr lang="en-US" altLang="lv-LV" sz="1200" b="1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cxnSp>
        <p:nvCxnSpPr>
          <p:cNvPr id="9232" name="AutoShape 17"/>
          <p:cNvCxnSpPr>
            <a:cxnSpLocks noChangeShapeType="1"/>
            <a:stCxn id="9230" idx="0"/>
            <a:endCxn id="9231" idx="2"/>
          </p:cNvCxnSpPr>
          <p:nvPr/>
        </p:nvCxnSpPr>
        <p:spPr bwMode="auto">
          <a:xfrm flipV="1">
            <a:off x="7056439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8"/>
          <p:cNvCxnSpPr>
            <a:cxnSpLocks noChangeShapeType="1"/>
            <a:stCxn id="9229" idx="0"/>
            <a:endCxn id="9231" idx="2"/>
          </p:cNvCxnSpPr>
          <p:nvPr/>
        </p:nvCxnSpPr>
        <p:spPr bwMode="auto">
          <a:xfrm flipH="1" flipV="1">
            <a:off x="8208964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8959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7283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733801" y="3657601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/>
              <a:t>Good call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7620001" y="3657601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/>
              <a:t>Bad call</a:t>
            </a:r>
          </a:p>
        </p:txBody>
      </p:sp>
      <p:grpSp>
        <p:nvGrpSpPr>
          <p:cNvPr id="9238" name="Group 27"/>
          <p:cNvGrpSpPr>
            <a:grpSpLocks/>
          </p:cNvGrpSpPr>
          <p:nvPr/>
        </p:nvGrpSpPr>
        <p:grpSpPr bwMode="auto">
          <a:xfrm>
            <a:off x="4343400" y="5334000"/>
            <a:ext cx="4343400" cy="381000"/>
            <a:chOff x="1776" y="3264"/>
            <a:chExt cx="2736" cy="240"/>
          </a:xfrm>
        </p:grpSpPr>
        <p:sp>
          <p:nvSpPr>
            <p:cNvPr id="9312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313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314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315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1 2 3 4 5 6 7 8 9 10 11 12 13 14 15 16</a:t>
              </a:r>
              <a:endParaRPr lang="en-US" altLang="lv-LV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5487989" y="6019801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/>
              <a:t>Good pivots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3962401" y="60198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/>
              <a:t>Bad pivots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7299326" y="6019801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/>
              <a:t>Bad pivots</a:t>
            </a:r>
          </a:p>
        </p:txBody>
      </p:sp>
      <p:sp>
        <p:nvSpPr>
          <p:cNvPr id="9242" name="AutoShape 31"/>
          <p:cNvSpPr>
            <a:spLocks/>
          </p:cNvSpPr>
          <p:nvPr/>
        </p:nvSpPr>
        <p:spPr bwMode="auto">
          <a:xfrm rot="16200000">
            <a:off x="6134100" y="4914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AutoShape 32"/>
          <p:cNvSpPr>
            <a:spLocks/>
          </p:cNvSpPr>
          <p:nvPr/>
        </p:nvSpPr>
        <p:spPr bwMode="auto">
          <a:xfrm rot="16200000">
            <a:off x="4648200" y="5486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4" name="AutoShape 33"/>
          <p:cNvSpPr>
            <a:spLocks/>
          </p:cNvSpPr>
          <p:nvPr/>
        </p:nvSpPr>
        <p:spPr bwMode="auto">
          <a:xfrm rot="16200000">
            <a:off x="7924800" y="5257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4211637" y="3290094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lv-LV" altLang="lv-LV" sz="1200" dirty="0" smtClean="0"/>
              <a:t>6</a:t>
            </a:r>
            <a:endParaRPr lang="en-US" altLang="lv-LV" sz="1200" dirty="0"/>
          </a:p>
        </p:txBody>
      </p:sp>
    </p:spTree>
    <p:extLst>
      <p:ext uri="{BB962C8B-B14F-4D97-AF65-F5344CB8AC3E}">
        <p14:creationId xmlns:p14="http://schemas.microsoft.com/office/powerpoint/2010/main" val="268092059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Expected Running Time</a:t>
            </a:r>
            <a:r>
              <a:rPr lang="lv-LV" altLang="lv-LV" dirty="0" smtClean="0"/>
              <a:t> – 2 </a:t>
            </a:r>
            <a:endParaRPr lang="en-US" altLang="lv-LV" dirty="0" smtClean="0"/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>
                <a:solidFill>
                  <a:schemeClr val="tx2"/>
                </a:solidFill>
              </a:rPr>
              <a:t>Probabilistic Fact #1:</a:t>
            </a:r>
            <a:r>
              <a:rPr lang="en-US" altLang="lv-LV" sz="2000"/>
              <a:t> The expected number of coin tosses required in order to get one head is two</a:t>
            </a:r>
            <a:endParaRPr lang="en-US" altLang="lv-LV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000">
                <a:solidFill>
                  <a:schemeClr val="tx2"/>
                </a:solidFill>
              </a:rPr>
              <a:t>Probabilistic Fact #2:</a:t>
            </a:r>
            <a:r>
              <a:rPr lang="en-US" altLang="lv-LV" sz="2000"/>
              <a:t> Expectation is a linear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 b="1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X + Y </a:t>
            </a:r>
            <a:r>
              <a:rPr lang="en-US" altLang="lv-LV" sz="1800" b="1">
                <a:latin typeface="Times New Roman" panose="02020603050405020304" pitchFamily="18" charset="0"/>
              </a:rPr>
              <a:t>) =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 b="1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X </a:t>
            </a:r>
            <a:r>
              <a:rPr lang="en-US" altLang="lv-LV" sz="1800" b="1">
                <a:latin typeface="Times New Roman" panose="02020603050405020304" pitchFamily="18" charset="0"/>
              </a:rPr>
              <a:t>) +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 b="1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Y </a:t>
            </a:r>
            <a:r>
              <a:rPr lang="en-US" altLang="lv-LV" sz="1800" b="1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 b="1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cX </a:t>
            </a:r>
            <a:r>
              <a:rPr lang="en-US" altLang="lv-LV" sz="1800" b="1">
                <a:latin typeface="Times New Roman" panose="02020603050405020304" pitchFamily="18" charset="0"/>
              </a:rPr>
              <a:t>) = </a:t>
            </a:r>
            <a:r>
              <a:rPr lang="en-US" altLang="lv-LV" sz="1800" b="1" i="1">
                <a:latin typeface="Times New Roman" panose="02020603050405020304" pitchFamily="18" charset="0"/>
              </a:rPr>
              <a:t>cE</a:t>
            </a:r>
            <a:r>
              <a:rPr lang="en-US" altLang="lv-LV" sz="1800" b="1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X </a:t>
            </a:r>
            <a:r>
              <a:rPr lang="en-US" altLang="lv-LV" sz="1800" b="1">
                <a:latin typeface="Times New Roman" panose="02020603050405020304" pitchFamily="18" charset="0"/>
              </a:rPr>
              <a:t>)</a:t>
            </a:r>
            <a:endParaRPr lang="en-US" altLang="lv-LV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Let T(n) denote the expected running time of quick-select.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By Fact #2,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i="1">
                <a:latin typeface="Times New Roman" panose="02020603050405020304" pitchFamily="18" charset="0"/>
              </a:rPr>
              <a:t>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 u="sng">
                <a:latin typeface="Times New Roman" panose="02020603050405020304" pitchFamily="18" charset="0"/>
              </a:rPr>
              <a:t>&lt;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i="1">
                <a:latin typeface="Times New Roman" panose="02020603050405020304" pitchFamily="18" charset="0"/>
              </a:rPr>
              <a:t>T</a:t>
            </a:r>
            <a:r>
              <a:rPr lang="en-US" altLang="lv-LV" sz="2000">
                <a:latin typeface="Times New Roman" panose="02020603050405020304" pitchFamily="18" charset="0"/>
              </a:rPr>
              <a:t>(3</a:t>
            </a:r>
            <a:r>
              <a:rPr lang="en-US" altLang="lv-LV" sz="2000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/4) + </a:t>
            </a:r>
            <a:r>
              <a:rPr lang="en-US" altLang="lv-LV" sz="2000" i="1">
                <a:latin typeface="Times New Roman" panose="02020603050405020304" pitchFamily="18" charset="0"/>
              </a:rPr>
              <a:t>bn</a:t>
            </a:r>
            <a:r>
              <a:rPr lang="en-US" altLang="lv-LV" sz="2000">
                <a:latin typeface="Times New Roman" panose="02020603050405020304" pitchFamily="18" charset="0"/>
              </a:rPr>
              <a:t>*(expected # of calls before a good call)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By Fact #1,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i="1">
                <a:latin typeface="Times New Roman" panose="02020603050405020304" pitchFamily="18" charset="0"/>
              </a:rPr>
              <a:t>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 u="sng">
                <a:latin typeface="Times New Roman" panose="02020603050405020304" pitchFamily="18" charset="0"/>
              </a:rPr>
              <a:t>&lt;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i="1">
                <a:latin typeface="Times New Roman" panose="02020603050405020304" pitchFamily="18" charset="0"/>
              </a:rPr>
              <a:t>T</a:t>
            </a:r>
            <a:r>
              <a:rPr lang="en-US" altLang="lv-LV" sz="2000">
                <a:latin typeface="Times New Roman" panose="02020603050405020304" pitchFamily="18" charset="0"/>
              </a:rPr>
              <a:t>(3</a:t>
            </a:r>
            <a:r>
              <a:rPr lang="en-US" altLang="lv-LV" sz="2000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/4) + 2</a:t>
            </a:r>
            <a:r>
              <a:rPr lang="en-US" altLang="lv-LV" sz="2000" i="1">
                <a:latin typeface="Times New Roman" panose="02020603050405020304" pitchFamily="18" charset="0"/>
              </a:rPr>
              <a:t>bn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That is, T(n) is a geometric series: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i="1">
                <a:latin typeface="Times New Roman" panose="02020603050405020304" pitchFamily="18" charset="0"/>
              </a:rPr>
              <a:t>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 u="sng">
                <a:latin typeface="Times New Roman" panose="02020603050405020304" pitchFamily="18" charset="0"/>
              </a:rPr>
              <a:t>&lt;</a:t>
            </a:r>
            <a:r>
              <a:rPr lang="en-US" altLang="lv-LV" sz="2000">
                <a:latin typeface="Times New Roman" panose="02020603050405020304" pitchFamily="18" charset="0"/>
              </a:rPr>
              <a:t> 2</a:t>
            </a:r>
            <a:r>
              <a:rPr lang="en-US" altLang="lv-LV" sz="2000" i="1">
                <a:latin typeface="Times New Roman" panose="02020603050405020304" pitchFamily="18" charset="0"/>
              </a:rPr>
              <a:t>bn + 2b</a:t>
            </a:r>
            <a:r>
              <a:rPr lang="en-US" altLang="lv-LV" sz="2000">
                <a:latin typeface="Times New Roman" panose="02020603050405020304" pitchFamily="18" charset="0"/>
              </a:rPr>
              <a:t>(3/4)</a:t>
            </a:r>
            <a:r>
              <a:rPr lang="en-US" altLang="lv-LV" sz="2000" i="1">
                <a:latin typeface="Times New Roman" panose="02020603050405020304" pitchFamily="18" charset="0"/>
              </a:rPr>
              <a:t>n + 2b</a:t>
            </a:r>
            <a:r>
              <a:rPr lang="en-US" altLang="lv-LV" sz="2000">
                <a:latin typeface="Times New Roman" panose="02020603050405020304" pitchFamily="18" charset="0"/>
              </a:rPr>
              <a:t>(3/4)</a:t>
            </a:r>
            <a:r>
              <a:rPr lang="en-US" altLang="lv-LV" sz="2000" baseline="30000">
                <a:latin typeface="Times New Roman" panose="02020603050405020304" pitchFamily="18" charset="0"/>
              </a:rPr>
              <a:t>2</a:t>
            </a:r>
            <a:r>
              <a:rPr lang="en-US" altLang="lv-LV" sz="2000" i="1">
                <a:latin typeface="Times New Roman" panose="02020603050405020304" pitchFamily="18" charset="0"/>
              </a:rPr>
              <a:t>n + 2b</a:t>
            </a:r>
            <a:r>
              <a:rPr lang="en-US" altLang="lv-LV" sz="2000">
                <a:latin typeface="Times New Roman" panose="02020603050405020304" pitchFamily="18" charset="0"/>
              </a:rPr>
              <a:t>(3/4)</a:t>
            </a:r>
            <a:r>
              <a:rPr lang="en-US" altLang="lv-LV" sz="2000" baseline="30000">
                <a:latin typeface="Times New Roman" panose="02020603050405020304" pitchFamily="18" charset="0"/>
              </a:rPr>
              <a:t>3</a:t>
            </a:r>
            <a:r>
              <a:rPr lang="en-US" altLang="lv-LV" sz="2000" i="1">
                <a:latin typeface="Times New Roman" panose="02020603050405020304" pitchFamily="18" charset="0"/>
              </a:rPr>
              <a:t>n +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So T(n) is O(n).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We can solve the selection problem in O(n) expected time.</a:t>
            </a:r>
            <a:endParaRPr lang="en-US" altLang="lv-LV" sz="2400" i="1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37AD2F-C1DC-4338-A0C5-BF9FC12F1B43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739201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r>
              <a:rPr lang="lv-LV" dirty="0" smtClean="0"/>
              <a:t> Complexity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Informally, a</a:t>
            </a:r>
            <a:r>
              <a:rPr lang="en-US" dirty="0"/>
              <a:t> </a:t>
            </a:r>
            <a:r>
              <a:rPr lang="en-US" i="1" dirty="0">
                <a:solidFill>
                  <a:srgbClr val="0070C0"/>
                </a:solidFill>
              </a:rPr>
              <a:t>deterministic algorithm</a:t>
            </a:r>
            <a:r>
              <a:rPr lang="en-US" dirty="0"/>
              <a:t> </a:t>
            </a:r>
            <a:r>
              <a:rPr lang="en-US" dirty="0" smtClean="0"/>
              <a:t>is one that behaves predictably</a:t>
            </a:r>
          </a:p>
          <a:p>
            <a:r>
              <a:rPr lang="en-US" dirty="0" smtClean="0"/>
              <a:t>Given </a:t>
            </a:r>
            <a:r>
              <a:rPr lang="en-US" dirty="0"/>
              <a:t>a particular input, the underlying algorithm </a:t>
            </a:r>
            <a:r>
              <a:rPr lang="en-US" dirty="0" smtClean="0"/>
              <a:t>has only one way to decide what step to perform at any given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opposed to this, a </a:t>
            </a:r>
            <a:r>
              <a:rPr lang="en-US" i="1" dirty="0">
                <a:solidFill>
                  <a:srgbClr val="0070C0"/>
                </a:solidFill>
              </a:rPr>
              <a:t>nondeterministic algorithm</a:t>
            </a:r>
            <a:r>
              <a:rPr lang="en-US" dirty="0"/>
              <a:t> </a:t>
            </a:r>
            <a:r>
              <a:rPr lang="lv-LV" dirty="0" smtClean="0"/>
              <a:t>can </a:t>
            </a:r>
            <a:r>
              <a:rPr lang="en-US" dirty="0" smtClean="0"/>
              <a:t>“</a:t>
            </a:r>
            <a:r>
              <a:rPr lang="en-US" dirty="0"/>
              <a:t>guess” what to do next when a decision is made</a:t>
            </a:r>
          </a:p>
          <a:p>
            <a:r>
              <a:rPr lang="lv-LV" dirty="0"/>
              <a:t>I</a:t>
            </a:r>
            <a:r>
              <a:rPr lang="en-US" dirty="0" smtClean="0"/>
              <a:t>t </a:t>
            </a:r>
            <a:r>
              <a:rPr lang="en-US" dirty="0"/>
              <a:t>can exhibit different behaviors on different runs</a:t>
            </a:r>
          </a:p>
          <a:p>
            <a:r>
              <a:rPr lang="lv-LV" dirty="0" smtClean="0"/>
              <a:t>For example, c</a:t>
            </a:r>
            <a:r>
              <a:rPr lang="en-US" dirty="0" err="1" smtClean="0"/>
              <a:t>oncurrent</a:t>
            </a:r>
            <a:r>
              <a:rPr lang="en-US" dirty="0" smtClean="0"/>
              <a:t> </a:t>
            </a:r>
            <a:r>
              <a:rPr lang="en-US" dirty="0"/>
              <a:t>algorithms may experience race </a:t>
            </a:r>
            <a:r>
              <a:rPr lang="en-US" dirty="0" smtClean="0"/>
              <a:t>conditions</a:t>
            </a:r>
            <a:r>
              <a:rPr lang="lv-LV" dirty="0" smtClean="0"/>
              <a:t> (some unpredictability).</a:t>
            </a:r>
            <a:endParaRPr lang="en-US" dirty="0"/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713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Traveling Salesman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Input:</a:t>
                </a:r>
                <a:r>
                  <a:rPr lang="en-US" dirty="0" smtClean="0"/>
                  <a:t> Set of cities and distances/costs to travel between any two cities. </a:t>
                </a:r>
                <a:br>
                  <a:rPr lang="en-US" dirty="0" smtClean="0"/>
                </a:br>
                <a:r>
                  <a:rPr lang="en-US" b="1" dirty="0" smtClean="0"/>
                  <a:t>Output: </a:t>
                </a:r>
                <a:r>
                  <a:rPr lang="en-US" dirty="0" smtClean="0"/>
                  <a:t>The shortest closed path to visit all cities and to return back.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Algorithm description:</a:t>
                </a:r>
                <a:r>
                  <a:rPr lang="en-US" dirty="0" smtClean="0"/>
                  <a:t> Consider all permutations of cities and find the best one. The number of (circular) permutations is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 r="-13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244288"/>
            <a:ext cx="4653890" cy="20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2270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Traveling Salesman Revisited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1"/>
                <a:ext cx="101600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b="1" dirty="0" smtClean="0"/>
                  <a:t>Traveling Salesman (as a YES/NO problem):</a:t>
                </a:r>
                <a:r>
                  <a:rPr lang="lv-LV" dirty="0" smtClean="0"/>
                  <a:t> Given a weighted graph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lv-LV" dirty="0" smtClean="0"/>
                  <a:t> and a number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lv-LV" dirty="0" smtClean="0"/>
                  <a:t>: Can you have a circular path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lv-LV" dirty="0" smtClean="0"/>
                  <a:t> cheaper or equal to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lv-LV" dirty="0" smtClean="0"/>
                  <a:t>?</a:t>
                </a:r>
                <a:endParaRPr lang="lv-LV" dirty="0"/>
              </a:p>
              <a:p>
                <a:pPr marL="0" indent="0">
                  <a:buNone/>
                </a:pPr>
                <a:r>
                  <a:rPr lang="lv-LV" i="1" dirty="0" smtClean="0"/>
                  <a:t>(Imagine that the traveling salesman has an "oracle" that always can tell, if in the given graph there is a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Hamiltonian path</a:t>
                </a:r>
                <a:r>
                  <a:rPr lang="lv-LV" i="1" dirty="0" smtClean="0"/>
                  <a:t> cheaper or equal to M.</a:t>
                </a:r>
                <a:br>
                  <a:rPr lang="lv-LV" i="1" dirty="0" smtClean="0"/>
                </a:br>
                <a:r>
                  <a:rPr lang="lv-LV" i="1" dirty="0" smtClean="0"/>
                  <a:t>Can s/he use this information for actual travelling?)</a:t>
                </a:r>
                <a:endParaRPr lang="lv-LV" i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1"/>
                <a:ext cx="10160000" cy="4114800"/>
              </a:xfrm>
              <a:blipFill>
                <a:blip r:embed="rId3"/>
                <a:stretch>
                  <a:fillRect l="-900" t="-1185" r="-4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1035710" y="4343400"/>
                <a:ext cx="6019800" cy="22860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Rule of Thumb:</a:t>
                </a:r>
                <a:r>
                  <a:rPr lang="en-US" dirty="0"/>
                  <a:t> Polynomial-time algorithms are considered efficient, but </a:t>
                </a:r>
                <a:r>
                  <a:rPr lang="en-US" dirty="0" err="1"/>
                  <a:t>superpolinomial</a:t>
                </a:r>
                <a:r>
                  <a:rPr lang="en-US" dirty="0"/>
                  <a:t> or exponential-time algorithms are not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1000000</m:t>
                        </m:r>
                      </m:sup>
                    </m:sSup>
                  </m:oMath>
                </a14:m>
                <a:r>
                  <a:rPr lang="en-US" dirty="0" smtClean="0"/>
                  <a:t> is still good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bad.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710" y="4343400"/>
                <a:ext cx="6019800" cy="2286000"/>
              </a:xfrm>
              <a:prstGeom prst="roundRect">
                <a:avLst/>
              </a:prstGeom>
              <a:blipFill>
                <a:blip r:embed="rId4"/>
                <a:stretch>
                  <a:fillRect r="-30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Travelling salesman problem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000"/>
            <a:ext cx="2545503" cy="23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7761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Non-deterministic Time Analysis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Nondeterministic algorithm (not to be confused with probabilistic) assumes that it is incredibly lucky. It can generate answer randomly – then checks it.</a:t>
            </a:r>
          </a:p>
          <a:p>
            <a:r>
              <a:rPr lang="lv-LV" dirty="0" smtClean="0"/>
              <a:t>For a decision problem (YES/NO question) there exists a way to guess so as to say YES (but can also fail). If the true answer is NO, it always fails.</a:t>
            </a:r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10000"/>
            <a:ext cx="5826125" cy="26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4000" y="58884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(c) Calimeri2013</a:t>
            </a:r>
            <a:endParaRPr lang="lv-LV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6913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NP-Completeness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that can be solved by a deterministic algorithm in polynomial time belong to a class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lv-LV" dirty="0" smtClean="0"/>
              <a:t> (polynomial time) problems.</a:t>
            </a:r>
            <a:endParaRPr lang="en-US" dirty="0" smtClean="0"/>
          </a:p>
          <a:p>
            <a:r>
              <a:rPr lang="en-US" dirty="0" smtClean="0"/>
              <a:t>It is generally believed</a:t>
            </a:r>
            <a:r>
              <a:rPr lang="lv-LV" dirty="0" smtClean="0"/>
              <a:t> that</a:t>
            </a:r>
            <a:r>
              <a:rPr lang="en-US" dirty="0" smtClean="0"/>
              <a:t> </a:t>
            </a:r>
            <a:r>
              <a:rPr lang="en-US" i="1" dirty="0" smtClean="0"/>
              <a:t>P ≠ </a:t>
            </a:r>
            <a:r>
              <a:rPr lang="en-US" dirty="0" smtClean="0"/>
              <a:t>NP</a:t>
            </a:r>
            <a:r>
              <a:rPr lang="en-US" i="1" dirty="0" smtClean="0"/>
              <a:t>, </a:t>
            </a:r>
            <a:r>
              <a:rPr lang="en-US" dirty="0" smtClean="0"/>
              <a:t>although this is a famous open problem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639893"/>
              </p:ext>
            </p:extLst>
          </p:nvPr>
        </p:nvGraphicFramePr>
        <p:xfrm>
          <a:off x="5918200" y="23495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914400" imgH="306720" progId="">
                  <p:embed/>
                </p:oleObj>
              </mc:Choice>
              <mc:Fallback>
                <p:oleObj name="Equation" r:id="rId3" imgW="914400" imgH="306720" progId="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349500"/>
                        <a:ext cx="91440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6759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Average-case Analysis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Imagine that we try all inputs of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(their total count denote by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lv-LV" dirty="0" smtClean="0"/>
                  <a:t>). Find all their execution times; then divide by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r>
                  <a:rPr lang="lv-LV" dirty="0" smtClean="0"/>
                  <a:t>Average-case analysis is more complex than worst-case</a:t>
                </a:r>
                <a:r>
                  <a:rPr lang="lv-LV" dirty="0"/>
                  <a:t> </a:t>
                </a:r>
                <a:r>
                  <a:rPr lang="lv-LV" dirty="0" smtClean="0"/>
                  <a:t>or best-case.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3" t="-1630" r="-134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Assume inputs to be random, but the algorithm itself is still </a:t>
            </a:r>
            <a:r>
              <a:rPr lang="lv-LV" b="1" i="1" dirty="0" smtClean="0">
                <a:solidFill>
                  <a:srgbClr val="0070C0"/>
                </a:solidFill>
              </a:rPr>
              <a:t>deterministic</a:t>
            </a:r>
            <a:r>
              <a:rPr lang="lv-LV" dirty="0" smtClean="0"/>
              <a:t>.</a:t>
            </a:r>
          </a:p>
          <a:p>
            <a:r>
              <a:rPr lang="lv-LV" b="1" i="1" dirty="0" smtClean="0">
                <a:solidFill>
                  <a:srgbClr val="0070C0"/>
                </a:solidFill>
              </a:rPr>
              <a:t>Probabilistic algorithms</a:t>
            </a:r>
            <a:r>
              <a:rPr lang="lv-LV" dirty="0" smtClean="0"/>
              <a:t> may use random number generators to operate (and they are sometimes allowed to return wrong answers) </a:t>
            </a:r>
            <a:r>
              <a:rPr lang="lv-LV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lv-LV" dirty="0" smtClean="0"/>
              <a:t>Not covered in this course.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3567643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Best/Worst/Average Analysis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76400"/>
            <a:ext cx="6186487" cy="45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44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dirty="0" smtClean="0"/>
              <a:t>Weights by Input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more precise, we need to weight the number of steps that occur for a given input by the probability of that input occurring, and sum this over the number of inputs: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probability theory, this defines the </a:t>
            </a:r>
            <a:r>
              <a:rPr lang="en-US" b="1" i="1" dirty="0" smtClean="0"/>
              <a:t>expected value</a:t>
            </a:r>
            <a:r>
              <a:rPr lang="en-US" dirty="0" smtClean="0"/>
              <a:t>, which assumes the probabilities can be determined and their distribution known</a:t>
            </a:r>
          </a:p>
          <a:p>
            <a:r>
              <a:rPr lang="en-US" dirty="0" smtClean="0"/>
              <a:t>Because </a:t>
            </a:r>
            <a:r>
              <a:rPr lang="en-US" i="1" dirty="0" smtClean="0"/>
              <a:t>p</a:t>
            </a:r>
            <a:r>
              <a:rPr lang="en-US" dirty="0" smtClean="0"/>
              <a:t> is a probability distribution, it satisfies two constraints:</a:t>
            </a:r>
          </a:p>
          <a:p>
            <a:pPr lvl="1"/>
            <a:r>
              <a:rPr lang="en-US" dirty="0" smtClean="0"/>
              <a:t>The function </a:t>
            </a:r>
            <a:r>
              <a:rPr lang="en-US" i="1" dirty="0" smtClean="0"/>
              <a:t>p</a:t>
            </a:r>
            <a:r>
              <a:rPr lang="en-US" dirty="0" smtClean="0"/>
              <a:t> can never be negative</a:t>
            </a:r>
          </a:p>
          <a:p>
            <a:pPr lvl="1"/>
            <a:r>
              <a:rPr lang="en-US" dirty="0" smtClean="0"/>
              <a:t>The sum of all the probabilities is equal to 1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05686"/>
              </p:ext>
            </p:extLst>
          </p:nvPr>
        </p:nvGraphicFramePr>
        <p:xfrm>
          <a:off x="4495800" y="2743200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688760" imgH="266400" progId="">
                  <p:embed/>
                </p:oleObj>
              </mc:Choice>
              <mc:Fallback>
                <p:oleObj name="Equation" r:id="rId3" imgW="1688760" imgH="26640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289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25209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Amortized Complexity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sz="2400" dirty="0" smtClean="0"/>
              <a:t>Estimate (worst-case or average-case) may not reflect the reality. </a:t>
            </a:r>
          </a:p>
          <a:p>
            <a:r>
              <a:rPr lang="lv-LV" sz="2400" dirty="0" smtClean="0"/>
              <a:t>In a linked list accessing the i-th element takes O(n) – worst and average.</a:t>
            </a:r>
          </a:p>
          <a:p>
            <a:pPr marL="0" indent="0">
              <a:buNone/>
            </a:pPr>
            <a:endParaRPr lang="lv-LV" sz="2400" dirty="0"/>
          </a:p>
          <a:p>
            <a:pPr marL="0" indent="0">
              <a:buNone/>
            </a:pPr>
            <a:r>
              <a:rPr lang="lv-LV" sz="2400" b="1" dirty="0" smtClean="0"/>
              <a:t>function </a:t>
            </a:r>
            <a:r>
              <a:rPr lang="lv-LV" sz="2400" dirty="0" smtClean="0"/>
              <a:t>visitAll (L):</a:t>
            </a:r>
          </a:p>
          <a:p>
            <a:pPr marL="0" indent="0">
              <a:buNone/>
            </a:pPr>
            <a:r>
              <a:rPr lang="lv-LV" sz="2400" dirty="0"/>
              <a:t> </a:t>
            </a:r>
            <a:r>
              <a:rPr lang="lv-LV" sz="2400" dirty="0" smtClean="0"/>
              <a:t>   </a:t>
            </a:r>
            <a:r>
              <a:rPr lang="lv-LV" sz="2400" b="1" dirty="0" smtClean="0"/>
              <a:t>for</a:t>
            </a:r>
            <a:r>
              <a:rPr lang="lv-LV" sz="2400" dirty="0" smtClean="0"/>
              <a:t> i=0 </a:t>
            </a:r>
            <a:r>
              <a:rPr lang="lv-LV" sz="2400" b="1" dirty="0" smtClean="0"/>
              <a:t>to</a:t>
            </a:r>
            <a:r>
              <a:rPr lang="lv-LV" sz="2400" dirty="0" smtClean="0"/>
              <a:t> n-1 </a:t>
            </a:r>
            <a:r>
              <a:rPr lang="lv-LV" sz="2400" b="1" dirty="0" smtClean="0"/>
              <a:t>do</a:t>
            </a:r>
            <a:r>
              <a:rPr lang="lv-LV" sz="2400" dirty="0" smtClean="0"/>
              <a:t>:</a:t>
            </a:r>
          </a:p>
          <a:p>
            <a:pPr marL="0" indent="0">
              <a:buNone/>
            </a:pPr>
            <a:r>
              <a:rPr lang="lv-LV" sz="2400" dirty="0"/>
              <a:t> </a:t>
            </a:r>
            <a:r>
              <a:rPr lang="lv-LV" sz="2400" dirty="0" smtClean="0"/>
              <a:t>       e = access(L,i)</a:t>
            </a:r>
          </a:p>
          <a:p>
            <a:pPr marL="0" indent="0">
              <a:buNone/>
            </a:pPr>
            <a:r>
              <a:rPr lang="lv-LV" sz="2400" dirty="0"/>
              <a:t> </a:t>
            </a:r>
            <a:r>
              <a:rPr lang="lv-LV" sz="2400" dirty="0" smtClean="0"/>
              <a:t>       visit(v)</a:t>
            </a: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sz="2400" dirty="0" smtClean="0"/>
                  <a:t>Adding up all "access" times would give us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 smtClean="0"/>
                  <a:t> operations. </a:t>
                </a:r>
              </a:p>
              <a:p>
                <a:r>
                  <a:rPr lang="lv-LV" sz="2400" dirty="0" smtClean="0"/>
                  <a:t>In fact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 smtClean="0"/>
                  <a:t> is enough to visit every element in a linked list, if we can "remember" the current position.</a:t>
                </a:r>
              </a:p>
              <a:p>
                <a:r>
                  <a:rPr lang="lv-LV" sz="2400" dirty="0" smtClean="0"/>
                  <a:t>Amortized complexity estimates mean complexity, if there are multiple data structure calls.</a:t>
                </a:r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91" t="-1185" r="-293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6324600" y="4953000"/>
            <a:ext cx="5029200" cy="15697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Same</a:t>
            </a:r>
            <a:r>
              <a:rPr kumimoji="0" lang="lv-LV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as </a:t>
            </a: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amortization in accounting,</a:t>
            </a:r>
            <a:r>
              <a:rPr kumimoji="0" lang="lv-LV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e.g. car purchase and maintenance costs are distributed evenly.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91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dirty="0"/>
              <a:t>Weights by Input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Algorithm:</a:t>
            </a:r>
            <a:r>
              <a:rPr lang="en-US" dirty="0" smtClean="0"/>
              <a:t> </a:t>
            </a:r>
            <a:r>
              <a:rPr lang="lv-LV" dirty="0" smtClean="0"/>
              <a:t>S</a:t>
            </a:r>
            <a:r>
              <a:rPr lang="en-US" dirty="0" err="1" smtClean="0"/>
              <a:t>equentialy</a:t>
            </a:r>
            <a:r>
              <a:rPr lang="en-US" dirty="0" smtClean="0"/>
              <a:t> search an unordered array to find a target value</a:t>
            </a:r>
          </a:p>
          <a:p>
            <a:r>
              <a:rPr lang="lv-LV" dirty="0" smtClean="0"/>
              <a:t>What is the </a:t>
            </a:r>
            <a:r>
              <a:rPr lang="lv-LV" i="1" dirty="0" smtClean="0">
                <a:solidFill>
                  <a:srgbClr val="0070C0"/>
                </a:solidFill>
              </a:rPr>
              <a:t>best case </a:t>
            </a:r>
            <a:r>
              <a:rPr lang="lv-LV" dirty="0" smtClean="0"/>
              <a:t>(and its complexity)?</a:t>
            </a:r>
          </a:p>
          <a:p>
            <a:r>
              <a:rPr lang="lv-LV" dirty="0" smtClean="0"/>
              <a:t>What is the </a:t>
            </a:r>
            <a:r>
              <a:rPr lang="lv-LV" i="1" dirty="0" smtClean="0">
                <a:solidFill>
                  <a:srgbClr val="0070C0"/>
                </a:solidFill>
              </a:rPr>
              <a:t>worst case </a:t>
            </a:r>
            <a:r>
              <a:rPr lang="lv-LV" dirty="0" smtClean="0"/>
              <a:t>(and its complexity)?</a:t>
            </a:r>
            <a:endParaRPr lang="en-US" dirty="0" smtClean="0"/>
          </a:p>
          <a:p>
            <a:r>
              <a:rPr lang="en-US" dirty="0" smtClean="0"/>
              <a:t>If we assume a uniform distribution of </a:t>
            </a:r>
            <a:r>
              <a:rPr lang="en-US" i="1" dirty="0" smtClean="0"/>
              <a:t>n</a:t>
            </a:r>
            <a:r>
              <a:rPr lang="en-US" dirty="0" smtClean="0"/>
              <a:t> values, then the probability of finding the target in any one location is </a:t>
            </a:r>
            <a:r>
              <a:rPr lang="lv-LV" dirty="0" smtClean="0"/>
              <a:t> 1/n. </a:t>
            </a:r>
          </a:p>
          <a:p>
            <a:r>
              <a:rPr lang="lv-LV" dirty="0" smtClean="0"/>
              <a:t>Can we find the expected time complexity? (The </a:t>
            </a:r>
            <a:r>
              <a:rPr lang="lv-LV" i="1" dirty="0" smtClean="0">
                <a:solidFill>
                  <a:srgbClr val="0070C0"/>
                </a:solidFill>
              </a:rPr>
              <a:t>average case </a:t>
            </a:r>
            <a:r>
              <a:rPr lang="lv-LV" dirty="0" smtClean="0"/>
              <a:t>complexity)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28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Best, Average, and Worst </a:t>
            </a:r>
            <a:r>
              <a:rPr lang="en-US" dirty="0" smtClean="0"/>
              <a:t>Cases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would find the target in the first location with </a:t>
            </a:r>
            <a:r>
              <a:rPr lang="en-US" i="1" dirty="0" smtClean="0"/>
              <a:t>p</a:t>
            </a:r>
            <a:r>
              <a:rPr lang="en-US" dirty="0" smtClean="0"/>
              <a:t> = 1/</a:t>
            </a:r>
            <a:r>
              <a:rPr lang="en-US" i="1" dirty="0" smtClean="0"/>
              <a:t>n</a:t>
            </a:r>
            <a:r>
              <a:rPr lang="en-US" dirty="0" smtClean="0"/>
              <a:t>, in the second location with </a:t>
            </a:r>
            <a:r>
              <a:rPr lang="en-US" i="1" dirty="0" smtClean="0"/>
              <a:t>p</a:t>
            </a:r>
            <a:r>
              <a:rPr lang="en-US" dirty="0" smtClean="0"/>
              <a:t> = 1/</a:t>
            </a:r>
            <a:r>
              <a:rPr lang="en-US" i="1" dirty="0" smtClean="0"/>
              <a:t>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Since the number of steps required to get to each location is the same as the location itself, our sum becomes:</a:t>
            </a:r>
          </a:p>
          <a:p>
            <a:pPr marL="0" indent="0" algn="ctr">
              <a:buNone/>
            </a:pPr>
            <a:r>
              <a:rPr lang="en-US" dirty="0" smtClean="0"/>
              <a:t>1/n * (1 + 2 + … + n) = (n + 1) / 2</a:t>
            </a:r>
            <a:endParaRPr lang="en-US" dirty="0"/>
          </a:p>
          <a:p>
            <a:r>
              <a:rPr lang="lv-LV" dirty="0" smtClean="0"/>
              <a:t>This is b</a:t>
            </a:r>
            <a:r>
              <a:rPr lang="en-US" dirty="0" err="1" smtClean="0"/>
              <a:t>ased</a:t>
            </a:r>
            <a:r>
              <a:rPr lang="en-US" dirty="0" smtClean="0"/>
              <a:t> on an equally likely chance of finding the target in any cell</a:t>
            </a:r>
            <a:r>
              <a:rPr lang="lv-LV" dirty="0" smtClean="0"/>
              <a:t> (</a:t>
            </a:r>
            <a:r>
              <a:rPr lang="en-US" dirty="0" smtClean="0"/>
              <a:t>If the probabilities differ, </a:t>
            </a:r>
            <a:r>
              <a:rPr lang="lv-LV" dirty="0" smtClean="0"/>
              <a:t>the computation changes too.)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666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cases, data structures are manipulated by sequences of operations</a:t>
            </a:r>
          </a:p>
          <a:p>
            <a:r>
              <a:rPr lang="lv-LV" dirty="0" smtClean="0"/>
              <a:t>W</a:t>
            </a:r>
            <a:r>
              <a:rPr lang="en-US" dirty="0" smtClean="0"/>
              <a:t>e could accumulate the </a:t>
            </a:r>
            <a:r>
              <a:rPr lang="lv-LV" dirty="0" smtClean="0"/>
              <a:t>(worst-case) </a:t>
            </a:r>
            <a:r>
              <a:rPr lang="en-US" dirty="0" smtClean="0"/>
              <a:t>performance for each </a:t>
            </a:r>
            <a:r>
              <a:rPr lang="lv-LV" dirty="0" smtClean="0"/>
              <a:t>operation and multiply with their count. </a:t>
            </a:r>
            <a:r>
              <a:rPr lang="en-US" dirty="0" smtClean="0"/>
              <a:t>This can give very inaccurate results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lv-LV" dirty="0" smtClean="0"/>
              <a:t>M</a:t>
            </a:r>
            <a:r>
              <a:rPr lang="en-US" dirty="0" smtClean="0"/>
              <a:t>ore useful approach</a:t>
            </a:r>
            <a:r>
              <a:rPr lang="lv-LV" dirty="0" smtClean="0"/>
              <a:t>: C</a:t>
            </a:r>
            <a:r>
              <a:rPr lang="en-US" dirty="0" err="1" smtClean="0"/>
              <a:t>onsider</a:t>
            </a:r>
            <a:r>
              <a:rPr lang="en-US" dirty="0" smtClean="0"/>
              <a:t> the </a:t>
            </a:r>
            <a:r>
              <a:rPr lang="lv-LV" dirty="0" smtClean="0"/>
              <a:t>overall cost of 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This approach is referred to as </a:t>
            </a:r>
            <a:r>
              <a:rPr lang="en-US" b="1" i="1" dirty="0" smtClean="0"/>
              <a:t>amortized analysis</a:t>
            </a:r>
            <a:endParaRPr lang="lv-LV" b="1" i="1" dirty="0" smtClean="0"/>
          </a:p>
          <a:p>
            <a:r>
              <a:rPr lang="en-US" dirty="0"/>
              <a:t>The idea is that while some operations may be costly, they do not occur frequently enough to bias the entire program</a:t>
            </a:r>
          </a:p>
          <a:p>
            <a:r>
              <a:rPr lang="en-US" dirty="0"/>
              <a:t>This is because less costly operations will outnumber the costly ones in the long run, "paying back" the program over a number of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954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Example: Class </a:t>
            </a:r>
            <a:r>
              <a:rPr lang="en-US" altLang="lv-LV" dirty="0" err="1" smtClean="0"/>
              <a:t>ArrayList</a:t>
            </a:r>
            <a:endParaRPr lang="en-US" altLang="lv-LV" dirty="0" smtClean="0"/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lv-LV" sz="2400" dirty="0" smtClean="0">
                <a:solidFill>
                  <a:schemeClr val="tx2"/>
                </a:solidFill>
              </a:rPr>
              <a:t>Arrays are fast, but not very flexible.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lv-LV" sz="2400" dirty="0" smtClean="0">
                <a:solidFill>
                  <a:schemeClr val="tx2"/>
                </a:solidFill>
              </a:rPr>
              <a:t>We want "stretchable" array – that can increase/decrease its size.</a:t>
            </a:r>
            <a:endParaRPr lang="en-US" sz="24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element can be accessed, inserted or removed by specifying its </a:t>
            </a:r>
            <a:r>
              <a:rPr lang="en-US" sz="2400" dirty="0" smtClean="0">
                <a:solidFill>
                  <a:schemeClr val="tx2"/>
                </a:solidFill>
              </a:rPr>
              <a:t>index</a:t>
            </a:r>
            <a:r>
              <a:rPr lang="en-US" sz="2400" dirty="0" smtClean="0"/>
              <a:t> (number of elements preceding it)</a:t>
            </a:r>
            <a:endParaRPr lang="en-US" sz="24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lv-LV" sz="2400" dirty="0" smtClean="0"/>
              <a:t>E</a:t>
            </a:r>
            <a:r>
              <a:rPr lang="en-US" sz="2400" dirty="0" err="1" smtClean="0"/>
              <a:t>xception</a:t>
            </a:r>
            <a:r>
              <a:rPr lang="en-US" sz="2400" dirty="0" smtClean="0"/>
              <a:t> </a:t>
            </a:r>
            <a:r>
              <a:rPr lang="en-US" sz="2400" dirty="0"/>
              <a:t>is thrown if an incorrect index is given </a:t>
            </a:r>
            <a:r>
              <a:rPr lang="en-US" sz="2400" dirty="0" smtClean="0"/>
              <a:t>(negative index</a:t>
            </a:r>
            <a:r>
              <a:rPr lang="lv-LV" sz="2400" dirty="0" smtClean="0"/>
              <a:t> or more than the current size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Main methods:</a:t>
            </a:r>
          </a:p>
          <a:p>
            <a:pPr lvl="1" eaLnBrk="1" hangingPunct="1"/>
            <a:r>
              <a:rPr lang="en-US" altLang="lv-LV" sz="2000" b="1" i="1" dirty="0">
                <a:solidFill>
                  <a:schemeClr val="tx2"/>
                </a:solidFill>
              </a:rPr>
              <a:t>at</a:t>
            </a:r>
            <a:r>
              <a:rPr lang="en-US" altLang="lv-LV" sz="2000" b="1" i="1" dirty="0"/>
              <a:t>(integer </a:t>
            </a:r>
            <a:r>
              <a:rPr lang="en-US" altLang="lv-LV" sz="2000" b="1" i="1" dirty="0" err="1"/>
              <a:t>i</a:t>
            </a:r>
            <a:r>
              <a:rPr lang="en-US" altLang="lv-LV" sz="2000" b="1" i="1" dirty="0" smtClean="0"/>
              <a:t>):</a:t>
            </a:r>
            <a:r>
              <a:rPr lang="lv-LV" altLang="lv-LV" sz="2000" b="1" i="1" dirty="0" smtClean="0"/>
              <a:t> object</a:t>
            </a:r>
            <a:r>
              <a:rPr lang="lv-LV" altLang="lv-LV" sz="2000" b="1" i="1" dirty="0"/>
              <a:t> </a:t>
            </a:r>
            <a:r>
              <a:rPr lang="lv-LV" altLang="lv-LV" sz="2000" b="1" i="1" dirty="0" smtClean="0"/>
              <a:t>– </a:t>
            </a:r>
            <a:r>
              <a:rPr lang="en-US" altLang="lv-LV" sz="2000" dirty="0" smtClean="0"/>
              <a:t>returns</a:t>
            </a:r>
            <a:r>
              <a:rPr lang="lv-LV" altLang="lv-LV" sz="2000" dirty="0" smtClean="0"/>
              <a:t> </a:t>
            </a:r>
            <a:r>
              <a:rPr lang="en-US" altLang="lv-LV" sz="2000" dirty="0" smtClean="0"/>
              <a:t>the </a:t>
            </a:r>
            <a:r>
              <a:rPr lang="en-US" altLang="lv-LV" sz="2000" dirty="0"/>
              <a:t>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without removing it</a:t>
            </a:r>
          </a:p>
          <a:p>
            <a:pPr lvl="1" eaLnBrk="1" hangingPunct="1"/>
            <a:r>
              <a:rPr lang="en-US" altLang="lv-LV" sz="2000" b="1" i="1" dirty="0">
                <a:solidFill>
                  <a:schemeClr val="tx2"/>
                </a:solidFill>
              </a:rPr>
              <a:t>set</a:t>
            </a:r>
            <a:r>
              <a:rPr lang="en-US" altLang="lv-LV" sz="2000" b="1" i="1" dirty="0"/>
              <a:t>(integer </a:t>
            </a:r>
            <a:r>
              <a:rPr lang="en-US" altLang="lv-LV" sz="2000" b="1" i="1" dirty="0" err="1"/>
              <a:t>i</a:t>
            </a:r>
            <a:r>
              <a:rPr lang="en-US" altLang="lv-LV" sz="2000" b="1" i="1" dirty="0"/>
              <a:t>, object o</a:t>
            </a:r>
            <a:r>
              <a:rPr lang="en-US" altLang="lv-LV" sz="2000" b="1" i="1" dirty="0" smtClean="0"/>
              <a:t>)</a:t>
            </a:r>
            <a:r>
              <a:rPr lang="lv-LV" altLang="lv-LV" sz="2000" b="1" i="1" dirty="0" smtClean="0"/>
              <a:t> –</a:t>
            </a:r>
            <a:r>
              <a:rPr lang="en-US" altLang="lv-LV" sz="2000" dirty="0" smtClean="0"/>
              <a:t> replace</a:t>
            </a:r>
            <a:r>
              <a:rPr lang="lv-LV" altLang="lv-LV" sz="2000" dirty="0" smtClean="0"/>
              <a:t>s </a:t>
            </a:r>
            <a:r>
              <a:rPr lang="en-US" altLang="lv-LV" sz="2000" dirty="0" smtClean="0"/>
              <a:t>the </a:t>
            </a:r>
            <a:r>
              <a:rPr lang="en-US" altLang="lv-LV" sz="2000" dirty="0"/>
              <a:t>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 o</a:t>
            </a:r>
          </a:p>
          <a:p>
            <a:pPr lvl="1" eaLnBrk="1" hangingPunct="1"/>
            <a:r>
              <a:rPr lang="en-US" altLang="lv-LV" sz="2000" b="1" i="1" dirty="0">
                <a:solidFill>
                  <a:schemeClr val="tx2"/>
                </a:solidFill>
              </a:rPr>
              <a:t>insert</a:t>
            </a:r>
            <a:r>
              <a:rPr lang="en-US" altLang="lv-LV" sz="2000" b="1" i="1" dirty="0"/>
              <a:t>(integer </a:t>
            </a:r>
            <a:r>
              <a:rPr lang="en-US" altLang="lv-LV" sz="2000" b="1" i="1" dirty="0" err="1"/>
              <a:t>i</a:t>
            </a:r>
            <a:r>
              <a:rPr lang="en-US" altLang="lv-LV" sz="2000" b="1" i="1" dirty="0"/>
              <a:t>, object o</a:t>
            </a:r>
            <a:r>
              <a:rPr lang="en-US" altLang="lv-LV" sz="2000" b="1" i="1" dirty="0" smtClean="0"/>
              <a:t>)</a:t>
            </a:r>
            <a:r>
              <a:rPr lang="lv-LV" altLang="lv-LV" sz="2000" b="1" i="1" dirty="0" smtClean="0"/>
              <a:t> –</a:t>
            </a:r>
            <a:r>
              <a:rPr lang="en-US" altLang="lv-LV" sz="2000" dirty="0" smtClean="0"/>
              <a:t> insert</a:t>
            </a:r>
            <a:r>
              <a:rPr lang="lv-LV" altLang="lv-LV" sz="2000" dirty="0" smtClean="0"/>
              <a:t>s </a:t>
            </a:r>
            <a:r>
              <a:rPr lang="en-US" altLang="lv-LV" sz="2000" dirty="0" smtClean="0"/>
              <a:t>a </a:t>
            </a:r>
            <a:r>
              <a:rPr lang="en-US" altLang="lv-LV" sz="2000" dirty="0"/>
              <a:t>new element o to have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lvl="1" eaLnBrk="1" hangingPunct="1"/>
            <a:r>
              <a:rPr lang="en-US" altLang="lv-LV" sz="2000" b="1" i="1" dirty="0">
                <a:solidFill>
                  <a:schemeClr val="tx2"/>
                </a:solidFill>
              </a:rPr>
              <a:t>erase</a:t>
            </a:r>
            <a:r>
              <a:rPr lang="en-US" altLang="lv-LV" sz="2000" b="1" i="1" dirty="0"/>
              <a:t>(integer </a:t>
            </a:r>
            <a:r>
              <a:rPr lang="en-US" altLang="lv-LV" sz="2000" b="1" i="1" dirty="0" err="1"/>
              <a:t>i</a:t>
            </a:r>
            <a:r>
              <a:rPr lang="en-US" altLang="lv-LV" sz="2000" b="1" i="1" dirty="0" smtClean="0"/>
              <a:t>)</a:t>
            </a:r>
            <a:r>
              <a:rPr lang="lv-LV" altLang="lv-LV" sz="2000" b="1" i="1" dirty="0" smtClean="0"/>
              <a:t> –</a:t>
            </a:r>
            <a:r>
              <a:rPr lang="en-US" altLang="lv-LV" sz="2000" dirty="0" smtClean="0"/>
              <a:t> removes</a:t>
            </a:r>
            <a:r>
              <a:rPr lang="lv-LV" altLang="lv-LV" sz="2000" dirty="0" smtClean="0"/>
              <a:t> </a:t>
            </a:r>
            <a:r>
              <a:rPr lang="en-US" altLang="lv-LV" sz="2000" dirty="0" smtClean="0"/>
              <a:t>element </a:t>
            </a:r>
            <a:r>
              <a:rPr lang="en-US" altLang="lv-LV" sz="2000" dirty="0"/>
              <a:t>at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Additional methods:</a:t>
            </a:r>
          </a:p>
          <a:p>
            <a:pPr lvl="1" eaLnBrk="1" hangingPunct="1"/>
            <a:r>
              <a:rPr lang="en-US" altLang="lv-LV" sz="2000" b="1" i="1" dirty="0">
                <a:solidFill>
                  <a:schemeClr val="tx2"/>
                </a:solidFill>
              </a:rPr>
              <a:t>size</a:t>
            </a:r>
            <a:r>
              <a:rPr lang="en-US" altLang="lv-LV" sz="2000" b="1" i="1" dirty="0" smtClean="0"/>
              <a:t>()</a:t>
            </a:r>
            <a:r>
              <a:rPr lang="lv-LV" altLang="lv-LV" sz="2000" b="1" i="1" dirty="0" smtClean="0"/>
              <a:t>: int – </a:t>
            </a:r>
            <a:r>
              <a:rPr lang="lv-LV" altLang="lv-LV" sz="2000" dirty="0" smtClean="0"/>
              <a:t>returns the size of list</a:t>
            </a:r>
            <a:endParaRPr lang="en-US" altLang="lv-LV" sz="2000" dirty="0"/>
          </a:p>
          <a:p>
            <a:pPr lvl="1" eaLnBrk="1" hangingPunct="1"/>
            <a:r>
              <a:rPr lang="lv-LV" altLang="lv-LV" sz="2000" b="1" i="1" dirty="0" smtClean="0">
                <a:solidFill>
                  <a:schemeClr val="tx2"/>
                </a:solidFill>
              </a:rPr>
              <a:t>createE</a:t>
            </a:r>
            <a:r>
              <a:rPr lang="en-US" altLang="lv-LV" sz="2000" b="1" i="1" dirty="0" err="1" smtClean="0">
                <a:solidFill>
                  <a:schemeClr val="tx2"/>
                </a:solidFill>
              </a:rPr>
              <a:t>mpty</a:t>
            </a:r>
            <a:r>
              <a:rPr lang="en-US" altLang="lv-LV" sz="2000" b="1" i="1" dirty="0" smtClean="0"/>
              <a:t>()</a:t>
            </a:r>
            <a:r>
              <a:rPr lang="lv-LV" altLang="lv-LV" sz="2000" b="1" i="1" dirty="0" smtClean="0"/>
              <a:t>: List&lt;object&gt; - </a:t>
            </a:r>
            <a:r>
              <a:rPr lang="lv-LV" altLang="lv-LV" sz="2000" dirty="0" smtClean="0"/>
              <a:t>creates a new/empty list to store object types.</a:t>
            </a:r>
            <a:endParaRPr lang="en-US" altLang="lv-LV" sz="2000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379925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Use an array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/>
              <a:t> of size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endParaRPr lang="en-US" altLang="lv-LV" sz="2400"/>
          </a:p>
          <a:p>
            <a:pPr eaLnBrk="1" hangingPunct="1"/>
            <a:r>
              <a:rPr lang="en-US" altLang="lv-LV" sz="2400"/>
              <a:t>A variable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keeps track of the size of the array list (number of elements stored)</a:t>
            </a:r>
          </a:p>
          <a:p>
            <a:pPr eaLnBrk="1" hangingPunct="1"/>
            <a:r>
              <a:rPr lang="en-US" altLang="lv-LV" sz="2400"/>
              <a:t>Operation 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at</a:t>
            </a:r>
            <a:r>
              <a:rPr lang="en-US" altLang="lv-LV" sz="2400"/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i</a:t>
            </a:r>
            <a:r>
              <a:rPr lang="en-US" altLang="lv-LV" sz="2400"/>
              <a:t>) is implemented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 by returning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>
                <a:latin typeface="Times New Roman" panose="02020603050405020304" pitchFamily="18" charset="0"/>
              </a:rPr>
              <a:t>[</a:t>
            </a:r>
            <a:r>
              <a:rPr lang="en-US" altLang="lv-LV" sz="2400" b="1" i="1">
                <a:latin typeface="Times New Roman" panose="02020603050405020304" pitchFamily="18" charset="0"/>
              </a:rPr>
              <a:t>i</a:t>
            </a:r>
            <a:r>
              <a:rPr lang="en-US" altLang="lv-LV" sz="2400">
                <a:latin typeface="Times New Roman" panose="02020603050405020304" pitchFamily="18" charset="0"/>
              </a:rPr>
              <a:t>]</a:t>
            </a:r>
          </a:p>
          <a:p>
            <a:pPr eaLnBrk="1" hangingPunct="1"/>
            <a:r>
              <a:rPr lang="en-US" altLang="lv-LV" sz="2400"/>
              <a:t>Operation 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lv-LV" sz="2400"/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i,o</a:t>
            </a:r>
            <a:r>
              <a:rPr lang="en-US" altLang="lv-LV" sz="2400"/>
              <a:t>) is implemented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 by performing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 b="1">
                <a:latin typeface="Times New Roman" panose="02020603050405020304" pitchFamily="18" charset="0"/>
              </a:rPr>
              <a:t>[</a:t>
            </a:r>
            <a:r>
              <a:rPr lang="en-US" altLang="lv-LV" sz="2400" b="1" i="1">
                <a:latin typeface="Times New Roman" panose="02020603050405020304" pitchFamily="18" charset="0"/>
              </a:rPr>
              <a:t>i</a:t>
            </a:r>
            <a:r>
              <a:rPr lang="en-US" altLang="lv-LV" sz="2400" b="1">
                <a:latin typeface="Times New Roman" panose="02020603050405020304" pitchFamily="18" charset="0"/>
              </a:rPr>
              <a:t>]</a:t>
            </a:r>
            <a:r>
              <a:rPr lang="en-US" altLang="lv-LV" sz="2400" b="1" i="1">
                <a:latin typeface="Times New Roman" panose="02020603050405020304" pitchFamily="18" charset="0"/>
              </a:rPr>
              <a:t> = o</a:t>
            </a:r>
            <a:endParaRPr lang="en-US" altLang="lv-LV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lv-LV" sz="2400">
              <a:latin typeface="Times New Roman" panose="02020603050405020304" pitchFamily="18" charset="0"/>
            </a:endParaRPr>
          </a:p>
        </p:txBody>
      </p:sp>
      <p:sp>
        <p:nvSpPr>
          <p:cNvPr id="6150" name="Rectangle 58"/>
          <p:cNvSpPr>
            <a:spLocks noChangeArrowheads="1"/>
          </p:cNvSpPr>
          <p:nvPr/>
        </p:nvSpPr>
        <p:spPr bwMode="auto">
          <a:xfrm>
            <a:off x="3048001" y="51816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6151" name="Rectangle 59"/>
          <p:cNvSpPr>
            <a:spLocks noChangeArrowheads="1"/>
          </p:cNvSpPr>
          <p:nvPr/>
        </p:nvSpPr>
        <p:spPr bwMode="auto">
          <a:xfrm>
            <a:off x="35814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6152" name="Rectangle 60"/>
          <p:cNvSpPr>
            <a:spLocks noChangeArrowheads="1"/>
          </p:cNvSpPr>
          <p:nvPr/>
        </p:nvSpPr>
        <p:spPr bwMode="auto">
          <a:xfrm>
            <a:off x="38862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6153" name="Rectangle 61"/>
          <p:cNvSpPr>
            <a:spLocks noChangeArrowheads="1"/>
          </p:cNvSpPr>
          <p:nvPr/>
        </p:nvSpPr>
        <p:spPr bwMode="auto">
          <a:xfrm>
            <a:off x="41910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6154" name="Rectangle 65"/>
          <p:cNvSpPr>
            <a:spLocks noChangeArrowheads="1"/>
          </p:cNvSpPr>
          <p:nvPr/>
        </p:nvSpPr>
        <p:spPr bwMode="auto">
          <a:xfrm>
            <a:off x="6858001" y="55705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6155" name="Rectangle 82"/>
          <p:cNvSpPr>
            <a:spLocks noChangeArrowheads="1"/>
          </p:cNvSpPr>
          <p:nvPr/>
        </p:nvSpPr>
        <p:spPr bwMode="auto">
          <a:xfrm>
            <a:off x="3505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6156" name="Rectangle 83"/>
          <p:cNvSpPr>
            <a:spLocks noChangeArrowheads="1"/>
          </p:cNvSpPr>
          <p:nvPr/>
        </p:nvSpPr>
        <p:spPr bwMode="auto">
          <a:xfrm>
            <a:off x="38100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7" name="Rectangle 84"/>
          <p:cNvSpPr>
            <a:spLocks noChangeArrowheads="1"/>
          </p:cNvSpPr>
          <p:nvPr/>
        </p:nvSpPr>
        <p:spPr bwMode="auto">
          <a:xfrm>
            <a:off x="41148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8" name="Rectangle 85"/>
          <p:cNvSpPr>
            <a:spLocks noChangeArrowheads="1"/>
          </p:cNvSpPr>
          <p:nvPr/>
        </p:nvSpPr>
        <p:spPr bwMode="auto">
          <a:xfrm>
            <a:off x="44196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9" name="Rectangle 86"/>
          <p:cNvSpPr>
            <a:spLocks noChangeArrowheads="1"/>
          </p:cNvSpPr>
          <p:nvPr/>
        </p:nvSpPr>
        <p:spPr bwMode="auto">
          <a:xfrm>
            <a:off x="47244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87"/>
          <p:cNvSpPr>
            <a:spLocks noChangeArrowheads="1"/>
          </p:cNvSpPr>
          <p:nvPr/>
        </p:nvSpPr>
        <p:spPr bwMode="auto">
          <a:xfrm>
            <a:off x="5029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88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6162" name="Rectangle 89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3" name="Rectangle 90"/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91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92"/>
          <p:cNvSpPr>
            <a:spLocks noChangeArrowheads="1"/>
          </p:cNvSpPr>
          <p:nvPr/>
        </p:nvSpPr>
        <p:spPr bwMode="auto">
          <a:xfrm>
            <a:off x="6553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Rectangle 93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7" name="Rectangle 94"/>
          <p:cNvSpPr>
            <a:spLocks noChangeArrowheads="1"/>
          </p:cNvSpPr>
          <p:nvPr/>
        </p:nvSpPr>
        <p:spPr bwMode="auto">
          <a:xfrm>
            <a:off x="71628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95"/>
          <p:cNvSpPr>
            <a:spLocks noChangeArrowheads="1"/>
          </p:cNvSpPr>
          <p:nvPr/>
        </p:nvSpPr>
        <p:spPr bwMode="auto">
          <a:xfrm>
            <a:off x="74676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96"/>
          <p:cNvSpPr>
            <a:spLocks noChangeArrowheads="1"/>
          </p:cNvSpPr>
          <p:nvPr/>
        </p:nvSpPr>
        <p:spPr bwMode="auto">
          <a:xfrm>
            <a:off x="77724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Rectangle 97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1" name="Rectangle 98"/>
          <p:cNvSpPr>
            <a:spLocks noChangeArrowheads="1"/>
          </p:cNvSpPr>
          <p:nvPr/>
        </p:nvSpPr>
        <p:spPr bwMode="auto">
          <a:xfrm>
            <a:off x="83820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130"/>
          <p:cNvSpPr>
            <a:spLocks noChangeArrowheads="1"/>
          </p:cNvSpPr>
          <p:nvPr/>
        </p:nvSpPr>
        <p:spPr bwMode="auto">
          <a:xfrm>
            <a:off x="5334001" y="55784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894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In operation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/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i</a:t>
            </a:r>
            <a:r>
              <a:rPr lang="en-US" altLang="lv-LV" b="1">
                <a:latin typeface="Times New Roman" panose="02020603050405020304" pitchFamily="18" charset="0"/>
              </a:rPr>
              <a:t>,</a:t>
            </a:r>
            <a:r>
              <a:rPr lang="en-US" altLang="lv-LV" b="1" i="1">
                <a:latin typeface="Times New Roman" panose="02020603050405020304" pitchFamily="18" charset="0"/>
              </a:rPr>
              <a:t> o</a:t>
            </a:r>
            <a:r>
              <a:rPr lang="en-US" altLang="lv-LV"/>
              <a:t>), we need to make room for the new element by shifting forward the 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i</a:t>
            </a:r>
            <a:r>
              <a:rPr lang="en-US" altLang="lv-LV"/>
              <a:t> elements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i</a:t>
            </a:r>
            <a:r>
              <a:rPr lang="en-US" altLang="lv-LV">
                <a:latin typeface="Times New Roman" panose="02020603050405020304" pitchFamily="18" charset="0"/>
              </a:rPr>
              <a:t>], …,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In the worst case (</a:t>
            </a:r>
            <a:r>
              <a:rPr lang="en-US" altLang="lv-LV" b="1" i="1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=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0</a:t>
            </a:r>
            <a:r>
              <a:rPr lang="en-US" altLang="lv-LV"/>
              <a:t>), this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</a:t>
            </a:r>
          </a:p>
        </p:txBody>
      </p:sp>
      <p:sp>
        <p:nvSpPr>
          <p:cNvPr id="7174" name="Rectangle 55"/>
          <p:cNvSpPr>
            <a:spLocks noChangeArrowheads="1"/>
          </p:cNvSpPr>
          <p:nvPr/>
        </p:nvSpPr>
        <p:spPr bwMode="auto">
          <a:xfrm>
            <a:off x="3505201" y="35814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75" name="Rectangle 56"/>
          <p:cNvSpPr>
            <a:spLocks noChangeArrowheads="1"/>
          </p:cNvSpPr>
          <p:nvPr/>
        </p:nvSpPr>
        <p:spPr bwMode="auto">
          <a:xfrm>
            <a:off x="4038600" y="39703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76" name="Rectangle 57"/>
          <p:cNvSpPr>
            <a:spLocks noChangeArrowheads="1"/>
          </p:cNvSpPr>
          <p:nvPr/>
        </p:nvSpPr>
        <p:spPr bwMode="auto">
          <a:xfrm>
            <a:off x="4343400" y="39703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77" name="Rectangle 58"/>
          <p:cNvSpPr>
            <a:spLocks noChangeArrowheads="1"/>
          </p:cNvSpPr>
          <p:nvPr/>
        </p:nvSpPr>
        <p:spPr bwMode="auto">
          <a:xfrm>
            <a:off x="4648200" y="39703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78" name="Rectangle 59"/>
          <p:cNvSpPr>
            <a:spLocks noChangeArrowheads="1"/>
          </p:cNvSpPr>
          <p:nvPr/>
        </p:nvSpPr>
        <p:spPr bwMode="auto">
          <a:xfrm>
            <a:off x="7315201" y="39703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79" name="Rectangle 60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180" name="Rectangle 61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62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Rectangle 63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3" name="Rectangle 6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6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186" name="Rectangle 67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7" name="Rectangle 68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9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70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Rectangle 71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1" name="Rectangle 72"/>
          <p:cNvSpPr>
            <a:spLocks noChangeArrowheads="1"/>
          </p:cNvSpPr>
          <p:nvPr/>
        </p:nvSpPr>
        <p:spPr bwMode="auto">
          <a:xfrm>
            <a:off x="7620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2" name="Rectangle 73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8534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Rectangle 76"/>
          <p:cNvSpPr>
            <a:spLocks noChangeArrowheads="1"/>
          </p:cNvSpPr>
          <p:nvPr/>
        </p:nvSpPr>
        <p:spPr bwMode="auto">
          <a:xfrm>
            <a:off x="8839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6" name="Rectangle 77"/>
          <p:cNvSpPr>
            <a:spLocks noChangeArrowheads="1"/>
          </p:cNvSpPr>
          <p:nvPr/>
        </p:nvSpPr>
        <p:spPr bwMode="auto">
          <a:xfrm>
            <a:off x="5791201" y="39782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97" name="Rectangle 78"/>
          <p:cNvSpPr>
            <a:spLocks noChangeArrowheads="1"/>
          </p:cNvSpPr>
          <p:nvPr/>
        </p:nvSpPr>
        <p:spPr bwMode="auto">
          <a:xfrm>
            <a:off x="3505201" y="44958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98" name="Rectangle 79"/>
          <p:cNvSpPr>
            <a:spLocks noChangeArrowheads="1"/>
          </p:cNvSpPr>
          <p:nvPr/>
        </p:nvSpPr>
        <p:spPr bwMode="auto">
          <a:xfrm>
            <a:off x="4038600" y="48847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99" name="Rectangle 80"/>
          <p:cNvSpPr>
            <a:spLocks noChangeArrowheads="1"/>
          </p:cNvSpPr>
          <p:nvPr/>
        </p:nvSpPr>
        <p:spPr bwMode="auto">
          <a:xfrm>
            <a:off x="4343400" y="48847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00" name="Rectangle 81"/>
          <p:cNvSpPr>
            <a:spLocks noChangeArrowheads="1"/>
          </p:cNvSpPr>
          <p:nvPr/>
        </p:nvSpPr>
        <p:spPr bwMode="auto">
          <a:xfrm>
            <a:off x="4648200" y="48847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01" name="Rectangle 82"/>
          <p:cNvSpPr>
            <a:spLocks noChangeArrowheads="1"/>
          </p:cNvSpPr>
          <p:nvPr/>
        </p:nvSpPr>
        <p:spPr bwMode="auto">
          <a:xfrm>
            <a:off x="7315201" y="48847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02" name="Rectangle 83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203" name="Rectangle 84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85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86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Rectangle 87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7" name="Rectangle 88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89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209" name="Rectangle 90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Rectangle 91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1" name="Rectangle 92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2" name="Rectangle 93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3" name="Rectangle 94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4" name="Rectangle 95"/>
          <p:cNvSpPr>
            <a:spLocks noChangeArrowheads="1"/>
          </p:cNvSpPr>
          <p:nvPr/>
        </p:nvSpPr>
        <p:spPr bwMode="auto">
          <a:xfrm>
            <a:off x="7620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96"/>
          <p:cNvSpPr>
            <a:spLocks noChangeArrowheads="1"/>
          </p:cNvSpPr>
          <p:nvPr/>
        </p:nvSpPr>
        <p:spPr bwMode="auto">
          <a:xfrm>
            <a:off x="7924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Rectangle 97"/>
          <p:cNvSpPr>
            <a:spLocks noChangeArrowheads="1"/>
          </p:cNvSpPr>
          <p:nvPr/>
        </p:nvSpPr>
        <p:spPr bwMode="auto">
          <a:xfrm>
            <a:off x="8229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7" name="Rectangle 98"/>
          <p:cNvSpPr>
            <a:spLocks noChangeArrowheads="1"/>
          </p:cNvSpPr>
          <p:nvPr/>
        </p:nvSpPr>
        <p:spPr bwMode="auto">
          <a:xfrm>
            <a:off x="8534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8" name="Rectangle 99"/>
          <p:cNvSpPr>
            <a:spLocks noChangeArrowheads="1"/>
          </p:cNvSpPr>
          <p:nvPr/>
        </p:nvSpPr>
        <p:spPr bwMode="auto">
          <a:xfrm>
            <a:off x="8839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9" name="Rectangle 100"/>
          <p:cNvSpPr>
            <a:spLocks noChangeArrowheads="1"/>
          </p:cNvSpPr>
          <p:nvPr/>
        </p:nvSpPr>
        <p:spPr bwMode="auto">
          <a:xfrm>
            <a:off x="5791201" y="48926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20" name="Rectangle 101"/>
          <p:cNvSpPr>
            <a:spLocks noChangeArrowheads="1"/>
          </p:cNvSpPr>
          <p:nvPr/>
        </p:nvSpPr>
        <p:spPr bwMode="auto">
          <a:xfrm>
            <a:off x="3505201" y="54102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21" name="Rectangle 102"/>
          <p:cNvSpPr>
            <a:spLocks noChangeArrowheads="1"/>
          </p:cNvSpPr>
          <p:nvPr/>
        </p:nvSpPr>
        <p:spPr bwMode="auto">
          <a:xfrm>
            <a:off x="4038600" y="57991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22" name="Rectangle 103"/>
          <p:cNvSpPr>
            <a:spLocks noChangeArrowheads="1"/>
          </p:cNvSpPr>
          <p:nvPr/>
        </p:nvSpPr>
        <p:spPr bwMode="auto">
          <a:xfrm>
            <a:off x="4343400" y="57991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23" name="Rectangle 104"/>
          <p:cNvSpPr>
            <a:spLocks noChangeArrowheads="1"/>
          </p:cNvSpPr>
          <p:nvPr/>
        </p:nvSpPr>
        <p:spPr bwMode="auto">
          <a:xfrm>
            <a:off x="4648200" y="57991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24" name="Rectangle 105"/>
          <p:cNvSpPr>
            <a:spLocks noChangeArrowheads="1"/>
          </p:cNvSpPr>
          <p:nvPr/>
        </p:nvSpPr>
        <p:spPr bwMode="auto">
          <a:xfrm>
            <a:off x="7645401" y="57991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25" name="Rectangle 106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226" name="Rectangle 107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Rectangle 108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8" name="Rectangle 109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10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11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Rectangle 112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7232" name="Rectangle 113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3" name="Rectangle 114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4" name="Rectangle 115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5" name="Rectangle 116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17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Rectangle 118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8" name="Rectangle 119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9" name="Rectangle 120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0" name="Rectangle 121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1" name="Rectangle 122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2" name="Rectangle 123"/>
          <p:cNvSpPr>
            <a:spLocks noChangeArrowheads="1"/>
          </p:cNvSpPr>
          <p:nvPr/>
        </p:nvSpPr>
        <p:spPr bwMode="auto">
          <a:xfrm>
            <a:off x="5791201" y="58070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  <p:cxnSp>
        <p:nvCxnSpPr>
          <p:cNvPr id="7243" name="AutoShape 124"/>
          <p:cNvCxnSpPr>
            <a:cxnSpLocks noChangeShapeType="1"/>
            <a:stCxn id="7208" idx="0"/>
            <a:endCxn id="7209" idx="0"/>
          </p:cNvCxnSpPr>
          <p:nvPr/>
        </p:nvCxnSpPr>
        <p:spPr bwMode="auto">
          <a:xfrm rot="5400000" flipV="1">
            <a:off x="6095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4" name="AutoShape 126"/>
          <p:cNvCxnSpPr>
            <a:cxnSpLocks noChangeShapeType="1"/>
          </p:cNvCxnSpPr>
          <p:nvPr/>
        </p:nvCxnSpPr>
        <p:spPr bwMode="auto">
          <a:xfrm rot="5400000" flipV="1">
            <a:off x="6400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5" name="AutoShape 127"/>
          <p:cNvCxnSpPr>
            <a:cxnSpLocks noChangeShapeType="1"/>
          </p:cNvCxnSpPr>
          <p:nvPr/>
        </p:nvCxnSpPr>
        <p:spPr bwMode="auto">
          <a:xfrm rot="5400000" flipV="1">
            <a:off x="6704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6" name="AutoShape 128"/>
          <p:cNvCxnSpPr>
            <a:cxnSpLocks noChangeShapeType="1"/>
          </p:cNvCxnSpPr>
          <p:nvPr/>
        </p:nvCxnSpPr>
        <p:spPr bwMode="auto">
          <a:xfrm rot="5400000" flipV="1">
            <a:off x="7009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7" name="AutoShape 129"/>
          <p:cNvCxnSpPr>
            <a:cxnSpLocks noChangeShapeType="1"/>
          </p:cNvCxnSpPr>
          <p:nvPr/>
        </p:nvCxnSpPr>
        <p:spPr bwMode="auto">
          <a:xfrm rot="5400000" flipV="1">
            <a:off x="7314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997485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3068</TotalTime>
  <Words>2351</Words>
  <Application>Microsoft Office PowerPoint</Application>
  <PresentationFormat>Widescreen</PresentationFormat>
  <Paragraphs>321</Paragraphs>
  <Slides>30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Cambria Math</vt:lpstr>
      <vt:lpstr>Symbol</vt:lpstr>
      <vt:lpstr>Tahoma</vt:lpstr>
      <vt:lpstr>Times New Roman</vt:lpstr>
      <vt:lpstr>Wingdings</vt:lpstr>
      <vt:lpstr>Notebook</vt:lpstr>
      <vt:lpstr>Equation</vt:lpstr>
      <vt:lpstr>Week03 Other Complexity Models</vt:lpstr>
      <vt:lpstr>Objectives</vt:lpstr>
      <vt:lpstr>Weights by Input Probability</vt:lpstr>
      <vt:lpstr>Weights by Input Probability</vt:lpstr>
      <vt:lpstr>Best, Average, and Worst Cases (continued)</vt:lpstr>
      <vt:lpstr>Amortized Complexity</vt:lpstr>
      <vt:lpstr>Example: Class ArrayList</vt:lpstr>
      <vt:lpstr>Array-based Implementation</vt:lpstr>
      <vt:lpstr>Insertion</vt:lpstr>
      <vt:lpstr>Element Removal</vt:lpstr>
      <vt:lpstr>Performance</vt:lpstr>
      <vt:lpstr>Growable Array-based Array List</vt:lpstr>
      <vt:lpstr>Comparison of the Strategies</vt:lpstr>
      <vt:lpstr>Incremental Strategy Analysis </vt:lpstr>
      <vt:lpstr>Doubling Strategy Analysis</vt:lpstr>
      <vt:lpstr>Probabilistic Algorithms</vt:lpstr>
      <vt:lpstr>The Selection Problem</vt:lpstr>
      <vt:lpstr>Quick-Select</vt:lpstr>
      <vt:lpstr>Partition</vt:lpstr>
      <vt:lpstr>Quick-Select Visualization</vt:lpstr>
      <vt:lpstr>Expected Running Time – 1 </vt:lpstr>
      <vt:lpstr>Expected Running Time – 2 </vt:lpstr>
      <vt:lpstr>NP Complexity Class</vt:lpstr>
      <vt:lpstr>Problem: Traveling Salesman</vt:lpstr>
      <vt:lpstr>Traveling Salesman Revisited</vt:lpstr>
      <vt:lpstr>Non-deterministic Time Analysis</vt:lpstr>
      <vt:lpstr>NP-Completeness (continued)</vt:lpstr>
      <vt:lpstr>Average-case Analysis</vt:lpstr>
      <vt:lpstr>Best/Worst/Average Analysis</vt:lpstr>
      <vt:lpstr>Amortized Complexity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196</cp:revision>
  <cp:lastPrinted>1601-01-01T00:00:00Z</cp:lastPrinted>
  <dcterms:created xsi:type="dcterms:W3CDTF">1601-01-01T00:00:00Z</dcterms:created>
  <dcterms:modified xsi:type="dcterms:W3CDTF">2021-09-13T06:28:10Z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