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280" r:id="rId2"/>
    <p:sldId id="328" r:id="rId3"/>
    <p:sldId id="306" r:id="rId4"/>
    <p:sldId id="332" r:id="rId5"/>
    <p:sldId id="333" r:id="rId6"/>
    <p:sldId id="334" r:id="rId7"/>
    <p:sldId id="335" r:id="rId8"/>
    <p:sldId id="336" r:id="rId9"/>
    <p:sldId id="337" r:id="rId10"/>
    <p:sldId id="359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4" r:id="rId35"/>
    <p:sldId id="375" r:id="rId36"/>
    <p:sldId id="406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8" r:id="rId65"/>
    <p:sldId id="409" r:id="rId66"/>
    <p:sldId id="410" r:id="rId6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28"/>
            <p14:sldId id="306"/>
          </p14:sldIdLst>
        </p14:section>
        <p14:section name="Stacks" id="{FF66F80F-D053-47CB-90F2-51260F02EAE2}">
          <p14:sldIdLst>
            <p14:sldId id="332"/>
            <p14:sldId id="333"/>
            <p14:sldId id="334"/>
            <p14:sldId id="335"/>
            <p14:sldId id="336"/>
            <p14:sldId id="337"/>
            <p14:sldId id="359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Queues" id="{C2F6E9C0-CF8B-45DC-8190-A028347217F1}">
          <p14:sldIdLst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  <p14:section name="Array Lists" id="{8A186743-8FFC-4C6A-A24C-B575D45BDE9D}">
          <p14:sldIdLst>
            <p14:sldId id="374"/>
            <p14:sldId id="375"/>
            <p14:sldId id="406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</p14:sldIdLst>
        </p14:section>
        <p14:section name="Iterators" id="{A3531265-4C28-47B6-A182-205B6EE3FE8E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Lists" id="{065F20BC-1D18-49F2-BCAB-D1D5D5DBD13C}">
          <p14:sldIdLst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Sample Problems" id="{D1E3D1B2-4BD9-485C-94D0-855F6E811EB4}">
          <p14:sldIdLst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7.xml"/><Relationship Id="rId18" Type="http://schemas.openxmlformats.org/officeDocument/2006/relationships/slide" Target="slides/slide32.xml"/><Relationship Id="rId26" Type="http://schemas.openxmlformats.org/officeDocument/2006/relationships/slide" Target="slides/slide42.xml"/><Relationship Id="rId3" Type="http://schemas.openxmlformats.org/officeDocument/2006/relationships/slide" Target="slides/slide6.xml"/><Relationship Id="rId21" Type="http://schemas.openxmlformats.org/officeDocument/2006/relationships/slide" Target="slides/slide37.xml"/><Relationship Id="rId34" Type="http://schemas.openxmlformats.org/officeDocument/2006/relationships/slide" Target="slides/slide58.xml"/><Relationship Id="rId7" Type="http://schemas.openxmlformats.org/officeDocument/2006/relationships/slide" Target="slides/slide11.xml"/><Relationship Id="rId12" Type="http://schemas.openxmlformats.org/officeDocument/2006/relationships/slide" Target="slides/slide25.xml"/><Relationship Id="rId17" Type="http://schemas.openxmlformats.org/officeDocument/2006/relationships/slide" Target="slides/slide31.xml"/><Relationship Id="rId25" Type="http://schemas.openxmlformats.org/officeDocument/2006/relationships/slide" Target="slides/slide41.xml"/><Relationship Id="rId33" Type="http://schemas.openxmlformats.org/officeDocument/2006/relationships/slide" Target="slides/slide57.xml"/><Relationship Id="rId2" Type="http://schemas.openxmlformats.org/officeDocument/2006/relationships/slide" Target="slides/slide5.xml"/><Relationship Id="rId16" Type="http://schemas.openxmlformats.org/officeDocument/2006/relationships/slide" Target="slides/slide30.xml"/><Relationship Id="rId20" Type="http://schemas.openxmlformats.org/officeDocument/2006/relationships/slide" Target="slides/slide35.xml"/><Relationship Id="rId29" Type="http://schemas.openxmlformats.org/officeDocument/2006/relationships/slide" Target="slides/slide50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23.xml"/><Relationship Id="rId24" Type="http://schemas.openxmlformats.org/officeDocument/2006/relationships/slide" Target="slides/slide40.xml"/><Relationship Id="rId32" Type="http://schemas.openxmlformats.org/officeDocument/2006/relationships/slide" Target="slides/slide56.xml"/><Relationship Id="rId5" Type="http://schemas.openxmlformats.org/officeDocument/2006/relationships/slide" Target="slides/slide8.xml"/><Relationship Id="rId15" Type="http://schemas.openxmlformats.org/officeDocument/2006/relationships/slide" Target="slides/slide29.xml"/><Relationship Id="rId23" Type="http://schemas.openxmlformats.org/officeDocument/2006/relationships/slide" Target="slides/slide39.xml"/><Relationship Id="rId28" Type="http://schemas.openxmlformats.org/officeDocument/2006/relationships/slide" Target="slides/slide44.xml"/><Relationship Id="rId36" Type="http://schemas.openxmlformats.org/officeDocument/2006/relationships/slide" Target="slides/slide62.xml"/><Relationship Id="rId10" Type="http://schemas.openxmlformats.org/officeDocument/2006/relationships/slide" Target="slides/slide21.xml"/><Relationship Id="rId19" Type="http://schemas.openxmlformats.org/officeDocument/2006/relationships/slide" Target="slides/slide34.xml"/><Relationship Id="rId31" Type="http://schemas.openxmlformats.org/officeDocument/2006/relationships/slide" Target="slides/slide5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28.xml"/><Relationship Id="rId22" Type="http://schemas.openxmlformats.org/officeDocument/2006/relationships/slide" Target="slides/slide38.xml"/><Relationship Id="rId27" Type="http://schemas.openxmlformats.org/officeDocument/2006/relationships/slide" Target="slides/slide43.xml"/><Relationship Id="rId30" Type="http://schemas.openxmlformats.org/officeDocument/2006/relationships/slide" Target="slides/slide51.xml"/><Relationship Id="rId35" Type="http://schemas.openxmlformats.org/officeDocument/2006/relationships/slide" Target="slides/slide60.xml"/><Relationship Id="rId8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346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9262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6540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740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235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75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7477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1187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673334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421677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52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368871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5015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42929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493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8773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036FA4-FFAD-47AA-AA1A-C9EC2D364E2D}" type="datetime8">
              <a:rPr lang="en-US" altLang="lv-LV" sz="1300"/>
              <a:pPr eaLnBrk="1" hangingPunct="1"/>
              <a:t>8/9/2021 12:05 AM</a:t>
            </a:fld>
            <a:endParaRPr lang="en-US" altLang="lv-LV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235963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8673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32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00280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9774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5690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2618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91903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62243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75617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57580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80703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1650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73997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4352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13446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5319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3615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4185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4991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3388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21776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429453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99110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02784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084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564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7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738673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4299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4066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1053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58581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230558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71979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47947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3462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36470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05949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320570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9140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887985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51624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6277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92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45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5981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28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6B67A-33DB-4139-AB42-DE286B82395E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333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7594-9369-4BD5-B098-F2392BA5D514}" type="datetime8">
              <a:rPr lang="en-US"/>
              <a:pPr>
                <a:defRPr/>
              </a:pPr>
              <a:t>8/9/2021 12:05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5F1E-79ED-49F5-9198-BBF4E00248A7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10177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3.1. List Structures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Stack as a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implement a stack with a singly linked list</a:t>
            </a:r>
          </a:p>
          <a:p>
            <a:pPr eaLnBrk="1" hangingPunct="1"/>
            <a:r>
              <a:rPr lang="en-US" altLang="lv-LV"/>
              <a:t>The top element is stored at the first node of the list</a:t>
            </a:r>
          </a:p>
          <a:p>
            <a:pPr eaLnBrk="1" hangingPunct="1"/>
            <a:r>
              <a:rPr lang="en-US" altLang="lv-LV"/>
              <a:t>The space used is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and each operation of the Stack ADT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(1) </a:t>
            </a:r>
            <a:r>
              <a:rPr lang="en-US" altLang="lv-LV"/>
              <a:t>time </a:t>
            </a:r>
            <a:endParaRPr lang="en-US" altLang="lv-LV" sz="20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8038FA-0E07-45A6-9087-7C863B0AEC5F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35280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3889376" y="4152901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3621089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V="1">
            <a:off x="4157663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964114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5500689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5768975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6575426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711200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7380288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8186739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8723314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V="1">
            <a:off x="8991600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232400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6843714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8455025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9750425" y="42465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2409825" y="4191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 flipV="1">
            <a:off x="2743200" y="44577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9241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6415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2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526415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526415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4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26415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45" name="AutoShape 33"/>
          <p:cNvSpPr>
            <a:spLocks noChangeArrowheads="1"/>
          </p:cNvSpPr>
          <p:nvPr/>
        </p:nvSpPr>
        <p:spPr bwMode="auto">
          <a:xfrm>
            <a:off x="3048000" y="3619500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200401" y="3581401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</a:t>
            </a:r>
          </a:p>
        </p:txBody>
      </p:sp>
      <p:sp>
        <p:nvSpPr>
          <p:cNvPr id="9247" name="AutoShape 35"/>
          <p:cNvSpPr>
            <a:spLocks noChangeArrowheads="1"/>
          </p:cNvSpPr>
          <p:nvPr/>
        </p:nvSpPr>
        <p:spPr bwMode="auto">
          <a:xfrm>
            <a:off x="3048000" y="4991100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7577139" y="58547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32883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05606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variable keeps track of the  index of the top element 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425A4A-ED6F-4DF5-A30B-7A910AA66E2D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7239001" y="5461001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3429001" y="5461001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6234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16301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3416300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11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3429001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7237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250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9864725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402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415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3810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3810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3810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4191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4191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4191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6" name="Rectangle 25"/>
          <p:cNvSpPr>
            <a:spLocks noChangeArrowheads="1"/>
          </p:cNvSpPr>
          <p:nvPr/>
        </p:nvSpPr>
        <p:spPr bwMode="auto">
          <a:xfrm>
            <a:off x="5332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7" name="Rectangle 26"/>
          <p:cNvSpPr>
            <a:spLocks noChangeArrowheads="1"/>
          </p:cNvSpPr>
          <p:nvPr/>
        </p:nvSpPr>
        <p:spPr bwMode="auto">
          <a:xfrm>
            <a:off x="5332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5332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495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0" name="Rectangle 29"/>
          <p:cNvSpPr>
            <a:spLocks noChangeArrowheads="1"/>
          </p:cNvSpPr>
          <p:nvPr/>
        </p:nvSpPr>
        <p:spPr bwMode="auto">
          <a:xfrm>
            <a:off x="4951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1" name="Rectangle 30"/>
          <p:cNvSpPr>
            <a:spLocks noChangeArrowheads="1"/>
          </p:cNvSpPr>
          <p:nvPr/>
        </p:nvSpPr>
        <p:spPr bwMode="auto">
          <a:xfrm>
            <a:off x="4951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2" name="Rectangle 31"/>
          <p:cNvSpPr>
            <a:spLocks noChangeArrowheads="1"/>
          </p:cNvSpPr>
          <p:nvPr/>
        </p:nvSpPr>
        <p:spPr bwMode="auto">
          <a:xfrm>
            <a:off x="4572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3" name="Rectangle 32"/>
          <p:cNvSpPr>
            <a:spLocks noChangeArrowheads="1"/>
          </p:cNvSpPr>
          <p:nvPr/>
        </p:nvSpPr>
        <p:spPr bwMode="auto">
          <a:xfrm>
            <a:off x="4572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4572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5" name="Rectangle 34"/>
          <p:cNvSpPr>
            <a:spLocks noChangeArrowheads="1"/>
          </p:cNvSpPr>
          <p:nvPr/>
        </p:nvSpPr>
        <p:spPr bwMode="auto">
          <a:xfrm>
            <a:off x="5713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6" name="Rectangle 35"/>
          <p:cNvSpPr>
            <a:spLocks noChangeArrowheads="1"/>
          </p:cNvSpPr>
          <p:nvPr/>
        </p:nvSpPr>
        <p:spPr bwMode="auto">
          <a:xfrm>
            <a:off x="5713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7" name="Rectangle 36"/>
          <p:cNvSpPr>
            <a:spLocks noChangeArrowheads="1"/>
          </p:cNvSpPr>
          <p:nvPr/>
        </p:nvSpPr>
        <p:spPr bwMode="auto">
          <a:xfrm>
            <a:off x="5713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8" name="Rectangle 37"/>
          <p:cNvSpPr>
            <a:spLocks noChangeArrowheads="1"/>
          </p:cNvSpPr>
          <p:nvPr/>
        </p:nvSpPr>
        <p:spPr bwMode="auto">
          <a:xfrm>
            <a:off x="8328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9" name="Rectangle 38"/>
          <p:cNvSpPr>
            <a:spLocks noChangeArrowheads="1"/>
          </p:cNvSpPr>
          <p:nvPr/>
        </p:nvSpPr>
        <p:spPr bwMode="auto">
          <a:xfrm>
            <a:off x="8328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0" name="Rectangle 39"/>
          <p:cNvSpPr>
            <a:spLocks noChangeArrowheads="1"/>
          </p:cNvSpPr>
          <p:nvPr/>
        </p:nvSpPr>
        <p:spPr bwMode="auto">
          <a:xfrm>
            <a:off x="83280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1" name="Rectangle 40"/>
          <p:cNvSpPr>
            <a:spLocks noChangeArrowheads="1"/>
          </p:cNvSpPr>
          <p:nvPr/>
        </p:nvSpPr>
        <p:spPr bwMode="auto">
          <a:xfrm>
            <a:off x="6094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2" name="Rectangle 41"/>
          <p:cNvSpPr>
            <a:spLocks noChangeArrowheads="1"/>
          </p:cNvSpPr>
          <p:nvPr/>
        </p:nvSpPr>
        <p:spPr bwMode="auto">
          <a:xfrm>
            <a:off x="6094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3" name="Rectangle 42"/>
          <p:cNvSpPr>
            <a:spLocks noChangeArrowheads="1"/>
          </p:cNvSpPr>
          <p:nvPr/>
        </p:nvSpPr>
        <p:spPr bwMode="auto">
          <a:xfrm>
            <a:off x="6094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4" name="Rectangle 43"/>
          <p:cNvSpPr>
            <a:spLocks noChangeArrowheads="1"/>
          </p:cNvSpPr>
          <p:nvPr/>
        </p:nvSpPr>
        <p:spPr bwMode="auto">
          <a:xfrm>
            <a:off x="7948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5" name="Rectangle 44"/>
          <p:cNvSpPr>
            <a:spLocks noChangeArrowheads="1"/>
          </p:cNvSpPr>
          <p:nvPr/>
        </p:nvSpPr>
        <p:spPr bwMode="auto">
          <a:xfrm>
            <a:off x="7948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6" name="Rectangle 45"/>
          <p:cNvSpPr>
            <a:spLocks noChangeArrowheads="1"/>
          </p:cNvSpPr>
          <p:nvPr/>
        </p:nvSpPr>
        <p:spPr bwMode="auto">
          <a:xfrm>
            <a:off x="7948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7" name="Rectangle 46"/>
          <p:cNvSpPr>
            <a:spLocks noChangeArrowheads="1"/>
          </p:cNvSpPr>
          <p:nvPr/>
        </p:nvSpPr>
        <p:spPr bwMode="auto">
          <a:xfrm>
            <a:off x="7567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8" name="Rectangle 47"/>
          <p:cNvSpPr>
            <a:spLocks noChangeArrowheads="1"/>
          </p:cNvSpPr>
          <p:nvPr/>
        </p:nvSpPr>
        <p:spPr bwMode="auto">
          <a:xfrm>
            <a:off x="7567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9" name="Rectangle 48"/>
          <p:cNvSpPr>
            <a:spLocks noChangeArrowheads="1"/>
          </p:cNvSpPr>
          <p:nvPr/>
        </p:nvSpPr>
        <p:spPr bwMode="auto">
          <a:xfrm>
            <a:off x="7567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0" name="Rectangle 49"/>
          <p:cNvSpPr>
            <a:spLocks noChangeArrowheads="1"/>
          </p:cNvSpPr>
          <p:nvPr/>
        </p:nvSpPr>
        <p:spPr bwMode="auto">
          <a:xfrm>
            <a:off x="8721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1" name="Rectangle 50"/>
          <p:cNvSpPr>
            <a:spLocks noChangeArrowheads="1"/>
          </p:cNvSpPr>
          <p:nvPr/>
        </p:nvSpPr>
        <p:spPr bwMode="auto">
          <a:xfrm>
            <a:off x="8721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2" name="Rectangle 51"/>
          <p:cNvSpPr>
            <a:spLocks noChangeArrowheads="1"/>
          </p:cNvSpPr>
          <p:nvPr/>
        </p:nvSpPr>
        <p:spPr bwMode="auto">
          <a:xfrm>
            <a:off x="8721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3" name="Rectangle 52"/>
          <p:cNvSpPr>
            <a:spLocks noChangeArrowheads="1"/>
          </p:cNvSpPr>
          <p:nvPr/>
        </p:nvSpPr>
        <p:spPr bwMode="auto">
          <a:xfrm>
            <a:off x="9102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4" name="Rectangle 53"/>
          <p:cNvSpPr>
            <a:spLocks noChangeArrowheads="1"/>
          </p:cNvSpPr>
          <p:nvPr/>
        </p:nvSpPr>
        <p:spPr bwMode="auto">
          <a:xfrm>
            <a:off x="9102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5" name="Rectangle 54"/>
          <p:cNvSpPr>
            <a:spLocks noChangeArrowheads="1"/>
          </p:cNvSpPr>
          <p:nvPr/>
        </p:nvSpPr>
        <p:spPr bwMode="auto">
          <a:xfrm>
            <a:off x="9102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6" name="Rectangle 55"/>
          <p:cNvSpPr>
            <a:spLocks noChangeArrowheads="1"/>
          </p:cNvSpPr>
          <p:nvPr/>
        </p:nvSpPr>
        <p:spPr bwMode="auto">
          <a:xfrm>
            <a:off x="9483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7" name="Rectangle 57"/>
          <p:cNvSpPr>
            <a:spLocks noChangeArrowheads="1"/>
          </p:cNvSpPr>
          <p:nvPr/>
        </p:nvSpPr>
        <p:spPr bwMode="auto">
          <a:xfrm>
            <a:off x="9483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8" name="Rectangle 58"/>
          <p:cNvSpPr>
            <a:spLocks noChangeArrowheads="1"/>
          </p:cNvSpPr>
          <p:nvPr/>
        </p:nvSpPr>
        <p:spPr bwMode="auto">
          <a:xfrm>
            <a:off x="2971801" y="54991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13369" name="Rectangle 59"/>
          <p:cNvSpPr>
            <a:spLocks noChangeArrowheads="1"/>
          </p:cNvSpPr>
          <p:nvPr/>
        </p:nvSpPr>
        <p:spPr bwMode="auto">
          <a:xfrm>
            <a:off x="35433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0" name="Rectangle 60"/>
          <p:cNvSpPr>
            <a:spLocks noChangeArrowheads="1"/>
          </p:cNvSpPr>
          <p:nvPr/>
        </p:nvSpPr>
        <p:spPr bwMode="auto">
          <a:xfrm>
            <a:off x="3949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1" name="Rectangle 61"/>
          <p:cNvSpPr>
            <a:spLocks noChangeArrowheads="1"/>
          </p:cNvSpPr>
          <p:nvPr/>
        </p:nvSpPr>
        <p:spPr bwMode="auto">
          <a:xfrm>
            <a:off x="4330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2" name="Rectangle 65"/>
          <p:cNvSpPr>
            <a:spLocks noChangeArrowheads="1"/>
          </p:cNvSpPr>
          <p:nvPr/>
        </p:nvSpPr>
        <p:spPr bwMode="auto">
          <a:xfrm>
            <a:off x="8407401" y="584358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13373" name="Rectangle 66"/>
          <p:cNvSpPr>
            <a:spLocks noChangeArrowheads="1"/>
          </p:cNvSpPr>
          <p:nvPr/>
        </p:nvSpPr>
        <p:spPr bwMode="auto">
          <a:xfrm>
            <a:off x="622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4" name="Freeform 67"/>
          <p:cNvSpPr>
            <a:spLocks/>
          </p:cNvSpPr>
          <p:nvPr/>
        </p:nvSpPr>
        <p:spPr bwMode="auto">
          <a:xfrm>
            <a:off x="62214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5" name="Freeform 68"/>
          <p:cNvSpPr>
            <a:spLocks/>
          </p:cNvSpPr>
          <p:nvPr/>
        </p:nvSpPr>
        <p:spPr bwMode="auto">
          <a:xfrm>
            <a:off x="6310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6" name="Rectangle 69"/>
          <p:cNvSpPr>
            <a:spLocks noChangeArrowheads="1"/>
          </p:cNvSpPr>
          <p:nvPr/>
        </p:nvSpPr>
        <p:spPr bwMode="auto">
          <a:xfrm>
            <a:off x="6411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7" name="Freeform 70"/>
          <p:cNvSpPr>
            <a:spLocks/>
          </p:cNvSpPr>
          <p:nvPr/>
        </p:nvSpPr>
        <p:spPr bwMode="auto">
          <a:xfrm>
            <a:off x="6386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8" name="Rectangle 71"/>
          <p:cNvSpPr>
            <a:spLocks noChangeArrowheads="1"/>
          </p:cNvSpPr>
          <p:nvPr/>
        </p:nvSpPr>
        <p:spPr bwMode="auto">
          <a:xfrm>
            <a:off x="7212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9" name="Freeform 72"/>
          <p:cNvSpPr>
            <a:spLocks/>
          </p:cNvSpPr>
          <p:nvPr/>
        </p:nvSpPr>
        <p:spPr bwMode="auto">
          <a:xfrm>
            <a:off x="72120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0" name="Freeform 73"/>
          <p:cNvSpPr>
            <a:spLocks/>
          </p:cNvSpPr>
          <p:nvPr/>
        </p:nvSpPr>
        <p:spPr bwMode="auto">
          <a:xfrm>
            <a:off x="7300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1" name="Rectangle 74"/>
          <p:cNvSpPr>
            <a:spLocks noChangeArrowheads="1"/>
          </p:cNvSpPr>
          <p:nvPr/>
        </p:nvSpPr>
        <p:spPr bwMode="auto">
          <a:xfrm>
            <a:off x="7402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82" name="Freeform 75"/>
          <p:cNvSpPr>
            <a:spLocks/>
          </p:cNvSpPr>
          <p:nvPr/>
        </p:nvSpPr>
        <p:spPr bwMode="auto">
          <a:xfrm>
            <a:off x="7377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3" name="Rectangle 76"/>
          <p:cNvSpPr>
            <a:spLocks noChangeArrowheads="1"/>
          </p:cNvSpPr>
          <p:nvPr/>
        </p:nvSpPr>
        <p:spPr bwMode="auto">
          <a:xfrm>
            <a:off x="6665914" y="5334000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384" name="Text Box 78"/>
          <p:cNvSpPr txBox="1">
            <a:spLocks noChangeArrowheads="1"/>
          </p:cNvSpPr>
          <p:nvPr/>
        </p:nvSpPr>
        <p:spPr bwMode="auto">
          <a:xfrm>
            <a:off x="5867400" y="1676401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endParaRPr lang="en-US" altLang="lv-LV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empty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StackEmpty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</a:t>
            </a:r>
          </a:p>
        </p:txBody>
      </p:sp>
    </p:spTree>
    <p:extLst>
      <p:ext uri="{BB962C8B-B14F-4D97-AF65-F5344CB8AC3E}">
        <p14:creationId xmlns:p14="http://schemas.microsoft.com/office/powerpoint/2010/main" val="42041022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74812" y="1707382"/>
            <a:ext cx="3935413" cy="32456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A push operation will then throw a </a:t>
            </a:r>
            <a:r>
              <a:rPr lang="en-US" altLang="lv-LV" dirty="0" err="1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StackFull</a:t>
            </a:r>
            <a:r>
              <a:rPr lang="en-US" altLang="lv-LV" dirty="0"/>
              <a:t> exception</a:t>
            </a:r>
            <a:r>
              <a:rPr lang="en-US" altLang="lv-LV" dirty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Not intrinsic to the Stack ADT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B658A6-315A-4C94-B298-6ACFC3D460C8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4400">
              <a:solidFill>
                <a:schemeClr val="tx2"/>
              </a:solidFill>
            </a:endParaRPr>
          </a:p>
        </p:txBody>
      </p:sp>
      <p:sp>
        <p:nvSpPr>
          <p:cNvPr id="1434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endParaRPr lang="lv-LV" altLang="lv-LV"/>
          </a:p>
        </p:txBody>
      </p:sp>
      <p:grpSp>
        <p:nvGrpSpPr>
          <p:cNvPr id="14344" name="Group 6"/>
          <p:cNvGrpSpPr>
            <a:grpSpLocks/>
          </p:cNvGrpSpPr>
          <p:nvPr/>
        </p:nvGrpSpPr>
        <p:grpSpPr bwMode="auto">
          <a:xfrm>
            <a:off x="2971800" y="5453061"/>
            <a:ext cx="6934200" cy="876299"/>
            <a:chOff x="912" y="3435"/>
            <a:chExt cx="4368" cy="552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48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349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5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7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8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9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0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1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2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4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5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7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8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9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0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1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2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3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4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5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6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7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8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9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0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1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2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3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4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5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6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7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8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9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0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1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2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3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4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5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6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7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8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4399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0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1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2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4403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4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5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6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7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8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9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0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1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12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3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4345" name="Text Box 74"/>
          <p:cNvSpPr txBox="1">
            <a:spLocks noChangeArrowheads="1"/>
          </p:cNvSpPr>
          <p:nvPr/>
        </p:nvSpPr>
        <p:spPr bwMode="auto">
          <a:xfrm>
            <a:off x="5867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S.size</a:t>
            </a:r>
            <a:r>
              <a:rPr lang="en-US" altLang="lv-LV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StackFull</a:t>
            </a:r>
            <a:endParaRPr lang="en-US" altLang="lv-LV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8010713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 and Limitations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 sz="2800" dirty="0"/>
              <a:t>Performance</a:t>
            </a:r>
          </a:p>
          <a:p>
            <a:pPr lvl="1" eaLnBrk="1" hangingPunct="1"/>
            <a:r>
              <a:rPr lang="en-US" altLang="lv-LV" dirty="0"/>
              <a:t>Let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/>
              <a:t> be the number of elements in the stack</a:t>
            </a:r>
          </a:p>
          <a:p>
            <a:pPr lvl="1"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Each operation runs in time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  <a:p>
            <a:pPr eaLnBrk="1" hangingPunct="1"/>
            <a:r>
              <a:rPr lang="en-US" altLang="lv-LV" sz="2800" dirty="0"/>
              <a:t>Limitations</a:t>
            </a:r>
          </a:p>
          <a:p>
            <a:pPr lvl="1" eaLnBrk="1" hangingPunct="1"/>
            <a:r>
              <a:rPr lang="en-US" altLang="lv-LV" dirty="0"/>
              <a:t>The maximum size of the stack must be defined a priori and cannot be changed</a:t>
            </a:r>
          </a:p>
          <a:p>
            <a:pPr lvl="1" eaLnBrk="1" hangingPunct="1"/>
            <a:r>
              <a:rPr lang="en-US" altLang="lv-LV" dirty="0"/>
              <a:t>Trying to push a new element into a full stack causes an implementation-specific exception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B35951-76B1-482C-B84B-B8BD7EA37D4D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296769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 in C++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B0FF26-102B-4F83-BECF-196FAEA9F561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95400" y="1768476"/>
            <a:ext cx="48006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template &lt;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typename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E&gt; 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private:</a:t>
            </a:r>
          </a:p>
          <a:p>
            <a:pPr eaLnBrk="1" hangingPunct="1"/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E*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S;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array holding the stack</a:t>
            </a:r>
            <a:b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cap;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capacity</a:t>
            </a:r>
          </a:p>
          <a:p>
            <a:pPr eaLnBrk="1" hangingPunct="1"/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index of top element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/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constructor given capacity</a:t>
            </a:r>
            <a:b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E[c]),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cap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(c),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(-1) {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172200" y="1768475"/>
            <a:ext cx="53340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pop()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empty()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throw </a:t>
            </a:r>
            <a:r>
              <a:rPr lang="en-US" altLang="lv-LV" sz="1800" dirty="0" err="1" smtClean="0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eaLnBrk="1" hangingPunct="1"/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"Pop 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from empty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t-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-;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push(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E&amp; e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if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size()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==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cap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throw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lv-LV" sz="1800" dirty="0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err="1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StackFull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"Push 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 full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stack"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S[++t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 = e;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eaLnBrk="1" hangingPunct="1"/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 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(other methods of </a:t>
            </a:r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 </a:t>
            </a:r>
            <a:r>
              <a:rPr lang="en-US" altLang="lv-LV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iface</a:t>
            </a:r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endParaRPr lang="en-US" altLang="lv-LV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932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use in C++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1A3772-DECD-44BA-B867-C92284651F01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133600" y="1768475"/>
            <a:ext cx="80010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A; 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 ], size = 0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(7); 														// A = [7*], size = 1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(13); 													// A = [7, 13*],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[7*], outputs: 13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(9); 														// A = [7, 9*],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[7, 9*], outputs: 9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[7*], outputs: 9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B(10); 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 ], size = 0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("Bob"); 	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[Bob*], size = 1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("Alice"); 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[Bob, Alice*],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[Bob*], outputs: Alice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("Eve"); 	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[Bob, Eve*], size = 2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8902700" y="1523998"/>
            <a:ext cx="1841500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rgbClr val="000000"/>
                </a:solidFill>
              </a:rPr>
              <a:t>* indicates top</a:t>
            </a:r>
          </a:p>
        </p:txBody>
      </p:sp>
      <p:cxnSp>
        <p:nvCxnSpPr>
          <p:cNvPr id="17416" name="Straight Arrow Connector 9"/>
          <p:cNvCxnSpPr>
            <a:cxnSpLocks noChangeShapeType="1"/>
            <a:stCxn id="17415" idx="1"/>
          </p:cNvCxnSpPr>
          <p:nvPr/>
        </p:nvCxnSpPr>
        <p:spPr bwMode="auto">
          <a:xfrm rot="10800000" flipV="1">
            <a:off x="7835900" y="1724024"/>
            <a:ext cx="1066800" cy="4095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025433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Parentheses Matching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Each “(”, “{”, or “[” must be paired with a matching “)”, “}”, or “[”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correct: ( )(( )){([( )])}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correct: ((( )(( )){([( )])}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)(( )){([( )])}</a:t>
            </a:r>
            <a:r>
              <a:rPr lang="en-US" altLang="lv-LV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({[ 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(	</a:t>
            </a:r>
          </a:p>
          <a:p>
            <a:pPr eaLnBrk="1" hangingPunct="1">
              <a:buFont typeface="Wingdings" pitchFamily="2" charset="2"/>
              <a:buNone/>
            </a:pPr>
            <a:endParaRPr lang="en-US" altLang="lv-LV" dirty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CBF5D3-6F55-4F0C-89C9-1E05079FCE1F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55803206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Parentheses Matching Algorithm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ParenMatch(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X,n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array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tokens, each of which is either a grouping symbol,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variable, an arithmetic operator, or a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and only if all the grouping symbols in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an empty stack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to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an opening grouping symbol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.push(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 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 closing grouping symbol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.empty()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{nothing to match with}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.pop() does not match the type of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{wrong type}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.empty()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true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{every symbol matched}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{some symbols were never matched}</a:t>
            </a:r>
            <a:endParaRPr lang="en-US" altLang="lv-LV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lv-LV" sz="18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DBEA16-953A-4BA7-A7AA-ACC365ABFA29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13774009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FC96C3-C242-496D-809E-7D498BA5B95B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Evaluating </a:t>
            </a:r>
            <a:r>
              <a:rPr lang="en-US" dirty="0" smtClean="0"/>
              <a:t>Arithmetic </a:t>
            </a:r>
            <a:br>
              <a:rPr lang="en-US" dirty="0" smtClean="0"/>
            </a:b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2209801" y="1752601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14 – 3 * 2 + 7 = (14 – (3 * 2) ) + 7 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209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>
                <a:solidFill>
                  <a:srgbClr val="C00000"/>
                </a:solidFill>
              </a:rPr>
              <a:t>Operator precedence</a:t>
            </a:r>
            <a:endParaRPr lang="en-US" altLang="lv-LV" dirty="0"/>
          </a:p>
          <a:p>
            <a:pPr eaLnBrk="1" hangingPunct="1"/>
            <a:r>
              <a:rPr lang="en-US" altLang="lv-LV" dirty="0"/>
              <a:t>	 * has precedence over +/–</a:t>
            </a:r>
          </a:p>
          <a:p>
            <a:pPr eaLnBrk="1" hangingPunct="1"/>
            <a:endParaRPr lang="en-US" altLang="lv-LV" dirty="0"/>
          </a:p>
          <a:p>
            <a:pPr eaLnBrk="1" hangingPunct="1"/>
            <a:r>
              <a:rPr lang="en-US" altLang="lv-LV" dirty="0">
                <a:solidFill>
                  <a:srgbClr val="C00000"/>
                </a:solidFill>
              </a:rPr>
              <a:t>Associativity</a:t>
            </a:r>
          </a:p>
          <a:p>
            <a:pPr eaLnBrk="1" hangingPunct="1"/>
            <a:r>
              <a:rPr lang="en-US" altLang="lv-LV" dirty="0"/>
              <a:t>	operators of the same precedence group</a:t>
            </a:r>
          </a:p>
          <a:p>
            <a:pPr eaLnBrk="1" hangingPunct="1"/>
            <a:r>
              <a:rPr lang="en-US" altLang="lv-LV" dirty="0"/>
              <a:t>	evaluated from left to right</a:t>
            </a:r>
          </a:p>
          <a:p>
            <a:pPr eaLnBrk="1" hangingPunct="1"/>
            <a:r>
              <a:rPr lang="en-US" altLang="lv-LV" dirty="0"/>
              <a:t>	Example: (x – y) + z rather than x – (y + z)</a:t>
            </a: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2209800" y="5048251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C00000"/>
                </a:solidFill>
              </a:rPr>
              <a:t>Idea:</a:t>
            </a:r>
            <a:r>
              <a:rPr lang="en-US" altLang="lv-LV" b="1"/>
              <a:t> </a:t>
            </a:r>
            <a:r>
              <a:rPr lang="en-US" altLang="lv-LV"/>
              <a:t>push each operator on the stack, but first pop and perform higher and </a:t>
            </a:r>
            <a:r>
              <a:rPr lang="en-US" altLang="lv-LV" i="1"/>
              <a:t>equal </a:t>
            </a:r>
            <a:r>
              <a:rPr lang="en-US" altLang="lv-LV"/>
              <a:t>precedence operations.</a:t>
            </a:r>
          </a:p>
        </p:txBody>
      </p:sp>
    </p:spTree>
    <p:extLst>
      <p:ext uri="{BB962C8B-B14F-4D97-AF65-F5344CB8AC3E}">
        <p14:creationId xmlns:p14="http://schemas.microsoft.com/office/powerpoint/2010/main" val="4137259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2235200" cy="4114800"/>
          </a:xfrm>
          <a:ln>
            <a:miter lim="800000"/>
            <a:headEnd/>
            <a:tailEnd/>
          </a:ln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 err="1" smtClean="0"/>
              <a:t>opStk</a:t>
            </a:r>
            <a:r>
              <a:rPr lang="en-US" sz="2000" dirty="0" smtClean="0"/>
              <a:t> holds operators</a:t>
            </a:r>
            <a:br>
              <a:rPr lang="en-US" sz="2000" dirty="0" smtClean="0"/>
            </a:br>
            <a:r>
              <a:rPr lang="en-US" sz="2000" b="1" dirty="0" err="1" smtClean="0"/>
              <a:t>valStk</a:t>
            </a:r>
            <a:r>
              <a:rPr lang="en-US" sz="2000" dirty="0" smtClean="0"/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Use $ as special  “end of input” token with lowest precedence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010400" y="1828800"/>
            <a:ext cx="4902199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u="sng" dirty="0">
                <a:latin typeface="+mj-lt"/>
                <a:cs typeface="Liberation Mono" panose="02070409020205020404" pitchFamily="49" charset="0"/>
              </a:rPr>
              <a:t>Algorithm </a:t>
            </a:r>
            <a:r>
              <a:rPr lang="en-US" sz="1800" b="1" u="sng" dirty="0" err="1">
                <a:latin typeface="+mj-lt"/>
                <a:cs typeface="Liberation Mono" panose="02070409020205020404" pitchFamily="49" charset="0"/>
              </a:rPr>
              <a:t>EvalExp</a:t>
            </a:r>
            <a:r>
              <a:rPr lang="en-US" sz="1800" b="1" u="sng" dirty="0" smtClean="0">
                <a:latin typeface="+mj-lt"/>
                <a:cs typeface="Liberation Mono" panose="02070409020205020404" pitchFamily="49" charset="0"/>
              </a:rPr>
              <a:t>():</a:t>
            </a:r>
            <a:endParaRPr lang="en-US" sz="1800" b="1" u="sng" dirty="0">
              <a:latin typeface="+mj-lt"/>
              <a:cs typeface="Liberation Mono" panose="02070409020205020404" pitchFamily="49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while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there’s another token z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isNumber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 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then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valStk.push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else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repeatOps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(z);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opStk.push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repeatOps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($);   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return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valStk.top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5EA6B0-8B5D-493B-8F18-8BBF1D432BDD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3409293" y="1665287"/>
            <a:ext cx="3962400" cy="4114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u="sng" kern="0" dirty="0" smtClean="0"/>
              <a:t>Algorithm </a:t>
            </a:r>
            <a:r>
              <a:rPr lang="en-US" sz="2000" b="1" u="sng" kern="0" dirty="0" err="1" smtClean="0">
                <a:solidFill>
                  <a:srgbClr val="C00000"/>
                </a:solidFill>
              </a:rPr>
              <a:t>doOp</a:t>
            </a:r>
            <a:r>
              <a:rPr lang="en-US" sz="2000" b="1" u="sng" kern="0" dirty="0" smtClean="0">
                <a:solidFill>
                  <a:srgbClr val="C00000"/>
                </a:solidFill>
              </a:rPr>
              <a:t>()</a:t>
            </a:r>
            <a:r>
              <a:rPr lang="en-US" sz="2000" b="1" i="1" u="sng" kern="0" dirty="0" smtClean="0"/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opStk.pop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2000" kern="0" dirty="0" smtClean="0">
                <a:solidFill>
                  <a:srgbClr val="000000"/>
                </a:solidFill>
              </a:rPr>
              <a:t>( y </a:t>
            </a:r>
            <a:r>
              <a:rPr lang="en-US" sz="2000" b="1" kern="0" dirty="0" smtClean="0">
                <a:solidFill>
                  <a:srgbClr val="000000"/>
                </a:solidFill>
              </a:rPr>
              <a:t>op</a:t>
            </a:r>
            <a:r>
              <a:rPr lang="en-US" sz="2000" kern="0" dirty="0" smtClean="0">
                <a:solidFill>
                  <a:srgbClr val="000000"/>
                </a:solidFill>
              </a:rPr>
              <a:t> x 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2000" kern="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u="sng" kern="0" dirty="0" smtClean="0"/>
              <a:t>Algorithm </a:t>
            </a:r>
            <a:r>
              <a:rPr lang="en-US" sz="2000" b="1" u="sng" kern="0" dirty="0" err="1" smtClean="0">
                <a:solidFill>
                  <a:srgbClr val="C00000"/>
                </a:solidFill>
              </a:rPr>
              <a:t>repeatOps</a:t>
            </a:r>
            <a:r>
              <a:rPr lang="en-US" sz="2000" b="1" u="sng" kern="0" dirty="0" smtClean="0">
                <a:solidFill>
                  <a:srgbClr val="000000"/>
                </a:solidFill>
              </a:rPr>
              <a:t>( </a:t>
            </a:r>
            <a:r>
              <a:rPr lang="en-US" sz="2000" b="1" u="sng" kern="0" dirty="0" err="1" smtClean="0">
                <a:solidFill>
                  <a:srgbClr val="000000"/>
                </a:solidFill>
              </a:rPr>
              <a:t>refOp</a:t>
            </a:r>
            <a:r>
              <a:rPr lang="en-US" sz="2000" b="1" u="sng" kern="0" dirty="0" smtClean="0">
                <a:solidFill>
                  <a:srgbClr val="000000"/>
                </a:solidFill>
              </a:rPr>
              <a:t> ):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</a:rPr>
              <a:t>   while</a:t>
            </a:r>
            <a:r>
              <a:rPr lang="en-US" sz="2000" kern="0" dirty="0" smtClean="0">
                <a:solidFill>
                  <a:srgbClr val="000000"/>
                </a:solidFill>
              </a:rPr>
              <a:t> (</a:t>
            </a:r>
            <a:r>
              <a:rPr lang="en-US" sz="2000" b="1" kern="0" dirty="0" smtClean="0">
                <a:solidFill>
                  <a:srgbClr val="000000"/>
                </a:solidFill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</a:rPr>
              <a:t>valStk.size</a:t>
            </a:r>
            <a:r>
              <a:rPr lang="en-US" sz="2000" kern="0" dirty="0" smtClean="0">
                <a:solidFill>
                  <a:srgbClr val="000000"/>
                </a:solidFill>
              </a:rPr>
              <a:t>() &gt; 1 </a:t>
            </a:r>
            <a:r>
              <a:rPr lang="en-US" sz="2000" b="1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and</a:t>
            </a:r>
            <a:r>
              <a:rPr lang="en-US" sz="2000" b="1" kern="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</a:rPr>
              <a:t>		</a:t>
            </a:r>
            <a:r>
              <a:rPr lang="en-US" sz="2000" kern="0" dirty="0" err="1" smtClean="0">
                <a:solidFill>
                  <a:srgbClr val="000000"/>
                </a:solidFill>
              </a:rPr>
              <a:t>prec</a:t>
            </a:r>
            <a:r>
              <a:rPr 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</a:rPr>
              <a:t>refOp</a:t>
            </a:r>
            <a:r>
              <a:rPr lang="en-US" sz="2000" kern="0" dirty="0" smtClean="0">
                <a:solidFill>
                  <a:srgbClr val="000000"/>
                </a:solidFill>
              </a:rPr>
              <a:t>) ≤</a:t>
            </a:r>
            <a:r>
              <a:rPr lang="en-US" sz="2000" b="1" kern="0" dirty="0" smtClean="0">
                <a:solidFill>
                  <a:srgbClr val="000000"/>
                </a:solidFill>
              </a:rPr>
              <a:t> 	</a:t>
            </a:r>
            <a:r>
              <a:rPr lang="en-US" sz="2000" kern="0" dirty="0" err="1" smtClean="0">
                <a:solidFill>
                  <a:srgbClr val="000000"/>
                </a:solidFill>
              </a:rPr>
              <a:t>prec</a:t>
            </a:r>
            <a:r>
              <a:rPr 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</a:rPr>
              <a:t>opStk.top</a:t>
            </a:r>
            <a:r>
              <a:rPr lang="en-US" sz="2000" kern="0" dirty="0" smtClean="0">
                <a:solidFill>
                  <a:srgbClr val="000000"/>
                </a:solidFill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lang="en-US" sz="2000" kern="0" dirty="0" err="1" smtClean="0">
                <a:solidFill>
                  <a:srgbClr val="000000"/>
                </a:solidFill>
              </a:rPr>
              <a:t>doOp</a:t>
            </a:r>
            <a:r>
              <a:rPr lang="en-US" sz="2000" kern="0" dirty="0" smtClean="0">
                <a:solidFill>
                  <a:srgbClr val="0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5849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4978400" cy="5181600"/>
          </a:xfrm>
        </p:spPr>
        <p:txBody>
          <a:bodyPr/>
          <a:lstStyle/>
          <a:p>
            <a:pPr marL="457200" indent="-914400">
              <a:buNone/>
            </a:pPr>
            <a:r>
              <a:rPr lang="en-US" altLang="lv-LV" dirty="0"/>
              <a:t>3.1 List-like structures</a:t>
            </a:r>
          </a:p>
          <a:p>
            <a:pPr marL="457200" indent="-914400">
              <a:buNone/>
            </a:pPr>
            <a:r>
              <a:rPr lang="en-US" altLang="lv-LV" dirty="0"/>
              <a:t>3.2 Tree-like structures</a:t>
            </a:r>
          </a:p>
          <a:p>
            <a:pPr marL="457200" indent="-914400">
              <a:buNone/>
            </a:pPr>
            <a:r>
              <a:rPr lang="en-US" altLang="lv-LV" dirty="0"/>
              <a:t>3.3	</a:t>
            </a:r>
            <a:r>
              <a:rPr lang="lv-LV" altLang="lv-LV" dirty="0"/>
              <a:t> </a:t>
            </a:r>
            <a:r>
              <a:rPr lang="en-US" altLang="lv-LV" dirty="0"/>
              <a:t>Priority queues and heaps</a:t>
            </a:r>
          </a:p>
          <a:p>
            <a:pPr marL="457200" indent="-914400">
              <a:buNone/>
            </a:pPr>
            <a:r>
              <a:rPr lang="en-US" altLang="lv-LV" dirty="0"/>
              <a:t>3.4	</a:t>
            </a:r>
            <a:r>
              <a:rPr lang="lv-LV" altLang="lv-LV" dirty="0"/>
              <a:t> </a:t>
            </a:r>
            <a:r>
              <a:rPr lang="en-US" altLang="lv-LV" dirty="0"/>
              <a:t>Maps and dictionaries</a:t>
            </a:r>
          </a:p>
          <a:p>
            <a:pPr marL="457200" indent="-914400">
              <a:buNone/>
            </a:pPr>
            <a:r>
              <a:rPr lang="en-US" altLang="lv-LV" dirty="0"/>
              <a:t>3.5	</a:t>
            </a:r>
            <a:r>
              <a:rPr lang="lv-LV" altLang="lv-LV" dirty="0"/>
              <a:t> Balancing</a:t>
            </a:r>
            <a:r>
              <a:rPr lang="en-US" altLang="lv-LV" dirty="0"/>
              <a:t> BST</a:t>
            </a:r>
          </a:p>
          <a:p>
            <a:pPr marL="457200" indent="-914400">
              <a:buNone/>
            </a:pPr>
            <a:r>
              <a:rPr lang="en-US" altLang="lv-LV" dirty="0"/>
              <a:t>3.6	</a:t>
            </a:r>
            <a:r>
              <a:rPr lang="lv-LV" altLang="lv-LV" dirty="0"/>
              <a:t> </a:t>
            </a:r>
            <a:r>
              <a:rPr lang="en-US" altLang="lv-LV" dirty="0"/>
              <a:t>Sorting algorithms</a:t>
            </a:r>
          </a:p>
          <a:p>
            <a:pPr marL="457200" indent="-914400">
              <a:buNone/>
            </a:pPr>
            <a:r>
              <a:rPr lang="en-US" altLang="lv-LV" dirty="0"/>
              <a:t>3.7	</a:t>
            </a:r>
            <a:r>
              <a:rPr lang="lv-LV" altLang="lv-LV" dirty="0"/>
              <a:t> </a:t>
            </a:r>
            <a:r>
              <a:rPr lang="en-US" altLang="lv-LV" dirty="0"/>
              <a:t>Sets and hashing</a:t>
            </a:r>
          </a:p>
          <a:p>
            <a:pPr marL="457200" indent="-914400">
              <a:buNone/>
            </a:pPr>
            <a:r>
              <a:rPr lang="en-US" altLang="lv-LV" dirty="0"/>
              <a:t>3.8	</a:t>
            </a:r>
            <a:r>
              <a:rPr lang="lv-LV" altLang="lv-LV" dirty="0"/>
              <a:t> </a:t>
            </a:r>
            <a:r>
              <a:rPr lang="en-US" altLang="lv-LV" dirty="0"/>
              <a:t>Graphs and traversals</a:t>
            </a:r>
          </a:p>
          <a:p>
            <a:pPr marL="457200" indent="-914400">
              <a:buNone/>
            </a:pPr>
            <a:r>
              <a:rPr lang="en-US" altLang="lv-LV" dirty="0"/>
              <a:t>3.9	</a:t>
            </a:r>
            <a:r>
              <a:rPr lang="lv-LV" altLang="lv-LV" dirty="0"/>
              <a:t> </a:t>
            </a:r>
            <a:r>
              <a:rPr lang="en-US" altLang="lv-LV" dirty="0"/>
              <a:t>Shortest Paths and MST</a:t>
            </a:r>
            <a:endParaRPr lang="lv-LV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16958" y="3810000"/>
            <a:ext cx="484632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604000" y="15240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23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on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Expression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4690EE-65BE-4C75-8639-A401FC14BD40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Stacks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770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14  ≤ 4  –  3  *  2  +  7 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8180388" y="1690961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160588" y="1905000"/>
            <a:ext cx="1905000" cy="1219200"/>
            <a:chOff x="533400" y="1905000"/>
            <a:chExt cx="1905000" cy="1219200"/>
          </a:xfrm>
        </p:grpSpPr>
        <p:sp>
          <p:nvSpPr>
            <p:cNvPr id="22622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23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25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26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27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28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29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2160588" y="1905000"/>
            <a:ext cx="2590800" cy="2590800"/>
            <a:chOff x="533400" y="1905000"/>
            <a:chExt cx="2590800" cy="2590800"/>
          </a:xfrm>
        </p:grpSpPr>
        <p:sp>
          <p:nvSpPr>
            <p:cNvPr id="22612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613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614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15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16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17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18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19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20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21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2160588" y="1981200"/>
            <a:ext cx="2895600" cy="4114800"/>
            <a:chOff x="533400" y="1981200"/>
            <a:chExt cx="2895600" cy="4114800"/>
          </a:xfrm>
        </p:grpSpPr>
        <p:sp>
          <p:nvSpPr>
            <p:cNvPr id="22601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2</a:t>
              </a:r>
            </a:p>
          </p:txBody>
        </p:sp>
        <p:sp>
          <p:nvSpPr>
            <p:cNvPr id="22602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603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604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05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06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07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08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09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10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11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760788" y="1905000"/>
            <a:ext cx="1676400" cy="4267200"/>
            <a:chOff x="2133600" y="1905000"/>
            <a:chExt cx="1676400" cy="4267200"/>
          </a:xfrm>
        </p:grpSpPr>
        <p:sp>
          <p:nvSpPr>
            <p:cNvPr id="22589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590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91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2</a:t>
              </a:r>
            </a:p>
          </p:txBody>
        </p:sp>
        <p:sp>
          <p:nvSpPr>
            <p:cNvPr id="22592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593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594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95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96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597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98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99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00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4979988" y="1981200"/>
            <a:ext cx="1143000" cy="4191000"/>
            <a:chOff x="3352800" y="1981200"/>
            <a:chExt cx="1143000" cy="4191000"/>
          </a:xfrm>
        </p:grpSpPr>
        <p:sp>
          <p:nvSpPr>
            <p:cNvPr id="22579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0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1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82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6</a:t>
              </a:r>
            </a:p>
          </p:txBody>
        </p:sp>
        <p:sp>
          <p:nvSpPr>
            <p:cNvPr id="22583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4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585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86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87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588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5741988" y="1905000"/>
            <a:ext cx="1600200" cy="4267200"/>
            <a:chOff x="4114800" y="1905000"/>
            <a:chExt cx="1600200" cy="4267200"/>
          </a:xfrm>
        </p:grpSpPr>
        <p:sp>
          <p:nvSpPr>
            <p:cNvPr id="22571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2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3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74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5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76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77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-2</a:t>
              </a:r>
            </a:p>
          </p:txBody>
        </p:sp>
        <p:sp>
          <p:nvSpPr>
            <p:cNvPr id="22578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5970588" y="1981200"/>
            <a:ext cx="1905000" cy="3048000"/>
            <a:chOff x="4343400" y="1981200"/>
            <a:chExt cx="1905000" cy="3048000"/>
          </a:xfrm>
        </p:grpSpPr>
        <p:sp>
          <p:nvSpPr>
            <p:cNvPr id="22561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2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3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$</a:t>
              </a:r>
            </a:p>
          </p:txBody>
        </p:sp>
        <p:sp>
          <p:nvSpPr>
            <p:cNvPr id="22564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22565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6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67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68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69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-2</a:t>
              </a:r>
            </a:p>
          </p:txBody>
        </p:sp>
        <p:sp>
          <p:nvSpPr>
            <p:cNvPr id="22570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51588" y="1981200"/>
            <a:ext cx="4191000" cy="2514600"/>
            <a:chOff x="4724400" y="1981200"/>
            <a:chExt cx="4191000" cy="2514600"/>
          </a:xfrm>
        </p:grpSpPr>
        <p:sp>
          <p:nvSpPr>
            <p:cNvPr id="22555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6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7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$</a:t>
              </a:r>
            </a:p>
          </p:txBody>
        </p:sp>
        <p:sp>
          <p:nvSpPr>
            <p:cNvPr id="22558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9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F</a:t>
              </a:r>
            </a:p>
          </p:txBody>
        </p:sp>
        <p:sp>
          <p:nvSpPr>
            <p:cNvPr id="22560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6275388" y="2057400"/>
            <a:ext cx="2971800" cy="2971800"/>
            <a:chOff x="4648200" y="2057400"/>
            <a:chExt cx="2971800" cy="2971800"/>
          </a:xfrm>
        </p:grpSpPr>
        <p:grpSp>
          <p:nvGrpSpPr>
            <p:cNvPr id="22546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2548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49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50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$</a:t>
                </a:r>
              </a:p>
            </p:txBody>
          </p:sp>
          <p:sp>
            <p:nvSpPr>
              <p:cNvPr id="22551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52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≤</a:t>
                </a:r>
              </a:p>
            </p:txBody>
          </p:sp>
          <p:sp>
            <p:nvSpPr>
              <p:cNvPr id="22553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14</a:t>
                </a:r>
              </a:p>
            </p:txBody>
          </p:sp>
          <p:sp>
            <p:nvSpPr>
              <p:cNvPr id="22554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5</a:t>
                </a:r>
              </a:p>
            </p:txBody>
          </p:sp>
        </p:grpSp>
        <p:sp>
          <p:nvSpPr>
            <p:cNvPr id="22547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1821185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Computing Spans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Using a stack as an auxiliary data structure in an algorithm</a:t>
            </a:r>
          </a:p>
          <a:p>
            <a:pPr eaLnBrk="1" hangingPunct="1"/>
            <a:r>
              <a:rPr lang="en-US" altLang="lv-LV" sz="2400" dirty="0"/>
              <a:t>Given an </a:t>
            </a:r>
            <a:r>
              <a:rPr lang="en-US" altLang="lv-LV" sz="2400" dirty="0" err="1"/>
              <a:t>an</a:t>
            </a:r>
            <a:r>
              <a:rPr lang="en-US" altLang="lv-LV" sz="2400" dirty="0"/>
              <a:t> array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400" dirty="0"/>
              <a:t>, the </a:t>
            </a:r>
            <a:r>
              <a:rPr lang="en-US" altLang="lv-LV" sz="2400" dirty="0">
                <a:solidFill>
                  <a:schemeClr val="tx2"/>
                </a:solidFill>
              </a:rPr>
              <a:t>span</a:t>
            </a:r>
            <a:r>
              <a:rPr lang="en-US" altLang="lv-LV" sz="2400" dirty="0"/>
              <a:t>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of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is the maximum number of consecutive elements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/>
              <a:t>immediately preceding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/>
              <a:t>and such that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</a:t>
            </a:r>
          </a:p>
          <a:p>
            <a:pPr eaLnBrk="1" hangingPunct="1"/>
            <a:r>
              <a:rPr lang="lv-LV" altLang="lv-LV" sz="2400" dirty="0" smtClean="0"/>
              <a:t>Can analyze "time series"</a:t>
            </a:r>
            <a:endParaRPr lang="en-US" altLang="lv-LV" sz="2400" dirty="0"/>
          </a:p>
          <a:p>
            <a:pPr lvl="1" eaLnBrk="1" hangingPunct="1"/>
            <a:r>
              <a:rPr lang="en-US" altLang="lv-LV" dirty="0"/>
              <a:t>E.g., </a:t>
            </a:r>
            <a:r>
              <a:rPr lang="lv-LV" altLang="lv-LV" dirty="0" smtClean="0"/>
              <a:t>find </a:t>
            </a:r>
            <a:r>
              <a:rPr lang="en-US" altLang="lv-LV" dirty="0" smtClean="0"/>
              <a:t>stock </a:t>
            </a:r>
            <a:r>
              <a:rPr lang="en-US" altLang="lv-LV" dirty="0"/>
              <a:t>at 52-week high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A23797-212E-4DCD-94F4-6B3A0E972FFF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7461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196680875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173809753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339761714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2568118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328676954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47429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94170"/>
                  </a:ext>
                </a:extLst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6921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6927851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6654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Chart" r:id="rId4" imgW="3696081" imgH="4067658" progId="MSGraph.Chart.8">
                  <p:embed followColorScheme="full"/>
                </p:oleObj>
              </mc:Choice>
              <mc:Fallback>
                <p:oleObj name="Chart" r:id="rId4" imgW="3696081" imgH="4067658" progId="MSGraph.Chart.8">
                  <p:embed followColorScheme="full"/>
                  <p:pic>
                    <p:nvPicPr>
                      <p:cNvPr id="205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96647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7848600" y="3098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726440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7848600" y="26670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784860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4039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 altLang="lv-LV" smtClean="0"/>
              <a:t>Quadratic Algorithm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54AE0CB-5298-4E62-8177-D4EE588E4B2E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  <p:sp>
        <p:nvSpPr>
          <p:cNvPr id="235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62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spans1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/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spans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    	</a:t>
            </a:r>
            <a:endParaRPr lang="en-US" altLang="lv-LV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  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</a:rPr>
              <a:t>	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</a:t>
            </a:r>
            <a:r>
              <a:rPr lang="en-US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		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		 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			      		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355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dirty="0">
                <a:latin typeface="+mj-lt"/>
              </a:rPr>
              <a:t>Algorithm 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spans1 </a:t>
            </a:r>
            <a:r>
              <a:rPr lang="en-US" altLang="lv-LV" dirty="0">
                <a:latin typeface="+mj-lt"/>
              </a:rPr>
              <a:t>runs in 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lv-LV" baseline="30000" dirty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lv-LV" dirty="0">
                <a:latin typeface="+mj-lt"/>
                <a:sym typeface="Symbol" panose="05050102010706020507" pitchFamily="18" charset="2"/>
              </a:rPr>
              <a:t>) </a:t>
            </a:r>
            <a:r>
              <a:rPr lang="en-US" altLang="lv-LV" dirty="0">
                <a:latin typeface="+mj-lt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3740835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64200" cy="4114800"/>
          </a:xfrm>
        </p:spPr>
        <p:txBody>
          <a:bodyPr/>
          <a:lstStyle/>
          <a:p>
            <a:pPr eaLnBrk="1" hangingPunct="1"/>
            <a:r>
              <a:rPr lang="en-US" altLang="lv-LV" dirty="0"/>
              <a:t>We keep in a stack the indices of the elements visible when “looking back”</a:t>
            </a:r>
          </a:p>
          <a:p>
            <a:pPr eaLnBrk="1" hangingPunct="1"/>
            <a:r>
              <a:rPr lang="en-US" altLang="lv-LV" dirty="0"/>
              <a:t>We scan the array from left to right</a:t>
            </a:r>
          </a:p>
          <a:p>
            <a:pPr lvl="1" eaLnBrk="1" hangingPunct="1"/>
            <a:r>
              <a:rPr lang="en-US" altLang="lv-LV" dirty="0"/>
              <a:t>Let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/>
              <a:t>be the current index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dirty="0"/>
              <a:t>We pop indices from the stack until we find index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dirty="0"/>
              <a:t> such that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/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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lvl="1" eaLnBrk="1" hangingPunct="1"/>
            <a:r>
              <a:rPr lang="en-US" altLang="lv-LV" dirty="0"/>
              <a:t>We set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j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We push </a:t>
            </a:r>
            <a:r>
              <a:rPr lang="en-US" altLang="lv-LV" b="1" i="1" dirty="0">
                <a:latin typeface="Times New Roman" panose="02020603050405020304" pitchFamily="18" charset="0"/>
              </a:rPr>
              <a:t>x</a:t>
            </a:r>
            <a:r>
              <a:rPr lang="en-US" altLang="lv-LV" dirty="0"/>
              <a:t> onto the stack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CA0A7E-033D-4DBA-81C8-CCCAB2B5BB04}" type="slidenum">
              <a:rPr lang="en-US" altLang="lv-LV" sz="1400"/>
              <a:pPr eaLnBrk="1" hangingPunct="1"/>
              <a:t>23</a:t>
            </a:fld>
            <a:endParaRPr lang="en-US" altLang="lv-LV" sz="140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8047"/>
              </p:ext>
            </p:extLst>
          </p:nvPr>
        </p:nvGraphicFramePr>
        <p:xfrm>
          <a:off x="73533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Chart" r:id="rId4" imgW="3696081" imgH="4067658" progId="MSGraph.Chart.8">
                  <p:embed followColorScheme="full"/>
                </p:oleObj>
              </mc:Choice>
              <mc:Fallback>
                <p:oleObj name="Chart" r:id="rId4" imgW="3696081" imgH="4067658" progId="MSGraph.Chart.8">
                  <p:embed followColorScheme="full"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01111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Linear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400" y="1752601"/>
            <a:ext cx="5054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Each index of the </a:t>
            </a:r>
            <a:r>
              <a:rPr lang="en-US" altLang="lv-LV" dirty="0" smtClean="0"/>
              <a:t>array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 smtClean="0"/>
              <a:t>Is </a:t>
            </a:r>
            <a:r>
              <a:rPr lang="en-US" altLang="lv-LV" dirty="0"/>
              <a:t>pushed into the stack exactly one </a:t>
            </a:r>
            <a:endParaRPr lang="en-US" altLang="lv-LV" dirty="0" smtClean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 smtClean="0"/>
              <a:t>Is </a:t>
            </a:r>
            <a:r>
              <a:rPr lang="en-US" altLang="lv-LV" dirty="0"/>
              <a:t>popped from the stack at most once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The statements in the while-loop are executed at most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/>
              <a:t> times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Algorithm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spans2 </a:t>
            </a:r>
            <a:r>
              <a:rPr lang="en-US" altLang="lv-LV" dirty="0"/>
              <a:t>runs in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lv-LV" dirty="0"/>
              <a:t>time </a:t>
            </a:r>
          </a:p>
          <a:p>
            <a:pPr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AED659-549B-46A2-8C78-5B0A55C37B4B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  <p:sp>
        <p:nvSpPr>
          <p:cNvPr id="2458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9751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spans2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dirty="0" smtClean="0">
                <a:sym typeface="Symbol" panose="05050102010706020507" pitchFamily="18" charset="2"/>
              </a:rPr>
              <a:t>#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  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empty stack				 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lv-LV" sz="22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</a:rPr>
              <a:t>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while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 </a:t>
            </a:r>
            <a:r>
              <a:rPr lang="en-US" altLang="lv-LV" sz="22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 smtClean="0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and</a:t>
            </a:r>
            <a:r>
              <a:rPr lang="en-US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 sz="22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A.pop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			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</a:rPr>
              <a:t>	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			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/>
          </a:p>
          <a:p>
            <a:pPr eaLnBrk="1" hangingPunct="1"/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 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lv-LV" altLang="lv-LV" sz="22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					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			      							</a:t>
            </a:r>
            <a:r>
              <a:rPr lang="lv-LV" altLang="lv-LV" sz="22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lv-LV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723962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Queue ADT</a:t>
            </a:r>
          </a:p>
        </p:txBody>
      </p:sp>
      <p:sp>
        <p:nvSpPr>
          <p:cNvPr id="41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The </a:t>
            </a:r>
            <a:r>
              <a:rPr lang="en-US" altLang="lv-LV" sz="2000" dirty="0">
                <a:solidFill>
                  <a:schemeClr val="tx2"/>
                </a:solidFill>
              </a:rPr>
              <a:t>Queue</a:t>
            </a:r>
            <a:r>
              <a:rPr lang="en-US" altLang="lv-LV" sz="2000" dirty="0"/>
              <a:t> ADT stores arbitrary objects</a:t>
            </a:r>
          </a:p>
          <a:p>
            <a:pPr eaLnBrk="1" hangingPunct="1"/>
            <a:r>
              <a:rPr lang="en-US" altLang="lv-LV" sz="2000" dirty="0"/>
              <a:t>Insertions and deletions follow the first-in first-out scheme</a:t>
            </a:r>
          </a:p>
          <a:p>
            <a:pPr eaLnBrk="1" hangingPunct="1"/>
            <a:r>
              <a:rPr lang="en-US" altLang="lv-LV" sz="2000" dirty="0"/>
              <a:t>Insertions are at the rear of the queue and removals are at the front of the queue</a:t>
            </a:r>
          </a:p>
          <a:p>
            <a:pPr eaLnBrk="1" hangingPunct="1"/>
            <a:r>
              <a:rPr lang="en-US" altLang="lv-LV" sz="2000" dirty="0"/>
              <a:t>Main queue operations:</a:t>
            </a:r>
          </a:p>
          <a:p>
            <a:pPr lvl="1" eaLnBrk="1" hangingPunct="1"/>
            <a:r>
              <a:rPr lang="en-US" altLang="lv-LV" sz="1800" dirty="0" err="1">
                <a:solidFill>
                  <a:schemeClr val="tx2"/>
                </a:solidFill>
              </a:rPr>
              <a:t>enqueue</a:t>
            </a:r>
            <a:r>
              <a:rPr lang="en-US" altLang="lv-LV" sz="1800" dirty="0"/>
              <a:t>(object): inserts an element at the end of the queue</a:t>
            </a:r>
          </a:p>
          <a:p>
            <a:pPr lvl="1" eaLnBrk="1" hangingPunct="1"/>
            <a:r>
              <a:rPr lang="en-US" altLang="lv-LV" sz="1800" dirty="0" err="1">
                <a:solidFill>
                  <a:schemeClr val="tx2"/>
                </a:solidFill>
              </a:rPr>
              <a:t>dequeue</a:t>
            </a:r>
            <a:r>
              <a:rPr lang="en-US" altLang="lv-LV" sz="1800" dirty="0"/>
              <a:t>(): removes the element at the front of the </a:t>
            </a:r>
            <a:r>
              <a:rPr lang="en-US" altLang="lv-LV" sz="1800" dirty="0" smtClean="0"/>
              <a:t>queue</a:t>
            </a:r>
          </a:p>
          <a:p>
            <a:pPr lvl="1" eaLnBrk="1" hangingPunct="1"/>
            <a:endParaRPr lang="en-US" altLang="lv-LV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object </a:t>
            </a:r>
            <a:r>
              <a:rPr lang="en-US" altLang="lv-LV" sz="2000" dirty="0">
                <a:solidFill>
                  <a:schemeClr val="tx2"/>
                </a:solidFill>
              </a:rPr>
              <a:t>front</a:t>
            </a:r>
            <a:r>
              <a:rPr lang="en-US" altLang="lv-LV" sz="2000" dirty="0"/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integer </a:t>
            </a:r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 err="1"/>
              <a:t>boolean</a:t>
            </a:r>
            <a:r>
              <a:rPr lang="en-US" altLang="lv-LV" sz="2000" dirty="0"/>
              <a:t> </a:t>
            </a:r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Attempting the execution of </a:t>
            </a:r>
            <a:r>
              <a:rPr lang="en-US" altLang="lv-LV" sz="2000" dirty="0" err="1"/>
              <a:t>dequeue</a:t>
            </a:r>
            <a:r>
              <a:rPr lang="en-US" altLang="lv-LV" sz="2000" dirty="0"/>
              <a:t> or front on an empty queue throws an </a:t>
            </a:r>
            <a:r>
              <a:rPr lang="en-US" altLang="lv-LV" sz="2000" dirty="0" err="1">
                <a:solidFill>
                  <a:schemeClr val="hlink"/>
                </a:solidFill>
              </a:rPr>
              <a:t>QueueEmpty</a:t>
            </a:r>
            <a:endParaRPr lang="en-US" altLang="lv-LV" sz="2000" dirty="0">
              <a:solidFill>
                <a:schemeClr val="hlink"/>
              </a:solidFill>
            </a:endParaRPr>
          </a:p>
          <a:p>
            <a:pPr eaLnBrk="1" hangingPunct="1"/>
            <a:endParaRPr lang="en-US" altLang="lv-LV" sz="1800" dirty="0"/>
          </a:p>
          <a:p>
            <a:endParaRPr lang="lv-LV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FDA0BC-722F-424E-8603-F7DC3A1A03A2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86112976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b="1" i="1" dirty="0">
                <a:solidFill>
                  <a:srgbClr val="000000"/>
                </a:solidFill>
                <a:latin typeface="Times" panose="02020603050405020304" pitchFamily="18" charset="0"/>
              </a:rPr>
              <a:t>Operation		Output	</a:t>
            </a:r>
            <a:r>
              <a:rPr lang="en-US" altLang="lv-LV" sz="1800" i="1" dirty="0">
                <a:solidFill>
                  <a:srgbClr val="000000"/>
                </a:solidFill>
                <a:latin typeface="Times" panose="02020603050405020304" pitchFamily="18" charset="0"/>
              </a:rPr>
              <a:t>Q </a:t>
            </a:r>
            <a:r>
              <a:rPr lang="en-US" altLang="lv-LV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altLang="lv-LV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front()	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“error”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empty()	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size()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2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lv-LV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  <a:endParaRPr lang="en-US" altLang="lv-LV" sz="1800" dirty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7125E7-8BDF-43A3-8A51-8F2A101A5381}" type="slidenum">
              <a:rPr lang="en-US" altLang="lv-LV" sz="1400"/>
              <a:pPr eaLnBrk="1" hangingPunct="1"/>
              <a:t>26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18146652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Queues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Direct applications</a:t>
            </a:r>
          </a:p>
          <a:p>
            <a:pPr lvl="1" eaLnBrk="1" hangingPunct="1"/>
            <a:r>
              <a:rPr lang="en-US" altLang="lv-LV" dirty="0" smtClean="0"/>
              <a:t>Waiting lists, bureaucracy</a:t>
            </a:r>
          </a:p>
          <a:p>
            <a:pPr lvl="1" eaLnBrk="1" hangingPunct="1"/>
            <a:r>
              <a:rPr lang="en-US" altLang="lv-LV" dirty="0" smtClean="0"/>
              <a:t>Access to shared resources (e.g., printer)</a:t>
            </a:r>
          </a:p>
          <a:p>
            <a:pPr lvl="1" eaLnBrk="1" hangingPunct="1"/>
            <a:r>
              <a:rPr lang="en-US" altLang="lv-LV" dirty="0" smtClean="0"/>
              <a:t>Multiprogramming</a:t>
            </a:r>
          </a:p>
          <a:p>
            <a:pPr eaLnBrk="1" hangingPunct="1"/>
            <a:r>
              <a:rPr lang="en-US" altLang="lv-LV" dirty="0" smtClean="0"/>
              <a:t>Indirect applications</a:t>
            </a:r>
          </a:p>
          <a:p>
            <a:pPr lvl="1" eaLnBrk="1" hangingPunct="1"/>
            <a:r>
              <a:rPr lang="en-US" altLang="lv-LV" dirty="0" smtClean="0"/>
              <a:t>Auxiliary data structure for algorithms</a:t>
            </a:r>
          </a:p>
          <a:p>
            <a:pPr lvl="1" eaLnBrk="1" hangingPunct="1"/>
            <a:r>
              <a:rPr lang="en-US" altLang="lv-LV" dirty="0" smtClean="0"/>
              <a:t>Component of other data structures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7FBF4D-71CA-4CD4-B997-70833391152C}" type="slidenum">
              <a:rPr lang="en-US" altLang="lv-LV" sz="1400"/>
              <a:pPr eaLnBrk="1" hangingPunct="1"/>
              <a:t>27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96228257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Queue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Use an array of size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Three variables keep track of the front and rear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f</a:t>
            </a:r>
            <a:r>
              <a:rPr lang="en-US" altLang="lv-LV" sz="2000"/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r</a:t>
            </a:r>
            <a:r>
              <a:rPr lang="en-US" altLang="lv-LV" sz="2000"/>
              <a:t>	index immediately past the rear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	number of items in the queue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CC88BF9-F782-4896-A0CB-726D8A14A095}" type="slidenum">
              <a:rPr lang="en-US" altLang="lv-LV" sz="1400"/>
              <a:pPr eaLnBrk="1" hangingPunct="1"/>
              <a:t>28</a:t>
            </a:fld>
            <a:endParaRPr lang="en-US" altLang="lv-LV" sz="1400"/>
          </a:p>
        </p:txBody>
      </p:sp>
      <p:grpSp>
        <p:nvGrpSpPr>
          <p:cNvPr id="7174" name="Group 128"/>
          <p:cNvGrpSpPr>
            <a:grpSpLocks/>
          </p:cNvGrpSpPr>
          <p:nvPr/>
        </p:nvGrpSpPr>
        <p:grpSpPr bwMode="auto">
          <a:xfrm>
            <a:off x="3048000" y="4122735"/>
            <a:ext cx="5638800" cy="758824"/>
            <a:chOff x="960" y="2597"/>
            <a:chExt cx="3552" cy="478"/>
          </a:xfrm>
        </p:grpSpPr>
        <p:sp>
          <p:nvSpPr>
            <p:cNvPr id="7202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3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4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5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6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7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8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7209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0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1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2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3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4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5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6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7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8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9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0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1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2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3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4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175" name="Text Box 99"/>
          <p:cNvSpPr txBox="1">
            <a:spLocks noChangeArrowheads="1"/>
          </p:cNvSpPr>
          <p:nvPr/>
        </p:nvSpPr>
        <p:spPr bwMode="auto">
          <a:xfrm>
            <a:off x="4384675" y="36655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normal configuration</a:t>
            </a:r>
          </a:p>
        </p:txBody>
      </p:sp>
      <p:grpSp>
        <p:nvGrpSpPr>
          <p:cNvPr id="7176" name="Group 126"/>
          <p:cNvGrpSpPr>
            <a:grpSpLocks/>
          </p:cNvGrpSpPr>
          <p:nvPr/>
        </p:nvGrpSpPr>
        <p:grpSpPr bwMode="auto">
          <a:xfrm>
            <a:off x="3048000" y="5570535"/>
            <a:ext cx="5638800" cy="758824"/>
            <a:chOff x="960" y="3360"/>
            <a:chExt cx="3552" cy="478"/>
          </a:xfrm>
        </p:grpSpPr>
        <p:sp>
          <p:nvSpPr>
            <p:cNvPr id="7179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0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2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3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4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5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7186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7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8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9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0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1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2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3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4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5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6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7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8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9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0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1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177" name="Text Box 125"/>
          <p:cNvSpPr txBox="1">
            <a:spLocks noChangeArrowheads="1"/>
          </p:cNvSpPr>
          <p:nvPr/>
        </p:nvSpPr>
        <p:spPr bwMode="auto">
          <a:xfrm>
            <a:off x="3741738" y="51133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wrapped-around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7428327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4450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Use </a:t>
            </a:r>
            <a:r>
              <a:rPr lang="en-US" altLang="lv-LV" sz="2800" i="1" dirty="0"/>
              <a:t>n</a:t>
            </a:r>
            <a:r>
              <a:rPr lang="en-US" altLang="lv-LV" sz="2800" dirty="0"/>
              <a:t> to determine size and emptiness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7CBD66-C16C-4D84-AD98-1217F853D310}" type="slidenum">
              <a:rPr lang="en-US" altLang="lv-LV" sz="1400"/>
              <a:pPr eaLnBrk="1" hangingPunct="1"/>
              <a:t>29</a:t>
            </a:fld>
            <a:endParaRPr lang="en-US" altLang="lv-LV" sz="140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65883" y="1718442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lv-LV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8225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26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7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8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9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0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1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3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4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5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6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7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8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9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0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1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2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3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4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5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6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7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8200" name="Group 30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8202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4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6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7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8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09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0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1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2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3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4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6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7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9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0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2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3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4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7466606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 (cont.)</a:t>
            </a:r>
          </a:p>
        </p:txBody>
      </p:sp>
      <p:sp>
        <p:nvSpPr>
          <p:cNvPr id="9223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597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Operation </a:t>
            </a:r>
            <a:r>
              <a:rPr lang="en-US" altLang="lv-LV" dirty="0" err="1"/>
              <a:t>enqueue</a:t>
            </a:r>
            <a:r>
              <a:rPr lang="en-US" altLang="lv-LV" dirty="0"/>
              <a:t> throws an exception if the array is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This exception is implementation-dependent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909BB8-8C10-4271-AB3A-90D4E0BC96E2}" type="slidenum">
              <a:rPr lang="en-US" altLang="lv-LV" sz="1400"/>
              <a:pPr eaLnBrk="1" hangingPunct="1"/>
              <a:t>30</a:t>
            </a:fld>
            <a:endParaRPr lang="en-US" altLang="lv-LV" sz="140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4400">
              <a:solidFill>
                <a:schemeClr val="tx2"/>
              </a:solidFill>
            </a:endParaRPr>
          </a:p>
        </p:txBody>
      </p:sp>
      <p:sp>
        <p:nvSpPr>
          <p:cNvPr id="9222" name="Text Box 74"/>
          <p:cNvSpPr txBox="1">
            <a:spLocks noChangeArrowheads="1"/>
          </p:cNvSpPr>
          <p:nvPr/>
        </p:nvSpPr>
        <p:spPr bwMode="auto">
          <a:xfrm>
            <a:off x="7448551" y="1671606"/>
            <a:ext cx="4267200" cy="2678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QueueFull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9224" name="Group 128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9250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1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2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3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4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5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6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9257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58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59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0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1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2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3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4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5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6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7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8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9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0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1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2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9225" name="Group 152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9227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28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29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30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31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32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33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9234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5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6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7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8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9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0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1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2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3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4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5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6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7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8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9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76004107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 (cont.)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82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Operation </a:t>
            </a:r>
            <a:r>
              <a:rPr lang="en-US" altLang="lv-LV" dirty="0" err="1"/>
              <a:t>dequeue</a:t>
            </a:r>
            <a:r>
              <a:rPr lang="en-US" altLang="lv-LV" dirty="0"/>
              <a:t> throws an exception if the queue is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This exception is specified in the queue ADT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2A8977-7D19-434B-A5D4-03FE12F54335}" type="slidenum">
              <a:rPr lang="en-US" altLang="lv-LV" sz="1400"/>
              <a:pPr eaLnBrk="1" hangingPunct="1"/>
              <a:t>31</a:t>
            </a:fld>
            <a:endParaRPr lang="en-US" altLang="lv-LV" sz="140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010400" y="1804253"/>
            <a:ext cx="4419600" cy="2308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QueueEmpty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1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247" name="Group 55"/>
          <p:cNvGrpSpPr>
            <a:grpSpLocks/>
          </p:cNvGrpSpPr>
          <p:nvPr/>
        </p:nvGrpSpPr>
        <p:grpSpPr bwMode="auto">
          <a:xfrm>
            <a:off x="3048000" y="4511678"/>
            <a:ext cx="5638800" cy="758826"/>
            <a:chOff x="960" y="2597"/>
            <a:chExt cx="3552" cy="478"/>
          </a:xfrm>
        </p:grpSpPr>
        <p:sp>
          <p:nvSpPr>
            <p:cNvPr id="10273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4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0280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1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2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3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4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5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6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7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8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9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0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1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2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3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4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5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10248" name="Group 79"/>
          <p:cNvGrpSpPr>
            <a:grpSpLocks/>
          </p:cNvGrpSpPr>
          <p:nvPr/>
        </p:nvGrpSpPr>
        <p:grpSpPr bwMode="auto">
          <a:xfrm>
            <a:off x="3048000" y="5494335"/>
            <a:ext cx="5638800" cy="758824"/>
            <a:chOff x="960" y="3360"/>
            <a:chExt cx="3552" cy="478"/>
          </a:xfrm>
        </p:grpSpPr>
        <p:sp>
          <p:nvSpPr>
            <p:cNvPr id="10250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1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0257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58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59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0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1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2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3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4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5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6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7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8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9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0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1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2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43696779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Interface in C++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758156"/>
            <a:ext cx="55880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C++ interface corresponding to our Queue ADT</a:t>
            </a:r>
          </a:p>
          <a:p>
            <a:pPr eaLnBrk="1" hangingPunct="1"/>
            <a:r>
              <a:rPr lang="en-US" altLang="lv-LV" sz="2800" dirty="0"/>
              <a:t>Requires the </a:t>
            </a:r>
            <a:r>
              <a:rPr lang="en-US" altLang="lv-LV" sz="2800" dirty="0" err="1"/>
              <a:t>def-inition</a:t>
            </a:r>
            <a:r>
              <a:rPr lang="en-US" altLang="lv-LV" sz="2800" dirty="0"/>
              <a:t> of exception </a:t>
            </a:r>
            <a:r>
              <a:rPr lang="en-US" altLang="lv-LV" sz="2800" dirty="0" err="1">
                <a:solidFill>
                  <a:schemeClr val="hlink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endParaRPr lang="en-US" altLang="lv-LV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eaLnBrk="1" hangingPunct="1"/>
            <a:r>
              <a:rPr lang="en-US" altLang="lv-LV" sz="2800" dirty="0"/>
              <a:t>No corresponding built-in C++ class</a:t>
            </a:r>
            <a:endParaRPr lang="en-US" altLang="lv-LV" sz="28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0DCF08-CC50-47D2-BF39-4A7FD3A78453}" type="slidenum">
              <a:rPr lang="en-US" altLang="lv-LV" sz="1400"/>
              <a:pPr eaLnBrk="1" hangingPunct="1"/>
              <a:t>32</a:t>
            </a:fld>
            <a:endParaRPr lang="en-US" altLang="lv-LV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654800" y="1656556"/>
            <a:ext cx="491446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template &lt;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typename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E&gt;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class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{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public: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size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bool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const E&amp;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front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throw(</a:t>
            </a:r>
            <a:r>
              <a:rPr lang="en-US" sz="2000" b="1" kern="0" dirty="0" err="1">
                <a:solidFill>
                  <a:srgbClr val="6F89F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void </a:t>
            </a:r>
            <a:r>
              <a:rPr lang="en-US" sz="2000" b="1" dirty="0" err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(const E&amp; e);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void </a:t>
            </a:r>
            <a:r>
              <a:rPr lang="en-US" sz="2000" b="1" dirty="0" err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throw(</a:t>
            </a:r>
            <a:r>
              <a:rPr lang="en-US" sz="2000" b="1" kern="0" dirty="0" err="1">
                <a:solidFill>
                  <a:srgbClr val="6F89F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5556618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Application: Round Robin Schedulers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10160000" cy="2222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lv-LV" dirty="0"/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e = </a:t>
            </a:r>
            <a:r>
              <a:rPr lang="en-US" altLang="lv-LV" dirty="0" err="1"/>
              <a:t>Q.front</a:t>
            </a:r>
            <a:r>
              <a:rPr lang="en-US" altLang="lv-LV" dirty="0"/>
              <a:t>(); </a:t>
            </a:r>
            <a:r>
              <a:rPr lang="en-US" altLang="lv-LV" dirty="0" err="1"/>
              <a:t>Q.dequeue</a:t>
            </a:r>
            <a:r>
              <a:rPr lang="en-US" altLang="lv-LV" dirty="0"/>
              <a:t>()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Service element e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</a:t>
            </a:r>
            <a:r>
              <a:rPr lang="en-US" altLang="lv-LV" dirty="0" err="1"/>
              <a:t>Q.enqueue</a:t>
            </a:r>
            <a:r>
              <a:rPr lang="en-US" altLang="lv-LV" dirty="0"/>
              <a:t>(e)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endParaRPr lang="en-US" altLang="lv-LV" sz="1400" dirty="0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AB0180-1D07-481E-8780-B1984766449F}" type="slidenum">
              <a:rPr lang="en-US" altLang="lv-LV" sz="1400"/>
              <a:pPr eaLnBrk="1" hangingPunct="1"/>
              <a:t>33</a:t>
            </a:fld>
            <a:endParaRPr lang="en-US" altLang="lv-LV" sz="1400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3632201" y="4592638"/>
            <a:ext cx="4525963" cy="639762"/>
          </a:xfrm>
          <a:custGeom>
            <a:avLst/>
            <a:gdLst>
              <a:gd name="T0" fmla="*/ 9408 w 9600"/>
              <a:gd name="T1" fmla="*/ 1536 h 1536"/>
              <a:gd name="T2" fmla="*/ 9600 w 9600"/>
              <a:gd name="T3" fmla="*/ 1344 h 1536"/>
              <a:gd name="T4" fmla="*/ 9600 w 9600"/>
              <a:gd name="T5" fmla="*/ 1344 h 1536"/>
              <a:gd name="T6" fmla="*/ 9600 w 9600"/>
              <a:gd name="T7" fmla="*/ 192 h 1536"/>
              <a:gd name="T8" fmla="*/ 9408 w 9600"/>
              <a:gd name="T9" fmla="*/ 0 h 1536"/>
              <a:gd name="T10" fmla="*/ 9408 w 9600"/>
              <a:gd name="T11" fmla="*/ 0 h 1536"/>
              <a:gd name="T12" fmla="*/ 192 w 9600"/>
              <a:gd name="T13" fmla="*/ 0 h 1536"/>
              <a:gd name="T14" fmla="*/ 0 w 9600"/>
              <a:gd name="T15" fmla="*/ 192 h 1536"/>
              <a:gd name="T16" fmla="*/ 0 w 9600"/>
              <a:gd name="T17" fmla="*/ 192 h 1536"/>
              <a:gd name="T18" fmla="*/ 0 w 9600"/>
              <a:gd name="T19" fmla="*/ 1344 h 1536"/>
              <a:gd name="T20" fmla="*/ 192 w 9600"/>
              <a:gd name="T21" fmla="*/ 1536 h 1536"/>
              <a:gd name="T22" fmla="*/ 192 w 9600"/>
              <a:gd name="T23" fmla="*/ 1536 h 1536"/>
              <a:gd name="T24" fmla="*/ 9408 w 9600"/>
              <a:gd name="T25" fmla="*/ 153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/>
          </a:p>
        </p:txBody>
      </p:sp>
      <p:sp>
        <p:nvSpPr>
          <p:cNvPr id="12295" name="Freeform 9"/>
          <p:cNvSpPr>
            <a:spLocks/>
          </p:cNvSpPr>
          <p:nvPr/>
        </p:nvSpPr>
        <p:spPr bwMode="auto">
          <a:xfrm>
            <a:off x="3632201" y="4592638"/>
            <a:ext cx="4525963" cy="639762"/>
          </a:xfrm>
          <a:custGeom>
            <a:avLst/>
            <a:gdLst>
              <a:gd name="T0" fmla="*/ 2091110033 w 9600"/>
              <a:gd name="T1" fmla="*/ 266468806 h 1536"/>
              <a:gd name="T2" fmla="*/ 2133784189 w 9600"/>
              <a:gd name="T3" fmla="*/ 233160375 h 1536"/>
              <a:gd name="T4" fmla="*/ 2133784189 w 9600"/>
              <a:gd name="T5" fmla="*/ 233160375 h 1536"/>
              <a:gd name="T6" fmla="*/ 2133784189 w 9600"/>
              <a:gd name="T7" fmla="*/ 33308445 h 1536"/>
              <a:gd name="T8" fmla="*/ 2091110033 w 9600"/>
              <a:gd name="T9" fmla="*/ 0 h 1536"/>
              <a:gd name="T10" fmla="*/ 2091110033 w 9600"/>
              <a:gd name="T11" fmla="*/ 0 h 1536"/>
              <a:gd name="T12" fmla="*/ 42675585 w 9600"/>
              <a:gd name="T13" fmla="*/ 0 h 1536"/>
              <a:gd name="T14" fmla="*/ 0 w 9600"/>
              <a:gd name="T15" fmla="*/ 33308445 h 1536"/>
              <a:gd name="T16" fmla="*/ 0 w 9600"/>
              <a:gd name="T17" fmla="*/ 33308445 h 1536"/>
              <a:gd name="T18" fmla="*/ 0 w 9600"/>
              <a:gd name="T19" fmla="*/ 233160375 h 1536"/>
              <a:gd name="T20" fmla="*/ 42675585 w 9600"/>
              <a:gd name="T21" fmla="*/ 266468806 h 1536"/>
              <a:gd name="T22" fmla="*/ 42675585 w 9600"/>
              <a:gd name="T23" fmla="*/ 266468806 h 1536"/>
              <a:gd name="T24" fmla="*/ 2091110033 w 9600"/>
              <a:gd name="T25" fmla="*/ 26646880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8131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38131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7434264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7434264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710364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6710364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984876" y="4752975"/>
            <a:ext cx="544513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5984876" y="47529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52609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52609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5370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45370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2" name="Freeform 24"/>
          <p:cNvSpPr>
            <a:spLocks/>
          </p:cNvSpPr>
          <p:nvPr/>
        </p:nvSpPr>
        <p:spPr bwMode="auto">
          <a:xfrm>
            <a:off x="3333750" y="4911725"/>
            <a:ext cx="1995488" cy="1220788"/>
          </a:xfrm>
          <a:custGeom>
            <a:avLst/>
            <a:gdLst>
              <a:gd name="T0" fmla="*/ 473789508 w 1257"/>
              <a:gd name="T1" fmla="*/ 0 h 769"/>
              <a:gd name="T2" fmla="*/ 52924093 w 1257"/>
              <a:gd name="T3" fmla="*/ 322580129 h 769"/>
              <a:gd name="T4" fmla="*/ 133569106 w 1257"/>
              <a:gd name="T5" fmla="*/ 922377669 h 769"/>
              <a:gd name="T6" fmla="*/ 1227317115 w 1257"/>
              <a:gd name="T7" fmla="*/ 1801913472 h 769"/>
              <a:gd name="T8" fmla="*/ 2147483647 w 1257"/>
              <a:gd name="T9" fmla="*/ 1882558480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9" name="Freeform 25"/>
          <p:cNvSpPr>
            <a:spLocks/>
          </p:cNvSpPr>
          <p:nvPr/>
        </p:nvSpPr>
        <p:spPr bwMode="auto">
          <a:xfrm>
            <a:off x="5318125" y="6065839"/>
            <a:ext cx="114300" cy="65087"/>
          </a:xfrm>
          <a:custGeom>
            <a:avLst/>
            <a:gdLst>
              <a:gd name="T0" fmla="*/ 0 w 72"/>
              <a:gd name="T1" fmla="*/ 0 h 41"/>
              <a:gd name="T2" fmla="*/ 181451223 w 72"/>
              <a:gd name="T3" fmla="*/ 45362460 h 41"/>
              <a:gd name="T4" fmla="*/ 5040312 w 72"/>
              <a:gd name="T5" fmla="*/ 103326393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0" name="Freeform 26"/>
          <p:cNvSpPr>
            <a:spLocks/>
          </p:cNvSpPr>
          <p:nvPr/>
        </p:nvSpPr>
        <p:spPr bwMode="auto">
          <a:xfrm>
            <a:off x="6267450" y="4953000"/>
            <a:ext cx="2395538" cy="1163638"/>
          </a:xfrm>
          <a:custGeom>
            <a:avLst/>
            <a:gdLst>
              <a:gd name="T0" fmla="*/ 0 w 1509"/>
              <a:gd name="T1" fmla="*/ 1751089886 h 759"/>
              <a:gd name="T2" fmla="*/ 332660686 w 1509"/>
              <a:gd name="T3" fmla="*/ 1774595672 h 759"/>
              <a:gd name="T4" fmla="*/ 1620461473 w 1509"/>
              <a:gd name="T5" fmla="*/ 1715834272 h 759"/>
              <a:gd name="T6" fmla="*/ 2147483647 w 1509"/>
              <a:gd name="T7" fmla="*/ 1541899960 h 759"/>
              <a:gd name="T8" fmla="*/ 2147483647 w 1509"/>
              <a:gd name="T9" fmla="*/ 1161125226 h 759"/>
              <a:gd name="T10" fmla="*/ 2147483647 w 1509"/>
              <a:gd name="T11" fmla="*/ 848514515 h 759"/>
              <a:gd name="T12" fmla="*/ 2147483647 w 1509"/>
              <a:gd name="T13" fmla="*/ 110472033 h 759"/>
              <a:gd name="T14" fmla="*/ 2147483647 w 1509"/>
              <a:gd name="T15" fmla="*/ 18803715 h 759"/>
              <a:gd name="T16" fmla="*/ 2147483647 w 1509"/>
              <a:gd name="T17" fmla="*/ 235027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1" name="Freeform 27"/>
          <p:cNvSpPr>
            <a:spLocks/>
          </p:cNvSpPr>
          <p:nvPr/>
        </p:nvSpPr>
        <p:spPr bwMode="auto">
          <a:xfrm>
            <a:off x="8158164" y="4879976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45" name="Flowchart: Document 44"/>
          <p:cNvSpPr/>
          <p:nvPr/>
        </p:nvSpPr>
        <p:spPr bwMode="auto">
          <a:xfrm>
            <a:off x="5257800" y="5715000"/>
            <a:ext cx="1066800" cy="762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Shared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314" name="TextBox 45"/>
          <p:cNvSpPr txBox="1">
            <a:spLocks noChangeArrowheads="1"/>
          </p:cNvSpPr>
          <p:nvPr/>
        </p:nvSpPr>
        <p:spPr bwMode="auto">
          <a:xfrm>
            <a:off x="7086601" y="4038601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2315" name="TextBox 46"/>
          <p:cNvSpPr txBox="1">
            <a:spLocks noChangeArrowheads="1"/>
          </p:cNvSpPr>
          <p:nvPr/>
        </p:nvSpPr>
        <p:spPr bwMode="auto">
          <a:xfrm>
            <a:off x="8610600" y="4735514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Enqueue</a:t>
            </a:r>
          </a:p>
        </p:txBody>
      </p:sp>
      <p:sp>
        <p:nvSpPr>
          <p:cNvPr id="12316" name="TextBox 49"/>
          <p:cNvSpPr txBox="1">
            <a:spLocks noChangeArrowheads="1"/>
          </p:cNvSpPr>
          <p:nvPr/>
        </p:nvSpPr>
        <p:spPr bwMode="auto">
          <a:xfrm>
            <a:off x="1676400" y="4735514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lv-LV" sz="180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2667001" y="51816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8763001" y="51816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19" name="Freeform 27"/>
          <p:cNvSpPr>
            <a:spLocks/>
          </p:cNvSpPr>
          <p:nvPr/>
        </p:nvSpPr>
        <p:spPr bwMode="auto">
          <a:xfrm flipH="1">
            <a:off x="5100639" y="6038851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47822380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Array List ADT</a:t>
            </a: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The  </a:t>
            </a:r>
            <a:r>
              <a:rPr lang="en-US" sz="2400" dirty="0">
                <a:solidFill>
                  <a:schemeClr val="tx2"/>
                </a:solidFill>
              </a:rPr>
              <a:t>Vector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tx2"/>
                </a:solidFill>
              </a:rPr>
              <a:t>Array List</a:t>
            </a:r>
            <a:r>
              <a:rPr lang="en-US" sz="2400" dirty="0"/>
              <a:t> ADT extends the notion of array by storing a sequence of objects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element can be accessed, inserted or removed by specifying its </a:t>
            </a:r>
            <a:r>
              <a:rPr lang="en-US" sz="2400" dirty="0">
                <a:solidFill>
                  <a:schemeClr val="tx2"/>
                </a:solidFill>
              </a:rPr>
              <a:t>index</a:t>
            </a:r>
            <a:r>
              <a:rPr lang="en-US" sz="2400" dirty="0"/>
              <a:t> (number of elements preceding it)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exception is thrown if an incorrect index is given (e.g., a negative index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Main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at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): returns the 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without removing it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set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object o): replace the 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 o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object o): insert a new element o to have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): removes element at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Additional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</a:t>
            </a:r>
          </a:p>
          <a:p>
            <a:endParaRPr lang="lv-LV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32340D-7E1D-4F2F-96C8-9919F73CCB57}" type="slidenum">
              <a:rPr lang="en-US" altLang="lv-LV" sz="1400"/>
              <a:pPr eaLnBrk="1" hangingPunct="1"/>
              <a:t>34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0155982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Array Lists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Direct applications</a:t>
            </a:r>
          </a:p>
          <a:p>
            <a:pPr lvl="1" eaLnBrk="1" hangingPunct="1"/>
            <a:r>
              <a:rPr lang="en-US" altLang="lv-LV" smtClean="0"/>
              <a:t>Sorted collection of objects (elementary database)</a:t>
            </a:r>
          </a:p>
          <a:p>
            <a:pPr eaLnBrk="1" hangingPunct="1"/>
            <a:r>
              <a:rPr lang="en-US" altLang="lv-LV" smtClean="0"/>
              <a:t>Indirect applications</a:t>
            </a:r>
          </a:p>
          <a:p>
            <a:pPr lvl="1" eaLnBrk="1" hangingPunct="1"/>
            <a:r>
              <a:rPr lang="en-US" altLang="lv-LV" smtClean="0"/>
              <a:t>Auxiliary data structure for algorithms</a:t>
            </a:r>
          </a:p>
          <a:p>
            <a:pPr lvl="1" eaLnBrk="1" hangingPunct="1"/>
            <a:r>
              <a:rPr lang="en-US" altLang="lv-LV" smtClean="0"/>
              <a:t>Component of other data structures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4B6560-4B95-43F6-8D08-43944906B2EB}" type="slidenum">
              <a:rPr lang="en-US" altLang="lv-LV" sz="1400"/>
              <a:pPr eaLnBrk="1" hangingPunct="1"/>
              <a:t>35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51385860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as a Linked List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We can implement a queue with a singly linked list</a:t>
            </a:r>
          </a:p>
          <a:p>
            <a:pPr lvl="1" eaLnBrk="1" hangingPunct="1"/>
            <a:r>
              <a:rPr lang="en-US" altLang="lv-LV" sz="2000" dirty="0"/>
              <a:t>The front element is stored at the first node</a:t>
            </a:r>
          </a:p>
          <a:p>
            <a:pPr lvl="1" eaLnBrk="1" hangingPunct="1"/>
            <a:r>
              <a:rPr lang="en-US" altLang="lv-LV" sz="2000" dirty="0"/>
              <a:t>The rear element is stored at the last node</a:t>
            </a:r>
          </a:p>
          <a:p>
            <a:pPr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 and each operation of the Queue ADT takes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(1) </a:t>
            </a:r>
            <a:r>
              <a:rPr lang="en-US" altLang="lv-LV" dirty="0"/>
              <a:t>time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F40967-61A1-4B6F-A015-BA73D4CCAC0A}" type="slidenum">
              <a:rPr lang="en-US" altLang="lv-LV" sz="1400"/>
              <a:pPr eaLnBrk="1" hangingPunct="1"/>
              <a:t>36</a:t>
            </a:fld>
            <a:endParaRPr lang="en-US" altLang="lv-LV" sz="1400"/>
          </a:p>
        </p:txBody>
      </p:sp>
      <p:sp>
        <p:nvSpPr>
          <p:cNvPr id="10246" name="Text Box 25"/>
          <p:cNvSpPr txBox="1">
            <a:spLocks noChangeArrowheads="1"/>
          </p:cNvSpPr>
          <p:nvPr/>
        </p:nvSpPr>
        <p:spPr bwMode="auto">
          <a:xfrm>
            <a:off x="2457450" y="429577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47" name="Line 26"/>
          <p:cNvSpPr>
            <a:spLocks noChangeShapeType="1"/>
          </p:cNvSpPr>
          <p:nvPr/>
        </p:nvSpPr>
        <p:spPr bwMode="auto">
          <a:xfrm rot="5400000" flipV="1">
            <a:off x="3048000" y="4267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48" name="Line 27"/>
          <p:cNvSpPr>
            <a:spLocks noChangeShapeType="1"/>
          </p:cNvSpPr>
          <p:nvPr/>
        </p:nvSpPr>
        <p:spPr bwMode="auto">
          <a:xfrm rot="16200000" flipH="1" flipV="1">
            <a:off x="8429625" y="39909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49" name="Text Box 28"/>
          <p:cNvSpPr txBox="1">
            <a:spLocks noChangeArrowheads="1"/>
          </p:cNvSpPr>
          <p:nvPr/>
        </p:nvSpPr>
        <p:spPr bwMode="auto">
          <a:xfrm>
            <a:off x="8574088" y="33147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50" name="Rectangle 29"/>
          <p:cNvSpPr>
            <a:spLocks noChangeArrowheads="1"/>
          </p:cNvSpPr>
          <p:nvPr/>
        </p:nvSpPr>
        <p:spPr bwMode="auto">
          <a:xfrm>
            <a:off x="3352801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1" name="Rectangle 30"/>
          <p:cNvSpPr>
            <a:spLocks noChangeArrowheads="1"/>
          </p:cNvSpPr>
          <p:nvPr/>
        </p:nvSpPr>
        <p:spPr bwMode="auto">
          <a:xfrm>
            <a:off x="3889376" y="4302126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2" name="Line 31"/>
          <p:cNvSpPr>
            <a:spLocks noChangeShapeType="1"/>
          </p:cNvSpPr>
          <p:nvPr/>
        </p:nvSpPr>
        <p:spPr bwMode="auto">
          <a:xfrm>
            <a:off x="3621089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53" name="Line 32"/>
          <p:cNvSpPr>
            <a:spLocks noChangeShapeType="1"/>
          </p:cNvSpPr>
          <p:nvPr/>
        </p:nvSpPr>
        <p:spPr bwMode="auto">
          <a:xfrm flipV="1">
            <a:off x="4157663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54" name="Rectangle 33"/>
          <p:cNvSpPr>
            <a:spLocks noChangeArrowheads="1"/>
          </p:cNvSpPr>
          <p:nvPr/>
        </p:nvSpPr>
        <p:spPr bwMode="auto">
          <a:xfrm>
            <a:off x="4964114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5" name="Rectangle 34"/>
          <p:cNvSpPr>
            <a:spLocks noChangeArrowheads="1"/>
          </p:cNvSpPr>
          <p:nvPr/>
        </p:nvSpPr>
        <p:spPr bwMode="auto">
          <a:xfrm>
            <a:off x="5500689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6" name="Line 35"/>
          <p:cNvSpPr>
            <a:spLocks noChangeShapeType="1"/>
          </p:cNvSpPr>
          <p:nvPr/>
        </p:nvSpPr>
        <p:spPr bwMode="auto">
          <a:xfrm flipV="1">
            <a:off x="5768975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57" name="Rectangle 36"/>
          <p:cNvSpPr>
            <a:spLocks noChangeArrowheads="1"/>
          </p:cNvSpPr>
          <p:nvPr/>
        </p:nvSpPr>
        <p:spPr bwMode="auto">
          <a:xfrm>
            <a:off x="6575426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8" name="Rectangle 37"/>
          <p:cNvSpPr>
            <a:spLocks noChangeArrowheads="1"/>
          </p:cNvSpPr>
          <p:nvPr/>
        </p:nvSpPr>
        <p:spPr bwMode="auto">
          <a:xfrm>
            <a:off x="7112001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9" name="Line 38"/>
          <p:cNvSpPr>
            <a:spLocks noChangeShapeType="1"/>
          </p:cNvSpPr>
          <p:nvPr/>
        </p:nvSpPr>
        <p:spPr bwMode="auto">
          <a:xfrm flipV="1">
            <a:off x="7380288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0" name="Rectangle 39"/>
          <p:cNvSpPr>
            <a:spLocks noChangeArrowheads="1"/>
          </p:cNvSpPr>
          <p:nvPr/>
        </p:nvSpPr>
        <p:spPr bwMode="auto">
          <a:xfrm>
            <a:off x="8186739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61" name="Rectangle 40"/>
          <p:cNvSpPr>
            <a:spLocks noChangeArrowheads="1"/>
          </p:cNvSpPr>
          <p:nvPr/>
        </p:nvSpPr>
        <p:spPr bwMode="auto">
          <a:xfrm>
            <a:off x="8723314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62" name="Line 41"/>
          <p:cNvSpPr>
            <a:spLocks noChangeShapeType="1"/>
          </p:cNvSpPr>
          <p:nvPr/>
        </p:nvSpPr>
        <p:spPr bwMode="auto">
          <a:xfrm flipV="1">
            <a:off x="8991600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3" name="Line 42"/>
          <p:cNvSpPr>
            <a:spLocks noChangeShapeType="1"/>
          </p:cNvSpPr>
          <p:nvPr/>
        </p:nvSpPr>
        <p:spPr bwMode="auto">
          <a:xfrm>
            <a:off x="5232400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4" name="Line 43"/>
          <p:cNvSpPr>
            <a:spLocks noChangeShapeType="1"/>
          </p:cNvSpPr>
          <p:nvPr/>
        </p:nvSpPr>
        <p:spPr bwMode="auto">
          <a:xfrm>
            <a:off x="6843714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5" name="Line 44"/>
          <p:cNvSpPr>
            <a:spLocks noChangeShapeType="1"/>
          </p:cNvSpPr>
          <p:nvPr/>
        </p:nvSpPr>
        <p:spPr bwMode="auto">
          <a:xfrm>
            <a:off x="8455025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0266" name="Text Box 45"/>
          <p:cNvSpPr txBox="1">
            <a:spLocks noChangeArrowheads="1"/>
          </p:cNvSpPr>
          <p:nvPr/>
        </p:nvSpPr>
        <p:spPr bwMode="auto">
          <a:xfrm>
            <a:off x="9750425" y="4395789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  <p:pic>
        <p:nvPicPr>
          <p:cNvPr id="10267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13376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68" name="Picture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5413376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69" name="Picture 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5413376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70" name="Picture 4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413376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271" name="AutoShape 50"/>
          <p:cNvSpPr>
            <a:spLocks noChangeArrowheads="1"/>
          </p:cNvSpPr>
          <p:nvPr/>
        </p:nvSpPr>
        <p:spPr bwMode="auto">
          <a:xfrm>
            <a:off x="3048000" y="3768725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2" name="Text Box 51"/>
          <p:cNvSpPr txBox="1">
            <a:spLocks noChangeArrowheads="1"/>
          </p:cNvSpPr>
          <p:nvPr/>
        </p:nvSpPr>
        <p:spPr bwMode="auto">
          <a:xfrm>
            <a:off x="3200401" y="3730626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</a:t>
            </a:r>
          </a:p>
        </p:txBody>
      </p:sp>
      <p:sp>
        <p:nvSpPr>
          <p:cNvPr id="10273" name="AutoShape 52"/>
          <p:cNvSpPr>
            <a:spLocks noChangeArrowheads="1"/>
          </p:cNvSpPr>
          <p:nvPr/>
        </p:nvSpPr>
        <p:spPr bwMode="auto">
          <a:xfrm>
            <a:off x="3048000" y="5140325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4" name="Text Box 53"/>
          <p:cNvSpPr txBox="1">
            <a:spLocks noChangeArrowheads="1"/>
          </p:cNvSpPr>
          <p:nvPr/>
        </p:nvSpPr>
        <p:spPr bwMode="auto">
          <a:xfrm>
            <a:off x="7577139" y="6003926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577718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Use an array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/>
              <a:t> of size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endParaRPr lang="en-US" altLang="lv-LV" sz="2400"/>
          </a:p>
          <a:p>
            <a:pPr eaLnBrk="1" hangingPunct="1"/>
            <a:r>
              <a:rPr lang="en-US" altLang="lv-LV" sz="2400"/>
              <a:t>A variable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keeps track of the size of the array list (number of elements stored)</a:t>
            </a:r>
          </a:p>
          <a:p>
            <a:pPr eaLnBrk="1" hangingPunct="1"/>
            <a:r>
              <a:rPr lang="en-US" altLang="lv-LV" sz="2400"/>
              <a:t>Operation </a:t>
            </a:r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at</a:t>
            </a:r>
            <a:r>
              <a:rPr lang="en-US" altLang="lv-LV" sz="2400"/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i</a:t>
            </a:r>
            <a:r>
              <a:rPr lang="en-US" altLang="lv-LV" sz="2400"/>
              <a:t>) is implemented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 by returning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>
                <a:latin typeface="Times New Roman" panose="02020603050405020304" pitchFamily="18" charset="0"/>
              </a:rPr>
              <a:t>[</a:t>
            </a:r>
            <a:r>
              <a:rPr lang="en-US" altLang="lv-LV" sz="2400" b="1" i="1">
                <a:latin typeface="Times New Roman" panose="02020603050405020304" pitchFamily="18" charset="0"/>
              </a:rPr>
              <a:t>i</a:t>
            </a:r>
            <a:r>
              <a:rPr lang="en-US" altLang="lv-LV" sz="2400">
                <a:latin typeface="Times New Roman" panose="02020603050405020304" pitchFamily="18" charset="0"/>
              </a:rPr>
              <a:t>]</a:t>
            </a:r>
          </a:p>
          <a:p>
            <a:pPr eaLnBrk="1" hangingPunct="1"/>
            <a:r>
              <a:rPr lang="en-US" altLang="lv-LV" sz="2400"/>
              <a:t>Operation </a:t>
            </a:r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lv-LV" sz="2400"/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i,o</a:t>
            </a:r>
            <a:r>
              <a:rPr lang="en-US" altLang="lv-LV" sz="2400"/>
              <a:t>) is implemented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 by performing </a:t>
            </a:r>
            <a:r>
              <a:rPr lang="en-US" altLang="lv-LV" sz="2400" b="1" i="1">
                <a:latin typeface="Times New Roman" panose="02020603050405020304" pitchFamily="18" charset="0"/>
              </a:rPr>
              <a:t>A</a:t>
            </a:r>
            <a:r>
              <a:rPr lang="en-US" altLang="lv-LV" sz="2400" b="1">
                <a:latin typeface="Times New Roman" panose="02020603050405020304" pitchFamily="18" charset="0"/>
              </a:rPr>
              <a:t>[</a:t>
            </a:r>
            <a:r>
              <a:rPr lang="en-US" altLang="lv-LV" sz="2400" b="1" i="1">
                <a:latin typeface="Times New Roman" panose="02020603050405020304" pitchFamily="18" charset="0"/>
              </a:rPr>
              <a:t>i</a:t>
            </a:r>
            <a:r>
              <a:rPr lang="en-US" altLang="lv-LV" sz="2400" b="1">
                <a:latin typeface="Times New Roman" panose="02020603050405020304" pitchFamily="18" charset="0"/>
              </a:rPr>
              <a:t>]</a:t>
            </a:r>
            <a:r>
              <a:rPr lang="en-US" altLang="lv-LV" sz="2400" b="1" i="1">
                <a:latin typeface="Times New Roman" panose="02020603050405020304" pitchFamily="18" charset="0"/>
              </a:rPr>
              <a:t> = o</a:t>
            </a:r>
            <a:endParaRPr lang="en-US" altLang="lv-LV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lv-LV" sz="2400">
              <a:latin typeface="Times New Roman" panose="02020603050405020304" pitchFamily="18" charset="0"/>
            </a:endParaRP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6FD170-2F2C-4384-B4B5-A705A57E80E5}" type="slidenum">
              <a:rPr lang="en-US" altLang="lv-LV" sz="1400"/>
              <a:pPr eaLnBrk="1" hangingPunct="1"/>
              <a:t>37</a:t>
            </a:fld>
            <a:endParaRPr lang="en-US" altLang="lv-LV" sz="1400"/>
          </a:p>
        </p:txBody>
      </p:sp>
      <p:sp>
        <p:nvSpPr>
          <p:cNvPr id="6150" name="Rectangle 58"/>
          <p:cNvSpPr>
            <a:spLocks noChangeArrowheads="1"/>
          </p:cNvSpPr>
          <p:nvPr/>
        </p:nvSpPr>
        <p:spPr bwMode="auto">
          <a:xfrm>
            <a:off x="3048001" y="51816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6151" name="Rectangle 59"/>
          <p:cNvSpPr>
            <a:spLocks noChangeArrowheads="1"/>
          </p:cNvSpPr>
          <p:nvPr/>
        </p:nvSpPr>
        <p:spPr bwMode="auto">
          <a:xfrm>
            <a:off x="35814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6152" name="Rectangle 60"/>
          <p:cNvSpPr>
            <a:spLocks noChangeArrowheads="1"/>
          </p:cNvSpPr>
          <p:nvPr/>
        </p:nvSpPr>
        <p:spPr bwMode="auto">
          <a:xfrm>
            <a:off x="38862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6153" name="Rectangle 61"/>
          <p:cNvSpPr>
            <a:spLocks noChangeArrowheads="1"/>
          </p:cNvSpPr>
          <p:nvPr/>
        </p:nvSpPr>
        <p:spPr bwMode="auto">
          <a:xfrm>
            <a:off x="41910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6154" name="Rectangle 65"/>
          <p:cNvSpPr>
            <a:spLocks noChangeArrowheads="1"/>
          </p:cNvSpPr>
          <p:nvPr/>
        </p:nvSpPr>
        <p:spPr bwMode="auto">
          <a:xfrm>
            <a:off x="6858001" y="55705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6155" name="Rectangle 82"/>
          <p:cNvSpPr>
            <a:spLocks noChangeArrowheads="1"/>
          </p:cNvSpPr>
          <p:nvPr/>
        </p:nvSpPr>
        <p:spPr bwMode="auto">
          <a:xfrm>
            <a:off x="3505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6156" name="Rectangle 83"/>
          <p:cNvSpPr>
            <a:spLocks noChangeArrowheads="1"/>
          </p:cNvSpPr>
          <p:nvPr/>
        </p:nvSpPr>
        <p:spPr bwMode="auto">
          <a:xfrm>
            <a:off x="38100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7" name="Rectangle 84"/>
          <p:cNvSpPr>
            <a:spLocks noChangeArrowheads="1"/>
          </p:cNvSpPr>
          <p:nvPr/>
        </p:nvSpPr>
        <p:spPr bwMode="auto">
          <a:xfrm>
            <a:off x="41148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8" name="Rectangle 85"/>
          <p:cNvSpPr>
            <a:spLocks noChangeArrowheads="1"/>
          </p:cNvSpPr>
          <p:nvPr/>
        </p:nvSpPr>
        <p:spPr bwMode="auto">
          <a:xfrm>
            <a:off x="44196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9" name="Rectangle 86"/>
          <p:cNvSpPr>
            <a:spLocks noChangeArrowheads="1"/>
          </p:cNvSpPr>
          <p:nvPr/>
        </p:nvSpPr>
        <p:spPr bwMode="auto">
          <a:xfrm>
            <a:off x="47244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87"/>
          <p:cNvSpPr>
            <a:spLocks noChangeArrowheads="1"/>
          </p:cNvSpPr>
          <p:nvPr/>
        </p:nvSpPr>
        <p:spPr bwMode="auto">
          <a:xfrm>
            <a:off x="5029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88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6162" name="Rectangle 89"/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3" name="Rectangle 90"/>
          <p:cNvSpPr>
            <a:spLocks noChangeArrowheads="1"/>
          </p:cNvSpPr>
          <p:nvPr/>
        </p:nvSpPr>
        <p:spPr bwMode="auto">
          <a:xfrm>
            <a:off x="59436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91"/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92"/>
          <p:cNvSpPr>
            <a:spLocks noChangeArrowheads="1"/>
          </p:cNvSpPr>
          <p:nvPr/>
        </p:nvSpPr>
        <p:spPr bwMode="auto">
          <a:xfrm>
            <a:off x="6553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Rectangle 93"/>
          <p:cNvSpPr>
            <a:spLocks noChangeArrowheads="1"/>
          </p:cNvSpPr>
          <p:nvPr/>
        </p:nvSpPr>
        <p:spPr bwMode="auto">
          <a:xfrm>
            <a:off x="68580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7" name="Rectangle 94"/>
          <p:cNvSpPr>
            <a:spLocks noChangeArrowheads="1"/>
          </p:cNvSpPr>
          <p:nvPr/>
        </p:nvSpPr>
        <p:spPr bwMode="auto">
          <a:xfrm>
            <a:off x="71628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95"/>
          <p:cNvSpPr>
            <a:spLocks noChangeArrowheads="1"/>
          </p:cNvSpPr>
          <p:nvPr/>
        </p:nvSpPr>
        <p:spPr bwMode="auto">
          <a:xfrm>
            <a:off x="74676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96"/>
          <p:cNvSpPr>
            <a:spLocks noChangeArrowheads="1"/>
          </p:cNvSpPr>
          <p:nvPr/>
        </p:nvSpPr>
        <p:spPr bwMode="auto">
          <a:xfrm>
            <a:off x="77724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Rectangle 97"/>
          <p:cNvSpPr>
            <a:spLocks noChangeArrowheads="1"/>
          </p:cNvSpPr>
          <p:nvPr/>
        </p:nvSpPr>
        <p:spPr bwMode="auto">
          <a:xfrm>
            <a:off x="80772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1" name="Rectangle 98"/>
          <p:cNvSpPr>
            <a:spLocks noChangeArrowheads="1"/>
          </p:cNvSpPr>
          <p:nvPr/>
        </p:nvSpPr>
        <p:spPr bwMode="auto">
          <a:xfrm>
            <a:off x="83820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130"/>
          <p:cNvSpPr>
            <a:spLocks noChangeArrowheads="1"/>
          </p:cNvSpPr>
          <p:nvPr/>
        </p:nvSpPr>
        <p:spPr bwMode="auto">
          <a:xfrm>
            <a:off x="5334001" y="55784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3455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In operation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/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i</a:t>
            </a:r>
            <a:r>
              <a:rPr lang="en-US" altLang="lv-LV" b="1">
                <a:latin typeface="Times New Roman" panose="02020603050405020304" pitchFamily="18" charset="0"/>
              </a:rPr>
              <a:t>,</a:t>
            </a:r>
            <a:r>
              <a:rPr lang="en-US" altLang="lv-LV" b="1" i="1">
                <a:latin typeface="Times New Roman" panose="02020603050405020304" pitchFamily="18" charset="0"/>
              </a:rPr>
              <a:t> o</a:t>
            </a:r>
            <a:r>
              <a:rPr lang="en-US" altLang="lv-LV"/>
              <a:t>), we need to make room for the new element by shifting forward the 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i</a:t>
            </a:r>
            <a:r>
              <a:rPr lang="en-US" altLang="lv-LV"/>
              <a:t> elements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i</a:t>
            </a:r>
            <a:r>
              <a:rPr lang="en-US" altLang="lv-LV">
                <a:latin typeface="Times New Roman" panose="02020603050405020304" pitchFamily="18" charset="0"/>
              </a:rPr>
              <a:t>], …,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In the worst case (</a:t>
            </a:r>
            <a:r>
              <a:rPr lang="en-US" altLang="lv-LV" b="1" i="1">
                <a:latin typeface="Times New Roman" panose="02020603050405020304" pitchFamily="18" charset="0"/>
              </a:rPr>
              <a:t>i </a:t>
            </a:r>
            <a:r>
              <a:rPr lang="en-US" altLang="lv-LV">
                <a:latin typeface="Symbol" panose="05050102010706020507" pitchFamily="18" charset="2"/>
              </a:rPr>
              <a:t>=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0</a:t>
            </a:r>
            <a:r>
              <a:rPr lang="en-US" altLang="lv-LV"/>
              <a:t>), this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9FFA0F-7329-4423-9D4F-9A6784D4F922}" type="slidenum">
              <a:rPr lang="en-US" altLang="lv-LV" sz="1400"/>
              <a:pPr eaLnBrk="1" hangingPunct="1"/>
              <a:t>38</a:t>
            </a:fld>
            <a:endParaRPr lang="en-US" altLang="lv-LV" sz="1400"/>
          </a:p>
        </p:txBody>
      </p:sp>
      <p:sp>
        <p:nvSpPr>
          <p:cNvPr id="7174" name="Rectangle 55"/>
          <p:cNvSpPr>
            <a:spLocks noChangeArrowheads="1"/>
          </p:cNvSpPr>
          <p:nvPr/>
        </p:nvSpPr>
        <p:spPr bwMode="auto">
          <a:xfrm>
            <a:off x="3505201" y="35814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75" name="Rectangle 56"/>
          <p:cNvSpPr>
            <a:spLocks noChangeArrowheads="1"/>
          </p:cNvSpPr>
          <p:nvPr/>
        </p:nvSpPr>
        <p:spPr bwMode="auto">
          <a:xfrm>
            <a:off x="4038600" y="39703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76" name="Rectangle 57"/>
          <p:cNvSpPr>
            <a:spLocks noChangeArrowheads="1"/>
          </p:cNvSpPr>
          <p:nvPr/>
        </p:nvSpPr>
        <p:spPr bwMode="auto">
          <a:xfrm>
            <a:off x="4343400" y="39703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77" name="Rectangle 58"/>
          <p:cNvSpPr>
            <a:spLocks noChangeArrowheads="1"/>
          </p:cNvSpPr>
          <p:nvPr/>
        </p:nvSpPr>
        <p:spPr bwMode="auto">
          <a:xfrm>
            <a:off x="4648200" y="39703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78" name="Rectangle 59"/>
          <p:cNvSpPr>
            <a:spLocks noChangeArrowheads="1"/>
          </p:cNvSpPr>
          <p:nvPr/>
        </p:nvSpPr>
        <p:spPr bwMode="auto">
          <a:xfrm>
            <a:off x="7315201" y="39703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79" name="Rectangle 60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180" name="Rectangle 61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62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Rectangle 63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3" name="Rectangle 6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6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186" name="Rectangle 67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7" name="Rectangle 68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9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70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Rectangle 71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1" name="Rectangle 72"/>
          <p:cNvSpPr>
            <a:spLocks noChangeArrowheads="1"/>
          </p:cNvSpPr>
          <p:nvPr/>
        </p:nvSpPr>
        <p:spPr bwMode="auto">
          <a:xfrm>
            <a:off x="7620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2" name="Rectangle 73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8534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Rectangle 76"/>
          <p:cNvSpPr>
            <a:spLocks noChangeArrowheads="1"/>
          </p:cNvSpPr>
          <p:nvPr/>
        </p:nvSpPr>
        <p:spPr bwMode="auto">
          <a:xfrm>
            <a:off x="8839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6" name="Rectangle 77"/>
          <p:cNvSpPr>
            <a:spLocks noChangeArrowheads="1"/>
          </p:cNvSpPr>
          <p:nvPr/>
        </p:nvSpPr>
        <p:spPr bwMode="auto">
          <a:xfrm>
            <a:off x="5791201" y="39782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97" name="Rectangle 78"/>
          <p:cNvSpPr>
            <a:spLocks noChangeArrowheads="1"/>
          </p:cNvSpPr>
          <p:nvPr/>
        </p:nvSpPr>
        <p:spPr bwMode="auto">
          <a:xfrm>
            <a:off x="3505201" y="44958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198" name="Rectangle 79"/>
          <p:cNvSpPr>
            <a:spLocks noChangeArrowheads="1"/>
          </p:cNvSpPr>
          <p:nvPr/>
        </p:nvSpPr>
        <p:spPr bwMode="auto">
          <a:xfrm>
            <a:off x="4038600" y="48847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199" name="Rectangle 80"/>
          <p:cNvSpPr>
            <a:spLocks noChangeArrowheads="1"/>
          </p:cNvSpPr>
          <p:nvPr/>
        </p:nvSpPr>
        <p:spPr bwMode="auto">
          <a:xfrm>
            <a:off x="4343400" y="48847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00" name="Rectangle 81"/>
          <p:cNvSpPr>
            <a:spLocks noChangeArrowheads="1"/>
          </p:cNvSpPr>
          <p:nvPr/>
        </p:nvSpPr>
        <p:spPr bwMode="auto">
          <a:xfrm>
            <a:off x="4648200" y="48847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01" name="Rectangle 82"/>
          <p:cNvSpPr>
            <a:spLocks noChangeArrowheads="1"/>
          </p:cNvSpPr>
          <p:nvPr/>
        </p:nvSpPr>
        <p:spPr bwMode="auto">
          <a:xfrm>
            <a:off x="7315201" y="48847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02" name="Rectangle 83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203" name="Rectangle 84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85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86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Rectangle 87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7" name="Rectangle 88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89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209" name="Rectangle 90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Rectangle 91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1" name="Rectangle 92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2" name="Rectangle 93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3" name="Rectangle 94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4" name="Rectangle 95"/>
          <p:cNvSpPr>
            <a:spLocks noChangeArrowheads="1"/>
          </p:cNvSpPr>
          <p:nvPr/>
        </p:nvSpPr>
        <p:spPr bwMode="auto">
          <a:xfrm>
            <a:off x="7620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96"/>
          <p:cNvSpPr>
            <a:spLocks noChangeArrowheads="1"/>
          </p:cNvSpPr>
          <p:nvPr/>
        </p:nvSpPr>
        <p:spPr bwMode="auto">
          <a:xfrm>
            <a:off x="7924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Rectangle 97"/>
          <p:cNvSpPr>
            <a:spLocks noChangeArrowheads="1"/>
          </p:cNvSpPr>
          <p:nvPr/>
        </p:nvSpPr>
        <p:spPr bwMode="auto">
          <a:xfrm>
            <a:off x="8229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7" name="Rectangle 98"/>
          <p:cNvSpPr>
            <a:spLocks noChangeArrowheads="1"/>
          </p:cNvSpPr>
          <p:nvPr/>
        </p:nvSpPr>
        <p:spPr bwMode="auto">
          <a:xfrm>
            <a:off x="8534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8" name="Rectangle 99"/>
          <p:cNvSpPr>
            <a:spLocks noChangeArrowheads="1"/>
          </p:cNvSpPr>
          <p:nvPr/>
        </p:nvSpPr>
        <p:spPr bwMode="auto">
          <a:xfrm>
            <a:off x="8839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9" name="Rectangle 100"/>
          <p:cNvSpPr>
            <a:spLocks noChangeArrowheads="1"/>
          </p:cNvSpPr>
          <p:nvPr/>
        </p:nvSpPr>
        <p:spPr bwMode="auto">
          <a:xfrm>
            <a:off x="5791201" y="48926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20" name="Rectangle 101"/>
          <p:cNvSpPr>
            <a:spLocks noChangeArrowheads="1"/>
          </p:cNvSpPr>
          <p:nvPr/>
        </p:nvSpPr>
        <p:spPr bwMode="auto">
          <a:xfrm>
            <a:off x="3505201" y="54102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21" name="Rectangle 102"/>
          <p:cNvSpPr>
            <a:spLocks noChangeArrowheads="1"/>
          </p:cNvSpPr>
          <p:nvPr/>
        </p:nvSpPr>
        <p:spPr bwMode="auto">
          <a:xfrm>
            <a:off x="4038600" y="57991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22" name="Rectangle 103"/>
          <p:cNvSpPr>
            <a:spLocks noChangeArrowheads="1"/>
          </p:cNvSpPr>
          <p:nvPr/>
        </p:nvSpPr>
        <p:spPr bwMode="auto">
          <a:xfrm>
            <a:off x="4343400" y="57991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23" name="Rectangle 104"/>
          <p:cNvSpPr>
            <a:spLocks noChangeArrowheads="1"/>
          </p:cNvSpPr>
          <p:nvPr/>
        </p:nvSpPr>
        <p:spPr bwMode="auto">
          <a:xfrm>
            <a:off x="4648200" y="57991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7224" name="Rectangle 105"/>
          <p:cNvSpPr>
            <a:spLocks noChangeArrowheads="1"/>
          </p:cNvSpPr>
          <p:nvPr/>
        </p:nvSpPr>
        <p:spPr bwMode="auto">
          <a:xfrm>
            <a:off x="7645401" y="57991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7225" name="Rectangle 106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lv-LV" altLang="lv-LV"/>
          </a:p>
        </p:txBody>
      </p:sp>
      <p:sp>
        <p:nvSpPr>
          <p:cNvPr id="7226" name="Rectangle 107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Rectangle 108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8" name="Rectangle 109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10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11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Rectangle 112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7232" name="Rectangle 113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3" name="Rectangle 114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4" name="Rectangle 115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5" name="Rectangle 116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17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Rectangle 118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8" name="Rectangle 119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9" name="Rectangle 120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0" name="Rectangle 121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1" name="Rectangle 122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2" name="Rectangle 123"/>
          <p:cNvSpPr>
            <a:spLocks noChangeArrowheads="1"/>
          </p:cNvSpPr>
          <p:nvPr/>
        </p:nvSpPr>
        <p:spPr bwMode="auto">
          <a:xfrm>
            <a:off x="5791201" y="58070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lv-LV" b="1">
              <a:solidFill>
                <a:schemeClr val="accent2"/>
              </a:solidFill>
            </a:endParaRPr>
          </a:p>
        </p:txBody>
      </p:sp>
      <p:cxnSp>
        <p:nvCxnSpPr>
          <p:cNvPr id="7243" name="AutoShape 124"/>
          <p:cNvCxnSpPr>
            <a:cxnSpLocks noChangeShapeType="1"/>
            <a:stCxn id="7208" idx="0"/>
            <a:endCxn id="7209" idx="0"/>
          </p:cNvCxnSpPr>
          <p:nvPr/>
        </p:nvCxnSpPr>
        <p:spPr bwMode="auto">
          <a:xfrm rot="5400000" flipV="1">
            <a:off x="6095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4" name="AutoShape 126"/>
          <p:cNvCxnSpPr>
            <a:cxnSpLocks noChangeShapeType="1"/>
          </p:cNvCxnSpPr>
          <p:nvPr/>
        </p:nvCxnSpPr>
        <p:spPr bwMode="auto">
          <a:xfrm rot="5400000" flipV="1">
            <a:off x="6400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5" name="AutoShape 127"/>
          <p:cNvCxnSpPr>
            <a:cxnSpLocks noChangeShapeType="1"/>
          </p:cNvCxnSpPr>
          <p:nvPr/>
        </p:nvCxnSpPr>
        <p:spPr bwMode="auto">
          <a:xfrm rot="5400000" flipV="1">
            <a:off x="6704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6" name="AutoShape 128"/>
          <p:cNvCxnSpPr>
            <a:cxnSpLocks noChangeShapeType="1"/>
          </p:cNvCxnSpPr>
          <p:nvPr/>
        </p:nvCxnSpPr>
        <p:spPr bwMode="auto">
          <a:xfrm rot="5400000" flipV="1">
            <a:off x="7009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7" name="AutoShape 129"/>
          <p:cNvCxnSpPr>
            <a:cxnSpLocks noChangeShapeType="1"/>
          </p:cNvCxnSpPr>
          <p:nvPr/>
        </p:nvCxnSpPr>
        <p:spPr bwMode="auto">
          <a:xfrm rot="5400000" flipV="1">
            <a:off x="7314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57124625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Element Removal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In operation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erase</a:t>
            </a:r>
            <a:r>
              <a:rPr lang="en-US" altLang="lv-LV"/>
              <a:t>(i), we need to fill the hole left by the removed element by shifting backward the 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i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  <a:r>
              <a:rPr lang="en-US" altLang="lv-LV"/>
              <a:t> elements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i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1], …, </a:t>
            </a:r>
            <a:r>
              <a:rPr lang="en-US" altLang="lv-LV" b="1" i="1">
                <a:latin typeface="Times New Roman" panose="02020603050405020304" pitchFamily="18" charset="0"/>
              </a:rPr>
              <a:t>A</a:t>
            </a:r>
            <a:r>
              <a:rPr lang="en-US" altLang="lv-LV">
                <a:latin typeface="Times New Roman" panose="02020603050405020304" pitchFamily="18" charset="0"/>
              </a:rPr>
              <a:t>[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In the worst case (</a:t>
            </a:r>
            <a:r>
              <a:rPr lang="en-US" altLang="lv-LV" b="1" i="1">
                <a:latin typeface="Times New Roman" panose="02020603050405020304" pitchFamily="18" charset="0"/>
              </a:rPr>
              <a:t>i </a:t>
            </a:r>
            <a:r>
              <a:rPr lang="en-US" altLang="lv-LV">
                <a:latin typeface="Symbol" panose="05050102010706020507" pitchFamily="18" charset="2"/>
              </a:rPr>
              <a:t>=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Times New Roman" panose="02020603050405020304" pitchFamily="18" charset="0"/>
              </a:rPr>
              <a:t>0</a:t>
            </a:r>
            <a:r>
              <a:rPr lang="en-US" altLang="lv-LV"/>
              <a:t>), this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5D70520-4CF3-4D54-BB75-560CAD7993BA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  <p:grpSp>
        <p:nvGrpSpPr>
          <p:cNvPr id="8198" name="Group 80"/>
          <p:cNvGrpSpPr>
            <a:grpSpLocks/>
          </p:cNvGrpSpPr>
          <p:nvPr/>
        </p:nvGrpSpPr>
        <p:grpSpPr bwMode="auto">
          <a:xfrm>
            <a:off x="3505200" y="5410203"/>
            <a:ext cx="5638800" cy="766763"/>
            <a:chOff x="1248" y="2256"/>
            <a:chExt cx="3552" cy="483"/>
          </a:xfrm>
        </p:grpSpPr>
        <p:sp>
          <p:nvSpPr>
            <p:cNvPr id="8253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54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55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56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57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58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59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0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1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2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3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4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65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6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7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8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69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0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1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2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3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4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75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8199" name="Group 78"/>
          <p:cNvGrpSpPr>
            <a:grpSpLocks/>
          </p:cNvGrpSpPr>
          <p:nvPr/>
        </p:nvGrpSpPr>
        <p:grpSpPr bwMode="auto">
          <a:xfrm>
            <a:off x="3505200" y="3581405"/>
            <a:ext cx="5638800" cy="766763"/>
            <a:chOff x="1248" y="3408"/>
            <a:chExt cx="3552" cy="483"/>
          </a:xfrm>
        </p:grpSpPr>
        <p:sp>
          <p:nvSpPr>
            <p:cNvPr id="8230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1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32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33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34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5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36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7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8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9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0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1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42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3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4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5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6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7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8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9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50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51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52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8200" name="Group 79"/>
          <p:cNvGrpSpPr>
            <a:grpSpLocks/>
          </p:cNvGrpSpPr>
          <p:nvPr/>
        </p:nvGrpSpPr>
        <p:grpSpPr bwMode="auto">
          <a:xfrm>
            <a:off x="3505200" y="4495804"/>
            <a:ext cx="5638800" cy="766763"/>
            <a:chOff x="1248" y="2832"/>
            <a:chExt cx="3552" cy="483"/>
          </a:xfrm>
        </p:grpSpPr>
        <p:sp>
          <p:nvSpPr>
            <p:cNvPr id="8202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3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4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7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08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09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0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1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2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3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14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5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6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7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8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9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0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1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2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3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4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cxnSp>
          <p:nvCxnSpPr>
            <p:cNvPr id="8225" name="AutoShape 73"/>
            <p:cNvCxnSpPr>
              <a:cxnSpLocks noChangeShapeType="1"/>
              <a:stCxn id="8213" idx="0"/>
              <a:endCxn id="8214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6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7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693713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Abstract Data Types (ADTs)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An abstract data type (ADT) is an abstraction of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Error conditions associated with operations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Example: ADT modeling a simple stock trading system</a:t>
            </a:r>
          </a:p>
          <a:p>
            <a:pPr lvl="1" eaLnBrk="1" hangingPunct="1"/>
            <a:r>
              <a:rPr lang="en-US" altLang="lv-LV" smtClean="0"/>
              <a:t>The data stored are buy/sell orders</a:t>
            </a:r>
          </a:p>
          <a:p>
            <a:pPr lvl="1" eaLnBrk="1" hangingPunct="1"/>
            <a:r>
              <a:rPr lang="en-US" altLang="lv-LV" smtClean="0"/>
              <a:t>The operations supported are</a:t>
            </a:r>
          </a:p>
          <a:p>
            <a:pPr lvl="2" eaLnBrk="1" hangingPunct="1"/>
            <a:r>
              <a:rPr lang="en-US" altLang="lv-LV" smtClean="0"/>
              <a:t>order </a:t>
            </a:r>
            <a:r>
              <a:rPr lang="en-US" altLang="lv-LV" smtClean="0">
                <a:solidFill>
                  <a:schemeClr val="tx2"/>
                </a:solidFill>
              </a:rPr>
              <a:t>buy</a:t>
            </a:r>
            <a:r>
              <a:rPr lang="en-US" altLang="lv-LV" smtClean="0"/>
              <a:t>(stock, shares, price)</a:t>
            </a:r>
          </a:p>
          <a:p>
            <a:pPr lvl="2" eaLnBrk="1" hangingPunct="1"/>
            <a:r>
              <a:rPr lang="en-US" altLang="lv-LV" smtClean="0"/>
              <a:t>order </a:t>
            </a:r>
            <a:r>
              <a:rPr lang="en-US" altLang="lv-LV" smtClean="0">
                <a:solidFill>
                  <a:schemeClr val="tx2"/>
                </a:solidFill>
              </a:rPr>
              <a:t>sell</a:t>
            </a:r>
            <a:r>
              <a:rPr lang="en-US" altLang="lv-LV" smtClean="0"/>
              <a:t>(stock, shares, price)</a:t>
            </a:r>
          </a:p>
          <a:p>
            <a:pPr lvl="2" eaLnBrk="1" hangingPunct="1"/>
            <a:r>
              <a:rPr lang="en-US" altLang="lv-LV" smtClean="0"/>
              <a:t>void </a:t>
            </a:r>
            <a:r>
              <a:rPr lang="en-US" altLang="lv-LV" smtClean="0">
                <a:solidFill>
                  <a:schemeClr val="tx2"/>
                </a:solidFill>
              </a:rPr>
              <a:t>cancel</a:t>
            </a:r>
            <a:r>
              <a:rPr lang="en-US" altLang="lv-LV" smtClean="0"/>
              <a:t>(order)</a:t>
            </a:r>
          </a:p>
          <a:p>
            <a:pPr lvl="1" eaLnBrk="1" hangingPunct="1"/>
            <a:r>
              <a:rPr lang="en-US" altLang="lv-LV" smtClean="0"/>
              <a:t>Error conditions:</a:t>
            </a:r>
          </a:p>
          <a:p>
            <a:pPr lvl="2" eaLnBrk="1" hangingPunct="1"/>
            <a:r>
              <a:rPr lang="en-US" altLang="lv-LV" smtClean="0"/>
              <a:t>Buy/sell a nonexistent stock</a:t>
            </a:r>
          </a:p>
          <a:p>
            <a:pPr lvl="2" eaLnBrk="1" hangingPunct="1"/>
            <a:r>
              <a:rPr lang="en-US" altLang="lv-LV" smtClean="0"/>
              <a:t>Cancel a nonexistent order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BE3BA2-1D2A-4574-B556-99F08BAECED7}" type="slidenum">
              <a:rPr lang="en-US" altLang="lv-LV" sz="1400"/>
              <a:pPr eaLnBrk="1" hangingPunct="1"/>
              <a:t>4</a:t>
            </a:fld>
            <a:endParaRPr lang="en-US" altLang="lv-LV" sz="1400"/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lv-LV" sz="1400" dirty="0" smtClean="0"/>
          </a:p>
          <a:p>
            <a:pPr eaLnBrk="1" hangingPunct="1"/>
            <a:endParaRPr lang="en-US" altLang="lv-LV" sz="1400" dirty="0"/>
          </a:p>
        </p:txBody>
      </p:sp>
    </p:spTree>
    <p:extLst>
      <p:ext uri="{BB962C8B-B14F-4D97-AF65-F5344CB8AC3E}">
        <p14:creationId xmlns:p14="http://schemas.microsoft.com/office/powerpoint/2010/main" val="107154085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800"/>
              <a:t>In the array based implementation of an array list: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The space used by the data structure is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endParaRPr lang="en-US" altLang="lv-LV"/>
          </a:p>
          <a:p>
            <a:pPr lvl="1" eaLnBrk="1" hangingPunct="1">
              <a:lnSpc>
                <a:spcPct val="90000"/>
              </a:lnSpc>
            </a:pP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/>
              <a:t>,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/>
              <a:t>,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at</a:t>
            </a:r>
            <a:r>
              <a:rPr lang="en-US" altLang="lv-LV">
                <a:solidFill>
                  <a:schemeClr val="tx2"/>
                </a:solidFill>
              </a:rPr>
              <a:t> </a:t>
            </a:r>
            <a:r>
              <a:rPr lang="en-US" altLang="lv-LV"/>
              <a:t>and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lv-LV">
                <a:solidFill>
                  <a:schemeClr val="tx2"/>
                </a:solidFill>
              </a:rPr>
              <a:t> </a:t>
            </a:r>
            <a:r>
              <a:rPr lang="en-US" altLang="lv-LV"/>
              <a:t>run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(1)</a:t>
            </a:r>
            <a:r>
              <a:rPr lang="en-US" altLang="lv-LV"/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>
                <a:solidFill>
                  <a:schemeClr val="tx2"/>
                </a:solidFill>
              </a:rPr>
              <a:t> </a:t>
            </a:r>
            <a:r>
              <a:rPr lang="en-US" altLang="lv-LV"/>
              <a:t>and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erase</a:t>
            </a:r>
            <a:r>
              <a:rPr lang="en-US" altLang="lv-LV">
                <a:solidFill>
                  <a:schemeClr val="tx2"/>
                </a:solidFill>
              </a:rPr>
              <a:t> </a:t>
            </a:r>
            <a:r>
              <a:rPr lang="en-US" altLang="lv-LV"/>
              <a:t>run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 in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If we use the array in a circular fashion, operations</a:t>
            </a:r>
            <a:r>
              <a:rPr lang="en-US" altLang="lv-LV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 insert</a:t>
            </a:r>
            <a:r>
              <a:rPr lang="en-US" altLang="lv-LV" sz="2800">
                <a:latin typeface="Times New Roman" panose="02020603050405020304" pitchFamily="18" charset="0"/>
              </a:rPr>
              <a:t>(0, </a:t>
            </a:r>
            <a:r>
              <a:rPr lang="en-US" altLang="lv-LV" sz="2800" b="1" i="1">
                <a:latin typeface="Times New Roman" panose="02020603050405020304" pitchFamily="18" charset="0"/>
              </a:rPr>
              <a:t>x</a:t>
            </a:r>
            <a:r>
              <a:rPr lang="en-US" altLang="lv-LV" sz="2800">
                <a:latin typeface="Times New Roman" panose="02020603050405020304" pitchFamily="18" charset="0"/>
              </a:rPr>
              <a:t>)</a:t>
            </a:r>
            <a:r>
              <a:rPr lang="en-US" altLang="lv-LV" sz="2800">
                <a:solidFill>
                  <a:schemeClr val="tx2"/>
                </a:solidFill>
              </a:rPr>
              <a:t> </a:t>
            </a:r>
            <a:r>
              <a:rPr lang="en-US" altLang="lv-LV" sz="2800"/>
              <a:t>and </a:t>
            </a:r>
            <a:r>
              <a:rPr lang="en-US" altLang="lv-LV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erase</a:t>
            </a:r>
            <a:r>
              <a:rPr lang="en-US" altLang="lv-LV" sz="2800">
                <a:latin typeface="Times New Roman" panose="02020603050405020304" pitchFamily="18" charset="0"/>
              </a:rPr>
              <a:t>(0, </a:t>
            </a:r>
            <a:r>
              <a:rPr lang="en-US" altLang="lv-LV" sz="2800" b="1" i="1">
                <a:latin typeface="Times New Roman" panose="02020603050405020304" pitchFamily="18" charset="0"/>
              </a:rPr>
              <a:t>x</a:t>
            </a:r>
            <a:r>
              <a:rPr lang="en-US" altLang="lv-LV" sz="2800">
                <a:latin typeface="Times New Roman" panose="02020603050405020304" pitchFamily="18" charset="0"/>
              </a:rPr>
              <a:t>)</a:t>
            </a:r>
            <a:r>
              <a:rPr lang="en-US" altLang="lv-LV" sz="2800">
                <a:solidFill>
                  <a:schemeClr val="tx2"/>
                </a:solidFill>
              </a:rPr>
              <a:t> </a:t>
            </a:r>
            <a:r>
              <a:rPr lang="en-US" altLang="lv-LV" sz="2800"/>
              <a:t>run in </a:t>
            </a:r>
            <a:r>
              <a:rPr lang="en-US" altLang="lv-LV" sz="2800" b="1" i="1">
                <a:latin typeface="Times New Roman" panose="02020603050405020304" pitchFamily="18" charset="0"/>
              </a:rPr>
              <a:t>O</a:t>
            </a:r>
            <a:r>
              <a:rPr lang="en-US" altLang="lv-LV" sz="2800">
                <a:latin typeface="Times New Roman" panose="02020603050405020304" pitchFamily="18" charset="0"/>
              </a:rPr>
              <a:t>(1)</a:t>
            </a:r>
            <a:r>
              <a:rPr lang="en-US" altLang="lv-LV" sz="28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In an </a:t>
            </a:r>
            <a:r>
              <a:rPr lang="en-US" altLang="lv-LV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 sz="2800">
                <a:solidFill>
                  <a:schemeClr val="tx2"/>
                </a:solidFill>
              </a:rPr>
              <a:t> </a:t>
            </a:r>
            <a:r>
              <a:rPr lang="en-US" altLang="lv-LV" sz="2800"/>
              <a:t>operation, when the array is full, instead of throwing an exception, we can replace the array with a larger one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FFB8CC-C748-4385-986D-40FD4A793C2D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686467464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Growable Array-based Array List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435600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In an </a:t>
            </a:r>
            <a:r>
              <a:rPr lang="en-US" sz="2800" dirty="0">
                <a:solidFill>
                  <a:schemeClr val="tx2"/>
                </a:solidFill>
              </a:rPr>
              <a:t>insert(o)</a:t>
            </a:r>
            <a:r>
              <a:rPr lang="en-US" sz="2800" dirty="0"/>
              <a:t> operation (without an index), we always insert at the end</a:t>
            </a:r>
          </a:p>
          <a:p>
            <a:pPr eaLnBrk="1" hangingPunct="1">
              <a:defRPr/>
            </a:pPr>
            <a:r>
              <a:rPr lang="en-US" sz="2800" dirty="0"/>
              <a:t>When the array is full, we replace the array with a larger one</a:t>
            </a:r>
          </a:p>
          <a:p>
            <a:pPr eaLnBrk="1" hangingPunct="1">
              <a:defRPr/>
            </a:pPr>
            <a:r>
              <a:rPr lang="en-US" sz="2800" dirty="0"/>
              <a:t>How large should the new array be?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Incremental strategy</a:t>
            </a:r>
            <a:r>
              <a:rPr lang="en-US" dirty="0"/>
              <a:t>: increase the size by a constant </a:t>
            </a:r>
            <a:r>
              <a:rPr lang="en-US" b="1" i="1" dirty="0">
                <a:latin typeface="Times New Roman" pitchFamily="18" charset="0"/>
              </a:rPr>
              <a:t>c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Doubling strategy</a:t>
            </a:r>
            <a:r>
              <a:rPr lang="en-US" dirty="0"/>
              <a:t>: double the size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706CC7-0F92-4461-A0FC-DBC23A568D14}" type="slidenum">
              <a:rPr lang="en-US" altLang="lv-LV" sz="1400"/>
              <a:pPr eaLnBrk="1" hangingPunct="1"/>
              <a:t>41</a:t>
            </a:fld>
            <a:endParaRPr lang="en-US" altLang="lv-LV" sz="140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010400" y="1828801"/>
            <a:ext cx="3276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S.length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b="1">
                <a:solidFill>
                  <a:schemeClr val="accent2"/>
                </a:solidFill>
                <a:latin typeface="Times New Roman" panose="02020603050405020304" pitchFamily="18" charset="0"/>
              </a:rPr>
              <a:t>new array of</a:t>
            </a:r>
          </a:p>
          <a:p>
            <a:pPr eaLnBrk="1" hangingPunct="1"/>
            <a:r>
              <a:rPr lang="en-US" altLang="lv-LV" b="1">
                <a:solidFill>
                  <a:schemeClr val="accent2"/>
                </a:solidFill>
                <a:latin typeface="Times New Roman" panose="02020603050405020304" pitchFamily="18" charset="0"/>
              </a:rPr>
              <a:t>					size …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55953647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Comparison of the Strategies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We compare the incremental strategy and the doubling strategy by analyzing the total time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/>
              <a:t> needed to perform a series of </a:t>
            </a: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/>
              <a:t> insert(o) operations</a:t>
            </a:r>
          </a:p>
          <a:p>
            <a:pPr eaLnBrk="1" hangingPunct="1"/>
            <a:r>
              <a:rPr lang="en-US" altLang="lv-LV" sz="2800"/>
              <a:t>We assume that we start with an empty stack represented by an array of size </a:t>
            </a:r>
            <a:r>
              <a:rPr lang="en-US" altLang="lv-LV" sz="28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800"/>
              <a:t>We call amortized time of an insert operation the average time taken by an insert over the series of operations, i.e., 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8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C9556D-E77B-47AD-B2E2-04B1FC5B881B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210949020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Incremental Strategy Analysis 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800"/>
              <a:t>We replace the array </a:t>
            </a:r>
            <a:r>
              <a:rPr lang="en-US" altLang="lv-LV" sz="2800" b="1" i="1">
                <a:latin typeface="Times New Roman" panose="02020603050405020304" pitchFamily="18" charset="0"/>
              </a:rPr>
              <a:t>k </a:t>
            </a:r>
            <a:r>
              <a:rPr lang="en-US" altLang="lv-LV" sz="2800" i="1">
                <a:latin typeface="Times New Roman" panose="02020603050405020304" pitchFamily="18" charset="0"/>
              </a:rPr>
              <a:t>= </a:t>
            </a: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/>
              <a:t>/</a:t>
            </a:r>
            <a:r>
              <a:rPr lang="en-US" altLang="lv-LV" sz="2800" b="1" i="1">
                <a:latin typeface="Times New Roman" panose="02020603050405020304" pitchFamily="18" charset="0"/>
              </a:rPr>
              <a:t>c </a:t>
            </a:r>
            <a:r>
              <a:rPr lang="en-US" altLang="lv-LV" sz="2800"/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The total time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/>
              <a:t> of a series of </a:t>
            </a: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/>
              <a:t> insert operations is proportional to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 i="1">
                <a:latin typeface="Times New Roman" panose="02020603050405020304" pitchFamily="18" charset="0"/>
              </a:rPr>
              <a:t> + </a:t>
            </a:r>
            <a:r>
              <a:rPr lang="en-US" altLang="lv-LV" sz="2800" b="1" i="1">
                <a:latin typeface="Times New Roman" panose="02020603050405020304" pitchFamily="18" charset="0"/>
              </a:rPr>
              <a:t>c </a:t>
            </a:r>
            <a:r>
              <a:rPr lang="en-US" altLang="lv-LV" sz="2800" i="1">
                <a:latin typeface="Times New Roman" panose="02020603050405020304" pitchFamily="18" charset="0"/>
              </a:rPr>
              <a:t>+ </a:t>
            </a:r>
            <a:r>
              <a:rPr lang="en-US" altLang="lv-LV" sz="2800">
                <a:latin typeface="Times New Roman" panose="02020603050405020304" pitchFamily="18" charset="0"/>
              </a:rPr>
              <a:t>2</a:t>
            </a:r>
            <a:r>
              <a:rPr lang="en-US" altLang="lv-LV" sz="2800" b="1" i="1">
                <a:latin typeface="Times New Roman" panose="02020603050405020304" pitchFamily="18" charset="0"/>
              </a:rPr>
              <a:t>c </a:t>
            </a:r>
            <a:r>
              <a:rPr lang="en-US" altLang="lv-LV" sz="2800">
                <a:latin typeface="Times New Roman" panose="02020603050405020304" pitchFamily="18" charset="0"/>
              </a:rPr>
              <a:t>+ 3</a:t>
            </a:r>
            <a:r>
              <a:rPr lang="en-US" altLang="lv-LV" sz="2800" b="1" i="1">
                <a:latin typeface="Times New Roman" panose="02020603050405020304" pitchFamily="18" charset="0"/>
              </a:rPr>
              <a:t>c </a:t>
            </a:r>
            <a:r>
              <a:rPr lang="en-US" altLang="lv-LV" sz="2800">
                <a:latin typeface="Times New Roman" panose="02020603050405020304" pitchFamily="18" charset="0"/>
              </a:rPr>
              <a:t>+ 4</a:t>
            </a:r>
            <a:r>
              <a:rPr lang="en-US" altLang="lv-LV" sz="2800" b="1" i="1">
                <a:latin typeface="Times New Roman" panose="02020603050405020304" pitchFamily="18" charset="0"/>
              </a:rPr>
              <a:t>c </a:t>
            </a:r>
            <a:r>
              <a:rPr lang="en-US" altLang="lv-LV" sz="2800">
                <a:latin typeface="Times New Roman" panose="02020603050405020304" pitchFamily="18" charset="0"/>
              </a:rPr>
              <a:t>+</a:t>
            </a:r>
            <a:r>
              <a:rPr lang="en-US" altLang="lv-LV" sz="2800" b="1" i="1">
                <a:latin typeface="Times New Roman" panose="02020603050405020304" pitchFamily="18" charset="0"/>
              </a:rPr>
              <a:t> … </a:t>
            </a:r>
            <a:r>
              <a:rPr lang="en-US" altLang="lv-LV" sz="2800">
                <a:latin typeface="Times New Roman" panose="02020603050405020304" pitchFamily="18" charset="0"/>
              </a:rPr>
              <a:t>+ </a:t>
            </a:r>
            <a:r>
              <a:rPr lang="en-US" altLang="lv-LV" sz="2800" b="1" i="1">
                <a:latin typeface="Times New Roman" panose="02020603050405020304" pitchFamily="18" charset="0"/>
              </a:rPr>
              <a:t>kc </a:t>
            </a:r>
            <a:r>
              <a:rPr lang="en-US" altLang="lv-LV" sz="2800" i="1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 i="1">
                <a:latin typeface="Times New Roman" panose="02020603050405020304" pitchFamily="18" charset="0"/>
              </a:rPr>
              <a:t> + </a:t>
            </a:r>
            <a:r>
              <a:rPr lang="en-US" altLang="lv-LV" sz="2800" b="1" i="1">
                <a:latin typeface="Times New Roman" panose="02020603050405020304" pitchFamily="18" charset="0"/>
              </a:rPr>
              <a:t>c</a:t>
            </a:r>
            <a:r>
              <a:rPr lang="en-US" altLang="lv-LV" sz="2800">
                <a:latin typeface="Times New Roman" panose="02020603050405020304" pitchFamily="18" charset="0"/>
              </a:rPr>
              <a:t>(1 + 2 + 3 + … + </a:t>
            </a:r>
            <a:r>
              <a:rPr lang="en-US" altLang="lv-LV" sz="2800" b="1" i="1">
                <a:latin typeface="Times New Roman" panose="02020603050405020304" pitchFamily="18" charset="0"/>
              </a:rPr>
              <a:t>k</a:t>
            </a:r>
            <a:r>
              <a:rPr lang="en-US" altLang="lv-LV" sz="2800">
                <a:latin typeface="Times New Roman" panose="02020603050405020304" pitchFamily="18" charset="0"/>
              </a:rPr>
              <a:t>) </a:t>
            </a:r>
            <a:r>
              <a:rPr lang="en-US" altLang="lv-LV" sz="2800" i="1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 i="1">
                <a:latin typeface="Times New Roman" panose="02020603050405020304" pitchFamily="18" charset="0"/>
              </a:rPr>
              <a:t> + </a:t>
            </a:r>
            <a:r>
              <a:rPr lang="en-US" altLang="lv-LV" sz="2800" b="1" i="1">
                <a:latin typeface="Times New Roman" panose="02020603050405020304" pitchFamily="18" charset="0"/>
              </a:rPr>
              <a:t>ck</a:t>
            </a:r>
            <a:r>
              <a:rPr lang="en-US" altLang="lv-LV" sz="2800">
                <a:latin typeface="Times New Roman" panose="02020603050405020304" pitchFamily="18" charset="0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</a:rPr>
              <a:t>k </a:t>
            </a:r>
            <a:r>
              <a:rPr lang="en-US" altLang="lv-LV" sz="2800">
                <a:latin typeface="Times New Roman" panose="02020603050405020304" pitchFamily="18" charset="0"/>
              </a:rPr>
              <a:t>+ 1)/2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Since </a:t>
            </a:r>
            <a:r>
              <a:rPr lang="en-US" altLang="lv-LV" sz="2800" b="1" i="1">
                <a:latin typeface="Times New Roman" panose="02020603050405020304" pitchFamily="18" charset="0"/>
              </a:rPr>
              <a:t>c</a:t>
            </a:r>
            <a:r>
              <a:rPr lang="en-US" altLang="lv-LV" sz="2800"/>
              <a:t> is a constant,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/>
              <a:t> is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 i="1">
                <a:latin typeface="Times New Roman" panose="02020603050405020304" pitchFamily="18" charset="0"/>
              </a:rPr>
              <a:t> +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lv-LV" sz="28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800"/>
              <a:t>,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800"/>
              <a:t>i.e.,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The amortized time of an insert operation is 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lv-LV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534E97-F515-460F-B503-DA8A4A65E269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002154322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Doubling Strategy Analysis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600"/>
              <a:t>We replace the array </a:t>
            </a:r>
            <a:r>
              <a:rPr lang="en-US" altLang="lv-LV" sz="2600" b="1" i="1">
                <a:latin typeface="Times New Roman" panose="02020603050405020304" pitchFamily="18" charset="0"/>
              </a:rPr>
              <a:t>k </a:t>
            </a:r>
            <a:r>
              <a:rPr lang="en-US" altLang="lv-LV" sz="2600" i="1">
                <a:latin typeface="Times New Roman" panose="02020603050405020304" pitchFamily="18" charset="0"/>
              </a:rPr>
              <a:t>= </a:t>
            </a:r>
            <a:r>
              <a:rPr lang="en-US" altLang="lv-LV" sz="2600">
                <a:latin typeface="Times New Roman" panose="02020603050405020304" pitchFamily="18" charset="0"/>
              </a:rPr>
              <a:t>log</a:t>
            </a:r>
            <a:r>
              <a:rPr lang="en-US" altLang="lv-LV" sz="2600" baseline="-25000">
                <a:latin typeface="Times New Roman" panose="02020603050405020304" pitchFamily="18" charset="0"/>
              </a:rPr>
              <a:t>2</a:t>
            </a:r>
            <a:r>
              <a:rPr lang="en-US" altLang="lv-LV" sz="2600" i="1">
                <a:latin typeface="Times New Roman" panose="02020603050405020304" pitchFamily="18" charset="0"/>
              </a:rPr>
              <a:t> </a:t>
            </a:r>
            <a:r>
              <a:rPr lang="en-US" altLang="lv-LV" sz="2600" b="1" i="1">
                <a:latin typeface="Times New Roman" panose="02020603050405020304" pitchFamily="18" charset="0"/>
              </a:rPr>
              <a:t>n </a:t>
            </a:r>
            <a:r>
              <a:rPr lang="en-US" altLang="lv-LV" sz="2600"/>
              <a:t>times</a:t>
            </a:r>
          </a:p>
          <a:p>
            <a:pPr eaLnBrk="1" hangingPunct="1"/>
            <a:r>
              <a:rPr lang="en-US" altLang="lv-LV" sz="2600"/>
              <a:t>The total time </a:t>
            </a:r>
            <a:r>
              <a:rPr lang="en-US" altLang="lv-LV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600"/>
              <a:t> of a series of 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/>
              <a:t> insert operations is proportional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600" b="1" i="1">
                <a:latin typeface="Times New Roman" panose="02020603050405020304" pitchFamily="18" charset="0"/>
              </a:rPr>
              <a:t>		n</a:t>
            </a:r>
            <a:r>
              <a:rPr lang="en-US" altLang="lv-LV" sz="2600" i="1">
                <a:latin typeface="Times New Roman" panose="02020603050405020304" pitchFamily="18" charset="0"/>
              </a:rPr>
              <a:t> + </a:t>
            </a:r>
            <a:r>
              <a:rPr lang="en-US" altLang="lv-LV" sz="2600">
                <a:solidFill>
                  <a:schemeClr val="tx2"/>
                </a:solidFill>
                <a:latin typeface="Times New Roman" panose="02020603050405020304" pitchFamily="18" charset="0"/>
              </a:rPr>
              <a:t>1 + 2 + 4 + 8 + …+ 2</a:t>
            </a:r>
            <a:r>
              <a:rPr lang="en-US" altLang="lv-LV" sz="26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600" b="1" i="1">
                <a:latin typeface="Times New Roman" panose="02020603050405020304" pitchFamily="18" charset="0"/>
              </a:rPr>
              <a:t> </a:t>
            </a:r>
            <a:r>
              <a:rPr lang="en-US" altLang="lv-LV" sz="2600" i="1">
                <a:latin typeface="Times New Roman" panose="02020603050405020304" pitchFamily="18" charset="0"/>
              </a:rPr>
              <a:t>=</a:t>
            </a:r>
            <a:br>
              <a:rPr lang="en-US" altLang="lv-LV" sz="2600" i="1">
                <a:latin typeface="Times New Roman" panose="02020603050405020304" pitchFamily="18" charset="0"/>
              </a:rPr>
            </a:br>
            <a:r>
              <a:rPr lang="en-US" altLang="lv-LV" sz="2600" i="1">
                <a:latin typeface="Times New Roman" panose="02020603050405020304" pitchFamily="18" charset="0"/>
              </a:rPr>
              <a:t>	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 i="1">
                <a:latin typeface="Times New Roman" panose="02020603050405020304" pitchFamily="18" charset="0"/>
              </a:rPr>
              <a:t> </a:t>
            </a:r>
            <a:r>
              <a:rPr lang="en-US" altLang="lv-LV" sz="2600">
                <a:latin typeface="Symbol" panose="05050102010706020507" pitchFamily="18" charset="2"/>
              </a:rPr>
              <a:t>+</a:t>
            </a:r>
            <a:r>
              <a:rPr lang="en-US" altLang="lv-LV" sz="2600">
                <a:latin typeface="Times New Roman" panose="02020603050405020304" pitchFamily="18" charset="0"/>
              </a:rPr>
              <a:t> </a:t>
            </a:r>
            <a:r>
              <a:rPr lang="en-US" altLang="lv-LV" sz="2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lv-LV" sz="26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lv-LV" sz="2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+ 1</a:t>
            </a:r>
            <a:r>
              <a:rPr lang="en-US" altLang="lv-LV" sz="2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600">
                <a:solidFill>
                  <a:schemeClr val="tx2"/>
                </a:solidFill>
                <a:latin typeface="Symbol" panose="05050102010706020507" pitchFamily="18" charset="2"/>
              </a:rPr>
              <a:t>- </a:t>
            </a:r>
            <a:r>
              <a:rPr lang="en-US" altLang="lv-LV" sz="26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600">
                <a:latin typeface="Times New Roman" panose="02020603050405020304" pitchFamily="18" charset="0"/>
              </a:rPr>
              <a:t> </a:t>
            </a:r>
            <a:r>
              <a:rPr lang="en-US" altLang="lv-LV" sz="2600" b="1" i="1">
                <a:latin typeface="Times New Roman" panose="02020603050405020304" pitchFamily="18" charset="0"/>
              </a:rPr>
              <a:t> </a:t>
            </a:r>
            <a:r>
              <a:rPr lang="en-US" altLang="lv-LV" sz="2600" i="1">
                <a:latin typeface="Times New Roman" panose="02020603050405020304" pitchFamily="18" charset="0"/>
              </a:rPr>
              <a:t>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600" i="1">
                <a:latin typeface="Times New Roman" panose="02020603050405020304" pitchFamily="18" charset="0"/>
              </a:rPr>
              <a:t>		</a:t>
            </a:r>
            <a:r>
              <a:rPr lang="en-US" altLang="lv-LV" sz="2600">
                <a:latin typeface="Times New Roman" panose="02020603050405020304" pitchFamily="18" charset="0"/>
              </a:rPr>
              <a:t>3</a:t>
            </a:r>
            <a:r>
              <a:rPr lang="en-US" altLang="lv-LV" sz="2600" b="1" i="1">
                <a:latin typeface="Times New Roman" panose="02020603050405020304" pitchFamily="18" charset="0"/>
              </a:rPr>
              <a:t>n </a:t>
            </a:r>
            <a:r>
              <a:rPr lang="en-US" altLang="lv-LV" sz="2600">
                <a:latin typeface="Symbol" panose="05050102010706020507" pitchFamily="18" charset="2"/>
              </a:rPr>
              <a:t>- </a:t>
            </a:r>
            <a:r>
              <a:rPr lang="en-US" altLang="lv-LV" sz="26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lv-LV" sz="2600"/>
              <a:t> is </a:t>
            </a:r>
            <a:r>
              <a:rPr lang="en-US" altLang="lv-LV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lv-LV" sz="2600"/>
              <a:t>The amortized time of an insert operation is </a:t>
            </a:r>
            <a:r>
              <a:rPr lang="en-US" altLang="lv-LV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2600">
                <a:latin typeface="Times New Roman" panose="02020603050405020304" pitchFamily="18" charset="0"/>
              </a:rPr>
              <a:t>1</a:t>
            </a:r>
            <a:r>
              <a:rPr lang="en-US" altLang="lv-LV" sz="26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300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016A18-E940-408B-A30D-CB501F335EE4}" type="slidenum">
              <a:rPr lang="en-US" altLang="lv-LV" sz="1400"/>
              <a:pPr eaLnBrk="1" hangingPunct="1"/>
              <a:t>44</a:t>
            </a:fld>
            <a:endParaRPr lang="en-US" altLang="lv-LV" sz="1400"/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8915400" y="3276600"/>
            <a:ext cx="2438400" cy="3048000"/>
            <a:chOff x="3840" y="1488"/>
            <a:chExt cx="1536" cy="1920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3840" y="1872"/>
              <a:ext cx="153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solidFill>
                  <a:srgbClr val="000000"/>
                </a:solidFill>
              </a:endParaRPr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3901" y="1488"/>
              <a:ext cx="1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  <a:latin typeface="+mn-lt"/>
                </a:rPr>
                <a:t>geometric series</a:t>
              </a:r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4608" y="1872"/>
              <a:ext cx="768" cy="816"/>
            </a:xfrm>
            <a:prstGeom prst="rect">
              <a:avLst/>
            </a:prstGeom>
            <a:solidFill>
              <a:srgbClr val="8097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>
                <a:solidFill>
                  <a:srgbClr val="000000"/>
                </a:solidFill>
              </a:endParaRPr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3840" y="2640"/>
              <a:ext cx="1536" cy="768"/>
            </a:xfrm>
            <a:prstGeom prst="rect">
              <a:avLst/>
            </a:prstGeom>
            <a:solidFill>
              <a:srgbClr val="5674F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>
                <a:solidFill>
                  <a:schemeClr val="tx2"/>
                </a:solidFill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3840" y="1872"/>
              <a:ext cx="768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solidFill>
                  <a:srgbClr val="000000"/>
                </a:solidFill>
              </a:endParaRPr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3840" y="2256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solidFill>
                  <a:schemeClr val="tx2"/>
                </a:solidFill>
              </a:endParaRPr>
            </a:p>
          </p:txBody>
        </p:sp>
        <p:sp>
          <p:nvSpPr>
            <p:cNvPr id="13326" name="Text Box 11"/>
            <p:cNvSpPr txBox="1">
              <a:spLocks noChangeArrowheads="1"/>
            </p:cNvSpPr>
            <p:nvPr/>
          </p:nvSpPr>
          <p:spPr bwMode="auto">
            <a:xfrm>
              <a:off x="3931" y="230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103" y="1920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4299" y="230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29" name="Text Box 14"/>
            <p:cNvSpPr txBox="1">
              <a:spLocks noChangeArrowheads="1"/>
            </p:cNvSpPr>
            <p:nvPr/>
          </p:nvSpPr>
          <p:spPr bwMode="auto">
            <a:xfrm>
              <a:off x="4867" y="2096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4507" y="286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93370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An </a:t>
            </a:r>
            <a:r>
              <a:rPr lang="en-US" altLang="lv-LV" sz="2400">
                <a:solidFill>
                  <a:schemeClr val="tx2"/>
                </a:solidFill>
              </a:rPr>
              <a:t>iterator</a:t>
            </a:r>
            <a:r>
              <a:rPr lang="en-US" altLang="lv-LV" sz="2400"/>
              <a:t> abstracts the process of scanning through a collection of elements</a:t>
            </a:r>
          </a:p>
          <a:p>
            <a:pPr eaLnBrk="1" hangingPunct="1"/>
            <a:r>
              <a:rPr lang="en-US" altLang="lv-LV" sz="2400"/>
              <a:t>A </a:t>
            </a:r>
            <a:r>
              <a:rPr lang="en-US" altLang="lv-LV" sz="2400">
                <a:solidFill>
                  <a:schemeClr val="tx2"/>
                </a:solidFill>
              </a:rPr>
              <a:t>container</a:t>
            </a:r>
            <a:r>
              <a:rPr lang="en-US" altLang="lv-LV" sz="2400"/>
              <a:t> is an abstract data structure that supports element access through iterators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begin(): </a:t>
            </a:r>
            <a:r>
              <a:rPr lang="en-US" altLang="lv-LV" sz="2000"/>
              <a:t>returns an iterator to the first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end(): </a:t>
            </a:r>
            <a:r>
              <a:rPr lang="en-US" altLang="lv-LV" sz="2000"/>
              <a:t>return an iterator to an imaginary position just after the last element</a:t>
            </a:r>
          </a:p>
          <a:p>
            <a:pPr eaLnBrk="1" hangingPunct="1"/>
            <a:r>
              <a:rPr lang="en-US" altLang="lv-LV" sz="2400"/>
              <a:t>An iterator behaves like a pointer to an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*p: </a:t>
            </a:r>
            <a:r>
              <a:rPr lang="en-US" altLang="lv-LV" sz="2000"/>
              <a:t>returns the element referenced by this iterator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++p:</a:t>
            </a:r>
            <a:r>
              <a:rPr lang="en-US" altLang="lv-LV" sz="2000"/>
              <a:t> advances to the next element</a:t>
            </a:r>
          </a:p>
          <a:p>
            <a:pPr eaLnBrk="1" hangingPunct="1"/>
            <a:r>
              <a:rPr lang="en-US" altLang="lv-LV" sz="2400"/>
              <a:t>Extends the concept of </a:t>
            </a:r>
            <a:r>
              <a:rPr lang="en-US" altLang="lv-LV" sz="2400">
                <a:solidFill>
                  <a:schemeClr val="tx2"/>
                </a:solidFill>
              </a:rPr>
              <a:t>position</a:t>
            </a:r>
            <a:r>
              <a:rPr lang="en-US" altLang="lv-LV" sz="2400"/>
              <a:t> by adding a traversal capability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9FC58-73DA-442C-8E89-3F2C525195EF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32561677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Data structures that support iterators are called </a:t>
            </a:r>
            <a:r>
              <a:rPr lang="en-US" altLang="lv-LV" sz="2400" dirty="0">
                <a:solidFill>
                  <a:schemeClr val="tx2"/>
                </a:solidFill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(standard) iterator</a:t>
            </a:r>
            <a:r>
              <a:rPr lang="en-US" altLang="lv-LV" sz="2000" dirty="0"/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 err="1">
                <a:solidFill>
                  <a:schemeClr val="tx2"/>
                </a:solidFill>
              </a:rPr>
              <a:t>const</a:t>
            </a:r>
            <a:r>
              <a:rPr lang="en-US" altLang="lv-LV" sz="2000" dirty="0">
                <a:solidFill>
                  <a:schemeClr val="tx2"/>
                </a:solidFill>
              </a:rPr>
              <a:t> iterator</a:t>
            </a:r>
            <a:r>
              <a:rPr lang="en-US" altLang="lv-LV" sz="2000" dirty="0"/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bidirectional iterator</a:t>
            </a:r>
            <a:r>
              <a:rPr lang="en-US" altLang="lv-LV" sz="2000" dirty="0"/>
              <a:t>: supports both ++p and –p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random-access iterator</a:t>
            </a:r>
            <a:r>
              <a:rPr lang="en-US" altLang="lv-LV" sz="2000" dirty="0"/>
              <a:t>: supports both </a:t>
            </a:r>
            <a:r>
              <a:rPr lang="en-US" altLang="lv-LV" sz="2000" dirty="0" err="1"/>
              <a:t>p+i</a:t>
            </a:r>
            <a:r>
              <a:rPr lang="en-US" altLang="lv-LV" sz="2000" dirty="0"/>
              <a:t> and p-</a:t>
            </a:r>
            <a:r>
              <a:rPr lang="en-US" altLang="lv-LV" sz="2000" dirty="0" err="1"/>
              <a:t>i</a:t>
            </a:r>
            <a:endParaRPr lang="en-US" altLang="lv-LV" sz="2000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6B164A-179E-4241-8831-6A98085B5E92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22229813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Iterating through a Container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/>
              <a:t>Let C be </a:t>
            </a:r>
            <a:r>
              <a:rPr lang="en-US" altLang="lv-LV" sz="2800" dirty="0" smtClean="0"/>
              <a:t>an array-type </a:t>
            </a:r>
            <a:r>
              <a:rPr lang="en-US" altLang="lv-LV" sz="2800" dirty="0"/>
              <a:t>container and p be an iterator for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(p 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C.begin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C.end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loop_body</a:t>
            </a:r>
            <a:endParaRPr lang="en-US" altLang="lv-LV" i="1" dirty="0" smtClean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2800" dirty="0"/>
              <a:t>Example: (with an STL vector)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typedef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vector&lt;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&gt;::iterator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Iterator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(Iterator p 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V.begin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V.end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+= *p;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sum;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5F9973-F4FA-4473-919A-AB2CA1A490E7}" type="slidenum">
              <a:rPr lang="en-US" altLang="lv-LV" sz="1400"/>
              <a:pPr eaLnBrk="1" hangingPunct="1"/>
              <a:t>47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72585299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Array-based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array A of the n elements</a:t>
            </a:r>
          </a:p>
          <a:p>
            <a:pPr lvl="1" eaLnBrk="1" hangingPunct="1"/>
            <a:r>
              <a:rPr lang="en-US" altLang="lv-LV" sz="2200"/>
              <a:t>index i that keeps track of the cursor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0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n (index following the last element)</a:t>
            </a:r>
          </a:p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Linked list-based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doubly-linked list L storing the elements, with sentinels for header and trailer</a:t>
            </a:r>
          </a:p>
          <a:p>
            <a:pPr lvl="1" eaLnBrk="1" hangingPunct="1"/>
            <a:r>
              <a:rPr lang="en-US" altLang="lv-LV" sz="2200"/>
              <a:t>pointer to node containing the current element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front node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trailer node (just after last node)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D122DF-9BA4-4809-9583-B20D5639864F}" type="slidenum">
              <a:rPr lang="en-US" altLang="lv-LV" sz="1400"/>
              <a:pPr eaLnBrk="1" hangingPunct="1"/>
              <a:t>48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518864638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Each STL container type C supports </a:t>
            </a: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0033CC"/>
                </a:solidFill>
              </a:rPr>
              <a:t>C.begin</a:t>
            </a:r>
            <a:r>
              <a:rPr lang="en-US" sz="2000" dirty="0">
                <a:solidFill>
                  <a:srgbClr val="0033CC"/>
                </a:solidFill>
              </a:rPr>
              <a:t>(), </a:t>
            </a:r>
            <a:r>
              <a:rPr lang="en-US" sz="2000" dirty="0" err="1">
                <a:solidFill>
                  <a:srgbClr val="0033CC"/>
                </a:solidFill>
              </a:rPr>
              <a:t>C.end</a:t>
            </a:r>
            <a:r>
              <a:rPr lang="en-US" sz="2000" dirty="0">
                <a:solidFill>
                  <a:srgbClr val="0033CC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</a:t>
            </a:r>
            <a:r>
              <a:rPr lang="en-US" dirty="0" err="1"/>
              <a:t>iterator</a:t>
            </a:r>
            <a:r>
              <a:rPr lang="en-US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*p: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++p, --p: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chemeClr val="tx2"/>
                </a:solidFill>
              </a:rPr>
              <a:t>C.assign</a:t>
            </a:r>
            <a:r>
              <a:rPr lang="en-US" sz="2000" dirty="0">
                <a:solidFill>
                  <a:schemeClr val="tx2"/>
                </a:solidFill>
              </a:rPr>
              <a:t>(p, q):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insert(p, e):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erase(p):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erase(p, q):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869FB1-838A-41F9-B199-239AC2B1F989}" type="slidenum">
              <a:rPr lang="en-US" altLang="lv-LV" sz="1400"/>
              <a:pPr eaLnBrk="1" hangingPunct="1"/>
              <a:t>49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16837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</a:t>
            </a:r>
            <a:r>
              <a:rPr lang="en-US" altLang="lv-LV" sz="2400" dirty="0">
                <a:solidFill>
                  <a:schemeClr val="tx2"/>
                </a:solidFill>
              </a:rPr>
              <a:t>Stack</a:t>
            </a:r>
            <a:r>
              <a:rPr lang="en-US" altLang="lv-LV" sz="2400" dirty="0"/>
              <a:t> ADT stores arbitrary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Insertions and deletions follow the last-in first-out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Think of a spring-loaded plate </a:t>
            </a:r>
            <a:r>
              <a:rPr lang="en-US" altLang="lv-LV" sz="2400" dirty="0" smtClean="0"/>
              <a:t>dispenser</a:t>
            </a:r>
            <a:endParaRPr lang="en-US" altLang="lv-LV" sz="2400" dirty="0"/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dirty="0">
                <a:solidFill>
                  <a:schemeClr val="tx2"/>
                </a:solidFill>
              </a:rPr>
              <a:t>push</a:t>
            </a:r>
            <a:r>
              <a:rPr lang="en-US" altLang="lv-LV" sz="2000" b="1" dirty="0"/>
              <a:t>(object):</a:t>
            </a:r>
            <a:r>
              <a:rPr lang="en-US" altLang="lv-LV" sz="2000" dirty="0"/>
              <a:t>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dirty="0"/>
              <a:t>object </a:t>
            </a:r>
            <a:r>
              <a:rPr lang="en-US" altLang="lv-LV" sz="2000" b="1" dirty="0">
                <a:solidFill>
                  <a:schemeClr val="tx2"/>
                </a:solidFill>
              </a:rPr>
              <a:t>pop</a:t>
            </a:r>
            <a:r>
              <a:rPr lang="en-US" altLang="lv-LV" sz="2000" b="1" dirty="0"/>
              <a:t>(): </a:t>
            </a:r>
            <a:r>
              <a:rPr lang="en-US" altLang="lv-LV" sz="2000" dirty="0"/>
              <a:t>removes the last inserted </a:t>
            </a:r>
            <a:r>
              <a:rPr lang="en-US" altLang="lv-LV" sz="2000" dirty="0" smtClean="0"/>
              <a:t>element</a:t>
            </a:r>
            <a:endParaRPr lang="en-US" altLang="lv-LV" sz="2400" dirty="0" smtClean="0"/>
          </a:p>
          <a:p>
            <a:pPr eaLnBrk="1" hangingPunct="1"/>
            <a:r>
              <a:rPr lang="en-US" altLang="lv-LV" sz="2400" dirty="0" smtClean="0"/>
              <a:t>More </a:t>
            </a:r>
            <a:r>
              <a:rPr lang="en-US" altLang="lv-LV" sz="2400" dirty="0"/>
              <a:t>stack operations:</a:t>
            </a:r>
          </a:p>
          <a:p>
            <a:pPr lvl="1" eaLnBrk="1" hangingPunct="1"/>
            <a:r>
              <a:rPr lang="en-US" altLang="lv-LV" sz="2000" b="1" dirty="0"/>
              <a:t>object </a:t>
            </a:r>
            <a:r>
              <a:rPr lang="en-US" altLang="lv-LV" sz="2000" b="1" dirty="0">
                <a:solidFill>
                  <a:schemeClr val="tx2"/>
                </a:solidFill>
              </a:rPr>
              <a:t>top</a:t>
            </a:r>
            <a:r>
              <a:rPr lang="en-US" altLang="lv-LV" sz="2000" b="1" dirty="0"/>
              <a:t>(): </a:t>
            </a:r>
            <a:r>
              <a:rPr lang="en-US" altLang="lv-LV" sz="2000" dirty="0"/>
              <a:t>returns the last inserted element without removing it</a:t>
            </a:r>
          </a:p>
          <a:p>
            <a:pPr lvl="1" eaLnBrk="1" hangingPunct="1"/>
            <a:r>
              <a:rPr lang="en-US" altLang="lv-LV" sz="2000" b="1" dirty="0"/>
              <a:t>integer </a:t>
            </a:r>
            <a:r>
              <a:rPr lang="en-US" altLang="lv-LV" sz="2000" b="1" dirty="0">
                <a:solidFill>
                  <a:schemeClr val="tx2"/>
                </a:solidFill>
              </a:rPr>
              <a:t>size</a:t>
            </a:r>
            <a:r>
              <a:rPr lang="en-US" altLang="lv-LV" sz="2000" b="1" dirty="0"/>
              <a:t>():</a:t>
            </a:r>
            <a:r>
              <a:rPr lang="en-US" altLang="lv-LV" sz="2000" dirty="0"/>
              <a:t> returns the number of elements stored</a:t>
            </a:r>
          </a:p>
          <a:p>
            <a:pPr lvl="1" eaLnBrk="1" hangingPunct="1"/>
            <a:r>
              <a:rPr lang="en-US" altLang="lv-LV" sz="2000" b="1" dirty="0" err="1"/>
              <a:t>boolean</a:t>
            </a:r>
            <a:r>
              <a:rPr lang="en-US" altLang="lv-LV" sz="2000" b="1" dirty="0"/>
              <a:t> </a:t>
            </a:r>
            <a:r>
              <a:rPr lang="en-US" altLang="lv-LV" sz="2000" b="1" dirty="0">
                <a:solidFill>
                  <a:schemeClr val="tx2"/>
                </a:solidFill>
              </a:rPr>
              <a:t>empty</a:t>
            </a:r>
            <a:r>
              <a:rPr lang="en-US" altLang="lv-LV" sz="2000" b="1" dirty="0"/>
              <a:t>():</a:t>
            </a:r>
            <a:r>
              <a:rPr lang="en-US" altLang="lv-LV" sz="2000" dirty="0"/>
              <a:t> indicates whether no elements are stored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2DAC42-BD39-45EC-8A5F-1CFD1D547818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68296856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The </a:t>
            </a:r>
            <a:r>
              <a:rPr lang="en-US" altLang="lv-LV" sz="2400">
                <a:solidFill>
                  <a:schemeClr val="tx2"/>
                </a:solidFill>
              </a:rPr>
              <a:t>Sequence</a:t>
            </a:r>
            <a:r>
              <a:rPr lang="en-US" altLang="lv-LV" sz="2400"/>
              <a:t> ADT is the union of the Array List and Node List ADTs</a:t>
            </a:r>
          </a:p>
          <a:p>
            <a:pPr eaLnBrk="1" hangingPunct="1"/>
            <a:r>
              <a:rPr lang="en-US" altLang="lv-LV" sz="2400"/>
              <a:t>Elements accessed by</a:t>
            </a:r>
          </a:p>
          <a:p>
            <a:pPr lvl="1" eaLnBrk="1" hangingPunct="1"/>
            <a:r>
              <a:rPr lang="en-US" altLang="lv-LV" sz="2000"/>
              <a:t>Index, or</a:t>
            </a:r>
          </a:p>
          <a:p>
            <a:pPr lvl="1" eaLnBrk="1" hangingPunct="1"/>
            <a:r>
              <a:rPr lang="en-US" altLang="lv-LV" sz="2000"/>
              <a:t>Position</a:t>
            </a:r>
          </a:p>
          <a:p>
            <a:pPr eaLnBrk="1" hangingPunct="1"/>
            <a:r>
              <a:rPr lang="en-US" altLang="lv-LV" sz="2400"/>
              <a:t>Generic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size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empty</a:t>
            </a:r>
            <a:r>
              <a:rPr lang="en-US" altLang="lv-LV" sz="2000"/>
              <a:t>()</a:t>
            </a:r>
          </a:p>
          <a:p>
            <a:pPr eaLnBrk="1" hangingPunct="1"/>
            <a:r>
              <a:rPr lang="en-US" altLang="lv-LV" sz="2400"/>
              <a:t>ArrayList-based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set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(i)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2AF52-B608-456F-8CF5-CDE1CE9AE74C}" type="slidenum">
              <a:rPr lang="en-US" altLang="lv-LV" sz="1400"/>
              <a:pPr eaLnBrk="1" hangingPunct="1"/>
              <a:t>50</a:t>
            </a:fld>
            <a:endParaRPr lang="en-US" altLang="lv-LV" sz="1400"/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86800" y="1676400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lv-LV" sz="2400"/>
              <a:t>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end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insertFront</a:t>
            </a:r>
            <a:r>
              <a:rPr lang="en-US" altLang="lv-LV" sz="2000"/>
              <a:t>(o),</a:t>
            </a:r>
            <a:r>
              <a:rPr lang="en-US" altLang="lv-LV" sz="2000">
                <a:solidFill>
                  <a:schemeClr val="tx2"/>
                </a:solidFill>
              </a:rPr>
              <a:t> insertBack</a:t>
            </a:r>
            <a:r>
              <a:rPr lang="en-US" altLang="lv-LV" sz="2000"/>
              <a:t>(o) 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eraseFront</a:t>
            </a:r>
            <a:r>
              <a:rPr lang="en-US" altLang="lv-LV" sz="2000"/>
              <a:t>(),</a:t>
            </a:r>
            <a:r>
              <a:rPr lang="en-US" altLang="lv-LV" sz="2000">
                <a:solidFill>
                  <a:schemeClr val="tx2"/>
                </a:solidFill>
              </a:rPr>
              <a:t> eraseBack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 </a:t>
            </a:r>
            <a:r>
              <a:rPr lang="en-US" altLang="lv-LV" sz="2000"/>
              <a:t>(p,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(p)</a:t>
            </a:r>
          </a:p>
          <a:p>
            <a:pPr eaLnBrk="1" hangingPunct="1"/>
            <a:r>
              <a:rPr lang="en-US" altLang="lv-LV" sz="2400"/>
              <a:t>Bridge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atIndex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indexOf</a:t>
            </a:r>
            <a:r>
              <a:rPr lang="en-US" altLang="lv-LV" sz="200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046944590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lv-LV" sz="2800"/>
              <a:t>Direct applications:</a:t>
            </a:r>
          </a:p>
          <a:p>
            <a:pPr lvl="1" eaLnBrk="1" hangingPunct="1"/>
            <a:r>
              <a:rPr lang="en-US" altLang="lv-LV"/>
              <a:t>Generic replacement for stack, queue, vector, or list</a:t>
            </a:r>
          </a:p>
          <a:p>
            <a:pPr lvl="1" eaLnBrk="1" hangingPunct="1"/>
            <a:r>
              <a:rPr lang="en-US" altLang="lv-LV"/>
              <a:t>small database (e.g., address book)</a:t>
            </a:r>
          </a:p>
          <a:p>
            <a:pPr eaLnBrk="1" hangingPunct="1"/>
            <a:r>
              <a:rPr lang="en-US" altLang="lv-LV" sz="2800"/>
              <a:t>Indirect applications:</a:t>
            </a:r>
          </a:p>
          <a:p>
            <a:pPr lvl="1" eaLnBrk="1" hangingPunct="1"/>
            <a:r>
              <a:rPr lang="en-US" altLang="lv-LV"/>
              <a:t>Building block of more complex data structures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3933E1-581C-42BD-84FF-FCBFF368309D}" type="slidenum">
              <a:rPr lang="en-US" altLang="lv-LV" sz="1400"/>
              <a:pPr eaLnBrk="1" hangingPunct="1"/>
              <a:t>51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822421593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310186" cy="4114800"/>
          </a:xfrm>
          <a:noFill/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reasonable implementation of the Sequence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1D5948-E5DC-4F13-8FAB-ED0023315E92}" type="slidenum">
              <a:rPr lang="en-US" altLang="lv-LV" sz="1400"/>
              <a:pPr eaLnBrk="1" hangingPunct="1"/>
              <a:t>52</a:t>
            </a:fld>
            <a:endParaRPr lang="en-US" altLang="lv-LV" sz="1400"/>
          </a:p>
        </p:txBody>
      </p:sp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3" name="Freeform 18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7" name="Freeform 22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1" name="Freeform 26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3" name="Rectangle 28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4" name="Rectangle 29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5" name="Freeform 3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6" name="Freeform 3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7" name="Freeform 32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8" name="Freeform 33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9" name="Freeform 34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0" name="Freeform 35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1" name="Freeform 36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1292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8" name="Freeform 43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9" name="Freeform 44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0" name="Freeform 45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1" name="Freeform 46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2" name="Text Box 47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11303" name="Text Box 48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11304" name="AutoShape 49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5" name="Text Box 50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11306" name="AutoShape 51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7" name="Text Box 52"/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Index-based methods require searching from header or trailer while keeping track of indices; hence,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3825466798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2829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Indices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2400" dirty="0"/>
              <a:t> and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400" dirty="0"/>
              <a:t> keep track of first and last positions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27D62C-C23E-49B0-82CF-1AA8F7EAF48F}" type="slidenum">
              <a:rPr lang="en-US" altLang="lv-LV" sz="1400"/>
              <a:pPr eaLnBrk="1" hangingPunct="1"/>
              <a:t>53</a:t>
            </a:fld>
            <a:endParaRPr lang="en-US" altLang="lv-LV" sz="1400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endParaRPr lang="en-US" altLang="lv-LV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221466522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Sequence Implementations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3D3727-7592-49B0-AF82-746697CFE14F}" type="slidenum">
              <a:rPr lang="en-US" altLang="lv-LV" sz="1400"/>
              <a:pPr eaLnBrk="1" hangingPunct="1"/>
              <a:t>54</a:t>
            </a:fld>
            <a:endParaRPr lang="en-US" altLang="lv-LV" sz="1400"/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14243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5824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137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4550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2734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atIndex, indexOf, at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37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begin, end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9157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2523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9551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461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7565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7946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3383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Position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Position</a:t>
            </a:r>
            <a:r>
              <a:rPr lang="en-US" dirty="0" smtClean="0"/>
              <a:t> ADT models the notion of place within a data structure where a single object is stored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gives a unified view of diverse ways of storing data, such as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cell of an array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node of a linked list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Just one method: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chemeClr val="tx2"/>
                </a:solidFill>
              </a:rPr>
              <a:t>p.element</a:t>
            </a:r>
            <a:r>
              <a:rPr lang="en-US" dirty="0" smtClean="0"/>
              <a:t>(): returns the element at position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In C++ it is convenient to implement this as *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 smtClean="0"/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E82FC1-A5D2-43C9-9F2B-1D9FAE1F2ADA}" type="slidenum">
              <a:rPr lang="en-US" altLang="lv-LV" sz="1400"/>
              <a:pPr eaLnBrk="1" hangingPunct="1"/>
              <a:t>55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216331897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Node List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The </a:t>
            </a:r>
            <a:r>
              <a:rPr lang="en-US" altLang="lv-LV" dirty="0" smtClean="0">
                <a:solidFill>
                  <a:schemeClr val="tx2"/>
                </a:solidFill>
              </a:rPr>
              <a:t>Node List</a:t>
            </a:r>
            <a:r>
              <a:rPr lang="en-US" altLang="lv-LV" dirty="0" smtClean="0"/>
              <a:t> ADT models a sequence of positions storing arbitrary objects</a:t>
            </a:r>
          </a:p>
          <a:p>
            <a:pPr eaLnBrk="1" hangingPunct="1"/>
            <a:r>
              <a:rPr lang="en-US" altLang="lv-LV" dirty="0" smtClean="0"/>
              <a:t>It establishes a before/after relation between positions</a:t>
            </a:r>
          </a:p>
          <a:p>
            <a:pPr eaLnBrk="1" hangingPunct="1"/>
            <a:r>
              <a:rPr lang="en-US" altLang="lv-LV" dirty="0" smtClean="0"/>
              <a:t>Generic methods:</a:t>
            </a:r>
          </a:p>
          <a:p>
            <a:pPr lvl="1" eaLnBrk="1" hangingPunct="1"/>
            <a:r>
              <a:rPr lang="en-US" altLang="lv-LV" dirty="0" smtClean="0">
                <a:solidFill>
                  <a:schemeClr val="tx2"/>
                </a:solidFill>
              </a:rPr>
              <a:t>size</a:t>
            </a:r>
            <a:r>
              <a:rPr lang="en-US" altLang="lv-LV" dirty="0" smtClean="0"/>
              <a:t>(), </a:t>
            </a:r>
            <a:r>
              <a:rPr lang="en-US" altLang="lv-LV" dirty="0" smtClean="0">
                <a:solidFill>
                  <a:schemeClr val="tx2"/>
                </a:solidFill>
              </a:rPr>
              <a:t>empty</a:t>
            </a:r>
            <a:r>
              <a:rPr lang="en-US" altLang="lv-LV" dirty="0" smtClean="0"/>
              <a:t>()</a:t>
            </a:r>
          </a:p>
          <a:p>
            <a:pPr lvl="1" eaLnBrk="1" hangingPunct="1"/>
            <a:endParaRPr lang="en-US" altLang="lv-LV" dirty="0"/>
          </a:p>
          <a:p>
            <a:pPr eaLnBrk="1" hangingPunct="1"/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chemeClr val="tx2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chemeClr val="tx2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chemeClr val="tx2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</a:t>
            </a:r>
          </a:p>
          <a:p>
            <a:endParaRPr lang="lv-LV" dirty="0"/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42EB8C-686A-40DA-81CC-50AB39A25999}" type="slidenum">
              <a:rPr lang="en-US" altLang="lv-LV" sz="1400"/>
              <a:pPr eaLnBrk="1" hangingPunct="1"/>
              <a:t>56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67053244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Doubly Linked List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7690" cy="2514599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natural implementation of the Node List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4046A-E488-4CCD-8A77-2E57C0A6B144}" type="slidenum">
              <a:rPr lang="en-US" altLang="lv-LV" sz="1400"/>
              <a:pPr eaLnBrk="1" hangingPunct="1"/>
              <a:t>57</a:t>
            </a:fld>
            <a:endParaRPr lang="en-US" altLang="lv-LV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79792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9296401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79487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8299451" y="23907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10044113" y="23907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9280525" y="30305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8215314" y="19939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10147301" y="19939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9191626" y="330358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429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3733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4038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4191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4953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5257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5562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5715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477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781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086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7239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8001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8305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8610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4343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5867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7391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381317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533400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685482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837565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6737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6737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737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6737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9525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2514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8763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8915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2667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2819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9217025" y="4479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2149476" y="4556125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3200400" y="4556124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7135814" y="454025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3429000" y="5546724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7872414" y="6308725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10363200" y="3352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</a:t>
            </a:r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7924800" y="19050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545198309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operation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(p, x), which inserts x before p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7F3AA-2509-4182-8D20-8E3E41C533D0}" type="slidenum">
              <a:rPr lang="en-US" altLang="lv-LV" sz="1400"/>
              <a:pPr eaLnBrk="1" hangingPunct="1"/>
              <a:t>58</a:t>
            </a:fld>
            <a:endParaRPr lang="en-US" altLang="lv-LV" sz="1400"/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11" name="Group 117"/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32" name="Group 128"/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57798876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insert</a:t>
            </a:r>
            <a:r>
              <a:rPr lang="en-US" altLang="lv-LV"/>
              <a:t>(p, e): </a:t>
            </a:r>
            <a:r>
              <a:rPr lang="en-US" altLang="lv-LV">
                <a:solidFill>
                  <a:srgbClr val="2C61F6"/>
                </a:solidFill>
              </a:rPr>
              <a:t>{insert e before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element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p; 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v  </a:t>
            </a:r>
            <a:r>
              <a:rPr lang="en-US" altLang="lv-LV">
                <a:solidFill>
                  <a:srgbClr val="2C61F6"/>
                </a:solidFill>
              </a:rPr>
              <a:t>{link in v before 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u;  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v  </a:t>
            </a:r>
            <a:r>
              <a:rPr lang="en-US" altLang="lv-LV">
                <a:solidFill>
                  <a:srgbClr val="2C61F6"/>
                </a:solidFill>
              </a:rPr>
              <a:t>{link in v after u}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C3A043-D0E7-4AEA-AB51-BDB5FC4775BF}" type="slidenum">
              <a:rPr lang="en-US" altLang="lv-LV" sz="1400"/>
              <a:pPr eaLnBrk="1" hangingPunct="1"/>
              <a:t>59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09488420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Stack Interface in C++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C++ interface corresponding to our Stack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Uses an exception class </a:t>
            </a:r>
            <a:r>
              <a:rPr lang="en-US" altLang="lv-LV" sz="2400" dirty="0" err="1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endParaRPr lang="en-US" altLang="lv-LV" sz="2400" dirty="0">
              <a:solidFill>
                <a:srgbClr val="0070C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Different from the built-in C++ STL class </a:t>
            </a:r>
            <a:r>
              <a:rPr lang="en-US" altLang="lv-LV" sz="2400" dirty="0">
                <a:solidFill>
                  <a:schemeClr val="tx2"/>
                </a:solidFill>
                <a:latin typeface="Arial Narrow" panose="020B0606020202030204" pitchFamily="34" charset="0"/>
              </a:rPr>
              <a:t>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template &lt;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typename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E&gt; </a:t>
            </a:r>
          </a:p>
          <a:p>
            <a:pPr marL="0" indent="0" eaLnBrk="1" hangingPunct="1">
              <a:buNone/>
            </a:pP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Stack 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en-US" alt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size() 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bool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empty() 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E&amp; top()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throw(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void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push(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E&amp; e);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void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pop() throw(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  <a:b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F10131-F6D0-476F-A66E-E09A3D8A1923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480043373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</a:t>
            </a:r>
            <a:r>
              <a:rPr lang="en-US" altLang="lv-LV" sz="2000">
                <a:solidFill>
                  <a:schemeClr val="tx2"/>
                </a:solidFill>
              </a:rPr>
              <a:t>remove</a:t>
            </a:r>
            <a:r>
              <a:rPr lang="en-US" altLang="lv-LV" sz="2000"/>
              <a:t>(p)</a:t>
            </a:r>
            <a:endParaRPr lang="en-US" altLang="lv-LV" sz="28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B3EB1F-665B-43DB-91F7-56099EF02044}" type="slidenum">
              <a:rPr lang="en-US" altLang="lv-LV" sz="1400"/>
              <a:pPr eaLnBrk="1" hangingPunct="1"/>
              <a:t>60</a:t>
            </a:fld>
            <a:endParaRPr lang="en-US" altLang="lv-LV" sz="140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1417111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remove</a:t>
            </a:r>
            <a:r>
              <a:rPr lang="en-US" altLang="lv-LV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w</a:t>
            </a:r>
            <a:r>
              <a:rPr lang="en-US" altLang="lv-LV">
                <a:solidFill>
                  <a:srgbClr val="2C61F6"/>
                </a:solidFill>
              </a:rPr>
              <a:t> {linking out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 </a:t>
            </a:r>
            <a:endParaRPr lang="en-US" altLang="lv-LV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1173C8E-9E9F-44A9-91F3-C8CC3893DD7D}" type="slidenum">
              <a:rPr lang="en-US" altLang="lv-LV" sz="1400"/>
              <a:pPr eaLnBrk="1" hangingPunct="1"/>
              <a:t>61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04774309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3000"/>
              <a:t>In the implementation of the List ADT by means of a doubly linked list</a:t>
            </a:r>
          </a:p>
          <a:p>
            <a:pPr lvl="1" eaLnBrk="1" hangingPunct="1"/>
            <a:r>
              <a:rPr lang="en-US" altLang="lv-LV" sz="2600"/>
              <a:t>The space used by a list with 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/>
              <a:t> elements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600"/>
              <a:t>The space used by each position of the list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endParaRPr lang="en-US" altLang="lv-LV" sz="2600"/>
          </a:p>
          <a:p>
            <a:pPr lvl="1" eaLnBrk="1" hangingPunct="1"/>
            <a:r>
              <a:rPr lang="en-US" altLang="lv-LV" sz="2600"/>
              <a:t>All the operations of the List ADT run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  <a:p>
            <a:pPr lvl="1" eaLnBrk="1" hangingPunct="1"/>
            <a:r>
              <a:rPr lang="en-US" altLang="lv-LV" sz="2600"/>
              <a:t>Operation element() of the </a:t>
            </a:r>
            <a:br>
              <a:rPr lang="en-US" altLang="lv-LV" sz="2600"/>
            </a:br>
            <a:r>
              <a:rPr lang="en-US" altLang="lv-LV" sz="2600"/>
              <a:t>Position ADT runs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DA2C59-8BED-4EE7-A7F3-FA493D3185FC}" type="slidenum">
              <a:rPr lang="en-US" altLang="lv-LV" sz="1400"/>
              <a:pPr eaLnBrk="1" hangingPunct="1"/>
              <a:t>62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24679616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Memorizing Breadcrumbs </a:t>
            </a:r>
            <a:br>
              <a:rPr lang="en-US" sz="4000" dirty="0" smtClean="0"/>
            </a:br>
            <a:r>
              <a:rPr lang="en-US" sz="4000" dirty="0" smtClean="0"/>
              <a:t>in a Stack</a:t>
            </a:r>
            <a:endParaRPr lang="lv-LV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5588000" cy="464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lv-LV" sz="1800" b="1" dirty="0" smtClean="0"/>
              <a:t>Tree ADT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p</a:t>
            </a:r>
            <a:r>
              <a:rPr lang="lv-LV" altLang="lv-LV" sz="1800" b="1" i="1" dirty="0" smtClean="0"/>
              <a:t>arent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parent of vertex v (or </a:t>
            </a:r>
            <a:r>
              <a:rPr lang="lv-LV" altLang="lv-LV" sz="1800" dirty="0">
                <a:sym typeface="Symbol" panose="05050102010706020507" pitchFamily="18" charset="2"/>
              </a:rPr>
              <a:t></a:t>
            </a:r>
            <a:r>
              <a:rPr lang="lv-LV" altLang="lv-LV" sz="1800" dirty="0"/>
              <a:t>, </a:t>
            </a:r>
            <a:r>
              <a:rPr lang="en-US" altLang="lv-LV" sz="1800" dirty="0"/>
              <a:t>if </a:t>
            </a:r>
            <a:r>
              <a:rPr lang="lv-LV" altLang="lv-LV" sz="1800" dirty="0"/>
              <a:t>v i</a:t>
            </a:r>
            <a:r>
              <a:rPr lang="en-US" altLang="lv-LV" sz="1800" dirty="0"/>
              <a:t>s the root)</a:t>
            </a:r>
            <a:r>
              <a:rPr lang="lv-LV" altLang="lv-LV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 smtClean="0"/>
              <a:t>c</a:t>
            </a:r>
            <a:r>
              <a:rPr lang="lv-LV" altLang="lv-LV" sz="1800" b="1" i="1" dirty="0" smtClean="0"/>
              <a:t>hildren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</a:t>
            </a:r>
            <a:r>
              <a:rPr lang="en-US" altLang="lv-LV" sz="1800" dirty="0" smtClean="0"/>
              <a:t>list </a:t>
            </a:r>
            <a:r>
              <a:rPr lang="en-US" altLang="lv-LV" sz="1800" dirty="0"/>
              <a:t>of all children of v (this set is empty, if v is a leaf</a:t>
            </a:r>
            <a:r>
              <a:rPr lang="lv-LV" altLang="lv-LV" sz="18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i</a:t>
            </a:r>
            <a:r>
              <a:rPr lang="lv-LV" altLang="lv-LV" sz="1800" b="1" i="1" dirty="0" smtClean="0"/>
              <a:t>sLeaf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 </a:t>
            </a:r>
            <a:r>
              <a:rPr lang="en-US" altLang="lv-LV" sz="1800" dirty="0"/>
              <a:t>Return</a:t>
            </a:r>
            <a:r>
              <a:rPr lang="lv-LV" altLang="lv-LV" sz="1800" dirty="0"/>
              <a:t> </a:t>
            </a:r>
            <a:r>
              <a:rPr lang="lv-LV" altLang="lv-LV" sz="1800" i="1" dirty="0"/>
              <a:t>true</a:t>
            </a:r>
            <a:r>
              <a:rPr lang="lv-LV" altLang="lv-LV" sz="1800" dirty="0"/>
              <a:t>,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a leaf</a:t>
            </a:r>
            <a:r>
              <a:rPr lang="lv-LV" altLang="lv-LV" sz="1800" dirty="0"/>
              <a:t>, </a:t>
            </a:r>
            <a:r>
              <a:rPr lang="lv-LV" altLang="lv-LV" sz="1800" i="1" dirty="0"/>
              <a:t>false</a:t>
            </a:r>
            <a:r>
              <a:rPr lang="lv-LV" altLang="lv-LV" sz="1800" dirty="0"/>
              <a:t> -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not a leaf</a:t>
            </a:r>
            <a:r>
              <a:rPr lang="lv-LV" altLang="lv-LV" sz="1800" dirty="0"/>
              <a:t>.</a:t>
            </a:r>
            <a:endParaRPr lang="en-US" altLang="lv-LV" sz="1800" dirty="0"/>
          </a:p>
          <a:p>
            <a:pPr marL="0" indent="0">
              <a:buNone/>
            </a:pPr>
            <a:r>
              <a:rPr lang="en-US" sz="1800" b="1" dirty="0" smtClean="0"/>
              <a:t>Stack ADT</a:t>
            </a:r>
          </a:p>
          <a:p>
            <a:r>
              <a:rPr lang="en-US" altLang="lv-LV" sz="1800" b="1" i="1" dirty="0" err="1"/>
              <a:t>emptyStack</a:t>
            </a:r>
            <a:r>
              <a:rPr lang="en-US" altLang="lv-LV" sz="1800" b="1" i="1" dirty="0" smtClean="0"/>
              <a:t>()</a:t>
            </a:r>
            <a:r>
              <a:rPr lang="en-US" altLang="lv-LV" sz="1800" b="1" i="1" dirty="0" smtClean="0">
                <a:solidFill>
                  <a:schemeClr val="tx2"/>
                </a:solidFill>
              </a:rPr>
              <a:t>: </a:t>
            </a:r>
            <a:r>
              <a:rPr lang="en-US" altLang="lv-LV" sz="1800" dirty="0" smtClean="0">
                <a:solidFill>
                  <a:schemeClr val="tx2"/>
                </a:solidFill>
              </a:rPr>
              <a:t>Return an empty stack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s.push</a:t>
            </a:r>
            <a:r>
              <a:rPr lang="en-US" altLang="lv-LV" sz="1800" b="1" i="1" dirty="0" smtClean="0"/>
              <a:t>(</a:t>
            </a:r>
            <a:r>
              <a:rPr lang="en-US" altLang="lv-LV" sz="1800" b="1" i="1" dirty="0" err="1" smtClean="0"/>
              <a:t>elt</a:t>
            </a:r>
            <a:r>
              <a:rPr lang="en-US" altLang="lv-LV" sz="1800" b="1" i="1" dirty="0" smtClean="0"/>
              <a:t>):</a:t>
            </a:r>
            <a:r>
              <a:rPr lang="en-US" altLang="lv-LV" sz="1800" dirty="0" smtClean="0"/>
              <a:t> </a:t>
            </a:r>
            <a:r>
              <a:rPr lang="en-US" altLang="lv-LV" sz="1800" dirty="0"/>
              <a:t>inserts </a:t>
            </a:r>
            <a:r>
              <a:rPr lang="en-US" altLang="lv-LV" sz="1800" dirty="0" smtClean="0"/>
              <a:t>(pushes) an 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removes the last inserted </a:t>
            </a:r>
            <a:r>
              <a:rPr lang="en-US" altLang="lv-LV" sz="1800" dirty="0" smtClean="0"/>
              <a:t>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s.top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returns the last inserted element without removing </a:t>
            </a:r>
            <a:r>
              <a:rPr lang="en-US" altLang="lv-LV" sz="1800" dirty="0" smtClean="0"/>
              <a:t>it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s.size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returns the number of elements </a:t>
            </a:r>
            <a:r>
              <a:rPr lang="en-US" altLang="lv-LV" sz="1800" dirty="0" smtClean="0"/>
              <a:t>stored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s.empty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indicates whether </a:t>
            </a:r>
            <a:r>
              <a:rPr lang="en-US" altLang="lv-LV" sz="1800" dirty="0" smtClean="0"/>
              <a:t>the stack is empty</a:t>
            </a:r>
            <a:endParaRPr lang="en-US" altLang="lv-LV" sz="1800" dirty="0"/>
          </a:p>
          <a:p>
            <a:pPr marL="0" indent="0">
              <a:buNone/>
            </a:pPr>
            <a:endParaRPr lang="lv-LV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86600" y="3276600"/>
                <a:ext cx="4495800" cy="350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/>
                  <a:t>Problem: </a:t>
                </a:r>
                <a:r>
                  <a:rPr lang="en-US" sz="1600" dirty="0" smtClean="0"/>
                  <a:t>Write Pseudo-Code for an algorithm that receives a Tree and some vertex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 smtClean="0"/>
                  <a:t> – for example the vertex '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  <a:r>
                  <a:rPr lang="en-US" sz="1600" dirty="0" smtClean="0"/>
                  <a:t>'), </a:t>
                </a:r>
              </a:p>
              <a:p>
                <a:r>
                  <a:rPr lang="en-US" sz="1600" dirty="0" smtClean="0"/>
                  <a:t>Visit all vertices in the pre-order, </a:t>
                </a:r>
              </a:p>
              <a:p>
                <a:r>
                  <a:rPr lang="en-US" sz="1600" dirty="0" smtClean="0"/>
                  <a:t>Memorize your current path</a:t>
                </a:r>
              </a:p>
              <a:p>
                <a:r>
                  <a:rPr lang="en-US" sz="1600" dirty="0" smtClean="0"/>
                  <a:t>Once you arrive at vertex v='P', output all the breadcrumbs. E.g. 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A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E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K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</a:p>
              <a:p>
                <a:r>
                  <a:rPr lang="en-US" sz="1600" i="1" dirty="0" smtClean="0"/>
                  <a:t>You may use one or more stack variables to do this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Note:</a:t>
                </a:r>
                <a:r>
                  <a:rPr lang="en-US" sz="1600" dirty="0" smtClean="0"/>
                  <a:t> You can only use ADT operations to operate trees and stacks.</a:t>
                </a:r>
                <a:endParaRPr lang="en-US" sz="1600" dirty="0"/>
              </a:p>
              <a:p>
                <a:pPr lvl="1"/>
                <a:endParaRPr lang="lv-LV" sz="1600" dirty="0">
                  <a:solidFill>
                    <a:srgbClr val="0033CC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86600" y="3276600"/>
                <a:ext cx="4495800" cy="3505200"/>
              </a:xfrm>
              <a:blipFill>
                <a:blip r:embed="rId3"/>
                <a:stretch>
                  <a:fillRect l="-814" t="-5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259939"/>
            <a:ext cx="2552700" cy="21326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Build </a:t>
            </a:r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 during tree 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traversal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591800" y="30480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14537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Memorizing Breadcrumbs </a:t>
            </a:r>
            <a:br>
              <a:rPr lang="en-US" dirty="0"/>
            </a:br>
            <a:r>
              <a:rPr lang="en-US" dirty="0"/>
              <a:t>in a </a:t>
            </a:r>
            <a:r>
              <a:rPr lang="en-US" dirty="0" smtClean="0"/>
              <a:t>Stack: Solution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Read the problem carefully. It contains keyword "pre-order". </a:t>
            </a:r>
          </a:p>
          <a:p>
            <a:r>
              <a:rPr lang="en-US" sz="2000" dirty="0" smtClean="0"/>
              <a:t>Find some code to do this: </a:t>
            </a:r>
          </a:p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err="1" smtClean="0">
                <a:solidFill>
                  <a:srgbClr val="0033CC"/>
                </a:solidFill>
              </a:rPr>
              <a:t>T,v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Visit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smtClean="0">
                <a:solidFill>
                  <a:srgbClr val="0033CC"/>
                </a:solidFill>
              </a:rPr>
              <a:t>v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for</a:t>
            </a:r>
            <a:r>
              <a:rPr lang="en-US" altLang="lv-LV" sz="2000" b="1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each </a:t>
            </a:r>
            <a:r>
              <a:rPr lang="lv-LV" altLang="lv-LV" sz="2000" b="1" dirty="0">
                <a:solidFill>
                  <a:srgbClr val="0033CC"/>
                </a:solidFill>
              </a:rPr>
              <a:t>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w</a:t>
            </a:r>
            <a:r>
              <a:rPr lang="lv-LV" altLang="lv-LV" sz="2000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v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err="1" smtClean="0">
                <a:solidFill>
                  <a:srgbClr val="0033CC"/>
                </a:solidFill>
              </a:rPr>
              <a:t>T,w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en-US" altLang="lv-LV" sz="20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lv-LV" sz="2000" dirty="0" smtClean="0"/>
              <a:t>Rewrite this pseudocode using allowed Tree ADT operations. </a:t>
            </a:r>
          </a:p>
          <a:p>
            <a:pPr eaLnBrk="1" hangingPunct="1"/>
            <a:r>
              <a:rPr lang="en-US" altLang="lv-LV" sz="2000" dirty="0" smtClean="0"/>
              <a:t>Every time you "visit" some node, push it to the stack. Every time you return from the "Preorder()", pop that node. </a:t>
            </a:r>
            <a:endParaRPr lang="lv-LV" altLang="lv-LV" sz="2000" dirty="0"/>
          </a:p>
          <a:p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smtClean="0">
                <a:solidFill>
                  <a:srgbClr val="0033CC"/>
                </a:solidFill>
              </a:rPr>
              <a:t>v, s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en-US" altLang="lv-LV" sz="2000" i="1" dirty="0" err="1" smtClean="0">
                <a:solidFill>
                  <a:srgbClr val="0033CC"/>
                </a:solidFill>
              </a:rPr>
              <a:t>s.push</a:t>
            </a:r>
            <a:r>
              <a:rPr lang="en-US" altLang="lv-LV" sz="2000" i="1" dirty="0" smtClean="0">
                <a:solidFill>
                  <a:srgbClr val="0033CC"/>
                </a:solidFill>
              </a:rPr>
              <a:t>(v)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foreach 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v </a:t>
            </a:r>
            <a:r>
              <a:rPr lang="lv-LV" altLang="lv-LV" sz="2000" b="1" dirty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>
                <a:solidFill>
                  <a:srgbClr val="0033CC"/>
                </a:solidFill>
              </a:rPr>
              <a:t>Preorder</a:t>
            </a:r>
            <a:r>
              <a:rPr lang="lv-LV" altLang="lv-LV" sz="2000" dirty="0">
                <a:solidFill>
                  <a:srgbClr val="0033CC"/>
                </a:solidFill>
              </a:rPr>
              <a:t>(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)</a:t>
            </a:r>
            <a:endParaRPr lang="en-US" altLang="lv-LV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u="sng" dirty="0" smtClean="0"/>
              <a:t>Main(</a:t>
            </a:r>
            <a:r>
              <a:rPr lang="en-US" sz="2000" u="sng" dirty="0" err="1" smtClean="0"/>
              <a:t>r,v</a:t>
            </a:r>
            <a:r>
              <a:rPr lang="en-US" sz="2000" u="sng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bcs</a:t>
            </a:r>
            <a:r>
              <a:rPr lang="en-US" sz="2000" dirty="0" smtClean="0"/>
              <a:t> = </a:t>
            </a:r>
            <a:r>
              <a:rPr lang="en-US" sz="2000" dirty="0" err="1" smtClean="0"/>
              <a:t>Stack.empty</a:t>
            </a:r>
            <a:r>
              <a:rPr lang="en-US" sz="2000" dirty="0" smtClean="0"/>
              <a:t>()  // breadcrumb stack</a:t>
            </a:r>
          </a:p>
          <a:p>
            <a:pPr marL="0" indent="0">
              <a:buNone/>
            </a:pPr>
            <a:r>
              <a:rPr lang="en-US" sz="2000" dirty="0" smtClean="0"/>
              <a:t>    Preorder(</a:t>
            </a:r>
            <a:r>
              <a:rPr lang="en-US" sz="2000" dirty="0" err="1" smtClean="0"/>
              <a:t>r,bcs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471024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DD2DE-1332-4658-8211-D48713620A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lv-LV" altLang="lv-LV" sz="1400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Evaluating Postfix Expression</a:t>
            </a:r>
            <a:endParaRPr lang="lv-LV" altLang="lv-LV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934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v-LV" b="1" dirty="0" smtClean="0"/>
              <a:t>function</a:t>
            </a:r>
            <a:r>
              <a:rPr lang="lv-LV" altLang="lv-LV" dirty="0" smtClean="0"/>
              <a:t> </a:t>
            </a:r>
            <a:r>
              <a:rPr lang="lv-LV" altLang="lv-LV" i="1" dirty="0"/>
              <a:t>PostorderEvaluate</a:t>
            </a:r>
            <a:r>
              <a:rPr lang="lv-LV" altLang="lv-LV" dirty="0"/>
              <a:t>(E </a:t>
            </a:r>
            <a:r>
              <a:rPr lang="lv-LV" altLang="lv-LV" b="1" dirty="0"/>
              <a:t>array</a:t>
            </a:r>
            <a:r>
              <a:rPr lang="lv-LV" altLang="lv-LV" dirty="0"/>
              <a:t>[1..n])</a:t>
            </a:r>
            <a:r>
              <a:rPr lang="lv-LV" altLang="lv-LV" b="1" dirty="0"/>
              <a:t>: integer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</a:t>
            </a:r>
            <a:r>
              <a:rPr lang="en-US" altLang="lv-LV" dirty="0" smtClean="0"/>
              <a:t>stack = </a:t>
            </a:r>
            <a:r>
              <a:rPr lang="en-US" altLang="lv-LV" dirty="0" err="1" smtClean="0"/>
              <a:t>emptyStack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b="1" dirty="0" smtClean="0"/>
              <a:t>	</a:t>
            </a:r>
            <a:r>
              <a:rPr lang="lv-LV" altLang="lv-LV" b="1" dirty="0" smtClean="0"/>
              <a:t>for </a:t>
            </a:r>
            <a:r>
              <a:rPr lang="lv-LV" altLang="lv-LV" dirty="0"/>
              <a:t>i</a:t>
            </a:r>
            <a:r>
              <a:rPr lang="lv-LV" altLang="lv-LV" b="1" dirty="0"/>
              <a:t> from </a:t>
            </a:r>
            <a:r>
              <a:rPr lang="lv-LV" altLang="lv-LV" dirty="0"/>
              <a:t>1 </a:t>
            </a:r>
            <a:r>
              <a:rPr lang="lv-LV" altLang="lv-LV" b="1" dirty="0"/>
              <a:t>to </a:t>
            </a:r>
            <a:r>
              <a:rPr lang="lv-LV" altLang="lv-LV" dirty="0"/>
              <a:t>n</a:t>
            </a:r>
            <a:r>
              <a:rPr lang="lv-LV" altLang="lv-LV" b="1" dirty="0"/>
              <a:t> do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if </a:t>
            </a:r>
            <a:r>
              <a:rPr lang="en-US" altLang="lv-LV" b="1" dirty="0" smtClean="0"/>
              <a:t> </a:t>
            </a:r>
            <a:r>
              <a:rPr lang="en-US" altLang="lv-LV" i="1" dirty="0" err="1" smtClean="0"/>
              <a:t>isNumber</a:t>
            </a:r>
            <a:r>
              <a:rPr lang="en-US" altLang="lv-LV" b="1" i="1" dirty="0" smtClean="0"/>
              <a:t>(</a:t>
            </a:r>
            <a:r>
              <a:rPr lang="lv-LV" altLang="lv-LV" dirty="0" smtClean="0"/>
              <a:t>E[i]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lv-LV" altLang="lv-LV" b="1" dirty="0" smtClean="0"/>
              <a:t>then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lvl="2" eaLnBrk="1" hangingPunct="1">
              <a:buFontTx/>
              <a:buNone/>
            </a:pPr>
            <a:r>
              <a:rPr lang="lv-LV" altLang="lv-LV" dirty="0" smtClean="0"/>
              <a:t>	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])</a:t>
            </a:r>
            <a:endParaRPr lang="lv-LV" altLang="lv-LV" dirty="0" smtClean="0"/>
          </a:p>
          <a:p>
            <a:pPr eaLnBrk="1" hangingPunct="1">
              <a:buFontTx/>
              <a:buNone/>
            </a:pPr>
            <a:r>
              <a:rPr lang="lv-LV" altLang="lv-LV" dirty="0"/>
              <a:t>		</a:t>
            </a:r>
            <a:r>
              <a:rPr lang="lv-LV" altLang="lv-LV" b="1" dirty="0" smtClean="0"/>
              <a:t>else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x1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dirty="0"/>
              <a:t> </a:t>
            </a:r>
            <a:r>
              <a:rPr lang="en-US" altLang="lv-LV" dirty="0" smtClean="0"/>
              <a:t>              x2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res = </a:t>
            </a:r>
            <a:r>
              <a:rPr lang="lv-LV" altLang="lv-LV" i="1" dirty="0" smtClean="0"/>
              <a:t>ApplyOp</a:t>
            </a:r>
            <a:r>
              <a:rPr lang="lv-LV" altLang="lv-LV" dirty="0" smtClean="0"/>
              <a:t>(</a:t>
            </a:r>
            <a:r>
              <a:rPr lang="en-US" altLang="lv-LV" dirty="0" smtClean="0"/>
              <a:t>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</a:t>
            </a:r>
            <a:r>
              <a:rPr lang="lv-LV" altLang="lv-LV" dirty="0" smtClean="0"/>
              <a:t>, x</a:t>
            </a:r>
            <a:r>
              <a:rPr lang="en-US" altLang="lv-LV" dirty="0" smtClean="0"/>
              <a:t>1</a:t>
            </a:r>
            <a:r>
              <a:rPr lang="lv-LV" altLang="lv-LV" dirty="0" smtClean="0"/>
              <a:t>, x</a:t>
            </a:r>
            <a:r>
              <a:rPr lang="en-US" altLang="lv-LV" dirty="0" smtClean="0"/>
              <a:t>2</a:t>
            </a:r>
            <a:r>
              <a:rPr lang="lv-LV" altLang="lv-LV" dirty="0" smtClean="0"/>
              <a:t>)</a:t>
            </a:r>
            <a:endParaRPr lang="en-US" altLang="lv-LV" dirty="0"/>
          </a:p>
          <a:p>
            <a:pPr eaLnBrk="1" hangingPunct="1">
              <a:buFontTx/>
              <a:buNone/>
            </a:pPr>
            <a:r>
              <a:rPr lang="en-US" altLang="lv-LV" dirty="0" smtClean="0"/>
              <a:t>               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(res)</a:t>
            </a:r>
            <a:endParaRPr lang="lv-LV" altLang="lv-LV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924800" y="1828800"/>
            <a:ext cx="3429000" cy="2286000"/>
            <a:chOff x="2928" y="2256"/>
            <a:chExt cx="2160" cy="1440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 smtClean="0">
                  <a:latin typeface="Tahoma" panose="020B0604030504040204" pitchFamily="34" charset="0"/>
                </a:rPr>
                <a:t>17</a:t>
              </a:r>
              <a:endParaRPr lang="en-US" altLang="lv-LV" sz="2400" dirty="0">
                <a:latin typeface="Tahoma" panose="020B060403050404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96130" y="4726812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4530" y="4190014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Sample array (post-order traversal of syntax tree)</a:t>
            </a:r>
            <a:endParaRPr lang="lv-LV" sz="2000" dirty="0"/>
          </a:p>
        </p:txBody>
      </p:sp>
      <p:sp>
        <p:nvSpPr>
          <p:cNvPr id="25" name="Oval 24"/>
          <p:cNvSpPr/>
          <p:nvPr/>
        </p:nvSpPr>
        <p:spPr bwMode="auto">
          <a:xfrm>
            <a:off x="10822859" y="2893680"/>
            <a:ext cx="681673" cy="68167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324599" y="5196270"/>
            <a:ext cx="5391151" cy="12140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kern="0" dirty="0" smtClean="0"/>
              <a:t>Problem: </a:t>
            </a:r>
            <a:r>
              <a:rPr lang="en-US" sz="2000" kern="0" dirty="0" smtClean="0"/>
              <a:t>Given the pseudocode for </a:t>
            </a:r>
            <a:r>
              <a:rPr lang="en-US" sz="2000" kern="0" dirty="0" err="1" smtClean="0"/>
              <a:t>PostorderEvaluate</a:t>
            </a:r>
            <a:r>
              <a:rPr lang="en-US" sz="2000" kern="0" dirty="0" smtClean="0"/>
              <a:t>(E), write the current state of the stack right after the E[6], i.e. the number            is </a:t>
            </a:r>
            <a:r>
              <a:rPr lang="en-US" sz="2000" kern="0" dirty="0" err="1" smtClean="0"/>
              <a:t>insered</a:t>
            </a:r>
            <a:r>
              <a:rPr lang="en-US" sz="2000" kern="0" dirty="0" smtClean="0"/>
              <a:t>.</a:t>
            </a:r>
            <a:endParaRPr lang="lv-LV" sz="2000" kern="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0765330" y="5866414"/>
            <a:ext cx="303816" cy="303816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 dirty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219200" y="5715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Build </a:t>
            </a:r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 during tree 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traversal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42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Evaluating Postfix </a:t>
            </a:r>
            <a:r>
              <a:rPr lang="en-US" altLang="lv-LV" dirty="0" smtClean="0"/>
              <a:t>Expression: Solution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Answer: </a:t>
            </a:r>
            <a:r>
              <a:rPr lang="en-US" dirty="0" smtClean="0"/>
              <a:t>The state of the stack at the point when "4" is pushed is this:</a:t>
            </a:r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1905000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5257800" y="13716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1600200" y="25908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31163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31242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36497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57400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00200" y="41910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57400" y="419888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16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198883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minus</a:t>
            </a:r>
            <a:endParaRPr lang="lv-LV" i="1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 bwMode="auto">
          <a:xfrm flipH="1">
            <a:off x="3211438" y="2362200"/>
            <a:ext cx="369962" cy="183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895600" y="47199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times</a:t>
            </a:r>
            <a:endParaRPr lang="lv-LV" i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3581400" y="2362200"/>
            <a:ext cx="457200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2057400" y="535502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84270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37499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00200" y="536027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99400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97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Exceptions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Attempting the execution of an operation of ADT may sometimes cause an error condition, called an exception</a:t>
            </a:r>
          </a:p>
          <a:p>
            <a:pPr eaLnBrk="1" hangingPunct="1"/>
            <a:r>
              <a:rPr lang="en-US" altLang="lv-LV" smtClean="0"/>
              <a:t>Exceptions are said to be “thrown” by an operation that cannot be executed</a:t>
            </a:r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 the Stack ADT, operations pop and top cannot be performed if the stack is empty</a:t>
            </a:r>
          </a:p>
          <a:p>
            <a:pPr eaLnBrk="1" hangingPunct="1"/>
            <a:r>
              <a:rPr lang="en-US" altLang="lv-LV" smtClean="0"/>
              <a:t>Attempting pop or top on an empty stack throws a </a:t>
            </a:r>
            <a:r>
              <a:rPr lang="en-US" altLang="lv-LV" smtClean="0">
                <a:solidFill>
                  <a:schemeClr val="hlink"/>
                </a:solidFill>
              </a:rPr>
              <a:t>StackEmpty</a:t>
            </a:r>
            <a:r>
              <a:rPr lang="en-US" altLang="lv-LV" smtClean="0"/>
              <a:t> exception</a:t>
            </a:r>
            <a:endParaRPr lang="en-US" altLang="lv-LV" smtClean="0">
              <a:solidFill>
                <a:schemeClr val="hlink"/>
              </a:solidFill>
            </a:endParaRP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28538F-932B-4A3A-9361-B3A0F06F751B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8513091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Stacks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Chain of method calls in the C++ run-time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Component of other data structures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E8F5A6-DC7A-44BE-B346-F219F5832E53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4298813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C++ Run-Time Stack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5864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The C++ run-time system keeps track of the chain of active functions with a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When a function is called, the system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When the function ends, its frame is popped from the stack and control is passed to the function on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Allows for </a:t>
            </a:r>
            <a:r>
              <a:rPr lang="en-US" altLang="lv-LV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4B4588-2BA1-4D8A-A332-EFE3CC2055D4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  <p:grpSp>
        <p:nvGrpSpPr>
          <p:cNvPr id="12292" name="Group 137"/>
          <p:cNvGrpSpPr>
            <a:grpSpLocks/>
          </p:cNvGrpSpPr>
          <p:nvPr/>
        </p:nvGrpSpPr>
        <p:grpSpPr bwMode="auto">
          <a:xfrm>
            <a:off x="9525000" y="1600200"/>
            <a:ext cx="1447800" cy="4572000"/>
            <a:chOff x="4512" y="864"/>
            <a:chExt cx="912" cy="3024"/>
          </a:xfrm>
        </p:grpSpPr>
        <p:sp>
          <p:nvSpPr>
            <p:cNvPr id="12304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2305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12306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12307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</p:grpSp>
      <p:sp>
        <p:nvSpPr>
          <p:cNvPr id="12295" name="Rectangle 112"/>
          <p:cNvSpPr>
            <a:spLocks noChangeArrowheads="1"/>
          </p:cNvSpPr>
          <p:nvPr/>
        </p:nvSpPr>
        <p:spPr bwMode="auto">
          <a:xfrm>
            <a:off x="10582275" y="3565525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Freeform 118"/>
          <p:cNvSpPr>
            <a:spLocks/>
          </p:cNvSpPr>
          <p:nvPr/>
        </p:nvSpPr>
        <p:spPr bwMode="auto">
          <a:xfrm>
            <a:off x="10639425" y="4351339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7" name="Rectangle 126"/>
          <p:cNvSpPr>
            <a:spLocks noChangeArrowheads="1"/>
          </p:cNvSpPr>
          <p:nvPr/>
        </p:nvSpPr>
        <p:spPr bwMode="auto">
          <a:xfrm>
            <a:off x="10582275" y="1625600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27"/>
          <p:cNvSpPr>
            <a:spLocks noChangeArrowheads="1"/>
          </p:cNvSpPr>
          <p:nvPr/>
        </p:nvSpPr>
        <p:spPr bwMode="auto">
          <a:xfrm>
            <a:off x="10582275" y="2281239"/>
            <a:ext cx="7938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Text Box 129"/>
          <p:cNvSpPr txBox="1">
            <a:spLocks noChangeArrowheads="1"/>
          </p:cNvSpPr>
          <p:nvPr/>
        </p:nvSpPr>
        <p:spPr bwMode="auto">
          <a:xfrm>
            <a:off x="7238999" y="1905000"/>
            <a:ext cx="197961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main()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5;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foo(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foo(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j)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k;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k = j+1;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bar(k);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bar(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m)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…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</p:txBody>
      </p:sp>
      <p:sp>
        <p:nvSpPr>
          <p:cNvPr id="12300" name="Rectangle 130"/>
          <p:cNvSpPr>
            <a:spLocks noChangeArrowheads="1"/>
          </p:cNvSpPr>
          <p:nvPr/>
        </p:nvSpPr>
        <p:spPr bwMode="auto">
          <a:xfrm>
            <a:off x="96774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bar</a:t>
            </a:r>
          </a:p>
          <a:p>
            <a:pPr eaLnBrk="1" hangingPunct="1"/>
            <a:r>
              <a:rPr lang="en-US" altLang="lv-LV" sz="2000"/>
              <a:t>  PC = 1</a:t>
            </a:r>
            <a:br>
              <a:rPr lang="en-US" altLang="lv-LV" sz="2000"/>
            </a:br>
            <a:r>
              <a:rPr lang="en-US" altLang="lv-LV" sz="2000"/>
              <a:t>  m = 6</a:t>
            </a:r>
          </a:p>
        </p:txBody>
      </p:sp>
      <p:sp>
        <p:nvSpPr>
          <p:cNvPr id="12301" name="Rectangle 131"/>
          <p:cNvSpPr>
            <a:spLocks noChangeArrowheads="1"/>
          </p:cNvSpPr>
          <p:nvPr/>
        </p:nvSpPr>
        <p:spPr bwMode="auto">
          <a:xfrm>
            <a:off x="96774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foo</a:t>
            </a:r>
          </a:p>
          <a:p>
            <a:pPr eaLnBrk="1" hangingPunct="1"/>
            <a:r>
              <a:rPr lang="en-US" altLang="lv-LV" sz="2000"/>
              <a:t>  PC = 3</a:t>
            </a:r>
            <a:br>
              <a:rPr lang="en-US" altLang="lv-LV" sz="2000"/>
            </a:br>
            <a:r>
              <a:rPr lang="en-US" altLang="lv-LV" sz="2000"/>
              <a:t>  j = 5</a:t>
            </a:r>
          </a:p>
          <a:p>
            <a:pPr eaLnBrk="1" hangingPunct="1"/>
            <a:r>
              <a:rPr lang="en-US" altLang="lv-LV" sz="2000"/>
              <a:t>  k = 6</a:t>
            </a:r>
          </a:p>
        </p:txBody>
      </p:sp>
      <p:sp>
        <p:nvSpPr>
          <p:cNvPr id="12302" name="Rectangle 132"/>
          <p:cNvSpPr>
            <a:spLocks noChangeArrowheads="1"/>
          </p:cNvSpPr>
          <p:nvPr/>
        </p:nvSpPr>
        <p:spPr bwMode="auto">
          <a:xfrm>
            <a:off x="96774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main</a:t>
            </a:r>
          </a:p>
          <a:p>
            <a:pPr eaLnBrk="1" hangingPunct="1"/>
            <a:r>
              <a:rPr lang="en-US" altLang="lv-LV" sz="2000"/>
              <a:t>  PC = 2</a:t>
            </a:r>
            <a:br>
              <a:rPr lang="en-US" altLang="lv-LV" sz="2000"/>
            </a:br>
            <a:r>
              <a:rPr lang="en-US" altLang="lv-LV" sz="2000"/>
              <a:t>  i = 5</a:t>
            </a:r>
          </a:p>
        </p:txBody>
      </p:sp>
    </p:spTree>
    <p:extLst>
      <p:ext uri="{BB962C8B-B14F-4D97-AF65-F5344CB8AC3E}">
        <p14:creationId xmlns:p14="http://schemas.microsoft.com/office/powerpoint/2010/main" val="38151369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2463</TotalTime>
  <Words>3748</Words>
  <Application>Microsoft Office PowerPoint</Application>
  <PresentationFormat>Widescreen</PresentationFormat>
  <Paragraphs>988</Paragraphs>
  <Slides>66</Slides>
  <Notes>66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3" baseType="lpstr">
      <vt:lpstr>ＭＳ Ｐゴシック</vt:lpstr>
      <vt:lpstr>Arial</vt:lpstr>
      <vt:lpstr>Arial Narrow</vt:lpstr>
      <vt:lpstr>Cambria Math</vt:lpstr>
      <vt:lpstr>CMSSI10</vt:lpstr>
      <vt:lpstr>CMSY10</vt:lpstr>
      <vt:lpstr>Helvetica</vt:lpstr>
      <vt:lpstr>Liberation Mono</vt:lpstr>
      <vt:lpstr>Liberation Sans</vt:lpstr>
      <vt:lpstr>Lucida Console</vt:lpstr>
      <vt:lpstr>Symbol</vt:lpstr>
      <vt:lpstr>Tahoma</vt:lpstr>
      <vt:lpstr>Times</vt:lpstr>
      <vt:lpstr>Times New Roman</vt:lpstr>
      <vt:lpstr>Wingdings</vt:lpstr>
      <vt:lpstr>Notebook</vt:lpstr>
      <vt:lpstr>Chart</vt:lpstr>
      <vt:lpstr>Data Structures 3.1. List Structures</vt:lpstr>
      <vt:lpstr>Table of Contents</vt:lpstr>
      <vt:lpstr>PowerPoint Presentation</vt:lpstr>
      <vt:lpstr>Abstract Data Types (ADTs)</vt:lpstr>
      <vt:lpstr>The Stack ADT</vt:lpstr>
      <vt:lpstr>Stack Interface in C++</vt:lpstr>
      <vt:lpstr>Exceptions</vt:lpstr>
      <vt:lpstr>Applications of Stacks</vt:lpstr>
      <vt:lpstr>C++ Run-Time Stack</vt:lpstr>
      <vt:lpstr>Stack as a Linked List</vt:lpstr>
      <vt:lpstr>Array-based Stack</vt:lpstr>
      <vt:lpstr>Array-based Stack (cont.)</vt:lpstr>
      <vt:lpstr>Performance and Limitations</vt:lpstr>
      <vt:lpstr>Array-based Stack in C++</vt:lpstr>
      <vt:lpstr>Example use in C++</vt:lpstr>
      <vt:lpstr>Parentheses Matching</vt:lpstr>
      <vt:lpstr>Parentheses Matching Algorithm</vt:lpstr>
      <vt:lpstr>Evaluating Arithmetic  Expressions</vt:lpstr>
      <vt:lpstr>Algorithm for  Evaluating Expressions</vt:lpstr>
      <vt:lpstr>Algorithm on an  Example Expression</vt:lpstr>
      <vt:lpstr>Computing Spans</vt:lpstr>
      <vt:lpstr>Quadratic Algorithm</vt:lpstr>
      <vt:lpstr>Computing Spans with a Stack</vt:lpstr>
      <vt:lpstr>Linear Algorithm</vt:lpstr>
      <vt:lpstr>The Queue ADT</vt:lpstr>
      <vt:lpstr>Example</vt:lpstr>
      <vt:lpstr>Applications of Queues</vt:lpstr>
      <vt:lpstr>Array-based Queue</vt:lpstr>
      <vt:lpstr>Queue Operations</vt:lpstr>
      <vt:lpstr>Queue Operations (cont.)</vt:lpstr>
      <vt:lpstr>Queue Operations (cont.)</vt:lpstr>
      <vt:lpstr>Queue Interface in C++</vt:lpstr>
      <vt:lpstr>Application: Round Robin Schedulers</vt:lpstr>
      <vt:lpstr>The Array List ADT</vt:lpstr>
      <vt:lpstr>Applications of Array Lists</vt:lpstr>
      <vt:lpstr>Queue as a Linked List</vt:lpstr>
      <vt:lpstr>Array-based Implementation</vt:lpstr>
      <vt:lpstr>Insertion</vt:lpstr>
      <vt:lpstr>Element Removal</vt:lpstr>
      <vt:lpstr>Performance</vt:lpstr>
      <vt:lpstr>Growable Array-based Array List</vt:lpstr>
      <vt:lpstr>Comparison of the Strategies</vt:lpstr>
      <vt:lpstr>Incremental Strategy Analysis </vt:lpstr>
      <vt:lpstr>Doubling Strategy Analysis</vt:lpstr>
      <vt:lpstr>Containers and Iterators</vt:lpstr>
      <vt:lpstr>Containers</vt:lpstr>
      <vt:lpstr>Iterating through a Container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Position ADT</vt:lpstr>
      <vt:lpstr>Node List ADT</vt:lpstr>
      <vt:lpstr>Doubly Linked List</vt:lpstr>
      <vt:lpstr>Insertion</vt:lpstr>
      <vt:lpstr>Insertion Algorithm</vt:lpstr>
      <vt:lpstr>Deletion</vt:lpstr>
      <vt:lpstr>Deletion Algorithm</vt:lpstr>
      <vt:lpstr>Performance</vt:lpstr>
      <vt:lpstr>Memorizing Breadcrumbs  in a Stack</vt:lpstr>
      <vt:lpstr>Memorizing Breadcrumbs  in a Stack: Solution</vt:lpstr>
      <vt:lpstr>Evaluating Postfix Expression</vt:lpstr>
      <vt:lpstr>Evaluating Postfix Expression: Solution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131</cp:revision>
  <cp:lastPrinted>2020-10-03T20:44:22Z</cp:lastPrinted>
  <dcterms:created xsi:type="dcterms:W3CDTF">1601-01-01T00:00:00Z</dcterms:created>
  <dcterms:modified xsi:type="dcterms:W3CDTF">2021-08-08T21:05:56Z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