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  <p:sldId id="262" r:id="rId11"/>
    <p:sldId id="267" r:id="rId12"/>
    <p:sldId id="268" r:id="rId13"/>
    <p:sldId id="266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1903" autoAdjust="0"/>
  </p:normalViewPr>
  <p:slideViewPr>
    <p:cSldViewPr snapToGrid="0">
      <p:cViewPr varScale="1">
        <p:scale>
          <a:sx n="94" d="100"/>
          <a:sy n="94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354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5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16.04.2023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Exam </a:t>
            </a:r>
            <a:br>
              <a:rPr lang="en-US" dirty="0" smtClean="0"/>
            </a:br>
            <a:r>
              <a:rPr lang="en-US" dirty="0" smtClean="0"/>
              <a:t>Answers and Criteria</a:t>
            </a:r>
            <a:endParaRPr lang="lv-LV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April 12, 2023; 5 problems. </a:t>
            </a:r>
          </a:p>
          <a:p>
            <a:pPr algn="l"/>
            <a:r>
              <a:rPr lang="en-US" dirty="0" smtClean="0"/>
              <a:t>E-</a:t>
            </a:r>
            <a:r>
              <a:rPr lang="en-US" dirty="0" err="1" smtClean="0"/>
              <a:t>Studijas</a:t>
            </a:r>
            <a:r>
              <a:rPr lang="en-US" dirty="0" smtClean="0"/>
              <a:t> problems are graded with 0 – 10 points. </a:t>
            </a:r>
          </a:p>
          <a:p>
            <a:pPr algn="l"/>
            <a:r>
              <a:rPr lang="en-US" dirty="0" smtClean="0"/>
              <a:t>All midterm grades are added up (the total is 0 – 50). </a:t>
            </a:r>
          </a:p>
          <a:p>
            <a:pPr algn="l"/>
            <a:r>
              <a:rPr lang="en-US" dirty="0" smtClean="0"/>
              <a:t>Multiply by 2/5 to get percentage points (0 – 20).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809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4</a:t>
            </a:r>
            <a:r>
              <a:rPr lang="lv-LV" dirty="0" smtClean="0"/>
              <a:t>(a)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lv-LV" dirty="0" smtClean="0"/>
                  <a:t>(a) BSTs can store (key, value) pairs. </a:t>
                </a:r>
              </a:p>
              <a:p>
                <a:pPr lvl="1"/>
                <a:r>
                  <a:rPr lang="lv-LV" dirty="0" smtClean="0"/>
                  <a:t>Fast lookup by key: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, where n is the number of stored keys). </a:t>
                </a:r>
              </a:p>
              <a:p>
                <a:pPr lvl="1"/>
                <a:r>
                  <a:rPr lang="lv-LV" dirty="0" smtClean="0"/>
                  <a:t>Insertion/deletion is also O(log n). </a:t>
                </a:r>
              </a:p>
              <a:p>
                <a:pPr lvl="1"/>
                <a:r>
                  <a:rPr lang="lv-LV" dirty="0" smtClean="0"/>
                  <a:t>Inconvenient implementation – tricks to keep tree balanced (AVL trees, etc.)</a:t>
                </a:r>
                <a:br>
                  <a:rPr lang="lv-LV" dirty="0" smtClean="0"/>
                </a:br>
                <a:endParaRPr lang="lv-LV" dirty="0" smtClean="0"/>
              </a:p>
              <a:p>
                <a:r>
                  <a:rPr lang="lv-LV" dirty="0" smtClean="0"/>
                  <a:t>Alternative – write (key,value) pairs to an ordered list (paper dictionary)</a:t>
                </a:r>
              </a:p>
              <a:p>
                <a:pPr lvl="1"/>
                <a:r>
                  <a:rPr lang="lv-LV" dirty="0" smtClean="0"/>
                  <a:t>Lookups still fast (binary search – divide and conquer), but insertion is O(n). </a:t>
                </a:r>
                <a:endParaRPr lang="lv-LV" dirty="0"/>
              </a:p>
              <a:p>
                <a:r>
                  <a:rPr lang="lv-LV" dirty="0" smtClean="0"/>
                  <a:t>Alternative – multiway trees ((2,4)-trees, etc.). </a:t>
                </a:r>
              </a:p>
              <a:p>
                <a:pPr lvl="1"/>
                <a:r>
                  <a:rPr lang="lv-LV" dirty="0" smtClean="0"/>
                  <a:t>Very similar to BSTs (may be more efficient w.r.t. disk reads)</a:t>
                </a:r>
              </a:p>
              <a:p>
                <a:r>
                  <a:rPr lang="lv-LV" dirty="0" smtClean="0"/>
                  <a:t>Alternative – hashtable.</a:t>
                </a:r>
              </a:p>
              <a:p>
                <a:pPr lvl="1"/>
                <a:r>
                  <a:rPr lang="lv-LV" dirty="0" smtClean="0"/>
                  <a:t>Lookup and insertion/deletion even faster – O(1) time. </a:t>
                </a:r>
              </a:p>
              <a:p>
                <a:pPr lvl="1"/>
                <a:r>
                  <a:rPr lang="lv-LV" dirty="0" smtClean="0"/>
                  <a:t>Not possible to traverse in sorted order (or iterate over key intervals)</a:t>
                </a:r>
              </a:p>
              <a:p>
                <a:pPr lvl="1"/>
                <a:endParaRPr lang="lv-LV" dirty="0" smtClean="0"/>
              </a:p>
              <a:p>
                <a:pPr lvl="1"/>
                <a:endParaRPr lang="lv-LV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5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6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Problem 4(b)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42" y="162560"/>
            <a:ext cx="7534275" cy="6410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00" y="2413912"/>
            <a:ext cx="4560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/>
              <a:t>BST delete alternatives: </a:t>
            </a:r>
          </a:p>
          <a:p>
            <a:pPr marL="342900" indent="-342900">
              <a:buFont typeface="+mj-lt"/>
              <a:buAutoNum type="arabicPeriod"/>
            </a:pPr>
            <a:r>
              <a:rPr lang="lv-LV" sz="2400" dirty="0" smtClean="0"/>
              <a:t>Replace by in-order </a:t>
            </a:r>
            <a:r>
              <a:rPr lang="lv-LV" sz="2400" b="1" dirty="0" smtClean="0">
                <a:solidFill>
                  <a:srgbClr val="0070C0"/>
                </a:solidFill>
              </a:rPr>
              <a:t>predecessor</a:t>
            </a:r>
          </a:p>
          <a:p>
            <a:pPr marL="342900" indent="-342900">
              <a:buFont typeface="+mj-lt"/>
              <a:buAutoNum type="arabicPeriod"/>
            </a:pPr>
            <a:r>
              <a:rPr lang="lv-LV" sz="2400" dirty="0" smtClean="0"/>
              <a:t>Replace by in-order successor</a:t>
            </a:r>
          </a:p>
        </p:txBody>
      </p:sp>
    </p:spTree>
    <p:extLst>
      <p:ext uri="{BB962C8B-B14F-4D97-AF65-F5344CB8AC3E}">
        <p14:creationId xmlns:p14="http://schemas.microsoft.com/office/powerpoint/2010/main" val="20416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Problem 4(b)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" y="2413912"/>
            <a:ext cx="4560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/>
              <a:t>BST delete alternatives: </a:t>
            </a:r>
          </a:p>
          <a:p>
            <a:pPr marL="342900" indent="-342900">
              <a:buFont typeface="+mj-lt"/>
              <a:buAutoNum type="arabicPeriod"/>
            </a:pPr>
            <a:r>
              <a:rPr lang="lv-LV" sz="2400" dirty="0" smtClean="0"/>
              <a:t>Replace by in-order predecessor</a:t>
            </a:r>
          </a:p>
          <a:p>
            <a:pPr marL="342900" indent="-342900">
              <a:buFont typeface="+mj-lt"/>
              <a:buAutoNum type="arabicPeriod"/>
            </a:pPr>
            <a:r>
              <a:rPr lang="lv-LV" sz="2400" dirty="0" smtClean="0"/>
              <a:t>Replace by in-order </a:t>
            </a:r>
            <a:r>
              <a:rPr lang="lv-LV" sz="2400" b="1" dirty="0" smtClean="0">
                <a:solidFill>
                  <a:srgbClr val="0070C0"/>
                </a:solidFill>
              </a:rPr>
              <a:t>successor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52" y="271462"/>
            <a:ext cx="75723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lv-LV" dirty="0"/>
              <a:t>4</a:t>
            </a:r>
            <a:r>
              <a:rPr lang="en-US" dirty="0" smtClean="0"/>
              <a:t> </a:t>
            </a:r>
            <a:r>
              <a:rPr lang="en-US" dirty="0"/>
              <a:t>(Grading Criteria)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lv-LV" dirty="0" smtClean="0"/>
              <a:t>(a) </a:t>
            </a:r>
            <a:r>
              <a:rPr lang="lv-LV" b="1" dirty="0" smtClean="0"/>
              <a:t>5 points</a:t>
            </a:r>
            <a:r>
              <a:rPr lang="lv-LV" dirty="0" smtClean="0"/>
              <a:t>, if at least two alternatives mentioned</a:t>
            </a:r>
          </a:p>
          <a:p>
            <a:pPr lvl="1"/>
            <a:r>
              <a:rPr lang="lv-LV" b="1" dirty="0" smtClean="0"/>
              <a:t>3 points</a:t>
            </a:r>
            <a:r>
              <a:rPr lang="lv-LV" dirty="0" smtClean="0"/>
              <a:t>, if only one alternative is mentioned. </a:t>
            </a:r>
          </a:p>
          <a:p>
            <a:r>
              <a:rPr lang="lv-LV" dirty="0" smtClean="0"/>
              <a:t>(b) </a:t>
            </a:r>
            <a:r>
              <a:rPr lang="lv-LV" b="1" dirty="0" smtClean="0"/>
              <a:t>5 points</a:t>
            </a:r>
            <a:r>
              <a:rPr lang="lv-LV" dirty="0" smtClean="0"/>
              <a:t>, if all operations done correctly</a:t>
            </a:r>
            <a:r>
              <a:rPr lang="uk-UA" dirty="0" smtClean="0"/>
              <a:t> (</a:t>
            </a:r>
            <a:r>
              <a:rPr lang="en-US" dirty="0" smtClean="0"/>
              <a:t>any flavor of BST delete)</a:t>
            </a:r>
            <a:endParaRPr lang="lv-LV" dirty="0" smtClean="0"/>
          </a:p>
          <a:p>
            <a:pPr lvl="1"/>
            <a:r>
              <a:rPr lang="lv-LV" dirty="0" smtClean="0"/>
              <a:t>(1-2 points may be subtracted for inconsequential mistakes, if the BST tree invariant is not broken). </a:t>
            </a:r>
          </a:p>
          <a:p>
            <a:pPr lvl="1"/>
            <a:r>
              <a:rPr lang="lv-LV" b="1" dirty="0" smtClean="0"/>
              <a:t>2 points</a:t>
            </a:r>
            <a:r>
              <a:rPr lang="lv-LV" dirty="0" smtClean="0"/>
              <a:t>, if only </a:t>
            </a:r>
            <a:r>
              <a:rPr lang="en-US" dirty="0" smtClean="0"/>
              <a:t>inserts are correct</a:t>
            </a:r>
            <a:endParaRPr lang="lv-LV" dirty="0" smtClean="0"/>
          </a:p>
          <a:p>
            <a:pPr lvl="1"/>
            <a:r>
              <a:rPr lang="lv-LV" b="1" dirty="0" smtClean="0"/>
              <a:t>0 points</a:t>
            </a:r>
            <a:r>
              <a:rPr lang="lv-LV" dirty="0" smtClean="0"/>
              <a:t>, if BST tree was broken: in-order traversal does not return keys in sorted order.</a:t>
            </a:r>
          </a:p>
          <a:p>
            <a:pPr lvl="1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17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5,(a)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 err="1" smtClean="0"/>
              <a:t>def</a:t>
            </a:r>
            <a:r>
              <a:rPr lang="en-US" u="sng" dirty="0" smtClean="0"/>
              <a:t> </a:t>
            </a:r>
            <a:r>
              <a:rPr lang="en-US" u="sng" dirty="0" err="1" smtClean="0"/>
              <a:t>canSetNumbers</a:t>
            </a:r>
            <a:r>
              <a:rPr lang="en-US" u="sng" dirty="0"/>
              <a:t>():</a:t>
            </a:r>
          </a:p>
          <a:p>
            <a:pPr marL="0" indent="0">
              <a:buNone/>
            </a:pPr>
            <a:r>
              <a:rPr lang="en-US" b="1" dirty="0" smtClean="0"/>
              <a:t>global</a:t>
            </a:r>
            <a:r>
              <a:rPr lang="en-US" dirty="0" smtClean="0"/>
              <a:t> N = </a:t>
            </a:r>
            <a:r>
              <a:rPr lang="en-US" dirty="0" err="1" smtClean="0"/>
              <a:t>readNumber</a:t>
            </a:r>
            <a:r>
              <a:rPr lang="en-US" dirty="0" smtClean="0"/>
              <a:t>(); E = </a:t>
            </a:r>
            <a:r>
              <a:rPr lang="en-US" dirty="0" err="1" smtClean="0"/>
              <a:t>readNumber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global</a:t>
            </a:r>
            <a:r>
              <a:rPr lang="en-US" dirty="0" smtClean="0"/>
              <a:t> </a:t>
            </a:r>
            <a:r>
              <a:rPr lang="en-US" dirty="0" err="1" smtClean="0"/>
              <a:t>adjacencyLists</a:t>
            </a:r>
            <a:r>
              <a:rPr lang="en-US" dirty="0" smtClean="0"/>
              <a:t> = []*N    # initialize with N empty lists</a:t>
            </a:r>
          </a:p>
          <a:p>
            <a:pPr marL="0" indent="0">
              <a:buNone/>
            </a:pPr>
            <a:r>
              <a:rPr lang="en-US" b="1" dirty="0" smtClean="0"/>
              <a:t>global </a:t>
            </a:r>
            <a:r>
              <a:rPr lang="en-US" dirty="0" smtClean="0"/>
              <a:t>colors </a:t>
            </a:r>
            <a:r>
              <a:rPr lang="en-US" dirty="0"/>
              <a:t>= (-1)*N    # list of N colors (not set to white or black</a:t>
            </a:r>
            <a:r>
              <a:rPr lang="en-US" dirty="0" smtClean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for</a:t>
            </a:r>
            <a:r>
              <a:rPr lang="en-US" dirty="0" smtClean="0"/>
              <a:t> k </a:t>
            </a:r>
            <a:r>
              <a:rPr lang="en-US" b="1" dirty="0" smtClean="0"/>
              <a:t>in </a:t>
            </a:r>
            <a:r>
              <a:rPr lang="en-US" dirty="0" smtClean="0"/>
              <a:t>range(0,N):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readNumber</a:t>
            </a:r>
            <a:r>
              <a:rPr lang="en-US" dirty="0" smtClean="0"/>
              <a:t>(); j = </a:t>
            </a:r>
            <a:r>
              <a:rPr lang="en-US" dirty="0" err="1" smtClean="0"/>
              <a:t>readNumber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adjacencyLists</a:t>
            </a:r>
            <a:r>
              <a:rPr lang="en-US" dirty="0" smtClean="0"/>
              <a:t>[i-1].append(j-1)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adjacencyLists</a:t>
            </a:r>
            <a:r>
              <a:rPr lang="en-US" dirty="0" smtClean="0"/>
              <a:t>[j-1</a:t>
            </a:r>
            <a:r>
              <a:rPr lang="en-US" dirty="0"/>
              <a:t>].</a:t>
            </a:r>
            <a:r>
              <a:rPr lang="en-US" dirty="0" smtClean="0"/>
              <a:t>append(i-1) </a:t>
            </a:r>
          </a:p>
          <a:p>
            <a:pPr marL="0" indent="0">
              <a:buNone/>
            </a:pP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range(N):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/>
              <a:t>colors[</a:t>
            </a:r>
            <a:r>
              <a:rPr lang="en-US" dirty="0" err="1"/>
              <a:t>i</a:t>
            </a:r>
            <a:r>
              <a:rPr lang="en-US" dirty="0"/>
              <a:t>] == -1: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if not</a:t>
            </a:r>
            <a:r>
              <a:rPr lang="en-US" dirty="0"/>
              <a:t> </a:t>
            </a:r>
            <a:r>
              <a:rPr lang="en-US" dirty="0" err="1"/>
              <a:t>dfsVisit</a:t>
            </a:r>
            <a:r>
              <a:rPr lang="en-US" dirty="0"/>
              <a:t>(</a:t>
            </a:r>
            <a:r>
              <a:rPr lang="en-US" dirty="0" err="1"/>
              <a:t>adjacencyList</a:t>
            </a:r>
            <a:r>
              <a:rPr lang="en-US" dirty="0"/>
              <a:t>, colors, </a:t>
            </a:r>
            <a:r>
              <a:rPr lang="en-US" dirty="0" err="1"/>
              <a:t>i</a:t>
            </a:r>
            <a:r>
              <a:rPr lang="en-US" dirty="0"/>
              <a:t>, 0):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b="1" dirty="0"/>
              <a:t>return</a:t>
            </a:r>
            <a:r>
              <a:rPr lang="en-US" dirty="0"/>
              <a:t> False</a:t>
            </a:r>
          </a:p>
          <a:p>
            <a:pPr marL="0" indent="0">
              <a:buNone/>
            </a:pPr>
            <a:r>
              <a:rPr lang="en-US" b="1" dirty="0" smtClean="0"/>
              <a:t>return</a:t>
            </a:r>
            <a:r>
              <a:rPr lang="en-US" dirty="0" smtClean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47596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5(a), continued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lv-LV" u="sng" dirty="0" smtClean="0"/>
              <a:t> dfsVisit(</a:t>
            </a:r>
            <a:r>
              <a:rPr lang="en-US" u="sng" dirty="0" err="1" smtClean="0"/>
              <a:t>currentN</a:t>
            </a:r>
            <a:r>
              <a:rPr lang="lv-LV" u="sng" dirty="0" smtClean="0"/>
              <a:t>ode</a:t>
            </a:r>
            <a:r>
              <a:rPr lang="lv-LV" u="sng" dirty="0"/>
              <a:t>, </a:t>
            </a:r>
            <a:r>
              <a:rPr lang="en-US" u="sng" dirty="0" err="1" smtClean="0"/>
              <a:t>theColor</a:t>
            </a:r>
            <a:r>
              <a:rPr lang="lv-LV" u="sng" dirty="0" smtClean="0"/>
              <a:t>):</a:t>
            </a:r>
            <a:endParaRPr lang="lv-LV" u="sng" dirty="0"/>
          </a:p>
          <a:p>
            <a:pPr marL="0" indent="0">
              <a:buNone/>
            </a:pPr>
            <a:r>
              <a:rPr lang="lv-LV" dirty="0"/>
              <a:t>    </a:t>
            </a:r>
            <a:r>
              <a:rPr lang="lv-LV" b="1" dirty="0"/>
              <a:t>if</a:t>
            </a:r>
            <a:r>
              <a:rPr lang="lv-LV" dirty="0"/>
              <a:t> colors[currentNode] != -1:</a:t>
            </a:r>
          </a:p>
          <a:p>
            <a:pPr marL="0" indent="0">
              <a:buNone/>
            </a:pPr>
            <a:r>
              <a:rPr lang="lv-LV" dirty="0"/>
              <a:t>        </a:t>
            </a:r>
            <a:r>
              <a:rPr lang="lv-LV" b="1" dirty="0"/>
              <a:t>return</a:t>
            </a:r>
            <a:r>
              <a:rPr lang="lv-LV" dirty="0"/>
              <a:t> colors[currentNode] == </a:t>
            </a:r>
            <a:r>
              <a:rPr lang="en-US" dirty="0" err="1" smtClean="0"/>
              <a:t>theColor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    colors[currentNode] = </a:t>
            </a:r>
            <a:r>
              <a:rPr lang="en-US" dirty="0" err="1"/>
              <a:t>theColor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    </a:t>
            </a:r>
            <a:r>
              <a:rPr lang="lv-LV" b="1" dirty="0"/>
              <a:t>for </a:t>
            </a:r>
            <a:r>
              <a:rPr lang="lv-LV" dirty="0"/>
              <a:t>neighbor </a:t>
            </a:r>
            <a:r>
              <a:rPr lang="lv-LV" b="1" dirty="0"/>
              <a:t>in </a:t>
            </a:r>
            <a:r>
              <a:rPr lang="lv-LV" dirty="0"/>
              <a:t>adjacencyList[currentNode]:</a:t>
            </a:r>
          </a:p>
          <a:p>
            <a:pPr marL="0" indent="0">
              <a:buNone/>
            </a:pPr>
            <a:r>
              <a:rPr lang="lv-LV" dirty="0"/>
              <a:t>        if not dfsVisit(adjacencyList, colors, neighbor, 1 - </a:t>
            </a:r>
            <a:r>
              <a:rPr lang="en-US" dirty="0" err="1"/>
              <a:t>theColor</a:t>
            </a:r>
            <a:r>
              <a:rPr lang="lv-LV" dirty="0" smtClean="0"/>
              <a:t>):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            </a:t>
            </a:r>
            <a:r>
              <a:rPr lang="lv-LV" b="1" dirty="0"/>
              <a:t>return</a:t>
            </a:r>
            <a:r>
              <a:rPr lang="lv-LV" dirty="0"/>
              <a:t> False</a:t>
            </a:r>
          </a:p>
          <a:p>
            <a:pPr marL="0" indent="0">
              <a:buNone/>
            </a:pPr>
            <a:r>
              <a:rPr lang="lv-LV" dirty="0"/>
              <a:t>    </a:t>
            </a:r>
            <a:r>
              <a:rPr lang="lv-LV" b="1" dirty="0"/>
              <a:t>return</a:t>
            </a:r>
            <a:r>
              <a:rPr lang="lv-LV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145166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5(b)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Time complexity is O(N+E)</a:t>
            </a:r>
          </a:p>
          <a:p>
            <a:pPr marL="0" indent="0">
              <a:buNone/>
            </a:pPr>
            <a:r>
              <a:rPr lang="en-US" dirty="0" smtClean="0"/>
              <a:t>(For very sparse graphs N could be larger than E). </a:t>
            </a:r>
            <a:endParaRPr lang="en-US" dirty="0"/>
          </a:p>
          <a:p>
            <a:r>
              <a:rPr lang="en-US" dirty="0" smtClean="0"/>
              <a:t>Building </a:t>
            </a:r>
            <a:r>
              <a:rPr lang="en-US" dirty="0"/>
              <a:t>the adjacency list takes O(E</a:t>
            </a:r>
            <a:r>
              <a:rPr lang="en-US" dirty="0" smtClean="0"/>
              <a:t>) – add every edge.</a:t>
            </a:r>
            <a:endParaRPr lang="en-US" dirty="0"/>
          </a:p>
          <a:p>
            <a:r>
              <a:rPr lang="en-US" dirty="0" smtClean="0"/>
              <a:t>The function </a:t>
            </a:r>
            <a:r>
              <a:rPr lang="en-US" dirty="0"/>
              <a:t>iterates through all </a:t>
            </a:r>
            <a:r>
              <a:rPr lang="en-US" dirty="0" smtClean="0"/>
              <a:t>N nodes </a:t>
            </a:r>
            <a:r>
              <a:rPr lang="en-US" dirty="0"/>
              <a:t>and calls the `</a:t>
            </a:r>
            <a:r>
              <a:rPr lang="en-US" dirty="0" err="1"/>
              <a:t>dfsVisit</a:t>
            </a:r>
            <a:r>
              <a:rPr lang="en-US" dirty="0"/>
              <a:t>` function for each unvisited node.</a:t>
            </a:r>
          </a:p>
          <a:p>
            <a:r>
              <a:rPr lang="en-US" dirty="0" smtClean="0"/>
              <a:t>The </a:t>
            </a:r>
            <a:r>
              <a:rPr lang="en-US" dirty="0"/>
              <a:t>`</a:t>
            </a:r>
            <a:r>
              <a:rPr lang="en-US" dirty="0" err="1"/>
              <a:t>dfsVisit</a:t>
            </a:r>
            <a:r>
              <a:rPr lang="en-US" dirty="0"/>
              <a:t>` function performs a depth-first search on the </a:t>
            </a:r>
            <a:r>
              <a:rPr lang="en-US" dirty="0" smtClean="0"/>
              <a:t>connected component of the graph; visit each node and edge no more than once. </a:t>
            </a:r>
            <a:endParaRPr lang="en-US" dirty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9777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5 </a:t>
            </a:r>
            <a:r>
              <a:rPr lang="en-US" dirty="0"/>
              <a:t>(Grading Criteria)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lv-LV" dirty="0" smtClean="0"/>
              <a:t>(a) </a:t>
            </a:r>
            <a:r>
              <a:rPr lang="lv-LV" b="1" dirty="0" smtClean="0"/>
              <a:t>5 points</a:t>
            </a:r>
            <a:r>
              <a:rPr lang="lv-LV" dirty="0" smtClean="0"/>
              <a:t>, if </a:t>
            </a:r>
            <a:r>
              <a:rPr lang="en-US" dirty="0" smtClean="0"/>
              <a:t>algorithm is correct for all kinds of graphs.</a:t>
            </a:r>
            <a:endParaRPr lang="lv-LV" dirty="0" smtClean="0"/>
          </a:p>
          <a:p>
            <a:pPr lvl="1"/>
            <a:r>
              <a:rPr lang="lv-LV" b="1" dirty="0" smtClean="0"/>
              <a:t>3 points</a:t>
            </a:r>
            <a:r>
              <a:rPr lang="lv-LV" dirty="0" smtClean="0"/>
              <a:t>, if </a:t>
            </a:r>
            <a:r>
              <a:rPr lang="en-US" dirty="0" smtClean="0"/>
              <a:t>it works for additional assumptions (e.g. only connected graph etc.)</a:t>
            </a:r>
          </a:p>
          <a:p>
            <a:pPr lvl="1"/>
            <a:r>
              <a:rPr lang="en-US" b="1" dirty="0" smtClean="0"/>
              <a:t>2 points</a:t>
            </a:r>
            <a:r>
              <a:rPr lang="en-US" dirty="0" smtClean="0"/>
              <a:t>, if it still traverses all nodes, but can mishandle some edges.</a:t>
            </a:r>
            <a:endParaRPr lang="lv-LV" dirty="0" smtClean="0"/>
          </a:p>
          <a:p>
            <a:r>
              <a:rPr lang="lv-LV" dirty="0" smtClean="0"/>
              <a:t>(b) </a:t>
            </a:r>
            <a:r>
              <a:rPr lang="en-US" b="1" dirty="0" smtClean="0"/>
              <a:t>4</a:t>
            </a:r>
            <a:r>
              <a:rPr lang="lv-LV" b="1" dirty="0" smtClean="0"/>
              <a:t> points</a:t>
            </a:r>
            <a:r>
              <a:rPr lang="en-US" dirty="0"/>
              <a:t> </a:t>
            </a:r>
            <a:r>
              <a:rPr lang="en-US" dirty="0" smtClean="0"/>
              <a:t>if the time complexity is O(N+E) or O(E)  (mostly same as O(N+E) except very sparse graphs)</a:t>
            </a:r>
          </a:p>
          <a:p>
            <a:pPr lvl="1"/>
            <a:r>
              <a:rPr lang="en-US" b="1" dirty="0" smtClean="0"/>
              <a:t>3 points, </a:t>
            </a:r>
            <a:r>
              <a:rPr lang="en-US" dirty="0" smtClean="0"/>
              <a:t>if time complexity is O(N^2) – slightly inefficient adjacency matrix solution.</a:t>
            </a:r>
          </a:p>
        </p:txBody>
      </p:sp>
    </p:spTree>
    <p:extLst>
      <p:ext uri="{BB962C8B-B14F-4D97-AF65-F5344CB8AC3E}">
        <p14:creationId xmlns:p14="http://schemas.microsoft.com/office/powerpoint/2010/main" val="25938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1, (a), (b), (c)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912534"/>
                <a:ext cx="10515600" cy="326443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(a)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3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3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i="0" dirty="0" err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+ 12</m:t>
                    </m:r>
                    <m:func>
                      <m:func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func>
                          <m:func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 smtClean="0"/>
                  <a:t>(b)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sSup>
                          <m:s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func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 smtClean="0"/>
                  <a:t>(c) Apply log: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60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600" dirty="0" smtClean="0"/>
                  <a:t>. </a:t>
                </a:r>
                <a:br>
                  <a:rPr lang="en-US" sz="3600" dirty="0" smtClean="0"/>
                </a:br>
                <a:r>
                  <a:rPr lang="en-US" sz="3600" dirty="0" smtClean="0"/>
                  <a:t>Apply exponent: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func>
                          <m:func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1.0686</m:t>
                        </m:r>
                      </m:sup>
                    </m:sSup>
                  </m:oMath>
                </a14:m>
                <a:endParaRPr lang="lv-LV" sz="3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912534"/>
                <a:ext cx="10515600" cy="3264430"/>
              </a:xfrm>
              <a:blipFill>
                <a:blip r:embed="rId3"/>
                <a:stretch>
                  <a:fillRect l="-1565" t="-4112" b="-130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-2" b="65510"/>
          <a:stretch/>
        </p:blipFill>
        <p:spPr>
          <a:xfrm>
            <a:off x="240910" y="1260177"/>
            <a:ext cx="11890656" cy="1652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1467" y="1307458"/>
            <a:ext cx="512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Algebra (log of power) + dominant term</a:t>
            </a:r>
            <a:endParaRPr lang="lv-LV" sz="2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3334" y="1849323"/>
            <a:ext cx="584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Stirling's</a:t>
            </a:r>
            <a:r>
              <a:rPr lang="en-US" sz="2400" dirty="0" smtClean="0">
                <a:solidFill>
                  <a:srgbClr val="0000FF"/>
                </a:solidFill>
              </a:rPr>
              <a:t> approximation + dominant term</a:t>
            </a:r>
            <a:endParaRPr lang="lv-LV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5734" y="2380097"/>
            <a:ext cx="594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Algebra (change log base) + dominant term</a:t>
            </a:r>
            <a:endParaRPr lang="lv-LV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0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1, (d)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3556000"/>
                <a:ext cx="10507133" cy="2777067"/>
              </a:xfrm>
            </p:spPr>
            <p:txBody>
              <a:bodyPr/>
              <a:lstStyle/>
              <a:p>
                <a:r>
                  <a:rPr lang="en-US" dirty="0" smtClean="0"/>
                  <a:t>Inner (while) loop runs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times. So we need to add logarithms for n consecutive values: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(Similar to inserting n-1 elements into a balanced tree)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Adds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3556000"/>
                <a:ext cx="10507133" cy="2777067"/>
              </a:xfrm>
              <a:blipFill>
                <a:blip r:embed="rId3"/>
                <a:stretch>
                  <a:fillRect l="-1219" t="-35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89090"/>
            <a:ext cx="6257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(Grading Criteria)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(a), (b), (c) – analytically defined </a:t>
            </a:r>
            <a:r>
              <a:rPr lang="en-US" dirty="0" err="1" smtClean="0"/>
              <a:t>funcions</a:t>
            </a:r>
            <a:endParaRPr lang="en-US" dirty="0" smtClean="0"/>
          </a:p>
          <a:p>
            <a:pPr lvl="1"/>
            <a:r>
              <a:rPr lang="en-US" dirty="0" smtClean="0"/>
              <a:t>Correct answer: </a:t>
            </a:r>
            <a:r>
              <a:rPr lang="en-US" b="1" dirty="0" smtClean="0"/>
              <a:t>1 point</a:t>
            </a:r>
          </a:p>
          <a:p>
            <a:pPr lvl="1"/>
            <a:r>
              <a:rPr lang="en-US" dirty="0" smtClean="0"/>
              <a:t>Justification (may have wrong algebra): </a:t>
            </a:r>
            <a:r>
              <a:rPr lang="en-US" b="1" dirty="0" smtClean="0"/>
              <a:t>1 point</a:t>
            </a:r>
          </a:p>
          <a:p>
            <a:r>
              <a:rPr lang="en-US" dirty="0" smtClean="0"/>
              <a:t>(d) – code snippet</a:t>
            </a:r>
          </a:p>
          <a:p>
            <a:pPr lvl="1"/>
            <a:r>
              <a:rPr lang="en-US" dirty="0" smtClean="0"/>
              <a:t>Correct answer: </a:t>
            </a:r>
            <a:r>
              <a:rPr lang="en-US" b="1" dirty="0" smtClean="0"/>
              <a:t>2 points</a:t>
            </a:r>
          </a:p>
          <a:p>
            <a:pPr lvl="1"/>
            <a:r>
              <a:rPr lang="en-US" dirty="0" smtClean="0"/>
              <a:t>Justification: </a:t>
            </a:r>
            <a:r>
              <a:rPr lang="en-US" b="1" dirty="0" smtClean="0"/>
              <a:t>2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5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062" y="412421"/>
            <a:ext cx="10515600" cy="1325563"/>
          </a:xfrm>
        </p:spPr>
        <p:txBody>
          <a:bodyPr/>
          <a:lstStyle/>
          <a:p>
            <a:r>
              <a:rPr lang="lv-LV" dirty="0" smtClean="0"/>
              <a:t>Problem 2(a)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27386" y="4272454"/>
                <a:ext cx="10515600" cy="22387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lv-LV" dirty="0" smtClean="0"/>
                  <a:t>(a) Recursion tree depth for the call drawBranch(n, 90).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lv-LV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lv-LV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lv-LV" dirty="0" smtClean="0"/>
                  <a:t>   </a:t>
                </a:r>
                <a:r>
                  <a:rPr lang="lv-LV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lv-LV" dirty="0" smtClean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lv-LV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lv-LV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lv-LV" dirty="0" smtClean="0"/>
                  <a:t>  </a:t>
                </a:r>
                <a:r>
                  <a:rPr lang="lv-LV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lv-LV" dirty="0" smtClean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func>
                      <m:func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ad>
                          <m:radPr>
                            <m:degHide m:val="on"/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</m:rad>
                      </m:e>
                    </m:func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func>
                      <m:func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</m:oMath>
                </a14:m>
                <a:r>
                  <a:rPr lang="lv-LV" dirty="0" smtClean="0"/>
                  <a:t>  </a:t>
                </a:r>
                <a:r>
                  <a:rPr lang="lv-LV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lv-LV" dirty="0" smtClean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lv-LV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&gt;2</m:t>
                    </m:r>
                    <m:func>
                      <m:funcPr>
                        <m:ctrlPr>
                          <a:rPr lang="lv-LV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</m:oMath>
                </a14:m>
                <a:r>
                  <a:rPr lang="lv-LV" dirty="0" smtClean="0"/>
                  <a:t>. </a:t>
                </a:r>
              </a:p>
              <a:p>
                <a:pPr marL="0" indent="0">
                  <a:buNone/>
                </a:pPr>
                <a:endParaRPr lang="lv-LV" dirty="0"/>
              </a:p>
              <a:p>
                <a:pPr marL="0" indent="0">
                  <a:buNone/>
                </a:pPr>
                <a:r>
                  <a:rPr lang="lv-LV" dirty="0" smtClean="0"/>
                  <a:t>So for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 smtClean="0"/>
                  <a:t> we will have length &lt; 1. </a:t>
                </a:r>
                <a:endParaRPr lang="lv-LV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386" y="4272454"/>
                <a:ext cx="10515600" cy="2238705"/>
              </a:xfrm>
              <a:blipFill>
                <a:blip r:embed="rId2"/>
                <a:stretch>
                  <a:fillRect l="-1217" t="-6267" b="-136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45" y="125868"/>
            <a:ext cx="8692055" cy="40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Problem 2(b),(c)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233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(b) At every level the number of drawLine() calls doubles. </a:t>
                </a:r>
              </a:p>
              <a:p>
                <a:pPr marL="0" indent="0">
                  <a:buNone/>
                </a:pPr>
                <a:r>
                  <a:rPr lang="lv-LV" dirty="0" smtClean="0"/>
                  <a:t>We add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 smtClean="0"/>
                  <a:t>  terms of geometric series 1,2,4,8,...: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1 + 2 +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</a:rPr>
                        <m:t> 4 + 8 + 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 </m:t>
                      </m:r>
                      <m:sSup>
                        <m:sSupPr>
                          <m:ctrlP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 </m:t>
                      </m:r>
                      <m:sSup>
                        <m:sSupPr>
                          <m:ctrlP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lv-LV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lv-LV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lv-LV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2∙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lv-LV" b="0" i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lv-LV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lv-LV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</m:t>
                      </m:r>
                    </m:oMath>
                  </m:oMathPara>
                </a14:m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>(c) First write a recursion: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lv-LV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We have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pPr marL="0" indent="0">
                  <a:buNone/>
                </a:pPr>
                <a:r>
                  <a:rPr lang="lv-LV" dirty="0" smtClean="0"/>
                  <a:t>Since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lv-LV" dirty="0" smtClean="0"/>
                  <a:t>, by Master's theorem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is in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lv-LV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.</a:t>
                </a:r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23328"/>
              </a:xfrm>
              <a:blipFill>
                <a:blip r:embed="rId2"/>
                <a:stretch>
                  <a:fillRect l="-1217" t="-268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48953"/>
            <a:ext cx="4136885" cy="10157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649" y="5198534"/>
            <a:ext cx="5677184" cy="1549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8533" y="5486402"/>
                <a:ext cx="7789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lv-LV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33" y="5486402"/>
                <a:ext cx="778934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78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2 </a:t>
            </a:r>
            <a:r>
              <a:rPr lang="en-US" dirty="0"/>
              <a:t>(Grading Criteria)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r>
                  <a:rPr lang="en-US" dirty="0" smtClean="0"/>
                  <a:t>(a) Depth of the recursion tree</a:t>
                </a:r>
              </a:p>
              <a:p>
                <a:pPr lvl="1"/>
                <a:r>
                  <a:rPr lang="en-US" b="1" dirty="0" smtClean="0"/>
                  <a:t>3 points </a:t>
                </a:r>
                <a:r>
                  <a:rPr lang="en-US" dirty="0" smtClean="0"/>
                  <a:t>(Can leave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or round the answer differently). </a:t>
                </a:r>
              </a:p>
              <a:p>
                <a:pPr lvl="1"/>
                <a:r>
                  <a:rPr lang="en-US" dirty="0" smtClean="0"/>
                  <a:t>Some wrong logarithm: </a:t>
                </a:r>
                <a:r>
                  <a:rPr lang="en-US" b="1" dirty="0" smtClean="0"/>
                  <a:t>2 points</a:t>
                </a:r>
              </a:p>
              <a:p>
                <a:r>
                  <a:rPr lang="en-US" dirty="0" smtClean="0"/>
                  <a:t>(b) Adding the number of </a:t>
                </a:r>
                <a:r>
                  <a:rPr lang="en-US" dirty="0" err="1" smtClean="0"/>
                  <a:t>drawLine</a:t>
                </a:r>
                <a:r>
                  <a:rPr lang="en-US" dirty="0" smtClean="0"/>
                  <a:t>() calls: </a:t>
                </a:r>
              </a:p>
              <a:p>
                <a:pPr lvl="1"/>
                <a:r>
                  <a:rPr lang="en-US" b="1" dirty="0" smtClean="0"/>
                  <a:t>3 points</a:t>
                </a:r>
                <a:r>
                  <a:rPr lang="en-US" dirty="0" smtClean="0"/>
                  <a:t> (still OK, if power is off by 1 unit or "1" is not subtracted). </a:t>
                </a:r>
              </a:p>
              <a:p>
                <a:r>
                  <a:rPr lang="en-US" dirty="0" smtClean="0"/>
                  <a:t>(c) Master's theorem</a:t>
                </a:r>
              </a:p>
              <a:p>
                <a:pPr lvl="1"/>
                <a:r>
                  <a:rPr lang="en-US" dirty="0" smtClean="0"/>
                  <a:t>Recurrence for T(n) written: </a:t>
                </a:r>
                <a:r>
                  <a:rPr lang="en-US" b="1" dirty="0" smtClean="0"/>
                  <a:t>2 points</a:t>
                </a:r>
              </a:p>
              <a:p>
                <a:pPr lvl="1"/>
                <a:r>
                  <a:rPr lang="en-US" dirty="0" smtClean="0"/>
                  <a:t>Master's theorem applied: </a:t>
                </a:r>
                <a:r>
                  <a:rPr lang="en-US" b="1" dirty="0" smtClean="0"/>
                  <a:t>2 points</a:t>
                </a:r>
                <a:endParaRPr lang="lv-LV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35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Problem 3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9" y="1690688"/>
            <a:ext cx="7710278" cy="2828303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9594575" y="1690688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554276" y="25057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0648123" y="251895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858538" y="3174934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250016" y="317493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0412894" y="317493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698972" y="3870674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414591" y="385742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670" y="5671930"/>
            <a:ext cx="4482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visited nodes: </a:t>
            </a:r>
          </a:p>
          <a:p>
            <a:r>
              <a:rPr lang="lv-LV" sz="2400" dirty="0"/>
              <a:t>1 </a:t>
            </a:r>
            <a:r>
              <a:rPr lang="en-US" sz="2400" dirty="0" smtClean="0"/>
              <a:t> </a:t>
            </a:r>
            <a:r>
              <a:rPr lang="lv-LV" sz="2400" dirty="0" smtClean="0"/>
              <a:t>7 </a:t>
            </a:r>
            <a:r>
              <a:rPr lang="en-US" sz="2400" dirty="0" smtClean="0"/>
              <a:t> </a:t>
            </a:r>
            <a:r>
              <a:rPr lang="lv-LV" sz="2400" dirty="0" smtClean="0"/>
              <a:t>9 </a:t>
            </a:r>
            <a:r>
              <a:rPr lang="en-US" sz="2400" dirty="0" smtClean="0"/>
              <a:t> </a:t>
            </a:r>
            <a:r>
              <a:rPr lang="lv-LV" sz="2400" dirty="0" smtClean="0"/>
              <a:t>6 </a:t>
            </a:r>
            <a:r>
              <a:rPr lang="en-US" sz="2400" dirty="0" smtClean="0"/>
              <a:t> </a:t>
            </a:r>
            <a:r>
              <a:rPr lang="lv-LV" sz="2400" dirty="0" smtClean="0"/>
              <a:t>12 </a:t>
            </a:r>
            <a:r>
              <a:rPr lang="en-US" sz="2400" dirty="0" smtClean="0"/>
              <a:t> </a:t>
            </a:r>
            <a:r>
              <a:rPr lang="lv-LV" sz="2400" dirty="0" smtClean="0"/>
              <a:t>2 </a:t>
            </a:r>
            <a:r>
              <a:rPr lang="en-US" sz="2400" dirty="0" smtClean="0"/>
              <a:t> </a:t>
            </a:r>
            <a:r>
              <a:rPr lang="lv-LV" sz="2400" dirty="0" smtClean="0"/>
              <a:t>4 </a:t>
            </a:r>
            <a:r>
              <a:rPr lang="en-US" sz="2400" dirty="0" smtClean="0"/>
              <a:t> </a:t>
            </a:r>
            <a:r>
              <a:rPr lang="lv-LV" sz="2400" dirty="0" smtClean="0"/>
              <a:t>10</a:t>
            </a:r>
            <a:r>
              <a:rPr lang="en-US" sz="2400" dirty="0" smtClean="0"/>
              <a:t> </a:t>
            </a:r>
            <a:r>
              <a:rPr lang="lv-LV" sz="2400" dirty="0" smtClean="0"/>
              <a:t> </a:t>
            </a:r>
            <a:r>
              <a:rPr lang="lv-LV" sz="2400" dirty="0"/>
              <a:t>11 </a:t>
            </a:r>
            <a:r>
              <a:rPr lang="en-US" sz="2400" dirty="0" smtClean="0"/>
              <a:t> </a:t>
            </a:r>
            <a:r>
              <a:rPr lang="lv-LV" sz="2400" dirty="0" smtClean="0"/>
              <a:t>13 </a:t>
            </a:r>
            <a:r>
              <a:rPr lang="en-US" sz="2400" dirty="0" smtClean="0"/>
              <a:t> </a:t>
            </a:r>
            <a:r>
              <a:rPr lang="lv-LV" sz="2400" dirty="0" smtClean="0"/>
              <a:t>5 </a:t>
            </a:r>
            <a:r>
              <a:rPr lang="en-US" sz="2400" dirty="0" smtClean="0"/>
              <a:t> </a:t>
            </a:r>
            <a:r>
              <a:rPr lang="lv-LV" sz="2400" dirty="0" smtClean="0"/>
              <a:t>8 </a:t>
            </a:r>
            <a:r>
              <a:rPr lang="en-US" sz="2400" dirty="0" smtClean="0"/>
              <a:t> </a:t>
            </a:r>
            <a:r>
              <a:rPr lang="lv-LV" sz="2400" dirty="0" smtClean="0"/>
              <a:t>3</a:t>
            </a:r>
            <a:endParaRPr lang="lv-LV" sz="24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097076" y="3837547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8753057" y="3857427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0101467" y="384417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836965" y="3850798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487478" y="477845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5" idx="3"/>
            <a:endCxn id="6" idx="7"/>
          </p:cNvCxnSpPr>
          <p:nvPr/>
        </p:nvCxnSpPr>
        <p:spPr>
          <a:xfrm flipH="1">
            <a:off x="8944521" y="2080933"/>
            <a:ext cx="717009" cy="49172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9984820" y="2080933"/>
            <a:ext cx="730258" cy="504975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8" idx="7"/>
          </p:cNvCxnSpPr>
          <p:nvPr/>
        </p:nvCxnSpPr>
        <p:spPr>
          <a:xfrm flipH="1">
            <a:off x="8248783" y="2895945"/>
            <a:ext cx="372448" cy="345944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5"/>
            <a:endCxn id="9" idx="1"/>
          </p:cNvCxnSpPr>
          <p:nvPr/>
        </p:nvCxnSpPr>
        <p:spPr>
          <a:xfrm>
            <a:off x="8944521" y="2895945"/>
            <a:ext cx="372450" cy="34594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10" idx="0"/>
          </p:cNvCxnSpPr>
          <p:nvPr/>
        </p:nvCxnSpPr>
        <p:spPr>
          <a:xfrm flipH="1">
            <a:off x="10641494" y="2909198"/>
            <a:ext cx="73584" cy="265735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3"/>
            <a:endCxn id="16" idx="0"/>
          </p:cNvCxnSpPr>
          <p:nvPr/>
        </p:nvCxnSpPr>
        <p:spPr>
          <a:xfrm flipH="1">
            <a:off x="10330067" y="3565178"/>
            <a:ext cx="149782" cy="27899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17" idx="0"/>
          </p:cNvCxnSpPr>
          <p:nvPr/>
        </p:nvCxnSpPr>
        <p:spPr>
          <a:xfrm>
            <a:off x="10803139" y="3565178"/>
            <a:ext cx="262426" cy="28562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11" idx="7"/>
          </p:cNvCxnSpPr>
          <p:nvPr/>
        </p:nvCxnSpPr>
        <p:spPr>
          <a:xfrm flipH="1">
            <a:off x="7089217" y="3403534"/>
            <a:ext cx="769321" cy="534095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3"/>
            <a:endCxn id="12" idx="0"/>
          </p:cNvCxnSpPr>
          <p:nvPr/>
        </p:nvCxnSpPr>
        <p:spPr>
          <a:xfrm flipH="1">
            <a:off x="7643191" y="3565179"/>
            <a:ext cx="282302" cy="292244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5"/>
            <a:endCxn id="14" idx="0"/>
          </p:cNvCxnSpPr>
          <p:nvPr/>
        </p:nvCxnSpPr>
        <p:spPr>
          <a:xfrm>
            <a:off x="8248783" y="3565179"/>
            <a:ext cx="76893" cy="27236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6"/>
            <a:endCxn id="15" idx="1"/>
          </p:cNvCxnSpPr>
          <p:nvPr/>
        </p:nvCxnSpPr>
        <p:spPr>
          <a:xfrm>
            <a:off x="8315738" y="3403534"/>
            <a:ext cx="504274" cy="52084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4"/>
            <a:endCxn id="18" idx="0"/>
          </p:cNvCxnSpPr>
          <p:nvPr/>
        </p:nvCxnSpPr>
        <p:spPr>
          <a:xfrm>
            <a:off x="7643191" y="4314623"/>
            <a:ext cx="72887" cy="463827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7520" y="3098800"/>
            <a:ext cx="396240" cy="100584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80080" y="2932420"/>
            <a:ext cx="335280" cy="1325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413760" y="3718838"/>
            <a:ext cx="198781" cy="35393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61807" y="3601720"/>
            <a:ext cx="602925" cy="585685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90106" y="3601720"/>
            <a:ext cx="966623" cy="693027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85050" y="4643424"/>
            <a:ext cx="2771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dirty="0" smtClean="0"/>
              <a:t>"Unfriendly" tree picture</a:t>
            </a:r>
            <a:br>
              <a:rPr lang="lv-LV" sz="2000" dirty="0" smtClean="0"/>
            </a:br>
            <a:r>
              <a:rPr lang="lv-LV" sz="2000" dirty="0" smtClean="0"/>
              <a:t>(considered valid)</a:t>
            </a:r>
            <a:endParaRPr lang="lv-LV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8522509" y="4603281"/>
            <a:ext cx="267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dirty="0" smtClean="0"/>
              <a:t>"Friendlier" tree picture</a:t>
            </a:r>
            <a:endParaRPr lang="lv-LV" sz="2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861807" y="3098073"/>
            <a:ext cx="805953" cy="53351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714348" y="3098073"/>
            <a:ext cx="633690" cy="49633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514101" y="2962900"/>
            <a:ext cx="462722" cy="447081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414994" y="3098074"/>
            <a:ext cx="85854" cy="31922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54578" y="3594406"/>
            <a:ext cx="627738" cy="3717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452879" y="3837547"/>
            <a:ext cx="14694" cy="28055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611120" y="2585908"/>
            <a:ext cx="250687" cy="23857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" idx="0"/>
          </p:cNvCxnSpPr>
          <p:nvPr/>
        </p:nvCxnSpPr>
        <p:spPr>
          <a:xfrm>
            <a:off x="9823175" y="1377489"/>
            <a:ext cx="0" cy="3131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lv-LV" dirty="0" smtClean="0"/>
              <a:t>3</a:t>
            </a:r>
            <a:r>
              <a:rPr lang="en-US" dirty="0" smtClean="0"/>
              <a:t> </a:t>
            </a:r>
            <a:r>
              <a:rPr lang="en-US" dirty="0"/>
              <a:t>(Grading Criteria)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lv-LV" dirty="0" smtClean="0"/>
              <a:t>(a) Redraw the graph</a:t>
            </a:r>
          </a:p>
          <a:p>
            <a:pPr lvl="1"/>
            <a:r>
              <a:rPr lang="lv-LV" b="1" dirty="0" smtClean="0"/>
              <a:t>4 points,</a:t>
            </a:r>
            <a:r>
              <a:rPr lang="lv-LV" dirty="0"/>
              <a:t> </a:t>
            </a:r>
            <a:r>
              <a:rPr lang="lv-LV" dirty="0" smtClean="0"/>
              <a:t>if the graph is correct</a:t>
            </a:r>
          </a:p>
          <a:p>
            <a:pPr lvl="1"/>
            <a:r>
              <a:rPr lang="lv-LV" b="1" dirty="0" smtClean="0"/>
              <a:t>2 points</a:t>
            </a:r>
            <a:r>
              <a:rPr lang="lv-LV" dirty="0" smtClean="0"/>
              <a:t>, if the graph is still a tree with source as root, but not a BST tree</a:t>
            </a:r>
          </a:p>
          <a:p>
            <a:r>
              <a:rPr lang="lv-LV" dirty="0" smtClean="0"/>
              <a:t>(b) List the visited vertices</a:t>
            </a:r>
          </a:p>
          <a:p>
            <a:pPr lvl="1"/>
            <a:r>
              <a:rPr lang="lv-LV" b="1" dirty="0" smtClean="0"/>
              <a:t>6 points</a:t>
            </a:r>
            <a:r>
              <a:rPr lang="lv-LV" dirty="0" smtClean="0"/>
              <a:t>, if the sequence is correct</a:t>
            </a:r>
          </a:p>
          <a:p>
            <a:pPr lvl="1"/>
            <a:r>
              <a:rPr lang="lv-LV" b="1" dirty="0" smtClean="0"/>
              <a:t>4 points</a:t>
            </a:r>
            <a:r>
              <a:rPr lang="lv-LV" dirty="0" smtClean="0"/>
              <a:t>, if the sequence is mostly correct, but children are not visited in increasing order. </a:t>
            </a:r>
          </a:p>
          <a:p>
            <a:pPr lvl="1"/>
            <a:endParaRPr lang="lv-LV" dirty="0" smtClean="0"/>
          </a:p>
          <a:p>
            <a:pPr lvl="1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2236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836</Words>
  <Application>Microsoft Office PowerPoint</Application>
  <PresentationFormat>Widescreen</PresentationFormat>
  <Paragraphs>136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Midterm Exam  Answers and Criteria</vt:lpstr>
      <vt:lpstr>Problem 1, (a), (b), (c)</vt:lpstr>
      <vt:lpstr>Problem 1, (d) </vt:lpstr>
      <vt:lpstr>Problem 1 (Grading Criteria)</vt:lpstr>
      <vt:lpstr>Problem 2(a)</vt:lpstr>
      <vt:lpstr>Problem 2(b),(c)</vt:lpstr>
      <vt:lpstr>Problem 2 (Grading Criteria)</vt:lpstr>
      <vt:lpstr>Problem 3</vt:lpstr>
      <vt:lpstr>Problem 3 (Grading Criteria)</vt:lpstr>
      <vt:lpstr>Problem 4(a)</vt:lpstr>
      <vt:lpstr>Problem 4(b)</vt:lpstr>
      <vt:lpstr>Problem 4(b)</vt:lpstr>
      <vt:lpstr>Problem 4 (Grading Criteria)</vt:lpstr>
      <vt:lpstr>Problem 5,(a)</vt:lpstr>
      <vt:lpstr>Problem 5(a), continued</vt:lpstr>
      <vt:lpstr>Problem 5(b)</vt:lpstr>
      <vt:lpstr>Problem 5 (Grading Criteria)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191</cp:revision>
  <dcterms:created xsi:type="dcterms:W3CDTF">2021-01-03T18:25:44Z</dcterms:created>
  <dcterms:modified xsi:type="dcterms:W3CDTF">2023-04-16T23:07:47Z</dcterms:modified>
</cp:coreProperties>
</file>