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5"/>
  </p:notesMasterIdLst>
  <p:handoutMasterIdLst>
    <p:handoutMasterId r:id="rId96"/>
  </p:handoutMasterIdLst>
  <p:sldIdLst>
    <p:sldId id="382" r:id="rId2"/>
    <p:sldId id="383" r:id="rId3"/>
    <p:sldId id="385" r:id="rId4"/>
    <p:sldId id="386" r:id="rId5"/>
    <p:sldId id="392" r:id="rId6"/>
    <p:sldId id="393" r:id="rId7"/>
    <p:sldId id="394" r:id="rId8"/>
    <p:sldId id="398" r:id="rId9"/>
    <p:sldId id="399" r:id="rId10"/>
    <p:sldId id="402" r:id="rId11"/>
    <p:sldId id="404" r:id="rId12"/>
    <p:sldId id="407" r:id="rId13"/>
    <p:sldId id="416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71" r:id="rId67"/>
    <p:sldId id="472" r:id="rId68"/>
    <p:sldId id="473" r:id="rId69"/>
    <p:sldId id="474" r:id="rId70"/>
    <p:sldId id="475" r:id="rId71"/>
    <p:sldId id="476" r:id="rId72"/>
    <p:sldId id="477" r:id="rId73"/>
    <p:sldId id="478" r:id="rId74"/>
    <p:sldId id="479" r:id="rId75"/>
    <p:sldId id="480" r:id="rId76"/>
    <p:sldId id="481" r:id="rId77"/>
    <p:sldId id="482" r:id="rId78"/>
    <p:sldId id="483" r:id="rId79"/>
    <p:sldId id="484" r:id="rId80"/>
    <p:sldId id="485" r:id="rId81"/>
    <p:sldId id="486" r:id="rId82"/>
    <p:sldId id="487" r:id="rId83"/>
    <p:sldId id="488" r:id="rId84"/>
    <p:sldId id="489" r:id="rId85"/>
    <p:sldId id="490" r:id="rId86"/>
    <p:sldId id="491" r:id="rId87"/>
    <p:sldId id="492" r:id="rId88"/>
    <p:sldId id="493" r:id="rId89"/>
    <p:sldId id="494" r:id="rId90"/>
    <p:sldId id="495" r:id="rId91"/>
    <p:sldId id="496" r:id="rId92"/>
    <p:sldId id="497" r:id="rId93"/>
    <p:sldId id="498" r:id="rId9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put/Output Statements" id="{7E8B2036-DE9C-43FD-928E-D833B7737205}">
          <p14:sldIdLst>
            <p14:sldId id="382"/>
            <p14:sldId id="383"/>
            <p14:sldId id="385"/>
            <p14:sldId id="386"/>
            <p14:sldId id="392"/>
            <p14:sldId id="393"/>
            <p14:sldId id="394"/>
            <p14:sldId id="398"/>
            <p14:sldId id="399"/>
            <p14:sldId id="402"/>
            <p14:sldId id="404"/>
            <p14:sldId id="407"/>
            <p14:sldId id="416"/>
            <p14:sldId id="419"/>
          </p14:sldIdLst>
        </p14:section>
        <p14:section name="Conditional Statements" id="{E7F45C12-74BB-4525-8C16-85FBC1088492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  <p14:section name="Loop Statements" id="{4D1C52D1-441C-4467-819D-78C76E6E9EE4}">
          <p14:sldIdLst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</p14:sldIdLst>
        </p14:section>
        <p14:section name="Functions" id="{5164B82D-CAC4-4E83-8194-48EDF4AF85F1}">
          <p14:sldIdLst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Functions" id="{26444716-0836-4245-A15D-93DD58684CA3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89591A-5B6A-4997-A10F-EF17642F23E1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492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F1BCBC-5D9F-4E98-AA9C-7695C7B81AFA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2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5AE1F6-5C85-44BF-85FB-D58437382756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354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5D1FA7-469B-4DCC-9105-2077A7A795DC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495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DEFC5-75E7-40F8-B4BD-132DC181B28E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5524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44F1BC-4D03-41EC-AFA5-F96A472C7A9D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623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CF4E6F-3F10-4579-8D42-AF5DAE85CBE0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0801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B0B7AA-409E-4D54-87CC-F61949BE64E3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6056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23D7F3-B071-4152-8406-D12EC1554BD7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623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01D205-FA06-4AD2-97CB-C42553C1CFBE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3361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CCFBC4-D0F3-40B5-B5EB-9B56DF6FCF85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924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3F8AA9-D32A-40F2-8B77-5303CFA70360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465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A03DB6-97D9-4339-9BC1-1BCDB8022701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9409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183265-043E-4192-BAB6-D13DB7F2316D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2427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F50D3E-7AA7-475F-85B8-CA6F4E87C94B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2479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FD417D-4955-4DE3-9F92-CBC19C799F52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310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C3EE76-DAE8-412C-B625-03678B4904AB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014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Relational and logical operators are evaluated from left to right</a:t>
            </a:r>
          </a:p>
          <a:p>
            <a:r>
              <a:rPr lang="en-US" altLang="en-US" dirty="0" smtClean="0"/>
              <a:t>The associativity is left to right</a:t>
            </a:r>
          </a:p>
          <a:p>
            <a:r>
              <a:rPr lang="en-US" altLang="en-US" dirty="0" smtClean="0"/>
              <a:t>Parentheses can override precedence</a:t>
            </a:r>
          </a:p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267825-5324-4FC1-9AD2-2632E0133E05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9045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 operators can be applied to variables of type string</a:t>
            </a:r>
          </a:p>
          <a:p>
            <a:r>
              <a:rPr lang="en-US" dirty="0" smtClean="0"/>
              <a:t>Strings are compared character by character, starting with the first character</a:t>
            </a:r>
          </a:p>
          <a:p>
            <a:r>
              <a:rPr lang="en-US" dirty="0" smtClean="0"/>
              <a:t>Comparison continues until either a mismatch is found or all characters are found equal</a:t>
            </a:r>
          </a:p>
          <a:p>
            <a:r>
              <a:rPr lang="en-US" dirty="0" smtClean="0"/>
              <a:t>If two strings of different lengths are compared and the comparison is equal to the last character of the shorter string</a:t>
            </a:r>
          </a:p>
          <a:p>
            <a:r>
              <a:rPr lang="en-US" dirty="0" smtClean="0"/>
              <a:t>The shorter string is less than the larger string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93764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12A1F9-86CC-49DD-B060-36360CDAA5B3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1929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751453-C574-402B-801F-00FB825877D1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763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F0241E-F7A8-4AF6-9B5F-9D1C26B343A1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22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E66AC0-2306-446D-BE67-4D62456313FC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1944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9C5429-E653-4191-9640-35D83C8B1140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566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4ADA0E-33DC-4A99-B34A-84648AFD665B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9746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0398E8-18A1-4A18-B363-1FEB5D1063CD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836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4A5C27-E7C8-431D-87D9-A78129E8EC57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0066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5CB663-8F50-4447-A52C-755479F06BB1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450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5D2995-39EF-4B1B-98C0-4C7BC0040D8E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9746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C5161F-7825-4302-AB71-60E8C7511196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2459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6C8C6D-A4B7-43A9-B691-739CC721202B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0738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3FDB47-77EF-4533-BFFE-39E056D397E3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7870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FCC264-D30B-4478-8128-93723256D61C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302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361D95-6099-49E6-867A-76632E915A32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32159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E909D0-D092-4B5F-BFC7-5F0BE745D62A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89639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905FD1-8571-469C-A8E2-E98C52264DC6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8040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9EECF9-5E02-4B6E-9DB8-78EC853E8AB7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93696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CA22AF-6B76-4FAF-870A-D1A4236398C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45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89373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A762CD-0D5F-41A8-908C-9428CA2310D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46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9212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All three loops have their place in C++</a:t>
            </a:r>
          </a:p>
          <a:p>
            <a:r>
              <a:rPr lang="en-US" altLang="en-US" dirty="0" smtClean="0"/>
              <a:t>If you can determine in advance the number of repetitions needed, the for loop is the correct choice</a:t>
            </a:r>
          </a:p>
          <a:p>
            <a:r>
              <a:rPr lang="en-US" altLang="en-US" dirty="0" smtClean="0"/>
              <a:t>If you do not know and cannot determine in advance the number of repetitions needed, and it could be zero, use a while loop</a:t>
            </a:r>
          </a:p>
          <a:p>
            <a:r>
              <a:rPr lang="en-US" altLang="en-US" dirty="0" smtClean="0"/>
              <a:t>If you do not know and cannot determine in advance the number of repetitions needed, and it is at least one, use a do...while loop</a:t>
            </a:r>
          </a:p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44B3F1-672C-476C-ADE7-D8411C28BCC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47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6449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A1BA5F-6BEC-4066-A45D-0A33EE47221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48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044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B6FC43-1BBE-4F33-9168-B549E886CF5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49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6481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289C09-79E0-4D1E-83B9-46E6927E8CD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50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65443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13804E-EF32-4537-8DC2-8FA671A9F1E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51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616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29ED34-7253-42C2-A316-ED3B22998D22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72706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281F8C-5717-4C9D-BCB9-04A587D3185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52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8549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BDB51B-C03B-4382-9637-6B328B2823D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53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0623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BC71C7-8121-40FF-AF13-28E14FC7721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54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6269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F0DF7C-3297-4F09-AFCB-7DB270E3F08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55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14322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8D4892-A7FD-4267-A714-12505B5CF67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56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4054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4A4EA1-2C3C-42EF-8AEE-DB40D405776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57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0714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1E01F8-7F4A-4321-910C-039AFBAF0D2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59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42684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A2288E-6BC9-473C-B94D-383CAC775D4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60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45107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BB2EC0-1465-4B57-9EFC-CED890AC1C6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61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939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26564E-0C94-4F29-9A97-859F0ACBB33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62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13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55F0D5-875A-44D2-89F2-1E7E6A23B2E1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1502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9FCDF9-2D54-483B-B1CD-9B768282D1C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63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7981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619435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805496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E8B47-3B10-48B8-8E80-EA6655FB56F5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231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F485A-3AD9-4924-8325-9160DB5B3C23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313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E938A1-6FC6-4C9D-9D46-A921299C2715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08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9E6137-C026-4558-8AB6-4341AA724BF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340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E8E5E5-F532-48D7-8211-D4435B6154D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884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0823BA-C62B-4F19-A63F-468239C523E4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92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85849-95E1-4DFE-A14A-6F40FBDEBA5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7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7D2905-20B0-44AD-917A-579440EEFDA0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09498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02DEA-8557-4759-BC8B-354748A6EA2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526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FF5781-68F2-45EC-B222-AFBEC00E66FE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993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119C5-BC07-4A92-8490-8B95795488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370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DDFB0-5FB1-44D1-BA26-97581F3D184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529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02102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2A05F-ED2A-438E-A7B7-086F58FE438B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223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E8B47-3B10-48B8-8E80-EA6655FB56F5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010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F485A-3AD9-4924-8325-9160DB5B3C23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9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E938A1-6FC6-4C9D-9D46-A921299C2715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445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9E6137-C026-4558-8AB6-4341AA724BF6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8FCFB9-01D8-4004-BBDE-02E0DBBCA47D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32327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E8E5E5-F532-48D7-8211-D4435B6154DC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2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0823BA-C62B-4F19-A63F-468239C523E4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628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85849-95E1-4DFE-A14A-6F40FBDEBA5A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364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02DEA-8557-4759-BC8B-354748A6EA2A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001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FF5781-68F2-45EC-B222-AFBEC00E66FE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372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119C5-BC07-4A92-8490-8B957954880D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10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DDFB0-5FB1-44D1-BA26-97581F3D184D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638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821812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2A05F-ED2A-438E-A7B7-086F58FE438B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0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497C1C-44DF-466D-93A0-4F470D10DFBD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178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08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1340048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405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putback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/>
              <a:t> </a:t>
            </a:r>
            <a:r>
              <a:rPr lang="en-US" altLang="en-US" dirty="0" smtClean="0"/>
              <a:t>Function</a:t>
            </a:r>
            <a:r>
              <a:rPr lang="lv-LV" altLang="en-US" dirty="0" smtClean="0"/>
              <a:t>s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 for </a:t>
            </a:r>
            <a:r>
              <a:rPr lang="en-US" altLang="en-US" b="1" dirty="0" err="1" smtClean="0">
                <a:latin typeface="Courier New" pitchFamily="49" charset="0"/>
              </a:rPr>
              <a:t>putback</a:t>
            </a:r>
            <a:r>
              <a:rPr lang="lv-LV" altLang="en-US" dirty="0" smtClean="0">
                <a:latin typeface="Courier New" pitchFamily="49" charset="0"/>
              </a:rPr>
              <a:t> (</a:t>
            </a:r>
            <a:r>
              <a:rPr lang="en-US" altLang="en-US" dirty="0"/>
              <a:t>Places previous character extracted by the get function</a:t>
            </a:r>
            <a:r>
              <a:rPr lang="lv-LV" altLang="en-US" dirty="0" smtClean="0">
                <a:latin typeface="Courier New" pitchFamily="49" charset="0"/>
              </a:rPr>
              <a:t>)</a:t>
            </a:r>
          </a:p>
          <a:p>
            <a:pPr eaLnBrk="1" hangingPunct="1"/>
            <a:endParaRPr lang="lv-LV" altLang="en-US" dirty="0">
              <a:latin typeface="Courier New" pitchFamily="49" charset="0"/>
            </a:endParaRPr>
          </a:p>
          <a:p>
            <a:pPr lvl="1"/>
            <a:r>
              <a:rPr lang="en-US" altLang="en-US" b="1" dirty="0" err="1">
                <a:latin typeface="Courier New" pitchFamily="49" charset="0"/>
              </a:rPr>
              <a:t>istreamVar</a:t>
            </a:r>
            <a:r>
              <a:rPr lang="en-US" altLang="en-US" dirty="0"/>
              <a:t>: an input stream variable (such as </a:t>
            </a:r>
            <a:r>
              <a:rPr lang="en-US" altLang="en-US" b="1" dirty="0" err="1">
                <a:latin typeface="Courier New" pitchFamily="49" charset="0"/>
              </a:rPr>
              <a:t>cin</a:t>
            </a:r>
            <a:r>
              <a:rPr lang="en-US" altLang="en-US" dirty="0"/>
              <a:t>)</a:t>
            </a:r>
            <a:endParaRPr lang="en-US" altLang="en-US" dirty="0">
              <a:latin typeface="Courier New" pitchFamily="49" charset="0"/>
            </a:endParaRPr>
          </a:p>
          <a:p>
            <a:pPr lvl="1"/>
            <a:r>
              <a:rPr lang="en-US" altLang="en-US" b="1" dirty="0" err="1">
                <a:latin typeface="Courier New" pitchFamily="49" charset="0"/>
              </a:rPr>
              <a:t>ch</a:t>
            </a:r>
            <a:r>
              <a:rPr lang="en-US" altLang="en-US" dirty="0"/>
              <a:t> is a </a:t>
            </a:r>
            <a:r>
              <a:rPr lang="en-US" altLang="en-US" b="1" dirty="0">
                <a:latin typeface="Courier New" pitchFamily="49" charset="0"/>
              </a:rPr>
              <a:t>char</a:t>
            </a:r>
            <a:r>
              <a:rPr lang="en-US" altLang="en-US" dirty="0"/>
              <a:t> </a:t>
            </a:r>
            <a:r>
              <a:rPr lang="en-US" altLang="en-US" dirty="0" smtClean="0"/>
              <a:t>variable</a:t>
            </a:r>
            <a:endParaRPr lang="lv-LV" altLang="en-US" dirty="0" smtClean="0"/>
          </a:p>
          <a:p>
            <a:pPr lvl="1"/>
            <a:endParaRPr lang="lv-LV" altLang="en-US" dirty="0"/>
          </a:p>
          <a:p>
            <a:pPr lvl="1"/>
            <a:endParaRPr lang="en-US" altLang="en-US" dirty="0"/>
          </a:p>
          <a:p>
            <a:pPr marL="342900" lvl="1" indent="-342900">
              <a:buFontTx/>
              <a:buChar char="•"/>
            </a:pPr>
            <a:r>
              <a:rPr lang="en-US" altLang="en-US" dirty="0"/>
              <a:t>Syntax for </a:t>
            </a:r>
            <a:r>
              <a:rPr lang="en-US" altLang="en-US" b="1" dirty="0" smtClean="0">
                <a:latin typeface="Courier New" pitchFamily="49" charset="0"/>
              </a:rPr>
              <a:t>peek</a:t>
            </a:r>
            <a:r>
              <a:rPr lang="lv-LV" altLang="en-US" b="1" dirty="0" smtClean="0">
                <a:latin typeface="Courier New" pitchFamily="49" charset="0"/>
              </a:rPr>
              <a:t> </a:t>
            </a:r>
            <a:r>
              <a:rPr lang="lv-LV" altLang="en-US" b="1" dirty="0" smtClean="0"/>
              <a:t>(</a:t>
            </a:r>
            <a:r>
              <a:rPr lang="en-US" altLang="en-US" dirty="0"/>
              <a:t>next character from the input </a:t>
            </a:r>
            <a:r>
              <a:rPr lang="en-US" altLang="en-US" dirty="0" smtClean="0"/>
              <a:t>stream</a:t>
            </a:r>
            <a:r>
              <a:rPr lang="lv-LV" altLang="en-US" dirty="0" smtClean="0"/>
              <a:t>; does not remove</a:t>
            </a:r>
            <a:r>
              <a:rPr lang="lv-LV" altLang="en-US" b="1" dirty="0" smtClean="0"/>
              <a:t>)</a:t>
            </a:r>
          </a:p>
          <a:p>
            <a:pPr lvl="1"/>
            <a:r>
              <a:rPr lang="en-US" altLang="en-US" b="1" dirty="0" err="1">
                <a:latin typeface="Courier New" pitchFamily="49" charset="0"/>
              </a:rPr>
              <a:t>istreamVar</a:t>
            </a:r>
            <a:r>
              <a:rPr lang="en-US" altLang="en-US" dirty="0"/>
              <a:t>: an input stream variable (such as </a:t>
            </a:r>
            <a:r>
              <a:rPr lang="en-US" altLang="en-US" b="1" dirty="0" err="1">
                <a:latin typeface="Courier New" pitchFamily="49" charset="0"/>
              </a:rPr>
              <a:t>cin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 err="1">
                <a:latin typeface="Courier New" pitchFamily="49" charset="0"/>
              </a:rPr>
              <a:t>ch</a:t>
            </a:r>
            <a:r>
              <a:rPr lang="en-US" altLang="en-US" dirty="0"/>
              <a:t> is a </a:t>
            </a:r>
            <a:r>
              <a:rPr lang="en-US" altLang="en-US" b="1" dirty="0">
                <a:latin typeface="Courier New" pitchFamily="49" charset="0"/>
              </a:rPr>
              <a:t>char</a:t>
            </a:r>
            <a:r>
              <a:rPr lang="en-US" altLang="en-US" dirty="0"/>
              <a:t> variable</a:t>
            </a:r>
          </a:p>
          <a:p>
            <a:endParaRPr lang="en-US" altLang="en-US" dirty="0"/>
          </a:p>
          <a:p>
            <a:pPr eaLnBrk="1" hangingPunct="1"/>
            <a:endParaRPr lang="en-US" altLang="en-US" dirty="0">
              <a:latin typeface="Courier New" pitchFamily="49" charset="0"/>
            </a:endParaRPr>
          </a:p>
        </p:txBody>
      </p:sp>
      <p:pic>
        <p:nvPicPr>
          <p:cNvPr id="9218" name="Picture 2" descr="istreamVar.putback(ch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62175"/>
            <a:ext cx="3219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ch = istreamVar.peek()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32289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2790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Failure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Trying </a:t>
            </a:r>
            <a:r>
              <a:rPr lang="en-US" altLang="en-US" dirty="0"/>
              <a:t>to read a letter into an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double</a:t>
            </a:r>
            <a:r>
              <a:rPr lang="en-US" altLang="en-US" dirty="0"/>
              <a:t> </a:t>
            </a:r>
            <a:r>
              <a:rPr lang="en-US" altLang="en-US" dirty="0" smtClean="0"/>
              <a:t>result</a:t>
            </a:r>
            <a:r>
              <a:rPr lang="lv-LV" altLang="en-US" dirty="0" smtClean="0"/>
              <a:t>s</a:t>
            </a:r>
            <a:r>
              <a:rPr lang="en-US" altLang="en-US" dirty="0" smtClean="0"/>
              <a:t> </a:t>
            </a:r>
            <a:r>
              <a:rPr lang="en-US" altLang="en-US" dirty="0"/>
              <a:t>in an </a:t>
            </a:r>
            <a:r>
              <a:rPr lang="en-US" altLang="en-US" u="sng" dirty="0"/>
              <a:t>input failure</a:t>
            </a:r>
          </a:p>
          <a:p>
            <a:pPr eaLnBrk="1" hangingPunct="1"/>
            <a:r>
              <a:rPr lang="en-US" altLang="en-US" dirty="0"/>
              <a:t>If an error occurs when reading data</a:t>
            </a:r>
          </a:p>
          <a:p>
            <a:pPr lvl="1" eaLnBrk="1" hangingPunct="1"/>
            <a:r>
              <a:rPr lang="en-US" altLang="en-US" dirty="0"/>
              <a:t>Input stream enters the </a:t>
            </a:r>
            <a:r>
              <a:rPr lang="en-US" altLang="en-US" u="sng" dirty="0"/>
              <a:t>fail </a:t>
            </a:r>
            <a:r>
              <a:rPr lang="en-US" altLang="en-US" u="sng" dirty="0" smtClean="0"/>
              <a:t>state</a:t>
            </a:r>
            <a:endParaRPr lang="lv-LV" altLang="en-US" u="sng" dirty="0" smtClean="0"/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clear</a:t>
            </a:r>
            <a:r>
              <a:rPr lang="en-US" altLang="en-US" dirty="0"/>
              <a:t> function restores the input stream to a working state</a:t>
            </a:r>
          </a:p>
          <a:p>
            <a:pPr eaLnBrk="1" hangingPunct="1"/>
            <a:r>
              <a:rPr lang="en-US" altLang="en-US" dirty="0"/>
              <a:t>The syntax of the function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dirty="0"/>
              <a:t> is:</a:t>
            </a:r>
          </a:p>
          <a:p>
            <a:pPr eaLnBrk="1" hangingPunct="1"/>
            <a:endParaRPr lang="en-US" altLang="en-US" u="sng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BC0BBC-EFBB-4D86-A8ED-06F484DB1036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11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istreamVar.clear(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6462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setprecision</a:t>
            </a:r>
            <a:r>
              <a:rPr lang="en-US" altLang="en-US" dirty="0"/>
              <a:t> Manipulator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Syntax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F9E523-B985-4E69-9116-E62C842D8B61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76663" y="2590800"/>
            <a:ext cx="8415337" cy="152558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Outputs decimal numbers with up to </a:t>
            </a:r>
            <a:r>
              <a:rPr lang="en-US" altLang="en-US" b="1" dirty="0">
                <a:latin typeface="Courier New" pitchFamily="49" charset="0"/>
              </a:rPr>
              <a:t>n</a:t>
            </a:r>
            <a:r>
              <a:rPr lang="en-US" altLang="en-US" dirty="0"/>
              <a:t> decimal places</a:t>
            </a:r>
          </a:p>
          <a:p>
            <a:r>
              <a:rPr lang="en-US" altLang="en-US" dirty="0"/>
              <a:t>Must include the header file </a:t>
            </a:r>
            <a:r>
              <a:rPr lang="en-US" altLang="en-US" b="1" dirty="0">
                <a:latin typeface="Courier New" pitchFamily="49" charset="0"/>
              </a:rPr>
              <a:t>iomanip</a:t>
            </a:r>
            <a:endParaRPr lang="en-US" altLang="en-US" dirty="0">
              <a:latin typeface="Courier New" pitchFamily="49" charset="0"/>
            </a:endParaRPr>
          </a:p>
          <a:p>
            <a:pPr lvl="1"/>
            <a:r>
              <a:rPr lang="en-US" altLang="en-US" b="1" dirty="0">
                <a:latin typeface="Courier New" pitchFamily="49" charset="0"/>
              </a:rPr>
              <a:t>#include &lt;iomanip&gt;</a:t>
            </a:r>
          </a:p>
          <a:p>
            <a:endParaRPr lang="en-US" dirty="0"/>
          </a:p>
        </p:txBody>
      </p:sp>
      <p:pic>
        <p:nvPicPr>
          <p:cNvPr id="12290" name="Picture 2" descr="setprecision(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14341"/>
            <a:ext cx="2257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7143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Input/Output and the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Type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input stream variable (such as </a:t>
            </a:r>
            <a:r>
              <a:rPr lang="en-US" altLang="en-US" b="1" dirty="0">
                <a:latin typeface="Courier New" pitchFamily="49" charset="0"/>
              </a:rPr>
              <a:t>cin</a:t>
            </a:r>
            <a:r>
              <a:rPr lang="en-US" altLang="en-US" dirty="0"/>
              <a:t>) and </a:t>
            </a:r>
            <a:r>
              <a:rPr lang="en-US" altLang="en-US" b="1" dirty="0">
                <a:latin typeface="Courier New" pitchFamily="49" charset="0"/>
              </a:rPr>
              <a:t>&gt;&gt;</a:t>
            </a:r>
            <a:r>
              <a:rPr lang="en-US" altLang="en-US" dirty="0"/>
              <a:t> operator can read a string into a variable of the data type </a:t>
            </a:r>
            <a:r>
              <a:rPr lang="en-US" altLang="en-US" b="1" dirty="0">
                <a:latin typeface="Courier New" pitchFamily="49" charset="0"/>
              </a:rPr>
              <a:t>string</a:t>
            </a:r>
          </a:p>
          <a:p>
            <a:pPr eaLnBrk="1" hangingPunct="1"/>
            <a:r>
              <a:rPr lang="en-US" altLang="en-US" dirty="0"/>
              <a:t>The extraction operator:</a:t>
            </a:r>
          </a:p>
          <a:p>
            <a:pPr lvl="1" eaLnBrk="1" hangingPunct="1"/>
            <a:r>
              <a:rPr lang="en-US" altLang="en-US" dirty="0"/>
              <a:t>Skips any leading whitespace characters</a:t>
            </a:r>
          </a:p>
          <a:p>
            <a:pPr lvl="1" eaLnBrk="1" hangingPunct="1"/>
            <a:r>
              <a:rPr lang="en-US" altLang="en-US" dirty="0"/>
              <a:t>Stops reading at a whitespace character </a:t>
            </a:r>
          </a:p>
          <a:p>
            <a:pPr eaLnBrk="1" hangingPunct="1"/>
            <a:r>
              <a:rPr lang="en-US" altLang="en-US" dirty="0"/>
              <a:t>The function </a:t>
            </a:r>
            <a:r>
              <a:rPr lang="en-US" altLang="en-US" b="1" dirty="0">
                <a:latin typeface="Courier New" pitchFamily="49" charset="0"/>
              </a:rPr>
              <a:t>getline</a:t>
            </a:r>
            <a:r>
              <a:rPr lang="en-US" altLang="en-US" dirty="0"/>
              <a:t> reads until end of the current line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617BA6-FED0-4AE5-9436-9C88E87D382D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5362" name="Picture 2" descr="getline(istreamVar, strVar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95800"/>
            <a:ext cx="3867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3548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Review </a:t>
            </a:r>
            <a:r>
              <a:rPr lang="en-US" altLang="en-US" dirty="0"/>
              <a:t>(1 of 3)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Stream: </a:t>
            </a:r>
            <a:r>
              <a:rPr lang="en-US" altLang="en-US" dirty="0" smtClean="0"/>
              <a:t>sequence </a:t>
            </a:r>
            <a:r>
              <a:rPr lang="en-US" altLang="en-US" dirty="0"/>
              <a:t>of characters from a source to a destination</a:t>
            </a:r>
          </a:p>
          <a:p>
            <a:pPr lvl="1" eaLnBrk="1" hangingPunct="1"/>
            <a:r>
              <a:rPr lang="en-US" altLang="en-US" dirty="0"/>
              <a:t>Input stream: from a source to a </a:t>
            </a:r>
            <a:r>
              <a:rPr lang="en-US" altLang="en-US" dirty="0" smtClean="0"/>
              <a:t>computer</a:t>
            </a:r>
            <a:r>
              <a:rPr lang="lv-LV" altLang="en-US" dirty="0" smtClean="0"/>
              <a:t> (like </a:t>
            </a:r>
            <a:r>
              <a:rPr lang="en-US" altLang="en-US" b="1" dirty="0" err="1">
                <a:latin typeface="Courier New" pitchFamily="49" charset="0"/>
              </a:rPr>
              <a:t>cin</a:t>
            </a:r>
            <a:r>
              <a:rPr lang="lv-LV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Output stream: from a computer to a </a:t>
            </a:r>
            <a:r>
              <a:rPr lang="en-US" altLang="en-US" dirty="0" smtClean="0"/>
              <a:t>destination</a:t>
            </a:r>
            <a:r>
              <a:rPr lang="lv-LV" altLang="en-US" dirty="0" smtClean="0"/>
              <a:t> (like 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lv-LV" altLang="en-US" dirty="0" smtClean="0"/>
              <a:t>)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dirty="0"/>
              <a:t> reads data character-by-character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ignore</a:t>
            </a:r>
            <a:r>
              <a:rPr lang="en-US" altLang="en-US" dirty="0"/>
              <a:t> skips data in a line</a:t>
            </a:r>
          </a:p>
          <a:p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putback</a:t>
            </a:r>
            <a:r>
              <a:rPr lang="en-US" altLang="en-US" dirty="0"/>
              <a:t> puts last character retrieved by </a:t>
            </a:r>
            <a:r>
              <a:rPr lang="en-US" altLang="en-US" dirty="0">
                <a:latin typeface="Courier New" pitchFamily="49" charset="0"/>
              </a:rPr>
              <a:t>get</a:t>
            </a:r>
            <a:r>
              <a:rPr lang="en-US" altLang="en-US" dirty="0"/>
              <a:t> back to the input stream</a:t>
            </a:r>
          </a:p>
          <a:p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 returns next character from input stream, but does not remove </a:t>
            </a:r>
            <a:r>
              <a:rPr lang="en-US" altLang="en-US" dirty="0" smtClean="0"/>
              <a:t>it</a:t>
            </a:r>
            <a:endParaRPr lang="lv-LV" altLang="en-US" dirty="0" smtClean="0"/>
          </a:p>
          <a:p>
            <a:r>
              <a:rPr lang="en-US" altLang="en-US" dirty="0"/>
              <a:t>Include </a:t>
            </a:r>
            <a:r>
              <a:rPr lang="en-US" altLang="en-US" b="1" dirty="0" err="1">
                <a:latin typeface="Courier New" pitchFamily="49" charset="0"/>
              </a:rPr>
              <a:t>iomanip</a:t>
            </a:r>
            <a:r>
              <a:rPr lang="en-US" altLang="en-US" dirty="0"/>
              <a:t> for the </a:t>
            </a:r>
            <a:r>
              <a:rPr lang="lv-LV" altLang="en-US" dirty="0" smtClean="0"/>
              <a:t>"</a:t>
            </a:r>
            <a:r>
              <a:rPr lang="en-US" altLang="en-US" dirty="0" smtClean="0"/>
              <a:t>manipulator</a:t>
            </a:r>
            <a:r>
              <a:rPr lang="lv-LV" altLang="en-US" dirty="0"/>
              <a:t>"</a:t>
            </a:r>
            <a:r>
              <a:rPr lang="en-US" altLang="en-US" dirty="0" smtClean="0"/>
              <a:t> </a:t>
            </a:r>
            <a:r>
              <a:rPr lang="en-US" altLang="en-US" b="1" dirty="0" err="1">
                <a:latin typeface="Courier New" pitchFamily="49" charset="0"/>
              </a:rPr>
              <a:t>setprecision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8BA28F-F314-42BF-B70F-84A72089B13B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14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0010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altLang="en-US" dirty="0" smtClean="0"/>
              <a:t>Conditional </a:t>
            </a:r>
            <a:r>
              <a:rPr lang="lv-LV" altLang="en-US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7403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control structures</a:t>
            </a:r>
          </a:p>
          <a:p>
            <a:pPr lvl="1"/>
            <a:r>
              <a:rPr lang="en-US" altLang="en-US" dirty="0"/>
              <a:t>Examine relational </a:t>
            </a:r>
            <a:r>
              <a:rPr lang="en-US" altLang="en-US" dirty="0" smtClean="0"/>
              <a:t>operators</a:t>
            </a:r>
            <a:r>
              <a:rPr lang="lv-LV" altLang="en-US" dirty="0" smtClean="0"/>
              <a:t>, bool data types, logical operators</a:t>
            </a:r>
          </a:p>
          <a:p>
            <a:pPr lvl="1"/>
            <a:r>
              <a:rPr lang="en-US" dirty="0"/>
              <a:t>relational operators work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type</a:t>
            </a:r>
            <a:endParaRPr lang="lv-LV" altLang="en-US" dirty="0" smtClean="0"/>
          </a:p>
          <a:p>
            <a:pPr lvl="1"/>
            <a:r>
              <a:rPr lang="lv-LV" dirty="0" smtClean="0"/>
              <a:t>Use short-circuit Boolean evaluation</a:t>
            </a:r>
            <a:endParaRPr lang="en-US" altLang="en-US" dirty="0"/>
          </a:p>
          <a:p>
            <a:pPr lvl="1"/>
            <a:r>
              <a:rPr lang="lv-LV" altLang="en-US" dirty="0" smtClean="0"/>
              <a:t>Use conditional</a:t>
            </a:r>
            <a:r>
              <a:rPr lang="en-US" altLang="en-US" dirty="0" smtClean="0"/>
              <a:t> </a:t>
            </a:r>
            <a:r>
              <a:rPr lang="en-US" altLang="en-US" dirty="0"/>
              <a:t>structures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if…else</a:t>
            </a:r>
            <a:r>
              <a:rPr lang="lv-LV" alt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/>
              <a:t>conditional operator,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US" dirty="0"/>
              <a:t>,</a:t>
            </a:r>
            <a:endParaRPr lang="lv-LV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lv-LV" altLang="en-US" dirty="0"/>
              <a:t>U</a:t>
            </a:r>
            <a:r>
              <a:rPr lang="en-US" altLang="en-US" dirty="0"/>
              <a:t>se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/>
              <a:t> statement in a </a:t>
            </a:r>
            <a:r>
              <a:rPr lang="en-US" altLang="en-US" dirty="0" smtClean="0"/>
              <a:t>program</a:t>
            </a:r>
            <a:endParaRPr lang="lv-LV" altLang="en-US" dirty="0" smtClean="0"/>
          </a:p>
          <a:p>
            <a:pPr lvl="1"/>
            <a:r>
              <a:rPr lang="lv-LV" altLang="en-US" dirty="0"/>
              <a:t>U</a:t>
            </a:r>
            <a:r>
              <a:rPr lang="en-US" altLang="en-US" dirty="0"/>
              <a:t>se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altLang="en-US" dirty="0" smtClean="0"/>
              <a:t> </a:t>
            </a:r>
            <a:r>
              <a:rPr lang="en-US" altLang="en-US" dirty="0"/>
              <a:t>function to terminate a program</a:t>
            </a:r>
            <a:endParaRPr lang="en-US" dirty="0"/>
          </a:p>
          <a:p>
            <a:pPr lvl="1"/>
            <a:endParaRPr lang="lv-LV" dirty="0" smtClean="0"/>
          </a:p>
          <a:p>
            <a:pPr lvl="1"/>
            <a:endParaRPr lang="en-US" dirty="0"/>
          </a:p>
          <a:p>
            <a:pPr lvl="1"/>
            <a:endParaRPr lang="en-US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9081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</a:t>
            </a:r>
            <a:r>
              <a:rPr lang="lv-LV" altLang="en-US" dirty="0" smtClean="0"/>
              <a:t>Structures</a:t>
            </a:r>
            <a:endParaRPr lang="en-US" altLang="en-US" dirty="0"/>
          </a:p>
        </p:txBody>
      </p:sp>
      <p:pic>
        <p:nvPicPr>
          <p:cNvPr id="20488" name="Picture 8" descr="Figure 4-1 illustrates three types of program flow: sequence, selection, and repeti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7315200" cy="398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52746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relational operator is a binary operator (requires two operands)</a:t>
            </a:r>
          </a:p>
          <a:p>
            <a:r>
              <a:rPr lang="en-US" dirty="0"/>
              <a:t>Expressions using these operators always evaluate to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graphicFrame>
        <p:nvGraphicFramePr>
          <p:cNvPr id="5" name="Table 4" descr="fTable 4-1 lists C++ relational operators along wtih a description of each:&#10;Operator Description&#10;== equal to&#10;!= not equal to&#10;&lt; less than&#10;&lt;= less than or equal to&#10;&gt; greater than&#10;&gt;= greater than or equal to"/>
          <p:cNvGraphicFramePr>
            <a:graphicFrameLocks noGrp="1"/>
          </p:cNvGraphicFramePr>
          <p:nvPr>
            <p:extLst/>
          </p:nvPr>
        </p:nvGraphicFramePr>
        <p:xfrm>
          <a:off x="2667000" y="3124200"/>
          <a:ext cx="5400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equal to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61965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Operators </a:t>
            </a:r>
            <a:r>
              <a:rPr lang="lv-LV" altLang="en-US" dirty="0" smtClean="0"/>
              <a:t>on </a:t>
            </a:r>
            <a:r>
              <a:rPr lang="en-US" altLang="en-US" dirty="0" smtClean="0"/>
              <a:t>Simple </a:t>
            </a:r>
            <a:r>
              <a:rPr lang="en-US" altLang="en-US" dirty="0"/>
              <a:t>Data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81200"/>
            <a:ext cx="875867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42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</a:t>
            </a:r>
            <a:r>
              <a:rPr lang="lv-LV" altLang="en-US" dirty="0" smtClean="0"/>
              <a:t>about </a:t>
            </a:r>
            <a:r>
              <a:rPr lang="en-US" altLang="en-US" dirty="0" smtClean="0"/>
              <a:t>input </a:t>
            </a:r>
            <a:r>
              <a:rPr lang="en-US" altLang="en-US" dirty="0"/>
              <a:t>and output streams</a:t>
            </a:r>
          </a:p>
          <a:p>
            <a:pPr lvl="1"/>
            <a:r>
              <a:rPr lang="lv-LV" altLang="en-US" dirty="0" smtClean="0"/>
              <a:t>R</a:t>
            </a:r>
            <a:r>
              <a:rPr lang="en-US" altLang="en-US" dirty="0" err="1" smtClean="0"/>
              <a:t>ead</a:t>
            </a:r>
            <a:r>
              <a:rPr lang="en-US" altLang="en-US" dirty="0" smtClean="0"/>
              <a:t> </a:t>
            </a:r>
            <a:r>
              <a:rPr lang="en-US" altLang="en-US" dirty="0"/>
              <a:t>data from </a:t>
            </a:r>
            <a:r>
              <a:rPr lang="lv-LV" altLang="en-US" dirty="0" smtClean="0"/>
              <a:t>STDIN</a:t>
            </a:r>
            <a:endParaRPr lang="en-US" altLang="en-US" dirty="0"/>
          </a:p>
          <a:p>
            <a:pPr lvl="1"/>
            <a:r>
              <a:rPr lang="lv-LV" altLang="en-US" dirty="0" smtClean="0"/>
              <a:t>U</a:t>
            </a:r>
            <a:r>
              <a:rPr lang="en-US" altLang="en-US" dirty="0" smtClean="0"/>
              <a:t>se </a:t>
            </a:r>
            <a:r>
              <a:rPr lang="en-US" altLang="en-US" dirty="0"/>
              <a:t>predefined </a:t>
            </a:r>
            <a:r>
              <a:rPr lang="en-US" altLang="en-US" dirty="0" smtClean="0"/>
              <a:t>functions</a:t>
            </a:r>
            <a:r>
              <a:rPr lang="lv-LV" altLang="en-US" dirty="0" smtClean="0"/>
              <a:t> and objects</a:t>
            </a:r>
            <a:r>
              <a:rPr lang="en-US" altLang="en-US" dirty="0" smtClean="0"/>
              <a:t> </a:t>
            </a:r>
            <a:r>
              <a:rPr lang="en-US" altLang="en-US" dirty="0"/>
              <a:t>in a </a:t>
            </a:r>
            <a:r>
              <a:rPr lang="en-US" altLang="en-US" dirty="0" smtClean="0"/>
              <a:t>program</a:t>
            </a:r>
            <a:r>
              <a:rPr lang="lv-LV" altLang="en-US" dirty="0" smtClean="0"/>
              <a:t> (#include ...)</a:t>
            </a:r>
            <a:endParaRPr lang="en-US" altLang="en-US" dirty="0"/>
          </a:p>
          <a:p>
            <a:pPr lvl="1"/>
            <a:r>
              <a:rPr lang="lv-LV" altLang="en-US" dirty="0" smtClean="0"/>
              <a:t>U</a:t>
            </a:r>
            <a:r>
              <a:rPr lang="en-US" altLang="en-US" dirty="0" smtClean="0"/>
              <a:t>se </a:t>
            </a:r>
            <a:r>
              <a:rPr lang="en-US" altLang="en-US" dirty="0"/>
              <a:t>the input stream functions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dirty="0"/>
              <a:t>,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ignore</a:t>
            </a:r>
            <a:r>
              <a:rPr lang="en-US" altLang="en-US" dirty="0" smtClean="0"/>
              <a:t>,</a:t>
            </a:r>
            <a:r>
              <a:rPr lang="lv-LV" altLang="en-US" dirty="0"/>
              <a:t>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peek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lv-LV" altLang="en-US" dirty="0" smtClean="0"/>
              <a:t>W</a:t>
            </a:r>
            <a:r>
              <a:rPr lang="en-US" altLang="en-US" dirty="0" smtClean="0"/>
              <a:t>rite </a:t>
            </a:r>
            <a:r>
              <a:rPr lang="lv-LV" altLang="en-US" dirty="0" smtClean="0"/>
              <a:t>to STDOUT, STDERR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D1894C-BA4B-4C59-9E9F-0EECB765617F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0988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Characters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an expression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dirty="0"/>
              <a:t> values using relational operators:</a:t>
            </a:r>
          </a:p>
          <a:p>
            <a:pPr lvl="1" eaLnBrk="1" hangingPunct="1"/>
            <a:r>
              <a:rPr lang="en-US" altLang="en-US" dirty="0"/>
              <a:t>The result depends on the machine’s collating sequence</a:t>
            </a:r>
          </a:p>
          <a:p>
            <a:pPr lvl="2"/>
            <a:r>
              <a:rPr lang="en-US" altLang="en-US" dirty="0"/>
              <a:t>ASCII character set</a:t>
            </a:r>
          </a:p>
          <a:p>
            <a:pPr eaLnBrk="1" hangingPunct="1"/>
            <a:r>
              <a:rPr lang="en-US" altLang="en-US" dirty="0"/>
              <a:t>Logical (Boolean) expressions:</a:t>
            </a:r>
          </a:p>
          <a:p>
            <a:pPr lvl="1" eaLnBrk="1" hangingPunct="1"/>
            <a:r>
              <a:rPr lang="en-US" altLang="en-US" dirty="0"/>
              <a:t>Include expressions such as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4 &lt; 6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'R' &gt; 'T’</a:t>
            </a:r>
          </a:p>
          <a:p>
            <a:pPr lvl="1" eaLnBrk="1" hangingPunct="1"/>
            <a:r>
              <a:rPr lang="en-US" altLang="en-US" dirty="0"/>
              <a:t>Return an integer value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dirty="0"/>
              <a:t> if the logical expression evaluates to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altLang="en-US" b="1" dirty="0">
              <a:solidFill>
                <a:srgbClr val="638DAD"/>
              </a:solidFill>
            </a:endParaRPr>
          </a:p>
          <a:p>
            <a:pPr lvl="1" eaLnBrk="1" hangingPunct="1"/>
            <a:r>
              <a:rPr lang="en-US" altLang="en-US" dirty="0"/>
              <a:t>Return an integer value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dirty="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356747817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One-Way</a:t>
            </a:r>
            <a:r>
              <a:rPr lang="lv-LV" altLang="en-US" dirty="0" smtClean="0"/>
              <a:t> and Two-Way</a:t>
            </a:r>
            <a:r>
              <a:rPr lang="en-US" altLang="en-US" dirty="0" smtClean="0"/>
              <a:t> </a:t>
            </a:r>
            <a:r>
              <a:rPr lang="lv-LV" altLang="en-US" dirty="0" smtClean="0"/>
              <a:t>Conditionals</a:t>
            </a:r>
            <a:endParaRPr lang="en-US" altLang="en-US" dirty="0"/>
          </a:p>
        </p:txBody>
      </p:sp>
      <p:pic>
        <p:nvPicPr>
          <p:cNvPr id="6" name="Picture 7" descr="if (expression)&#10;   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22669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3200400"/>
            <a:ext cx="3124200" cy="2209800"/>
          </a:xfrm>
          <a:prstGeom prst="rect">
            <a:avLst/>
          </a:prstGeom>
        </p:spPr>
      </p:pic>
      <p:pic>
        <p:nvPicPr>
          <p:cNvPr id="8" name="Picture 7" descr="if (expression)&#10;    statement1&#10;else&#10;    statement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954928"/>
            <a:ext cx="23526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212" y="3606207"/>
            <a:ext cx="3981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308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/>
              <a:t> </a:t>
            </a:r>
            <a:r>
              <a:rPr lang="lv-LV" altLang="en-US" dirty="0" smtClean="0"/>
              <a:t>vs. </a:t>
            </a:r>
            <a:r>
              <a:rPr lang="lv-LV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lv-LV" altLang="en-US" dirty="0" smtClean="0"/>
              <a:t> in</a:t>
            </a:r>
            <a:r>
              <a:rPr lang="en-US" altLang="en-US" dirty="0" smtClean="0"/>
              <a:t> </a:t>
            </a:r>
            <a:r>
              <a:rPr lang="lv-LV" altLang="en-US" dirty="0" smtClean="0"/>
              <a:t>Boolean </a:t>
            </a:r>
            <a:r>
              <a:rPr lang="en-US" altLang="en-US" dirty="0" smtClean="0"/>
              <a:t>Expressions</a:t>
            </a:r>
            <a:endParaRPr lang="en-US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</a:t>
            </a:r>
            <a:r>
              <a:rPr lang="en-US" altLang="en-US" dirty="0"/>
              <a:t>expressions evaluate to either </a:t>
            </a:r>
            <a:r>
              <a:rPr lang="en-US" altLang="en-US" b="1" dirty="0" smtClean="0"/>
              <a:t>1</a:t>
            </a:r>
            <a:r>
              <a:rPr lang="lv-LV" altLang="en-US" b="1" dirty="0" smtClean="0"/>
              <a:t> </a:t>
            </a:r>
            <a:r>
              <a:rPr lang="lv-LV" altLang="en-US" dirty="0" smtClean="0"/>
              <a:t>(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lv-LV" altLang="en-US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or </a:t>
            </a:r>
            <a:r>
              <a:rPr lang="en-US" altLang="en-US" b="1" dirty="0" smtClean="0"/>
              <a:t>0</a:t>
            </a:r>
            <a:r>
              <a:rPr lang="lv-LV" altLang="en-US" b="1" dirty="0" smtClean="0"/>
              <a:t> </a:t>
            </a:r>
            <a:r>
              <a:rPr lang="lv-LV" altLang="en-US" dirty="0" smtClean="0"/>
              <a:t>(</a:t>
            </a:r>
            <a:r>
              <a:rPr lang="lv-LV" altLang="en-US" b="1" dirty="0" smtClean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lv-LV" altLang="en-US" dirty="0" smtClean="0"/>
              <a:t>)</a:t>
            </a:r>
            <a:endParaRPr lang="en-US" altLang="en-US" dirty="0"/>
          </a:p>
          <a:p>
            <a:pPr lvl="1" eaLnBrk="1" hangingPunct="1"/>
            <a:r>
              <a:rPr lang="lv-LV" altLang="en-US" dirty="0" smtClean="0"/>
              <a:t>Boolean</a:t>
            </a:r>
            <a:r>
              <a:rPr lang="en-US" altLang="en-US" dirty="0" smtClean="0"/>
              <a:t> </a:t>
            </a:r>
            <a:r>
              <a:rPr lang="en-US" altLang="en-US" dirty="0"/>
              <a:t>value </a:t>
            </a:r>
            <a:r>
              <a:rPr lang="lv-LV" altLang="en-US" dirty="0" smtClean="0"/>
              <a:t>can be</a:t>
            </a:r>
            <a:r>
              <a:rPr lang="en-US" altLang="en-US" dirty="0" smtClean="0"/>
              <a:t> </a:t>
            </a:r>
            <a:r>
              <a:rPr lang="en-US" altLang="en-US" dirty="0"/>
              <a:t>stored in a variable of the data type </a:t>
            </a:r>
            <a:r>
              <a:rPr lang="en-US" altLang="en-US" b="1" dirty="0" err="1" smtClean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lv-LV" altLang="en-US" b="1" dirty="0" smtClean="0">
                <a:solidFill>
                  <a:srgbClr val="638DAD"/>
                </a:solidFill>
                <a:latin typeface="Courier New" pitchFamily="49" charset="0"/>
              </a:rPr>
              <a:t> </a:t>
            </a:r>
            <a:endParaRPr lang="en-US" altLang="en-US" b="1" dirty="0">
              <a:solidFill>
                <a:srgbClr val="638DAD"/>
              </a:solidFill>
              <a:latin typeface="Courier New" pitchFamily="49" charset="0"/>
            </a:endParaRPr>
          </a:p>
          <a:p>
            <a:pPr eaLnBrk="1" hangingPunct="1"/>
            <a:r>
              <a:rPr lang="lv-LV" altLang="en-US" dirty="0" smtClean="0"/>
              <a:t>Can use</a:t>
            </a:r>
            <a:r>
              <a:rPr lang="en-US" altLang="en-US" dirty="0" smtClean="0"/>
              <a:t> </a:t>
            </a:r>
            <a:r>
              <a:rPr lang="en-US" altLang="en-US" b="1" dirty="0" err="1" smtClean="0">
                <a:solidFill>
                  <a:srgbClr val="638DAD"/>
                </a:solidFill>
                <a:latin typeface="Courier New" pitchFamily="49" charset="0"/>
              </a:rPr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data </a:t>
            </a:r>
            <a:r>
              <a:rPr lang="en-US" altLang="en-US" dirty="0" smtClean="0"/>
              <a:t>type</a:t>
            </a:r>
            <a:r>
              <a:rPr lang="lv-LV" altLang="en-US" dirty="0" smtClean="0"/>
              <a:t> (4 bytes)</a:t>
            </a:r>
            <a:r>
              <a:rPr lang="en-US" altLang="en-US" dirty="0" smtClean="0"/>
              <a:t> </a:t>
            </a:r>
            <a:r>
              <a:rPr lang="en-US" altLang="en-US" dirty="0"/>
              <a:t>to manipulate logical (Boolean) </a:t>
            </a:r>
            <a:r>
              <a:rPr lang="en-US" altLang="en-US" dirty="0" smtClean="0"/>
              <a:t>expressions</a:t>
            </a:r>
            <a:r>
              <a:rPr lang="lv-LV" altLang="en-US" dirty="0" smtClean="0"/>
              <a:t>.</a:t>
            </a:r>
          </a:p>
          <a:p>
            <a:pPr eaLnBrk="1" hangingPunct="1"/>
            <a:endParaRPr lang="lv-LV" altLang="en-US" dirty="0"/>
          </a:p>
          <a:p>
            <a:pPr eaLnBrk="1" hangingPunct="1"/>
            <a:r>
              <a:rPr lang="lv-LV" altLang="en-US" dirty="0" smtClean="0"/>
              <a:t>Better use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bool</a:t>
            </a:r>
            <a:r>
              <a:rPr lang="en-US" altLang="en-US" dirty="0" smtClean="0">
                <a:solidFill>
                  <a:srgbClr val="638DAD"/>
                </a:solidFill>
              </a:rPr>
              <a:t> </a:t>
            </a:r>
            <a:r>
              <a:rPr lang="lv-LV" altLang="en-US" dirty="0" smtClean="0"/>
              <a:t>(1 byte) that also has</a:t>
            </a:r>
            <a:r>
              <a:rPr lang="en-US" altLang="en-US" dirty="0" smtClean="0"/>
              <a:t> </a:t>
            </a:r>
            <a:r>
              <a:rPr lang="en-US" altLang="en-US" dirty="0"/>
              <a:t>values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bool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/>
              <a:t> are reserved words</a:t>
            </a:r>
          </a:p>
          <a:p>
            <a:pPr eaLnBrk="1" hangingPunct="1"/>
            <a:r>
              <a:rPr lang="en-US" altLang="en-US" dirty="0"/>
              <a:t>The identifier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 has the value </a:t>
            </a:r>
            <a:r>
              <a:rPr lang="en-US" altLang="en-US" b="1" dirty="0">
                <a:latin typeface="Courier New" pitchFamily="49" charset="0"/>
              </a:rPr>
              <a:t>1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The identifier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/>
              <a:t> has the value </a:t>
            </a:r>
            <a:r>
              <a:rPr lang="en-US" altLang="en-US" b="1" dirty="0">
                <a:latin typeface="Courier New" pitchFamily="49" charset="0"/>
              </a:rPr>
              <a:t>0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99371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</a:t>
            </a:r>
            <a:r>
              <a:rPr lang="lv-LV" altLang="en-US" dirty="0" smtClean="0"/>
              <a:t>Negation (!)</a:t>
            </a:r>
            <a:endParaRPr lang="en-US" altLang="en-US" dirty="0"/>
          </a:p>
        </p:txBody>
      </p:sp>
      <p:graphicFrame>
        <p:nvGraphicFramePr>
          <p:cNvPr id="7" name="Table 6" descr="Table 4-3 defines the operator ! (not)."/>
          <p:cNvGraphicFramePr>
            <a:graphicFrameLocks noGrp="1"/>
          </p:cNvGraphicFramePr>
          <p:nvPr>
            <p:extLst/>
          </p:nvPr>
        </p:nvGraphicFramePr>
        <p:xfrm>
          <a:off x="1828799" y="1920240"/>
          <a:ext cx="8064023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36534" marR="136534" marT="68267" marB="68267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!(Expression)</a:t>
                      </a:r>
                    </a:p>
                  </a:txBody>
                  <a:tcPr marL="136534" marR="136534" marT="68267" marB="68267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1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2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6534" marR="136534" marT="68267" marB="682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marL="136534" marR="136534" marT="68267" marB="682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36534" marR="136534" marT="68267" marB="68267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1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marL="136534" marR="136534" marT="68267" marB="68267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19600"/>
            <a:ext cx="903642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248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</a:t>
            </a:r>
            <a:r>
              <a:rPr lang="lv-LV" altLang="en-US" dirty="0" smtClean="0"/>
              <a:t>Conjunction (&amp;&amp;)</a:t>
            </a:r>
            <a:endParaRPr lang="en-US" altLang="en-US" dirty="0"/>
          </a:p>
        </p:txBody>
      </p:sp>
      <p:graphicFrame>
        <p:nvGraphicFramePr>
          <p:cNvPr id="9" name="Table 8" descr="Table 4-4 defines the operator &amp;&amp; (and)."/>
          <p:cNvGraphicFramePr>
            <a:graphicFrameLocks noGrp="1"/>
          </p:cNvGraphicFramePr>
          <p:nvPr>
            <p:extLst/>
          </p:nvPr>
        </p:nvGraphicFramePr>
        <p:xfrm>
          <a:off x="2514600" y="1676400"/>
          <a:ext cx="8617306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4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3386" marR="113386" marT="56693" marB="56693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3386" marR="113386" marT="56693" marB="56693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Expression1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Expression2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3386" marR="113386" marT="56693" marB="56693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7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7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8DAD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kumimoji="0" lang="en-US" sz="1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7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marL="113386" marR="113386" marT="56693" marB="56693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91000"/>
            <a:ext cx="796544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9963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</a:t>
            </a:r>
            <a:r>
              <a:rPr lang="lv-LV" altLang="en-US" dirty="0" smtClean="0"/>
              <a:t>Disjunction (||)</a:t>
            </a:r>
            <a:endParaRPr lang="en-US" altLang="en-US" dirty="0"/>
          </a:p>
        </p:txBody>
      </p:sp>
      <p:graphicFrame>
        <p:nvGraphicFramePr>
          <p:cNvPr id="7" name="Table 6" descr="Table 4-5 defines the operator || (or)."/>
          <p:cNvGraphicFramePr>
            <a:graphicFrameLocks noGrp="1"/>
          </p:cNvGraphicFramePr>
          <p:nvPr>
            <p:extLst/>
          </p:nvPr>
        </p:nvGraphicFramePr>
        <p:xfrm>
          <a:off x="1172307" y="1530280"/>
          <a:ext cx="8581294" cy="21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64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Expression1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||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Expression2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8DAD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(nonzero)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</a:t>
                      </a:r>
                    </a:p>
                  </a:txBody>
                  <a:tcPr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10000"/>
            <a:ext cx="770177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3873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of </a:t>
            </a:r>
            <a:r>
              <a:rPr lang="en-US" altLang="en-US" dirty="0" smtClean="0"/>
              <a:t>Precedence</a:t>
            </a:r>
            <a:endParaRPr lang="en-US" altLang="en-US" dirty="0"/>
          </a:p>
        </p:txBody>
      </p:sp>
      <p:graphicFrame>
        <p:nvGraphicFramePr>
          <p:cNvPr id="9" name="Table 8" descr="Table 4-6 shows the order of precedence of some C++ operators, including the arithmetic, relational, and logical operators."/>
          <p:cNvGraphicFramePr>
            <a:graphicFrameLocks noGrp="1"/>
          </p:cNvGraphicFramePr>
          <p:nvPr>
            <p:extLst/>
          </p:nvPr>
        </p:nvGraphicFramePr>
        <p:xfrm>
          <a:off x="2514600" y="1676400"/>
          <a:ext cx="739818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5260" marR="125260" marT="62630" marB="62630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Precedence</a:t>
                      </a:r>
                    </a:p>
                  </a:txBody>
                  <a:tcPr marL="125260" marR="125260" marT="62630" marB="62630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(unary operators)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third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fourth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fifth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sixth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seventh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(assignment operator)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2485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</a:t>
            </a:r>
            <a:r>
              <a:rPr lang="lv-LV" altLang="en-US" dirty="0" smtClean="0"/>
              <a:t>s</a:t>
            </a:r>
            <a:r>
              <a:rPr lang="en-US" altLang="en-US" dirty="0" smtClean="0"/>
              <a:t> </a:t>
            </a:r>
            <a:r>
              <a:rPr lang="lv-LV" altLang="en-US" dirty="0" smtClean="0"/>
              <a:t>on </a:t>
            </a:r>
            <a:r>
              <a:rPr lang="en-US" altLang="en-US" dirty="0" smtClean="0">
                <a:latin typeface="Courier New" pitchFamily="49" charset="0"/>
              </a:rPr>
              <a:t>string</a:t>
            </a:r>
            <a:endParaRPr lang="en-US" dirty="0"/>
          </a:p>
        </p:txBody>
      </p:sp>
      <p:graphicFrame>
        <p:nvGraphicFramePr>
          <p:cNvPr id="6" name="Table 5" descr="Example 4-13 (continued) with these expressions explained:&#10;str1 &lt; str2&#10;str1 &gt; &quot;Hen&quot;&#10;str3 &lt; &quot;An&quot;"/>
          <p:cNvGraphicFramePr>
            <a:graphicFrameLocks noGrp="1"/>
          </p:cNvGraphicFramePr>
          <p:nvPr>
            <p:extLst/>
          </p:nvPr>
        </p:nvGraphicFramePr>
        <p:xfrm>
          <a:off x="1752600" y="1828800"/>
          <a:ext cx="9514230" cy="4503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45">
                <a:tc>
                  <a:txBody>
                    <a:bodyPr/>
                    <a:lstStyle/>
                    <a:p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endParaRPr lang="en-US" sz="2100" dirty="0"/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Value/Explanation</a:t>
                      </a:r>
                      <a:endParaRPr lang="en-US" sz="2100" dirty="0"/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085">
                <a:tc>
                  <a:txBody>
                    <a:bodyPr/>
                    <a:lstStyle/>
                    <a:p>
                      <a:r>
                        <a:rPr lang="en-US" sz="1900" b="1" i="0" u="none" strike="noStrike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&lt; str2</a:t>
                      </a:r>
                      <a:endParaRPr lang="en-US" sz="1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= "Hello"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str2 = "Hi"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character</a:t>
                      </a:r>
                    </a:p>
                    <a:p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str2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the same, but the second character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 than the second character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'i'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str2</a:t>
                      </a:r>
                      <a:r>
                        <a:rPr lang="en-US" sz="2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1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085"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&gt; "Hen"</a:t>
                      </a:r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= "Hello"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two characters 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"Hen"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the same, but the third character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'l'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</a:p>
                    <a:p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 than the third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character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'n'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"Hen"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100" dirty="0"/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085"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 &lt; "An"</a:t>
                      </a:r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 = "Air"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characters 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"An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</a:t>
                      </a:r>
                    </a:p>
                    <a:p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same, but the second character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'i'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"Air"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</a:t>
                      </a:r>
                    </a:p>
                    <a:p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 the second character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'n' </a:t>
                      </a:r>
                      <a:r>
                        <a:rPr lang="en-US" sz="2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"An"</a:t>
                      </a:r>
                      <a:r>
                        <a:rPr lang="en-US" sz="21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endParaRPr lang="en-US" sz="2100" dirty="0"/>
                    </a:p>
                  </a:txBody>
                  <a:tcPr marL="106901" marR="106901" marT="53451" marB="53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62179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</a:t>
            </a:r>
            <a:r>
              <a:rPr lang="lv-LV" altLang="en-US" dirty="0" smtClean="0"/>
              <a:t>s on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</a:rPr>
              <a:t>string</a:t>
            </a:r>
            <a:endParaRPr lang="en-US" dirty="0"/>
          </a:p>
        </p:txBody>
      </p:sp>
      <p:graphicFrame>
        <p:nvGraphicFramePr>
          <p:cNvPr id="6" name="Table 5" descr="Example 4-13 (continued) with these expressions explained:&#10;str1 == &quot;hello&quot;&#10;str3 &lt;= str4&#10;str2 &gt; str4"/>
          <p:cNvGraphicFramePr>
            <a:graphicFrameLocks noGrp="1"/>
          </p:cNvGraphicFramePr>
          <p:nvPr>
            <p:extLst/>
          </p:nvPr>
        </p:nvGraphicFramePr>
        <p:xfrm>
          <a:off x="1968500" y="1752600"/>
          <a:ext cx="9067800" cy="455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2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49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Value/Explanation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025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== "hello"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 = "Hello"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The first character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'H'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str1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 the first character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'h'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"hello"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because the ASCII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'H'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72, and the ASCII value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'h'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104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 &lt;= str4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 = "Air"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 = "Bill"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character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str3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less than the first character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'B'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4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 &gt;= "Billy"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 = "Bill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It has four characters and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"Billy"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five characters. Therefore,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shorter string. All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four characters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str4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the same as the corresponding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four characters of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"Billy"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Billy"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the larger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 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4467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Nested </a:t>
            </a:r>
            <a:r>
              <a:rPr lang="en-US" altLang="en-US" dirty="0">
                <a:latin typeface="Courier New" pitchFamily="49" charset="0"/>
              </a:rPr>
              <a:t>if</a:t>
            </a:r>
            <a:r>
              <a:rPr lang="en-US" altLang="en-US" dirty="0"/>
              <a:t> </a:t>
            </a:r>
            <a:r>
              <a:rPr lang="lv-LV" altLang="en-US" dirty="0" smtClean="0"/>
              <a:t>and Dangling </a:t>
            </a:r>
            <a:r>
              <a:rPr lang="lv-LV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else</a:t>
            </a:r>
            <a:r>
              <a:rPr lang="en-US" altLang="en-US" dirty="0" smtClean="0">
                <a:solidFill>
                  <a:srgbClr val="638DAD"/>
                </a:solidFill>
              </a:rPr>
              <a:t> </a:t>
            </a:r>
            <a:r>
              <a:rPr lang="en-US" altLang="en-US" dirty="0" smtClean="0"/>
              <a:t>associate</a:t>
            </a:r>
            <a:r>
              <a:rPr lang="lv-LV" altLang="en-US" dirty="0" smtClean="0"/>
              <a:t>s</a:t>
            </a:r>
            <a:r>
              <a:rPr lang="en-US" altLang="en-US" dirty="0" smtClean="0"/>
              <a:t> </a:t>
            </a:r>
            <a:r>
              <a:rPr lang="en-US" altLang="en-US" dirty="0"/>
              <a:t>with </a:t>
            </a:r>
            <a:r>
              <a:rPr lang="en-US" altLang="en-US" dirty="0" smtClean="0"/>
              <a:t>the </a:t>
            </a:r>
            <a:r>
              <a:rPr lang="lv-LV" altLang="en-US" dirty="0" smtClean="0"/>
              <a:t>closest unmatched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lv-LV" altLang="en-US" b="1" dirty="0" smtClean="0">
                <a:solidFill>
                  <a:srgbClr val="638DAD"/>
                </a:solidFill>
                <a:latin typeface="Courier New" pitchFamily="49" charset="0"/>
              </a:rPr>
              <a:t> </a:t>
            </a:r>
            <a:r>
              <a:rPr lang="lv-LV" altLang="en-US" dirty="0" smtClean="0"/>
              <a:t>("</a:t>
            </a:r>
            <a:r>
              <a:rPr lang="lv-LV" altLang="en-US" i="1" dirty="0" smtClean="0">
                <a:solidFill>
                  <a:srgbClr val="0070C0"/>
                </a:solidFill>
              </a:rPr>
              <a:t>dangling else</a:t>
            </a:r>
            <a:r>
              <a:rPr lang="lv-LV" altLang="en-US" dirty="0" smtClean="0"/>
              <a:t>")</a:t>
            </a:r>
            <a:endParaRPr lang="lv-LV" altLang="en-US" dirty="0"/>
          </a:p>
          <a:p>
            <a:pPr marL="0" indent="0" eaLnBrk="1" hangingPunct="1">
              <a:buNone/>
              <a:tabLst>
                <a:tab pos="635000" algn="l"/>
              </a:tabLst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(C1) </a:t>
            </a:r>
          </a:p>
          <a:p>
            <a:pPr marL="0" indent="0" eaLnBrk="1" hangingPunct="1">
              <a:buNone/>
              <a:tabLst>
                <a:tab pos="635000" algn="l"/>
              </a:tabLst>
            </a:pPr>
            <a:r>
              <a:rPr lang="lv-LV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(C2) { f(); } </a:t>
            </a:r>
          </a:p>
          <a:p>
            <a:pPr marL="0" indent="0" eaLnBrk="1" hangingPunct="1">
              <a:buNone/>
              <a:tabLst>
                <a:tab pos="635000" algn="l"/>
              </a:tabLst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{ g(); }</a:t>
            </a:r>
          </a:p>
          <a:p>
            <a:pPr marL="0" indent="0" eaLnBrk="1" hangingPunct="1">
              <a:buNone/>
              <a:tabLst>
                <a:tab pos="635000" algn="l"/>
              </a:tabLst>
            </a:pPr>
            <a:endParaRPr lang="lv-LV" altLang="en-US" dirty="0"/>
          </a:p>
        </p:txBody>
      </p:sp>
      <p:graphicFrame>
        <p:nvGraphicFramePr>
          <p:cNvPr id="5" name="Table 4" descr="Table 4-6 shows the order of precedence of some C++ operators, including the arithmetic, relational, and logical operators."/>
          <p:cNvGraphicFramePr>
            <a:graphicFrameLocks noGrp="1"/>
          </p:cNvGraphicFramePr>
          <p:nvPr>
            <p:extLst/>
          </p:nvPr>
        </p:nvGraphicFramePr>
        <p:xfrm>
          <a:off x="3657600" y="3733800"/>
          <a:ext cx="7398186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Subcase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5260" marR="125260" marT="62630" marB="62630">
                    <a:solidFill>
                      <a:srgbClr val="D1A70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What is called?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5260" marR="125260" marT="62630" marB="62630">
                    <a:solidFill>
                      <a:srgbClr val="D1A7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C1==true; C2==true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C1==true; C2==false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C1==false; C2==true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lv-LV" sz="22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C1==false; C2==false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260" marR="125260" marT="62630" marB="62630" anchor="ctr">
                    <a:solidFill>
                      <a:srgbClr val="F2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1397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Streams and Standard I/O </a:t>
            </a:r>
            <a:r>
              <a:rPr lang="en-US" altLang="en-US" dirty="0" smtClean="0"/>
              <a:t>Devices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Stream is a</a:t>
            </a:r>
            <a:r>
              <a:rPr lang="en-US" altLang="en-US" dirty="0" smtClean="0"/>
              <a:t> </a:t>
            </a:r>
            <a:r>
              <a:rPr lang="en-US" altLang="en-US" dirty="0"/>
              <a:t>sequence of </a:t>
            </a:r>
            <a:r>
              <a:rPr lang="en-US" altLang="en-US" dirty="0" smtClean="0"/>
              <a:t>bytes</a:t>
            </a:r>
            <a:r>
              <a:rPr lang="lv-LV" altLang="en-US" dirty="0" smtClean="0"/>
              <a:t> received from</a:t>
            </a:r>
            <a:r>
              <a:rPr lang="en-US" altLang="en-US" dirty="0" smtClean="0"/>
              <a:t> </a:t>
            </a:r>
            <a:r>
              <a:rPr lang="en-US" altLang="en-US" dirty="0"/>
              <a:t>source to </a:t>
            </a:r>
            <a:r>
              <a:rPr lang="en-US" altLang="en-US" dirty="0" smtClean="0"/>
              <a:t>destination</a:t>
            </a:r>
            <a:endParaRPr lang="lv-LV" altLang="en-US" dirty="0" smtClean="0"/>
          </a:p>
          <a:p>
            <a:pPr eaLnBrk="1" hangingPunct="1"/>
            <a:r>
              <a:rPr lang="lv-LV" altLang="en-US" dirty="0" smtClean="0"/>
              <a:t>Bytes can be text, but can be binary (to write archives, images, etc.)</a:t>
            </a:r>
            <a:endParaRPr lang="lv-LV" altLang="en-US" dirty="0"/>
          </a:p>
          <a:p>
            <a:pPr eaLnBrk="1" hangingPunct="1"/>
            <a:r>
              <a:rPr lang="en-US" altLang="en-US" i="1" dirty="0" smtClean="0">
                <a:solidFill>
                  <a:srgbClr val="0070C0"/>
                </a:solidFill>
              </a:rPr>
              <a:t>Input </a:t>
            </a:r>
            <a:r>
              <a:rPr lang="en-US" altLang="en-US" i="1" dirty="0">
                <a:solidFill>
                  <a:srgbClr val="0070C0"/>
                </a:solidFill>
              </a:rPr>
              <a:t>stream</a:t>
            </a:r>
            <a:r>
              <a:rPr lang="en-US" altLang="en-US" dirty="0"/>
              <a:t>: sequence of characters from an input device to the </a:t>
            </a:r>
            <a:r>
              <a:rPr lang="en-US" altLang="en-US" dirty="0" smtClean="0"/>
              <a:t>computer</a:t>
            </a:r>
            <a:endParaRPr lang="lv-LV" altLang="en-US" dirty="0" smtClean="0"/>
          </a:p>
          <a:p>
            <a:pPr eaLnBrk="1" hangingPunct="1"/>
            <a:r>
              <a:rPr lang="en-US" altLang="en-US" i="1" dirty="0" smtClean="0">
                <a:solidFill>
                  <a:srgbClr val="0070C0"/>
                </a:solidFill>
              </a:rPr>
              <a:t>Output </a:t>
            </a:r>
            <a:r>
              <a:rPr lang="en-US" altLang="en-US" i="1" dirty="0">
                <a:solidFill>
                  <a:srgbClr val="0070C0"/>
                </a:solidFill>
              </a:rPr>
              <a:t>stream</a:t>
            </a:r>
            <a:r>
              <a:rPr lang="en-US" altLang="en-US" dirty="0"/>
              <a:t>: sequence of characters from the computer to an output device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DB1179-009D-44E8-B7B4-CB69168036ED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137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Cascading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</a:rPr>
              <a:t>if</a:t>
            </a:r>
            <a:r>
              <a:rPr lang="lv-LV" altLang="en-US" dirty="0" smtClean="0">
                <a:latin typeface="Courier New" pitchFamily="49" charset="0"/>
              </a:rPr>
              <a:t>-else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control statement is located within another, it is said to be </a:t>
            </a:r>
            <a:r>
              <a:rPr lang="en-US" u="sng" dirty="0" smtClean="0"/>
              <a:t>nested</a:t>
            </a:r>
            <a:r>
              <a:rPr lang="lv-LV" u="sng" dirty="0" smtClean="0"/>
              <a:t>. </a:t>
            </a:r>
          </a:p>
          <a:p>
            <a:r>
              <a:rPr lang="lv-LV" altLang="en-US" dirty="0" smtClean="0"/>
              <a:t>Can make longer "cascades" or "chains" of if-else. 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124200"/>
            <a:ext cx="5498552" cy="29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7066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</a:t>
            </a:r>
            <a:r>
              <a:rPr lang="en-US" altLang="en-US" dirty="0">
                <a:latin typeface="Courier New" pitchFamily="49" charset="0"/>
              </a:rPr>
              <a:t>if…else</a:t>
            </a:r>
            <a:r>
              <a:rPr lang="en-US" altLang="en-US" dirty="0"/>
              <a:t> </a:t>
            </a:r>
            <a:r>
              <a:rPr lang="en-US" altLang="en-US" dirty="0" smtClean="0"/>
              <a:t>with </a:t>
            </a:r>
            <a:r>
              <a:rPr lang="en-US" altLang="en-US" dirty="0" smtClean="0">
                <a:latin typeface="Courier New" pitchFamily="49" charset="0"/>
              </a:rPr>
              <a:t>if</a:t>
            </a:r>
            <a:endParaRPr lang="en-US" altLang="en-US" dirty="0"/>
          </a:p>
        </p:txBody>
      </p:sp>
      <p:pic>
        <p:nvPicPr>
          <p:cNvPr id="5" name="Picture 6" descr="A C++ program segment written as a series of if statements. This code produces the same output as the previous cod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57362"/>
            <a:ext cx="4760944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757362"/>
            <a:ext cx="4825890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48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Short-Circuit Evaluation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Short-circuit evaluation</a:t>
            </a:r>
            <a:r>
              <a:rPr lang="en-US" altLang="en-US" dirty="0"/>
              <a:t>: evaluation of a logical expression stops as soon as the value of the expression is </a:t>
            </a:r>
            <a:r>
              <a:rPr lang="en-US" altLang="en-US" dirty="0" smtClean="0"/>
              <a:t>known</a:t>
            </a:r>
            <a:r>
              <a:rPr lang="lv-LV" altLang="en-US" dirty="0" smtClean="0"/>
              <a:t>. </a:t>
            </a: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!= 0  &amp;&amp;  y%x != 0)  { ... }</a:t>
            </a:r>
          </a:p>
          <a:p>
            <a:pPr eaLnBrk="1" hangingPunct="1"/>
            <a:r>
              <a:rPr lang="lv-LV" altLang="en-US" dirty="0" smtClean="0">
                <a:cs typeface="Courier New" panose="02070309020205020404" pitchFamily="49" charset="0"/>
              </a:rPr>
              <a:t>If x is 0, never test the remainder dividing by x. </a:t>
            </a:r>
            <a:endParaRPr lang="lv-LV" altLang="en-US" dirty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(person.age &lt; 12 || person.vaccinated()) { ... }</a:t>
            </a:r>
          </a:p>
          <a:p>
            <a:pPr eaLnBrk="1" hangingPunct="1"/>
            <a:r>
              <a:rPr lang="lv-LV" altLang="en-US" dirty="0">
                <a:cs typeface="Courier New" panose="02070309020205020404" pitchFamily="49" charset="0"/>
              </a:rPr>
              <a:t>If </a:t>
            </a:r>
            <a:r>
              <a:rPr lang="lv-LV" altLang="en-US" dirty="0" smtClean="0">
                <a:cs typeface="Courier New" panose="02070309020205020404" pitchFamily="49" charset="0"/>
              </a:rPr>
              <a:t>person is younger than 12, do not care about checking vaccination. </a:t>
            </a:r>
            <a:endParaRPr lang="lv-LV" altLang="en-US" dirty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lv-LV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685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Floating-Point Numbers </a:t>
            </a:r>
            <a:r>
              <a:rPr lang="lv-LV" altLang="en-US" dirty="0" smtClean="0"/>
              <a:t>with "Tolerance Value"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en-US" sz="2800" dirty="0" smtClean="0"/>
              <a:t>Equality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of floating-point numbers </a:t>
            </a:r>
            <a:r>
              <a:rPr lang="lv-LV" altLang="en-US" sz="2800" dirty="0" smtClean="0"/>
              <a:t>is risky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Example:</a:t>
            </a:r>
          </a:p>
          <a:p>
            <a:pPr marL="576263" lvl="2" indent="0" eaLnBrk="1" hangingPunct="1">
              <a:buNone/>
            </a:pPr>
            <a:r>
              <a:rPr lang="en-US" altLang="en-US" sz="2800" b="1" dirty="0">
                <a:latin typeface="Courier New" pitchFamily="49" charset="0"/>
              </a:rPr>
              <a:t>1.0 == 3.0/7.0 + 2.0/7.0 + 2.0/7.0 </a:t>
            </a:r>
            <a:r>
              <a:rPr lang="en-US" altLang="en-US" sz="2800" dirty="0"/>
              <a:t>evaluates to </a:t>
            </a:r>
            <a:r>
              <a:rPr lang="en-US" altLang="en-US" sz="2800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</a:p>
          <a:p>
            <a:pPr marL="576263" lvl="2" indent="0" eaLnBrk="1" hangingPunct="1">
              <a:buNone/>
            </a:pPr>
            <a:r>
              <a:rPr lang="en-US" altLang="en-US" sz="2800" dirty="0"/>
              <a:t>Why?  </a:t>
            </a:r>
            <a:r>
              <a:rPr lang="en-US" altLang="en-US" sz="2800" b="1" dirty="0">
                <a:latin typeface="Courier New" pitchFamily="49" charset="0"/>
              </a:rPr>
              <a:t>3.0/7.0 + 2.0/7.0 + 2.0/7.0 = 0.99999999999999989</a:t>
            </a:r>
          </a:p>
          <a:p>
            <a:pPr eaLnBrk="1" hangingPunct="1"/>
            <a:r>
              <a:rPr lang="en-US" altLang="en-US" sz="2800" dirty="0"/>
              <a:t>A solution is checking for a </a:t>
            </a:r>
            <a:r>
              <a:rPr lang="en-US" altLang="en-US" sz="2800" i="1" dirty="0">
                <a:solidFill>
                  <a:srgbClr val="0070C0"/>
                </a:solidFill>
              </a:rPr>
              <a:t>tolerance value</a:t>
            </a:r>
          </a:p>
          <a:p>
            <a:pPr lvl="1" eaLnBrk="1" hangingPunct="1"/>
            <a:r>
              <a:rPr lang="en-US" altLang="en-US" sz="2800" dirty="0"/>
              <a:t>Example: </a:t>
            </a:r>
            <a:r>
              <a:rPr lang="en-US" altLang="en-US" sz="2800" b="1" dirty="0">
                <a:latin typeface="Courier New" pitchFamily="49" charset="0"/>
              </a:rPr>
              <a:t>if</a:t>
            </a:r>
            <a:r>
              <a:rPr lang="en-US" altLang="en-US" sz="2800" b="1" dirty="0"/>
              <a:t> </a:t>
            </a:r>
            <a:r>
              <a:rPr lang="lv-LV" altLang="en-US" sz="2800" b="1" dirty="0" smtClean="0"/>
              <a:t> (</a:t>
            </a:r>
            <a:r>
              <a:rPr lang="en-US" altLang="en-US" sz="2800" b="1" dirty="0" err="1" smtClean="0">
                <a:latin typeface="Courier New" pitchFamily="49" charset="0"/>
              </a:rPr>
              <a:t>fabs</a:t>
            </a:r>
            <a:r>
              <a:rPr lang="en-US" altLang="en-US" sz="2800" b="1" dirty="0" smtClean="0">
                <a:latin typeface="Courier New" pitchFamily="49" charset="0"/>
              </a:rPr>
              <a:t>(x </a:t>
            </a:r>
            <a:r>
              <a:rPr lang="en-US" altLang="en-US" sz="2800" b="1" dirty="0">
                <a:latin typeface="Courier New" pitchFamily="49" charset="0"/>
              </a:rPr>
              <a:t>– y) &lt; </a:t>
            </a:r>
            <a:r>
              <a:rPr lang="lv-LV" altLang="en-US" sz="2800" b="1" dirty="0" smtClean="0">
                <a:solidFill>
                  <a:srgbClr val="0033CC"/>
                </a:solidFill>
                <a:latin typeface="Courier New" pitchFamily="49" charset="0"/>
              </a:rPr>
              <a:t>1E-7</a:t>
            </a:r>
            <a:r>
              <a:rPr lang="lv-LV" altLang="en-US" sz="2800" b="1" dirty="0" smtClean="0">
                <a:latin typeface="Courier New" pitchFamily="49" charset="0"/>
              </a:rPr>
              <a:t>) { ... }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07294639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Associativity of Relational </a:t>
            </a:r>
            <a:r>
              <a:rPr lang="en-US" altLang="en-US" dirty="0" smtClean="0"/>
              <a:t>Operators</a:t>
            </a:r>
            <a:endParaRPr lang="en-US" altLang="en-US" dirty="0"/>
          </a:p>
        </p:txBody>
      </p:sp>
      <p:sp>
        <p:nvSpPr>
          <p:cNvPr id="5632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num =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lv-LV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lv-LV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 eaLnBrk="1" hangingPunct="1"/>
            <a:endParaRPr lang="lv-LV" altLang="en-US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 descr="An example of C++ code illustrating how associativity of relational operators can lead to unexpected results."/>
          <p:cNvGraphicFramePr>
            <a:graphicFrameLocks noGrp="1"/>
          </p:cNvGraphicFramePr>
          <p:nvPr>
            <p:extLst/>
          </p:nvPr>
        </p:nvGraphicFramePr>
        <p:xfrm>
          <a:off x="3764103" y="1834272"/>
          <a:ext cx="7315200" cy="189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num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0 &lt;= 5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(0 &lt;= 5)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(Because relational operators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evaluated from left to right)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1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(Because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5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5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evaluates to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1 (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 descr="Another example of C++ code illustrating how associativity of relational operators can lead to unexpected results."/>
          <p:cNvGraphicFramePr>
            <a:graphicFrameLocks noGrp="1"/>
          </p:cNvGraphicFramePr>
          <p:nvPr>
            <p:extLst/>
          </p:nvPr>
        </p:nvGraphicFramePr>
        <p:xfrm>
          <a:off x="3734795" y="4196082"/>
          <a:ext cx="7315200" cy="189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num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0 &lt;= 20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(0 &lt;= 20)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(Because relational operators</a:t>
                      </a:r>
                    </a:p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evaluated from left to right)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1 &lt;= 10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(Because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20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&lt;= 20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evaluates to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1 (</a:t>
                      </a:r>
                      <a:r>
                        <a:rPr lang="en-US" sz="1600" b="1" i="0" u="none" strike="noStrike" kern="1200" baseline="0" dirty="0">
                          <a:solidFill>
                            <a:srgbClr val="638DAD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79980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Avoiding Bugs by Avoiding Partially Understood Concepts and Techniques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Must use concepts and techniques correctly</a:t>
            </a:r>
          </a:p>
          <a:p>
            <a:pPr lvl="1" eaLnBrk="1" hangingPunct="1"/>
            <a:r>
              <a:rPr lang="en-US" altLang="en-US" dirty="0"/>
              <a:t>Otherwise solution will be either incorrect or deficient</a:t>
            </a:r>
          </a:p>
          <a:p>
            <a:pPr eaLnBrk="1" hangingPunct="1"/>
            <a:r>
              <a:rPr lang="en-US" altLang="en-US" dirty="0"/>
              <a:t>If you do not understand a concept or technique completely</a:t>
            </a:r>
          </a:p>
          <a:p>
            <a:pPr lvl="1" eaLnBrk="1" hangingPunct="1"/>
            <a:r>
              <a:rPr lang="en-US" altLang="en-US" dirty="0"/>
              <a:t>Do not use it</a:t>
            </a:r>
          </a:p>
          <a:p>
            <a:pPr lvl="1" eaLnBrk="1" hangingPunct="1"/>
            <a:r>
              <a:rPr lang="en-US" altLang="en-US" dirty="0"/>
              <a:t>Save yourself an enormous amount of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2800203109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Failure and the </a:t>
            </a:r>
            <a:r>
              <a:rPr lang="en-US" altLang="en-US" dirty="0">
                <a:latin typeface="Courier New" pitchFamily="49" charset="0"/>
              </a:rPr>
              <a:t>if</a:t>
            </a:r>
            <a:r>
              <a:rPr lang="en-US" altLang="en-US" dirty="0"/>
              <a:t> 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dirty="0"/>
              <a:t>If an input stream enters a fail state: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/>
              <a:t>All subsequent input statements associated with that stream are ignored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/>
              <a:t>Program continues to execute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dirty="0"/>
              <a:t>The code may produce erroneous results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en-US" altLang="en-US" dirty="0"/>
              <a:t> statements to check status of input stream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/>
              <a:t>If the input stream enters the fail state, include  instructions that stop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55721797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Confusion Between the Equality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) and Assignment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) Operators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C++ allows you to use any expression that can be evaluated to either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/>
              <a:t> as an expression in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statement</a:t>
            </a:r>
          </a:p>
          <a:p>
            <a:pPr marL="520700" lvl="1" eaLnBrk="1" hangingPunct="1">
              <a:buNone/>
            </a:pP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(x = 5)</a:t>
            </a:r>
          </a:p>
          <a:p>
            <a:pPr marL="520700" lvl="1" eaLnBrk="1" hangingPunct="1">
              <a:buNone/>
            </a:pPr>
            <a:r>
              <a:rPr lang="en-US" altLang="en-US" sz="2000" b="1" dirty="0">
                <a:latin typeface="Courier New" pitchFamily="49" charset="0"/>
              </a:rPr>
              <a:t>    cout &lt;&lt; "The value is five." &lt;&lt; endl;</a:t>
            </a:r>
          </a:p>
          <a:p>
            <a:pPr eaLnBrk="1" hangingPunct="1"/>
            <a:r>
              <a:rPr lang="lv-LV" altLang="en-US" dirty="0" smtClean="0"/>
              <a:t>Since value 5 is not 0, this evaluates to true and always succeeds (and assigns)</a:t>
            </a:r>
          </a:p>
          <a:p>
            <a:pPr eaLnBrk="1" hangingPunct="1"/>
            <a:r>
              <a:rPr lang="lv-LV" altLang="en-US" dirty="0" smtClean="0"/>
              <a:t>A</a:t>
            </a:r>
            <a:r>
              <a:rPr lang="en-US" altLang="en-US" dirty="0" err="1" smtClean="0"/>
              <a:t>ppearance</a:t>
            </a:r>
            <a:r>
              <a:rPr lang="en-US" altLang="en-US" dirty="0" smtClean="0"/>
              <a:t> </a:t>
            </a:r>
            <a:r>
              <a:rPr lang="en-US" altLang="en-US" dirty="0"/>
              <a:t>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 in place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 </a:t>
            </a:r>
            <a:r>
              <a:rPr lang="lv-LV" altLang="en-US" dirty="0" smtClean="0"/>
              <a:t>is a </a:t>
            </a:r>
            <a:r>
              <a:rPr lang="lv-LV" altLang="en-US" i="1" dirty="0" smtClean="0">
                <a:solidFill>
                  <a:srgbClr val="0070C0"/>
                </a:solidFill>
              </a:rPr>
              <a:t>semantical error</a:t>
            </a:r>
            <a:r>
              <a:rPr lang="lv-LV" altLang="en-US" dirty="0" smtClean="0"/>
              <a:t>. </a:t>
            </a:r>
            <a:br>
              <a:rPr lang="lv-LV" altLang="en-US" dirty="0" smtClean="0"/>
            </a:br>
            <a:r>
              <a:rPr lang="lv-LV" altLang="en-US" dirty="0" smtClean="0"/>
              <a:t>(Frequent cause for "silent bugs" – as it is syntactically correct.)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067041085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Operator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US" altLang="en-US" dirty="0"/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u="sng" dirty="0"/>
              <a:t>Conditional operator</a:t>
            </a:r>
            <a:r>
              <a:rPr lang="en-US" altLang="en-US" dirty="0"/>
              <a:t> (</a:t>
            </a:r>
            <a:r>
              <a:rPr lang="en-US" altLang="en-US" b="1" dirty="0">
                <a:latin typeface="Courier New" pitchFamily="49" charset="0"/>
              </a:rPr>
              <a:t>?:</a:t>
            </a:r>
            <a:r>
              <a:rPr lang="en-US" altLang="en-US" dirty="0"/>
              <a:t>) 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u="sng" dirty="0"/>
              <a:t>Ternary operator</a:t>
            </a:r>
            <a:r>
              <a:rPr lang="en-US" altLang="en-US" dirty="0"/>
              <a:t>: takes three arguments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dirty="0"/>
              <a:t>Syntax for the conditional </a:t>
            </a:r>
            <a:r>
              <a:rPr lang="en-US" altLang="en-US" dirty="0" smtClean="0"/>
              <a:t>operator</a:t>
            </a:r>
            <a:endParaRPr lang="lv-LV" altLang="en-US" dirty="0" smtClean="0"/>
          </a:p>
          <a:p>
            <a:pPr eaLnBrk="1" hangingPunct="1">
              <a:tabLst>
                <a:tab pos="635000" algn="l"/>
              </a:tabLst>
            </a:pPr>
            <a:endParaRPr lang="lv-LV" altLang="en-US" dirty="0"/>
          </a:p>
          <a:p>
            <a:pPr eaLnBrk="1" hangingPunct="1">
              <a:tabLst>
                <a:tab pos="635000" algn="l"/>
              </a:tabLst>
            </a:pPr>
            <a:endParaRPr lang="lv-LV" altLang="en-US" dirty="0" smtClean="0"/>
          </a:p>
          <a:p>
            <a:pPr>
              <a:tabLst>
                <a:tab pos="635000" algn="l"/>
              </a:tabLst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expression1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, the result of the </a:t>
            </a:r>
            <a:r>
              <a:rPr lang="en-US" altLang="en-US" u="sng" dirty="0"/>
              <a:t>conditional expression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itchFamily="49" charset="0"/>
              </a:rPr>
              <a:t>expression2</a:t>
            </a:r>
            <a:endParaRPr lang="en-US" altLang="en-US" b="1" dirty="0"/>
          </a:p>
          <a:p>
            <a:pPr lvl="1">
              <a:tabLst>
                <a:tab pos="635000" algn="l"/>
              </a:tabLst>
            </a:pPr>
            <a:r>
              <a:rPr lang="en-US" altLang="en-US" dirty="0"/>
              <a:t>Otherwise, the result is </a:t>
            </a:r>
            <a:r>
              <a:rPr lang="en-US" altLang="en-US" b="1" dirty="0">
                <a:latin typeface="Courier New" pitchFamily="49" charset="0"/>
              </a:rPr>
              <a:t>expression3</a:t>
            </a:r>
          </a:p>
          <a:p>
            <a:pPr>
              <a:tabLst>
                <a:tab pos="635000" algn="l"/>
              </a:tabLst>
            </a:pPr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max = (a &gt;= b) ? a : b;</a:t>
            </a:r>
          </a:p>
          <a:p>
            <a:pPr eaLnBrk="1" hangingPunct="1">
              <a:tabLst>
                <a:tab pos="635000" algn="l"/>
              </a:tabLst>
            </a:pPr>
            <a:endParaRPr lang="en-US" altLang="en-US" dirty="0"/>
          </a:p>
          <a:p>
            <a:pPr eaLnBrk="1" hangingPunct="1">
              <a:buNone/>
              <a:tabLst>
                <a:tab pos="635000" algn="l"/>
              </a:tabLst>
            </a:pPr>
            <a:r>
              <a:rPr lang="en-US" altLang="en-US" dirty="0">
                <a:latin typeface="Courier New" pitchFamily="49" charset="0"/>
              </a:rPr>
              <a:t>	</a:t>
            </a:r>
            <a:endParaRPr lang="en-US" altLang="en-US" b="1" dirty="0">
              <a:latin typeface="Courier New" pitchFamily="49" charset="0"/>
            </a:endParaRPr>
          </a:p>
        </p:txBody>
      </p:sp>
      <p:pic>
        <p:nvPicPr>
          <p:cNvPr id="60422" name="Picture 6" descr="expression1 ? expression2 : expression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86100"/>
            <a:ext cx="5210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120814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 Style and Form (Revisited): Indentation</a:t>
            </a:r>
          </a:p>
        </p:txBody>
      </p:sp>
      <p:sp>
        <p:nvSpPr>
          <p:cNvPr id="6144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properly indented program:</a:t>
            </a:r>
          </a:p>
          <a:p>
            <a:pPr lvl="1" eaLnBrk="1" hangingPunct="1"/>
            <a:r>
              <a:rPr lang="en-US" altLang="en-US" dirty="0"/>
              <a:t>Helps you spot and fix errors quickly</a:t>
            </a:r>
          </a:p>
          <a:p>
            <a:pPr lvl="1" eaLnBrk="1" hangingPunct="1"/>
            <a:r>
              <a:rPr lang="en-US" altLang="en-US" dirty="0"/>
              <a:t>Shows the natural grouping of statements</a:t>
            </a:r>
          </a:p>
          <a:p>
            <a:pPr eaLnBrk="1" hangingPunct="1"/>
            <a:r>
              <a:rPr lang="en-US" altLang="en-US" dirty="0"/>
              <a:t>Insert a blank line between statements that are naturally separate</a:t>
            </a:r>
          </a:p>
          <a:p>
            <a:pPr eaLnBrk="1" hangingPunct="1"/>
            <a:r>
              <a:rPr lang="en-US" altLang="en-US" dirty="0"/>
              <a:t>Two commonly used styles for placing braces</a:t>
            </a:r>
          </a:p>
          <a:p>
            <a:pPr lvl="1" eaLnBrk="1" hangingPunct="1"/>
            <a:r>
              <a:rPr lang="en-US" altLang="en-US" dirty="0"/>
              <a:t>On a line by themselves</a:t>
            </a:r>
          </a:p>
          <a:p>
            <a:pPr lvl="1" eaLnBrk="1" hangingPunct="1"/>
            <a:r>
              <a:rPr lang="en-US" altLang="en-US" dirty="0"/>
              <a:t>Or left brace is placed after the expression, and the right brace is on a line by itself</a:t>
            </a:r>
          </a:p>
        </p:txBody>
      </p:sp>
    </p:spTree>
    <p:extLst>
      <p:ext uri="{BB962C8B-B14F-4D97-AF65-F5344CB8AC3E}">
        <p14:creationId xmlns:p14="http://schemas.microsoft.com/office/powerpoint/2010/main" val="5893897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I/O Streams and Standard I/O </a:t>
            </a:r>
            <a:r>
              <a:rPr lang="en-US" altLang="en-US" dirty="0" smtClean="0"/>
              <a:t>Devices</a:t>
            </a:r>
            <a:endParaRPr lang="en-US" altLang="en-US" dirty="0"/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en-US" dirty="0"/>
              <a:t> header file to receive data from keyboard and send output to the screen</a:t>
            </a:r>
          </a:p>
          <a:p>
            <a:pPr lvl="1" eaLnBrk="1" hangingPunct="1"/>
            <a:r>
              <a:rPr lang="en-US" altLang="en-US" dirty="0"/>
              <a:t>Contains definitions of two data types: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en-US" dirty="0"/>
              <a:t>: input stream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altLang="en-US" dirty="0"/>
              <a:t>: output stream</a:t>
            </a:r>
          </a:p>
          <a:p>
            <a:pPr lvl="1" eaLnBrk="1" hangingPunct="1"/>
            <a:r>
              <a:rPr lang="en-US" altLang="en-US" dirty="0"/>
              <a:t>Has two variables</a:t>
            </a:r>
            <a:r>
              <a:rPr lang="en-US" altLang="en-US" dirty="0" smtClean="0"/>
              <a:t>:</a:t>
            </a:r>
            <a:r>
              <a:rPr lang="lv-LV" altLang="en-US" dirty="0" smtClean="0"/>
              <a:t> 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lv-LV" altLang="en-US" dirty="0" smtClean="0"/>
              <a:t> and 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istream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en-US" dirty="0"/>
              <a:t>: stands for common input</a:t>
            </a:r>
          </a:p>
          <a:p>
            <a:pPr lvl="2" eaLnBrk="1" hangingPunct="1"/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ostream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dirty="0"/>
              <a:t>: stands for common output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1F1698-2922-44EB-A3C3-C52F36990D0E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44999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Pseudocode to Develop, Test, and Debug a Program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Pseudocode</a:t>
            </a:r>
            <a:r>
              <a:rPr lang="en-US" altLang="en-US" dirty="0"/>
              <a:t> (or just </a:t>
            </a:r>
            <a:r>
              <a:rPr lang="en-US" altLang="en-US" u="sng" dirty="0"/>
              <a:t>pseudo</a:t>
            </a:r>
            <a:r>
              <a:rPr lang="en-US" altLang="en-US" dirty="0"/>
              <a:t>) is an informal mixture of C++ and ordinary language</a:t>
            </a:r>
          </a:p>
          <a:p>
            <a:pPr lvl="1" eaLnBrk="1" hangingPunct="1"/>
            <a:r>
              <a:rPr lang="en-US" altLang="en-US" dirty="0"/>
              <a:t>Helps you quickly develop the correct structure of the program and avoid making common errors</a:t>
            </a:r>
          </a:p>
          <a:p>
            <a:pPr eaLnBrk="1" hangingPunct="1"/>
            <a:r>
              <a:rPr lang="en-US" altLang="en-US" dirty="0"/>
              <a:t>Use a wide range of values in a walk-through to evaluate the program</a:t>
            </a:r>
          </a:p>
        </p:txBody>
      </p:sp>
    </p:spTree>
    <p:extLst>
      <p:ext uri="{BB962C8B-B14F-4D97-AF65-F5344CB8AC3E}">
        <p14:creationId xmlns:p14="http://schemas.microsoft.com/office/powerpoint/2010/main" val="2604506624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 smtClean="0"/>
              <a:t>Structures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pic>
        <p:nvPicPr>
          <p:cNvPr id="158722" name="Picture 2" descr="Figure 4-4 shows the flow of execution of a switch state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0"/>
            <a:ext cx="542640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7" name="Picture 7" descr="switch (expression)&#10;{&#10;    case value1:&#10;    statements1&#10;    break;&#10;    case value2:&#10;    statements2&#10;    break;&#10;    .&#10;    .&#10;    .&#10;    case valuen:&#10;    statementsn&#10;    break;&#10;    default:&#10;    statements&#10;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98" y="2247900"/>
            <a:ext cx="27432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587679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 smtClean="0"/>
              <a:t>Structures</a:t>
            </a:r>
            <a:r>
              <a:rPr lang="lv-LV" altLang="en-US" dirty="0" smtClean="0"/>
              <a:t> – 2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2209800"/>
            <a:ext cx="5410200" cy="3657600"/>
          </a:xfrm>
        </p:spPr>
        <p:txBody>
          <a:bodyPr/>
          <a:lstStyle/>
          <a:p>
            <a:r>
              <a:rPr lang="lv-LV" sz="2200" dirty="0" smtClean="0"/>
              <a:t>Could we rewrite?</a:t>
            </a:r>
          </a:p>
          <a:p>
            <a:pPr marL="57150" indent="0"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(grade == 'A') {...}</a:t>
            </a:r>
            <a:b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(grade == 'B') { ... }</a:t>
            </a:r>
            <a:b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(grade =='C') {...} </a:t>
            </a:r>
          </a:p>
          <a:p>
            <a:pPr marL="57150" indent="0"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57150" indent="0"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 ... }</a:t>
            </a:r>
            <a:endParaRPr lang="lv-LV" sz="2200" dirty="0" smtClean="0"/>
          </a:p>
          <a:p>
            <a:pPr marL="400050"/>
            <a:r>
              <a:rPr lang="lv-LV" sz="2200" dirty="0" smtClean="0"/>
              <a:t>What is the difference?</a:t>
            </a:r>
            <a:endParaRPr lang="lv-LV" sz="2200" dirty="0"/>
          </a:p>
          <a:p>
            <a:pPr marL="400050"/>
            <a:endParaRPr lang="lv-LV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52600"/>
            <a:ext cx="48533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2429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assert</a:t>
            </a:r>
            <a:r>
              <a:rPr lang="en-US" altLang="en-US" dirty="0"/>
              <a:t> </a:t>
            </a:r>
            <a:r>
              <a:rPr lang="en-US" altLang="en-US" dirty="0" smtClean="0"/>
              <a:t>Function</a:t>
            </a:r>
            <a:endParaRPr lang="en-US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Syntax</a:t>
            </a:r>
            <a:r>
              <a:rPr lang="en-US" altLang="en-US" dirty="0">
                <a:latin typeface="Courier New" pitchFamily="49" charset="0"/>
              </a:rPr>
              <a:t>	</a:t>
            </a:r>
            <a:endParaRPr lang="lv-LV" altLang="en-US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lv-LV" altLang="en-US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lv-LV" altLang="en-US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is any logical expression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evaluates to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, the next statement executes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If </a:t>
            </a: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evaluates to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/>
              <a:t>, the program terminates and indicates where in the program the error occurred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To use </a:t>
            </a:r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, include </a:t>
            </a:r>
            <a:r>
              <a:rPr lang="en-US" altLang="en-US" b="1" dirty="0" err="1">
                <a:latin typeface="Courier New" pitchFamily="49" charset="0"/>
              </a:rPr>
              <a:t>cassert</a:t>
            </a:r>
            <a:r>
              <a:rPr lang="en-US" altLang="en-US" dirty="0"/>
              <a:t> header </a:t>
            </a:r>
            <a:r>
              <a:rPr lang="en-US" altLang="en-US" dirty="0" smtClean="0"/>
              <a:t>file</a:t>
            </a:r>
            <a:endParaRPr lang="lv-LV" altLang="en-US" dirty="0" smtClean="0"/>
          </a:p>
          <a:p>
            <a:pPr>
              <a:lnSpc>
                <a:spcPct val="80000"/>
              </a:lnSpc>
            </a:pPr>
            <a:endParaRPr lang="lv-LV" altLang="en-US" dirty="0"/>
          </a:p>
          <a:p>
            <a:pPr eaLnBrk="1" hangingPunct="1"/>
            <a:r>
              <a:rPr lang="en-US" altLang="en-US" dirty="0"/>
              <a:t>After developing and testing a program, remove or disable </a:t>
            </a:r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 statements</a:t>
            </a:r>
          </a:p>
          <a:p>
            <a:pPr eaLnBrk="1" hangingPunct="1"/>
            <a:r>
              <a:rPr lang="en-US" altLang="en-US" dirty="0"/>
              <a:t>The preprocessor directive </a:t>
            </a:r>
            <a:r>
              <a:rPr lang="en-US" altLang="en-US" b="1" dirty="0">
                <a:latin typeface="Courier New" pitchFamily="49" charset="0"/>
              </a:rPr>
              <a:t>#define NDEBUG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must be placed before the directive </a:t>
            </a:r>
            <a:r>
              <a:rPr lang="en-US" altLang="en-US" b="1" dirty="0">
                <a:latin typeface="Courier New" pitchFamily="49" charset="0"/>
              </a:rPr>
              <a:t>#include &lt;</a:t>
            </a:r>
            <a:r>
              <a:rPr lang="en-US" altLang="en-US" b="1" dirty="0" err="1">
                <a:latin typeface="Courier New" pitchFamily="49" charset="0"/>
              </a:rPr>
              <a:t>cassert</a:t>
            </a:r>
            <a:r>
              <a:rPr lang="en-US" altLang="en-US" b="1" dirty="0">
                <a:latin typeface="Courier New" pitchFamily="49" charset="0"/>
              </a:rPr>
              <a:t>&gt;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to disable the </a:t>
            </a:r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 </a:t>
            </a:r>
            <a:r>
              <a:rPr lang="en-US" altLang="en-US" dirty="0" smtClean="0"/>
              <a:t>statement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  <p:pic>
        <p:nvPicPr>
          <p:cNvPr id="69639" name="Picture 7" descr="assert(expression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30765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191100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structures alter normal control </a:t>
            </a:r>
            <a:r>
              <a:rPr lang="en-US" altLang="en-US" dirty="0" smtClean="0"/>
              <a:t>flow</a:t>
            </a:r>
            <a:r>
              <a:rPr lang="lv-LV" altLang="en-US" dirty="0" smtClean="0"/>
              <a:t> (Conditionals and Loops)</a:t>
            </a:r>
            <a:endParaRPr lang="en-US" altLang="en-US" dirty="0"/>
          </a:p>
          <a:p>
            <a:pPr eaLnBrk="1" hangingPunct="1"/>
            <a:r>
              <a:rPr lang="en-US" altLang="en-US" dirty="0"/>
              <a:t>Relational operators: </a:t>
            </a:r>
            <a:r>
              <a:rPr lang="en-US" altLang="en-US" b="1" dirty="0">
                <a:latin typeface="Courier New" pitchFamily="49" charset="0"/>
              </a:rPr>
              <a:t>==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&lt;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&lt;=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&gt;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&gt;=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!=</a:t>
            </a:r>
          </a:p>
          <a:p>
            <a:pPr eaLnBrk="1" hangingPunct="1"/>
            <a:r>
              <a:rPr lang="lv-LV" altLang="en-US" dirty="0" smtClean="0"/>
              <a:t>Bool values</a:t>
            </a:r>
            <a:r>
              <a:rPr lang="en-US" altLang="en-US" dirty="0" smtClean="0"/>
              <a:t> </a:t>
            </a:r>
            <a:r>
              <a:rPr lang="en-US" altLang="en-US" b="1" dirty="0">
                <a:latin typeface="Courier New" pitchFamily="49" charset="0"/>
              </a:rPr>
              <a:t>1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true</a:t>
            </a:r>
            <a:r>
              <a:rPr lang="en-US" altLang="en-US" dirty="0"/>
              <a:t>) or </a:t>
            </a:r>
            <a:r>
              <a:rPr lang="en-US" altLang="en-US" b="1" dirty="0">
                <a:latin typeface="Courier New" pitchFamily="49" charset="0"/>
              </a:rPr>
              <a:t>0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false</a:t>
            </a:r>
            <a:r>
              <a:rPr lang="en-US" altLang="en-US" dirty="0" smtClean="0"/>
              <a:t>)</a:t>
            </a:r>
            <a:r>
              <a:rPr lang="lv-LV" altLang="en-US" dirty="0" smtClean="0"/>
              <a:t>, operators </a:t>
            </a:r>
            <a:r>
              <a:rPr lang="en-US" altLang="en-US" b="1" dirty="0" smtClean="0">
                <a:latin typeface="Courier New" pitchFamily="49" charset="0"/>
              </a:rPr>
              <a:t>!</a:t>
            </a:r>
            <a:r>
              <a:rPr lang="en-US" altLang="en-US" dirty="0" smtClean="0"/>
              <a:t> </a:t>
            </a:r>
            <a:r>
              <a:rPr lang="en-US" altLang="en-US" dirty="0"/>
              <a:t>(not), </a:t>
            </a:r>
            <a:r>
              <a:rPr lang="en-US" altLang="en-US" b="1" dirty="0">
                <a:latin typeface="Courier New" pitchFamily="49" charset="0"/>
              </a:rPr>
              <a:t>&amp;&amp;</a:t>
            </a:r>
            <a:r>
              <a:rPr lang="en-US" altLang="en-US" dirty="0"/>
              <a:t> (and), </a:t>
            </a:r>
            <a:r>
              <a:rPr lang="en-US" altLang="en-US" b="1" dirty="0">
                <a:latin typeface="Courier New" pitchFamily="49" charset="0"/>
              </a:rPr>
              <a:t>||</a:t>
            </a:r>
            <a:r>
              <a:rPr lang="en-US" altLang="en-US" dirty="0"/>
              <a:t> (or</a:t>
            </a:r>
            <a:r>
              <a:rPr lang="en-US" altLang="en-US" dirty="0" smtClean="0"/>
              <a:t>)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The expression in an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if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if...else </a:t>
            </a:r>
            <a:r>
              <a:rPr lang="en-US" altLang="en-US" dirty="0"/>
              <a:t>structure is usually a logical </a:t>
            </a:r>
            <a:r>
              <a:rPr lang="en-US" altLang="en-US" dirty="0" smtClean="0"/>
              <a:t>expression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Using </a:t>
            </a:r>
            <a:r>
              <a:rPr lang="en-US" altLang="en-US" dirty="0" smtClean="0"/>
              <a:t>assignment</a:t>
            </a:r>
            <a:r>
              <a:rPr lang="lv-LV" altLang="en-US" dirty="0" smtClean="0"/>
              <a:t> (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lv-LV" altLang="en-US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in place of the equality </a:t>
            </a:r>
            <a:r>
              <a:rPr lang="lv-LV" altLang="en-US" dirty="0" smtClean="0"/>
              <a:t>(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lv-LV" altLang="en-US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creates a semantic error</a:t>
            </a:r>
          </a:p>
          <a:p>
            <a:pPr eaLnBrk="1" hangingPunct="1"/>
            <a:r>
              <a:rPr lang="en-US" altLang="en-US" dirty="0"/>
              <a:t>The execution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switch</a:t>
            </a:r>
            <a:r>
              <a:rPr lang="en-US" altLang="en-US" dirty="0"/>
              <a:t> structure handles multiway selection</a:t>
            </a:r>
          </a:p>
          <a:p>
            <a:r>
              <a:rPr lang="en-US" altLang="en-US" dirty="0"/>
              <a:t>The execution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break</a:t>
            </a:r>
            <a:r>
              <a:rPr lang="en-US" altLang="en-US" dirty="0"/>
              <a:t> statement ends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switch</a:t>
            </a:r>
            <a:r>
              <a:rPr lang="en-US" altLang="en-US" dirty="0"/>
              <a:t> </a:t>
            </a:r>
            <a:r>
              <a:rPr lang="en-US" altLang="en-US" dirty="0" smtClean="0"/>
              <a:t>statement</a:t>
            </a:r>
            <a:endParaRPr lang="lv-LV" altLang="en-US" dirty="0" smtClean="0"/>
          </a:p>
          <a:p>
            <a:r>
              <a:rPr lang="en-US" altLang="en-US" dirty="0"/>
              <a:t>Use </a:t>
            </a:r>
            <a:r>
              <a:rPr lang="en-US" altLang="en-US" b="1" dirty="0">
                <a:latin typeface="Courier New" pitchFamily="49" charset="0"/>
              </a:rPr>
              <a:t>assert</a:t>
            </a:r>
            <a:r>
              <a:rPr lang="en-US" altLang="en-US" dirty="0"/>
              <a:t> to terminate a program if certain conditions are not met</a:t>
            </a:r>
          </a:p>
          <a:p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850812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Control Structures II (Repetition)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2028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repetition (looping) control structures</a:t>
            </a:r>
          </a:p>
          <a:p>
            <a:pPr lvl="1"/>
            <a:r>
              <a:rPr lang="en-US" altLang="en-US" dirty="0"/>
              <a:t>Learn how to use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 in a program</a:t>
            </a:r>
          </a:p>
          <a:p>
            <a:pPr lvl="1"/>
            <a:r>
              <a:rPr lang="en-US" altLang="en-US" dirty="0"/>
              <a:t>Explore how to construct and use counter-controlled, sentinel-controlled, flag-controlled, and EOF-controlled repetition structures</a:t>
            </a:r>
          </a:p>
          <a:p>
            <a:pPr lvl="1"/>
            <a:r>
              <a:rPr lang="en-US" altLang="en-US" dirty="0"/>
              <a:t>Learn how to use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in a program</a:t>
            </a:r>
          </a:p>
          <a:p>
            <a:pPr lvl="1"/>
            <a:r>
              <a:rPr lang="en-US" altLang="en-US" dirty="0"/>
              <a:t>Learn how to use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 in a </a:t>
            </a:r>
            <a:r>
              <a:rPr lang="en-US" altLang="en-US" dirty="0" smtClean="0"/>
              <a:t>program</a:t>
            </a:r>
            <a:endParaRPr lang="lv-LV" altLang="en-US" dirty="0" smtClean="0"/>
          </a:p>
          <a:p>
            <a:pPr lvl="1"/>
            <a:r>
              <a:rPr lang="en-US" altLang="en-US" dirty="0"/>
              <a:t>Examine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 statements</a:t>
            </a:r>
          </a:p>
          <a:p>
            <a:pPr lvl="1"/>
            <a:r>
              <a:rPr lang="en-US" altLang="en-US" dirty="0"/>
              <a:t>Discover how to form and use nested control structures</a:t>
            </a:r>
          </a:p>
          <a:p>
            <a:pPr lvl="1"/>
            <a:r>
              <a:rPr lang="en-US" altLang="en-US" dirty="0"/>
              <a:t>Learn how to avoid bugs by avoiding patches</a:t>
            </a:r>
          </a:p>
          <a:p>
            <a:pPr lvl="1"/>
            <a:r>
              <a:rPr lang="en-US" altLang="en-US" dirty="0"/>
              <a:t>Learn how to debug loops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11542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Looping (Repetition) Structure (2 of 3)</a:t>
            </a:r>
          </a:p>
        </p:txBody>
      </p:sp>
      <p:pic>
        <p:nvPicPr>
          <p:cNvPr id="7" name="Picture 6" descr="while (expression)&#10;   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358931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04" y="3429000"/>
            <a:ext cx="413992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8536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</a:t>
            </a:r>
            <a:r>
              <a:rPr lang="lv-LV" altLang="en-US" dirty="0"/>
              <a:t>l</a:t>
            </a:r>
            <a:r>
              <a:rPr lang="en-US" altLang="en-US" dirty="0" err="1" smtClean="0"/>
              <a:t>oop</a:t>
            </a:r>
            <a:r>
              <a:rPr lang="lv-LV" altLang="en-US" dirty="0" smtClean="0"/>
              <a:t> with a counter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Produce this</a:t>
            </a:r>
            <a:r>
              <a:rPr lang="en-US" dirty="0" smtClean="0"/>
              <a:t> </a:t>
            </a:r>
            <a:r>
              <a:rPr lang="en-US" dirty="0"/>
              <a:t>output:</a:t>
            </a:r>
          </a:p>
          <a:p>
            <a:pPr marL="34607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0 5 10 15 20</a:t>
            </a:r>
          </a:p>
          <a:p>
            <a:pPr>
              <a:buClr>
                <a:srgbClr val="055C91"/>
              </a:buClr>
            </a:pPr>
            <a:r>
              <a:rPr lang="lv-LV" altLang="en-US" dirty="0" smtClean="0"/>
              <a:t>With</a:t>
            </a:r>
            <a:r>
              <a:rPr lang="en-US" altLang="en-US" dirty="0" smtClean="0"/>
              <a:t> </a:t>
            </a:r>
            <a:r>
              <a:rPr lang="en-US" altLang="en-US" dirty="0"/>
              <a:t>the </a:t>
            </a:r>
            <a:r>
              <a:rPr lang="en-US" altLang="en-US" u="sng" dirty="0"/>
              <a:t>loop control variable</a:t>
            </a:r>
            <a:r>
              <a:rPr lang="en-US" altLang="en-US" dirty="0"/>
              <a:t> (</a:t>
            </a:r>
            <a:r>
              <a:rPr lang="en-US" altLang="en-US" u="sng" dirty="0"/>
              <a:t>LCV</a:t>
            </a:r>
            <a:r>
              <a:rPr lang="en-US" altLang="en-US" dirty="0" smtClean="0"/>
              <a:t>)</a:t>
            </a:r>
            <a:r>
              <a:rPr lang="lv-LV" altLang="en-US" dirty="0" smtClean="0"/>
              <a:t> can also imitate for-loops.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81400"/>
            <a:ext cx="2190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1208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lv-LV" altLang="en-US" dirty="0" smtClean="0"/>
              <a:t>loop with a sentinel</a:t>
            </a:r>
            <a:endParaRPr lang="en-US" alt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sentinel</a:t>
            </a:r>
            <a:r>
              <a:rPr lang="en-US" altLang="en-US" dirty="0"/>
              <a:t> variable is tested in the condition </a:t>
            </a:r>
          </a:p>
          <a:p>
            <a:r>
              <a:rPr lang="en-US" altLang="en-US" dirty="0"/>
              <a:t>The loop ends when the sentinel is encountered</a:t>
            </a:r>
          </a:p>
          <a:p>
            <a:pPr marL="231775" indent="0">
              <a:spcBef>
                <a:spcPts val="600"/>
              </a:spcBef>
              <a:buNone/>
            </a:pPr>
            <a:endParaRPr lang="lv-LV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600"/>
              </a:spcBef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variable;   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the loop control variable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(variable !=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sentinel)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//test the loop control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variable;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 the loop control variable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90407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cin</a:t>
            </a:r>
            <a:r>
              <a:rPr lang="en-US" altLang="en-US" dirty="0"/>
              <a:t> and </a:t>
            </a:r>
            <a:r>
              <a:rPr lang="en-US" altLang="en-US" dirty="0" smtClean="0"/>
              <a:t>Operator &gt;&gt;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619350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ch;   int a, b;  double z; </a:t>
            </a:r>
            <a:endParaRPr lang="lv-LV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BE44D3-0C0D-4071-8371-5620E902E01C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38400"/>
            <a:ext cx="7907130" cy="40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6754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</a:t>
            </a:r>
            <a:r>
              <a:rPr lang="lv-LV" altLang="en-US" dirty="0"/>
              <a:t>loop with </a:t>
            </a:r>
            <a:r>
              <a:rPr lang="lv-LV" altLang="en-US" dirty="0" smtClean="0"/>
              <a:t>a </a:t>
            </a:r>
            <a:r>
              <a:rPr lang="lv-LV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lv-LV" altLang="en-US" dirty="0" smtClean="0"/>
              <a:t> flag</a:t>
            </a:r>
            <a:endParaRPr lang="en-US" altLang="en-US" dirty="0"/>
          </a:p>
        </p:txBody>
      </p:sp>
      <p:sp>
        <p:nvSpPr>
          <p:cNvPr id="2355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200" u="sng" dirty="0"/>
              <a:t>Flag-controlled </a:t>
            </a:r>
            <a:r>
              <a:rPr lang="en-US" altLang="en-US" sz="2200" b="1" u="sng" dirty="0">
                <a:solidFill>
                  <a:srgbClr val="638DAD"/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2200" u="sng" dirty="0"/>
              <a:t> loop</a:t>
            </a:r>
            <a:r>
              <a:rPr lang="en-US" altLang="en-US" sz="2200" dirty="0"/>
              <a:t>: uses a </a:t>
            </a:r>
            <a:r>
              <a:rPr lang="en-US" altLang="en-US" sz="22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en-US" sz="2200" dirty="0"/>
              <a:t> variable to control the loop</a:t>
            </a:r>
          </a:p>
          <a:p>
            <a:endParaRPr lang="en-US" altLang="en-US" sz="2200" dirty="0"/>
          </a:p>
          <a:p>
            <a:pPr marL="231775" indent="0">
              <a:spcBef>
                <a:spcPts val="0"/>
              </a:spcBef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isFound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the </a:t>
            </a:r>
            <a:r>
              <a:rPr lang="lv-LV" sz="22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endParaRPr lang="en-US" sz="2200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(!isFound) </a:t>
            </a:r>
            <a:r>
              <a:rPr lang="en-US" sz="22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//test the </a:t>
            </a:r>
            <a:r>
              <a:rPr lang="lv-LV" sz="22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endParaRPr lang="en-US" sz="2200" b="1" dirty="0" smtClean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lv-LV" sz="22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(expression)</a:t>
            </a: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isFound = </a:t>
            </a:r>
            <a:r>
              <a:rPr lang="en-US" sz="22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lv-LV" sz="2200" b="1" dirty="0" smtClean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the flag</a:t>
            </a:r>
            <a:endParaRPr lang="en-US" sz="2200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lv-LV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spcBef>
                <a:spcPts val="0"/>
              </a:spcBef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6" descr="istreamVar.eof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715000"/>
            <a:ext cx="2362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757271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lv-LV" altLang="en-US" dirty="0"/>
              <a:t>l</a:t>
            </a:r>
            <a:r>
              <a:rPr lang="en-US" altLang="en-US" dirty="0" smtClean="0"/>
              <a:t>oops</a:t>
            </a:r>
            <a:r>
              <a:rPr lang="lv-LV" altLang="en-US" dirty="0" smtClean="0"/>
              <a:t> controlled by </a:t>
            </a:r>
            <a:r>
              <a:rPr lang="lv-LV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71012" y="1752600"/>
            <a:ext cx="3911388" cy="4114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function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determine the end of file status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member of data type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istream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for the function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lv-LV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br>
              <a:rPr lang="lv-LV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lv-LV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cin.eof()</a:t>
            </a:r>
            <a:endParaRPr lang="en-US" dirty="0">
              <a:solidFill>
                <a:srgbClr val="0033CC"/>
              </a:solidFill>
            </a:endParaRPr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828800"/>
            <a:ext cx="614701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79411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</a:t>
            </a:r>
            <a:r>
              <a:rPr lang="en-US" altLang="en-US" dirty="0" smtClean="0"/>
              <a:t>Loop</a:t>
            </a:r>
            <a:r>
              <a:rPr lang="lv-LV" altLang="en-US" dirty="0" smtClean="0"/>
              <a:t>s – 1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4000" y="2724150"/>
            <a:ext cx="4978400" cy="3143250"/>
          </a:xfrm>
        </p:spPr>
        <p:txBody>
          <a:bodyPr/>
          <a:lstStyle/>
          <a:p>
            <a:r>
              <a:rPr lang="lv-LV" dirty="0" smtClean="0"/>
              <a:t>If you need multiple statements in the loop – should write curly brackets: </a:t>
            </a:r>
          </a:p>
          <a:p>
            <a:pPr marL="0" indent="0">
              <a:buNone/>
            </a:pP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10; 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 val = f(i); </a:t>
            </a:r>
          </a:p>
          <a:p>
            <a:pPr marL="0" indent="0">
              <a:buNone/>
            </a:pP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val &lt;&lt; endl;</a:t>
            </a:r>
          </a:p>
          <a:p>
            <a:pPr marL="0" indent="0">
              <a:buNone/>
            </a:pPr>
            <a:r>
              <a:rPr lang="lv-LV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6" descr="for (initial statement; loop condition; update statement)&#10;   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04987"/>
            <a:ext cx="7372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380" y="2724150"/>
            <a:ext cx="4419600" cy="31432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7086600" y="4572000"/>
            <a:ext cx="4191000" cy="838200"/>
          </a:xfrm>
          <a:prstGeom prst="roundRect">
            <a:avLst/>
          </a:prstGeom>
          <a:noFill/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599289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</a:t>
            </a:r>
            <a:r>
              <a:rPr lang="en-US" altLang="en-US" dirty="0" smtClean="0"/>
              <a:t>Loop</a:t>
            </a:r>
            <a:r>
              <a:rPr lang="lv-LV" altLang="en-US" dirty="0" smtClean="0"/>
              <a:t>s – 2 </a:t>
            </a:r>
            <a:endParaRPr lang="en-US" alt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is a </a:t>
            </a:r>
            <a:r>
              <a:rPr lang="lv-LV" altLang="en-US" dirty="0" smtClean="0"/>
              <a:t>"</a:t>
            </a:r>
            <a:r>
              <a:rPr lang="en-US" altLang="en-US" dirty="0" smtClean="0"/>
              <a:t>semantic error</a:t>
            </a:r>
            <a:r>
              <a:rPr lang="lv-LV" altLang="en-US" dirty="0" smtClean="0"/>
              <a:t>"</a:t>
            </a:r>
            <a:r>
              <a:rPr lang="en-US" altLang="en-US" dirty="0" smtClean="0"/>
              <a:t>:</a:t>
            </a:r>
            <a:endParaRPr lang="lv-LV" altLang="en-US" dirty="0" smtClean="0"/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i++);</a:t>
            </a:r>
          </a:p>
          <a:p>
            <a:pPr marL="0" indent="0">
              <a:buNone/>
            </a:pPr>
            <a:r>
              <a:rPr lang="lv-LV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"*" &lt;&lt; endl;</a:t>
            </a:r>
          </a:p>
          <a:p>
            <a:pPr marL="0" indent="0">
              <a:buNone/>
            </a:pPr>
            <a:endParaRPr lang="lv-LV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The following is a legal (but infinite)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loop: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(;;)</a:t>
            </a:r>
          </a:p>
          <a:p>
            <a:pPr marL="457200" lvl="1" indent="0"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&lt;&lt; "Hello" &lt;&lt;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22369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</a:t>
            </a:r>
            <a:r>
              <a:rPr lang="en-US" altLang="en-US" dirty="0" smtClean="0"/>
              <a:t>Loop</a:t>
            </a:r>
            <a:r>
              <a:rPr lang="lv-LV" altLang="en-US" dirty="0" smtClean="0"/>
              <a:t>s – 3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i=10; i&gt;=1; 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i--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 " &lt;&lt; i; </a:t>
            </a:r>
          </a:p>
          <a:p>
            <a:pPr marL="0" indent="0">
              <a:buNone/>
            </a:pP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endl;</a:t>
            </a:r>
          </a:p>
          <a:p>
            <a:pPr marL="0" indent="0">
              <a:buNone/>
            </a:pPr>
            <a:endParaRPr lang="lv-LV" sz="2400" dirty="0"/>
          </a:p>
          <a:p>
            <a:pPr marL="0" indent="0">
              <a:buNone/>
            </a:pPr>
            <a:r>
              <a:rPr lang="lv-LV" sz="2400" dirty="0" smtClean="0"/>
              <a:t>Output: 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10 9 8 7 6 5 4 3 2 1</a:t>
            </a:r>
          </a:p>
          <a:p>
            <a:pPr marL="0" indent="0">
              <a:buNone/>
            </a:pPr>
            <a:endParaRPr lang="lv-LV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324600" y="1752600"/>
            <a:ext cx="52578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i=10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i&gt;=1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lv-LV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--i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lv-LV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lv-LV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 " &lt;&lt; i; 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lv-LV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 smtClean="0"/>
              <a:t>What </a:t>
            </a:r>
            <a:r>
              <a:rPr lang="lv-LV" sz="2400" dirty="0"/>
              <a:t>would change in this case?</a:t>
            </a:r>
          </a:p>
          <a:p>
            <a:pPr marL="0" indent="0">
              <a:buNone/>
            </a:pPr>
            <a:endParaRPr lang="lv-LV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96000" y="1752600"/>
            <a:ext cx="0" cy="4648200"/>
          </a:xfrm>
          <a:prstGeom prst="line">
            <a:avLst/>
          </a:prstGeom>
          <a:solidFill>
            <a:schemeClr val="accent1"/>
          </a:solidFill>
          <a:ln w="82550" cap="flat" cmpd="dbl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5078656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(1 of 6)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of a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</a:t>
            </a:r>
            <a:r>
              <a:rPr lang="en-US" b="1" dirty="0">
                <a:solidFill>
                  <a:srgbClr val="638DAD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76663" y="3200400"/>
            <a:ext cx="8415337" cy="1817688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executes first, and then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evaluated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long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loop continues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avoid an infinite loop, body must contain a statement that makes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93104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(2 of 6)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statement can be simple or compound</a:t>
            </a:r>
          </a:p>
          <a:p>
            <a:r>
              <a:rPr lang="en-US" altLang="en-US" dirty="0"/>
              <a:t>Loop always iterates at least once</a:t>
            </a:r>
          </a:p>
        </p:txBody>
      </p:sp>
    </p:spTree>
    <p:extLst>
      <p:ext uri="{BB962C8B-B14F-4D97-AF65-F5344CB8AC3E}">
        <p14:creationId xmlns:p14="http://schemas.microsoft.com/office/powerpoint/2010/main" val="1163911967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</a:t>
            </a:r>
            <a:r>
              <a:rPr lang="en-US" altLang="en-US" dirty="0" smtClean="0"/>
              <a:t>Loop</a:t>
            </a:r>
            <a:r>
              <a:rPr lang="lv-LV" altLang="en-US" dirty="0"/>
              <a:t>s</a:t>
            </a:r>
            <a:endParaRPr lang="en-US" altLang="en-US" dirty="0"/>
          </a:p>
        </p:txBody>
      </p:sp>
      <p:pic>
        <p:nvPicPr>
          <p:cNvPr id="6" name="Picture 6" descr="do&#10;    statement&#10;while (expression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2743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2952750"/>
            <a:ext cx="2181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27118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</a:t>
            </a:r>
            <a:r>
              <a:rPr lang="lv-LV" altLang="en-US" dirty="0" smtClean="0"/>
              <a:t>Loops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</a:t>
            </a:r>
            <a:r>
              <a:rPr lang="en-US" dirty="0"/>
              <a:t>loops are </a:t>
            </a:r>
            <a:r>
              <a:rPr lang="en-US" u="sng" dirty="0"/>
              <a:t>pretest loops</a:t>
            </a:r>
            <a:endParaRPr lang="en-US" dirty="0"/>
          </a:p>
          <a:p>
            <a:pPr lvl="1"/>
            <a:r>
              <a:rPr lang="en-US" dirty="0"/>
              <a:t>It is possible that these loops many never activate due to entry conditions</a:t>
            </a:r>
          </a:p>
          <a:p>
            <a:r>
              <a:rPr lang="en-US" dirty="0"/>
              <a:t>In contrast,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/>
              <a:t>loops are </a:t>
            </a:r>
            <a:r>
              <a:rPr lang="en-US" u="sng" dirty="0"/>
              <a:t>posttest loops</a:t>
            </a:r>
          </a:p>
          <a:p>
            <a:pPr lvl="1"/>
            <a:r>
              <a:rPr lang="en-US" dirty="0"/>
              <a:t>These loops always execute at least once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i = 0;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i &lt;&lt; " ";</a:t>
            </a:r>
          </a:p>
          <a:p>
            <a:pPr marL="0" indent="0">
              <a:buNone/>
            </a:pP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 += 5;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(i &lt;= 20);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64552396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Statements (2 of 2)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is used in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structures</a:t>
            </a:r>
          </a:p>
          <a:p>
            <a:r>
              <a:rPr lang="en-US" altLang="en-US" dirty="0"/>
              <a:t>When executed in a loop</a:t>
            </a:r>
          </a:p>
          <a:p>
            <a:pPr lvl="1"/>
            <a:r>
              <a:rPr lang="en-US" altLang="en-US" dirty="0"/>
              <a:t>It skips remaining statements and proceeds with the next iteration of the loop </a:t>
            </a:r>
            <a:endParaRPr lang="lv-LV" altLang="en-US" dirty="0" smtClean="0"/>
          </a:p>
          <a:p>
            <a:r>
              <a:rPr lang="lv-LV" altLang="en-US" dirty="0" smtClean="0"/>
              <a:t>You can only break/continue the innermost loop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76518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cin</a:t>
            </a:r>
            <a:r>
              <a:rPr lang="en-US" altLang="en-US" dirty="0"/>
              <a:t> and the Extraction Operator </a:t>
            </a:r>
            <a:r>
              <a:rPr lang="en-US" altLang="en-US" dirty="0" smtClean="0"/>
              <a:t>&gt;&gt;</a:t>
            </a:r>
            <a:endParaRPr lang="en-US" alt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F75ECC-A438-4461-BD7F-1130AB56EF91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82130"/>
            <a:ext cx="8902022" cy="3285270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619350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ch;   int a, b;  double z; </a:t>
            </a:r>
            <a:endParaRPr lang="lv-LV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20688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Control Structures (1 of 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the following pattern: 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use the following code:</a:t>
            </a: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(i = 1; i &lt;= 5; i++)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{                            </a:t>
            </a:r>
            <a:endParaRPr lang="en-US" sz="2000" b="1" dirty="0">
              <a:solidFill>
                <a:srgbClr val="00A589"/>
              </a:solidFill>
              <a:latin typeface="Courier New" pitchFamily="49" charset="0"/>
              <a:cs typeface="Courier New" pitchFamily="49" charset="0"/>
            </a:endParaRP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(j = 1; j &lt;= i;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00A589"/>
              </a:solidFill>
              <a:latin typeface="Courier New" pitchFamily="49" charset="0"/>
              <a:cs typeface="Courier New" pitchFamily="49" charset="0"/>
            </a:endParaRP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 cout &lt;&lt;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"*";</a:t>
            </a:r>
            <a:endParaRPr lang="en-US" sz="2000" b="1" dirty="0" smtClean="0">
              <a:solidFill>
                <a:srgbClr val="00A589"/>
              </a:solidFill>
              <a:latin typeface="Courier New" pitchFamily="49" charset="0"/>
              <a:cs typeface="Courier New" pitchFamily="49" charset="0"/>
            </a:endParaRP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solidFill>
                <a:srgbClr val="00A589"/>
              </a:solidFill>
              <a:latin typeface="Courier New" pitchFamily="49" charset="0"/>
              <a:cs typeface="Courier New" pitchFamily="49" charset="0"/>
            </a:endParaRPr>
          </a:p>
          <a:p>
            <a:pPr marL="461963" lvl="1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rgbClr val="00A58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59772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Control Structures (2 of 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result if we replace the first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 with this?</a:t>
            </a:r>
          </a:p>
          <a:p>
            <a:pPr marL="461963" indent="0"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(i = 5; i &gt;= 1; i--)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Answer: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</a:t>
            </a:r>
          </a:p>
          <a:p>
            <a:pPr marL="461963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27188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Avoiding Bugs by Avoiding Patches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software patch is a piece of code written on top of an existing piece of code </a:t>
            </a:r>
          </a:p>
          <a:p>
            <a:pPr lvl="1"/>
            <a:r>
              <a:rPr lang="en-US" altLang="en-US" dirty="0"/>
              <a:t>Intended to fix a bug in the original code</a:t>
            </a:r>
          </a:p>
          <a:p>
            <a:r>
              <a:rPr lang="en-US" altLang="en-US" dirty="0"/>
              <a:t>Some programmers address the symptom of the problem by adding a software patch</a:t>
            </a:r>
          </a:p>
          <a:p>
            <a:r>
              <a:rPr lang="en-US" altLang="en-US" dirty="0"/>
              <a:t>A programmer should instead resolve the underlying issue</a:t>
            </a:r>
          </a:p>
        </p:txBody>
      </p:sp>
    </p:spTree>
    <p:extLst>
      <p:ext uri="{BB962C8B-B14F-4D97-AF65-F5344CB8AC3E}">
        <p14:creationId xmlns:p14="http://schemas.microsoft.com/office/powerpoint/2010/main" val="3328474590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C++ has three looping (repetition) structures: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do…while</a:t>
            </a:r>
          </a:p>
          <a:p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 are called pretest loops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 </a:t>
            </a:r>
            <a:r>
              <a:rPr lang="en-US" altLang="en-US" dirty="0"/>
              <a:t>loop is called a posttest loop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may not execute at all, but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 </a:t>
            </a:r>
            <a:r>
              <a:rPr lang="en-US" altLang="en-US" dirty="0"/>
              <a:t>always executes at least </a:t>
            </a:r>
            <a:r>
              <a:rPr lang="en-US" altLang="en-US" dirty="0" smtClean="0"/>
              <a:t>once</a:t>
            </a:r>
            <a:endParaRPr lang="lv-LV" altLang="en-US" dirty="0" smtClean="0"/>
          </a:p>
          <a:p>
            <a:r>
              <a:rPr lang="en-US" altLang="en-US" b="1" dirty="0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  <a:r>
              <a:rPr lang="lv-LV" altLang="en-US" dirty="0" smtClean="0"/>
              <a:t>s can be c</a:t>
            </a:r>
            <a:r>
              <a:rPr lang="en-US" altLang="en-US" dirty="0" err="1" smtClean="0"/>
              <a:t>ounter</a:t>
            </a:r>
            <a:r>
              <a:rPr lang="en-US" altLang="en-US" dirty="0" smtClean="0"/>
              <a:t>-controlled</a:t>
            </a:r>
            <a:r>
              <a:rPr lang="lv-LV" altLang="en-US" dirty="0" smtClean="0"/>
              <a:t>; s</a:t>
            </a:r>
            <a:r>
              <a:rPr lang="en-US" altLang="en-US" dirty="0" err="1" smtClean="0"/>
              <a:t>entinel</a:t>
            </a:r>
            <a:r>
              <a:rPr lang="en-US" altLang="en-US" dirty="0" smtClean="0"/>
              <a:t>-controlled</a:t>
            </a:r>
            <a:r>
              <a:rPr lang="lv-LV" altLang="en-US" dirty="0" smtClean="0"/>
              <a:t>; </a:t>
            </a:r>
            <a:r>
              <a:rPr lang="en-US" altLang="en-US" dirty="0" smtClean="0"/>
              <a:t>EOF-controlled</a:t>
            </a:r>
            <a:r>
              <a:rPr lang="lv-LV" altLang="en-US" dirty="0"/>
              <a:t/>
            </a:r>
            <a:br>
              <a:rPr lang="lv-LV" altLang="en-US" dirty="0"/>
            </a:br>
            <a:r>
              <a:rPr lang="lv-LV" altLang="en-US" dirty="0" smtClean="0"/>
              <a:t>(</a:t>
            </a:r>
            <a:r>
              <a:rPr lang="en-US" altLang="en-US" dirty="0"/>
              <a:t>In the Windows </a:t>
            </a:r>
            <a:r>
              <a:rPr lang="en-US" altLang="en-US" dirty="0" smtClean="0"/>
              <a:t>console, </a:t>
            </a:r>
            <a:r>
              <a:rPr lang="en-US" altLang="en-US" dirty="0"/>
              <a:t>the end-of-file marker is entered using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Ctrl+z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lv-LV" altLang="en-US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statement in the body of a loop immediately terminates the loop</a:t>
            </a:r>
          </a:p>
          <a:p>
            <a:r>
              <a:rPr lang="lv-LV" altLang="en-US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statement in the body of a loop skips to the next iteration</a:t>
            </a:r>
          </a:p>
          <a:p>
            <a:endParaRPr lang="lv-LV" alt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1825238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to Code</a:t>
            </a:r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8268"/>
            <a:ext cx="4191000" cy="492611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Does this flowchart need conditionals? (What kind is better – If? If/else? Switch?)</a:t>
            </a:r>
          </a:p>
          <a:p>
            <a:r>
              <a:rPr lang="en-US" sz="2400" dirty="0" smtClean="0"/>
              <a:t>Does this </a:t>
            </a:r>
            <a:r>
              <a:rPr lang="en-US" sz="2400" dirty="0"/>
              <a:t>flowchart</a:t>
            </a:r>
            <a:r>
              <a:rPr lang="en-US" sz="2400" dirty="0" smtClean="0"/>
              <a:t> need loops? (What kind fits better – For? While? Do-While?). Any "break" or "continue"?</a:t>
            </a:r>
          </a:p>
          <a:p>
            <a:r>
              <a:rPr lang="en-US" sz="2400" dirty="0" smtClean="0"/>
              <a:t>Write main() function that runs this flowchart (assume that all the functions referred here are implemented somewhere).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964326146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to Code: Solution</a:t>
            </a:r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18268"/>
            <a:ext cx="4191000" cy="492611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userDao.init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user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userDao.getNext();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(user == null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continue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while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(!user.isLast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10301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User-Defined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78760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lv-LV" altLang="en-US" dirty="0" smtClean="0"/>
              <a:t>Use predefined</a:t>
            </a:r>
            <a:r>
              <a:rPr lang="en-US" altLang="en-US" dirty="0" smtClean="0"/>
              <a:t> functions</a:t>
            </a:r>
            <a:endParaRPr lang="lv-LV" altLang="en-US" dirty="0" smtClean="0"/>
          </a:p>
          <a:p>
            <a:pPr lvl="1"/>
            <a:r>
              <a:rPr lang="lv-LV" altLang="en-US" dirty="0" smtClean="0"/>
              <a:t>Use</a:t>
            </a:r>
            <a:r>
              <a:rPr lang="en-US" altLang="en-US" dirty="0" smtClean="0"/>
              <a:t> </a:t>
            </a:r>
            <a:r>
              <a:rPr lang="en-US" altLang="en-US" dirty="0"/>
              <a:t>user-defined functions</a:t>
            </a:r>
          </a:p>
          <a:p>
            <a:pPr lvl="1"/>
            <a:r>
              <a:rPr lang="en-US" altLang="en-US" dirty="0" smtClean="0"/>
              <a:t>Examine</a:t>
            </a:r>
            <a:r>
              <a:rPr lang="lv-LV" altLang="en-US" dirty="0" smtClean="0"/>
              <a:t> void and</a:t>
            </a:r>
            <a:r>
              <a:rPr lang="en-US" altLang="en-US" dirty="0" smtClean="0"/>
              <a:t> </a:t>
            </a:r>
            <a:r>
              <a:rPr lang="en-US" altLang="en-US" dirty="0"/>
              <a:t>value-returning </a:t>
            </a:r>
            <a:r>
              <a:rPr lang="en-US" altLang="en-US" dirty="0" smtClean="0"/>
              <a:t>functions</a:t>
            </a:r>
            <a:endParaRPr lang="en-US" altLang="en-US" dirty="0"/>
          </a:p>
          <a:p>
            <a:pPr lvl="1"/>
            <a:r>
              <a:rPr lang="lv-LV" altLang="en-US" dirty="0" smtClean="0"/>
              <a:t>Distinguish</a:t>
            </a:r>
            <a:r>
              <a:rPr lang="en-US" altLang="en-US" dirty="0" smtClean="0"/>
              <a:t> </a:t>
            </a:r>
            <a:r>
              <a:rPr lang="en-US" altLang="en-US" dirty="0"/>
              <a:t>function </a:t>
            </a:r>
            <a:r>
              <a:rPr lang="en-US" altLang="en-US" dirty="0" smtClean="0"/>
              <a:t>prototypes</a:t>
            </a:r>
            <a:r>
              <a:rPr lang="lv-LV" altLang="en-US" dirty="0" smtClean="0"/>
              <a:t>/declarations and definitions.</a:t>
            </a:r>
          </a:p>
          <a:p>
            <a:pPr lvl="1"/>
            <a:r>
              <a:rPr lang="lv-LV" altLang="en-US" dirty="0" smtClean="0"/>
              <a:t>Distinguish </a:t>
            </a:r>
            <a:r>
              <a:rPr lang="en-US" altLang="en-US" dirty="0" smtClean="0"/>
              <a:t>between </a:t>
            </a:r>
            <a:r>
              <a:rPr lang="en-US" altLang="en-US" dirty="0"/>
              <a:t>value and reference </a:t>
            </a:r>
            <a:r>
              <a:rPr lang="en-US" altLang="en-US" dirty="0" smtClean="0"/>
              <a:t>parameters</a:t>
            </a:r>
            <a:endParaRPr lang="lv-LV" altLang="en-US" dirty="0" smtClean="0"/>
          </a:p>
          <a:p>
            <a:pPr lvl="1"/>
            <a:r>
              <a:rPr lang="en-US" altLang="en-US" dirty="0"/>
              <a:t>Learn function overloading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6071403"/>
      </p:ext>
    </p:extLst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 allow complicated programs to be divided into manageable </a:t>
            </a:r>
            <a:r>
              <a:rPr lang="en-US" altLang="en-US" dirty="0" smtClean="0"/>
              <a:t>pieces</a:t>
            </a:r>
            <a:endParaRPr lang="lv-LV" altLang="en-US" dirty="0" smtClean="0"/>
          </a:p>
          <a:p>
            <a:pPr eaLnBrk="1" hangingPunct="1">
              <a:spcBef>
                <a:spcPts val="675"/>
              </a:spcBef>
            </a:pPr>
            <a:r>
              <a:rPr lang="en-US" altLang="en-US" dirty="0"/>
              <a:t>In C++, a function is similar to that of a function in algebra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has a name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does some computation</a:t>
            </a:r>
          </a:p>
          <a:p>
            <a:pPr eaLnBrk="1" hangingPunct="1"/>
            <a:r>
              <a:rPr lang="en-US" altLang="en-US" dirty="0"/>
              <a:t>Some of the predefined mathematical functions are: </a:t>
            </a:r>
          </a:p>
          <a:p>
            <a:pPr marL="346075" lvl="1" indent="-3175"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b="1" dirty="0">
                <a:latin typeface="Courier New" pitchFamily="49" charset="0"/>
              </a:rPr>
              <a:t>pow(x, </a:t>
            </a:r>
            <a:r>
              <a:rPr lang="en-US" altLang="en-US" b="1" dirty="0" smtClean="0">
                <a:latin typeface="Courier New" pitchFamily="49" charset="0"/>
              </a:rPr>
              <a:t>y)</a:t>
            </a:r>
            <a:r>
              <a:rPr lang="lv-LV" altLang="en-US" b="1" dirty="0" smtClean="0">
                <a:latin typeface="Courier New" pitchFamily="49" charset="0"/>
              </a:rPr>
              <a:t>, </a:t>
            </a:r>
            <a:r>
              <a:rPr lang="en-US" altLang="en-US" b="1" dirty="0" err="1" smtClean="0">
                <a:latin typeface="Courier New" pitchFamily="49" charset="0"/>
              </a:rPr>
              <a:t>sqrt</a:t>
            </a:r>
            <a:r>
              <a:rPr lang="en-US" altLang="en-US" b="1" dirty="0" smtClean="0">
                <a:latin typeface="Courier New" pitchFamily="49" charset="0"/>
              </a:rPr>
              <a:t>(x)</a:t>
            </a:r>
            <a:r>
              <a:rPr lang="lv-LV" altLang="en-US" b="1" dirty="0" smtClean="0">
                <a:latin typeface="Courier New" pitchFamily="49" charset="0"/>
              </a:rPr>
              <a:t>, </a:t>
            </a:r>
            <a:r>
              <a:rPr lang="en-US" altLang="en-US" b="1" dirty="0" smtClean="0">
                <a:latin typeface="Courier New" pitchFamily="49" charset="0"/>
              </a:rPr>
              <a:t>floor(x</a:t>
            </a:r>
            <a:r>
              <a:rPr lang="en-US" altLang="en-US" b="1" dirty="0">
                <a:latin typeface="Courier New" pitchFamily="49" charset="0"/>
              </a:rPr>
              <a:t>)</a:t>
            </a:r>
            <a:r>
              <a:rPr lang="en-US" altLang="en-US" dirty="0" smtClean="0"/>
              <a:t> </a:t>
            </a:r>
            <a:endParaRPr lang="lv-LV" altLang="en-US" dirty="0" smtClean="0"/>
          </a:p>
          <a:p>
            <a:pPr marL="285750"/>
            <a:r>
              <a:rPr lang="lv-LV" altLang="en-US" dirty="0" smtClean="0"/>
              <a:t>C++ is not algebra – functions not only return values; they may have "side-effects" (sometimes they even change the parameter passed to that function).</a:t>
            </a:r>
            <a:endParaRPr lang="en-US" altLang="en-US" dirty="0"/>
          </a:p>
          <a:p>
            <a:pPr marL="346075" lvl="1" indent="-3175">
              <a:buNone/>
            </a:pPr>
            <a:endParaRPr lang="lv-LV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105599"/>
      </p:ext>
    </p:extLst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 (3 of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Heading (or function header): the first line of the function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int abs(int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 { ... }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 smtClean="0"/>
              <a:t>Formal </a:t>
            </a:r>
            <a:r>
              <a:rPr lang="en-US" altLang="en-US" dirty="0"/>
              <a:t>parameter: a variable declared in the heading 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number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Actual parameter: a variable or expression listed in a call to a function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abs(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02670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cin</a:t>
            </a:r>
            <a:r>
              <a:rPr lang="en-US" altLang="en-US" dirty="0"/>
              <a:t> and the Extraction Operator </a:t>
            </a:r>
            <a:r>
              <a:rPr lang="en-US" altLang="en-US" dirty="0" smtClean="0"/>
              <a:t>&gt;&gt;</a:t>
            </a:r>
            <a:endParaRPr lang="en-US" alt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5A79A2-A0DB-4482-9BEF-AC2970FD5B3C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402394"/>
            <a:ext cx="8933474" cy="4147684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619350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ch, ch1, ch2;   int a, b;  double z; </a:t>
            </a:r>
            <a:endParaRPr lang="lv-LV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38353"/>
      </p:ext>
    </p:extLst>
  </p:cSld>
  <p:clrMapOvr>
    <a:masterClrMapping/>
  </p:clrMapOvr>
  <p:transition spd="slow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Parts of the Function Definition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153400" y="1752600"/>
            <a:ext cx="34290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b = 7;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 = larger(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lv-LV" dirty="0"/>
          </a:p>
          <a:p>
            <a:r>
              <a:rPr lang="lv-LV" dirty="0" smtClean="0"/>
              <a:t>Variables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lv-LV" dirty="0" smtClean="0"/>
              <a:t> are actual parameters. </a:t>
            </a:r>
          </a:p>
          <a:p>
            <a:r>
              <a:rPr lang="lv-LV" dirty="0" smtClean="0"/>
              <a:t>They are copied during the function call.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905000"/>
            <a:ext cx="68796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4663"/>
      </p:ext>
    </p:extLst>
  </p:cSld>
  <p:clrMapOvr>
    <a:masterClrMapping/>
  </p:clrMapOvr>
  <p:transition spd="slow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</a:t>
            </a:r>
            <a:r>
              <a:rPr lang="en-US" altLang="en-US" dirty="0" smtClean="0"/>
              <a:t>Functions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secret(int 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&gt; 5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2*x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v-LV" b="1" dirty="0" smtClean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funcRet2(</a:t>
            </a:r>
            <a:r>
              <a:rPr 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z+b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lv-LV" dirty="0" smtClean="0">
                <a:cs typeface="Courier New" panose="02070309020205020404" pitchFamily="49" charset="0"/>
              </a:rPr>
              <a:t>Need </a:t>
            </a:r>
            <a:r>
              <a:rPr lang="lv-LV" dirty="0">
                <a:cs typeface="Courier New" panose="02070309020205020404" pitchFamily="49" charset="0"/>
              </a:rPr>
              <a:t>to return value on all branches of a function. (Compilation should fail</a:t>
            </a:r>
            <a:r>
              <a:rPr lang="lv-LV" dirty="0" smtClean="0">
                <a:cs typeface="Courier New" panose="02070309020205020404" pitchFamily="49" charset="0"/>
              </a:rPr>
              <a:t>.)</a:t>
            </a:r>
          </a:p>
          <a:p>
            <a:pPr marL="0" indent="0">
              <a:spcBef>
                <a:spcPts val="0"/>
              </a:spcBef>
              <a:buNone/>
            </a:pPr>
            <a:endParaRPr lang="lv-LV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lv-LV" dirty="0" smtClean="0">
                <a:cs typeface="Courier New" panose="02070309020205020404" pitchFamily="49" charset="0"/>
              </a:rPr>
              <a:t>This example compiles, but only returns the last value. </a:t>
            </a:r>
            <a:endParaRPr lang="lv-LV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lv-LV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lv-LV" b="1" dirty="0" smtClean="0">
                <a:cs typeface="Courier New" panose="02070309020205020404" pitchFamily="49" charset="0"/>
              </a:rPr>
              <a:t>Problem:</a:t>
            </a:r>
            <a:r>
              <a:rPr lang="lv-LV" dirty="0" smtClean="0">
                <a:cs typeface="Courier New" panose="02070309020205020404" pitchFamily="49" charset="0"/>
              </a:rPr>
              <a:t> What if 2 numbers should be returned?</a:t>
            </a:r>
            <a:endParaRPr lang="en-US" dirty="0">
              <a:cs typeface="Courier New" panose="02070309020205020404" pitchFamily="49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62571633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similar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295400"/>
            <a:ext cx="4978400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courseGrade(int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(score / 10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sz="18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'F';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'D';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'A';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No need to write "break" (as "return" immediately jumps out from the function – not just the switch or the loop).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45222049"/>
      </p:ext>
    </p:extLst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 Declaration Order Matters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lv-LV" altLang="en-US" dirty="0"/>
              <a:t>Tricky, if functions are mutually recursive (not clear, which goes above</a:t>
            </a:r>
            <a:r>
              <a:rPr lang="lv-LV" altLang="en-US" dirty="0" smtClean="0"/>
              <a:t>).</a:t>
            </a:r>
          </a:p>
          <a:p>
            <a:r>
              <a:rPr lang="en-US" altLang="en-US" dirty="0" smtClean="0"/>
              <a:t>Function </a:t>
            </a:r>
            <a:r>
              <a:rPr lang="en-US" altLang="en-US" i="1" dirty="0" smtClean="0">
                <a:solidFill>
                  <a:srgbClr val="0070C0"/>
                </a:solidFill>
              </a:rPr>
              <a:t>declarations</a:t>
            </a:r>
            <a:r>
              <a:rPr lang="en-US" altLang="en-US" dirty="0" smtClean="0"/>
              <a:t> often appear before the </a:t>
            </a:r>
            <a:r>
              <a:rPr lang="en-US" altLang="en-US" i="1" dirty="0" smtClean="0">
                <a:solidFill>
                  <a:srgbClr val="0070C0"/>
                </a:solidFill>
              </a:rPr>
              <a:t>definitions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For example, a "void" functions </a:t>
            </a:r>
            <a:r>
              <a:rPr lang="en-US" altLang="en-US" dirty="0"/>
              <a:t>are placed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lvl="1" eaLnBrk="1" hangingPunct="1"/>
            <a:r>
              <a:rPr lang="en-US" altLang="en-US" dirty="0"/>
              <a:t>The function prototype must be placed before the function </a:t>
            </a:r>
            <a:r>
              <a:rPr lang="en-US" altLang="en-US" b="1" dirty="0" smtClean="0">
                <a:latin typeface="Courier New" pitchFamily="49" charset="0"/>
              </a:rPr>
              <a:t>main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Hofstadter {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F(int n);</a:t>
            </a:r>
          </a:p>
          <a:p>
            <a:pPr marL="0" indent="0">
              <a:buNone/>
            </a:pPr>
            <a:r>
              <a:rPr lang="lv-LV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static int M(int n);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Hofstadter::F(int n</a:t>
            </a:r>
            <a:r>
              <a:rPr lang="lv-LV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 n == 0 ) return 1;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 - M(F(n-1));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Hofstadter::M(int n</a:t>
            </a:r>
            <a:r>
              <a:rPr lang="lv-LV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 n == 0 ) return 0;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 - F(M(n-1));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830636"/>
      </p:ext>
    </p:extLst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 (1 of 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User-defined </a:t>
            </a:r>
            <a:r>
              <a:rPr lang="en-US" altLang="en-US" u="sng" dirty="0"/>
              <a:t>void functions</a:t>
            </a:r>
            <a:r>
              <a:rPr lang="en-US" altLang="en-US" dirty="0"/>
              <a:t> can be placed either before or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If user-defined void functions are placed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lvl="1" eaLnBrk="1" hangingPunct="1"/>
            <a:r>
              <a:rPr lang="en-US" altLang="en-US" dirty="0"/>
              <a:t>The function prototype must be placed before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eaLnBrk="1" hangingPunct="1"/>
            <a:r>
              <a:rPr lang="en-US" altLang="en-US" dirty="0"/>
              <a:t>A void function does not have a return type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 without any value is typically used to exit the function early</a:t>
            </a:r>
          </a:p>
        </p:txBody>
      </p:sp>
      <p:pic>
        <p:nvPicPr>
          <p:cNvPr id="4" name="Picture 7" descr="void functionName(formal parameter list)&#10;{&#10;    statements&#10;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105400"/>
            <a:ext cx="5419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761423"/>
      </p:ext>
    </p:extLst>
  </p:cSld>
  <p:clrMapOvr>
    <a:masterClrMapping/>
  </p:clrMapOvr>
  <p:transition spd="slow">
    <p:wip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of an Identifier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Scope</a:t>
            </a:r>
            <a:r>
              <a:rPr lang="en-US" dirty="0"/>
              <a:t> of an identifier: where in the program the identifier is accessible</a:t>
            </a:r>
          </a:p>
          <a:p>
            <a:r>
              <a:rPr lang="en-US" u="sng" dirty="0"/>
              <a:t>Local identifier</a:t>
            </a:r>
            <a:r>
              <a:rPr lang="en-US" dirty="0"/>
              <a:t>: identifiers declared within a function (or block)</a:t>
            </a:r>
          </a:p>
          <a:p>
            <a:r>
              <a:rPr lang="en-US" u="sng" dirty="0"/>
              <a:t>Global identifier</a:t>
            </a:r>
            <a:r>
              <a:rPr lang="en-US" dirty="0"/>
              <a:t>: identifiers declared outside of every function definition</a:t>
            </a:r>
          </a:p>
          <a:p>
            <a:r>
              <a:rPr lang="en-US" dirty="0"/>
              <a:t>C++ does not allow nested functions</a:t>
            </a:r>
          </a:p>
          <a:p>
            <a:pPr lvl="1"/>
            <a:r>
              <a:rPr lang="en-US" dirty="0"/>
              <a:t>Definition of one function cannot be included in the body of 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72624848"/>
      </p:ext>
    </p:extLst>
  </p:cSld>
  <p:clrMapOvr>
    <a:masterClrMapping/>
  </p:clrMapOvr>
  <p:transition spd="slow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and Automatic </a:t>
            </a:r>
            <a:r>
              <a:rPr lang="en-US" altLang="en-US" dirty="0" smtClean="0"/>
              <a:t>Variables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Automatic variable</a:t>
            </a:r>
            <a:r>
              <a:rPr lang="en-US" altLang="en-US" dirty="0"/>
              <a:t>: memory is allocated at block entry and deallocated at block exit</a:t>
            </a:r>
          </a:p>
          <a:p>
            <a:pPr lvl="1" eaLnBrk="1" hangingPunct="1"/>
            <a:r>
              <a:rPr lang="en-US" altLang="en-US" dirty="0"/>
              <a:t>By default, variables declared within a block are automatic variables </a:t>
            </a:r>
          </a:p>
          <a:p>
            <a:pPr eaLnBrk="1" hangingPunct="1"/>
            <a:r>
              <a:rPr lang="en-US" altLang="en-US" u="sng" dirty="0"/>
              <a:t>Static variable</a:t>
            </a:r>
            <a:r>
              <a:rPr lang="en-US" altLang="en-US" dirty="0"/>
              <a:t>: memory remains allocated as long as the program executes</a:t>
            </a:r>
          </a:p>
          <a:p>
            <a:pPr lvl="1" eaLnBrk="1" hangingPunct="1"/>
            <a:r>
              <a:rPr lang="en-US" altLang="en-US" dirty="0"/>
              <a:t>Global variables declared outside of any block are static variables</a:t>
            </a:r>
            <a:endParaRPr lang="en-US" altLang="en-US" u="sng" dirty="0"/>
          </a:p>
          <a:p>
            <a:pPr lvl="1" eaLnBrk="1" hangingPunct="1"/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4788"/>
      </p:ext>
    </p:extLst>
  </p:cSld>
  <p:clrMapOvr>
    <a:masterClrMapping/>
  </p:clrMapOvr>
  <p:transition spd="slow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Overloading: An Introduction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In a C++ program, several functions can have the same name </a:t>
            </a:r>
          </a:p>
          <a:p>
            <a:pPr>
              <a:spcBef>
                <a:spcPct val="40000"/>
              </a:spcBef>
            </a:pPr>
            <a:r>
              <a:rPr lang="en-US" altLang="en-US" u="sng" dirty="0"/>
              <a:t>Function overloading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or </a:t>
            </a:r>
            <a:r>
              <a:rPr lang="en-US" u="sng" dirty="0"/>
              <a:t>overloading a function name</a:t>
            </a:r>
            <a:r>
              <a:rPr lang="en-US" dirty="0"/>
              <a:t>)</a:t>
            </a:r>
            <a:r>
              <a:rPr lang="en-US" altLang="en-US" dirty="0">
                <a:sym typeface="Wingdings" panose="05000000000000000000" pitchFamily="2" charset="2"/>
              </a:rPr>
              <a:t> occurs when</a:t>
            </a:r>
            <a:r>
              <a:rPr lang="en-US" altLang="en-US" dirty="0"/>
              <a:t> creating several functions with the same name</a:t>
            </a:r>
          </a:p>
          <a:p>
            <a:r>
              <a:rPr lang="en-US" altLang="en-US" dirty="0"/>
              <a:t>Two functions </a:t>
            </a:r>
            <a:r>
              <a:rPr lang="lv-LV" altLang="en-US" dirty="0" smtClean="0"/>
              <a:t>should </a:t>
            </a:r>
            <a:r>
              <a:rPr lang="en-US" altLang="en-US" dirty="0" smtClean="0"/>
              <a:t>have </a:t>
            </a:r>
            <a:r>
              <a:rPr lang="en-US" altLang="en-US" u="sng" dirty="0"/>
              <a:t>different formal parameter </a:t>
            </a:r>
            <a:r>
              <a:rPr lang="en-US" altLang="en-US" u="sng" dirty="0" smtClean="0"/>
              <a:t>lists</a:t>
            </a:r>
            <a:endParaRPr lang="lv-LV" altLang="en-US" u="sng" dirty="0" smtClean="0"/>
          </a:p>
          <a:p>
            <a:r>
              <a:rPr lang="en-US" altLang="en-US" dirty="0"/>
              <a:t>The </a:t>
            </a:r>
            <a:r>
              <a:rPr lang="en-US" altLang="en-US" u="sng" dirty="0"/>
              <a:t>signature</a:t>
            </a:r>
            <a:r>
              <a:rPr lang="en-US" altLang="en-US" dirty="0"/>
              <a:t>: </a:t>
            </a:r>
            <a:r>
              <a:rPr lang="lv-LV" altLang="en-US" dirty="0"/>
              <a:t>d</a:t>
            </a:r>
            <a:r>
              <a:rPr lang="en-US" altLang="en-US" dirty="0" err="1"/>
              <a:t>oes</a:t>
            </a:r>
            <a:r>
              <a:rPr lang="en-US" altLang="en-US" dirty="0"/>
              <a:t> not include the return type of the </a:t>
            </a:r>
            <a:r>
              <a:rPr lang="en-US" altLang="en-US" dirty="0" smtClean="0"/>
              <a:t>function</a:t>
            </a:r>
            <a:endParaRPr lang="lv-LV" altLang="en-US" u="sng" dirty="0" smtClean="0"/>
          </a:p>
          <a:p>
            <a:endParaRPr lang="lv-LV" altLang="en-US" u="sng" dirty="0"/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max(</a:t>
            </a:r>
            <a:r>
              <a:rPr lang="lv-LV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a, int b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max(</a:t>
            </a:r>
            <a:r>
              <a:rPr lang="lv-LV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a, int b, int c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 }</a:t>
            </a:r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max(</a:t>
            </a:r>
            <a:r>
              <a:rPr lang="lv-LV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a, double b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</p:txBody>
      </p:sp>
    </p:spTree>
    <p:extLst>
      <p:ext uri="{BB962C8B-B14F-4D97-AF65-F5344CB8AC3E}">
        <p14:creationId xmlns:p14="http://schemas.microsoft.com/office/powerpoint/2010/main" val="1694254112"/>
      </p:ext>
    </p:extLst>
  </p:cSld>
  <p:clrMapOvr>
    <a:masterClrMapping/>
  </p:clrMapOvr>
  <p:transition spd="slow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</a:t>
            </a:r>
            <a:br>
              <a:rPr lang="en-US" dirty="0" smtClean="0"/>
            </a:br>
            <a:r>
              <a:rPr lang="en-US" dirty="0" smtClean="0"/>
              <a:t>by value/by reference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#include &lt;iostream&gt;</a:t>
            </a: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void swap(int* a, int b, int c) 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int temp = a[0];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a[0] = a[1];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a[1] = temp;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temp = b; 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b = c;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c = temp;</a:t>
            </a: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743200"/>
          </a:xfrm>
        </p:spPr>
        <p:txBody>
          <a:bodyPr/>
          <a:lstStyle/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using 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namespace std;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int arr[]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{1,2};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int b = 4, c =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5;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swap(arr, b, c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en-US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724400"/>
            <a:ext cx="6324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b="1" dirty="0" smtClean="0"/>
              <a:t>Question</a:t>
            </a:r>
            <a:r>
              <a:rPr lang="en-US" sz="2000" b="1" dirty="0" smtClean="0"/>
              <a:t>: </a:t>
            </a:r>
            <a:br>
              <a:rPr lang="en-US" sz="2000" b="1" dirty="0" smtClean="0"/>
            </a:br>
            <a:r>
              <a:rPr lang="en-US" sz="2000" dirty="0" smtClean="0"/>
              <a:t>(1) What are the values of </a:t>
            </a:r>
            <a:r>
              <a:rPr lang="en-US" sz="2000" dirty="0" err="1" smtClean="0"/>
              <a:t>arr,b,c</a:t>
            </a:r>
            <a:r>
              <a:rPr lang="en-US" sz="2000" dirty="0" smtClean="0"/>
              <a:t> at the end of main()?</a:t>
            </a:r>
          </a:p>
          <a:p>
            <a:r>
              <a:rPr lang="en-US" sz="2000" dirty="0" smtClean="0"/>
              <a:t>(2) What happens as we change function to:</a:t>
            </a:r>
          </a:p>
          <a:p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swap(int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</a:t>
            </a:r>
            <a:r>
              <a:rPr lang="en-US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a, int</a:t>
            </a:r>
            <a:r>
              <a:rPr lang="en-US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b,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c)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// same code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52893"/>
      </p:ext>
    </p:extLst>
  </p:cSld>
  <p:clrMapOvr>
    <a:masterClrMapping/>
  </p:clrMapOvr>
  <p:transition spd="slow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Functions</a:t>
            </a:r>
            <a:r>
              <a:rPr lang="lv-LV" altLang="en-US" dirty="0" smtClean="0"/>
              <a:t> </a:t>
            </a:r>
            <a:r>
              <a:rPr lang="en-US" altLang="en-US" dirty="0" smtClean="0"/>
              <a:t>divide </a:t>
            </a:r>
            <a:r>
              <a:rPr lang="en-US" altLang="en-US" dirty="0"/>
              <a:t>a program into manageable tasks</a:t>
            </a:r>
          </a:p>
          <a:p>
            <a:r>
              <a:rPr lang="lv-LV" altLang="en-US" dirty="0" smtClean="0"/>
              <a:t>There are </a:t>
            </a:r>
            <a:r>
              <a:rPr lang="lv-LV" altLang="en-US" i="1" dirty="0" smtClean="0">
                <a:solidFill>
                  <a:srgbClr val="0070C0"/>
                </a:solidFill>
              </a:rPr>
              <a:t>V</a:t>
            </a:r>
            <a:r>
              <a:rPr lang="en-US" altLang="en-US" i="1" dirty="0" err="1" smtClean="0">
                <a:solidFill>
                  <a:srgbClr val="0070C0"/>
                </a:solidFill>
              </a:rPr>
              <a:t>alue</a:t>
            </a:r>
            <a:r>
              <a:rPr lang="en-US" altLang="en-US" i="1" dirty="0" smtClean="0">
                <a:solidFill>
                  <a:srgbClr val="0070C0"/>
                </a:solidFill>
              </a:rPr>
              <a:t>-returning </a:t>
            </a:r>
            <a:r>
              <a:rPr lang="en-US" altLang="en-US" dirty="0"/>
              <a:t>functions and </a:t>
            </a:r>
            <a:r>
              <a:rPr lang="en-US" altLang="en-US" i="1" dirty="0">
                <a:solidFill>
                  <a:srgbClr val="0070C0"/>
                </a:solidFill>
              </a:rPr>
              <a:t>void</a:t>
            </a:r>
            <a:r>
              <a:rPr lang="en-US" altLang="en-US" dirty="0"/>
              <a:t> functions</a:t>
            </a:r>
          </a:p>
          <a:p>
            <a:r>
              <a:rPr lang="lv-LV" altLang="en-US" dirty="0" smtClean="0"/>
              <a:t>Params</a:t>
            </a:r>
            <a:r>
              <a:rPr lang="en-US" altLang="en-US" dirty="0" smtClean="0"/>
              <a:t> </a:t>
            </a:r>
            <a:r>
              <a:rPr lang="lv-LV" altLang="en-US" dirty="0" smtClean="0"/>
              <a:t>in</a:t>
            </a:r>
            <a:r>
              <a:rPr lang="en-US" altLang="en-US" dirty="0" smtClean="0"/>
              <a:t> </a:t>
            </a:r>
            <a:r>
              <a:rPr lang="en-US" altLang="en-US" dirty="0"/>
              <a:t>heading are </a:t>
            </a:r>
            <a:r>
              <a:rPr lang="en-US" altLang="en-US" i="1" dirty="0" smtClean="0">
                <a:solidFill>
                  <a:srgbClr val="0070C0"/>
                </a:solidFill>
              </a:rPr>
              <a:t>formal parameters</a:t>
            </a:r>
            <a:r>
              <a:rPr lang="lv-LV" altLang="en-US" dirty="0" smtClean="0"/>
              <a:t>; in call </a:t>
            </a:r>
            <a:r>
              <a:rPr lang="en-US" altLang="en-US" dirty="0" smtClean="0"/>
              <a:t>are </a:t>
            </a:r>
            <a:r>
              <a:rPr lang="en-US" altLang="en-US" dirty="0"/>
              <a:t>called </a:t>
            </a:r>
            <a:r>
              <a:rPr lang="en-US" altLang="en-US" i="1" dirty="0">
                <a:solidFill>
                  <a:srgbClr val="0070C0"/>
                </a:solidFill>
              </a:rPr>
              <a:t>actual </a:t>
            </a:r>
            <a:r>
              <a:rPr lang="en-US" altLang="en-US" i="1" dirty="0" smtClean="0">
                <a:solidFill>
                  <a:srgbClr val="0070C0"/>
                </a:solidFill>
              </a:rPr>
              <a:t>parameters</a:t>
            </a:r>
            <a:endParaRPr lang="lv-LV" altLang="en-US" i="1" dirty="0" smtClean="0">
              <a:solidFill>
                <a:srgbClr val="0070C0"/>
              </a:solidFill>
            </a:endParaRPr>
          </a:p>
          <a:p>
            <a:r>
              <a:rPr lang="en-US" altLang="en-US" dirty="0"/>
              <a:t>A </a:t>
            </a:r>
            <a:r>
              <a:rPr lang="en-US" altLang="en-US" dirty="0" smtClean="0"/>
              <a:t>prototype</a:t>
            </a:r>
            <a:r>
              <a:rPr lang="lv-LV" altLang="en-US" dirty="0" smtClean="0"/>
              <a:t>/declaration</a:t>
            </a:r>
            <a:r>
              <a:rPr lang="en-US" altLang="en-US" dirty="0" smtClean="0"/>
              <a:t> </a:t>
            </a:r>
            <a:r>
              <a:rPr lang="en-US" altLang="en-US" dirty="0"/>
              <a:t>is the function heading without the </a:t>
            </a:r>
            <a:r>
              <a:rPr lang="en-US" altLang="en-US" dirty="0" smtClean="0"/>
              <a:t>body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An </a:t>
            </a:r>
            <a:r>
              <a:rPr lang="en-US" altLang="en-US" i="1" dirty="0">
                <a:solidFill>
                  <a:srgbClr val="0070C0"/>
                </a:solidFill>
              </a:rPr>
              <a:t>automatic variable </a:t>
            </a:r>
            <a:r>
              <a:rPr lang="en-US" altLang="en-US" dirty="0"/>
              <a:t>is a variable for which memory is allocated on function/block entry and deallocated on function/block exit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70C0"/>
                </a:solidFill>
              </a:rPr>
              <a:t>static variable</a:t>
            </a:r>
            <a:r>
              <a:rPr lang="en-US" altLang="en-US" dirty="0"/>
              <a:t> is a variable for which memory remains allocated throughout the execution of the program</a:t>
            </a:r>
          </a:p>
          <a:p>
            <a:endParaRPr lang="en-US" altLang="en-US" dirty="0"/>
          </a:p>
          <a:p>
            <a:endParaRPr lang="en-US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453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cin</a:t>
            </a:r>
            <a:r>
              <a:rPr lang="en-US" altLang="en-US" dirty="0"/>
              <a:t> and the </a:t>
            </a:r>
            <a:r>
              <a:rPr lang="en-US" altLang="en-US" dirty="0">
                <a:latin typeface="Courier New" pitchFamily="49" charset="0"/>
              </a:rPr>
              <a:t>get</a:t>
            </a:r>
            <a:r>
              <a:rPr lang="en-US" altLang="en-US" dirty="0"/>
              <a:t> Function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get</a:t>
            </a:r>
            <a:r>
              <a:rPr lang="en-US" altLang="en-US" dirty="0"/>
              <a:t>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Inputs next character (including whitespace)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Stores in memory location indicated by its argument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syntax of </a:t>
            </a:r>
            <a:r>
              <a:rPr lang="en-US" altLang="en-US" b="1" dirty="0">
                <a:latin typeface="Courier New" pitchFamily="49" charset="0"/>
              </a:rPr>
              <a:t>cin</a:t>
            </a:r>
            <a:r>
              <a:rPr lang="en-US" altLang="en-US" dirty="0"/>
              <a:t> and the </a:t>
            </a:r>
            <a:r>
              <a:rPr lang="en-US" altLang="en-US" b="1" dirty="0">
                <a:latin typeface="Courier New" pitchFamily="49" charset="0"/>
              </a:rPr>
              <a:t>get</a:t>
            </a:r>
            <a:r>
              <a:rPr lang="en-US" altLang="en-US" dirty="0"/>
              <a:t> </a:t>
            </a:r>
            <a:r>
              <a:rPr lang="en-US" altLang="en-US" dirty="0" smtClean="0"/>
              <a:t>function</a:t>
            </a:r>
            <a:endParaRPr lang="lv-LV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dirty="0"/>
              <a:t> is a </a:t>
            </a:r>
            <a:r>
              <a:rPr lang="en-US" altLang="en-US" b="1" dirty="0">
                <a:latin typeface="Courier New" pitchFamily="49" charset="0"/>
              </a:rPr>
              <a:t>char</a:t>
            </a:r>
            <a:r>
              <a:rPr lang="en-US" altLang="en-US" dirty="0"/>
              <a:t> variable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It is the </a:t>
            </a:r>
            <a:r>
              <a:rPr lang="en-US" altLang="en-US" u="sng" dirty="0"/>
              <a:t>argument</a:t>
            </a:r>
            <a:r>
              <a:rPr lang="en-US" altLang="en-US" dirty="0"/>
              <a:t> (or </a:t>
            </a:r>
            <a:r>
              <a:rPr lang="en-US" altLang="en-US" u="sng" dirty="0"/>
              <a:t>parameter</a:t>
            </a:r>
            <a:r>
              <a:rPr lang="en-US" altLang="en-US" dirty="0"/>
              <a:t>) of the function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lv-LV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160000"/>
              </a:lnSpc>
            </a:pP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374B72-CFE4-4ED4-B622-1372960737D7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cin.get(varChar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88306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810923"/>
      </p:ext>
    </p:extLst>
  </p:cSld>
  <p:clrMapOvr>
    <a:masterClrMapping/>
  </p:clrMapOvr>
  <p:transition spd="slow">
    <p:wip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User-Defined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18362"/>
      </p:ext>
    </p:extLst>
  </p:cSld>
  <p:clrMapOvr>
    <a:masterClrMapping/>
  </p:clrMapOvr>
  <p:transition spd="slow">
    <p:wip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lv-LV" altLang="en-US" dirty="0" smtClean="0"/>
              <a:t>Use predefined</a:t>
            </a:r>
            <a:r>
              <a:rPr lang="en-US" altLang="en-US" dirty="0" smtClean="0"/>
              <a:t> functions</a:t>
            </a:r>
            <a:endParaRPr lang="lv-LV" altLang="en-US" dirty="0" smtClean="0"/>
          </a:p>
          <a:p>
            <a:pPr lvl="1"/>
            <a:r>
              <a:rPr lang="lv-LV" altLang="en-US" dirty="0" smtClean="0"/>
              <a:t>Use</a:t>
            </a:r>
            <a:r>
              <a:rPr lang="en-US" altLang="en-US" dirty="0" smtClean="0"/>
              <a:t> </a:t>
            </a:r>
            <a:r>
              <a:rPr lang="en-US" altLang="en-US" dirty="0"/>
              <a:t>user-defined functions</a:t>
            </a:r>
          </a:p>
          <a:p>
            <a:pPr lvl="1"/>
            <a:r>
              <a:rPr lang="en-US" altLang="en-US" dirty="0" smtClean="0"/>
              <a:t>Examine</a:t>
            </a:r>
            <a:r>
              <a:rPr lang="lv-LV" altLang="en-US" dirty="0" smtClean="0"/>
              <a:t> void and</a:t>
            </a:r>
            <a:r>
              <a:rPr lang="en-US" altLang="en-US" dirty="0" smtClean="0"/>
              <a:t> </a:t>
            </a:r>
            <a:r>
              <a:rPr lang="en-US" altLang="en-US" dirty="0"/>
              <a:t>value-returning </a:t>
            </a:r>
            <a:r>
              <a:rPr lang="en-US" altLang="en-US" dirty="0" smtClean="0"/>
              <a:t>functions</a:t>
            </a:r>
            <a:endParaRPr lang="en-US" altLang="en-US" dirty="0"/>
          </a:p>
          <a:p>
            <a:pPr lvl="1"/>
            <a:r>
              <a:rPr lang="lv-LV" altLang="en-US" dirty="0" smtClean="0"/>
              <a:t>Distinguish</a:t>
            </a:r>
            <a:r>
              <a:rPr lang="en-US" altLang="en-US" dirty="0" smtClean="0"/>
              <a:t> </a:t>
            </a:r>
            <a:r>
              <a:rPr lang="en-US" altLang="en-US" dirty="0"/>
              <a:t>function </a:t>
            </a:r>
            <a:r>
              <a:rPr lang="en-US" altLang="en-US" dirty="0" smtClean="0"/>
              <a:t>prototypes</a:t>
            </a:r>
            <a:r>
              <a:rPr lang="lv-LV" altLang="en-US" dirty="0" smtClean="0"/>
              <a:t>/declarations and definitions.</a:t>
            </a:r>
          </a:p>
          <a:p>
            <a:pPr lvl="1"/>
            <a:r>
              <a:rPr lang="lv-LV" altLang="en-US" dirty="0" smtClean="0"/>
              <a:t>Distinguish </a:t>
            </a:r>
            <a:r>
              <a:rPr lang="en-US" altLang="en-US" dirty="0" smtClean="0"/>
              <a:t>between </a:t>
            </a:r>
            <a:r>
              <a:rPr lang="en-US" altLang="en-US" dirty="0"/>
              <a:t>value and reference </a:t>
            </a:r>
            <a:r>
              <a:rPr lang="en-US" altLang="en-US" dirty="0" smtClean="0"/>
              <a:t>parameters</a:t>
            </a:r>
            <a:endParaRPr lang="lv-LV" altLang="en-US" dirty="0" smtClean="0"/>
          </a:p>
          <a:p>
            <a:pPr lvl="1"/>
            <a:r>
              <a:rPr lang="en-US" altLang="en-US" dirty="0"/>
              <a:t>Learn function overloading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8995280"/>
      </p:ext>
    </p:extLst>
  </p:cSld>
  <p:clrMapOvr>
    <a:masterClrMapping/>
  </p:clrMapOvr>
  <p:transition spd="slow">
    <p:wip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 allow complicated programs to be divided into manageable </a:t>
            </a:r>
            <a:r>
              <a:rPr lang="en-US" altLang="en-US" dirty="0" smtClean="0"/>
              <a:t>pieces</a:t>
            </a:r>
            <a:endParaRPr lang="lv-LV" altLang="en-US" dirty="0" smtClean="0"/>
          </a:p>
          <a:p>
            <a:pPr eaLnBrk="1" hangingPunct="1">
              <a:spcBef>
                <a:spcPts val="675"/>
              </a:spcBef>
            </a:pPr>
            <a:r>
              <a:rPr lang="en-US" altLang="en-US" dirty="0"/>
              <a:t>In C++, a function is similar to that of a function in algebra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has a name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does some computation</a:t>
            </a:r>
          </a:p>
          <a:p>
            <a:pPr eaLnBrk="1" hangingPunct="1"/>
            <a:r>
              <a:rPr lang="en-US" altLang="en-US" dirty="0"/>
              <a:t>Some of the predefined mathematical functions are: </a:t>
            </a:r>
          </a:p>
          <a:p>
            <a:pPr marL="346075" lvl="1" indent="-3175"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b="1" dirty="0">
                <a:latin typeface="Courier New" pitchFamily="49" charset="0"/>
              </a:rPr>
              <a:t>pow(x, </a:t>
            </a:r>
            <a:r>
              <a:rPr lang="en-US" altLang="en-US" b="1" dirty="0" smtClean="0">
                <a:latin typeface="Courier New" pitchFamily="49" charset="0"/>
              </a:rPr>
              <a:t>y)</a:t>
            </a:r>
            <a:r>
              <a:rPr lang="lv-LV" altLang="en-US" b="1" dirty="0" smtClean="0">
                <a:latin typeface="Courier New" pitchFamily="49" charset="0"/>
              </a:rPr>
              <a:t>, </a:t>
            </a:r>
            <a:r>
              <a:rPr lang="en-US" altLang="en-US" b="1" dirty="0" err="1" smtClean="0">
                <a:latin typeface="Courier New" pitchFamily="49" charset="0"/>
              </a:rPr>
              <a:t>sqrt</a:t>
            </a:r>
            <a:r>
              <a:rPr lang="en-US" altLang="en-US" b="1" dirty="0" smtClean="0">
                <a:latin typeface="Courier New" pitchFamily="49" charset="0"/>
              </a:rPr>
              <a:t>(x)</a:t>
            </a:r>
            <a:r>
              <a:rPr lang="lv-LV" altLang="en-US" b="1" dirty="0" smtClean="0">
                <a:latin typeface="Courier New" pitchFamily="49" charset="0"/>
              </a:rPr>
              <a:t>, </a:t>
            </a:r>
            <a:r>
              <a:rPr lang="en-US" altLang="en-US" b="1" dirty="0" smtClean="0">
                <a:latin typeface="Courier New" pitchFamily="49" charset="0"/>
              </a:rPr>
              <a:t>floor(x</a:t>
            </a:r>
            <a:r>
              <a:rPr lang="en-US" altLang="en-US" b="1" dirty="0">
                <a:latin typeface="Courier New" pitchFamily="49" charset="0"/>
              </a:rPr>
              <a:t>)</a:t>
            </a:r>
            <a:r>
              <a:rPr lang="en-US" altLang="en-US" dirty="0" smtClean="0"/>
              <a:t> </a:t>
            </a:r>
            <a:endParaRPr lang="lv-LV" altLang="en-US" dirty="0" smtClean="0"/>
          </a:p>
          <a:p>
            <a:pPr marL="285750"/>
            <a:r>
              <a:rPr lang="lv-LV" altLang="en-US" dirty="0" smtClean="0"/>
              <a:t>C++ is not algebra – functions not only return values; they may have "side-effects" (sometimes they even change the parameter passed to that function).</a:t>
            </a:r>
            <a:endParaRPr lang="en-US" altLang="en-US" dirty="0"/>
          </a:p>
          <a:p>
            <a:pPr marL="346075" lvl="1" indent="-3175">
              <a:buNone/>
            </a:pPr>
            <a:endParaRPr lang="lv-LV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935548"/>
      </p:ext>
    </p:extLst>
  </p:cSld>
  <p:clrMapOvr>
    <a:masterClrMapping/>
  </p:clrMapOvr>
  <p:transition spd="slow">
    <p:wip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 (3 of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Heading (or function header): the first line of the function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int abs(int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 { ... }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 smtClean="0"/>
              <a:t>Formal </a:t>
            </a:r>
            <a:r>
              <a:rPr lang="en-US" altLang="en-US" dirty="0"/>
              <a:t>parameter: a variable declared in the heading 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number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Actual parameter: a variable or expression listed in a call to a function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lv-LV" altLang="en-US" b="1" dirty="0" smtClean="0">
                <a:latin typeface="Courier New" pitchFamily="49" charset="0"/>
                <a:cs typeface="Courier New" pitchFamily="49" charset="0"/>
              </a:rPr>
              <a:t>abs(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4609545"/>
      </p:ext>
    </p:extLst>
  </p:cSld>
  <p:clrMapOvr>
    <a:masterClrMapping/>
  </p:clrMapOvr>
  <p:transition spd="slow">
    <p:wip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Parts of the Function Definition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153400" y="1752600"/>
            <a:ext cx="34290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b = 7;</a:t>
            </a:r>
          </a:p>
          <a:p>
            <a:pPr marL="0" indent="0">
              <a:buNone/>
            </a:pP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 = larger(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lv-LV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lv-LV" dirty="0"/>
          </a:p>
          <a:p>
            <a:r>
              <a:rPr lang="lv-LV" dirty="0" smtClean="0"/>
              <a:t>Variables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lv-LV" dirty="0" smtClean="0"/>
              <a:t> are actual parameters. </a:t>
            </a:r>
          </a:p>
          <a:p>
            <a:r>
              <a:rPr lang="lv-LV" dirty="0" smtClean="0"/>
              <a:t>They are copied during the function call.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905000"/>
            <a:ext cx="68796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9896"/>
      </p:ext>
    </p:extLst>
  </p:cSld>
  <p:clrMapOvr>
    <a:masterClrMapping/>
  </p:clrMapOvr>
  <p:transition spd="slow">
    <p:wip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</a:t>
            </a:r>
            <a:r>
              <a:rPr lang="en-US" altLang="en-US" dirty="0" smtClean="0"/>
              <a:t>Functions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secret(int 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&gt; 5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2*x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1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lv-LV" b="1" dirty="0" smtClean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funcRet2(</a:t>
            </a:r>
            <a:r>
              <a:rPr lang="en-US" b="1" dirty="0" err="1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z+b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lv-LV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lv-LV" dirty="0" smtClean="0">
                <a:cs typeface="Courier New" panose="02070309020205020404" pitchFamily="49" charset="0"/>
              </a:rPr>
              <a:t>Need </a:t>
            </a:r>
            <a:r>
              <a:rPr lang="lv-LV" dirty="0">
                <a:cs typeface="Courier New" panose="02070309020205020404" pitchFamily="49" charset="0"/>
              </a:rPr>
              <a:t>to return value on all branches of a function. (Compilation should fail</a:t>
            </a:r>
            <a:r>
              <a:rPr lang="lv-LV" dirty="0" smtClean="0">
                <a:cs typeface="Courier New" panose="02070309020205020404" pitchFamily="49" charset="0"/>
              </a:rPr>
              <a:t>.)</a:t>
            </a:r>
          </a:p>
          <a:p>
            <a:pPr marL="0" indent="0">
              <a:spcBef>
                <a:spcPts val="0"/>
              </a:spcBef>
              <a:buNone/>
            </a:pPr>
            <a:endParaRPr lang="lv-LV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lv-LV" dirty="0" smtClean="0">
                <a:cs typeface="Courier New" panose="02070309020205020404" pitchFamily="49" charset="0"/>
              </a:rPr>
              <a:t>This example compiles, but only returns the last value. </a:t>
            </a:r>
            <a:endParaRPr lang="lv-LV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lv-LV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lv-LV" b="1" dirty="0" smtClean="0">
                <a:cs typeface="Courier New" panose="02070309020205020404" pitchFamily="49" charset="0"/>
              </a:rPr>
              <a:t>Problem:</a:t>
            </a:r>
            <a:r>
              <a:rPr lang="lv-LV" dirty="0" smtClean="0">
                <a:cs typeface="Courier New" panose="02070309020205020404" pitchFamily="49" charset="0"/>
              </a:rPr>
              <a:t> What if 2 numbers should be returned?</a:t>
            </a:r>
            <a:endParaRPr lang="en-US" dirty="0">
              <a:cs typeface="Courier New" panose="02070309020205020404" pitchFamily="49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93910793"/>
      </p:ext>
    </p:extLst>
  </p:cSld>
  <p:clrMapOvr>
    <a:masterClrMapping/>
  </p:clrMapOvr>
  <p:transition spd="slow">
    <p:wip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similar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295400"/>
            <a:ext cx="4978400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courseGrade(int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(score / 10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lv-LV" sz="18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'F';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'D';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'C';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'B';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'A';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No need to write "break" (as "return" immediately jumps out from the function – not just the switch or the loop).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32535217"/>
      </p:ext>
    </p:extLst>
  </p:cSld>
  <p:clrMapOvr>
    <a:masterClrMapping/>
  </p:clrMapOvr>
  <p:transition spd="slow">
    <p:wip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Function Declaration Order Matters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lv-LV" altLang="en-US" dirty="0"/>
              <a:t>Tricky, if functions are mutually recursive (not clear, which goes above</a:t>
            </a:r>
            <a:r>
              <a:rPr lang="lv-LV" altLang="en-US" dirty="0" smtClean="0"/>
              <a:t>).</a:t>
            </a:r>
          </a:p>
          <a:p>
            <a:r>
              <a:rPr lang="en-US" altLang="en-US" dirty="0" smtClean="0"/>
              <a:t>Function </a:t>
            </a:r>
            <a:r>
              <a:rPr lang="en-US" altLang="en-US" i="1" dirty="0" smtClean="0">
                <a:solidFill>
                  <a:srgbClr val="0070C0"/>
                </a:solidFill>
              </a:rPr>
              <a:t>declarations</a:t>
            </a:r>
            <a:r>
              <a:rPr lang="en-US" altLang="en-US" dirty="0" smtClean="0"/>
              <a:t> often appear before the </a:t>
            </a:r>
            <a:r>
              <a:rPr lang="en-US" altLang="en-US" i="1" dirty="0" smtClean="0">
                <a:solidFill>
                  <a:srgbClr val="0070C0"/>
                </a:solidFill>
              </a:rPr>
              <a:t>definitions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For example, a "void" functions </a:t>
            </a:r>
            <a:r>
              <a:rPr lang="en-US" altLang="en-US" dirty="0"/>
              <a:t>are placed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lvl="1" eaLnBrk="1" hangingPunct="1"/>
            <a:r>
              <a:rPr lang="en-US" altLang="en-US" dirty="0"/>
              <a:t>The function prototype must be placed before the function </a:t>
            </a:r>
            <a:r>
              <a:rPr lang="en-US" altLang="en-US" b="1" dirty="0" smtClean="0">
                <a:latin typeface="Courier New" pitchFamily="49" charset="0"/>
              </a:rPr>
              <a:t>main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Hofstadter {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F(int n);</a:t>
            </a:r>
          </a:p>
          <a:p>
            <a:pPr marL="0" indent="0">
              <a:buNone/>
            </a:pPr>
            <a:r>
              <a:rPr lang="lv-LV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static int M(int n);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Hofstadter::F(int n</a:t>
            </a:r>
            <a:r>
              <a:rPr lang="lv-LV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 n == 0 ) return 1;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 - M(F(n-1));</a:t>
            </a:r>
          </a:p>
          <a:p>
            <a:pPr marL="0" indent="0">
              <a:buNone/>
            </a:pP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Hofstadter::M(int n</a:t>
            </a:r>
            <a:r>
              <a:rPr lang="lv-LV" sz="20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lv-LV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 n == 0 ) return 0;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 - F(M(n-1));</a:t>
            </a:r>
          </a:p>
          <a:p>
            <a:pPr marL="0" indent="0">
              <a:buNone/>
            </a:pPr>
            <a:r>
              <a:rPr lang="lv-LV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3386828"/>
      </p:ext>
    </p:extLst>
  </p:cSld>
  <p:clrMapOvr>
    <a:masterClrMapping/>
  </p:clrMapOvr>
  <p:transition spd="slow">
    <p:wip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 (1 of 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User-defined </a:t>
            </a:r>
            <a:r>
              <a:rPr lang="en-US" altLang="en-US" u="sng" dirty="0"/>
              <a:t>void functions</a:t>
            </a:r>
            <a:r>
              <a:rPr lang="en-US" altLang="en-US" dirty="0"/>
              <a:t> can be placed either before or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If user-defined void functions are placed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lvl="1" eaLnBrk="1" hangingPunct="1"/>
            <a:r>
              <a:rPr lang="en-US" altLang="en-US" dirty="0"/>
              <a:t>The function prototype must be placed before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eaLnBrk="1" hangingPunct="1"/>
            <a:r>
              <a:rPr lang="en-US" altLang="en-US" dirty="0"/>
              <a:t>A void function does not have a return type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 without any value is typically used to exit the function early</a:t>
            </a:r>
          </a:p>
        </p:txBody>
      </p:sp>
      <p:pic>
        <p:nvPicPr>
          <p:cNvPr id="4" name="Picture 7" descr="void functionName(formal parameter list)&#10;{&#10;    statements&#10;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105400"/>
            <a:ext cx="5419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04139"/>
      </p:ext>
    </p:extLst>
  </p:cSld>
  <p:clrMapOvr>
    <a:masterClrMapping/>
  </p:clrMapOvr>
  <p:transition spd="slow">
    <p:wip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of an Identifier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Scope</a:t>
            </a:r>
            <a:r>
              <a:rPr lang="en-US" dirty="0"/>
              <a:t> of an identifier: where in the program the identifier is accessible</a:t>
            </a:r>
          </a:p>
          <a:p>
            <a:r>
              <a:rPr lang="en-US" u="sng" dirty="0"/>
              <a:t>Local identifier</a:t>
            </a:r>
            <a:r>
              <a:rPr lang="en-US" dirty="0"/>
              <a:t>: identifiers declared within a function (or block)</a:t>
            </a:r>
          </a:p>
          <a:p>
            <a:r>
              <a:rPr lang="en-US" u="sng" dirty="0"/>
              <a:t>Global identifier</a:t>
            </a:r>
            <a:r>
              <a:rPr lang="en-US" dirty="0"/>
              <a:t>: identifiers declared outside of every function definition</a:t>
            </a:r>
          </a:p>
          <a:p>
            <a:r>
              <a:rPr lang="en-US" dirty="0"/>
              <a:t>C++ does not allow nested functions</a:t>
            </a:r>
          </a:p>
          <a:p>
            <a:pPr lvl="1"/>
            <a:r>
              <a:rPr lang="en-US" dirty="0"/>
              <a:t>Definition of one function cannot be included in the body of 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351701940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cin and the ignore Function (1 of 2)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ignore</a:t>
            </a:r>
            <a:r>
              <a:rPr lang="en-US" dirty="0"/>
              <a:t> function </a:t>
            </a:r>
          </a:p>
          <a:p>
            <a:pPr lvl="1"/>
            <a:r>
              <a:rPr lang="en-US" dirty="0"/>
              <a:t>Discards a portion of the input</a:t>
            </a:r>
          </a:p>
          <a:p>
            <a:endParaRPr lang="lv-LV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intExp</a:t>
            </a:r>
            <a:r>
              <a:rPr lang="en-US" dirty="0"/>
              <a:t> is an integer expression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chExp</a:t>
            </a:r>
            <a:r>
              <a:rPr lang="en-US" dirty="0"/>
              <a:t> is a char </a:t>
            </a:r>
            <a:r>
              <a:rPr lang="en-US" dirty="0" smtClean="0"/>
              <a:t>expression</a:t>
            </a:r>
            <a:endParaRPr lang="lv-LV" dirty="0" smtClean="0"/>
          </a:p>
          <a:p>
            <a:pPr lvl="1"/>
            <a:endParaRPr lang="lv-LV" dirty="0"/>
          </a:p>
          <a:p>
            <a:pPr lvl="1"/>
            <a:endParaRPr lang="lv-LV" dirty="0" smtClean="0"/>
          </a:p>
          <a:p>
            <a:pPr lvl="1"/>
            <a:endParaRPr lang="en-US" dirty="0"/>
          </a:p>
          <a:p>
            <a:r>
              <a:rPr lang="en-US" dirty="0"/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intExp</a:t>
            </a:r>
            <a:r>
              <a:rPr lang="en-US" dirty="0"/>
              <a:t> is a value m, the statement says to ignore the next m characters or all characters until the character specified by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chExp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372F8A-4DE0-4DB7-8DC3-CB6E2FE3FAC8}" type="slidenum">
              <a:rPr lang="en-US" altLang="en-US" smtClean="0">
                <a:solidFill>
                  <a:schemeClr val="bg1"/>
                </a:solidFill>
              </a:rPr>
              <a:pPr eaLnBrk="1" hangingPunct="1"/>
              <a:t>9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cin.ignore(intExp, chExp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3571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675" y="1763712"/>
            <a:ext cx="4256777" cy="31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7470"/>
      </p:ext>
    </p:extLst>
  </p:cSld>
  <p:clrMapOvr>
    <a:masterClrMapping/>
  </p:clrMapOvr>
  <p:transition spd="slow">
    <p:wip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and Automatic </a:t>
            </a:r>
            <a:r>
              <a:rPr lang="en-US" altLang="en-US" dirty="0" smtClean="0"/>
              <a:t>Variables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Automatic variable</a:t>
            </a:r>
            <a:r>
              <a:rPr lang="en-US" altLang="en-US" dirty="0"/>
              <a:t>: memory is allocated at block entry and deallocated at block exit</a:t>
            </a:r>
          </a:p>
          <a:p>
            <a:pPr lvl="1" eaLnBrk="1" hangingPunct="1"/>
            <a:r>
              <a:rPr lang="en-US" altLang="en-US" dirty="0"/>
              <a:t>By default, variables declared within a block are automatic variables </a:t>
            </a:r>
          </a:p>
          <a:p>
            <a:pPr eaLnBrk="1" hangingPunct="1"/>
            <a:r>
              <a:rPr lang="en-US" altLang="en-US" u="sng" dirty="0"/>
              <a:t>Static variable</a:t>
            </a:r>
            <a:r>
              <a:rPr lang="en-US" altLang="en-US" dirty="0"/>
              <a:t>: memory remains allocated as long as the program executes</a:t>
            </a:r>
          </a:p>
          <a:p>
            <a:pPr lvl="1" eaLnBrk="1" hangingPunct="1"/>
            <a:r>
              <a:rPr lang="en-US" altLang="en-US" dirty="0"/>
              <a:t>Global variables declared outside of any block are static variables</a:t>
            </a:r>
            <a:endParaRPr lang="en-US" altLang="en-US" u="sng" dirty="0"/>
          </a:p>
          <a:p>
            <a:pPr lvl="1" eaLnBrk="1" hangingPunct="1"/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0412"/>
      </p:ext>
    </p:extLst>
  </p:cSld>
  <p:clrMapOvr>
    <a:masterClrMapping/>
  </p:clrMapOvr>
  <p:transition spd="slow">
    <p:wip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Overloading: An Introduction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In a C++ program, several functions can have the same name </a:t>
            </a:r>
          </a:p>
          <a:p>
            <a:pPr>
              <a:spcBef>
                <a:spcPct val="40000"/>
              </a:spcBef>
            </a:pPr>
            <a:r>
              <a:rPr lang="en-US" altLang="en-US" u="sng" dirty="0"/>
              <a:t>Function overloading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or </a:t>
            </a:r>
            <a:r>
              <a:rPr lang="en-US" u="sng" dirty="0"/>
              <a:t>overloading a function name</a:t>
            </a:r>
            <a:r>
              <a:rPr lang="en-US" dirty="0"/>
              <a:t>)</a:t>
            </a:r>
            <a:r>
              <a:rPr lang="en-US" altLang="en-US" dirty="0">
                <a:sym typeface="Wingdings" panose="05000000000000000000" pitchFamily="2" charset="2"/>
              </a:rPr>
              <a:t> occurs when</a:t>
            </a:r>
            <a:r>
              <a:rPr lang="en-US" altLang="en-US" dirty="0"/>
              <a:t> creating several functions with the same name</a:t>
            </a:r>
          </a:p>
          <a:p>
            <a:r>
              <a:rPr lang="en-US" altLang="en-US" dirty="0"/>
              <a:t>Two functions </a:t>
            </a:r>
            <a:r>
              <a:rPr lang="lv-LV" altLang="en-US" dirty="0" smtClean="0"/>
              <a:t>should </a:t>
            </a:r>
            <a:r>
              <a:rPr lang="en-US" altLang="en-US" dirty="0" smtClean="0"/>
              <a:t>have </a:t>
            </a:r>
            <a:r>
              <a:rPr lang="en-US" altLang="en-US" u="sng" dirty="0"/>
              <a:t>different formal parameter </a:t>
            </a:r>
            <a:r>
              <a:rPr lang="en-US" altLang="en-US" u="sng" dirty="0" smtClean="0"/>
              <a:t>lists</a:t>
            </a:r>
            <a:endParaRPr lang="lv-LV" altLang="en-US" u="sng" dirty="0" smtClean="0"/>
          </a:p>
          <a:p>
            <a:r>
              <a:rPr lang="en-US" altLang="en-US" dirty="0"/>
              <a:t>The </a:t>
            </a:r>
            <a:r>
              <a:rPr lang="en-US" altLang="en-US" u="sng" dirty="0"/>
              <a:t>signature</a:t>
            </a:r>
            <a:r>
              <a:rPr lang="en-US" altLang="en-US" dirty="0"/>
              <a:t>: </a:t>
            </a:r>
            <a:r>
              <a:rPr lang="lv-LV" altLang="en-US" dirty="0"/>
              <a:t>d</a:t>
            </a:r>
            <a:r>
              <a:rPr lang="en-US" altLang="en-US" dirty="0" err="1"/>
              <a:t>oes</a:t>
            </a:r>
            <a:r>
              <a:rPr lang="en-US" altLang="en-US" dirty="0"/>
              <a:t> not include the return type of the </a:t>
            </a:r>
            <a:r>
              <a:rPr lang="en-US" altLang="en-US" dirty="0" smtClean="0"/>
              <a:t>function</a:t>
            </a:r>
            <a:endParaRPr lang="lv-LV" altLang="en-US" u="sng" dirty="0" smtClean="0"/>
          </a:p>
          <a:p>
            <a:endParaRPr lang="lv-LV" altLang="en-US" u="sng" dirty="0"/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max(</a:t>
            </a:r>
            <a:r>
              <a:rPr lang="lv-LV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a, int b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max(</a:t>
            </a:r>
            <a:r>
              <a:rPr lang="lv-LV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a, int b, int c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 }</a:t>
            </a:r>
          </a:p>
          <a:p>
            <a:pPr marL="0" indent="0">
              <a:buNone/>
            </a:pP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max(</a:t>
            </a:r>
            <a:r>
              <a:rPr lang="lv-LV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a, double b</a:t>
            </a:r>
            <a:r>
              <a:rPr lang="lv-LV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</p:txBody>
      </p:sp>
    </p:spTree>
    <p:extLst>
      <p:ext uri="{BB962C8B-B14F-4D97-AF65-F5344CB8AC3E}">
        <p14:creationId xmlns:p14="http://schemas.microsoft.com/office/powerpoint/2010/main" val="1013655553"/>
      </p:ext>
    </p:extLst>
  </p:cSld>
  <p:clrMapOvr>
    <a:masterClrMapping/>
  </p:clrMapOvr>
  <p:transition spd="slow">
    <p:wip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</a:t>
            </a:r>
            <a:br>
              <a:rPr lang="en-US" dirty="0" smtClean="0"/>
            </a:br>
            <a:r>
              <a:rPr lang="en-US" dirty="0" smtClean="0"/>
              <a:t>by value/by reference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#include &lt;iostream&gt;</a:t>
            </a: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void swap(int* a, int b, int c) 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int temp = a[0];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a[0] = a[1];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a[1] = temp;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temp = b; 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b = c;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c = temp;</a:t>
            </a: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743200"/>
          </a:xfrm>
        </p:spPr>
        <p:txBody>
          <a:bodyPr/>
          <a:lstStyle/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using 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namespace std;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int arr[]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{1,2};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int b = 4, c =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5;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swap(arr, b, c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en-US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724400"/>
            <a:ext cx="6324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b="1" dirty="0" smtClean="0"/>
              <a:t>Question</a:t>
            </a:r>
            <a:r>
              <a:rPr lang="en-US" sz="2000" b="1" dirty="0" smtClean="0"/>
              <a:t>: </a:t>
            </a:r>
            <a:br>
              <a:rPr lang="en-US" sz="2000" b="1" dirty="0" smtClean="0"/>
            </a:br>
            <a:r>
              <a:rPr lang="en-US" sz="2000" dirty="0" smtClean="0"/>
              <a:t>(1) What are the values of </a:t>
            </a:r>
            <a:r>
              <a:rPr lang="en-US" sz="2000" dirty="0" err="1" smtClean="0"/>
              <a:t>arr,b,c</a:t>
            </a:r>
            <a:r>
              <a:rPr lang="en-US" sz="2000" dirty="0" smtClean="0"/>
              <a:t> at the end of main()?</a:t>
            </a:r>
          </a:p>
          <a:p>
            <a:r>
              <a:rPr lang="en-US" sz="2000" dirty="0" smtClean="0"/>
              <a:t>(2) What happens as we change function to:</a:t>
            </a:r>
          </a:p>
          <a:p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swap(int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</a:t>
            </a:r>
            <a:r>
              <a:rPr lang="en-US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a, int</a:t>
            </a:r>
            <a:r>
              <a:rPr lang="en-US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b,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&amp;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c)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// same code</a:t>
            </a:r>
            <a:b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62453"/>
      </p:ext>
    </p:extLst>
  </p:cSld>
  <p:clrMapOvr>
    <a:masterClrMapping/>
  </p:clrMapOvr>
  <p:transition spd="slow">
    <p:wip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Functions</a:t>
            </a:r>
            <a:r>
              <a:rPr lang="lv-LV" altLang="en-US" dirty="0" smtClean="0"/>
              <a:t> </a:t>
            </a:r>
            <a:r>
              <a:rPr lang="en-US" altLang="en-US" dirty="0" smtClean="0"/>
              <a:t>divide </a:t>
            </a:r>
            <a:r>
              <a:rPr lang="en-US" altLang="en-US" dirty="0"/>
              <a:t>a program into manageable tasks</a:t>
            </a:r>
          </a:p>
          <a:p>
            <a:r>
              <a:rPr lang="lv-LV" altLang="en-US" dirty="0" smtClean="0"/>
              <a:t>There are </a:t>
            </a:r>
            <a:r>
              <a:rPr lang="lv-LV" altLang="en-US" i="1" dirty="0" smtClean="0">
                <a:solidFill>
                  <a:srgbClr val="0070C0"/>
                </a:solidFill>
              </a:rPr>
              <a:t>V</a:t>
            </a:r>
            <a:r>
              <a:rPr lang="en-US" altLang="en-US" i="1" dirty="0" err="1" smtClean="0">
                <a:solidFill>
                  <a:srgbClr val="0070C0"/>
                </a:solidFill>
              </a:rPr>
              <a:t>alue</a:t>
            </a:r>
            <a:r>
              <a:rPr lang="en-US" altLang="en-US" i="1" dirty="0" smtClean="0">
                <a:solidFill>
                  <a:srgbClr val="0070C0"/>
                </a:solidFill>
              </a:rPr>
              <a:t>-returning </a:t>
            </a:r>
            <a:r>
              <a:rPr lang="en-US" altLang="en-US" dirty="0"/>
              <a:t>functions and </a:t>
            </a:r>
            <a:r>
              <a:rPr lang="en-US" altLang="en-US" i="1" dirty="0">
                <a:solidFill>
                  <a:srgbClr val="0070C0"/>
                </a:solidFill>
              </a:rPr>
              <a:t>void</a:t>
            </a:r>
            <a:r>
              <a:rPr lang="en-US" altLang="en-US" dirty="0"/>
              <a:t> functions</a:t>
            </a:r>
          </a:p>
          <a:p>
            <a:r>
              <a:rPr lang="lv-LV" altLang="en-US" dirty="0" smtClean="0"/>
              <a:t>Params</a:t>
            </a:r>
            <a:r>
              <a:rPr lang="en-US" altLang="en-US" dirty="0" smtClean="0"/>
              <a:t> </a:t>
            </a:r>
            <a:r>
              <a:rPr lang="lv-LV" altLang="en-US" dirty="0" smtClean="0"/>
              <a:t>in</a:t>
            </a:r>
            <a:r>
              <a:rPr lang="en-US" altLang="en-US" dirty="0" smtClean="0"/>
              <a:t> </a:t>
            </a:r>
            <a:r>
              <a:rPr lang="en-US" altLang="en-US" dirty="0"/>
              <a:t>heading are </a:t>
            </a:r>
            <a:r>
              <a:rPr lang="en-US" altLang="en-US" i="1" dirty="0" smtClean="0">
                <a:solidFill>
                  <a:srgbClr val="0070C0"/>
                </a:solidFill>
              </a:rPr>
              <a:t>formal parameters</a:t>
            </a:r>
            <a:r>
              <a:rPr lang="lv-LV" altLang="en-US" dirty="0" smtClean="0"/>
              <a:t>; in call </a:t>
            </a:r>
            <a:r>
              <a:rPr lang="en-US" altLang="en-US" dirty="0" smtClean="0"/>
              <a:t>are </a:t>
            </a:r>
            <a:r>
              <a:rPr lang="en-US" altLang="en-US" dirty="0"/>
              <a:t>called </a:t>
            </a:r>
            <a:r>
              <a:rPr lang="en-US" altLang="en-US" i="1" dirty="0">
                <a:solidFill>
                  <a:srgbClr val="0070C0"/>
                </a:solidFill>
              </a:rPr>
              <a:t>actual </a:t>
            </a:r>
            <a:r>
              <a:rPr lang="en-US" altLang="en-US" i="1" dirty="0" smtClean="0">
                <a:solidFill>
                  <a:srgbClr val="0070C0"/>
                </a:solidFill>
              </a:rPr>
              <a:t>parameters</a:t>
            </a:r>
            <a:endParaRPr lang="lv-LV" altLang="en-US" i="1" dirty="0" smtClean="0">
              <a:solidFill>
                <a:srgbClr val="0070C0"/>
              </a:solidFill>
            </a:endParaRPr>
          </a:p>
          <a:p>
            <a:r>
              <a:rPr lang="en-US" altLang="en-US" dirty="0"/>
              <a:t>A </a:t>
            </a:r>
            <a:r>
              <a:rPr lang="en-US" altLang="en-US" dirty="0" smtClean="0"/>
              <a:t>prototype</a:t>
            </a:r>
            <a:r>
              <a:rPr lang="lv-LV" altLang="en-US" dirty="0" smtClean="0"/>
              <a:t>/declaration</a:t>
            </a:r>
            <a:r>
              <a:rPr lang="en-US" altLang="en-US" dirty="0" smtClean="0"/>
              <a:t> </a:t>
            </a:r>
            <a:r>
              <a:rPr lang="en-US" altLang="en-US" dirty="0"/>
              <a:t>is the function heading without the </a:t>
            </a:r>
            <a:r>
              <a:rPr lang="en-US" altLang="en-US" dirty="0" smtClean="0"/>
              <a:t>body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An </a:t>
            </a:r>
            <a:r>
              <a:rPr lang="en-US" altLang="en-US" i="1" dirty="0">
                <a:solidFill>
                  <a:srgbClr val="0070C0"/>
                </a:solidFill>
              </a:rPr>
              <a:t>automatic variable </a:t>
            </a:r>
            <a:r>
              <a:rPr lang="en-US" altLang="en-US" dirty="0"/>
              <a:t>is a variable for which memory is allocated on function/block entry and deallocated on function/block exit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70C0"/>
                </a:solidFill>
              </a:rPr>
              <a:t>static variable</a:t>
            </a:r>
            <a:r>
              <a:rPr lang="en-US" altLang="en-US" dirty="0"/>
              <a:t> is a variable for which memory remains allocated throughout the execution of the program</a:t>
            </a:r>
          </a:p>
          <a:p>
            <a:endParaRPr lang="en-US" altLang="en-US" dirty="0"/>
          </a:p>
          <a:p>
            <a:endParaRPr lang="en-US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2929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3108</TotalTime>
  <Words>5220</Words>
  <Application>Microsoft Office PowerPoint</Application>
  <PresentationFormat>Widescreen</PresentationFormat>
  <Paragraphs>895</Paragraphs>
  <Slides>93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Courier New</vt:lpstr>
      <vt:lpstr>Liberation Mono</vt:lpstr>
      <vt:lpstr>Times New Roman</vt:lpstr>
      <vt:lpstr>Wingdings</vt:lpstr>
      <vt:lpstr>Notebook</vt:lpstr>
      <vt:lpstr>Chapter 3</vt:lpstr>
      <vt:lpstr>Objectives</vt:lpstr>
      <vt:lpstr>I/O Streams and Standard I/O Devices</vt:lpstr>
      <vt:lpstr>I/O Streams and Standard I/O Devices</vt:lpstr>
      <vt:lpstr>cin and Operator &gt;&gt;</vt:lpstr>
      <vt:lpstr>cin and the Extraction Operator &gt;&gt;</vt:lpstr>
      <vt:lpstr>cin and the Extraction Operator &gt;&gt;</vt:lpstr>
      <vt:lpstr>cin and the get Function</vt:lpstr>
      <vt:lpstr>cin and the ignore Function (1 of 2)</vt:lpstr>
      <vt:lpstr>The putback and peek Functions</vt:lpstr>
      <vt:lpstr>Input Failure</vt:lpstr>
      <vt:lpstr>setprecision Manipulator</vt:lpstr>
      <vt:lpstr>Input/Output and the string Type</vt:lpstr>
      <vt:lpstr>Quick Review (1 of 3)</vt:lpstr>
      <vt:lpstr>Chapter 4</vt:lpstr>
      <vt:lpstr>Objectives</vt:lpstr>
      <vt:lpstr>Control Structures</vt:lpstr>
      <vt:lpstr>Relational Operators</vt:lpstr>
      <vt:lpstr>Relational Operators on Simple Data Types</vt:lpstr>
      <vt:lpstr>Comparing Characters</vt:lpstr>
      <vt:lpstr>One-Way and Two-Way Conditionals</vt:lpstr>
      <vt:lpstr>int vs. bool in Boolean Expressions</vt:lpstr>
      <vt:lpstr>Logical Negation (!)</vt:lpstr>
      <vt:lpstr>Logical Conjunction (&amp;&amp;)</vt:lpstr>
      <vt:lpstr>Logical Disjunction (||)</vt:lpstr>
      <vt:lpstr>Order of Precedence</vt:lpstr>
      <vt:lpstr>Relations on string</vt:lpstr>
      <vt:lpstr>Relations on string</vt:lpstr>
      <vt:lpstr>Nested if and Dangling else</vt:lpstr>
      <vt:lpstr>Cascading if-else</vt:lpstr>
      <vt:lpstr>Comparing if…else with if</vt:lpstr>
      <vt:lpstr>Short-Circuit Evaluation</vt:lpstr>
      <vt:lpstr>Comparing Floating-Point Numbers with "Tolerance Value"</vt:lpstr>
      <vt:lpstr>Associativity of Relational Operators</vt:lpstr>
      <vt:lpstr>Avoiding Bugs by Avoiding Partially Understood Concepts and Techniques</vt:lpstr>
      <vt:lpstr>Input Failure and the if Statement</vt:lpstr>
      <vt:lpstr>Confusion Between the Equality (==) and Assignment (=) Operators</vt:lpstr>
      <vt:lpstr>Conditional Operator (?:)</vt:lpstr>
      <vt:lpstr>Program Style and Form (Revisited): Indentation</vt:lpstr>
      <vt:lpstr>Using Pseudocode to Develop, Test, and Debug a Program</vt:lpstr>
      <vt:lpstr>switch Structures – 1 </vt:lpstr>
      <vt:lpstr>switch Structures – 2 </vt:lpstr>
      <vt:lpstr>The assert Function</vt:lpstr>
      <vt:lpstr>Quick Review</vt:lpstr>
      <vt:lpstr>Chapter 5</vt:lpstr>
      <vt:lpstr>Objectives</vt:lpstr>
      <vt:lpstr>while Looping (Repetition) Structure (2 of 3)</vt:lpstr>
      <vt:lpstr>while loop with a counter</vt:lpstr>
      <vt:lpstr>while loop with a sentinel</vt:lpstr>
      <vt:lpstr>while loop with a bool flag</vt:lpstr>
      <vt:lpstr>while loops controlled by EOF</vt:lpstr>
      <vt:lpstr>for Loops – 1 </vt:lpstr>
      <vt:lpstr>for Loops – 2 </vt:lpstr>
      <vt:lpstr>for Loops – 3 </vt:lpstr>
      <vt:lpstr>do…while Looping (Repetition) Structure (1 of 6)</vt:lpstr>
      <vt:lpstr>do…while Looping (Repetition) Structure (2 of 6)</vt:lpstr>
      <vt:lpstr>do…while Loops</vt:lpstr>
      <vt:lpstr>do…while Loops</vt:lpstr>
      <vt:lpstr>break and continue Statements (2 of 2)</vt:lpstr>
      <vt:lpstr>Nested Control Structures (1 of 2)</vt:lpstr>
      <vt:lpstr>Nested Control Structures (2 of 2)</vt:lpstr>
      <vt:lpstr>Avoiding Bugs by Avoiding Patches</vt:lpstr>
      <vt:lpstr>Quick Review</vt:lpstr>
      <vt:lpstr>Flowchart to Code</vt:lpstr>
      <vt:lpstr>Flowchart to Code: Solution</vt:lpstr>
      <vt:lpstr>Chapter 6</vt:lpstr>
      <vt:lpstr>Objectives</vt:lpstr>
      <vt:lpstr>Introduction</vt:lpstr>
      <vt:lpstr>Value-Returning Functions (3 of 3)</vt:lpstr>
      <vt:lpstr>Parts of the Function Definition</vt:lpstr>
      <vt:lpstr>Value-Returning Functions</vt:lpstr>
      <vt:lpstr>Command return similar to break</vt:lpstr>
      <vt:lpstr>Function Declaration Order Matters</vt:lpstr>
      <vt:lpstr>Void Functions (1 of 4)</vt:lpstr>
      <vt:lpstr>Scope of an Identifier</vt:lpstr>
      <vt:lpstr>Static and Automatic Variables</vt:lpstr>
      <vt:lpstr>Function Overloading: An Introduction</vt:lpstr>
      <vt:lpstr>Parameter passing  by value/by reference</vt:lpstr>
      <vt:lpstr>Quick Review</vt:lpstr>
      <vt:lpstr>Chapter 6</vt:lpstr>
      <vt:lpstr>Objectives</vt:lpstr>
      <vt:lpstr>Introduction</vt:lpstr>
      <vt:lpstr>Value-Returning Functions (3 of 3)</vt:lpstr>
      <vt:lpstr>Parts of the Function Definition</vt:lpstr>
      <vt:lpstr>Value-Returning Functions</vt:lpstr>
      <vt:lpstr>Command return similar to break</vt:lpstr>
      <vt:lpstr>Function Declaration Order Matters</vt:lpstr>
      <vt:lpstr>Void Functions (1 of 4)</vt:lpstr>
      <vt:lpstr>Scope of an Identifier</vt:lpstr>
      <vt:lpstr>Static and Automatic Variables</vt:lpstr>
      <vt:lpstr>Function Overloading: An Introduction</vt:lpstr>
      <vt:lpstr>Parameter passing  by value/by reference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190</cp:revision>
  <cp:lastPrinted>1601-01-01T00:00:00Z</cp:lastPrinted>
  <dcterms:created xsi:type="dcterms:W3CDTF">1601-01-01T00:00:00Z</dcterms:created>
  <dcterms:modified xsi:type="dcterms:W3CDTF">2021-08-31T20:56:17Z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