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82" r:id="rId2"/>
    <p:sldId id="383" r:id="rId3"/>
    <p:sldId id="386" r:id="rId4"/>
    <p:sldId id="392" r:id="rId5"/>
    <p:sldId id="393" r:id="rId6"/>
    <p:sldId id="399" r:id="rId7"/>
    <p:sldId id="404" r:id="rId8"/>
    <p:sldId id="407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61" r:id="rId51"/>
    <p:sldId id="462" r:id="rId52"/>
    <p:sldId id="463" r:id="rId53"/>
    <p:sldId id="464" r:id="rId54"/>
    <p:sldId id="448" r:id="rId55"/>
    <p:sldId id="449" r:id="rId56"/>
    <p:sldId id="450" r:id="rId57"/>
    <p:sldId id="451" r:id="rId58"/>
    <p:sldId id="452" r:id="rId59"/>
    <p:sldId id="469" r:id="rId60"/>
    <p:sldId id="470" r:id="rId61"/>
    <p:sldId id="465" r:id="rId62"/>
    <p:sldId id="466" r:id="rId63"/>
    <p:sldId id="467" r:id="rId64"/>
    <p:sldId id="468" r:id="rId65"/>
    <p:sldId id="471" r:id="rId66"/>
    <p:sldId id="472" r:id="rId67"/>
    <p:sldId id="453" r:id="rId6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ums, Strings" id="{F63DC59A-1A4E-4322-8DF8-0EB4BA9AF8F3}">
          <p14:sldIdLst>
            <p14:sldId id="382"/>
            <p14:sldId id="383"/>
            <p14:sldId id="386"/>
            <p14:sldId id="392"/>
            <p14:sldId id="393"/>
            <p14:sldId id="399"/>
            <p14:sldId id="404"/>
            <p14:sldId id="407"/>
            <p14:sldId id="410"/>
          </p14:sldIdLst>
        </p14:section>
        <p14:section name="Arrays" id="{7FFB7CBD-5BF7-4DEA-8E55-342DEFCF77D9}">
          <p14:sldIdLst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54"/>
            <p14:sldId id="455"/>
            <p14:sldId id="456"/>
            <p14:sldId id="457"/>
            <p14:sldId id="458"/>
            <p14:sldId id="459"/>
            <p14:sldId id="460"/>
          </p14:sldIdLst>
        </p14:section>
        <p14:section name="Structs" id="{1973FD72-50FB-49AD-A0C0-1413E460492B}">
          <p14:sldIdLst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61"/>
            <p14:sldId id="462"/>
            <p14:sldId id="463"/>
            <p14:sldId id="464"/>
            <p14:sldId id="448"/>
            <p14:sldId id="449"/>
            <p14:sldId id="450"/>
            <p14:sldId id="451"/>
            <p14:sldId id="452"/>
          </p14:sldIdLst>
        </p14:section>
        <p14:section name="Self-referenced structs" id="{AC54BA18-9F9C-4D4D-A4D8-AFC155A2EAD3}">
          <p14:sldIdLst>
            <p14:sldId id="469"/>
            <p14:sldId id="470"/>
            <p14:sldId id="465"/>
            <p14:sldId id="466"/>
            <p14:sldId id="467"/>
            <p14:sldId id="468"/>
            <p14:sldId id="471"/>
            <p14:sldId id="47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88" d="100"/>
          <a:sy n="88" d="100"/>
        </p:scale>
        <p:origin x="10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845CAA-5D27-4594-81DB-C7934C42EDE6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68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7B840D-5EC8-43D3-9C12-745FE44004CD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580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3208A7-F014-4B42-AE89-BDC670FDA032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3351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A54D25-A24C-44D8-840F-AB26B3061757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51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DE9CFD-A44A-4D3A-9BCC-662ED156C4FF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40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60FE56-2CFB-4FB6-B994-6BC555055B67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228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6C221B9-8C0D-4620-9857-42E3C3F7363F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766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FFD0B5-C5DA-46C1-897B-6BBEC7EE163F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694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750960-BEB8-4B33-BA87-34C6F3C5BA2C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186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75B43C-F28F-42AE-B576-8777BFA50F24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47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4D7C40-E1B9-444C-966E-A9277674760B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86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1D28A1-0E19-4A7F-AC1F-9AC0D69C9DB2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130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C8A70A-D6F3-4C5E-8C5A-C5F1C7ABB2DA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561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EA2388-C8A3-49E7-AC5D-90A838AFF87E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5932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95263D-3697-4268-A855-479A077A67B7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676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088911-BE7F-463B-A5A9-74E835D01E86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056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029B27-234F-4F05-BE16-1AC778513AA1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2378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0A1D52-7D4F-4469-A52A-3720F80E7920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043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BE3DD0-BB77-454E-A5C8-1E2ED50679C6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997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899A4-7B4A-48B6-BE6E-5E2CB6C6FB79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7172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0D0BEA3-F2B5-4A10-BD41-C54D0139B2D4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5468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26392F0-998A-4394-9854-66AFA384F55A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25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5980D-5838-480C-900F-E82EF063F3A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9479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D51084-314E-42EA-B80F-95C2FF290B0E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6613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F4C130-A6D8-4D48-B626-6E01DC9E7013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191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CD2A7E-4867-4F57-B8D9-0821D2EA9DC2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07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F0BADC-1B85-474F-9C8A-CAD603BF18E2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1243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38854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2505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80016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96748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C5F2BE-002B-4B52-947B-EA425114F18A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77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3890E3-1EA1-426D-856A-C2C61D312452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355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4933AD-B586-414B-96A2-7C0B588F6868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265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A129149-73BB-4064-B7B6-F0E1C37AFB7B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08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A1855F-A5DF-4F69-A67E-C847777A36CD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2308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D261F9-B92A-46E8-88D9-C05AEA727C93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753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6D7BA0-F8A6-47DE-A2F5-F1DA1C9209D4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180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AEA486-D138-46E0-9392-11DDA0C43701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42339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EB2406-CE6D-45D7-8C0C-55C7BB669B80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0172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2E7A82-0E08-4039-A619-5FFE94D53958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7594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5120C2-2527-48E9-84A5-A4214DDC0172}" type="slidenum">
              <a:rPr lang="en-US" altLang="en-US" smtClean="0"/>
              <a:pPr eaLnBrk="1" hangingPunct="1"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6354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3D940-4697-40F1-8B5C-8A888074C99B}" type="slidenum">
              <a:rPr lang="en-US" altLang="en-US" smtClean="0"/>
              <a:pPr eaLnBrk="1" hangingPunct="1"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6941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524E58-C2A1-465B-BBCC-F0223B5126AE}" type="slidenum">
              <a:rPr lang="en-US" altLang="en-US" smtClean="0"/>
              <a:pPr eaLnBrk="1" hangingPunct="1"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791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6946A9-63E9-40C6-AEE7-0AFD96A8AE5C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6193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5D70F9-DF14-4A20-AB2B-2094870EAEBF}" type="slidenum">
              <a:rPr lang="en-US" altLang="en-US" smtClean="0"/>
              <a:pPr eaLnBrk="1" hangingPunct="1"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15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D5C772-BC30-48ED-9B40-F57FF51445C7}" type="slidenum">
              <a:rPr lang="en-US" altLang="en-US" smtClean="0"/>
              <a:pPr eaLnBrk="1" hangingPunct="1"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2903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AD392F-5BF1-4397-8A1B-479FEF55FE5B}" type="slidenum">
              <a:rPr lang="en-US" altLang="en-US" smtClean="0"/>
              <a:pPr eaLnBrk="1" hangingPunct="1"/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5052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36E735-792F-43C2-92AF-8F44A95B5056}" type="slidenum">
              <a:rPr lang="en-US" altLang="en-US" smtClean="0"/>
              <a:pPr eaLnBrk="1" hangingPunct="1"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72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503F5F-EE6C-412E-8AEE-D097B28CC4EE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62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F6B98D-395C-417B-8829-C03E2D52BB25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962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445341-A18D-4CA0-BFEE-95010A1084D0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59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157252-CEAC-4DF3-B7B2-B2F499552B81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68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056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orum/articles/17108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 smtClean="0"/>
              <a:t> </a:t>
            </a:r>
            <a:r>
              <a:rPr lang="en-US" altLang="en-US" dirty="0"/>
              <a:t>Types, Namespaces,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149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Arrays, Char Arrays, </a:t>
            </a:r>
            <a:r>
              <a:rPr lang="en-US" altLang="en-US" dirty="0"/>
              <a:t>and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3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the reasons for arrays</a:t>
            </a:r>
          </a:p>
          <a:p>
            <a:pPr lvl="1"/>
            <a:r>
              <a:rPr lang="en-US" altLang="en-US" dirty="0"/>
              <a:t>Explore how to declare and manipulate data into arrays</a:t>
            </a:r>
          </a:p>
          <a:p>
            <a:pPr lvl="1"/>
            <a:r>
              <a:rPr lang="en-US" altLang="en-US" dirty="0"/>
              <a:t>Understand the meaning of ‘‘array index out of bounds’’</a:t>
            </a:r>
          </a:p>
          <a:p>
            <a:pPr lvl="1"/>
            <a:r>
              <a:rPr lang="en-US" altLang="en-US" dirty="0"/>
              <a:t>Learn how to declare and initialize </a:t>
            </a:r>
            <a:r>
              <a:rPr lang="en-US" altLang="en-US" dirty="0" smtClean="0"/>
              <a:t>arrays</a:t>
            </a:r>
          </a:p>
          <a:p>
            <a:pPr lvl="1"/>
            <a:r>
              <a:rPr lang="en-US" altLang="en-US" dirty="0"/>
              <a:t>Discover how to pass an array as a parameter to a </a:t>
            </a:r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Loop over arrays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multidimensional arrays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4308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This statement declares an array of 10 components: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list[10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lv-LV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lv-LV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lv-LV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list[5] = 34;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stores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</a:t>
            </a:r>
            <a:r>
              <a:rPr lang="en-US" dirty="0">
                <a:cs typeface="Courier New" panose="02070309020205020404" pitchFamily="49" charset="0"/>
              </a:rPr>
              <a:t>, the </a:t>
            </a:r>
            <a:r>
              <a:rPr lang="en-US" i="1" dirty="0">
                <a:solidFill>
                  <a:srgbClr val="FF0000"/>
                </a:solidFill>
                <a:cs typeface="Courier New" panose="02070309020205020404" pitchFamily="49" charset="0"/>
              </a:rPr>
              <a:t>sixth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component of the array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51" name="Picture 11" descr="Figure 8-3 shows an array list of 10 components, that is, 10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6400800" cy="9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252" name="Picture 12" descr="Figure 8-4 illustrates the value 34 stored in the sixth component of the array list following the execution of the assignment statement, list[5] = 34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73" y="4495800"/>
            <a:ext cx="6400800" cy="93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437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</a:t>
            </a:r>
            <a:r>
              <a:rPr lang="en-US" altLang="en-US" dirty="0" smtClean="0"/>
              <a:t>Arrays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list[100];  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array of size </a:t>
            </a:r>
            <a:r>
              <a:rPr lang="en-US" altLang="en-US" b="1" dirty="0" smtClean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100</a:t>
            </a:r>
            <a:endParaRPr lang="lv-LV" altLang="en-US" b="1" dirty="0" smtClean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= 0; i &lt; 100;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en-US" altLang="en-US" b="1" dirty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 	  cin &gt;&gt; list[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lv-LV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lv-LV" altLang="en-US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fill in values</a:t>
            </a:r>
            <a:endParaRPr lang="lv-LV" alt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lv-LV" alt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lv-LV" altLang="en-US" dirty="0" smtClean="0">
                <a:cs typeface="Courier New" pitchFamily="49" charset="0"/>
              </a:rPr>
              <a:t>In this array the first element is list[0]; the last one is list[99]</a:t>
            </a:r>
          </a:p>
          <a:p>
            <a:r>
              <a:rPr lang="en-US" altLang="en-US" dirty="0"/>
              <a:t>In C++, there is no guard against indices that are out of bounds</a:t>
            </a:r>
          </a:p>
          <a:p>
            <a:pPr lvl="1"/>
            <a:r>
              <a:rPr lang="en-US" altLang="en-US" dirty="0"/>
              <a:t>This check is solely the programmer’s responsibility</a:t>
            </a:r>
          </a:p>
          <a:p>
            <a:pPr marL="0" indent="0">
              <a:buNone/>
            </a:pPr>
            <a:endParaRPr lang="lv-LV" alt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68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Initialization During Declaration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Arrays can be initialized during declaration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Example 1</a:t>
            </a:r>
            <a:endParaRPr lang="lv-LV" dirty="0" smtClean="0"/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sales[5] = {12.25, 32.50, 16.90, 23, 45.68}</a:t>
            </a:r>
          </a:p>
          <a:p>
            <a:pPr>
              <a:defRPr/>
            </a:pPr>
            <a:r>
              <a:rPr lang="en-US" dirty="0"/>
              <a:t>Example 2: </a:t>
            </a:r>
            <a:endParaRPr lang="lv-LV" dirty="0" smtClean="0"/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sales[] = {12.25, 32.50, 16.90, 23, 45.68}</a:t>
            </a:r>
            <a:endParaRPr lang="en-US" sz="1800" dirty="0"/>
          </a:p>
          <a:p>
            <a:pPr marL="400050" lvl="1" indent="0"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6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Parameters to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Arrays are passed </a:t>
            </a:r>
            <a:r>
              <a:rPr lang="en-US" altLang="en-US" u="sng" dirty="0"/>
              <a:t>by reference only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size of the array is usually omitted in the array parameter</a:t>
            </a:r>
          </a:p>
          <a:p>
            <a:pPr lvl="1"/>
            <a:r>
              <a:rPr lang="en-US" altLang="en-US" dirty="0"/>
              <a:t>If provided, it is ignored by the compiler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following example illustrates a function header, which includes an array parameter and a parameter specifying the number of elements in the array:</a:t>
            </a:r>
          </a:p>
          <a:p>
            <a:pPr marL="228600" lvl="1" indent="0">
              <a:buClr>
                <a:srgbClr val="055C91"/>
              </a:buClr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initialize(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altLang="en-US" b="1" dirty="0" smtClean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Clr>
                <a:srgbClr val="055C91"/>
              </a:buClr>
              <a:buNone/>
            </a:pP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Same as this:</a:t>
            </a:r>
            <a:endParaRPr lang="lv-LV" altLang="en-US" b="1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Clr>
                <a:srgbClr val="055C91"/>
              </a:buClr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</a:t>
            </a:r>
            <a:r>
              <a:rPr lang="en-US" alt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lv-LV" alt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list,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lvl="1" indent="0">
              <a:buClr>
                <a:srgbClr val="055C91"/>
              </a:buClr>
              <a:buNone/>
            </a:pPr>
            <a:endParaRPr lang="lv-LV" altLang="en-US" b="1" dirty="0" smtClean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Clr>
                <a:srgbClr val="055C91"/>
              </a:buClr>
              <a:buNone/>
            </a:pPr>
            <a:r>
              <a:rPr lang="lv-LV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Courier New" panose="02070309020205020404" pitchFamily="49" charset="0"/>
              </a:rPr>
              <a:t>means "address/pointer to an integer"</a:t>
            </a:r>
            <a:endParaRPr lang="en-US" altLang="en-US" dirty="0">
              <a:solidFill>
                <a:srgbClr val="000000">
                  <a:lumMod val="75000"/>
                  <a:lumOff val="25000"/>
                </a:srgb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4027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Constant Arrays as Formal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prevent a function from changing the actual parameter when passed by </a:t>
            </a:r>
            <a:r>
              <a:rPr lang="en-US" altLang="en-US" dirty="0" smtClean="0"/>
              <a:t>reference</a:t>
            </a:r>
            <a:r>
              <a:rPr lang="lv-LV" altLang="en-US" dirty="0" smtClean="0"/>
              <a:t>. </a:t>
            </a:r>
            <a:r>
              <a:rPr lang="en-US" altLang="en-US" dirty="0" smtClean="0"/>
              <a:t>Use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in the declaration of the formal parameter</a:t>
            </a:r>
          </a:p>
          <a:p>
            <a:r>
              <a:rPr lang="en-US" altLang="en-US" dirty="0"/>
              <a:t>Example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x[],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sizeX,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sizeY)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232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Cannot Return </a:t>
            </a:r>
            <a:r>
              <a:rPr lang="lv-LV" altLang="en-US" dirty="0" smtClean="0"/>
              <a:t>Arrays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does not allow functions to return a value of type </a:t>
            </a:r>
            <a:r>
              <a:rPr lang="en-US" altLang="en-US" dirty="0" smtClean="0"/>
              <a:t>array</a:t>
            </a:r>
            <a:endParaRPr lang="lv-LV" altLang="en-US" dirty="0" smtClean="0"/>
          </a:p>
          <a:p>
            <a:r>
              <a:rPr lang="lv-LV" altLang="en-US" dirty="0" smtClean="0"/>
              <a:t>C++ can return pointers to arrays.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21864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</a:t>
            </a:r>
            <a:r>
              <a:rPr lang="en-US" altLang="en-US" dirty="0" smtClean="0"/>
              <a:t>)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character array</a:t>
            </a:r>
            <a:r>
              <a:rPr lang="en-US" altLang="en-US" dirty="0"/>
              <a:t> is an array whose components are of type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null-terminated (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altLang="en-US" dirty="0"/>
              <a:t>) character arrays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is the character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/>
              <a:t>is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cs typeface="Courier New" pitchFamily="49" charset="0"/>
              </a:rPr>
              <a:t>Note: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sz="3200" dirty="0">
                <a:cs typeface="Courier New" pitchFamily="49" charset="0"/>
              </a:rPr>
              <a:t> </a:t>
            </a:r>
            <a:r>
              <a:rPr lang="en-US" altLang="en-US" dirty="0"/>
              <a:t>represents two characters,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This is an example of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declaration:</a:t>
            </a:r>
          </a:p>
          <a:p>
            <a:pPr marL="2286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name[16];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Since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-strings are null terminated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/>
              <a:t> components, the largest string it can store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/>
              <a:t> characters</a:t>
            </a:r>
          </a:p>
          <a:p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2826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</a:t>
            </a:r>
            <a:r>
              <a:rPr lang="en-US" altLang="en-US" dirty="0" smtClean="0"/>
              <a:t>)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size of an array can be omitted if the array is initialized during declaration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 name[] = "John";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length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and stores 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dirty="0"/>
              <a:t> in the array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Useful string manipulation functions include: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strncpy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strlen</a:t>
            </a:r>
          </a:p>
        </p:txBody>
      </p:sp>
    </p:spTree>
    <p:extLst>
      <p:ext uri="{BB962C8B-B14F-4D97-AF65-F5344CB8AC3E}">
        <p14:creationId xmlns:p14="http://schemas.microsoft.com/office/powerpoint/2010/main" val="27785137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how to create </a:t>
            </a:r>
            <a:r>
              <a:rPr lang="en-US" altLang="en-US" dirty="0" smtClean="0"/>
              <a:t>user-defined </a:t>
            </a:r>
            <a:r>
              <a:rPr lang="en-US" altLang="en-US" dirty="0"/>
              <a:t>enumeration type</a:t>
            </a:r>
          </a:p>
          <a:p>
            <a:pPr lvl="1" eaLnBrk="1" hangingPunct="1"/>
            <a:r>
              <a:rPr lang="en-US" altLang="en-US" dirty="0" smtClean="0"/>
              <a:t>Use arithmetic </a:t>
            </a:r>
            <a:r>
              <a:rPr lang="en-US" altLang="en-US" dirty="0"/>
              <a:t>and relational operators </a:t>
            </a:r>
            <a:r>
              <a:rPr lang="en-US" altLang="en-US" dirty="0" smtClean="0"/>
              <a:t>with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types</a:t>
            </a:r>
          </a:p>
          <a:p>
            <a:pPr lvl="1" eaLnBrk="1" hangingPunct="1"/>
            <a:r>
              <a:rPr lang="en-US" altLang="en-US" dirty="0" smtClean="0"/>
              <a:t>Use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with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types; input and output data.</a:t>
            </a:r>
          </a:p>
          <a:p>
            <a:pPr lvl="1" eaLnBrk="1" hangingPunct="1"/>
            <a:r>
              <a:rPr lang="en-US" altLang="en-US" dirty="0" smtClean="0"/>
              <a:t>Define variables and write </a:t>
            </a:r>
            <a:r>
              <a:rPr lang="en-US" altLang="en-US" dirty="0"/>
              <a:t>functions to process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types</a:t>
            </a:r>
          </a:p>
          <a:p>
            <a:pPr lvl="1" eaLnBrk="1" hangingPunct="1"/>
            <a:r>
              <a:rPr lang="en-US" altLang="en-US" dirty="0" smtClean="0"/>
              <a:t>Become </a:t>
            </a:r>
            <a:r>
              <a:rPr lang="en-US" altLang="en-US" dirty="0"/>
              <a:t>familiar with anonymous </a:t>
            </a:r>
            <a:r>
              <a:rPr lang="en-US" altLang="en-US" dirty="0" smtClean="0"/>
              <a:t>types</a:t>
            </a:r>
          </a:p>
          <a:p>
            <a:pPr lvl="1" eaLnBrk="1" hangingPunct="1"/>
            <a:r>
              <a:rPr lang="en-US" altLang="en-US" dirty="0"/>
              <a:t>Become familiar with the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dirty="0"/>
              <a:t> statement</a:t>
            </a:r>
          </a:p>
          <a:p>
            <a:pPr lvl="1"/>
            <a:r>
              <a:rPr lang="en-US" dirty="0"/>
              <a:t>Learn about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b="1" dirty="0"/>
              <a:t> </a:t>
            </a:r>
            <a:r>
              <a:rPr lang="en-US" dirty="0"/>
              <a:t>mechanism</a:t>
            </a:r>
            <a:endParaRPr lang="en-US" altLang="en-US" dirty="0"/>
          </a:p>
          <a:p>
            <a:pPr lvl="1"/>
            <a:r>
              <a:rPr lang="en-US" dirty="0" smtClean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/>
              <a:t> </a:t>
            </a:r>
            <a:r>
              <a:rPr lang="en-US" dirty="0"/>
              <a:t>functions to manipulate strings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135854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Comparison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compared character by character using the collating sequence of the system</a:t>
            </a:r>
          </a:p>
          <a:p>
            <a:pPr lvl="1"/>
            <a:r>
              <a:rPr lang="en-US" altLang="en-US" dirty="0"/>
              <a:t>Use the function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r>
              <a:rPr lang="en-US" altLang="en-US" dirty="0"/>
              <a:t>If using the ASCII character set: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"Boat"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"An"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"Bill" &lt; "Billy"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 &lt; "hello"</a:t>
            </a:r>
          </a:p>
        </p:txBody>
      </p:sp>
    </p:spTree>
    <p:extLst>
      <p:ext uri="{BB962C8B-B14F-4D97-AF65-F5344CB8AC3E}">
        <p14:creationId xmlns:p14="http://schemas.microsoft.com/office/powerpoint/2010/main" val="44458558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and Writing Strings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rules for arrays also apply to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(which are character arrays)</a:t>
            </a:r>
          </a:p>
          <a:p>
            <a:r>
              <a:rPr lang="en-US" altLang="en-US" dirty="0"/>
              <a:t>Aggregate operations, such as assignment and comparison, are not allowed on arrays</a:t>
            </a:r>
          </a:p>
          <a:p>
            <a:r>
              <a:rPr lang="en-US" altLang="en-US" dirty="0"/>
              <a:t>C++ does allow aggregate operations for the input and output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</a:t>
            </a:r>
          </a:p>
        </p:txBody>
      </p:sp>
    </p:spTree>
    <p:extLst>
      <p:ext uri="{BB962C8B-B14F-4D97-AF65-F5344CB8AC3E}">
        <p14:creationId xmlns:p14="http://schemas.microsoft.com/office/powerpoint/2010/main" val="185273394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Input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string input: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name; </a:t>
            </a:r>
          </a:p>
          <a:p>
            <a:pPr lvl="1"/>
            <a:r>
              <a:rPr lang="en-US" dirty="0"/>
              <a:t>Stores the next 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into name</a:t>
            </a:r>
          </a:p>
          <a:p>
            <a:r>
              <a:rPr lang="en-US" dirty="0"/>
              <a:t>To read strings with blanks,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: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cin.get(str, m+1);</a:t>
            </a:r>
            <a:r>
              <a:rPr lang="en-US" sz="1800" dirty="0"/>
              <a:t>	</a:t>
            </a:r>
          </a:p>
          <a:p>
            <a:pPr lvl="1"/>
            <a:r>
              <a:rPr lang="en-US" dirty="0"/>
              <a:t>When executed , the statement stores the 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 into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, but the newline character is not stored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lvl="1"/>
            <a:r>
              <a:rPr lang="en-US" dirty="0"/>
              <a:t>If input string has fewer than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characters, reading stops at the newline character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4882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Output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22701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name; </a:t>
            </a:r>
          </a:p>
          <a:p>
            <a:pPr lvl="1"/>
            <a:r>
              <a:rPr lang="en-US" dirty="0"/>
              <a:t>Outputs the content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on the screen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write the contents of name until it finds the null character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does not contain the null character, then strange output may occur since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output data from memory adjacent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until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dirty="0"/>
              <a:t> is found</a:t>
            </a:r>
          </a:p>
        </p:txBody>
      </p:sp>
    </p:spTree>
    <p:extLst>
      <p:ext uri="{BB962C8B-B14F-4D97-AF65-F5344CB8AC3E}">
        <p14:creationId xmlns:p14="http://schemas.microsoft.com/office/powerpoint/2010/main" val="3836895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Input/Output Files at Execution Time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 can specify the name of an input and/or output file at execution time</a:t>
            </a:r>
          </a:p>
          <a:p>
            <a:pPr marL="227013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input file name: ";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input file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output file name: ";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output file</a:t>
            </a:r>
            <a:endParaRPr lang="en-US" altLang="en-US" sz="1800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03444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 and Input/Output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must be a null-terminated string (a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-string)</a:t>
            </a:r>
          </a:p>
          <a:p>
            <a:pPr lvl="1"/>
            <a:r>
              <a:rPr lang="en-US" dirty="0"/>
              <a:t>If using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for the name of an I/O file, the value must first be converted to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before calling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2"/>
            <a:r>
              <a:rPr lang="en-US" dirty="0"/>
              <a:t>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function to convert</a:t>
            </a:r>
          </a:p>
          <a:p>
            <a:r>
              <a:rPr lang="en-US" dirty="0"/>
              <a:t>The syntax to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b="1" dirty="0"/>
              <a:t> </a:t>
            </a:r>
            <a:r>
              <a:rPr lang="en-US" dirty="0"/>
              <a:t>is: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strVar.c_str()</a:t>
            </a:r>
          </a:p>
          <a:p>
            <a:pPr lvl="1"/>
            <a:r>
              <a:rPr lang="en-US" dirty="0"/>
              <a:t>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</a:t>
            </a:r>
            <a:r>
              <a:rPr lang="en-US" dirty="0"/>
              <a:t> is a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742513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(or more) arrays are called </a:t>
            </a:r>
            <a:r>
              <a:rPr lang="en-US" altLang="en-US" u="sng" dirty="0"/>
              <a:t>parallel</a:t>
            </a:r>
            <a:r>
              <a:rPr lang="en-US" altLang="en-US" dirty="0"/>
              <a:t> if their corresponding components hold related information</a:t>
            </a:r>
          </a:p>
          <a:p>
            <a:r>
              <a:rPr lang="en-US" altLang="en-US" dirty="0"/>
              <a:t>The following example illustrates two parallel arrays: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studentId[50];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courseGrade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[50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sz="2000" dirty="0"/>
              <a:t>With the following sample data to enter into the arrays: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studentId 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23456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86723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22356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92733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11892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936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sales[5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][3] = 25.75;</a:t>
            </a:r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95" y="2185986"/>
            <a:ext cx="4762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679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</a:t>
            </a:r>
            <a:r>
              <a:rPr lang="en-US" altLang="en-US" dirty="0" smtClean="0"/>
              <a:t>Array</a:t>
            </a:r>
            <a:r>
              <a:rPr lang="lv-LV" altLang="en-US" dirty="0" smtClean="0"/>
              <a:t>s</a:t>
            </a:r>
            <a:endParaRPr lang="en-US" altLang="en-US" dirty="0"/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arrays can be initialized when they are declared</a:t>
            </a:r>
          </a:p>
          <a:p>
            <a:pPr lvl="1"/>
            <a:r>
              <a:rPr lang="en-US" altLang="en-US" dirty="0"/>
              <a:t>Elements of each row are enclosed within braces and separated by commas</a:t>
            </a:r>
          </a:p>
          <a:p>
            <a:pPr lvl="1"/>
            <a:r>
              <a:rPr lang="en-US" altLang="en-US" dirty="0"/>
              <a:t>All rows are enclosed within braces</a:t>
            </a:r>
          </a:p>
          <a:p>
            <a:pPr lvl="1"/>
            <a:r>
              <a:rPr lang="en-US" altLang="en-US" dirty="0"/>
              <a:t>For number arrays, unspecified elements are set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en-US" dirty="0"/>
              <a:t>An example of two-dimensional array initialization is shown below: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board[4][3] = {{2, 3, 1},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{15, 25, 13},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{20, 4, 7},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{11, 18, 14}};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23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example initializing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 (fifth row)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matrix[row][col] = 0;</a:t>
            </a:r>
            <a:endParaRPr lang="en-US" altLang="en-US" dirty="0"/>
          </a:p>
          <a:p>
            <a:r>
              <a:rPr lang="en-US" altLang="en-US" dirty="0"/>
              <a:t>An example initializing the entire matrix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matrix[row][col] = 0;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67960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Enumeration </a:t>
            </a:r>
            <a:r>
              <a:rPr lang="en-US" altLang="en-US" dirty="0" smtClean="0"/>
              <a:t>Type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specify the name and the values, but not the operations</a:t>
            </a:r>
          </a:p>
          <a:p>
            <a:r>
              <a:rPr lang="en-US" dirty="0"/>
              <a:t>The syntax for enumeration type is</a:t>
            </a:r>
            <a:r>
              <a:rPr 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err="1" smtClean="0"/>
              <a:t>enum</a:t>
            </a:r>
            <a:r>
              <a:rPr lang="en-US" altLang="en-US" dirty="0" smtClean="0"/>
              <a:t> colors {BROWN, BLUE, RED, GREEN, YELLOW}; </a:t>
            </a:r>
          </a:p>
          <a:p>
            <a:endParaRPr lang="en-US" altLang="en-US" dirty="0"/>
          </a:p>
          <a:p>
            <a:r>
              <a:rPr lang="en-US" altLang="en-US" dirty="0" smtClean="0"/>
              <a:t>Identifiers that are constants are usually capitalized</a:t>
            </a:r>
          </a:p>
          <a:p>
            <a:r>
              <a:rPr lang="en-US" altLang="en-US" dirty="0" smtClean="0"/>
              <a:t>BROWN gets value 0, BLUE gets value 1, etc.</a:t>
            </a:r>
            <a:endParaRPr lang="en-US" altLang="en-US" dirty="0"/>
          </a:p>
        </p:txBody>
      </p:sp>
      <p:pic>
        <p:nvPicPr>
          <p:cNvPr id="21511" name="Picture 7" descr="enum typeName {value1, value2, ...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52711"/>
            <a:ext cx="4857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29066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Row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shows how to find the sum of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matrix[row][col];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678337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Column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illustrates finding the sum of each individual column:</a:t>
            </a:r>
          </a:p>
          <a:p>
            <a:pPr marL="114300" lvl="1" indent="0">
              <a:buNone/>
            </a:pP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//Sum of each individual row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matrix[row][col];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"Sum of row " &lt;&lt; row + 1 &lt;&lt; " = " &lt;&lt; sum &lt;&lt; endl;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42805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Largest Element in Each Row and Each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finds the largest element in each row:</a:t>
            </a:r>
          </a:p>
          <a:p>
            <a:pPr marL="114300" lvl="1" indent="0">
              <a:buNone/>
            </a:pPr>
            <a:r>
              <a:rPr lang="en-US" sz="20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Largest element in each row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largest = matrix[row][0]; //Assume the first element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//of the row is the largest.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1; col &lt; NUMBER_OF_COLUMNS; col++)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(matrix[row][col] &gt; largest)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largest = matrix[row][col];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"The largest element in row " &lt;&lt; row + 1 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= " &lt;&lt; largest &lt;&lt; endl;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346388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Two-Dimensional Arrays as Parameters to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arrays are passed by reference as parameters to a function</a:t>
            </a:r>
          </a:p>
          <a:p>
            <a:pPr lvl="1"/>
            <a:r>
              <a:rPr lang="en-US" altLang="en-US" dirty="0"/>
              <a:t>The base address is passed to the formal parameter</a:t>
            </a:r>
          </a:p>
          <a:p>
            <a:r>
              <a:rPr lang="en-US" altLang="en-US" dirty="0"/>
              <a:t>Two-dimensional arrays are stored in row </a:t>
            </a:r>
            <a:r>
              <a:rPr lang="en-US" altLang="en-US" u="sng" dirty="0"/>
              <a:t>order form</a:t>
            </a:r>
          </a:p>
          <a:p>
            <a:r>
              <a:rPr lang="en-US" altLang="en-US" dirty="0"/>
              <a:t>When declaring a two-dimensional array as a formal parameter, you can omit the size of the first dimension, but not the second</a:t>
            </a:r>
          </a:p>
        </p:txBody>
      </p:sp>
    </p:spTree>
    <p:extLst>
      <p:ext uri="{BB962C8B-B14F-4D97-AF65-F5344CB8AC3E}">
        <p14:creationId xmlns:p14="http://schemas.microsoft.com/office/powerpoint/2010/main" val="238231377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#1: Nested Loops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Write a C++ function that receives a 2D array of integers (and its width/height). It should print those row numbers where all array entries are equal.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Rewrite this pseudocode entirely in C++</a:t>
            </a:r>
          </a:p>
          <a:p>
            <a:pPr marL="0" indent="0">
              <a:buNone/>
            </a:pPr>
            <a:r>
              <a:rPr lang="en-US" u="sng" dirty="0" err="1" smtClean="0"/>
              <a:t>printEqual</a:t>
            </a:r>
            <a:r>
              <a:rPr lang="en-US" u="sng" dirty="0" smtClean="0"/>
              <a:t>(</a:t>
            </a:r>
            <a:r>
              <a:rPr lang="en-US" u="sng" dirty="0" err="1" smtClean="0"/>
              <a:t>arr</a:t>
            </a:r>
            <a:r>
              <a:rPr lang="en-US" u="sng" dirty="0" smtClean="0"/>
              <a:t>, rows, cols):</a:t>
            </a:r>
          </a:p>
          <a:p>
            <a:pPr marL="0" indent="0">
              <a:buNone/>
            </a:pP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outer: for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in range(0,rows):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first =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][0]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inner: for j in range(0,cols):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if 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][j] != first):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continue outer loop;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print(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57412"/>
              </p:ext>
            </p:extLst>
          </p:nvPr>
        </p:nvGraphicFramePr>
        <p:xfrm>
          <a:off x="1646525" y="4953000"/>
          <a:ext cx="4089399" cy="1112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1879699443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843758561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22233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[0][1]=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[0][2]=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12983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1113125" y="5486400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306924" y="6248400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array should print: </a:t>
            </a:r>
            <a:r>
              <a:rPr lang="en-US" dirty="0" smtClean="0">
                <a:solidFill>
                  <a:srgbClr val="0033CC"/>
                </a:solidFill>
              </a:rPr>
              <a:t>1</a:t>
            </a:r>
            <a:endParaRPr lang="lv-LV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067800" y="4114800"/>
            <a:ext cx="16002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3604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#1: Nested Loops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Start with a correct </a:t>
            </a:r>
          </a:p>
          <a:p>
            <a:pPr marL="0" indent="0">
              <a:buNone/>
            </a:pPr>
            <a:r>
              <a:rPr lang="en-US" sz="2000" dirty="0" smtClean="0"/>
              <a:t>prototype/declaration of this function: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printEqual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rows,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cols);</a:t>
            </a: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hlinkClick r:id="rId3"/>
              </a:rPr>
              <a:t>http://www.cplusplus.com/forum/articles/17108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hlinkClick r:id="rId3"/>
              </a:rPr>
              <a:t>/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Liberation Mono" panose="02070409020205020404" pitchFamily="49" charset="0"/>
              </a:rPr>
              <a:t>(Why multidimensional arrays are not same as pointers to pointers.)</a:t>
            </a:r>
          </a:p>
          <a:p>
            <a:pPr marL="0" indent="0">
              <a:buNone/>
            </a:pPr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1752600"/>
            <a:ext cx="5486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Three ways to write breaking out of a nested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Could write using "</a:t>
            </a:r>
            <a:r>
              <a:rPr lang="en-US" sz="2400" dirty="0" err="1">
                <a:sym typeface="Wingdings" panose="05000000000000000000" pitchFamily="2" charset="2"/>
              </a:rPr>
              <a:t>goto</a:t>
            </a:r>
            <a:r>
              <a:rPr lang="en-US" sz="2400" dirty="0" smtClean="0">
                <a:sym typeface="Wingdings" panose="05000000000000000000" pitchFamily="2" charset="2"/>
              </a:rPr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Could set a bool flag (and change inner for-loop to a while-loop)</a:t>
            </a:r>
            <a:endParaRPr lang="en-US" sz="24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Could have one more function:</a:t>
            </a:r>
            <a:r>
              <a:rPr lang="en-US" sz="2400" dirty="0">
                <a:sym typeface="Wingdings" panose="05000000000000000000" pitchFamily="2" charset="2"/>
              </a:rPr>
              <a:t/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bool </a:t>
            </a:r>
            <a:r>
              <a:rPr lang="en-US" sz="24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allEqualOnRow</a:t>
            </a: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int</a:t>
            </a: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* row, </a:t>
            </a:r>
            <a:r>
              <a:rPr lang="en-US" sz="24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int</a:t>
            </a: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cols);</a:t>
            </a:r>
            <a:r>
              <a:rPr lang="en-US" sz="2400" dirty="0">
                <a:sym typeface="Wingdings" panose="05000000000000000000" pitchFamily="2" charset="2"/>
              </a:rPr>
              <a:t/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Returns "true" if all elements equal. </a:t>
            </a:r>
            <a:r>
              <a:rPr lang="en-US" sz="2400" dirty="0" smtClean="0">
                <a:sym typeface="Wingdings" panose="05000000000000000000" pitchFamily="2" charset="2"/>
              </a:rPr>
              <a:t>(No nested loops)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0393089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#2: </a:t>
            </a:r>
            <a:r>
              <a:rPr lang="en-US" dirty="0" err="1" smtClean="0"/>
              <a:t>Lvalues</a:t>
            </a:r>
            <a:r>
              <a:rPr lang="en-US" dirty="0" smtClean="0"/>
              <a:t>, </a:t>
            </a:r>
            <a:r>
              <a:rPr lang="en-US" dirty="0" err="1" smtClean="0"/>
              <a:t>Rvalues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int&amp;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left(int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"In left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right(int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In 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right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main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mm [] = {10,11,12,13,14};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a = </a:t>
            </a:r>
            <a:r>
              <a:rPr lang="en-US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right(++a,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right(++a, mm)+5;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for (int i = 0; i &lt; 5; i++)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cout &lt;&lt; " " &lt;&lt; mm[i];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</a:t>
            </a:r>
            <a:r>
              <a:rPr lang="lv-LV" dirty="0" smtClean="0"/>
              <a:t> line </a:t>
            </a:r>
            <a:r>
              <a:rPr lang="en-US" dirty="0" smtClean="0"/>
              <a:t>do you uncomment </a:t>
            </a:r>
            <a:r>
              <a:rPr lang="lv-LV" dirty="0" smtClean="0"/>
              <a:t>to get this output: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077200" y="5486400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3214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#2: </a:t>
            </a:r>
            <a:r>
              <a:rPr lang="en-US" dirty="0" err="1"/>
              <a:t>Lvalues</a:t>
            </a:r>
            <a:r>
              <a:rPr lang="en-US" dirty="0"/>
              <a:t>, </a:t>
            </a:r>
            <a:r>
              <a:rPr lang="en-US" dirty="0" err="1"/>
              <a:t>Rvalues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Answer. 4th line</a:t>
            </a:r>
            <a:br>
              <a:rPr lang="lv-LV" dirty="0" smtClean="0"/>
            </a:br>
            <a:r>
              <a:rPr lang="lv-LV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left(++a, mm) = right(++a, mm)+5;</a:t>
            </a:r>
          </a:p>
          <a:p>
            <a:endParaRPr lang="lv-LV" dirty="0" smtClean="0"/>
          </a:p>
          <a:p>
            <a:r>
              <a:rPr lang="lv-LV" dirty="0" smtClean="0"/>
              <a:t>Expressions in C++ can have side-effects (as you evaluate them, some variables change during the evaluation itself). </a:t>
            </a:r>
          </a:p>
          <a:p>
            <a:r>
              <a:rPr lang="lv-LV" dirty="0" smtClean="0"/>
              <a:t>Evaluation order for an assignment operator: </a:t>
            </a:r>
          </a:p>
          <a:p>
            <a:pPr lvl="1"/>
            <a:r>
              <a:rPr lang="lv-LV" dirty="0" smtClean="0"/>
              <a:t>Compute actual parameters (pre-increment increments a two times)</a:t>
            </a:r>
          </a:p>
          <a:p>
            <a:pPr lvl="1"/>
            <a:r>
              <a:rPr lang="lv-LV" dirty="0" smtClean="0"/>
              <a:t>Evaluate the right-hand side. </a:t>
            </a:r>
          </a:p>
          <a:p>
            <a:pPr lvl="1"/>
            <a:r>
              <a:rPr lang="lv-LV" dirty="0" smtClean="0"/>
              <a:t>Evaluate the left-hand side (must be int&amp; or similar "lvalue"). </a:t>
            </a:r>
          </a:p>
          <a:p>
            <a:pPr lvl="1"/>
            <a:r>
              <a:rPr lang="lv-LV" dirty="0" smtClean="0"/>
              <a:t>Assign right to the left.</a:t>
            </a:r>
          </a:p>
          <a:p>
            <a:endParaRPr lang="lv-LV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686800" y="1784734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90361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#3: Arrays as Function </a:t>
            </a:r>
            <a:r>
              <a:rPr lang="en-US" dirty="0" err="1" smtClean="0"/>
              <a:t>Params</a:t>
            </a:r>
            <a:r>
              <a:rPr lang="en-US" dirty="0" smtClean="0"/>
              <a:t> or Return Values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Write a C++ function that receives a variable size 2-dimensional array of   </a:t>
            </a:r>
            <a:r>
              <a:rPr lang="en-US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dirty="0"/>
              <a:t> </a:t>
            </a:r>
            <a:r>
              <a:rPr lang="en-US" dirty="0" smtClean="0"/>
              <a:t> as a parameter and returns a pointer to a 1-dimensional array (containing max values for each column). 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2722409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#3: Arrays as Function </a:t>
            </a:r>
            <a:r>
              <a:rPr lang="en-US" dirty="0" err="1"/>
              <a:t>Params</a:t>
            </a:r>
            <a:r>
              <a:rPr lang="en-US" dirty="0"/>
              <a:t> or Return Values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Function prototype/declaration</a:t>
            </a:r>
          </a:p>
          <a:p>
            <a:r>
              <a:rPr lang="en-US" dirty="0" smtClean="0"/>
              <a:t>Function body</a:t>
            </a:r>
            <a:endParaRPr lang="en-US" dirty="0"/>
          </a:p>
          <a:p>
            <a:pPr lvl="1"/>
            <a:r>
              <a:rPr lang="en-US" dirty="0" smtClean="0"/>
              <a:t>Declare the return array</a:t>
            </a:r>
          </a:p>
          <a:p>
            <a:pPr lvl="1"/>
            <a:r>
              <a:rPr lang="en-US" dirty="0" smtClean="0"/>
              <a:t>Define the initial values in the return array</a:t>
            </a:r>
          </a:p>
          <a:p>
            <a:pPr lvl="1"/>
            <a:r>
              <a:rPr lang="en-US" dirty="0" smtClean="0"/>
              <a:t>Compute the correct values in the return array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* 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findMaxByRow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**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nRows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nCols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* result = new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nCols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for (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j = 0; j &lt;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nCols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j++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result[j] =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[0][j];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for (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=0;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&lt;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nRow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if (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][j] &gt; result[j]) {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  result[j] =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][j];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857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Operations on Enumeration Types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28800" indent="-1598613">
              <a:buNone/>
            </a:pPr>
            <a:r>
              <a:rPr lang="en-US" sz="20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sports {BASKETBALL, FOOTBALL, HOCKEY, BASEBALL, SOCCER,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VOLLEYBALL};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0" indent="-1598613">
              <a:buNone/>
            </a:pPr>
            <a:r>
              <a:rPr lang="en-US" altLang="en-US" sz="2000" dirty="0" smtClean="0"/>
              <a:t>Can </a:t>
            </a:r>
            <a:r>
              <a:rPr lang="en-US" altLang="en-US" sz="2000" dirty="0"/>
              <a:t>declare </a:t>
            </a:r>
            <a:r>
              <a:rPr lang="en-US" altLang="en-US" sz="2000" dirty="0" smtClean="0"/>
              <a:t>variables e.g.: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sports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mySport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No </a:t>
            </a:r>
            <a:r>
              <a:rPr lang="en-US" sz="2000" dirty="0"/>
              <a:t>arithmetic operations are allowed on enumeration types </a:t>
            </a:r>
          </a:p>
          <a:p>
            <a:pPr marL="230188" indent="0">
              <a:spcBef>
                <a:spcPts val="60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mySport = popularSport + 2;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FOOTBALL + SOCCER;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popularSport * 2;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eaLnBrk="1" hangingPunct="1"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 are illegal, too</a:t>
            </a:r>
          </a:p>
          <a:p>
            <a:pPr marL="230188" indent="0">
              <a:spcBef>
                <a:spcPts val="600"/>
              </a:spcBef>
              <a:buClr>
                <a:srgbClr val="055C91"/>
              </a:buClr>
              <a:buNone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popularSport++;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Clr>
                <a:srgbClr val="055C91"/>
              </a:buClr>
              <a:buNone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popularSport--;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eaLnBrk="1" hangingPunct="1">
              <a:defRPr/>
            </a:pPr>
            <a:r>
              <a:rPr lang="en-US" sz="2000" dirty="0"/>
              <a:t>The solution is applying the cast operator</a:t>
            </a:r>
          </a:p>
          <a:p>
            <a:pPr marL="230188" indent="0">
              <a:spcBef>
                <a:spcPts val="60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FOOTBALL;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&lt;sports&gt;(popularSport + 1);</a:t>
            </a:r>
          </a:p>
          <a:p>
            <a:pPr marL="0" indent="0" eaLnBrk="1" hangingPunct="1">
              <a:buNone/>
              <a:defRPr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966531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array is a structured data type with a fixed number of components of the same type</a:t>
            </a:r>
          </a:p>
          <a:p>
            <a:r>
              <a:rPr lang="en-US" altLang="en-US" dirty="0" smtClean="0"/>
              <a:t>Elements </a:t>
            </a:r>
            <a:r>
              <a:rPr lang="en-US" altLang="en-US" dirty="0"/>
              <a:t>of a one-dimensional array are arranged in the form of a list</a:t>
            </a:r>
          </a:p>
          <a:p>
            <a:r>
              <a:rPr lang="en-US" altLang="en-US" dirty="0"/>
              <a:t>An array index </a:t>
            </a:r>
            <a:r>
              <a:rPr lang="lv-LV" altLang="en-US" dirty="0" smtClean="0"/>
              <a:t>is between 0 and size-1. </a:t>
            </a:r>
          </a:p>
          <a:p>
            <a:r>
              <a:rPr lang="en-US" altLang="en-US" dirty="0"/>
              <a:t>The base address of an array is the address of the first array component</a:t>
            </a:r>
          </a:p>
          <a:p>
            <a:r>
              <a:rPr lang="en-US" altLang="en-US" dirty="0"/>
              <a:t>When passing an array as an actual parameter, use only its </a:t>
            </a:r>
            <a:r>
              <a:rPr lang="en-US" altLang="en-US" dirty="0" smtClean="0"/>
              <a:t>name</a:t>
            </a:r>
            <a:endParaRPr lang="lv-LV" altLang="en-US" dirty="0" smtClean="0"/>
          </a:p>
          <a:p>
            <a:r>
              <a:rPr lang="en-US" altLang="en-US" dirty="0"/>
              <a:t>In C++,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 terminated and are stored in character arrays</a:t>
            </a:r>
          </a:p>
          <a:p>
            <a:r>
              <a:rPr lang="en-US" altLang="en-US" dirty="0"/>
              <a:t>Commonly used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 manipulation functions include: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altLang="en-US" dirty="0"/>
              <a:t>, and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lv-LV" altLang="en-US" dirty="0" smtClean="0"/>
          </a:p>
          <a:p>
            <a:endParaRPr lang="lv-LV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52354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Records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alt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8617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 eaLnBrk="1" hangingPunct="1"/>
            <a:r>
              <a:rPr lang="en-US" altLang="en-US" dirty="0"/>
              <a:t>Learn about records (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b="1" dirty="0"/>
              <a:t>s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Examine various operations on a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endParaRPr lang="en-US" altLang="en-US" b="1" dirty="0"/>
          </a:p>
          <a:p>
            <a:pPr lvl="1"/>
            <a:r>
              <a:rPr lang="en-US" dirty="0"/>
              <a:t>Explore ways to manipulate data using a </a:t>
            </a:r>
            <a:r>
              <a:rPr lang="en-US" b="1" dirty="0">
                <a:latin typeface="Courier New" pitchFamily="49" charset="0"/>
              </a:rPr>
              <a:t>struct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Learn about the relationship between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/>
              <a:t> and functions</a:t>
            </a:r>
          </a:p>
          <a:p>
            <a:pPr lvl="1" eaLnBrk="1" hangingPunct="1"/>
            <a:r>
              <a:rPr lang="en-US" altLang="en-US" dirty="0"/>
              <a:t>Examine the difference between arrays and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structs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/>
              <a:t>Discover how arrays are used in a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Learn how to create an array of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dirty="0"/>
              <a:t> items</a:t>
            </a:r>
          </a:p>
          <a:p>
            <a:pPr lvl="1" eaLnBrk="1" hangingPunct="1"/>
            <a:r>
              <a:rPr lang="en-US" altLang="en-US" dirty="0"/>
              <a:t>Learn how to create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 within a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 err="1"/>
              <a:t>s</a:t>
            </a:r>
            <a:endParaRPr lang="en-US" altLang="en-US" dirty="0"/>
          </a:p>
          <a:p>
            <a:pPr lvl="1" eaLnBrk="1" hangingPunct="1"/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9069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Records (</a:t>
            </a:r>
            <a:r>
              <a:rPr lang="en-US" altLang="en-US" dirty="0" err="1">
                <a:latin typeface="Courier New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dirty="0"/>
              <a:t> is a definition, not a declaration</a:t>
            </a:r>
          </a:p>
          <a:p>
            <a:pPr lvl="1" eaLnBrk="1" hangingPunct="1"/>
            <a:r>
              <a:rPr lang="en-US" altLang="en-US" dirty="0"/>
              <a:t>Must declare a variable of that type to use it</a:t>
            </a:r>
          </a:p>
          <a:p>
            <a:pPr marL="458788" lvl="1" indent="0"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houseType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style;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numOfBedrooms;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numOfBathrooms;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numOfCarsGarage;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yearBuilt;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finishedSquareFootage;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tax;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8788" lvl="1" indent="0">
              <a:spcBef>
                <a:spcPts val="0"/>
              </a:spcBef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 lvl="1" indent="0">
              <a:spcBef>
                <a:spcPts val="0"/>
              </a:spcBef>
              <a:buNone/>
            </a:pPr>
            <a:r>
              <a:rPr lang="en-US" alt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declaration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houseType newHouse;</a:t>
            </a:r>
          </a:p>
          <a:p>
            <a:pPr lvl="1" eaLnBrk="1" hangingPunct="1"/>
            <a:endParaRPr lang="en-US" alt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814638"/>
            <a:ext cx="5416606" cy="3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1650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Accessing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Members (2 of 2)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initialize the members of </a:t>
            </a:r>
            <a:r>
              <a:rPr lang="en-US" altLang="en-US" b="1" dirty="0">
                <a:latin typeface="Courier New" pitchFamily="49" charset="0"/>
              </a:rPr>
              <a:t>newStudent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newStudent.GPA = 0.0;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newStudent.firstName = "John";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newStudent.lastName = "Brown";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276600"/>
            <a:ext cx="407846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7160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lv-LV" altLang="en-US" dirty="0" smtClean="0"/>
              <a:t>of structs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assignment statement: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newStudent;</a:t>
            </a:r>
            <a:endParaRPr lang="en-US" altLang="en-US" dirty="0"/>
          </a:p>
          <a:p>
            <a:r>
              <a:rPr lang="en-US" altLang="en-US" dirty="0"/>
              <a:t>is equivalent to the following statements: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student.firstName = newStudent.firstName;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student.lastName = newStudent.lastName;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student.courseGrade = newStudent.courseGrade;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student.testScore = newStudent.testScore;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student.programmingScore = newStudent.programmingScore;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student.GPA = newStudent.GPA;</a:t>
            </a:r>
          </a:p>
        </p:txBody>
      </p:sp>
    </p:spTree>
    <p:extLst>
      <p:ext uri="{BB962C8B-B14F-4D97-AF65-F5344CB8AC3E}">
        <p14:creationId xmlns:p14="http://schemas.microsoft.com/office/powerpoint/2010/main" val="3188801947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 (Relational Operators)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Compare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dirty="0"/>
              <a:t> variables member-wise</a:t>
            </a:r>
          </a:p>
          <a:p>
            <a:pPr lvl="1" eaLnBrk="1" hangingPunct="1"/>
            <a:r>
              <a:rPr lang="en-US" altLang="en-US" dirty="0"/>
              <a:t>No aggregate relational operations are allowed</a:t>
            </a:r>
          </a:p>
          <a:p>
            <a:pPr eaLnBrk="1" hangingPunct="1"/>
            <a:r>
              <a:rPr lang="en-US" altLang="en-US" dirty="0"/>
              <a:t>To compare the values of </a:t>
            </a:r>
            <a:r>
              <a:rPr lang="en-US" altLang="en-US" b="1" dirty="0">
                <a:latin typeface="Courier New" pitchFamily="49" charset="0"/>
              </a:rPr>
              <a:t>student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newStudent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(student.firstName == newStudent.firstName &amp;&amp;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student.lastName == newStudent.lastName)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6428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Input/Output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aggregate input/output operations are allowed on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</a:t>
            </a:r>
          </a:p>
          <a:p>
            <a:pPr eaLnBrk="1" hangingPunct="1"/>
            <a:r>
              <a:rPr lang="en-US" altLang="en-US" dirty="0"/>
              <a:t>Data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 must be read or written one member at a time</a:t>
            </a:r>
          </a:p>
          <a:p>
            <a:pPr eaLnBrk="1" hangingPunct="1"/>
            <a:r>
              <a:rPr lang="en-US" altLang="en-US" dirty="0"/>
              <a:t>The following code would output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newStudent</a:t>
            </a:r>
            <a:r>
              <a:rPr lang="en-US" altLang="en-US" dirty="0"/>
              <a:t> contents: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newStudent.firstName &lt;&lt; " " &lt;&lt; newStudent.lastName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newStudent.testScore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newStudent.programmingScore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newStudent.GPA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308103222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Variables and Functions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 can be passed as a parameter by value or by reference</a:t>
            </a:r>
          </a:p>
          <a:p>
            <a:pPr eaLnBrk="1" hangingPunct="1"/>
            <a:r>
              <a:rPr lang="en-US" altLang="en-US" dirty="0"/>
              <a:t>A function can return a value of type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</a:p>
          <a:p>
            <a:r>
              <a:rPr lang="en-US" altLang="en-US" dirty="0"/>
              <a:t>The following function displays the contents </a:t>
            </a:r>
            <a:r>
              <a:rPr lang="en-US" dirty="0"/>
              <a:t>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/>
              <a:t> </a:t>
            </a:r>
            <a:r>
              <a:rPr lang="en-US" dirty="0"/>
              <a:t>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  <a:r>
              <a:rPr lang="en-US" dirty="0"/>
              <a:t>:</a:t>
            </a:r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marL="228600" lvl="1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printStudent(studentType student)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cout &lt;&lt; student.firstName &lt;&lt; " " &lt;&lt; student.lastName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student.testScore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student.programmingScore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student.GPA &lt;&lt; endl;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eaLnBrk="1" hangingPunct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lvl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0359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versus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</a:t>
            </a:r>
          </a:p>
        </p:txBody>
      </p:sp>
      <p:graphicFrame>
        <p:nvGraphicFramePr>
          <p:cNvPr id="3" name="Table 2" descr="Table 9-1 summarizes the similarities and differences between a struct and an array."/>
          <p:cNvGraphicFramePr>
            <a:graphicFrameLocks noGrp="1"/>
          </p:cNvGraphicFramePr>
          <p:nvPr>
            <p:extLst/>
          </p:nvPr>
        </p:nvGraphicFramePr>
        <p:xfrm>
          <a:off x="1828800" y="2057400"/>
          <a:ext cx="89154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(except strings)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 reference only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 value or by reference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 returning a value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125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enumeration type is an ordered set of values: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FOOTBALL &lt;= SOCCER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HOCKEY &gt; BASKETBALL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BASEBALL &lt; FOOTBALL is </a:t>
            </a:r>
            <a:r>
              <a:rPr lang="en-US" alt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5124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Array in Machine Memory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char </a:t>
            </a:r>
            <a:r>
              <a:rPr lang="lv-LV" dirty="0"/>
              <a:t>aString[5] = "abcd";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0" y="2819400"/>
            <a:ext cx="11025060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53965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Array in Machine Memory – 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 smtClean="0"/>
              <a:t>fprintf(outFile</a:t>
            </a:r>
            <a:r>
              <a:rPr lang="lv-LV" sz="1600" dirty="0"/>
              <a:t>, "aString </a:t>
            </a:r>
            <a:r>
              <a:rPr lang="lv-LV" sz="1600" dirty="0" smtClean="0"/>
              <a:t>char value: </a:t>
            </a:r>
            <a:r>
              <a:rPr lang="lv-LV" sz="1600" dirty="0"/>
              <a:t>\t%s\n", aString);</a:t>
            </a:r>
          </a:p>
          <a:p>
            <a:pPr marL="0" indent="0">
              <a:buNone/>
            </a:pPr>
            <a:r>
              <a:rPr lang="lv-LV" sz="1600" dirty="0"/>
              <a:t>fprintf(outFile, "aString[0] </a:t>
            </a:r>
            <a:r>
              <a:rPr lang="lv-LV" sz="1600" dirty="0" smtClean="0"/>
              <a:t>char value: </a:t>
            </a:r>
            <a:r>
              <a:rPr lang="lv-LV" sz="1600" dirty="0"/>
              <a:t>\t%c\n", aString[0]);</a:t>
            </a:r>
          </a:p>
          <a:p>
            <a:pPr marL="0" indent="0">
              <a:buNone/>
            </a:pPr>
            <a:r>
              <a:rPr lang="lv-LV" sz="1600" dirty="0"/>
              <a:t>fprintf(outFile, "aString[1] </a:t>
            </a:r>
            <a:r>
              <a:rPr lang="lv-LV" sz="1600" dirty="0" smtClean="0"/>
              <a:t>char value: </a:t>
            </a:r>
            <a:r>
              <a:rPr lang="lv-LV" sz="1600" dirty="0"/>
              <a:t>\t%c\n", aString[1]);</a:t>
            </a:r>
          </a:p>
          <a:p>
            <a:pPr marL="0" indent="0">
              <a:buNone/>
            </a:pPr>
            <a:r>
              <a:rPr lang="lv-LV" sz="1600" dirty="0"/>
              <a:t>fprintf(outFile, "aString[2] </a:t>
            </a:r>
            <a:r>
              <a:rPr lang="lv-LV" sz="1600" dirty="0" smtClean="0"/>
              <a:t>char value: </a:t>
            </a:r>
            <a:r>
              <a:rPr lang="lv-LV" sz="1600" dirty="0"/>
              <a:t>\t%c\n", aString[2]);</a:t>
            </a:r>
          </a:p>
          <a:p>
            <a:pPr marL="0" indent="0">
              <a:buNone/>
            </a:pPr>
            <a:r>
              <a:rPr lang="lv-LV" sz="1600" dirty="0"/>
              <a:t>fprintf(outFile, "aString[3] </a:t>
            </a:r>
            <a:r>
              <a:rPr lang="lv-LV" sz="1600" dirty="0" smtClean="0"/>
              <a:t>char value: </a:t>
            </a:r>
            <a:r>
              <a:rPr lang="lv-LV" sz="1600" dirty="0"/>
              <a:t>\t%c\n", aString[3]);</a:t>
            </a:r>
          </a:p>
          <a:p>
            <a:pPr marL="0" indent="0">
              <a:buNone/>
            </a:pPr>
            <a:r>
              <a:rPr lang="lv-LV" sz="1600" dirty="0"/>
              <a:t>fprintf(outFile, "aString[4] </a:t>
            </a:r>
            <a:r>
              <a:rPr lang="lv-LV" sz="1600" dirty="0" smtClean="0"/>
              <a:t>char value: </a:t>
            </a:r>
            <a:r>
              <a:rPr lang="lv-LV" sz="1600" dirty="0"/>
              <a:t>\t%c\n", aString[4]);</a:t>
            </a:r>
          </a:p>
          <a:p>
            <a:pPr marL="0" indent="0">
              <a:buNone/>
            </a:pPr>
            <a:r>
              <a:rPr lang="lv-LV" sz="1600" dirty="0"/>
              <a:t>fprintf(outFile, "aString </a:t>
            </a:r>
            <a:r>
              <a:rPr lang="lv-LV" sz="1600" dirty="0" smtClean="0"/>
              <a:t>value address: </a:t>
            </a:r>
            <a:r>
              <a:rPr lang="lv-LV" sz="1600" dirty="0"/>
              <a:t>\t\t%u\n", &amp;aString);</a:t>
            </a:r>
          </a:p>
          <a:p>
            <a:pPr marL="0" indent="0">
              <a:buNone/>
            </a:pPr>
            <a:r>
              <a:rPr lang="lv-LV" sz="1600" dirty="0"/>
              <a:t>fprintf(outFile, "aString </a:t>
            </a:r>
            <a:r>
              <a:rPr lang="lv-LV" sz="1600" dirty="0" smtClean="0"/>
              <a:t>value length: </a:t>
            </a:r>
            <a:r>
              <a:rPr lang="lv-LV" sz="1600" dirty="0"/>
              <a:t>\t\t%u\n", sizeof(aString));</a:t>
            </a:r>
          </a:p>
          <a:p>
            <a:pPr marL="0" indent="0">
              <a:buNone/>
            </a:pPr>
            <a:r>
              <a:rPr lang="lv-LV" sz="1600" dirty="0"/>
              <a:t>fprintf(outFile, "\n");</a:t>
            </a:r>
          </a:p>
          <a:p>
            <a:pPr marL="0" indent="0">
              <a:buNone/>
            </a:pPr>
            <a:r>
              <a:rPr lang="lv-LV" sz="1600" dirty="0"/>
              <a:t>aString </a:t>
            </a:r>
            <a:r>
              <a:rPr lang="lv-LV" sz="1600" dirty="0" smtClean="0"/>
              <a:t>char value: </a:t>
            </a:r>
            <a:r>
              <a:rPr lang="lv-LV" sz="1600" dirty="0"/>
              <a:t>abcd</a:t>
            </a:r>
          </a:p>
          <a:p>
            <a:pPr marL="0" indent="0">
              <a:buNone/>
            </a:pPr>
            <a:r>
              <a:rPr lang="lv-LV" sz="1600" dirty="0"/>
              <a:t>aString[0] </a:t>
            </a:r>
            <a:r>
              <a:rPr lang="lv-LV" sz="1600" dirty="0" smtClean="0"/>
              <a:t>char value: </a:t>
            </a:r>
            <a:r>
              <a:rPr lang="lv-LV" sz="1600" dirty="0"/>
              <a:t>a</a:t>
            </a:r>
          </a:p>
          <a:p>
            <a:pPr marL="0" indent="0">
              <a:buNone/>
            </a:pPr>
            <a:r>
              <a:rPr lang="lv-LV" sz="1600" dirty="0"/>
              <a:t>aString[1] </a:t>
            </a:r>
            <a:r>
              <a:rPr lang="lv-LV" sz="1600" dirty="0" smtClean="0"/>
              <a:t>char value: </a:t>
            </a:r>
            <a:r>
              <a:rPr lang="lv-LV" sz="1600" dirty="0"/>
              <a:t>b</a:t>
            </a:r>
          </a:p>
          <a:p>
            <a:pPr marL="0" indent="0">
              <a:buNone/>
            </a:pPr>
            <a:r>
              <a:rPr lang="lv-LV" sz="1600" dirty="0"/>
              <a:t>aString[2] </a:t>
            </a:r>
            <a:r>
              <a:rPr lang="lv-LV" sz="1600" dirty="0" smtClean="0"/>
              <a:t>char value: </a:t>
            </a:r>
            <a:r>
              <a:rPr lang="lv-LV" sz="1600" dirty="0"/>
              <a:t>c</a:t>
            </a:r>
          </a:p>
          <a:p>
            <a:pPr marL="0" indent="0">
              <a:buNone/>
            </a:pPr>
            <a:r>
              <a:rPr lang="lv-LV" sz="1600" dirty="0"/>
              <a:t>aString[3] </a:t>
            </a:r>
            <a:r>
              <a:rPr lang="lv-LV" sz="1600" dirty="0" smtClean="0"/>
              <a:t>char value: </a:t>
            </a:r>
            <a:r>
              <a:rPr lang="lv-LV" sz="1600" dirty="0"/>
              <a:t>d</a:t>
            </a:r>
          </a:p>
          <a:p>
            <a:pPr marL="0" indent="0">
              <a:buNone/>
            </a:pPr>
            <a:r>
              <a:rPr lang="lv-LV" sz="1600" dirty="0"/>
              <a:t>aString[4] </a:t>
            </a:r>
            <a:r>
              <a:rPr lang="lv-LV" sz="1600" dirty="0" smtClean="0"/>
              <a:t>char value: </a:t>
            </a:r>
            <a:r>
              <a:rPr lang="lv-LV" sz="1600" dirty="0"/>
              <a:t>NUL</a:t>
            </a:r>
          </a:p>
          <a:p>
            <a:pPr marL="0" indent="0">
              <a:buNone/>
            </a:pPr>
            <a:r>
              <a:rPr lang="lv-LV" sz="1600" dirty="0"/>
              <a:t>aString </a:t>
            </a:r>
            <a:r>
              <a:rPr lang="lv-LV" sz="1600" dirty="0" smtClean="0"/>
              <a:t>value address </a:t>
            </a:r>
            <a:r>
              <a:rPr lang="lv-LV" sz="1600" dirty="0"/>
              <a:t>: 1244968</a:t>
            </a:r>
          </a:p>
          <a:p>
            <a:pPr marL="0" indent="0">
              <a:buNone/>
            </a:pPr>
            <a:r>
              <a:rPr lang="lv-LV" sz="1600" dirty="0"/>
              <a:t>aString </a:t>
            </a:r>
            <a:r>
              <a:rPr lang="lv-LV" sz="1600" dirty="0" smtClean="0"/>
              <a:t>value length </a:t>
            </a:r>
            <a:r>
              <a:rPr lang="lv-LV" sz="1600" dirty="0"/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2761482203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lv-LV" dirty="0" smtClean="0"/>
              <a:t> (</a:t>
            </a:r>
            <a:r>
              <a:rPr lang="en-US" dirty="0" err="1" smtClean="0"/>
              <a:t>i</a:t>
            </a:r>
            <a:r>
              <a:rPr lang="lv-LV" dirty="0" smtClean="0"/>
              <a:t>nt</a:t>
            </a:r>
            <a:r>
              <a:rPr lang="lv-LV" dirty="0"/>
              <a:t>) </a:t>
            </a:r>
            <a:r>
              <a:rPr lang="en-US" dirty="0" smtClean="0"/>
              <a:t>in Machine Memory – 1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intArray</a:t>
            </a:r>
            <a:r>
              <a:rPr 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intArray</a:t>
            </a:r>
            <a:r>
              <a:rPr 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[0] = 10;</a:t>
            </a:r>
          </a:p>
          <a:p>
            <a:pPr marL="0" indent="0">
              <a:buNone/>
            </a:pPr>
            <a:r>
              <a:rPr 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intArray</a:t>
            </a:r>
            <a:r>
              <a:rPr 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[1] = 20;</a:t>
            </a:r>
          </a:p>
          <a:p>
            <a:pPr marL="0" indent="0">
              <a:buNone/>
            </a:pPr>
            <a:r>
              <a:rPr 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intArray</a:t>
            </a:r>
            <a:r>
              <a:rPr 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[2] = 30;</a:t>
            </a:r>
          </a:p>
          <a:p>
            <a:pPr marL="0" indent="0">
              <a:buNone/>
            </a:pPr>
            <a:r>
              <a:rPr 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intArray</a:t>
            </a:r>
            <a:r>
              <a:rPr 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[3] = 40;</a:t>
            </a:r>
          </a:p>
          <a:p>
            <a:pPr marL="0" indent="0">
              <a:buNone/>
            </a:pPr>
            <a:r>
              <a:rPr 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intArray</a:t>
            </a:r>
            <a:r>
              <a:rPr 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[4] = 50;</a:t>
            </a: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962400"/>
            <a:ext cx="9981764" cy="21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85265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lv-LV" dirty="0" smtClean="0"/>
              <a:t> </a:t>
            </a:r>
            <a:r>
              <a:rPr lang="en-US" dirty="0" smtClean="0"/>
              <a:t>"</a:t>
            </a:r>
            <a:r>
              <a:rPr lang="lv-LV" dirty="0" smtClean="0"/>
              <a:t>point</a:t>
            </a:r>
            <a:r>
              <a:rPr lang="en-US" dirty="0" smtClean="0"/>
              <a:t>" in memory </a:t>
            </a:r>
            <a:r>
              <a:rPr lang="ru-RU" dirty="0" smtClean="0"/>
              <a:t>– </a:t>
            </a:r>
            <a:r>
              <a:rPr lang="lv-LV" dirty="0" smtClean="0"/>
              <a:t>1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struct point { int x; int y;};</a:t>
            </a: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point* aPoint;</a:t>
            </a: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aPoint = new point;</a:t>
            </a: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aPoint-&gt;x = 12;</a:t>
            </a: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aPoint-&gt;y = 34;</a:t>
            </a: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12" y="3657600"/>
            <a:ext cx="7419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180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in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(1 of 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items are associated with a list: </a:t>
            </a:r>
          </a:p>
          <a:p>
            <a:pPr lvl="1" eaLnBrk="1" hangingPunct="1"/>
            <a:r>
              <a:rPr lang="en-US" altLang="en-US" dirty="0"/>
              <a:t>Values (elements)</a:t>
            </a:r>
          </a:p>
          <a:p>
            <a:pPr lvl="1" eaLnBrk="1" hangingPunct="1"/>
            <a:r>
              <a:rPr lang="en-US" altLang="en-US" dirty="0"/>
              <a:t>Length of the list</a:t>
            </a:r>
          </a:p>
          <a:p>
            <a:pPr eaLnBrk="1" hangingPunct="1"/>
            <a:r>
              <a:rPr lang="en-US" altLang="en-US" dirty="0"/>
              <a:t>Define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containing both items: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ARRAY_SIZE = 1000;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listType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[ARRAY_SIZE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listLength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09800"/>
            <a:ext cx="344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2955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in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statements and refer to the figure below showing the results following execution of the statements: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intList.listLength = 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intList.listElem[0] = 12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intList.listLength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intList.listElem[1] = 37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intList.listLength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743200"/>
            <a:ext cx="36290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45253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in </a:t>
            </a:r>
            <a:r>
              <a:rPr lang="en-US" altLang="en-US" dirty="0" smtClean="0"/>
              <a:t>Arrays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spcBef>
                <a:spcPts val="1200"/>
              </a:spcBef>
              <a:buNone/>
            </a:pP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firstName;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lastName;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deptID;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yearlySalary;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monthlySalary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yearToDatePaid;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monthlyBonus;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60838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altLang="en-US" dirty="0"/>
              <a:t> in </a:t>
            </a:r>
            <a:r>
              <a:rPr lang="en-US" altLang="en-US" dirty="0" smtClean="0"/>
              <a:t>Arrays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 employees[50]</a:t>
            </a:r>
          </a:p>
          <a:p>
            <a:pPr lvl="1"/>
            <a:r>
              <a:rPr lang="en-US" dirty="0"/>
              <a:t>Declares the array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 dirty="0"/>
              <a:t> </a:t>
            </a:r>
            <a:r>
              <a:rPr lang="en-US" dirty="0"/>
              <a:t>components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</a:t>
            </a:r>
          </a:p>
        </p:txBody>
      </p:sp>
      <p:pic>
        <p:nvPicPr>
          <p:cNvPr id="32777" name="Picture 9" descr="Figure 9-7 illustrates the employees array composed of 50 components of type employeeTyp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70878"/>
            <a:ext cx="6400800" cy="27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90241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within a </a:t>
            </a:r>
            <a:r>
              <a:rPr lang="en-US" altLang="en-US" dirty="0">
                <a:latin typeface="Courier New" pitchFamily="49" charset="0"/>
              </a:rPr>
              <a:t>struct</a:t>
            </a:r>
          </a:p>
        </p:txBody>
      </p:sp>
      <p:pic>
        <p:nvPicPr>
          <p:cNvPr id="33799" name="Picture 7" descr="Figure 9-8 illustrates structs within a struc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0"/>
            <a:ext cx="487183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1161465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Self-Referencing data types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struct </a:t>
            </a:r>
            <a:r>
              <a:rPr lang="lv-LV" dirty="0">
                <a:solidFill>
                  <a:srgbClr val="FF0000"/>
                </a:solidFill>
              </a:rPr>
              <a:t>node</a:t>
            </a:r>
            <a:r>
              <a:rPr lang="lv-LV" dirty="0"/>
              <a:t> {char info; </a:t>
            </a:r>
            <a:r>
              <a:rPr lang="lv-LV" dirty="0">
                <a:solidFill>
                  <a:srgbClr val="FF0000"/>
                </a:solidFill>
              </a:rPr>
              <a:t>node</a:t>
            </a:r>
            <a:r>
              <a:rPr lang="lv-LV" dirty="0"/>
              <a:t>* next;};</a:t>
            </a:r>
          </a:p>
          <a:p>
            <a:r>
              <a:rPr lang="lv-LV" dirty="0"/>
              <a:t>node aNode_1;</a:t>
            </a:r>
          </a:p>
          <a:p>
            <a:r>
              <a:rPr lang="lv-LV" dirty="0"/>
              <a:t>node aNode_2;</a:t>
            </a:r>
          </a:p>
          <a:p>
            <a:r>
              <a:rPr lang="lv-LV" dirty="0"/>
              <a:t>node aNode_3;</a:t>
            </a:r>
          </a:p>
          <a:p>
            <a:r>
              <a:rPr lang="lv-LV" dirty="0"/>
              <a:t>aNode_1.info = 'a';</a:t>
            </a:r>
          </a:p>
          <a:p>
            <a:r>
              <a:rPr lang="lv-LV" dirty="0"/>
              <a:t>aNode_1.next = &amp;aNode_2;</a:t>
            </a:r>
          </a:p>
          <a:p>
            <a:r>
              <a:rPr lang="lv-LV" dirty="0"/>
              <a:t>aNode_2.info = 'b';</a:t>
            </a:r>
          </a:p>
          <a:p>
            <a:r>
              <a:rPr lang="lv-LV" dirty="0"/>
              <a:t>aNode_2.next = &amp;aNode_3;</a:t>
            </a:r>
          </a:p>
          <a:p>
            <a:r>
              <a:rPr lang="lv-LV" dirty="0"/>
              <a:t>aNode_3.info = 'c';</a:t>
            </a:r>
          </a:p>
          <a:p>
            <a:r>
              <a:rPr lang="lv-LV" dirty="0"/>
              <a:t>aNode_3.next = 0;</a:t>
            </a:r>
          </a:p>
        </p:txBody>
      </p:sp>
    </p:spTree>
    <p:extLst>
      <p:ext uri="{BB962C8B-B14F-4D97-AF65-F5344CB8AC3E}">
        <p14:creationId xmlns:p14="http://schemas.microsoft.com/office/powerpoint/2010/main" val="25417600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itchFamily="49" charset="0"/>
              </a:rPr>
              <a:t>typedef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u="sng" dirty="0">
                <a:latin typeface="Courier New" pitchFamily="49" charset="0"/>
              </a:rPr>
              <a:t>typedef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u="sng" dirty="0"/>
              <a:t>statement</a:t>
            </a:r>
            <a:r>
              <a:rPr lang="en-US" altLang="en-US" dirty="0"/>
              <a:t> is used to create synonyms or aliases to a data type</a:t>
            </a:r>
          </a:p>
          <a:p>
            <a:pPr eaLnBrk="1" hangingPunct="1"/>
            <a:r>
              <a:rPr lang="en-US" altLang="en-US" dirty="0"/>
              <a:t>The syntax of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statement is:	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r>
              <a:rPr lang="en-US" altLang="en-US" b="1" dirty="0" err="1">
                <a:latin typeface="Courier New" pitchFamily="49" charset="0"/>
              </a:rPr>
              <a:t>typedef</a:t>
            </a:r>
            <a:r>
              <a:rPr lang="en-US" altLang="en-US" dirty="0"/>
              <a:t> does not create any new data types</a:t>
            </a:r>
          </a:p>
          <a:p>
            <a:pPr lvl="1"/>
            <a:r>
              <a:rPr lang="en-US" altLang="en-US" dirty="0"/>
              <a:t>Only creates an alias to an existing data type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4823" name="Picture 7" descr="typedef existingTypeName newTypeNam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0667"/>
            <a:ext cx="484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232964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Self-Referencing data types – </a:t>
            </a:r>
            <a:r>
              <a:rPr lang="lv-LV" dirty="0" smtClean="0"/>
              <a:t>2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490787"/>
            <a:ext cx="7648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9480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struct Node in Machine Memory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struct node {char info; node* next;};</a:t>
            </a:r>
          </a:p>
          <a:p>
            <a:pPr marL="0" indent="0">
              <a:buNone/>
            </a:pPr>
            <a:r>
              <a:rPr lang="lv-LV" dirty="0"/>
              <a:t>node* aNode_4;</a:t>
            </a:r>
          </a:p>
          <a:p>
            <a:pPr marL="0" indent="0">
              <a:buNone/>
            </a:pPr>
            <a:r>
              <a:rPr lang="lv-LV" dirty="0"/>
              <a:t>node* aNode_5;</a:t>
            </a:r>
          </a:p>
          <a:p>
            <a:pPr marL="0" indent="0">
              <a:buNone/>
            </a:pPr>
            <a:r>
              <a:rPr lang="lv-LV" dirty="0"/>
              <a:t>node* aNode_6;</a:t>
            </a:r>
          </a:p>
          <a:p>
            <a:pPr marL="0" indent="0">
              <a:buNone/>
            </a:pPr>
            <a:r>
              <a:rPr lang="lv-LV" dirty="0"/>
              <a:t>aNode_4 = new node;</a:t>
            </a:r>
          </a:p>
          <a:p>
            <a:pPr marL="0" indent="0">
              <a:buNone/>
            </a:pPr>
            <a:r>
              <a:rPr lang="lv-LV" dirty="0"/>
              <a:t>aNode_5 = new node;</a:t>
            </a:r>
          </a:p>
          <a:p>
            <a:pPr marL="0" indent="0">
              <a:buNone/>
            </a:pPr>
            <a:r>
              <a:rPr lang="lv-LV" dirty="0"/>
              <a:t>aNode_6 = new node;</a:t>
            </a:r>
          </a:p>
        </p:txBody>
      </p:sp>
    </p:spTree>
    <p:extLst>
      <p:ext uri="{BB962C8B-B14F-4D97-AF65-F5344CB8AC3E}">
        <p14:creationId xmlns:p14="http://schemas.microsoft.com/office/powerpoint/2010/main" val="3492377251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struct Node in Machine Memory – 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/>
              <a:t>fprintf(outFile, "aNode_4 </a:t>
            </a:r>
            <a:r>
              <a:rPr lang="lv-LV" sz="2000" dirty="0" smtClean="0"/>
              <a:t>value </a:t>
            </a:r>
            <a:r>
              <a:rPr lang="lv-LV" sz="2000" dirty="0"/>
              <a:t>: \t\t%u\n", aNode_4);</a:t>
            </a:r>
          </a:p>
          <a:p>
            <a:pPr marL="0" indent="0">
              <a:buNone/>
            </a:pPr>
            <a:r>
              <a:rPr lang="lv-LV" sz="2000" dirty="0"/>
              <a:t>fprintf(outFile, "aNode_5 </a:t>
            </a:r>
            <a:r>
              <a:rPr lang="lv-LV" sz="2000" dirty="0" smtClean="0"/>
              <a:t>value </a:t>
            </a:r>
            <a:r>
              <a:rPr lang="lv-LV" sz="2000" dirty="0"/>
              <a:t>: \t\t%u\n", aNode_5);</a:t>
            </a:r>
          </a:p>
          <a:p>
            <a:pPr marL="0" indent="0">
              <a:buNone/>
            </a:pPr>
            <a:r>
              <a:rPr lang="lv-LV" sz="2000" dirty="0"/>
              <a:t>fprintf(outFile, "aNode_6 </a:t>
            </a:r>
            <a:r>
              <a:rPr lang="lv-LV" sz="2000" dirty="0" smtClean="0"/>
              <a:t>value </a:t>
            </a:r>
            <a:r>
              <a:rPr lang="lv-LV" sz="2000" dirty="0"/>
              <a:t>: \t\t%u\n", aNode_6);</a:t>
            </a:r>
          </a:p>
          <a:p>
            <a:pPr marL="0" indent="0">
              <a:buNone/>
            </a:pPr>
            <a:r>
              <a:rPr lang="lv-LV" sz="2000" dirty="0"/>
              <a:t>fprintf(outFile, "aNode_4 </a:t>
            </a:r>
            <a:r>
              <a:rPr lang="lv-LV" sz="2000" dirty="0" smtClean="0"/>
              <a:t>address </a:t>
            </a:r>
            <a:r>
              <a:rPr lang="lv-LV" sz="2000" dirty="0"/>
              <a:t>: \t\t%u\n", &amp;aNode_4);</a:t>
            </a:r>
          </a:p>
          <a:p>
            <a:pPr marL="0" indent="0">
              <a:buNone/>
            </a:pPr>
            <a:r>
              <a:rPr lang="lv-LV" sz="2000" dirty="0"/>
              <a:t>fprintf(outFile, "aNode_5 </a:t>
            </a:r>
            <a:r>
              <a:rPr lang="lv-LV" sz="2000" dirty="0" smtClean="0"/>
              <a:t>address </a:t>
            </a:r>
            <a:r>
              <a:rPr lang="lv-LV" sz="2000" dirty="0"/>
              <a:t>: \t\t%u\n", &amp;aNode_5);</a:t>
            </a:r>
          </a:p>
          <a:p>
            <a:pPr marL="0" indent="0">
              <a:buNone/>
            </a:pPr>
            <a:r>
              <a:rPr lang="lv-LV" sz="2000" dirty="0"/>
              <a:t>fprintf(outFile, "aNode_6 </a:t>
            </a:r>
            <a:r>
              <a:rPr lang="lv-LV" sz="2000" dirty="0" smtClean="0"/>
              <a:t>address </a:t>
            </a:r>
            <a:r>
              <a:rPr lang="lv-LV" sz="2000" dirty="0"/>
              <a:t>: \t\t%u\n", &amp;aNode_6);</a:t>
            </a:r>
          </a:p>
          <a:p>
            <a:pPr marL="0" indent="0">
              <a:buNone/>
            </a:pPr>
            <a:r>
              <a:rPr lang="lv-LV" sz="2000" dirty="0"/>
              <a:t>aNode_4 </a:t>
            </a:r>
            <a:r>
              <a:rPr lang="lv-LV" sz="2000" dirty="0" smtClean="0"/>
              <a:t>value </a:t>
            </a:r>
            <a:r>
              <a:rPr lang="lv-LV" sz="2000" dirty="0"/>
              <a:t>: 3882960</a:t>
            </a:r>
          </a:p>
          <a:p>
            <a:pPr marL="0" indent="0">
              <a:buNone/>
            </a:pPr>
            <a:r>
              <a:rPr lang="lv-LV" sz="2000" dirty="0"/>
              <a:t>aNode_5 </a:t>
            </a:r>
            <a:r>
              <a:rPr lang="lv-LV" sz="2000" dirty="0" smtClean="0"/>
              <a:t>value </a:t>
            </a:r>
            <a:r>
              <a:rPr lang="lv-LV" sz="2000" dirty="0"/>
              <a:t>: 3876560</a:t>
            </a:r>
          </a:p>
          <a:p>
            <a:pPr marL="0" indent="0">
              <a:buNone/>
            </a:pPr>
            <a:r>
              <a:rPr lang="lv-LV" sz="2000" dirty="0"/>
              <a:t>aNode_6 </a:t>
            </a:r>
            <a:r>
              <a:rPr lang="lv-LV" sz="2000" dirty="0" smtClean="0"/>
              <a:t>value </a:t>
            </a:r>
            <a:r>
              <a:rPr lang="lv-LV" sz="2000" dirty="0"/>
              <a:t>: 3876616</a:t>
            </a:r>
          </a:p>
          <a:p>
            <a:pPr marL="0" indent="0">
              <a:buNone/>
            </a:pPr>
            <a:r>
              <a:rPr lang="lv-LV" sz="2000" dirty="0"/>
              <a:t>aNode_4 </a:t>
            </a:r>
            <a:r>
              <a:rPr lang="lv-LV" sz="2000" dirty="0" smtClean="0"/>
              <a:t>address </a:t>
            </a:r>
            <a:r>
              <a:rPr lang="lv-LV" sz="2000" dirty="0"/>
              <a:t>: 1244868</a:t>
            </a:r>
          </a:p>
          <a:p>
            <a:pPr marL="0" indent="0">
              <a:buNone/>
            </a:pPr>
            <a:r>
              <a:rPr lang="lv-LV" sz="2000" dirty="0"/>
              <a:t>aNode_5 </a:t>
            </a:r>
            <a:r>
              <a:rPr lang="lv-LV" sz="2000" dirty="0" smtClean="0"/>
              <a:t>address </a:t>
            </a:r>
            <a:r>
              <a:rPr lang="lv-LV" sz="2000" dirty="0"/>
              <a:t>: 1244856</a:t>
            </a:r>
          </a:p>
          <a:p>
            <a:pPr marL="0" indent="0">
              <a:buNone/>
            </a:pPr>
            <a:r>
              <a:rPr lang="lv-LV" sz="2000" dirty="0"/>
              <a:t>aNode_6 </a:t>
            </a:r>
            <a:r>
              <a:rPr lang="lv-LV" sz="2000" dirty="0" smtClean="0"/>
              <a:t>address </a:t>
            </a:r>
            <a:r>
              <a:rPr lang="lv-LV" sz="2000" dirty="0"/>
              <a:t>: 1244844</a:t>
            </a:r>
          </a:p>
        </p:txBody>
      </p:sp>
    </p:spTree>
    <p:extLst>
      <p:ext uri="{BB962C8B-B14F-4D97-AF65-F5344CB8AC3E}">
        <p14:creationId xmlns:p14="http://schemas.microsoft.com/office/powerpoint/2010/main" val="4076915041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struct Node in Machine Memory – 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828800"/>
            <a:ext cx="77247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144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Atmiņas izmantošanas kopskats</a:t>
            </a:r>
            <a:br>
              <a:rPr lang="lv-LV" dirty="0"/>
            </a:br>
            <a:r>
              <a:rPr lang="lv-LV" dirty="0"/>
              <a:t>Release režīms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6774" y="1981200"/>
            <a:ext cx="3124095" cy="457200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aNode_4.info-</a:t>
            </a:r>
            <a:r>
              <a:rPr lang="pt-B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pt-B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d"</a:t>
            </a:r>
            <a:r>
              <a:rPr lang="pt-B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r>
              <a:rPr lang="pt-B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pt-B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aNode_5.info-</a:t>
            </a:r>
            <a:r>
              <a:rPr lang="pt-B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&gt;"e"; </a:t>
            </a:r>
            <a:r>
              <a:rPr lang="pt-B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aNode_6.info-</a:t>
            </a:r>
            <a:r>
              <a:rPr lang="pt-B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&gt;"f";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7115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96796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Question#1: Pointer Operations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295400"/>
            <a:ext cx="9858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8761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Question #2: Pointer Structure in C++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/>
              <a:t>Define the C++ struct type to implement this pointer structure. </a:t>
            </a:r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67000"/>
            <a:ext cx="407544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0806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is a collection of a fixed number of components</a:t>
            </a:r>
          </a:p>
          <a:p>
            <a:pPr eaLnBrk="1" hangingPunct="1"/>
            <a:r>
              <a:rPr lang="en-US" altLang="en-US" dirty="0"/>
              <a:t>Components of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of different </a:t>
            </a:r>
            <a:r>
              <a:rPr lang="en-US" altLang="en-US" dirty="0" smtClean="0"/>
              <a:t>types</a:t>
            </a:r>
            <a:r>
              <a:rPr lang="lv-LV" altLang="en-US" dirty="0" smtClean="0"/>
              <a:t> called by name</a:t>
            </a:r>
            <a:endParaRPr lang="lv-LV" altLang="en-US" dirty="0"/>
          </a:p>
          <a:p>
            <a:pPr eaLnBrk="1" hangingPunct="1"/>
            <a:r>
              <a:rPr lang="en-US" altLang="en-US" dirty="0" smtClean="0"/>
              <a:t>Memory </a:t>
            </a:r>
            <a:r>
              <a:rPr lang="en-US" altLang="en-US" dirty="0"/>
              <a:t>is allocated only when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variables </a:t>
            </a:r>
            <a:r>
              <a:rPr lang="en-US" altLang="en-US" dirty="0"/>
              <a:t>are </a:t>
            </a:r>
            <a:r>
              <a:rPr lang="en-US" altLang="en-US" dirty="0" smtClean="0"/>
              <a:t>declared</a:t>
            </a:r>
            <a:endParaRPr lang="lv-LV" altLang="en-US" dirty="0" smtClean="0"/>
          </a:p>
          <a:p>
            <a:r>
              <a:rPr lang="en-US" altLang="en-US" dirty="0"/>
              <a:t>In C++, the dot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/>
              <a:t>) operator is called the member access operator</a:t>
            </a:r>
          </a:p>
          <a:p>
            <a:pPr lvl="1"/>
            <a:r>
              <a:rPr lang="en-US" altLang="en-US" dirty="0"/>
              <a:t>Used to access members of 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passed by value or reference</a:t>
            </a:r>
          </a:p>
          <a:p>
            <a:r>
              <a:rPr lang="en-US" altLang="en-US" dirty="0"/>
              <a:t>A function can return a value of type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a member of another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lv-LV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The only built-in operations on 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are the assignment and member access operations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17694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Namespaces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752601"/>
            <a:ext cx="4939110" cy="23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82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data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, a program must include the header file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altLang="en-US" dirty="0"/>
              <a:t>A string is a sequence of zero or more characters </a:t>
            </a:r>
          </a:p>
          <a:p>
            <a:pPr lvl="1"/>
            <a:r>
              <a:rPr lang="en-US" altLang="en-US" dirty="0"/>
              <a:t>The first character is in position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altLang="en-US" dirty="0"/>
              <a:t>The second character is in position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/>
              <a:t>, etc. </a:t>
            </a:r>
          </a:p>
          <a:p>
            <a:r>
              <a:rPr lang="en-US" altLang="en-US" dirty="0"/>
              <a:t>Binary operator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performs the string concatenation operation </a:t>
            </a:r>
          </a:p>
          <a:p>
            <a:r>
              <a:rPr lang="en-US" altLang="en-US" dirty="0"/>
              <a:t>Array subscript operator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allows access to an individual character in a string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91671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Enumeration type: set of ordered values</a:t>
            </a:r>
          </a:p>
          <a:p>
            <a:pPr lvl="1"/>
            <a:r>
              <a:rPr lang="en-US" altLang="en-US" dirty="0"/>
              <a:t>Reserved word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/>
              <a:t> creates an enumeration type</a:t>
            </a:r>
          </a:p>
          <a:p>
            <a:r>
              <a:rPr lang="en-US" altLang="en-US" dirty="0"/>
              <a:t>No arithmetic operations are allowed on the enumeration type</a:t>
            </a:r>
          </a:p>
          <a:p>
            <a:r>
              <a:rPr lang="en-US" altLang="en-US" dirty="0"/>
              <a:t>Relational operators can be used with </a:t>
            </a:r>
            <a:r>
              <a:rPr lang="en-US" alt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values</a:t>
            </a:r>
          </a:p>
          <a:p>
            <a:r>
              <a:rPr lang="en-US" altLang="en-US" dirty="0" smtClean="0"/>
              <a:t>Enumeration types can be passed as parameters to functions</a:t>
            </a:r>
          </a:p>
          <a:p>
            <a:r>
              <a:rPr lang="en-US" altLang="en-US" dirty="0"/>
              <a:t>Reserved word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creates synonyms or aliases to previously defined data </a:t>
            </a:r>
            <a:r>
              <a:rPr lang="en-US" altLang="en-US" dirty="0" smtClean="0"/>
              <a:t>types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en-US" dirty="0"/>
              <a:t> member is usually a named constant, variable, function, or another namespace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924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3168</TotalTime>
  <Words>3496</Words>
  <Application>Microsoft Office PowerPoint</Application>
  <PresentationFormat>Widescreen</PresentationFormat>
  <Paragraphs>622</Paragraphs>
  <Slides>67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Courier New</vt:lpstr>
      <vt:lpstr>Liberation Mono</vt:lpstr>
      <vt:lpstr>Times New Roman</vt:lpstr>
      <vt:lpstr>Wingdings</vt:lpstr>
      <vt:lpstr>Notebook</vt:lpstr>
      <vt:lpstr>Chapter 7</vt:lpstr>
      <vt:lpstr>Objectives</vt:lpstr>
      <vt:lpstr>Enumeration Type</vt:lpstr>
      <vt:lpstr>Operations on Enumeration Types</vt:lpstr>
      <vt:lpstr>Relational Operators</vt:lpstr>
      <vt:lpstr>typedef Statement</vt:lpstr>
      <vt:lpstr>Namespaces</vt:lpstr>
      <vt:lpstr>string Type</vt:lpstr>
      <vt:lpstr>Quick Review</vt:lpstr>
      <vt:lpstr>Chapter 8</vt:lpstr>
      <vt:lpstr>Objectives</vt:lpstr>
      <vt:lpstr>Accessing Array Components (2 of 3)</vt:lpstr>
      <vt:lpstr>Processing One-Dimensional Arrays</vt:lpstr>
      <vt:lpstr>Array Initialization During Declaration</vt:lpstr>
      <vt:lpstr>Arrays as Parameters to Functions</vt:lpstr>
      <vt:lpstr>Constant Arrays as Formal Parameters</vt:lpstr>
      <vt:lpstr>Functions Cannot Return Arrays</vt:lpstr>
      <vt:lpstr>C-Strings (Character Arrays) – 1 </vt:lpstr>
      <vt:lpstr>C-Strings (Character Arrays) – 2 </vt:lpstr>
      <vt:lpstr>String Comparison</vt:lpstr>
      <vt:lpstr>Reading and Writing Strings</vt:lpstr>
      <vt:lpstr>String Input</vt:lpstr>
      <vt:lpstr>String Output</vt:lpstr>
      <vt:lpstr>Specifying Input/Output Files at Execution Time</vt:lpstr>
      <vt:lpstr>string Type and Input/Output Files</vt:lpstr>
      <vt:lpstr>Parallel Arrays</vt:lpstr>
      <vt:lpstr>Accessing Array Components (2 of 2)</vt:lpstr>
      <vt:lpstr>Two-Dimensional Arrays</vt:lpstr>
      <vt:lpstr>Initialization</vt:lpstr>
      <vt:lpstr>Sum by Row</vt:lpstr>
      <vt:lpstr>Sum by Column</vt:lpstr>
      <vt:lpstr>Largest Element in Each Row and Each Column</vt:lpstr>
      <vt:lpstr>Passing Two-Dimensional Arrays as Parameters to Functions</vt:lpstr>
      <vt:lpstr>Question #1: Nested Loops</vt:lpstr>
      <vt:lpstr>Question #1: Nested Loops</vt:lpstr>
      <vt:lpstr>Question #2: Lvalues, Rvalues</vt:lpstr>
      <vt:lpstr>Question #2: Lvalues, Rvalues</vt:lpstr>
      <vt:lpstr>Question #3: Arrays as Function Params or Return Values</vt:lpstr>
      <vt:lpstr>Question #3: Arrays as Function Params or Return Values</vt:lpstr>
      <vt:lpstr>Quick Review</vt:lpstr>
      <vt:lpstr>Chapter 9</vt:lpstr>
      <vt:lpstr>Objectives</vt:lpstr>
      <vt:lpstr>Records (structs)</vt:lpstr>
      <vt:lpstr>Accessing struct Members (2 of 2)</vt:lpstr>
      <vt:lpstr>Assignment of structs</vt:lpstr>
      <vt:lpstr>Comparison (Relational Operators)</vt:lpstr>
      <vt:lpstr>Input/Output</vt:lpstr>
      <vt:lpstr>struct Variables and Functions</vt:lpstr>
      <vt:lpstr>Arrays versus structs</vt:lpstr>
      <vt:lpstr>Char Array in Machine Memory – 1 </vt:lpstr>
      <vt:lpstr>Char Array in Machine Memory – 2</vt:lpstr>
      <vt:lpstr>Array (int) in Machine Memory – 1</vt:lpstr>
      <vt:lpstr>Struct "point" in memory – 1</vt:lpstr>
      <vt:lpstr>Arrays in structs (1 of 3)</vt:lpstr>
      <vt:lpstr>Arrays in structs (3 of 3)</vt:lpstr>
      <vt:lpstr>structs in Arrays – 1 </vt:lpstr>
      <vt:lpstr>structs in Arrays – 2 </vt:lpstr>
      <vt:lpstr>structs within a struct</vt:lpstr>
      <vt:lpstr>Self-Referencing data types – 1 </vt:lpstr>
      <vt:lpstr>Self-Referencing data types – 2 </vt:lpstr>
      <vt:lpstr>struct Node in Machine Memory – 1 </vt:lpstr>
      <vt:lpstr>struct Node in Machine Memory – 2</vt:lpstr>
      <vt:lpstr>struct Node in Machine Memory – 3</vt:lpstr>
      <vt:lpstr>Atmiņas izmantošanas kopskats Release režīms</vt:lpstr>
      <vt:lpstr>Question#1: Pointer Operations</vt:lpstr>
      <vt:lpstr>Question #2: Pointer Structure in C++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196</cp:revision>
  <cp:lastPrinted>1601-01-01T00:00:00Z</cp:lastPrinted>
  <dcterms:created xsi:type="dcterms:W3CDTF">1601-01-01T00:00:00Z</dcterms:created>
  <dcterms:modified xsi:type="dcterms:W3CDTF">2021-09-06T07:56:34Z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