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80" r:id="rId2"/>
    <p:sldId id="306" r:id="rId3"/>
    <p:sldId id="351" r:id="rId4"/>
    <p:sldId id="331" r:id="rId5"/>
    <p:sldId id="332" r:id="rId6"/>
    <p:sldId id="333" r:id="rId7"/>
    <p:sldId id="334" r:id="rId8"/>
    <p:sldId id="358" r:id="rId9"/>
    <p:sldId id="361" r:id="rId10"/>
    <p:sldId id="410" r:id="rId11"/>
    <p:sldId id="411" r:id="rId12"/>
    <p:sldId id="412" r:id="rId13"/>
    <p:sldId id="413" r:id="rId14"/>
    <p:sldId id="418" r:id="rId15"/>
    <p:sldId id="398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38" r:id="rId26"/>
    <p:sldId id="439" r:id="rId27"/>
    <p:sldId id="440" r:id="rId28"/>
    <p:sldId id="441" r:id="rId29"/>
    <p:sldId id="444" r:id="rId30"/>
    <p:sldId id="432" r:id="rId31"/>
    <p:sldId id="433" r:id="rId32"/>
    <p:sldId id="434" r:id="rId33"/>
    <p:sldId id="435" r:id="rId34"/>
    <p:sldId id="436" r:id="rId35"/>
    <p:sldId id="437" r:id="rId36"/>
    <p:sldId id="378" r:id="rId37"/>
    <p:sldId id="379" r:id="rId38"/>
    <p:sldId id="381" r:id="rId39"/>
    <p:sldId id="382" r:id="rId40"/>
    <p:sldId id="383" r:id="rId41"/>
    <p:sldId id="384" r:id="rId42"/>
    <p:sldId id="385" r:id="rId43"/>
    <p:sldId id="386" r:id="rId44"/>
    <p:sldId id="442" r:id="rId45"/>
    <p:sldId id="443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6"/>
          </p14:sldIdLst>
        </p14:section>
        <p14:section name="Priority Queues" id="{00D0D75C-F881-47F1-A4EB-63D7AA42EA49}">
          <p14:sldIdLst>
            <p14:sldId id="351"/>
            <p14:sldId id="331"/>
            <p14:sldId id="332"/>
            <p14:sldId id="333"/>
            <p14:sldId id="334"/>
            <p14:sldId id="358"/>
            <p14:sldId id="361"/>
          </p14:sldIdLst>
        </p14:section>
        <p14:section name="Location Aware Queues" id="{043534DC-4C85-4FF3-A021-3138E5DFA4AF}">
          <p14:sldIdLst>
            <p14:sldId id="410"/>
            <p14:sldId id="411"/>
            <p14:sldId id="412"/>
            <p14:sldId id="413"/>
            <p14:sldId id="418"/>
          </p14:sldIdLst>
        </p14:section>
        <p14:section name="Heaps" id="{B4C82A87-32E6-4B3A-B2FE-8F06A0033B16}">
          <p14:sldIdLst>
            <p14:sldId id="398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38"/>
            <p14:sldId id="439"/>
            <p14:sldId id="440"/>
            <p14:sldId id="441"/>
            <p14:sldId id="444"/>
          </p14:sldIdLst>
        </p14:section>
        <p14:section name="Priority Queues and Sorting" id="{1522B3AE-A93A-4B56-99CE-0DF59856F4E7}">
          <p14:sldIdLst>
            <p14:sldId id="432"/>
            <p14:sldId id="433"/>
            <p14:sldId id="434"/>
            <p14:sldId id="435"/>
            <p14:sldId id="436"/>
            <p14:sldId id="437"/>
            <p14:sldId id="378"/>
            <p14:sldId id="379"/>
          </p14:sldIdLst>
        </p14:section>
        <p14:section name="Efficient Heap Construction" id="{C073EB5D-257A-4478-92ED-473F9EE49246}">
          <p14:sldIdLst>
            <p14:sldId id="381"/>
            <p14:sldId id="382"/>
            <p14:sldId id="383"/>
            <p14:sldId id="384"/>
            <p14:sldId id="385"/>
            <p14:sldId id="386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10.xml"/><Relationship Id="rId1" Type="http://schemas.openxmlformats.org/officeDocument/2006/relationships/slide" Target="slides/slide8.xml"/><Relationship Id="rId5" Type="http://schemas.openxmlformats.org/officeDocument/2006/relationships/slide" Target="slides/slide35.xml"/><Relationship Id="rId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v-LV" altLang="lv-LV" dirty="0" smtClean="0">
                <a:latin typeface="Arial" panose="020B0604020202020204" pitchFamily="34" charset="0"/>
              </a:rPr>
              <a:t>**Concepts:**</a:t>
            </a:r>
          </a:p>
          <a:p>
            <a:r>
              <a:rPr lang="lv-LV" altLang="lv-LV" dirty="0" smtClean="0">
                <a:latin typeface="Arial" panose="020B0604020202020204" pitchFamily="34" charset="0"/>
              </a:rPr>
              <a:t>*</a:t>
            </a:r>
            <a:r>
              <a:rPr lang="lv-LV" altLang="lv-LV" baseline="0" dirty="0" smtClean="0">
                <a:latin typeface="Arial" panose="020B0604020202020204" pitchFamily="34" charset="0"/>
              </a:rPr>
              <a:t> Priority queue; rinda ar prioritāti (lv)</a:t>
            </a:r>
          </a:p>
          <a:p>
            <a:r>
              <a:rPr lang="lv-LV" altLang="lv-LV" baseline="0" dirty="0" smtClean="0">
                <a:latin typeface="Arial" panose="020B0604020202020204" pitchFamily="34" charset="0"/>
              </a:rPr>
              <a:t>* Heap; kaudze (lv)</a:t>
            </a:r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2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025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E06570-4167-491B-8C23-1A02A91226BD}" type="datetime8">
              <a:rPr lang="en-US" altLang="lv-LV" sz="1300"/>
              <a:pPr eaLnBrk="1" hangingPunct="1"/>
              <a:t>11/4/2021 2:31 AM</a:t>
            </a:fld>
            <a:endParaRPr lang="en-US" altLang="lv-LV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90DE7D-4FD5-42CA-9DB8-F9AF1ED4E8F0}" type="slidenum">
              <a:rPr lang="en-US" altLang="lv-LV" sz="1300"/>
              <a:pPr eaLnBrk="1" hangingPunct="1"/>
              <a:t>10</a:t>
            </a:fld>
            <a:endParaRPr lang="en-US" altLang="lv-LV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smtClean="0"/>
          </a:p>
        </p:txBody>
      </p:sp>
    </p:spTree>
    <p:extLst>
      <p:ext uri="{BB962C8B-B14F-4D97-AF65-F5344CB8AC3E}">
        <p14:creationId xmlns:p14="http://schemas.microsoft.com/office/powerpoint/2010/main" val="210041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173C48B-B88B-4D93-9951-D5749743DCAD}" type="datetime8">
              <a:rPr lang="en-US" altLang="lv-LV" sz="1300"/>
              <a:pPr eaLnBrk="1" hangingPunct="1"/>
              <a:t>11/4/2021 2:31 AM</a:t>
            </a:fld>
            <a:endParaRPr lang="en-US" altLang="lv-LV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376DD8-8E03-4D05-8C73-93C2EA4BD73F}" type="slidenum">
              <a:rPr lang="en-US" altLang="lv-LV" sz="1300"/>
              <a:pPr eaLnBrk="1" hangingPunct="1"/>
              <a:t>11</a:t>
            </a:fld>
            <a:endParaRPr lang="en-US" altLang="lv-LV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7956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300" smtClean="0"/>
              <a:t>Locators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1063306-53D9-4483-9309-46512B866476}" type="datetime8">
              <a:rPr lang="en-US" altLang="lv-LV" sz="1300"/>
              <a:pPr eaLnBrk="1" hangingPunct="1"/>
              <a:t>11/4/2021 2:31 AM</a:t>
            </a:fld>
            <a:endParaRPr lang="en-US" altLang="lv-LV" sz="13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338484E-AB92-4E85-9ED8-F1E23D37BD42}" type="slidenum">
              <a:rPr lang="en-US" altLang="lv-LV" sz="1300"/>
              <a:pPr eaLnBrk="1" hangingPunct="1"/>
              <a:t>29</a:t>
            </a:fld>
            <a:endParaRPr lang="en-US" altLang="lv-LV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lv-LV" altLang="lv-LV" dirty="0" smtClean="0"/>
              <a:t>Various heap</a:t>
            </a:r>
            <a:r>
              <a:rPr lang="lv-LV" altLang="lv-LV" baseline="0" dirty="0" smtClean="0"/>
              <a:t> implementations can be made "location aware".</a:t>
            </a:r>
          </a:p>
          <a:p>
            <a:pPr eaLnBrk="1" hangingPunct="1"/>
            <a:endParaRPr lang="lv-LV" altLang="lv-LV" dirty="0" smtClean="0"/>
          </a:p>
        </p:txBody>
      </p:sp>
    </p:spTree>
    <p:extLst>
      <p:ext uri="{BB962C8B-B14F-4D97-AF65-F5344CB8AC3E}">
        <p14:creationId xmlns:p14="http://schemas.microsoft.com/office/powerpoint/2010/main" val="248691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40386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Adaptable Priority Queues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3D6A6-37E1-45E5-BF97-CCBDA2F262F4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25636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en-US" altLang="lv-LV" dirty="0" smtClean="0">
                <a:ea typeface="ＭＳ Ｐゴシック" panose="020B0600070205080204" pitchFamily="34" charset="-128"/>
              </a:rPr>
              <a:t>Priority Queues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 and Heaps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Entry and Priority Queue ADTs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 priority queue stores a collection of entries</a:t>
            </a:r>
          </a:p>
          <a:p>
            <a:pPr eaLnBrk="1" hangingPunct="1"/>
            <a:r>
              <a:rPr lang="en-US" altLang="lv-LV" dirty="0" smtClean="0"/>
              <a:t>Typically, an </a:t>
            </a:r>
            <a:r>
              <a:rPr lang="en-US" altLang="lv-LV" dirty="0" smtClean="0">
                <a:solidFill>
                  <a:schemeClr val="tx2"/>
                </a:solidFill>
              </a:rPr>
              <a:t>entry</a:t>
            </a:r>
            <a:r>
              <a:rPr lang="en-US" altLang="lv-LV" dirty="0" smtClean="0"/>
              <a:t> is a pair (key, value), where the key indicates the priority</a:t>
            </a:r>
          </a:p>
          <a:p>
            <a:pPr eaLnBrk="1" hangingPunct="1"/>
            <a:r>
              <a:rPr lang="en-US" altLang="lv-LV" dirty="0" smtClean="0"/>
              <a:t>The priority queue is associated with a comparator C, that compares two entries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Priority Queue ADT: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insert</a:t>
            </a:r>
            <a:r>
              <a:rPr lang="en-US" altLang="lv-LV" dirty="0"/>
              <a:t>(e)</a:t>
            </a:r>
            <a:br>
              <a:rPr lang="en-US" altLang="lv-LV" dirty="0"/>
            </a:br>
            <a:r>
              <a:rPr lang="en-US" altLang="lv-LV" dirty="0"/>
              <a:t>inserts entry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 err="1">
                <a:solidFill>
                  <a:schemeClr val="tx2"/>
                </a:solidFill>
              </a:rPr>
              <a:t>removeMin</a:t>
            </a:r>
            <a:r>
              <a:rPr lang="en-US" altLang="lv-LV" dirty="0"/>
              <a:t>()</a:t>
            </a:r>
            <a:br>
              <a:rPr lang="en-US" altLang="lv-LV" dirty="0"/>
            </a:br>
            <a:r>
              <a:rPr lang="en-US" altLang="lv-LV" dirty="0"/>
              <a:t>removes the entry with smallest key</a:t>
            </a:r>
            <a:endParaRPr lang="en-US" altLang="lv-LV" sz="3200" dirty="0"/>
          </a:p>
          <a:p>
            <a:pPr lvl="1"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min</a:t>
            </a:r>
            <a:r>
              <a:rPr lang="en-US" altLang="lv-LV" dirty="0"/>
              <a:t>()</a:t>
            </a:r>
            <a:br>
              <a:rPr lang="en-US" altLang="lv-LV" dirty="0"/>
            </a:br>
            <a:r>
              <a:rPr lang="en-US" altLang="lv-LV" dirty="0"/>
              <a:t>returns, but does not remove, an entry with smallest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dirty="0">
                <a:solidFill>
                  <a:schemeClr val="tx2"/>
                </a:solidFill>
              </a:rPr>
              <a:t>size</a:t>
            </a:r>
            <a:r>
              <a:rPr lang="en-US" altLang="lv-LV" dirty="0"/>
              <a:t>(), </a:t>
            </a:r>
            <a:r>
              <a:rPr lang="en-US" altLang="lv-LV" dirty="0">
                <a:solidFill>
                  <a:schemeClr val="tx2"/>
                </a:solidFill>
              </a:rPr>
              <a:t>empty</a:t>
            </a:r>
            <a:r>
              <a:rPr lang="en-US" altLang="lv-LV" dirty="0"/>
              <a:t>()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7349141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Online trading system where orders to purchase and sell a stock are stored in two priority queues (one for sell orders and one for buy orders) as (p,s) entries:</a:t>
            </a:r>
          </a:p>
          <a:p>
            <a:pPr lvl="1" eaLnBrk="1" hangingPunct="1"/>
            <a:r>
              <a:rPr lang="en-US" altLang="lv-LV" sz="2000"/>
              <a:t>The key, p, of an order is the price</a:t>
            </a:r>
          </a:p>
          <a:p>
            <a:pPr lvl="1" eaLnBrk="1" hangingPunct="1"/>
            <a:r>
              <a:rPr lang="en-US" altLang="lv-LV" sz="2000"/>
              <a:t>The value, s, for an entry is the number of shares</a:t>
            </a:r>
          </a:p>
          <a:p>
            <a:pPr lvl="1" eaLnBrk="1" hangingPunct="1"/>
            <a:r>
              <a:rPr lang="en-US" altLang="lv-LV" sz="2000"/>
              <a:t>A buy order (p,s) is executed when a sell order (p’,s’) with price p’</a:t>
            </a:r>
            <a:r>
              <a:rPr lang="en-US" altLang="lv-LV" sz="2000" u="sng"/>
              <a:t>&lt;</a:t>
            </a:r>
            <a:r>
              <a:rPr lang="en-US" altLang="lv-LV" sz="2000"/>
              <a:t>p is added (the execution is complete if s’</a:t>
            </a:r>
            <a:r>
              <a:rPr lang="en-US" altLang="lv-LV" sz="2000" u="sng"/>
              <a:t>&gt;</a:t>
            </a:r>
            <a:r>
              <a:rPr lang="en-US" altLang="lv-LV" sz="2000"/>
              <a:t>s)</a:t>
            </a:r>
          </a:p>
          <a:p>
            <a:pPr lvl="1" eaLnBrk="1" hangingPunct="1"/>
            <a:r>
              <a:rPr lang="en-US" altLang="lv-LV" sz="2000"/>
              <a:t>A sell order (p,s) is executed when a buy order (p’,s’) with price p’</a:t>
            </a:r>
            <a:r>
              <a:rPr lang="en-US" altLang="lv-LV" sz="2000" u="sng"/>
              <a:t>&gt;</a:t>
            </a:r>
            <a:r>
              <a:rPr lang="en-US" altLang="lv-LV" sz="2000"/>
              <a:t>p is added (the execution is complete if s’</a:t>
            </a:r>
            <a:r>
              <a:rPr lang="en-US" altLang="lv-LV" sz="2000" u="sng"/>
              <a:t>&gt;</a:t>
            </a:r>
            <a:r>
              <a:rPr lang="en-US" altLang="lv-LV" sz="2000"/>
              <a:t>s)</a:t>
            </a:r>
          </a:p>
          <a:p>
            <a:pPr eaLnBrk="1" hangingPunct="1"/>
            <a:r>
              <a:rPr lang="en-US" altLang="lv-LV"/>
              <a:t>What if someone wishes to cancel their order before it executes?</a:t>
            </a:r>
          </a:p>
          <a:p>
            <a:pPr eaLnBrk="1" hangingPunct="1"/>
            <a:r>
              <a:rPr lang="en-US" altLang="lv-LV"/>
              <a:t>What if someone wishes to update the price or number of shares for their order?</a:t>
            </a:r>
          </a:p>
        </p:txBody>
      </p:sp>
    </p:spTree>
    <p:extLst>
      <p:ext uri="{BB962C8B-B14F-4D97-AF65-F5344CB8AC3E}">
        <p14:creationId xmlns:p14="http://schemas.microsoft.com/office/powerpoint/2010/main" val="309122383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/>
              <a:t>Methods of the Adaptable Priority Queue ADT</a:t>
            </a:r>
            <a:endParaRPr lang="en-US" sz="4300">
              <a:cs typeface="Tahoma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mtClean="0">
                <a:solidFill>
                  <a:schemeClr val="tx2"/>
                </a:solidFill>
              </a:rPr>
              <a:t>insert</a:t>
            </a:r>
            <a:r>
              <a:rPr lang="en-US" altLang="lv-LV" smtClean="0"/>
              <a:t>(e): Insert the entry e into P and return a position referring to this entry</a:t>
            </a:r>
          </a:p>
          <a:p>
            <a:pPr eaLnBrk="1" hangingPunct="1"/>
            <a:r>
              <a:rPr lang="en-US" altLang="lv-LV" smtClean="0">
                <a:solidFill>
                  <a:schemeClr val="tx2"/>
                </a:solidFill>
              </a:rPr>
              <a:t>remove</a:t>
            </a:r>
            <a:r>
              <a:rPr lang="en-US" altLang="lv-LV" smtClean="0"/>
              <a:t>(p): Remove from P the entry referenced by position p</a:t>
            </a:r>
          </a:p>
          <a:p>
            <a:pPr eaLnBrk="1" hangingPunct="1"/>
            <a:r>
              <a:rPr lang="en-US" altLang="lv-LV" smtClean="0">
                <a:solidFill>
                  <a:schemeClr val="tx2"/>
                </a:solidFill>
              </a:rPr>
              <a:t>replace</a:t>
            </a:r>
            <a:r>
              <a:rPr lang="en-US" altLang="lv-LV" smtClean="0"/>
              <a:t>(p, e): Replace with e the element associated with the entry referenced by p and return the position of the altered entry	</a:t>
            </a:r>
          </a:p>
        </p:txBody>
      </p:sp>
    </p:spTree>
    <p:extLst>
      <p:ext uri="{BB962C8B-B14F-4D97-AF65-F5344CB8AC3E}">
        <p14:creationId xmlns:p14="http://schemas.microsoft.com/office/powerpoint/2010/main" val="169065373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800" b="1" i="1">
                <a:solidFill>
                  <a:srgbClr val="000000"/>
                </a:solidFill>
                <a:latin typeface="Times" panose="02020603050405020304" pitchFamily="18" charset="0"/>
              </a:rPr>
              <a:t>Operation			Output	P</a:t>
            </a:r>
            <a:r>
              <a:rPr lang="en-US" altLang="lv-LV" sz="2800" i="1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insert(5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A)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1</a:t>
            </a:r>
            <a:r>
              <a:rPr lang="en-US" altLang="lv-LV">
                <a:solidFill>
                  <a:srgbClr val="000000"/>
                </a:solidFill>
              </a:rPr>
              <a:t>		(5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A)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insert(3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B)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>
                <a:solidFill>
                  <a:srgbClr val="000000"/>
                </a:solidFill>
              </a:rPr>
              <a:t>		(3,B), (5,A)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insert(7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C)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3</a:t>
            </a:r>
            <a:r>
              <a:rPr lang="en-US" altLang="lv-LV">
                <a:solidFill>
                  <a:srgbClr val="0000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min()		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>
                <a:solidFill>
                  <a:srgbClr val="0000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>
                <a:solidFill>
                  <a:srgbClr val="000000"/>
                </a:solidFill>
              </a:rPr>
              <a:t>.key()</a:t>
            </a:r>
            <a:r>
              <a:rPr lang="en-US" altLang="lv-LV" baseline="30000">
                <a:solidFill>
                  <a:srgbClr val="000000"/>
                </a:solidFill>
              </a:rPr>
              <a:t>			</a:t>
            </a:r>
            <a:r>
              <a:rPr lang="en-US" altLang="lv-LV">
                <a:solidFill>
                  <a:srgbClr val="000000"/>
                </a:solidFill>
              </a:rPr>
              <a:t>3		(3,B), (5,A), (7,C)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remove(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1</a:t>
            </a:r>
            <a:r>
              <a:rPr lang="en-US" altLang="lv-LV">
                <a:solidFill>
                  <a:srgbClr val="000000"/>
                </a:solidFill>
              </a:rPr>
              <a:t>)</a:t>
            </a:r>
            <a:r>
              <a:rPr lang="en-US" altLang="lv-LV" baseline="30000">
                <a:solidFill>
                  <a:srgbClr val="000000"/>
                </a:solidFill>
              </a:rPr>
              <a:t>			</a:t>
            </a:r>
            <a:r>
              <a:rPr lang="en-US" altLang="lv-LV">
                <a:solidFill>
                  <a:srgbClr val="000000"/>
                </a:solidFill>
              </a:rPr>
              <a:t>–		(3,B), (7,C)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replace(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2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(9,D))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4 </a:t>
            </a:r>
            <a:r>
              <a:rPr lang="en-US" altLang="lv-LV">
                <a:solidFill>
                  <a:srgbClr val="000000"/>
                </a:solidFill>
              </a:rPr>
              <a:t>		(7,C), (9,D)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replace(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3</a:t>
            </a:r>
            <a:r>
              <a:rPr lang="en-US" altLang="lv-LV" i="1">
                <a:solidFill>
                  <a:srgbClr val="000000"/>
                </a:solidFill>
              </a:rPr>
              <a:t>,</a:t>
            </a:r>
            <a:r>
              <a:rPr lang="en-US" altLang="lv-LV">
                <a:solidFill>
                  <a:srgbClr val="000000"/>
                </a:solidFill>
              </a:rPr>
              <a:t>(7,E))		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5</a:t>
            </a:r>
            <a:r>
              <a:rPr lang="en-US" altLang="lv-LV">
                <a:solidFill>
                  <a:srgbClr val="000000"/>
                </a:solidFill>
              </a:rPr>
              <a:t> </a:t>
            </a:r>
            <a:r>
              <a:rPr lang="en-US" altLang="lv-LV" i="1">
                <a:solidFill>
                  <a:srgbClr val="000000"/>
                </a:solidFill>
              </a:rPr>
              <a:t>		</a:t>
            </a:r>
            <a:r>
              <a:rPr lang="en-US" altLang="lv-LV">
                <a:solidFill>
                  <a:srgbClr val="000000"/>
                </a:solidFill>
              </a:rPr>
              <a:t>(7,E), (9,D)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>
                <a:solidFill>
                  <a:srgbClr val="000000"/>
                </a:solidFill>
              </a:rPr>
              <a:t>remove(</a:t>
            </a:r>
            <a:r>
              <a:rPr lang="en-US" altLang="lv-LV" i="1">
                <a:solidFill>
                  <a:srgbClr val="000000"/>
                </a:solidFill>
              </a:rPr>
              <a:t>p</a:t>
            </a:r>
            <a:r>
              <a:rPr lang="en-US" altLang="lv-LV" baseline="-25000">
                <a:solidFill>
                  <a:srgbClr val="000000"/>
                </a:solidFill>
              </a:rPr>
              <a:t>4</a:t>
            </a:r>
            <a:r>
              <a:rPr lang="en-US" altLang="lv-LV">
                <a:solidFill>
                  <a:srgbClr val="000000"/>
                </a:solidFill>
              </a:rPr>
              <a:t>)</a:t>
            </a:r>
            <a:r>
              <a:rPr lang="en-US" altLang="lv-LV" baseline="30000">
                <a:solidFill>
                  <a:srgbClr val="000000"/>
                </a:solidFill>
              </a:rPr>
              <a:t>			</a:t>
            </a:r>
            <a:r>
              <a:rPr lang="en-US" altLang="lv-LV">
                <a:solidFill>
                  <a:srgbClr val="000000"/>
                </a:solidFill>
              </a:rPr>
              <a:t>– 		(7,D)</a:t>
            </a:r>
            <a:r>
              <a:rPr lang="en-US" altLang="lv-LV" i="1">
                <a:solidFill>
                  <a:srgbClr val="000000"/>
                </a:solidFill>
              </a:rPr>
              <a:t>	</a:t>
            </a:r>
            <a:endParaRPr lang="en-US" altLang="lv-LV" sz="2800"/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1422400" y="2133600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616530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 dirty="0"/>
              <a:t>Improved times thanks to location-aware entries are highlighted in </a:t>
            </a:r>
            <a:r>
              <a:rPr lang="en-US" altLang="lv-LV" sz="2800" dirty="0">
                <a:solidFill>
                  <a:schemeClr val="tx2"/>
                </a:solidFill>
              </a:rPr>
              <a:t>red</a:t>
            </a:r>
            <a:endParaRPr lang="en-US" altLang="lv-LV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	Unsorted List		Sorted List	Heap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size, empty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removeMin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lv-LV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lv-LV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lv-LV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54180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471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en-US" b="1" dirty="0" smtClean="0"/>
              <a:t>Heap </a:t>
            </a:r>
            <a:r>
              <a:rPr lang="lv-LV" altLang="en-US" dirty="0" smtClean="0"/>
              <a:t>is a binary tree with elements with their priorities, but the nodes are ordered so that every node has priority less or equal with the priorities of its children. </a:t>
            </a:r>
          </a:p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Therefore at the top there is an element with the smallest priority and the priorities grow as we move down any path. </a:t>
            </a:r>
          </a:p>
          <a:p>
            <a:pPr eaLnBrk="1" hangingPunct="1"/>
            <a:r>
              <a:rPr lang="lv-LV" altLang="en-US" dirty="0" smtClean="0"/>
              <a:t>Implementation: Inserting </a:t>
            </a:r>
            <a:r>
              <a:rPr lang="lv-LV" altLang="en-US" dirty="0"/>
              <a:t>an </a:t>
            </a:r>
            <a:r>
              <a:rPr lang="lv-LV" altLang="en-US" dirty="0" smtClean="0"/>
              <a:t>element; Removing </a:t>
            </a:r>
            <a:r>
              <a:rPr lang="lv-LV" altLang="en-US" dirty="0"/>
              <a:t>the minimum-key </a:t>
            </a:r>
            <a:r>
              <a:rPr lang="lv-LV" altLang="en-US" dirty="0" smtClean="0"/>
              <a:t>element.</a:t>
            </a:r>
            <a:endParaRPr lang="lv-LV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lv-LV" altLang="en-US" dirty="0" smtClean="0"/>
          </a:p>
          <a:p>
            <a:pPr eaLnBrk="1" hangingPunct="1">
              <a:lnSpc>
                <a:spcPct val="90000"/>
              </a:lnSpc>
            </a:pPr>
            <a:endParaRPr lang="lv-LV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0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Binary Heap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22400" y="1752600"/>
            <a:ext cx="4978400" cy="1200148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Min-</a:t>
            </a:r>
            <a:r>
              <a:rPr lang="en-US" altLang="en-US" sz="2400" b="1" dirty="0"/>
              <a:t>H</a:t>
            </a:r>
            <a:r>
              <a:rPr lang="lv-LV" altLang="en-US" sz="2400" b="1" dirty="0" smtClean="0"/>
              <a:t>eap</a:t>
            </a:r>
            <a:r>
              <a:rPr lang="en-US" altLang="en-US" sz="2400" b="1" dirty="0" smtClean="0"/>
              <a:t>: </a:t>
            </a:r>
            <a:r>
              <a:rPr lang="en-US" altLang="en-US" sz="2400" dirty="0" smtClean="0"/>
              <a:t>The value of each node is smaller than the values stored in its children.</a:t>
            </a:r>
            <a:endParaRPr lang="lv-LV" alt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1281113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lv-LV" b="1" dirty="0" smtClean="0"/>
              <a:t>Max-Heap: </a:t>
            </a:r>
            <a:r>
              <a:rPr lang="en-US" dirty="0"/>
              <a:t>The value of each node is greater than or equal to the values stored in its children</a:t>
            </a:r>
          </a:p>
          <a:p>
            <a:endParaRPr lang="lv-LV" dirty="0"/>
          </a:p>
        </p:txBody>
      </p:sp>
      <p:cxnSp>
        <p:nvCxnSpPr>
          <p:cNvPr id="14340" name="AutoShape 4"/>
          <p:cNvCxnSpPr>
            <a:cxnSpLocks noChangeShapeType="1"/>
            <a:stCxn id="14353" idx="2"/>
            <a:endCxn id="14354" idx="7"/>
          </p:cNvCxnSpPr>
          <p:nvPr/>
        </p:nvCxnSpPr>
        <p:spPr bwMode="auto">
          <a:xfrm flipH="1">
            <a:off x="2649258" y="3262313"/>
            <a:ext cx="855942" cy="4527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/>
          <p:cNvCxnSpPr>
            <a:cxnSpLocks noChangeShapeType="1"/>
            <a:stCxn id="14353" idx="6"/>
            <a:endCxn id="14360" idx="7"/>
          </p:cNvCxnSpPr>
          <p:nvPr/>
        </p:nvCxnSpPr>
        <p:spPr bwMode="auto">
          <a:xfrm>
            <a:off x="3962400" y="3262313"/>
            <a:ext cx="878168" cy="5257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/>
          <p:cNvCxnSpPr>
            <a:cxnSpLocks noChangeShapeType="1"/>
            <a:stCxn id="14354" idx="3"/>
            <a:endCxn id="14355" idx="0"/>
          </p:cNvCxnSpPr>
          <p:nvPr/>
        </p:nvCxnSpPr>
        <p:spPr bwMode="auto">
          <a:xfrm flipH="1">
            <a:off x="1885950" y="4038319"/>
            <a:ext cx="440018" cy="7146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/>
          <p:cNvCxnSpPr>
            <a:cxnSpLocks noChangeShapeType="1"/>
            <a:stCxn id="14354" idx="5"/>
            <a:endCxn id="14356" idx="0"/>
          </p:cNvCxnSpPr>
          <p:nvPr/>
        </p:nvCxnSpPr>
        <p:spPr bwMode="auto">
          <a:xfrm>
            <a:off x="2649258" y="4038319"/>
            <a:ext cx="444780" cy="7622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/>
          <p:cNvCxnSpPr>
            <a:cxnSpLocks noChangeShapeType="1"/>
            <a:stCxn id="14355" idx="5"/>
            <a:endCxn id="14359" idx="0"/>
          </p:cNvCxnSpPr>
          <p:nvPr/>
        </p:nvCxnSpPr>
        <p:spPr bwMode="auto">
          <a:xfrm>
            <a:off x="2047595" y="5143220"/>
            <a:ext cx="86005" cy="6432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/>
          <p:cNvCxnSpPr>
            <a:cxnSpLocks noChangeShapeType="1"/>
            <a:stCxn id="14356" idx="3"/>
            <a:endCxn id="14357" idx="0"/>
          </p:cNvCxnSpPr>
          <p:nvPr/>
        </p:nvCxnSpPr>
        <p:spPr bwMode="auto">
          <a:xfrm flipH="1">
            <a:off x="2716213" y="5190845"/>
            <a:ext cx="216180" cy="6067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6" name="AutoShape 10"/>
          <p:cNvCxnSpPr>
            <a:cxnSpLocks noChangeShapeType="1"/>
            <a:stCxn id="14356" idx="5"/>
            <a:endCxn id="14358" idx="0"/>
          </p:cNvCxnSpPr>
          <p:nvPr/>
        </p:nvCxnSpPr>
        <p:spPr bwMode="auto">
          <a:xfrm>
            <a:off x="3255683" y="5190845"/>
            <a:ext cx="119342" cy="59559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/>
          <p:cNvCxnSpPr>
            <a:cxnSpLocks noChangeShapeType="1"/>
            <a:stCxn id="14355" idx="3"/>
            <a:endCxn id="14366" idx="0"/>
          </p:cNvCxnSpPr>
          <p:nvPr/>
        </p:nvCxnSpPr>
        <p:spPr bwMode="auto">
          <a:xfrm flipH="1">
            <a:off x="1524000" y="5143220"/>
            <a:ext cx="200305" cy="6511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8" name="AutoShape 12"/>
          <p:cNvCxnSpPr>
            <a:cxnSpLocks noChangeShapeType="1"/>
            <a:stCxn id="14360" idx="3"/>
            <a:endCxn id="14361" idx="0"/>
          </p:cNvCxnSpPr>
          <p:nvPr/>
        </p:nvCxnSpPr>
        <p:spPr bwMode="auto">
          <a:xfrm>
            <a:off x="5163858" y="4111345"/>
            <a:ext cx="447955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9" name="AutoShape 13"/>
          <p:cNvCxnSpPr>
            <a:cxnSpLocks noChangeShapeType="1"/>
            <a:stCxn id="14360" idx="5"/>
            <a:endCxn id="14362" idx="0"/>
          </p:cNvCxnSpPr>
          <p:nvPr/>
        </p:nvCxnSpPr>
        <p:spPr bwMode="auto">
          <a:xfrm flipH="1">
            <a:off x="4343400" y="4111345"/>
            <a:ext cx="497168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0" name="AutoShape 14"/>
          <p:cNvCxnSpPr>
            <a:cxnSpLocks noChangeShapeType="1"/>
            <a:stCxn id="14361" idx="5"/>
            <a:endCxn id="14363" idx="0"/>
          </p:cNvCxnSpPr>
          <p:nvPr/>
        </p:nvCxnSpPr>
        <p:spPr bwMode="auto">
          <a:xfrm flipH="1">
            <a:off x="5307013" y="5190845"/>
            <a:ext cx="143155" cy="61622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1" name="AutoShape 15"/>
          <p:cNvCxnSpPr>
            <a:cxnSpLocks noChangeShapeType="1"/>
            <a:stCxn id="14362" idx="3"/>
            <a:endCxn id="14365" idx="0"/>
          </p:cNvCxnSpPr>
          <p:nvPr/>
        </p:nvCxnSpPr>
        <p:spPr bwMode="auto">
          <a:xfrm>
            <a:off x="4505045" y="5190845"/>
            <a:ext cx="116168" cy="6162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2" name="AutoShape 16"/>
          <p:cNvCxnSpPr>
            <a:cxnSpLocks noChangeShapeType="1"/>
            <a:stCxn id="14362" idx="5"/>
            <a:endCxn id="14364" idx="0"/>
          </p:cNvCxnSpPr>
          <p:nvPr/>
        </p:nvCxnSpPr>
        <p:spPr bwMode="auto">
          <a:xfrm flipH="1">
            <a:off x="4011613" y="5190845"/>
            <a:ext cx="170142" cy="6051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3505200" y="303371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06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259013" y="3648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1657350" y="47529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2865438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2487613" y="5797549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3146425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59" name="Oval 23"/>
          <p:cNvSpPr>
            <a:spLocks noChangeArrowheads="1"/>
          </p:cNvSpPr>
          <p:nvPr/>
        </p:nvSpPr>
        <p:spPr bwMode="auto">
          <a:xfrm>
            <a:off x="1905000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 flipH="1">
            <a:off x="4773613" y="37211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1" name="Oval 25"/>
          <p:cNvSpPr>
            <a:spLocks noChangeArrowheads="1"/>
          </p:cNvSpPr>
          <p:nvPr/>
        </p:nvSpPr>
        <p:spPr bwMode="auto">
          <a:xfrm flipH="1">
            <a:off x="5383213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 flipH="1">
            <a:off x="4114800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 flipH="1">
            <a:off x="5078413" y="5807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64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 flipH="1">
            <a:off x="3783013" y="579596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 flipH="1">
            <a:off x="4392613" y="58070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99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1295400" y="57943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40" y="3488671"/>
            <a:ext cx="4648200" cy="1790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167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Properties of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90800" y="1752600"/>
                <a:ext cx="7620000" cy="9144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Heap with N elements has height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lv-LV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v-LV" alt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lv-LV" altLang="en-US" dirty="0" smtClean="0"/>
                  <a:t>.</a:t>
                </a:r>
                <a:endParaRPr lang="lv-LV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In the optimum case this is also the maximum height. </a:t>
                </a:r>
                <a:endParaRPr lang="lv-LV" alt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90800" y="1752600"/>
                <a:ext cx="7620000" cy="914400"/>
              </a:xfrm>
              <a:blipFill>
                <a:blip r:embed="rId2"/>
                <a:stretch>
                  <a:fillRect l="-1040" t="-9333" b="-466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8228014" y="3097213"/>
            <a:ext cx="1525587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N = 14</a:t>
            </a:r>
            <a:b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</a:br>
            <a:r>
              <a:rPr kumimoji="1" lang="en-US" alt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Height = 3</a:t>
            </a:r>
          </a:p>
        </p:txBody>
      </p:sp>
      <p:cxnSp>
        <p:nvCxnSpPr>
          <p:cNvPr id="32" name="AutoShape 4"/>
          <p:cNvCxnSpPr>
            <a:cxnSpLocks noChangeShapeType="1"/>
            <a:stCxn id="45" idx="2"/>
            <a:endCxn id="46" idx="7"/>
          </p:cNvCxnSpPr>
          <p:nvPr/>
        </p:nvCxnSpPr>
        <p:spPr bwMode="auto">
          <a:xfrm flipH="1">
            <a:off x="4478058" y="3262313"/>
            <a:ext cx="855942" cy="4527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AutoShape 5"/>
          <p:cNvCxnSpPr>
            <a:cxnSpLocks noChangeShapeType="1"/>
            <a:stCxn id="45" idx="6"/>
            <a:endCxn id="52" idx="7"/>
          </p:cNvCxnSpPr>
          <p:nvPr/>
        </p:nvCxnSpPr>
        <p:spPr bwMode="auto">
          <a:xfrm>
            <a:off x="5791200" y="3262313"/>
            <a:ext cx="878168" cy="52574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6"/>
          <p:cNvCxnSpPr>
            <a:cxnSpLocks noChangeShapeType="1"/>
            <a:stCxn id="46" idx="3"/>
            <a:endCxn id="47" idx="0"/>
          </p:cNvCxnSpPr>
          <p:nvPr/>
        </p:nvCxnSpPr>
        <p:spPr bwMode="auto">
          <a:xfrm flipH="1">
            <a:off x="3714750" y="4038319"/>
            <a:ext cx="440018" cy="7146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7"/>
          <p:cNvCxnSpPr>
            <a:cxnSpLocks noChangeShapeType="1"/>
            <a:stCxn id="46" idx="5"/>
            <a:endCxn id="48" idx="0"/>
          </p:cNvCxnSpPr>
          <p:nvPr/>
        </p:nvCxnSpPr>
        <p:spPr bwMode="auto">
          <a:xfrm>
            <a:off x="4478058" y="4038319"/>
            <a:ext cx="444780" cy="7622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8"/>
          <p:cNvCxnSpPr>
            <a:cxnSpLocks noChangeShapeType="1"/>
            <a:stCxn id="47" idx="5"/>
            <a:endCxn id="51" idx="0"/>
          </p:cNvCxnSpPr>
          <p:nvPr/>
        </p:nvCxnSpPr>
        <p:spPr bwMode="auto">
          <a:xfrm>
            <a:off x="3876395" y="5143220"/>
            <a:ext cx="86005" cy="6432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" name="AutoShape 9"/>
          <p:cNvCxnSpPr>
            <a:cxnSpLocks noChangeShapeType="1"/>
            <a:stCxn id="48" idx="3"/>
            <a:endCxn id="49" idx="0"/>
          </p:cNvCxnSpPr>
          <p:nvPr/>
        </p:nvCxnSpPr>
        <p:spPr bwMode="auto">
          <a:xfrm flipH="1">
            <a:off x="4545013" y="5190845"/>
            <a:ext cx="216180" cy="6067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10"/>
          <p:cNvCxnSpPr>
            <a:cxnSpLocks noChangeShapeType="1"/>
            <a:stCxn id="48" idx="5"/>
            <a:endCxn id="50" idx="0"/>
          </p:cNvCxnSpPr>
          <p:nvPr/>
        </p:nvCxnSpPr>
        <p:spPr bwMode="auto">
          <a:xfrm>
            <a:off x="5084483" y="5190845"/>
            <a:ext cx="119342" cy="59559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11"/>
          <p:cNvCxnSpPr>
            <a:cxnSpLocks noChangeShapeType="1"/>
            <a:stCxn id="47" idx="3"/>
            <a:endCxn id="58" idx="0"/>
          </p:cNvCxnSpPr>
          <p:nvPr/>
        </p:nvCxnSpPr>
        <p:spPr bwMode="auto">
          <a:xfrm flipH="1">
            <a:off x="3352800" y="5143220"/>
            <a:ext cx="200305" cy="6511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12"/>
          <p:cNvCxnSpPr>
            <a:cxnSpLocks noChangeShapeType="1"/>
            <a:stCxn id="52" idx="3"/>
            <a:endCxn id="53" idx="0"/>
          </p:cNvCxnSpPr>
          <p:nvPr/>
        </p:nvCxnSpPr>
        <p:spPr bwMode="auto">
          <a:xfrm>
            <a:off x="6992658" y="4111345"/>
            <a:ext cx="447955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13"/>
          <p:cNvCxnSpPr>
            <a:cxnSpLocks noChangeShapeType="1"/>
            <a:stCxn id="52" idx="5"/>
            <a:endCxn id="54" idx="0"/>
          </p:cNvCxnSpPr>
          <p:nvPr/>
        </p:nvCxnSpPr>
        <p:spPr bwMode="auto">
          <a:xfrm flipH="1">
            <a:off x="6172200" y="4111345"/>
            <a:ext cx="497168" cy="68925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14"/>
          <p:cNvCxnSpPr>
            <a:cxnSpLocks noChangeShapeType="1"/>
            <a:stCxn id="53" idx="5"/>
            <a:endCxn id="55" idx="0"/>
          </p:cNvCxnSpPr>
          <p:nvPr/>
        </p:nvCxnSpPr>
        <p:spPr bwMode="auto">
          <a:xfrm flipH="1">
            <a:off x="7135813" y="5190845"/>
            <a:ext cx="143155" cy="61622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AutoShape 15"/>
          <p:cNvCxnSpPr>
            <a:cxnSpLocks noChangeShapeType="1"/>
            <a:stCxn id="54" idx="3"/>
            <a:endCxn id="57" idx="0"/>
          </p:cNvCxnSpPr>
          <p:nvPr/>
        </p:nvCxnSpPr>
        <p:spPr bwMode="auto">
          <a:xfrm>
            <a:off x="6333845" y="5190845"/>
            <a:ext cx="116168" cy="61623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" name="AutoShape 16"/>
          <p:cNvCxnSpPr>
            <a:cxnSpLocks noChangeShapeType="1"/>
            <a:stCxn id="54" idx="5"/>
            <a:endCxn id="56" idx="0"/>
          </p:cNvCxnSpPr>
          <p:nvPr/>
        </p:nvCxnSpPr>
        <p:spPr bwMode="auto">
          <a:xfrm flipH="1">
            <a:off x="5840413" y="5190845"/>
            <a:ext cx="170142" cy="60511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5334000" y="303371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06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4087813" y="3648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7" name="Oval 19"/>
          <p:cNvSpPr>
            <a:spLocks noChangeArrowheads="1"/>
          </p:cNvSpPr>
          <p:nvPr/>
        </p:nvSpPr>
        <p:spPr bwMode="auto">
          <a:xfrm>
            <a:off x="3486150" y="47529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4694238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18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4316413" y="5797549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975225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77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3733800" y="5786438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 flipH="1">
            <a:off x="6602413" y="37211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 flipH="1">
            <a:off x="7212013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53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 flipH="1">
            <a:off x="5943600" y="4800600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47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 flipH="1">
            <a:off x="6907213" y="5807074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64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 flipH="1">
            <a:off x="5611813" y="5795963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84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 flipH="1">
            <a:off x="6221413" y="58070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99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124200" y="5794375"/>
            <a:ext cx="457200" cy="4572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83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41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Binary heap in an 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0668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Parent(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= </a:t>
            </a:r>
            <a:r>
              <a:rPr lang="en-US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lv-LV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lv-LV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-1)</a:t>
            </a:r>
            <a:r>
              <a:rPr lang="en-US" altLang="en-US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/2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US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Left(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  = 2i</a:t>
            </a:r>
            <a:r>
              <a:rPr lang="lv-LV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+ 1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US" altLang="en-US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b="1" dirty="0" smtClean="0">
                <a:latin typeface="Courier New" panose="02070309020205020404" pitchFamily="49" charset="0"/>
              </a:rPr>
              <a:t>Right(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  = 2i</a:t>
            </a:r>
            <a:r>
              <a:rPr lang="lv-LV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+ </a:t>
            </a:r>
            <a:r>
              <a:rPr lang="lv-LV" altLang="en-US" b="1" dirty="0" smtClean="0">
                <a:latin typeface="Courier New" panose="02070309020205020404" pitchFamily="49" charset="0"/>
              </a:rPr>
              <a:t>2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lv-LV" altLang="en-US" b="1" dirty="0" smtClean="0">
              <a:sym typeface="Symbol" panose="05050102010706020507" pitchFamily="18" charset="2"/>
            </a:endParaRPr>
          </a:p>
        </p:txBody>
      </p:sp>
      <p:cxnSp>
        <p:nvCxnSpPr>
          <p:cNvPr id="16388" name="AutoShape 45"/>
          <p:cNvCxnSpPr>
            <a:cxnSpLocks noChangeShapeType="1"/>
            <a:stCxn id="16401" idx="2"/>
            <a:endCxn id="16402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46"/>
          <p:cNvCxnSpPr>
            <a:cxnSpLocks noChangeShapeType="1"/>
            <a:stCxn id="16401" idx="6"/>
            <a:endCxn id="16408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47"/>
          <p:cNvCxnSpPr>
            <a:cxnSpLocks noChangeShapeType="1"/>
            <a:stCxn id="16402" idx="3"/>
            <a:endCxn id="16403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48"/>
          <p:cNvCxnSpPr>
            <a:cxnSpLocks noChangeShapeType="1"/>
            <a:stCxn id="16402" idx="5"/>
            <a:endCxn id="16404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49"/>
          <p:cNvCxnSpPr>
            <a:cxnSpLocks noChangeShapeType="1"/>
            <a:stCxn id="16403" idx="5"/>
            <a:endCxn id="16407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50"/>
          <p:cNvCxnSpPr>
            <a:cxnSpLocks noChangeShapeType="1"/>
            <a:stCxn id="16404" idx="3"/>
            <a:endCxn id="16405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51"/>
          <p:cNvCxnSpPr>
            <a:cxnSpLocks noChangeShapeType="1"/>
            <a:stCxn id="16404" idx="5"/>
            <a:endCxn id="16406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52"/>
          <p:cNvCxnSpPr>
            <a:cxnSpLocks noChangeShapeType="1"/>
            <a:stCxn id="16403" idx="3"/>
            <a:endCxn id="16414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6" name="AutoShape 53"/>
          <p:cNvCxnSpPr>
            <a:cxnSpLocks noChangeShapeType="1"/>
            <a:stCxn id="16408" idx="3"/>
            <a:endCxn id="16409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7" name="AutoShape 54"/>
          <p:cNvCxnSpPr>
            <a:cxnSpLocks noChangeShapeType="1"/>
            <a:stCxn id="16408" idx="5"/>
            <a:endCxn id="16410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8" name="AutoShape 55"/>
          <p:cNvCxnSpPr>
            <a:cxnSpLocks noChangeShapeType="1"/>
            <a:stCxn id="16409" idx="5"/>
            <a:endCxn id="16411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9" name="AutoShape 56"/>
          <p:cNvCxnSpPr>
            <a:cxnSpLocks noChangeShapeType="1"/>
            <a:stCxn id="16410" idx="3"/>
            <a:endCxn id="16413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0" name="AutoShape 57"/>
          <p:cNvCxnSpPr>
            <a:cxnSpLocks noChangeShapeType="1"/>
            <a:stCxn id="16410" idx="5"/>
            <a:endCxn id="16412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1" name="Oval 58"/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2" name="Oval 59"/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3" name="Oval 60"/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4" name="Oval 61"/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5" name="Oval 62"/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6" name="Oval 63"/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7" name="Oval 64"/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8" name="Oval 65"/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09" name="Oval 66"/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0" name="Oval 67"/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1" name="Oval 68"/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2" name="Oval 69"/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3" name="Oval 70"/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4" name="Oval 71"/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6415" name="Text Box 72"/>
          <p:cNvSpPr txBox="1">
            <a:spLocks noChangeArrowheads="1"/>
          </p:cNvSpPr>
          <p:nvPr/>
        </p:nvSpPr>
        <p:spPr bwMode="auto">
          <a:xfrm>
            <a:off x="5410200" y="33528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6" name="Text Box 73"/>
          <p:cNvSpPr txBox="1">
            <a:spLocks noChangeArrowheads="1"/>
          </p:cNvSpPr>
          <p:nvPr/>
        </p:nvSpPr>
        <p:spPr bwMode="auto">
          <a:xfrm>
            <a:off x="4127500" y="4000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7" name="Text Box 74"/>
          <p:cNvSpPr txBox="1">
            <a:spLocks noChangeArrowheads="1"/>
          </p:cNvSpPr>
          <p:nvPr/>
        </p:nvSpPr>
        <p:spPr bwMode="auto">
          <a:xfrm>
            <a:off x="6667500" y="40513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8" name="Text Box 75"/>
          <p:cNvSpPr txBox="1">
            <a:spLocks noChangeArrowheads="1"/>
          </p:cNvSpPr>
          <p:nvPr/>
        </p:nvSpPr>
        <p:spPr bwMode="auto">
          <a:xfrm>
            <a:off x="3533775" y="50927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19" name="Text Box 76"/>
          <p:cNvSpPr txBox="1">
            <a:spLocks noChangeArrowheads="1"/>
          </p:cNvSpPr>
          <p:nvPr/>
        </p:nvSpPr>
        <p:spPr bwMode="auto">
          <a:xfrm>
            <a:off x="4730750" y="5118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0" name="Text Box 77"/>
          <p:cNvSpPr txBox="1">
            <a:spLocks noChangeArrowheads="1"/>
          </p:cNvSpPr>
          <p:nvPr/>
        </p:nvSpPr>
        <p:spPr bwMode="auto">
          <a:xfrm>
            <a:off x="6003925" y="51181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1" name="Text Box 78"/>
          <p:cNvSpPr txBox="1">
            <a:spLocks noChangeArrowheads="1"/>
          </p:cNvSpPr>
          <p:nvPr/>
        </p:nvSpPr>
        <p:spPr bwMode="auto">
          <a:xfrm>
            <a:off x="7289800" y="5143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6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2" name="Text Box 79"/>
          <p:cNvSpPr txBox="1">
            <a:spLocks noChangeArrowheads="1"/>
          </p:cNvSpPr>
          <p:nvPr/>
        </p:nvSpPr>
        <p:spPr bwMode="auto">
          <a:xfrm>
            <a:off x="3182938" y="6159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3" name="Text Box 80"/>
          <p:cNvSpPr txBox="1">
            <a:spLocks noChangeArrowheads="1"/>
          </p:cNvSpPr>
          <p:nvPr/>
        </p:nvSpPr>
        <p:spPr bwMode="auto">
          <a:xfrm>
            <a:off x="3800475" y="6159501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8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4" name="Text Box 81"/>
          <p:cNvSpPr txBox="1">
            <a:spLocks noChangeArrowheads="1"/>
          </p:cNvSpPr>
          <p:nvPr/>
        </p:nvSpPr>
        <p:spPr bwMode="auto">
          <a:xfrm>
            <a:off x="4302126" y="6159501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5" name="Text Box 82"/>
          <p:cNvSpPr txBox="1">
            <a:spLocks noChangeArrowheads="1"/>
          </p:cNvSpPr>
          <p:nvPr/>
        </p:nvSpPr>
        <p:spPr bwMode="auto">
          <a:xfrm>
            <a:off x="4972051" y="6172201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6" name="Text Box 83"/>
          <p:cNvSpPr txBox="1">
            <a:spLocks noChangeArrowheads="1"/>
          </p:cNvSpPr>
          <p:nvPr/>
        </p:nvSpPr>
        <p:spPr bwMode="auto">
          <a:xfrm>
            <a:off x="5573714" y="6159501"/>
            <a:ext cx="47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7" name="Text Box 84"/>
          <p:cNvSpPr txBox="1">
            <a:spLocks noChangeArrowheads="1"/>
          </p:cNvSpPr>
          <p:nvPr/>
        </p:nvSpPr>
        <p:spPr bwMode="auto">
          <a:xfrm>
            <a:off x="6230939" y="6172201"/>
            <a:ext cx="498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428" name="Text Box 85"/>
          <p:cNvSpPr txBox="1">
            <a:spLocks noChangeArrowheads="1"/>
          </p:cNvSpPr>
          <p:nvPr/>
        </p:nvSpPr>
        <p:spPr bwMode="auto">
          <a:xfrm>
            <a:off x="6923089" y="6170613"/>
            <a:ext cx="47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r>
              <a:rPr kumimoji="1" lang="lv-LV" altLang="en-US" sz="1800" b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kumimoji="1" lang="en-US" altLang="en-US" sz="1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33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 an element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Insert the new element (42) in the next free slot and, if necessary, raise it up to its permanent place. </a:t>
            </a:r>
          </a:p>
        </p:txBody>
      </p:sp>
      <p:cxnSp>
        <p:nvCxnSpPr>
          <p:cNvPr id="17412" name="AutoShape 36"/>
          <p:cNvCxnSpPr>
            <a:cxnSpLocks noChangeShapeType="1"/>
            <a:stCxn id="17425" idx="2"/>
            <a:endCxn id="17426" idx="7"/>
          </p:cNvCxnSpPr>
          <p:nvPr/>
        </p:nvCxnSpPr>
        <p:spPr bwMode="auto">
          <a:xfrm flipH="1">
            <a:off x="4454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37"/>
          <p:cNvCxnSpPr>
            <a:cxnSpLocks noChangeShapeType="1"/>
            <a:stCxn id="17425" idx="6"/>
            <a:endCxn id="17432" idx="7"/>
          </p:cNvCxnSpPr>
          <p:nvPr/>
        </p:nvCxnSpPr>
        <p:spPr bwMode="auto">
          <a:xfrm>
            <a:off x="5772151" y="3216276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38"/>
          <p:cNvCxnSpPr>
            <a:cxnSpLocks noChangeShapeType="1"/>
            <a:stCxn id="17426" idx="3"/>
            <a:endCxn id="17427" idx="0"/>
          </p:cNvCxnSpPr>
          <p:nvPr/>
        </p:nvCxnSpPr>
        <p:spPr bwMode="auto">
          <a:xfrm flipH="1">
            <a:off x="3702051" y="3965576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39"/>
          <p:cNvCxnSpPr>
            <a:cxnSpLocks noChangeShapeType="1"/>
            <a:stCxn id="17426" idx="5"/>
            <a:endCxn id="17428" idx="0"/>
          </p:cNvCxnSpPr>
          <p:nvPr/>
        </p:nvCxnSpPr>
        <p:spPr bwMode="auto">
          <a:xfrm>
            <a:off x="4454526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40"/>
          <p:cNvCxnSpPr>
            <a:cxnSpLocks noChangeShapeType="1"/>
            <a:stCxn id="17427" idx="5"/>
            <a:endCxn id="17431" idx="0"/>
          </p:cNvCxnSpPr>
          <p:nvPr/>
        </p:nvCxnSpPr>
        <p:spPr bwMode="auto">
          <a:xfrm>
            <a:off x="3852864" y="5070476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41"/>
          <p:cNvCxnSpPr>
            <a:cxnSpLocks noChangeShapeType="1"/>
            <a:stCxn id="17428" idx="3"/>
            <a:endCxn id="17429" idx="0"/>
          </p:cNvCxnSpPr>
          <p:nvPr/>
        </p:nvCxnSpPr>
        <p:spPr bwMode="auto">
          <a:xfrm flipH="1">
            <a:off x="4532314" y="5118101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8" name="AutoShape 42"/>
          <p:cNvCxnSpPr>
            <a:cxnSpLocks noChangeShapeType="1"/>
            <a:stCxn id="17428" idx="5"/>
            <a:endCxn id="17430" idx="0"/>
          </p:cNvCxnSpPr>
          <p:nvPr/>
        </p:nvCxnSpPr>
        <p:spPr bwMode="auto">
          <a:xfrm>
            <a:off x="5060951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9" name="AutoShape 43"/>
          <p:cNvCxnSpPr>
            <a:cxnSpLocks noChangeShapeType="1"/>
            <a:stCxn id="17427" idx="3"/>
            <a:endCxn id="17438" idx="0"/>
          </p:cNvCxnSpPr>
          <p:nvPr/>
        </p:nvCxnSpPr>
        <p:spPr bwMode="auto">
          <a:xfrm flipH="1">
            <a:off x="3340100" y="5070476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0" name="AutoShape 44"/>
          <p:cNvCxnSpPr>
            <a:cxnSpLocks noChangeShapeType="1"/>
            <a:stCxn id="17432" idx="3"/>
            <a:endCxn id="17433" idx="0"/>
          </p:cNvCxnSpPr>
          <p:nvPr/>
        </p:nvCxnSpPr>
        <p:spPr bwMode="auto">
          <a:xfrm>
            <a:off x="6970713" y="4038601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1" name="AutoShape 45"/>
          <p:cNvCxnSpPr>
            <a:cxnSpLocks noChangeShapeType="1"/>
            <a:stCxn id="17432" idx="5"/>
            <a:endCxn id="17434" idx="0"/>
          </p:cNvCxnSpPr>
          <p:nvPr/>
        </p:nvCxnSpPr>
        <p:spPr bwMode="auto">
          <a:xfrm flipH="1">
            <a:off x="6159501" y="4038601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2" name="AutoShape 46"/>
          <p:cNvCxnSpPr>
            <a:cxnSpLocks noChangeShapeType="1"/>
            <a:stCxn id="17433" idx="5"/>
            <a:endCxn id="17435" idx="0"/>
          </p:cNvCxnSpPr>
          <p:nvPr/>
        </p:nvCxnSpPr>
        <p:spPr bwMode="auto">
          <a:xfrm flipH="1">
            <a:off x="7123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3" name="AutoShape 47"/>
          <p:cNvCxnSpPr>
            <a:cxnSpLocks noChangeShapeType="1"/>
            <a:stCxn id="17434" idx="3"/>
            <a:endCxn id="17437" idx="0"/>
          </p:cNvCxnSpPr>
          <p:nvPr/>
        </p:nvCxnSpPr>
        <p:spPr bwMode="auto">
          <a:xfrm>
            <a:off x="6311901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4" name="AutoShape 48"/>
          <p:cNvCxnSpPr>
            <a:cxnSpLocks noChangeShapeType="1"/>
            <a:stCxn id="17434" idx="5"/>
            <a:endCxn id="17436" idx="0"/>
          </p:cNvCxnSpPr>
          <p:nvPr/>
        </p:nvCxnSpPr>
        <p:spPr bwMode="auto">
          <a:xfrm flipH="1">
            <a:off x="5827714" y="5118101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5" name="Oval 49"/>
          <p:cNvSpPr>
            <a:spLocks noChangeAspect="1" noChangeArrowheads="1"/>
          </p:cNvSpPr>
          <p:nvPr/>
        </p:nvSpPr>
        <p:spPr bwMode="auto">
          <a:xfrm>
            <a:off x="5334001" y="3033714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06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6" name="Oval 50"/>
          <p:cNvSpPr>
            <a:spLocks noChangeAspect="1" noChangeArrowheads="1"/>
          </p:cNvSpPr>
          <p:nvPr/>
        </p:nvSpPr>
        <p:spPr bwMode="auto">
          <a:xfrm>
            <a:off x="4087813" y="3648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7" name="Oval 51"/>
          <p:cNvSpPr>
            <a:spLocks noChangeAspect="1" noChangeArrowheads="1"/>
          </p:cNvSpPr>
          <p:nvPr/>
        </p:nvSpPr>
        <p:spPr bwMode="auto">
          <a:xfrm>
            <a:off x="3486151" y="47529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8" name="Oval 52"/>
          <p:cNvSpPr>
            <a:spLocks noChangeAspect="1" noChangeArrowheads="1"/>
          </p:cNvSpPr>
          <p:nvPr/>
        </p:nvSpPr>
        <p:spPr bwMode="auto">
          <a:xfrm>
            <a:off x="4694238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18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29" name="Oval 53"/>
          <p:cNvSpPr>
            <a:spLocks noChangeAspect="1" noChangeArrowheads="1"/>
          </p:cNvSpPr>
          <p:nvPr/>
        </p:nvSpPr>
        <p:spPr bwMode="auto">
          <a:xfrm>
            <a:off x="4316413" y="579755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0" name="Oval 54"/>
          <p:cNvSpPr>
            <a:spLocks noChangeAspect="1" noChangeArrowheads="1"/>
          </p:cNvSpPr>
          <p:nvPr/>
        </p:nvSpPr>
        <p:spPr bwMode="auto">
          <a:xfrm>
            <a:off x="4975226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77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1" name="Oval 55"/>
          <p:cNvSpPr>
            <a:spLocks noChangeAspect="1" noChangeArrowheads="1"/>
          </p:cNvSpPr>
          <p:nvPr/>
        </p:nvSpPr>
        <p:spPr bwMode="auto">
          <a:xfrm>
            <a:off x="3733801" y="5786439"/>
            <a:ext cx="430213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2" name="Oval 56"/>
          <p:cNvSpPr>
            <a:spLocks noChangeAspect="1" noChangeArrowheads="1"/>
          </p:cNvSpPr>
          <p:nvPr/>
        </p:nvSpPr>
        <p:spPr bwMode="auto">
          <a:xfrm flipH="1">
            <a:off x="6602413" y="37211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45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3" name="Oval 57"/>
          <p:cNvSpPr>
            <a:spLocks noChangeAspect="1" noChangeArrowheads="1"/>
          </p:cNvSpPr>
          <p:nvPr/>
        </p:nvSpPr>
        <p:spPr bwMode="auto">
          <a:xfrm flipH="1">
            <a:off x="7212013" y="4800600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4" name="Oval 58"/>
          <p:cNvSpPr>
            <a:spLocks noChangeAspect="1" noChangeArrowheads="1"/>
          </p:cNvSpPr>
          <p:nvPr/>
        </p:nvSpPr>
        <p:spPr bwMode="auto">
          <a:xfrm flipH="1">
            <a:off x="5943601" y="4800600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47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5" name="Oval 59"/>
          <p:cNvSpPr>
            <a:spLocks noChangeAspect="1" noChangeArrowheads="1"/>
          </p:cNvSpPr>
          <p:nvPr/>
        </p:nvSpPr>
        <p:spPr bwMode="auto">
          <a:xfrm flipH="1">
            <a:off x="69072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6" name="Oval 60"/>
          <p:cNvSpPr>
            <a:spLocks noChangeAspect="1" noChangeArrowheads="1"/>
          </p:cNvSpPr>
          <p:nvPr/>
        </p:nvSpPr>
        <p:spPr bwMode="auto">
          <a:xfrm flipH="1">
            <a:off x="5611813" y="5795964"/>
            <a:ext cx="430212" cy="3635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84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7" name="Oval 61"/>
          <p:cNvSpPr>
            <a:spLocks noChangeAspect="1" noChangeArrowheads="1"/>
          </p:cNvSpPr>
          <p:nvPr/>
        </p:nvSpPr>
        <p:spPr bwMode="auto">
          <a:xfrm flipH="1">
            <a:off x="6221413" y="5807075"/>
            <a:ext cx="430212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99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7438" name="Oval 62"/>
          <p:cNvSpPr>
            <a:spLocks noChangeAspect="1" noChangeArrowheads="1"/>
          </p:cNvSpPr>
          <p:nvPr/>
        </p:nvSpPr>
        <p:spPr bwMode="auto">
          <a:xfrm>
            <a:off x="3124201" y="5794375"/>
            <a:ext cx="430213" cy="3635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83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grpSp>
        <p:nvGrpSpPr>
          <p:cNvPr id="17439" name="Group 64"/>
          <p:cNvGrpSpPr>
            <a:grpSpLocks/>
          </p:cNvGrpSpPr>
          <p:nvPr/>
        </p:nvGrpSpPr>
        <p:grpSpPr bwMode="auto">
          <a:xfrm>
            <a:off x="7494588" y="5118100"/>
            <a:ext cx="430212" cy="1054100"/>
            <a:chOff x="3905" y="3224"/>
            <a:chExt cx="271" cy="664"/>
          </a:xfrm>
        </p:grpSpPr>
        <p:cxnSp>
          <p:nvCxnSpPr>
            <p:cNvPr id="17441" name="AutoShape 65"/>
            <p:cNvCxnSpPr>
              <a:cxnSpLocks noChangeShapeType="1"/>
              <a:endCxn id="17442" idx="0"/>
            </p:cNvCxnSpPr>
            <p:nvPr/>
          </p:nvCxnSpPr>
          <p:spPr bwMode="auto">
            <a:xfrm>
              <a:off x="3959" y="3224"/>
              <a:ext cx="82" cy="43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42" name="Oval 66"/>
            <p:cNvSpPr>
              <a:spLocks noChangeAspect="1" noChangeArrowheads="1"/>
            </p:cNvSpPr>
            <p:nvPr/>
          </p:nvSpPr>
          <p:spPr bwMode="auto">
            <a:xfrm flipH="1">
              <a:off x="3905" y="3659"/>
              <a:ext cx="271" cy="229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Courier New" panose="02070309020205020404" pitchFamily="49" charset="0"/>
                </a:rPr>
                <a:t>42</a:t>
              </a:r>
              <a:endParaRPr lang="en-US" altLang="en-US" sz="16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40" name="AutoShape 67"/>
          <p:cNvSpPr>
            <a:spLocks noChangeArrowheads="1"/>
          </p:cNvSpPr>
          <p:nvPr/>
        </p:nvSpPr>
        <p:spPr bwMode="auto">
          <a:xfrm flipH="1">
            <a:off x="8077200" y="5791200"/>
            <a:ext cx="2057400" cy="457200"/>
          </a:xfrm>
          <a:prstGeom prst="rightArrowCallout">
            <a:avLst>
              <a:gd name="adj1" fmla="val 29176"/>
              <a:gd name="adj2" fmla="val 29171"/>
              <a:gd name="adj3" fmla="val 36458"/>
              <a:gd name="adj4" fmla="val 82352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lv-LV" altLang="en-US" sz="1800" b="1" dirty="0" smtClean="0">
                <a:latin typeface="Arial" panose="020B0604020202020204" pitchFamily="34" charset="0"/>
              </a:rPr>
              <a:t>Free slot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98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is a priority queue?</a:t>
            </a:r>
          </a:p>
          <a:p>
            <a:r>
              <a:rPr lang="lv-LV" dirty="0" smtClean="0"/>
              <a:t>What are the operations that can or cannot be performed in a priority queue?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some uses of ordering do not require  explicit sorting?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Inserting: Exchange with Parent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52673" y="5165352"/>
                <a:ext cx="10134600" cy="108712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Every step switches places with parent, until heap condition is met.</a:t>
                </a: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altLang="en-US" dirty="0"/>
                  <a:t> steps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lv-LV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lv-LV" altLang="en-US" dirty="0" smtClean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52673" y="5165352"/>
                <a:ext cx="10134600" cy="1087122"/>
              </a:xfrm>
              <a:blipFill>
                <a:blip r:embed="rId2"/>
                <a:stretch>
                  <a:fillRect l="-902" t="-78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219201" y="1676400"/>
            <a:ext cx="3495161" cy="2285030"/>
            <a:chOff x="3124201" y="3033714"/>
            <a:chExt cx="4800599" cy="3138486"/>
          </a:xfrm>
        </p:grpSpPr>
        <p:cxnSp>
          <p:nvCxnSpPr>
            <p:cNvPr id="18436" name="AutoShape 4"/>
            <p:cNvCxnSpPr>
              <a:cxnSpLocks noChangeShapeType="1"/>
              <a:stCxn id="18449" idx="2"/>
              <a:endCxn id="1845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7" name="AutoShape 5"/>
            <p:cNvCxnSpPr>
              <a:cxnSpLocks noChangeShapeType="1"/>
              <a:stCxn id="18449" idx="6"/>
              <a:endCxn id="1845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8" name="AutoShape 6"/>
            <p:cNvCxnSpPr>
              <a:cxnSpLocks noChangeShapeType="1"/>
              <a:stCxn id="18450" idx="3"/>
              <a:endCxn id="1845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39" name="AutoShape 7"/>
            <p:cNvCxnSpPr>
              <a:cxnSpLocks noChangeShapeType="1"/>
              <a:stCxn id="18450" idx="5"/>
              <a:endCxn id="1845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0" name="AutoShape 8"/>
            <p:cNvCxnSpPr>
              <a:cxnSpLocks noChangeShapeType="1"/>
              <a:stCxn id="18451" idx="5"/>
              <a:endCxn id="1845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1" name="AutoShape 9"/>
            <p:cNvCxnSpPr>
              <a:cxnSpLocks noChangeShapeType="1"/>
              <a:stCxn id="18452" idx="3"/>
              <a:endCxn id="1845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2" name="AutoShape 10"/>
            <p:cNvCxnSpPr>
              <a:cxnSpLocks noChangeShapeType="1"/>
              <a:stCxn id="18452" idx="5"/>
              <a:endCxn id="1845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3" name="AutoShape 11"/>
            <p:cNvCxnSpPr>
              <a:cxnSpLocks noChangeShapeType="1"/>
              <a:stCxn id="18451" idx="3"/>
              <a:endCxn id="1846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4" name="AutoShape 12"/>
            <p:cNvCxnSpPr>
              <a:cxnSpLocks noChangeShapeType="1"/>
              <a:stCxn id="18456" idx="3"/>
              <a:endCxn id="1845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5" name="AutoShape 13"/>
            <p:cNvCxnSpPr>
              <a:cxnSpLocks noChangeShapeType="1"/>
              <a:stCxn id="18456" idx="5"/>
              <a:endCxn id="1845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6" name="AutoShape 14"/>
            <p:cNvCxnSpPr>
              <a:cxnSpLocks noChangeShapeType="1"/>
              <a:stCxn id="18457" idx="5"/>
              <a:endCxn id="1845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7" name="AutoShape 15"/>
            <p:cNvCxnSpPr>
              <a:cxnSpLocks noChangeShapeType="1"/>
              <a:stCxn id="18458" idx="3"/>
              <a:endCxn id="1846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448" name="AutoShape 16"/>
            <p:cNvCxnSpPr>
              <a:cxnSpLocks noChangeShapeType="1"/>
              <a:stCxn id="18458" idx="5"/>
              <a:endCxn id="1846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44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77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845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5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846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18463" name="Group 32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18465" name="AutoShape 33"/>
              <p:cNvCxnSpPr>
                <a:cxnSpLocks noChangeShapeType="1"/>
                <a:endCxn id="18466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8466" name="Oval 34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3300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chemeClr val="bg1"/>
                    </a:solidFill>
                    <a:latin typeface="Courier New" panose="02070309020205020404" pitchFamily="49" charset="0"/>
                  </a:rPr>
                  <a:t>42</a:t>
                </a:r>
                <a:endParaRPr lang="en-US" altLang="en-US" sz="20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063" y="1907947"/>
            <a:ext cx="3492137" cy="2283053"/>
            <a:chOff x="3124201" y="3033714"/>
            <a:chExt cx="4800599" cy="3138486"/>
          </a:xfrm>
        </p:grpSpPr>
        <p:cxnSp>
          <p:nvCxnSpPr>
            <p:cNvPr id="37" name="AutoShape 4"/>
            <p:cNvCxnSpPr>
              <a:cxnSpLocks noChangeShapeType="1"/>
              <a:stCxn id="50" idx="2"/>
              <a:endCxn id="51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"/>
            <p:cNvCxnSpPr>
              <a:cxnSpLocks noChangeShapeType="1"/>
              <a:stCxn id="50" idx="6"/>
              <a:endCxn id="57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6"/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7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8"/>
            <p:cNvCxnSpPr>
              <a:cxnSpLocks noChangeShapeType="1"/>
              <a:stCxn id="52" idx="5"/>
              <a:endCxn id="56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9"/>
            <p:cNvCxnSpPr>
              <a:cxnSpLocks noChangeShapeType="1"/>
              <a:stCxn id="53" idx="3"/>
              <a:endCxn id="54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0"/>
            <p:cNvCxnSpPr>
              <a:cxnSpLocks noChangeShapeType="1"/>
              <a:stCxn id="53" idx="5"/>
              <a:endCxn id="55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1"/>
            <p:cNvCxnSpPr>
              <a:cxnSpLocks noChangeShapeType="1"/>
              <a:stCxn id="52" idx="3"/>
              <a:endCxn id="63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2"/>
            <p:cNvCxnSpPr>
              <a:cxnSpLocks noChangeShapeType="1"/>
              <a:stCxn id="57" idx="3"/>
              <a:endCxn id="58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3"/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4"/>
            <p:cNvCxnSpPr>
              <a:cxnSpLocks noChangeShapeType="1"/>
              <a:stCxn id="58" idx="5"/>
              <a:endCxn id="60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5"/>
            <p:cNvCxnSpPr>
              <a:cxnSpLocks noChangeShapeType="1"/>
              <a:stCxn id="59" idx="3"/>
              <a:endCxn id="62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6"/>
            <p:cNvCxnSpPr>
              <a:cxnSpLocks noChangeShapeType="1"/>
              <a:stCxn id="59" idx="5"/>
              <a:endCxn id="61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0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1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7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45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8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3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4" name="Group 31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65" name="AutoShape 32"/>
              <p:cNvCxnSpPr>
                <a:cxnSpLocks noChangeShapeType="1"/>
                <a:endCxn id="66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Oval 33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lv-LV" altLang="en-US" sz="2000" b="1">
                    <a:latin typeface="Courier New" panose="02070309020205020404" pitchFamily="49" charset="0"/>
                  </a:rPr>
                  <a:t>53</a:t>
                </a:r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8746889" y="4435419"/>
            <a:ext cx="3337823" cy="609600"/>
          </a:xfrm>
          <a:prstGeom prst="rect">
            <a:avLst/>
          </a:prstGeom>
          <a:solidFill>
            <a:srgbClr val="00B0F0"/>
          </a:solidFill>
          <a:ln w="15875">
            <a:noFill/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Stop, when the right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place has been reached.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594467" y="1723912"/>
            <a:ext cx="3389163" cy="2215732"/>
            <a:chOff x="3124201" y="3033714"/>
            <a:chExt cx="4800599" cy="3138486"/>
          </a:xfrm>
        </p:grpSpPr>
        <p:cxnSp>
          <p:nvCxnSpPr>
            <p:cNvPr id="70" name="AutoShape 4"/>
            <p:cNvCxnSpPr>
              <a:cxnSpLocks noChangeShapeType="1"/>
              <a:stCxn id="83" idx="2"/>
              <a:endCxn id="84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5"/>
            <p:cNvCxnSpPr>
              <a:cxnSpLocks noChangeShapeType="1"/>
              <a:stCxn id="83" idx="6"/>
              <a:endCxn id="90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6"/>
            <p:cNvCxnSpPr>
              <a:cxnSpLocks noChangeShapeType="1"/>
              <a:stCxn id="84" idx="3"/>
              <a:endCxn id="85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7"/>
            <p:cNvCxnSpPr>
              <a:cxnSpLocks noChangeShapeType="1"/>
              <a:stCxn id="84" idx="5"/>
              <a:endCxn id="86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8"/>
            <p:cNvCxnSpPr>
              <a:cxnSpLocks noChangeShapeType="1"/>
              <a:stCxn id="85" idx="5"/>
              <a:endCxn id="89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9"/>
            <p:cNvCxnSpPr>
              <a:cxnSpLocks noChangeShapeType="1"/>
              <a:stCxn id="86" idx="3"/>
              <a:endCxn id="87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0"/>
            <p:cNvCxnSpPr>
              <a:cxnSpLocks noChangeShapeType="1"/>
              <a:stCxn id="86" idx="5"/>
              <a:endCxn id="88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1"/>
            <p:cNvCxnSpPr>
              <a:cxnSpLocks noChangeShapeType="1"/>
              <a:stCxn id="85" idx="3"/>
              <a:endCxn id="96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2"/>
            <p:cNvCxnSpPr>
              <a:cxnSpLocks noChangeShapeType="1"/>
              <a:stCxn id="90" idx="3"/>
              <a:endCxn id="91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13"/>
            <p:cNvCxnSpPr>
              <a:cxnSpLocks noChangeShapeType="1"/>
              <a:stCxn id="90" idx="5"/>
              <a:endCxn id="92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14"/>
            <p:cNvCxnSpPr>
              <a:cxnSpLocks noChangeShapeType="1"/>
              <a:stCxn id="91" idx="5"/>
              <a:endCxn id="93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15"/>
            <p:cNvCxnSpPr>
              <a:cxnSpLocks noChangeShapeType="1"/>
              <a:stCxn id="92" idx="3"/>
              <a:endCxn id="95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16"/>
            <p:cNvCxnSpPr>
              <a:cxnSpLocks noChangeShapeType="1"/>
              <a:stCxn id="92" idx="5"/>
              <a:endCxn id="94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3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06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4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5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6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8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9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0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</a:t>
              </a:r>
              <a:r>
                <a:rPr lang="lv-LV" altLang="en-US" sz="2000" b="1">
                  <a:latin typeface="Courier New" panose="02070309020205020404" pitchFamily="49" charset="0"/>
                </a:rPr>
                <a:t>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2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4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5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6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7" name="Group 31"/>
            <p:cNvGrpSpPr>
              <a:grpSpLocks/>
            </p:cNvGrpSpPr>
            <p:nvPr/>
          </p:nvGrpSpPr>
          <p:grpSpPr bwMode="auto">
            <a:xfrm>
              <a:off x="7494588" y="5118100"/>
              <a:ext cx="430212" cy="1054100"/>
              <a:chOff x="3905" y="3224"/>
              <a:chExt cx="271" cy="664"/>
            </a:xfrm>
          </p:grpSpPr>
          <p:cxnSp>
            <p:nvCxnSpPr>
              <p:cNvPr id="98" name="AutoShape 32"/>
              <p:cNvCxnSpPr>
                <a:cxnSpLocks noChangeShapeType="1"/>
                <a:endCxn id="99" idx="0"/>
              </p:cNvCxnSpPr>
              <p:nvPr/>
            </p:nvCxnSpPr>
            <p:spPr bwMode="auto">
              <a:xfrm>
                <a:off x="3959" y="3224"/>
                <a:ext cx="82" cy="430"/>
              </a:xfrm>
              <a:prstGeom prst="straightConnector1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9" name="Oval 33"/>
              <p:cNvSpPr>
                <a:spLocks noChangeAspect="1" noChangeArrowheads="1"/>
              </p:cNvSpPr>
              <p:nvPr/>
            </p:nvSpPr>
            <p:spPr bwMode="auto">
              <a:xfrm flipH="1">
                <a:off x="3905" y="3659"/>
                <a:ext cx="271" cy="229"/>
              </a:xfrm>
              <a:prstGeom prst="ellipse">
                <a:avLst/>
              </a:prstGeom>
              <a:solidFill>
                <a:srgbClr val="FFCC99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lv-LV" altLang="en-US" sz="2000" b="1">
                    <a:latin typeface="Courier New" panose="02070309020205020404" pitchFamily="49" charset="0"/>
                  </a:rPr>
                  <a:t>53</a:t>
                </a:r>
                <a:endParaRPr lang="en-US" altLang="en-US" sz="2000" b="1"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861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752600"/>
            <a:ext cx="7620000" cy="1066800"/>
          </a:xfrm>
        </p:spPr>
        <p:txBody>
          <a:bodyPr/>
          <a:lstStyle/>
          <a:p>
            <a:pPr eaLnBrk="1" hangingPunct="1"/>
            <a:r>
              <a:rPr lang="lv-LV" altLang="en-US" dirty="0" smtClean="0"/>
              <a:t>The last leaf switches places with the (removed) root and then bubbles down to its proper place.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0201" y="2590800"/>
            <a:ext cx="4800599" cy="3138487"/>
            <a:chOff x="3124201" y="3033714"/>
            <a:chExt cx="4800599" cy="3138487"/>
          </a:xfrm>
        </p:grpSpPr>
        <p:cxnSp>
          <p:nvCxnSpPr>
            <p:cNvPr id="21508" name="AutoShape 4"/>
            <p:cNvCxnSpPr>
              <a:cxnSpLocks noChangeShapeType="1"/>
              <a:stCxn id="21521" idx="2"/>
              <a:endCxn id="21522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09" name="AutoShape 5"/>
            <p:cNvCxnSpPr>
              <a:cxnSpLocks noChangeShapeType="1"/>
              <a:stCxn id="21521" idx="6"/>
              <a:endCxn id="21528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0" name="AutoShape 6"/>
            <p:cNvCxnSpPr>
              <a:cxnSpLocks noChangeShapeType="1"/>
              <a:stCxn id="21522" idx="3"/>
              <a:endCxn id="21523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1" name="AutoShape 7"/>
            <p:cNvCxnSpPr>
              <a:cxnSpLocks noChangeShapeType="1"/>
              <a:stCxn id="21522" idx="5"/>
              <a:endCxn id="21524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2" name="AutoShape 8"/>
            <p:cNvCxnSpPr>
              <a:cxnSpLocks noChangeShapeType="1"/>
              <a:stCxn id="21523" idx="5"/>
              <a:endCxn id="21527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3" name="AutoShape 9"/>
            <p:cNvCxnSpPr>
              <a:cxnSpLocks noChangeShapeType="1"/>
              <a:stCxn id="21524" idx="3"/>
              <a:endCxn id="21525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4" name="AutoShape 10"/>
            <p:cNvCxnSpPr>
              <a:cxnSpLocks noChangeShapeType="1"/>
              <a:stCxn id="21524" idx="5"/>
              <a:endCxn id="21526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5" name="AutoShape 11"/>
            <p:cNvCxnSpPr>
              <a:cxnSpLocks noChangeShapeType="1"/>
              <a:stCxn id="21523" idx="3"/>
              <a:endCxn id="21534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12"/>
            <p:cNvCxnSpPr>
              <a:cxnSpLocks noChangeShapeType="1"/>
              <a:stCxn id="21528" idx="3"/>
              <a:endCxn id="21529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7" name="AutoShape 13"/>
            <p:cNvCxnSpPr>
              <a:cxnSpLocks noChangeShapeType="1"/>
              <a:stCxn id="21528" idx="5"/>
              <a:endCxn id="21530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8" name="AutoShape 14"/>
            <p:cNvCxnSpPr>
              <a:cxnSpLocks noChangeShapeType="1"/>
              <a:stCxn id="21529" idx="5"/>
              <a:endCxn id="21531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19" name="AutoShape 15"/>
            <p:cNvCxnSpPr>
              <a:cxnSpLocks noChangeShapeType="1"/>
              <a:stCxn id="21530" idx="3"/>
              <a:endCxn id="21533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520" name="AutoShape 16"/>
            <p:cNvCxnSpPr>
              <a:cxnSpLocks noChangeShapeType="1"/>
              <a:stCxn id="21530" idx="5"/>
              <a:endCxn id="21532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21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chemeClr val="bg1"/>
                  </a:solidFill>
                  <a:latin typeface="Courier New" panose="02070309020205020404" pitchFamily="49" charset="0"/>
                </a:rPr>
                <a:t>06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3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4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5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6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7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8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29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30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1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2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3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1534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21535" name="AutoShape 31"/>
            <p:cNvCxnSpPr>
              <a:cxnSpLocks noChangeShapeType="1"/>
              <a:stCxn id="21529" idx="3"/>
              <a:endCxn id="21536" idx="0"/>
            </p:cNvCxnSpPr>
            <p:nvPr/>
          </p:nvCxnSpPr>
          <p:spPr bwMode="auto">
            <a:xfrm>
              <a:off x="7580314" y="5118101"/>
              <a:ext cx="130175" cy="6826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36" name="Oval 32"/>
            <p:cNvSpPr>
              <a:spLocks noChangeAspect="1" noChangeArrowheads="1"/>
            </p:cNvSpPr>
            <p:nvPr/>
          </p:nvSpPr>
          <p:spPr bwMode="auto">
            <a:xfrm flipH="1">
              <a:off x="7494588" y="58086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69388" y="2568575"/>
            <a:ext cx="4800599" cy="3138487"/>
            <a:chOff x="3124201" y="3033714"/>
            <a:chExt cx="4800599" cy="3138487"/>
          </a:xfrm>
        </p:grpSpPr>
        <p:cxnSp>
          <p:nvCxnSpPr>
            <p:cNvPr id="35" name="AutoShape 4"/>
            <p:cNvCxnSpPr>
              <a:cxnSpLocks noChangeShapeType="1"/>
              <a:stCxn id="48" idx="2"/>
              <a:endCxn id="49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"/>
            <p:cNvCxnSpPr>
              <a:cxnSpLocks noChangeShapeType="1"/>
              <a:stCxn id="48" idx="6"/>
              <a:endCxn id="55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6"/>
            <p:cNvCxnSpPr>
              <a:cxnSpLocks noChangeShapeType="1"/>
              <a:stCxn id="49" idx="3"/>
              <a:endCxn id="50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7"/>
            <p:cNvCxnSpPr>
              <a:cxnSpLocks noChangeShapeType="1"/>
              <a:stCxn id="49" idx="5"/>
              <a:endCxn id="51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8"/>
            <p:cNvCxnSpPr>
              <a:cxnSpLocks noChangeShapeType="1"/>
              <a:stCxn id="50" idx="5"/>
              <a:endCxn id="54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9"/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"/>
            <p:cNvCxnSpPr>
              <a:cxnSpLocks noChangeShapeType="1"/>
              <a:stCxn id="50" idx="3"/>
              <a:endCxn id="61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2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3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4"/>
            <p:cNvCxnSpPr>
              <a:cxnSpLocks noChangeShapeType="1"/>
              <a:stCxn id="56" idx="5"/>
              <a:endCxn id="58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5"/>
            <p:cNvCxnSpPr>
              <a:cxnSpLocks noChangeShapeType="1"/>
              <a:stCxn id="57" idx="3"/>
              <a:endCxn id="60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6"/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49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0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1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0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cxnSp>
          <p:nvCxnSpPr>
            <p:cNvPr id="62" name="AutoShape 31"/>
            <p:cNvCxnSpPr>
              <a:cxnSpLocks noChangeShapeType="1"/>
              <a:stCxn id="56" idx="3"/>
              <a:endCxn id="63" idx="0"/>
            </p:cNvCxnSpPr>
            <p:nvPr/>
          </p:nvCxnSpPr>
          <p:spPr bwMode="auto">
            <a:xfrm>
              <a:off x="7580314" y="5118101"/>
              <a:ext cx="130175" cy="6826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" name="Oval 32"/>
            <p:cNvSpPr>
              <a:spLocks noChangeAspect="1" noChangeArrowheads="1"/>
            </p:cNvSpPr>
            <p:nvPr/>
          </p:nvSpPr>
          <p:spPr bwMode="auto">
            <a:xfrm flipH="1">
              <a:off x="7494588" y="5808664"/>
              <a:ext cx="430212" cy="36353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6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63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22400" y="2209800"/>
            <a:ext cx="3429000" cy="2380781"/>
            <a:chOff x="3124201" y="3033714"/>
            <a:chExt cx="4518024" cy="3136899"/>
          </a:xfrm>
        </p:grpSpPr>
        <p:cxnSp>
          <p:nvCxnSpPr>
            <p:cNvPr id="23556" name="AutoShape 4"/>
            <p:cNvCxnSpPr>
              <a:cxnSpLocks noChangeShapeType="1"/>
              <a:stCxn id="23569" idx="2"/>
              <a:endCxn id="2357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7" name="AutoShape 5"/>
            <p:cNvCxnSpPr>
              <a:cxnSpLocks noChangeShapeType="1"/>
              <a:stCxn id="23569" idx="6"/>
              <a:endCxn id="2357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8" name="AutoShape 6"/>
            <p:cNvCxnSpPr>
              <a:cxnSpLocks noChangeShapeType="1"/>
              <a:stCxn id="23570" idx="3"/>
              <a:endCxn id="2357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59" name="AutoShape 7"/>
            <p:cNvCxnSpPr>
              <a:cxnSpLocks noChangeShapeType="1"/>
              <a:stCxn id="23570" idx="5"/>
              <a:endCxn id="2357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0" name="AutoShape 8"/>
            <p:cNvCxnSpPr>
              <a:cxnSpLocks noChangeShapeType="1"/>
              <a:stCxn id="23571" idx="5"/>
              <a:endCxn id="2357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1" name="AutoShape 9"/>
            <p:cNvCxnSpPr>
              <a:cxnSpLocks noChangeShapeType="1"/>
              <a:stCxn id="23572" idx="3"/>
              <a:endCxn id="2357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2" name="AutoShape 10"/>
            <p:cNvCxnSpPr>
              <a:cxnSpLocks noChangeShapeType="1"/>
              <a:stCxn id="23572" idx="5"/>
              <a:endCxn id="2357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3" name="AutoShape 11"/>
            <p:cNvCxnSpPr>
              <a:cxnSpLocks noChangeShapeType="1"/>
              <a:stCxn id="23571" idx="3"/>
              <a:endCxn id="2358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4" name="AutoShape 12"/>
            <p:cNvCxnSpPr>
              <a:cxnSpLocks noChangeShapeType="1"/>
              <a:stCxn id="23576" idx="3"/>
              <a:endCxn id="2357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5" name="AutoShape 13"/>
            <p:cNvCxnSpPr>
              <a:cxnSpLocks noChangeShapeType="1"/>
              <a:stCxn id="23576" idx="5"/>
              <a:endCxn id="2357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6" name="AutoShape 14"/>
            <p:cNvCxnSpPr>
              <a:cxnSpLocks noChangeShapeType="1"/>
              <a:stCxn id="23577" idx="5"/>
              <a:endCxn id="2357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7" name="AutoShape 15"/>
            <p:cNvCxnSpPr>
              <a:cxnSpLocks noChangeShapeType="1"/>
              <a:stCxn id="23578" idx="3"/>
              <a:endCxn id="2358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568" name="AutoShape 16"/>
            <p:cNvCxnSpPr>
              <a:cxnSpLocks noChangeShapeType="1"/>
              <a:stCxn id="23578" idx="5"/>
              <a:endCxn id="2358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6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 dirty="0">
                  <a:latin typeface="Courier New" panose="02070309020205020404" pitchFamily="49" charset="0"/>
                </a:rPr>
                <a:t>53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  <p:sp>
          <p:nvSpPr>
            <p:cNvPr id="2357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7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64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2358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8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358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266004" y="5127625"/>
            <a:ext cx="4908603" cy="609600"/>
          </a:xfrm>
          <a:prstGeom prst="rect">
            <a:avLst/>
          </a:prstGeom>
          <a:solidFill>
            <a:srgbClr val="00B0F0"/>
          </a:solidFill>
          <a:ln w="15875">
            <a:noFill/>
            <a:miter lim="800000"/>
            <a:headEnd/>
            <a:tailEnd/>
          </a:ln>
          <a:effectLst/>
          <a:ex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Exchange with either child, if it is smaller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lv-LV" altLang="en-US" sz="1800" dirty="0" smtClean="0">
                <a:latin typeface="Arial" panose="020B0604020202020204" pitchFamily="34" charset="0"/>
              </a:rPr>
              <a:t>Stop, if the right place is reached</a:t>
            </a:r>
            <a:endParaRPr kumimoji="1" lang="en-US" altLang="en-US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2455" y="5854151"/>
                <a:ext cx="2701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altLang="en-US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altLang="en-US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lv-LV" altLang="en-US" b="1" dirty="0">
                    <a:solidFill>
                      <a:srgbClr val="FF3300"/>
                    </a:solidFill>
                  </a:rPr>
                  <a:t> </a:t>
                </a:r>
                <a:r>
                  <a:rPr lang="lv-LV" altLang="en-US" dirty="0" smtClean="0"/>
                  <a:t>steps</a:t>
                </a:r>
                <a:endParaRPr lang="lv-LV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55" y="5854151"/>
                <a:ext cx="2701516" cy="461665"/>
              </a:xfrm>
              <a:prstGeom prst="rect">
                <a:avLst/>
              </a:prstGeom>
              <a:blipFill>
                <a:blip r:embed="rId2"/>
                <a:stretch>
                  <a:fillRect l="-450" t="-10526" b="-2894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4964654" y="2209800"/>
            <a:ext cx="3489417" cy="2422729"/>
            <a:chOff x="3124201" y="3033714"/>
            <a:chExt cx="4518024" cy="3136899"/>
          </a:xfrm>
        </p:grpSpPr>
        <p:cxnSp>
          <p:nvCxnSpPr>
            <p:cNvPr id="38" name="AutoShape 4"/>
            <p:cNvCxnSpPr>
              <a:cxnSpLocks noChangeShapeType="1"/>
              <a:stCxn id="51" idx="2"/>
              <a:endCxn id="52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5"/>
            <p:cNvCxnSpPr>
              <a:cxnSpLocks noChangeShapeType="1"/>
              <a:stCxn id="51" idx="6"/>
              <a:endCxn id="58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6"/>
            <p:cNvCxnSpPr>
              <a:cxnSpLocks noChangeShapeType="1"/>
              <a:stCxn id="52" idx="3"/>
              <a:endCxn id="53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7"/>
            <p:cNvCxnSpPr>
              <a:cxnSpLocks noChangeShapeType="1"/>
              <a:stCxn id="52" idx="5"/>
              <a:endCxn id="54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8"/>
            <p:cNvCxnSpPr>
              <a:cxnSpLocks noChangeShapeType="1"/>
              <a:stCxn id="53" idx="5"/>
              <a:endCxn id="57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9"/>
            <p:cNvCxnSpPr>
              <a:cxnSpLocks noChangeShapeType="1"/>
              <a:stCxn id="54" idx="3"/>
              <a:endCxn id="55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0"/>
            <p:cNvCxnSpPr>
              <a:cxnSpLocks noChangeShapeType="1"/>
              <a:stCxn id="54" idx="5"/>
              <a:endCxn id="56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1"/>
            <p:cNvCxnSpPr>
              <a:cxnSpLocks noChangeShapeType="1"/>
              <a:stCxn id="53" idx="3"/>
              <a:endCxn id="64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2"/>
            <p:cNvCxnSpPr>
              <a:cxnSpLocks noChangeShapeType="1"/>
              <a:stCxn id="58" idx="3"/>
              <a:endCxn id="59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3"/>
            <p:cNvCxnSpPr>
              <a:cxnSpLocks noChangeShapeType="1"/>
              <a:stCxn id="58" idx="5"/>
              <a:endCxn id="60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4"/>
            <p:cNvCxnSpPr>
              <a:cxnSpLocks noChangeShapeType="1"/>
              <a:stCxn id="59" idx="5"/>
              <a:endCxn id="61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5"/>
            <p:cNvCxnSpPr>
              <a:cxnSpLocks noChangeShapeType="1"/>
              <a:stCxn id="60" idx="3"/>
              <a:endCxn id="63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6"/>
            <p:cNvCxnSpPr>
              <a:cxnSpLocks noChangeShapeType="1"/>
              <a:stCxn id="60" idx="5"/>
              <a:endCxn id="62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52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3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4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5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6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7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9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1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3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4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569322" y="2268727"/>
            <a:ext cx="3404545" cy="2363802"/>
            <a:chOff x="3124201" y="3033714"/>
            <a:chExt cx="4518024" cy="3136899"/>
          </a:xfrm>
        </p:grpSpPr>
        <p:cxnSp>
          <p:nvCxnSpPr>
            <p:cNvPr id="66" name="AutoShape 4"/>
            <p:cNvCxnSpPr>
              <a:cxnSpLocks noChangeShapeType="1"/>
              <a:stCxn id="79" idx="2"/>
              <a:endCxn id="80" idx="7"/>
            </p:cNvCxnSpPr>
            <p:nvPr/>
          </p:nvCxnSpPr>
          <p:spPr bwMode="auto">
            <a:xfrm flipH="1">
              <a:off x="4454525" y="3216275"/>
              <a:ext cx="871538" cy="4778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5"/>
            <p:cNvCxnSpPr>
              <a:cxnSpLocks noChangeShapeType="1"/>
              <a:stCxn id="79" idx="6"/>
              <a:endCxn id="86" idx="7"/>
            </p:cNvCxnSpPr>
            <p:nvPr/>
          </p:nvCxnSpPr>
          <p:spPr bwMode="auto">
            <a:xfrm>
              <a:off x="5772151" y="3216276"/>
              <a:ext cx="893763" cy="5492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6"/>
            <p:cNvCxnSpPr>
              <a:cxnSpLocks noChangeShapeType="1"/>
              <a:stCxn id="80" idx="3"/>
              <a:endCxn id="81" idx="0"/>
            </p:cNvCxnSpPr>
            <p:nvPr/>
          </p:nvCxnSpPr>
          <p:spPr bwMode="auto">
            <a:xfrm flipH="1">
              <a:off x="3702051" y="3965576"/>
              <a:ext cx="449263" cy="7794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7"/>
            <p:cNvCxnSpPr>
              <a:cxnSpLocks noChangeShapeType="1"/>
              <a:stCxn id="80" idx="5"/>
              <a:endCxn id="82" idx="0"/>
            </p:cNvCxnSpPr>
            <p:nvPr/>
          </p:nvCxnSpPr>
          <p:spPr bwMode="auto">
            <a:xfrm>
              <a:off x="4454526" y="3965575"/>
              <a:ext cx="455613" cy="8270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8"/>
            <p:cNvCxnSpPr>
              <a:cxnSpLocks noChangeShapeType="1"/>
              <a:stCxn id="81" idx="5"/>
              <a:endCxn id="85" idx="0"/>
            </p:cNvCxnSpPr>
            <p:nvPr/>
          </p:nvCxnSpPr>
          <p:spPr bwMode="auto">
            <a:xfrm>
              <a:off x="3852864" y="5070476"/>
              <a:ext cx="96837" cy="7080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9"/>
            <p:cNvCxnSpPr>
              <a:cxnSpLocks noChangeShapeType="1"/>
              <a:stCxn id="82" idx="3"/>
              <a:endCxn id="83" idx="0"/>
            </p:cNvCxnSpPr>
            <p:nvPr/>
          </p:nvCxnSpPr>
          <p:spPr bwMode="auto">
            <a:xfrm flipH="1">
              <a:off x="4532314" y="5118101"/>
              <a:ext cx="225425" cy="6715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0"/>
            <p:cNvCxnSpPr>
              <a:cxnSpLocks noChangeShapeType="1"/>
              <a:stCxn id="82" idx="5"/>
              <a:endCxn id="84" idx="0"/>
            </p:cNvCxnSpPr>
            <p:nvPr/>
          </p:nvCxnSpPr>
          <p:spPr bwMode="auto">
            <a:xfrm>
              <a:off x="5060951" y="5118100"/>
              <a:ext cx="130175" cy="6604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1"/>
            <p:cNvCxnSpPr>
              <a:cxnSpLocks noChangeShapeType="1"/>
              <a:stCxn id="81" idx="3"/>
              <a:endCxn id="92" idx="0"/>
            </p:cNvCxnSpPr>
            <p:nvPr/>
          </p:nvCxnSpPr>
          <p:spPr bwMode="auto">
            <a:xfrm flipH="1">
              <a:off x="3340100" y="5070476"/>
              <a:ext cx="209550" cy="7159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2"/>
            <p:cNvCxnSpPr>
              <a:cxnSpLocks noChangeShapeType="1"/>
              <a:stCxn id="86" idx="3"/>
              <a:endCxn id="87" idx="0"/>
            </p:cNvCxnSpPr>
            <p:nvPr/>
          </p:nvCxnSpPr>
          <p:spPr bwMode="auto">
            <a:xfrm>
              <a:off x="6970713" y="4038601"/>
              <a:ext cx="457200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3"/>
            <p:cNvCxnSpPr>
              <a:cxnSpLocks noChangeShapeType="1"/>
              <a:stCxn id="86" idx="5"/>
              <a:endCxn id="88" idx="0"/>
            </p:cNvCxnSpPr>
            <p:nvPr/>
          </p:nvCxnSpPr>
          <p:spPr bwMode="auto">
            <a:xfrm flipH="1">
              <a:off x="6159501" y="4038601"/>
              <a:ext cx="506413" cy="75406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4"/>
            <p:cNvCxnSpPr>
              <a:cxnSpLocks noChangeShapeType="1"/>
              <a:stCxn id="87" idx="5"/>
              <a:endCxn id="89" idx="0"/>
            </p:cNvCxnSpPr>
            <p:nvPr/>
          </p:nvCxnSpPr>
          <p:spPr bwMode="auto">
            <a:xfrm flipH="1">
              <a:off x="7123113" y="5118100"/>
              <a:ext cx="152400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5"/>
            <p:cNvCxnSpPr>
              <a:cxnSpLocks noChangeShapeType="1"/>
              <a:stCxn id="88" idx="3"/>
              <a:endCxn id="91" idx="0"/>
            </p:cNvCxnSpPr>
            <p:nvPr/>
          </p:nvCxnSpPr>
          <p:spPr bwMode="auto">
            <a:xfrm>
              <a:off x="6311901" y="5118100"/>
              <a:ext cx="125413" cy="6810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16"/>
            <p:cNvCxnSpPr>
              <a:cxnSpLocks noChangeShapeType="1"/>
              <a:stCxn id="88" idx="5"/>
              <a:endCxn id="90" idx="0"/>
            </p:cNvCxnSpPr>
            <p:nvPr/>
          </p:nvCxnSpPr>
          <p:spPr bwMode="auto">
            <a:xfrm flipH="1">
              <a:off x="5827714" y="5118101"/>
              <a:ext cx="179387" cy="6699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9" name="Oval 17"/>
            <p:cNvSpPr>
              <a:spLocks noChangeAspect="1" noChangeArrowheads="1"/>
            </p:cNvSpPr>
            <p:nvPr/>
          </p:nvSpPr>
          <p:spPr bwMode="auto">
            <a:xfrm>
              <a:off x="5334001" y="3033714"/>
              <a:ext cx="430213" cy="363537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14</a:t>
              </a:r>
              <a:endParaRPr lang="en-US" altLang="en-US" sz="2000" b="1">
                <a:latin typeface="Courier New" panose="02070309020205020404" pitchFamily="49" charset="0"/>
              </a:endParaRPr>
            </a:p>
          </p:txBody>
        </p:sp>
        <p:sp>
          <p:nvSpPr>
            <p:cNvPr id="80" name="Oval 18"/>
            <p:cNvSpPr>
              <a:spLocks noChangeAspect="1" noChangeArrowheads="1"/>
            </p:cNvSpPr>
            <p:nvPr/>
          </p:nvSpPr>
          <p:spPr bwMode="auto">
            <a:xfrm>
              <a:off x="4087813" y="3648075"/>
              <a:ext cx="430212" cy="363538"/>
            </a:xfrm>
            <a:prstGeom prst="ellipse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18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1" name="Oval 19"/>
            <p:cNvSpPr>
              <a:spLocks noChangeAspect="1" noChangeArrowheads="1"/>
            </p:cNvSpPr>
            <p:nvPr/>
          </p:nvSpPr>
          <p:spPr bwMode="auto">
            <a:xfrm>
              <a:off x="3486151" y="47529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78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2" name="Oval 20"/>
            <p:cNvSpPr>
              <a:spLocks noChangeAspect="1" noChangeArrowheads="1"/>
            </p:cNvSpPr>
            <p:nvPr/>
          </p:nvSpPr>
          <p:spPr bwMode="auto">
            <a:xfrm>
              <a:off x="4694238" y="4800600"/>
              <a:ext cx="430212" cy="363538"/>
            </a:xfrm>
            <a:prstGeom prst="ellipse">
              <a:avLst/>
            </a:prstGeom>
            <a:solidFill>
              <a:srgbClr val="FF3300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lv-LV" altLang="en-US" sz="2000" b="1">
                  <a:latin typeface="Courier New" panose="02070309020205020404" pitchFamily="49" charset="0"/>
                </a:rPr>
                <a:t>53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3" name="Oval 21"/>
            <p:cNvSpPr>
              <a:spLocks noChangeAspect="1" noChangeArrowheads="1"/>
            </p:cNvSpPr>
            <p:nvPr/>
          </p:nvSpPr>
          <p:spPr bwMode="auto">
            <a:xfrm>
              <a:off x="4316413" y="579755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4" name="Oval 22"/>
            <p:cNvSpPr>
              <a:spLocks noChangeAspect="1" noChangeArrowheads="1"/>
            </p:cNvSpPr>
            <p:nvPr/>
          </p:nvSpPr>
          <p:spPr bwMode="auto">
            <a:xfrm>
              <a:off x="4975226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77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5" name="Oval 23"/>
            <p:cNvSpPr>
              <a:spLocks noChangeAspect="1" noChangeArrowheads="1"/>
            </p:cNvSpPr>
            <p:nvPr/>
          </p:nvSpPr>
          <p:spPr bwMode="auto">
            <a:xfrm>
              <a:off x="3733801" y="5786439"/>
              <a:ext cx="430213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91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6" name="Oval 24"/>
            <p:cNvSpPr>
              <a:spLocks noChangeAspect="1" noChangeArrowheads="1"/>
            </p:cNvSpPr>
            <p:nvPr/>
          </p:nvSpPr>
          <p:spPr bwMode="auto">
            <a:xfrm flipH="1">
              <a:off x="6602413" y="37211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42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7" name="Oval 25"/>
            <p:cNvSpPr>
              <a:spLocks noChangeAspect="1" noChangeArrowheads="1"/>
            </p:cNvSpPr>
            <p:nvPr/>
          </p:nvSpPr>
          <p:spPr bwMode="auto">
            <a:xfrm flipH="1">
              <a:off x="7212013" y="4800600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45</a:t>
              </a:r>
              <a:endParaRPr lang="en-US" altLang="en-US" sz="2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Oval 26"/>
            <p:cNvSpPr>
              <a:spLocks noChangeAspect="1" noChangeArrowheads="1"/>
            </p:cNvSpPr>
            <p:nvPr/>
          </p:nvSpPr>
          <p:spPr bwMode="auto">
            <a:xfrm flipH="1">
              <a:off x="5943601" y="4800600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47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89" name="Oval 27"/>
            <p:cNvSpPr>
              <a:spLocks noChangeAspect="1" noChangeArrowheads="1"/>
            </p:cNvSpPr>
            <p:nvPr/>
          </p:nvSpPr>
          <p:spPr bwMode="auto">
            <a:xfrm flipH="1">
              <a:off x="69072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64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0" name="Oval 28"/>
            <p:cNvSpPr>
              <a:spLocks noChangeAspect="1" noChangeArrowheads="1"/>
            </p:cNvSpPr>
            <p:nvPr/>
          </p:nvSpPr>
          <p:spPr bwMode="auto">
            <a:xfrm flipH="1">
              <a:off x="5611813" y="5795964"/>
              <a:ext cx="430212" cy="363537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84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" name="Oval 29"/>
            <p:cNvSpPr>
              <a:spLocks noChangeAspect="1" noChangeArrowheads="1"/>
            </p:cNvSpPr>
            <p:nvPr/>
          </p:nvSpPr>
          <p:spPr bwMode="auto">
            <a:xfrm flipH="1">
              <a:off x="6221413" y="5807075"/>
              <a:ext cx="430212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99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2" name="Oval 30"/>
            <p:cNvSpPr>
              <a:spLocks noChangeAspect="1" noChangeArrowheads="1"/>
            </p:cNvSpPr>
            <p:nvPr/>
          </p:nvSpPr>
          <p:spPr bwMode="auto">
            <a:xfrm>
              <a:off x="3124201" y="5794375"/>
              <a:ext cx="430213" cy="363538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83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 bwMode="auto">
          <a:xfrm flipH="1">
            <a:off x="5992107" y="2345324"/>
            <a:ext cx="667110" cy="3687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9576415" y="2396509"/>
            <a:ext cx="667110" cy="3687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80" idx="5"/>
            <a:endCxn id="82" idx="0"/>
          </p:cNvCxnSpPr>
          <p:nvPr/>
        </p:nvCxnSpPr>
        <p:spPr bwMode="auto">
          <a:xfrm>
            <a:off x="9572158" y="2965502"/>
            <a:ext cx="342354" cy="6346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6142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Inserting an element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b="1" dirty="0" smtClean="0"/>
              <a:t>function </a:t>
            </a:r>
            <a:r>
              <a:rPr lang="lv-LV" altLang="en-US" i="1" dirty="0"/>
              <a:t>HeapInsert(</a:t>
            </a:r>
            <a:r>
              <a:rPr lang="lv-LV" altLang="en-US" b="1" i="1" dirty="0"/>
              <a:t>key </a:t>
            </a:r>
            <a:r>
              <a:rPr lang="lv-LV" altLang="en-US" i="1" dirty="0"/>
              <a:t>K, </a:t>
            </a:r>
            <a:r>
              <a:rPr lang="lv-LV" altLang="en-US" b="1" i="1" dirty="0"/>
              <a:t> info </a:t>
            </a:r>
            <a:r>
              <a:rPr lang="lv-LV" altLang="en-US" i="1" dirty="0"/>
              <a:t>I,  </a:t>
            </a:r>
            <a:r>
              <a:rPr lang="lv-LV" altLang="en-US" b="1" dirty="0"/>
              <a:t>heap</a:t>
            </a:r>
            <a:r>
              <a:rPr lang="lv-LV" altLang="en-US" dirty="0"/>
              <a:t> h):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 smtClean="0">
                <a:solidFill>
                  <a:srgbClr val="43B02A"/>
                </a:solidFill>
              </a:rPr>
              <a:t>     // Add the pair </a:t>
            </a:r>
            <a:r>
              <a:rPr lang="lv-LV" altLang="en-US" dirty="0">
                <a:solidFill>
                  <a:srgbClr val="43B02A"/>
                </a:solidFill>
              </a:rPr>
              <a:t>&lt;K,I&gt; </a:t>
            </a:r>
            <a:r>
              <a:rPr lang="lv-LV" altLang="en-US" dirty="0" smtClean="0">
                <a:solidFill>
                  <a:srgbClr val="43B02A"/>
                </a:solidFill>
              </a:rPr>
              <a:t>to the heap </a:t>
            </a:r>
            <a:r>
              <a:rPr lang="lv-LV" altLang="en-US" dirty="0">
                <a:solidFill>
                  <a:srgbClr val="43B02A"/>
                </a:solidFill>
              </a:rPr>
              <a:t>h</a:t>
            </a:r>
            <a:r>
              <a:rPr lang="lv-LV" altLang="en-US" dirty="0" smtClean="0">
                <a:solidFill>
                  <a:srgbClr val="43B02A"/>
                </a:solidFill>
              </a:rPr>
              <a:t>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H = Table(h)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n = Size(h)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</a:t>
            </a:r>
            <a:r>
              <a:rPr lang="lv-LV" altLang="en-US" b="1" dirty="0"/>
              <a:t>if </a:t>
            </a:r>
            <a:r>
              <a:rPr lang="lv-LV" altLang="en-US" dirty="0"/>
              <a:t>n = N </a:t>
            </a:r>
            <a:r>
              <a:rPr lang="lv-LV" altLang="en-US" b="1" dirty="0"/>
              <a:t>then error     </a:t>
            </a:r>
            <a:r>
              <a:rPr lang="lv-LV" altLang="en-US" dirty="0" smtClean="0">
                <a:solidFill>
                  <a:srgbClr val="43B02A"/>
                </a:solidFill>
              </a:rPr>
              <a:t>// Heap is full. </a:t>
            </a:r>
            <a:r>
              <a:rPr lang="lv-LV" altLang="en-US" dirty="0">
                <a:solidFill>
                  <a:srgbClr val="43B02A"/>
                </a:solidFill>
              </a:rPr>
              <a:t>N </a:t>
            </a:r>
            <a:r>
              <a:rPr lang="lv-LV" altLang="en-US" dirty="0" smtClean="0">
                <a:solidFill>
                  <a:srgbClr val="43B02A"/>
                </a:solidFill>
              </a:rPr>
              <a:t>– the length of array.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m = n  </a:t>
            </a:r>
            <a:r>
              <a:rPr lang="lv-LV" altLang="en-US" dirty="0" smtClean="0"/>
              <a:t>                         </a:t>
            </a:r>
            <a:r>
              <a:rPr lang="lv-LV" altLang="en-US" dirty="0" smtClean="0">
                <a:solidFill>
                  <a:srgbClr val="00B050"/>
                </a:solidFill>
              </a:rPr>
              <a:t>// </a:t>
            </a:r>
            <a:r>
              <a:rPr lang="lv-LV" altLang="en-US" dirty="0" smtClean="0">
                <a:solidFill>
                  <a:srgbClr val="43B02A"/>
                </a:solidFill>
              </a:rPr>
              <a:t>m is a pointer that moves up a tree branch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</a:t>
            </a:r>
            <a:r>
              <a:rPr lang="lv-LV" altLang="en-US" b="1" dirty="0"/>
              <a:t>while </a:t>
            </a:r>
            <a:r>
              <a:rPr lang="lv-LV" altLang="en-US" dirty="0"/>
              <a:t>m &gt; 0 </a:t>
            </a:r>
            <a:r>
              <a:rPr lang="lv-LV" altLang="en-US" b="1" dirty="0"/>
              <a:t>and</a:t>
            </a:r>
            <a:r>
              <a:rPr lang="lv-LV" altLang="en-US" dirty="0"/>
              <a:t> K &lt; Key(H[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/>
              <a:t>]) </a:t>
            </a:r>
            <a:r>
              <a:rPr lang="lv-LV" altLang="en-US" b="1" dirty="0"/>
              <a:t>do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lv-LV" altLang="en-US" b="1" dirty="0"/>
              <a:t>		</a:t>
            </a:r>
            <a:r>
              <a:rPr lang="lv-LV" altLang="en-US" dirty="0"/>
              <a:t>H[m] = H[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 smtClean="0"/>
              <a:t>]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// Move some heap element down the tree.</a:t>
            </a:r>
            <a:endParaRPr lang="lv-LV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	m = </a:t>
            </a:r>
            <a:r>
              <a:rPr lang="lv-LV" altLang="en-US" dirty="0">
                <a:sym typeface="Symbol" panose="05050102010706020507" pitchFamily="18" charset="2"/>
              </a:rPr>
              <a:t></a:t>
            </a:r>
            <a:r>
              <a:rPr lang="lv-LV" altLang="en-US" dirty="0"/>
              <a:t>(m-1)/2</a:t>
            </a:r>
            <a:r>
              <a:rPr lang="lv-LV" altLang="en-US" dirty="0">
                <a:sym typeface="Symbol" panose="05050102010706020507" pitchFamily="18" charset="2"/>
              </a:rPr>
              <a:t></a:t>
            </a:r>
            <a:r>
              <a:rPr lang="lv-LV" altLang="en-US" dirty="0"/>
              <a:t>          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 // Pointer m  becomes </a:t>
            </a:r>
            <a:r>
              <a:rPr lang="lv-LV" altLang="en-US" i="1" dirty="0" smtClean="0">
                <a:solidFill>
                  <a:srgbClr val="43B02A"/>
                </a:solidFill>
              </a:rPr>
              <a:t>Parent</a:t>
            </a:r>
            <a:r>
              <a:rPr lang="lv-LV" altLang="en-US" dirty="0" smtClean="0">
                <a:solidFill>
                  <a:srgbClr val="43B02A"/>
                </a:solidFill>
              </a:rPr>
              <a:t>(m).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	Key(H[m]) =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dirty="0"/>
              <a:t>     Info(H[m]) = I  </a:t>
            </a:r>
            <a:r>
              <a:rPr lang="lv-LV" altLang="en-US" dirty="0">
                <a:solidFill>
                  <a:srgbClr val="43B02A"/>
                </a:solidFill>
              </a:rPr>
              <a:t> </a:t>
            </a:r>
            <a:r>
              <a:rPr lang="lv-LV" altLang="en-US" dirty="0" smtClean="0">
                <a:solidFill>
                  <a:srgbClr val="43B02A"/>
                </a:solidFill>
              </a:rPr>
              <a:t>              // Insert the element into its proper location.</a:t>
            </a:r>
            <a:endParaRPr lang="lv-LV" altLang="en-US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b="1" dirty="0"/>
              <a:t>	</a:t>
            </a:r>
            <a:r>
              <a:rPr lang="lv-LV" altLang="en-US" dirty="0"/>
              <a:t>Size(h) = n+1</a:t>
            </a:r>
          </a:p>
        </p:txBody>
      </p:sp>
    </p:spTree>
    <p:extLst>
      <p:ext uri="{BB962C8B-B14F-4D97-AF65-F5344CB8AC3E}">
        <p14:creationId xmlns:p14="http://schemas.microsoft.com/office/powerpoint/2010/main" val="26151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Removing an Element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447800"/>
            <a:ext cx="10160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procedure </a:t>
            </a:r>
            <a:r>
              <a:rPr lang="lv-LV" altLang="en-US" sz="1600" i="1" dirty="0"/>
              <a:t>HeapDeleteMin(</a:t>
            </a:r>
            <a:r>
              <a:rPr lang="lv-LV" altLang="en-US" sz="1600" b="1" dirty="0"/>
              <a:t>heap</a:t>
            </a:r>
            <a:r>
              <a:rPr lang="lv-LV" altLang="en-US" sz="1600" dirty="0"/>
              <a:t> h): </a:t>
            </a:r>
            <a:r>
              <a:rPr lang="lv-LV" altLang="en-US" sz="1600" b="1" dirty="0"/>
              <a:t>info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H = Table(h); n = Size(h)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if </a:t>
            </a:r>
            <a:r>
              <a:rPr lang="lv-LV" altLang="en-US" sz="1600" dirty="0"/>
              <a:t>n = 0 </a:t>
            </a:r>
            <a:r>
              <a:rPr lang="lv-LV" altLang="en-US" sz="1600" b="1" dirty="0"/>
              <a:t>then error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{Heap is empty.}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I = Info(H[0])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{Element to be returned.}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K = Key(H[n-1])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{Priority of the element to be moved}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m = 0                                                        </a:t>
            </a:r>
            <a:r>
              <a:rPr lang="lv-LV" altLang="en-US" sz="1600" dirty="0">
                <a:solidFill>
                  <a:srgbClr val="43B02A"/>
                </a:solidFill>
              </a:rPr>
              <a:t>{m </a:t>
            </a:r>
            <a:r>
              <a:rPr lang="lv-LV" altLang="en-US" sz="1600" dirty="0" smtClean="0">
                <a:solidFill>
                  <a:srgbClr val="43B02A"/>
                </a:solidFill>
              </a:rPr>
              <a:t>is a pointer that traverses the tree.}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while </a:t>
            </a:r>
            <a:r>
              <a:rPr lang="lv-LV" altLang="en-US" sz="1600" dirty="0"/>
              <a:t>2m+1 &lt; n </a:t>
            </a:r>
            <a:r>
              <a:rPr lang="lv-LV" altLang="en-US" sz="1600" b="1" dirty="0"/>
              <a:t>and </a:t>
            </a:r>
            <a:r>
              <a:rPr lang="lv-LV" altLang="en-US" sz="1600" dirty="0"/>
              <a:t>K &gt; Key(H[2m+1</a:t>
            </a:r>
            <a:r>
              <a:rPr lang="lv-LV" altLang="en-US" sz="1600" dirty="0" smtClean="0"/>
              <a:t>]) </a:t>
            </a:r>
            <a:r>
              <a:rPr lang="lv-LV" altLang="en-US" sz="1600" b="1" dirty="0" smtClean="0"/>
              <a:t>or </a:t>
            </a:r>
            <a:r>
              <a:rPr lang="lv-LV" altLang="en-US" sz="1600" dirty="0"/>
              <a:t>2m+2 &lt; n </a:t>
            </a:r>
            <a:r>
              <a:rPr lang="lv-LV" altLang="en-US" sz="1600" b="1" dirty="0"/>
              <a:t>and </a:t>
            </a:r>
            <a:r>
              <a:rPr lang="lv-LV" altLang="en-US" sz="1600" dirty="0"/>
              <a:t>K &gt; Key(H[2m+2]) </a:t>
            </a:r>
            <a:r>
              <a:rPr lang="lv-LV" altLang="en-US" sz="1600" b="1" dirty="0"/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if </a:t>
            </a:r>
            <a:r>
              <a:rPr lang="lv-LV" altLang="en-US" sz="1600" dirty="0"/>
              <a:t>2m+2 &lt; n </a:t>
            </a:r>
            <a:r>
              <a:rPr lang="lv-LV" altLang="en-US" sz="1600" b="1" dirty="0"/>
              <a:t>then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{Node </a:t>
            </a:r>
            <a:r>
              <a:rPr lang="lv-LV" altLang="en-US" sz="1600" dirty="0">
                <a:solidFill>
                  <a:srgbClr val="43B02A"/>
                </a:solidFill>
              </a:rPr>
              <a:t>m </a:t>
            </a:r>
            <a:r>
              <a:rPr lang="lv-LV" altLang="en-US" sz="1600" dirty="0" smtClean="0">
                <a:solidFill>
                  <a:srgbClr val="43B02A"/>
                </a:solidFill>
              </a:rPr>
              <a:t>has two child nodes.}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	</a:t>
            </a:r>
            <a:r>
              <a:rPr lang="lv-LV" altLang="en-US" sz="1600" b="1" dirty="0"/>
              <a:t>if </a:t>
            </a:r>
            <a:r>
              <a:rPr lang="lv-LV" altLang="en-US" sz="1600" dirty="0"/>
              <a:t> Key(H[2m+1]) &lt; Key(H[2m+2]) </a:t>
            </a:r>
            <a:r>
              <a:rPr lang="lv-LV" altLang="en-US" sz="1600" b="1" dirty="0"/>
              <a:t>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	</a:t>
            </a:r>
            <a:r>
              <a:rPr lang="lv-LV" altLang="en-US" sz="1600" dirty="0"/>
              <a:t>p = 2m+1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	</a:t>
            </a:r>
            <a:r>
              <a:rPr lang="lv-LV" altLang="en-US" sz="1600" b="1" dirty="0"/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	</a:t>
            </a:r>
            <a:r>
              <a:rPr lang="lv-LV" altLang="en-US" sz="1600" dirty="0"/>
              <a:t>p = 2m+2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</a:t>
            </a:r>
            <a:r>
              <a:rPr lang="lv-LV" altLang="en-US" sz="1600" b="1" dirty="0"/>
              <a:t>else                             </a:t>
            </a:r>
            <a:r>
              <a:rPr lang="lv-LV" altLang="en-US" sz="1600" b="1" dirty="0" smtClean="0">
                <a:solidFill>
                  <a:srgbClr val="43B02A"/>
                </a:solidFill>
              </a:rPr>
              <a:t>{</a:t>
            </a:r>
            <a:r>
              <a:rPr lang="lv-LV" altLang="en-US" sz="1600" dirty="0" smtClean="0">
                <a:solidFill>
                  <a:srgbClr val="43B02A"/>
                </a:solidFill>
              </a:rPr>
              <a:t>Node </a:t>
            </a:r>
            <a:r>
              <a:rPr lang="lv-LV" altLang="en-US" sz="1600" dirty="0">
                <a:solidFill>
                  <a:srgbClr val="43B02A"/>
                </a:solidFill>
              </a:rPr>
              <a:t>m </a:t>
            </a:r>
            <a:r>
              <a:rPr lang="lv-LV" altLang="en-US" sz="1600" dirty="0" smtClean="0">
                <a:solidFill>
                  <a:srgbClr val="43B02A"/>
                </a:solidFill>
              </a:rPr>
              <a:t>has just one child (the last leaf in the tree)}</a:t>
            </a:r>
            <a:endParaRPr lang="lv-LV" altLang="en-US" sz="1600" b="1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b="1" dirty="0"/>
              <a:t>			</a:t>
            </a:r>
            <a:r>
              <a:rPr lang="lv-LV" altLang="en-US" sz="1600" dirty="0"/>
              <a:t>p = n-1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H[m] = H[p]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{Push child upwards}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	m = p  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{Set the pointer downwards.}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H[m] = H[n-1]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{Finally move the element to its position.}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Size(h) = n-1                                              </a:t>
            </a:r>
            <a:r>
              <a:rPr lang="lv-LV" altLang="en-US" sz="1600" dirty="0" smtClean="0">
                <a:solidFill>
                  <a:srgbClr val="43B02A"/>
                </a:solidFill>
              </a:rPr>
              <a:t>{New size of the heap.}</a:t>
            </a:r>
            <a:endParaRPr lang="lv-LV" altLang="en-US" sz="1600" dirty="0">
              <a:solidFill>
                <a:srgbClr val="43B02A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lv-LV" altLang="en-US" sz="1600" dirty="0"/>
              <a:t>	</a:t>
            </a:r>
            <a:r>
              <a:rPr lang="lv-LV" altLang="en-US" sz="1600" b="1" dirty="0"/>
              <a:t>return </a:t>
            </a:r>
            <a:r>
              <a:rPr lang="lv-LV" altLang="en-US" sz="1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982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Height of a Heap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>
                <a:solidFill>
                  <a:schemeClr val="tx2"/>
                </a:solidFill>
              </a:rPr>
              <a:t>Theorem:</a:t>
            </a:r>
            <a:r>
              <a:rPr lang="en-US" altLang="lv-LV" sz="2000"/>
              <a:t> A heap storing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/>
              <a:t>keys has height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(log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sz="2000"/>
              <a:t>	Proof: (we apply the complete binary tree property)</a:t>
            </a:r>
          </a:p>
          <a:p>
            <a:pPr lvl="1" eaLnBrk="1" hangingPunct="1"/>
            <a:r>
              <a:rPr lang="en-US" altLang="lv-LV" sz="1800"/>
              <a:t>Let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be the height of a heap storing </a:t>
            </a:r>
            <a:r>
              <a:rPr lang="en-US" altLang="lv-LV" sz="1800" b="1" i="1">
                <a:latin typeface="Times New Roman" panose="02020603050405020304" pitchFamily="18" charset="0"/>
              </a:rPr>
              <a:t>n </a:t>
            </a:r>
            <a:r>
              <a:rPr lang="en-US" altLang="lv-LV" sz="1800"/>
              <a:t>keys</a:t>
            </a:r>
          </a:p>
          <a:p>
            <a:pPr lvl="1" eaLnBrk="1" hangingPunct="1"/>
            <a:r>
              <a:rPr lang="en-US" altLang="lv-LV" sz="1800"/>
              <a:t>Since there are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keys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i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0, … , </a:t>
            </a:r>
            <a:r>
              <a:rPr lang="en-US" altLang="lv-LV" sz="1800" b="1" i="1">
                <a:latin typeface="Times New Roman" panose="02020603050405020304" pitchFamily="18" charset="0"/>
              </a:rPr>
              <a:t>h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/>
              <a:t>and at least one key at depth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, we have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sz="1800">
                <a:latin typeface="Times New Roman" panose="02020603050405020304" pitchFamily="18" charset="0"/>
              </a:rPr>
              <a:t>2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4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…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1800">
                <a:latin typeface="Times New Roman" panose="02020603050405020304" pitchFamily="18" charset="0"/>
              </a:rPr>
              <a:t> 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 + 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lv-LV" sz="1800"/>
              <a:t>Thus,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Times New Roman" panose="02020603050405020304" pitchFamily="18" charset="0"/>
              </a:rPr>
              <a:t> </a:t>
            </a:r>
            <a:r>
              <a:rPr lang="en-US" altLang="lv-LV" sz="1800"/>
              <a:t>, i.e., </a:t>
            </a:r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/>
              <a:t> </a:t>
            </a:r>
            <a:r>
              <a:rPr lang="en-US" altLang="lv-LV" sz="1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lv-LV" sz="1800"/>
              <a:t> </a:t>
            </a:r>
            <a:r>
              <a:rPr lang="en-US" altLang="lv-LV" sz="1800">
                <a:latin typeface="Times New Roman" panose="02020603050405020304" pitchFamily="18" charset="0"/>
              </a:rPr>
              <a:t>log </a:t>
            </a:r>
            <a:r>
              <a:rPr lang="en-US" altLang="lv-LV" sz="1800" b="1" i="1">
                <a:latin typeface="Times New Roman" panose="02020603050405020304" pitchFamily="18" charset="0"/>
              </a:rPr>
              <a:t>n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3917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3917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3917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3917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7167564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060" name="Group 66"/>
          <p:cNvGrpSpPr>
            <a:grpSpLocks/>
          </p:cNvGrpSpPr>
          <p:nvPr/>
        </p:nvGrpSpPr>
        <p:grpSpPr bwMode="auto">
          <a:xfrm>
            <a:off x="5991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6280151" y="4438651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7456488" y="4438651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8685213" y="4911726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8083550" y="49117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5678488" y="49117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6280151" y="4911726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5076825" y="5384801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68" name="Group 67"/>
          <p:cNvGrpSpPr>
            <a:grpSpLocks/>
          </p:cNvGrpSpPr>
          <p:nvPr/>
        </p:nvGrpSpPr>
        <p:grpSpPr bwMode="auto">
          <a:xfrm>
            <a:off x="5389564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4787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3551238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3551238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3429001" y="5078413"/>
            <a:ext cx="542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2</a:t>
            </a:r>
            <a:r>
              <a:rPr lang="en-US" altLang="lv-LV" sz="1800" b="1" i="1" baseline="30000">
                <a:latin typeface="Times New Roman" panose="02020603050405020304" pitchFamily="18" charset="0"/>
              </a:rPr>
              <a:t>h</a:t>
            </a:r>
            <a:r>
              <a:rPr lang="en-US" altLang="lv-LV" sz="1800" baseline="30000">
                <a:latin typeface="Symbol" panose="05050102010706020507" pitchFamily="18" charset="2"/>
              </a:rPr>
              <a:t>-</a:t>
            </a:r>
            <a:r>
              <a:rPr lang="en-US" altLang="lv-LV" sz="1800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3551238" y="5538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3384550" y="3810001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2822575" y="4157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2822575" y="4618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2697163" y="5073651"/>
            <a:ext cx="550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r>
              <a:rPr lang="en-US" altLang="lv-LV" sz="1800">
                <a:latin typeface="Symbol" panose="05050102010706020507" pitchFamily="18" charset="2"/>
              </a:rPr>
              <a:t>-</a:t>
            </a:r>
            <a:r>
              <a:rPr lang="en-US" altLang="lv-LV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2816225" y="5538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 b="1" i="1">
                <a:latin typeface="Times New Roman" panose="02020603050405020304" pitchFamily="18" charset="0"/>
              </a:rPr>
              <a:t>h</a:t>
            </a:r>
            <a:endParaRPr lang="en-US" altLang="lv-LV" sz="1800">
              <a:latin typeface="Times New Roman" panose="02020603050405020304" pitchFamily="18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2590800" y="38100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674844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Heaps and Priority Queues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can use a heap to implement a priority queue</a:t>
            </a:r>
          </a:p>
          <a:p>
            <a:pPr eaLnBrk="1" hangingPunct="1"/>
            <a:r>
              <a:rPr lang="en-US" altLang="lv-LV"/>
              <a:t>We store a (key, element) item at each internal node</a:t>
            </a:r>
          </a:p>
          <a:p>
            <a:pPr eaLnBrk="1" hangingPunct="1"/>
            <a:r>
              <a:rPr lang="en-US" altLang="lv-LV"/>
              <a:t>We keep track of the position of the last node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6324600" y="39624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78549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4578350" y="45720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5280025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274" name="AutoShape 12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 flipH="1">
            <a:off x="4903789" y="4297364"/>
            <a:ext cx="14763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/>
          <p:cNvCxnSpPr>
            <a:cxnSpLocks noChangeShapeType="1"/>
            <a:stCxn id="11271" idx="1"/>
            <a:endCxn id="11270" idx="5"/>
          </p:cNvCxnSpPr>
          <p:nvPr/>
        </p:nvCxnSpPr>
        <p:spPr bwMode="auto">
          <a:xfrm flipH="1" flipV="1">
            <a:off x="6650039" y="4297364"/>
            <a:ext cx="12604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8"/>
          <p:cNvCxnSpPr>
            <a:cxnSpLocks noChangeShapeType="1"/>
            <a:stCxn id="11278" idx="7"/>
            <a:endCxn id="11272" idx="3"/>
          </p:cNvCxnSpPr>
          <p:nvPr/>
        </p:nvCxnSpPr>
        <p:spPr bwMode="auto">
          <a:xfrm flipV="1">
            <a:off x="4203701" y="4906964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9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H="1" flipV="1">
            <a:off x="4903788" y="4906964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Oval 20"/>
          <p:cNvSpPr>
            <a:spLocks noChangeArrowheads="1"/>
          </p:cNvSpPr>
          <p:nvPr/>
        </p:nvSpPr>
        <p:spPr bwMode="auto">
          <a:xfrm>
            <a:off x="3878263" y="5181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666" name="AutoShape 26"/>
          <p:cNvSpPr>
            <a:spLocks noChangeArrowheads="1"/>
          </p:cNvSpPr>
          <p:nvPr/>
        </p:nvSpPr>
        <p:spPr bwMode="auto">
          <a:xfrm>
            <a:off x="6981825" y="3509646"/>
            <a:ext cx="951056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(2, Sue)</a:t>
            </a:r>
          </a:p>
        </p:txBody>
      </p:sp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8521700" y="4119246"/>
            <a:ext cx="1100554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(6, Mark)</a:t>
            </a:r>
          </a:p>
        </p:txBody>
      </p: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3273425" y="4119246"/>
            <a:ext cx="897776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 dirty="0"/>
              <a:t>(5, Pat)</a:t>
            </a:r>
          </a:p>
        </p:txBody>
      </p:sp>
      <p:sp>
        <p:nvSpPr>
          <p:cNvPr id="112669" name="AutoShape 29"/>
          <p:cNvSpPr>
            <a:spLocks noChangeArrowheads="1"/>
          </p:cNvSpPr>
          <p:nvPr/>
        </p:nvSpPr>
        <p:spPr bwMode="auto">
          <a:xfrm>
            <a:off x="2536825" y="4728846"/>
            <a:ext cx="946728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(9, Jeff)</a:t>
            </a:r>
          </a:p>
        </p:txBody>
      </p:sp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5892801" y="4728846"/>
            <a:ext cx="1087425" cy="40862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800"/>
              <a:t>(7, Anna)</a:t>
            </a:r>
          </a:p>
        </p:txBody>
      </p:sp>
      <p:sp>
        <p:nvSpPr>
          <p:cNvPr id="11284" name="Freeform 36"/>
          <p:cNvSpPr>
            <a:spLocks/>
          </p:cNvSpPr>
          <p:nvPr/>
        </p:nvSpPr>
        <p:spPr bwMode="auto">
          <a:xfrm>
            <a:off x="8058151" y="4543426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5" name="Freeform 37"/>
          <p:cNvSpPr>
            <a:spLocks/>
          </p:cNvSpPr>
          <p:nvPr/>
        </p:nvSpPr>
        <p:spPr bwMode="auto">
          <a:xfrm flipH="1">
            <a:off x="3724276" y="45354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6" name="Freeform 38"/>
          <p:cNvSpPr>
            <a:spLocks/>
          </p:cNvSpPr>
          <p:nvPr/>
        </p:nvSpPr>
        <p:spPr bwMode="auto">
          <a:xfrm flipH="1">
            <a:off x="3019426" y="5145088"/>
            <a:ext cx="1038225" cy="341312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7" name="Freeform 39"/>
          <p:cNvSpPr>
            <a:spLocks/>
          </p:cNvSpPr>
          <p:nvPr/>
        </p:nvSpPr>
        <p:spPr bwMode="auto">
          <a:xfrm>
            <a:off x="6524626" y="3924301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1288" name="Freeform 40"/>
          <p:cNvSpPr>
            <a:spLocks/>
          </p:cNvSpPr>
          <p:nvPr/>
        </p:nvSpPr>
        <p:spPr bwMode="auto">
          <a:xfrm>
            <a:off x="5476876" y="5153026"/>
            <a:ext cx="1038225" cy="341313"/>
          </a:xfrm>
          <a:custGeom>
            <a:avLst/>
            <a:gdLst>
              <a:gd name="T0" fmla="*/ 0 w 654"/>
              <a:gd name="T1" fmla="*/ 219075 h 215"/>
              <a:gd name="T2" fmla="*/ 790575 w 654"/>
              <a:gd name="T3" fmla="*/ 304800 h 215"/>
              <a:gd name="T4" fmla="*/ 1038225 w 654"/>
              <a:gd name="T5" fmla="*/ 0 h 215"/>
              <a:gd name="T6" fmla="*/ 0 60000 65536"/>
              <a:gd name="T7" fmla="*/ 0 60000 65536"/>
              <a:gd name="T8" fmla="*/ 0 60000 65536"/>
              <a:gd name="T9" fmla="*/ 0 w 654"/>
              <a:gd name="T10" fmla="*/ 0 h 215"/>
              <a:gd name="T11" fmla="*/ 654 w 654"/>
              <a:gd name="T12" fmla="*/ 215 h 2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215">
                <a:moveTo>
                  <a:pt x="0" y="138"/>
                </a:moveTo>
                <a:cubicBezTo>
                  <a:pt x="83" y="147"/>
                  <a:pt x="389" y="215"/>
                  <a:pt x="498" y="192"/>
                </a:cubicBezTo>
                <a:cubicBezTo>
                  <a:pt x="607" y="169"/>
                  <a:pt x="622" y="40"/>
                  <a:pt x="65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12410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After Insert – </a:t>
            </a:r>
            <a:r>
              <a:rPr lang="en-US" altLang="lv-LV" dirty="0" err="1" smtClean="0"/>
              <a:t>Upheap</a:t>
            </a:r>
            <a:r>
              <a:rPr lang="en-US" altLang="lv-LV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15200" y="1752600"/>
            <a:ext cx="4267200" cy="4724400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After the insertion of a new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, the heap-order property may be violated</a:t>
            </a:r>
          </a:p>
          <a:p>
            <a:pPr eaLnBrk="1" hangingPunct="1"/>
            <a:r>
              <a:rPr lang="en-US" altLang="lv-LV" sz="2000" dirty="0"/>
              <a:t>Algorithm </a:t>
            </a:r>
            <a:r>
              <a:rPr lang="en-US" altLang="lv-LV" sz="2000" dirty="0" err="1"/>
              <a:t>upheap</a:t>
            </a:r>
            <a:r>
              <a:rPr lang="en-US" altLang="lv-LV" sz="2000" dirty="0"/>
              <a:t> restores the heap-order property by swapping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along an upward path from the insertion node</a:t>
            </a:r>
          </a:p>
          <a:p>
            <a:pPr eaLnBrk="1" hangingPunct="1"/>
            <a:r>
              <a:rPr lang="en-US" altLang="lv-LV" sz="2000" dirty="0" err="1"/>
              <a:t>Upheap</a:t>
            </a:r>
            <a:r>
              <a:rPr lang="en-US" altLang="lv-LV" sz="2000" dirty="0"/>
              <a:t> terminates when the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reaches the root or a node whose parent has a key smaller than or equal to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Since a heap has height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, </a:t>
            </a:r>
            <a:r>
              <a:rPr lang="en-US" altLang="lv-LV" sz="2000" dirty="0" err="1"/>
              <a:t>upheap</a:t>
            </a:r>
            <a:r>
              <a:rPr lang="en-US" altLang="lv-LV" sz="2000" dirty="0"/>
              <a:t>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</a:t>
            </a:r>
          </a:p>
          <a:p>
            <a:endParaRPr lang="lv-LV" sz="20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962150"/>
            <a:ext cx="614146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61681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After Removal – </a:t>
            </a:r>
            <a:r>
              <a:rPr lang="en-US" altLang="lv-LV" dirty="0" err="1" smtClean="0"/>
              <a:t>Downheap</a:t>
            </a:r>
            <a:r>
              <a:rPr lang="en-US" altLang="lv-LV" dirty="0" smtClean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620000" y="1752600"/>
            <a:ext cx="3962400" cy="4572000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After replacing the root key with the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of the last node, the heap-order property may be violated</a:t>
            </a:r>
          </a:p>
          <a:p>
            <a:pPr eaLnBrk="1" hangingPunct="1"/>
            <a:r>
              <a:rPr lang="en-US" altLang="lv-LV" sz="2000" dirty="0"/>
              <a:t>Algorithm </a:t>
            </a:r>
            <a:r>
              <a:rPr lang="en-US" altLang="lv-LV" sz="2000" dirty="0" err="1"/>
              <a:t>downheap</a:t>
            </a:r>
            <a:r>
              <a:rPr lang="en-US" altLang="lv-LV" sz="2000" dirty="0"/>
              <a:t> restores the heap-order property by swapping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along a downward path from the root</a:t>
            </a:r>
          </a:p>
          <a:p>
            <a:pPr eaLnBrk="1" hangingPunct="1"/>
            <a:r>
              <a:rPr lang="en-US" altLang="lv-LV" sz="2000" dirty="0" err="1"/>
              <a:t>Upheap</a:t>
            </a:r>
            <a:r>
              <a:rPr lang="en-US" altLang="lv-LV" sz="2000" dirty="0"/>
              <a:t> terminates when key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reaches a leaf or a node whose children have keys greater than or equal to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k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Since a heap has height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, </a:t>
            </a:r>
            <a:r>
              <a:rPr lang="en-US" altLang="lv-LV" sz="2000" dirty="0" err="1"/>
              <a:t>downheap</a:t>
            </a:r>
            <a:r>
              <a:rPr lang="en-US" altLang="lv-LV" sz="2000" dirty="0"/>
              <a:t>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(log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</a:t>
            </a:r>
          </a:p>
          <a:p>
            <a:endParaRPr lang="lv-LV" sz="20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37" y="1905000"/>
            <a:ext cx="635057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63064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Location-Aware Entries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Operations </a:t>
            </a:r>
            <a:r>
              <a:rPr lang="en-US" altLang="lv-LV" dirty="0"/>
              <a:t>remove(p) and </a:t>
            </a:r>
            <a:r>
              <a:rPr lang="en-US" altLang="lv-LV" dirty="0" smtClean="0"/>
              <a:t>replace(p) need </a:t>
            </a:r>
            <a:r>
              <a:rPr lang="en-US" altLang="lv-LV" dirty="0"/>
              <a:t>fast ways of locating an entry p in a priority </a:t>
            </a:r>
            <a:r>
              <a:rPr lang="en-US" altLang="lv-LV" dirty="0" smtClean="0"/>
              <a:t>queue.</a:t>
            </a:r>
            <a:endParaRPr lang="en-US" altLang="lv-LV" dirty="0"/>
          </a:p>
          <a:p>
            <a:pPr eaLnBrk="1" hangingPunct="1">
              <a:lnSpc>
                <a:spcPct val="90000"/>
              </a:lnSpc>
            </a:pPr>
            <a:r>
              <a:rPr lang="en-US" altLang="lv-LV" sz="2800" b="1" dirty="0" smtClean="0"/>
              <a:t>A </a:t>
            </a:r>
            <a:r>
              <a:rPr lang="en-US" altLang="lv-LV" sz="2800" b="1" dirty="0" err="1" smtClean="0"/>
              <a:t>locat</a:t>
            </a:r>
            <a:r>
              <a:rPr lang="lv-LV" altLang="lv-LV" sz="2800" b="1" dirty="0" smtClean="0"/>
              <a:t>ion</a:t>
            </a:r>
            <a:r>
              <a:rPr lang="en-US" altLang="lv-LV" sz="2800" b="1" dirty="0" smtClean="0"/>
              <a:t>-aware entry</a:t>
            </a:r>
            <a:r>
              <a:rPr lang="lv-LV" altLang="lv-LV" b="1" dirty="0"/>
              <a:t> </a:t>
            </a:r>
            <a:r>
              <a:rPr lang="lv-LV" altLang="lv-LV" b="1" dirty="0" smtClean="0"/>
              <a:t>– </a:t>
            </a:r>
            <a:r>
              <a:rPr lang="lv-LV" altLang="lv-LV" dirty="0" smtClean="0"/>
              <a:t>can look it up after it has been inserted into a tree.</a:t>
            </a:r>
            <a:endParaRPr lang="en-US" altLang="lv-LV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227943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 smtClean="0">
                <a:solidFill>
                  <a:schemeClr val="tx2"/>
                </a:solidFill>
              </a:rPr>
              <a:t>Since </a:t>
            </a:r>
            <a:r>
              <a:rPr lang="en-US" altLang="lv-LV" dirty="0">
                <a:solidFill>
                  <a:schemeClr val="tx2"/>
                </a:solidFill>
              </a:rPr>
              <a:t>entries are created and returned from the data structure itself, it can return location-aware entries, thereby making future updates easier</a:t>
            </a:r>
            <a:endParaRPr lang="en-US" altLang="lv-LV" dirty="0"/>
          </a:p>
          <a:p>
            <a:endParaRPr lang="lv-LV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0" y="4834947"/>
            <a:ext cx="5343736" cy="1510154"/>
            <a:chOff x="2149476" y="4191001"/>
            <a:chExt cx="7924896" cy="2239596"/>
          </a:xfrm>
        </p:grpSpPr>
        <p:sp>
          <p:nvSpPr>
            <p:cNvPr id="6" name="Rectangle 64"/>
            <p:cNvSpPr>
              <a:spLocks noChangeArrowheads="1"/>
            </p:cNvSpPr>
            <p:nvPr/>
          </p:nvSpPr>
          <p:spPr bwMode="auto">
            <a:xfrm>
              <a:off x="3429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3733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>
              <a:off x="4038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9" name="Freeform 67"/>
            <p:cNvSpPr>
              <a:spLocks/>
            </p:cNvSpPr>
            <p:nvPr/>
          </p:nvSpPr>
          <p:spPr bwMode="auto">
            <a:xfrm>
              <a:off x="4191000" y="46624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10" name="Rectangle 68"/>
            <p:cNvSpPr>
              <a:spLocks noChangeArrowheads="1"/>
            </p:cNvSpPr>
            <p:nvPr/>
          </p:nvSpPr>
          <p:spPr bwMode="auto">
            <a:xfrm>
              <a:off x="4953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1" name="Rectangle 69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2" name="Rectangle 70"/>
            <p:cNvSpPr>
              <a:spLocks noChangeArrowheads="1"/>
            </p:cNvSpPr>
            <p:nvPr/>
          </p:nvSpPr>
          <p:spPr bwMode="auto">
            <a:xfrm>
              <a:off x="5562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3" name="Freeform 71"/>
            <p:cNvSpPr>
              <a:spLocks/>
            </p:cNvSpPr>
            <p:nvPr/>
          </p:nvSpPr>
          <p:spPr bwMode="auto">
            <a:xfrm>
              <a:off x="5715000" y="46624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14" name="Rectangle 72"/>
            <p:cNvSpPr>
              <a:spLocks noChangeArrowheads="1"/>
            </p:cNvSpPr>
            <p:nvPr/>
          </p:nvSpPr>
          <p:spPr bwMode="auto">
            <a:xfrm>
              <a:off x="6477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5" name="Rectangle 73"/>
            <p:cNvSpPr>
              <a:spLocks noChangeArrowheads="1"/>
            </p:cNvSpPr>
            <p:nvPr/>
          </p:nvSpPr>
          <p:spPr bwMode="auto">
            <a:xfrm>
              <a:off x="6781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6" name="Rectangle 74"/>
            <p:cNvSpPr>
              <a:spLocks noChangeArrowheads="1"/>
            </p:cNvSpPr>
            <p:nvPr/>
          </p:nvSpPr>
          <p:spPr bwMode="auto">
            <a:xfrm>
              <a:off x="7086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7" name="Freeform 75"/>
            <p:cNvSpPr>
              <a:spLocks/>
            </p:cNvSpPr>
            <p:nvPr/>
          </p:nvSpPr>
          <p:spPr bwMode="auto">
            <a:xfrm>
              <a:off x="7239000" y="46624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18" name="Rectangle 76"/>
            <p:cNvSpPr>
              <a:spLocks noChangeArrowheads="1"/>
            </p:cNvSpPr>
            <p:nvPr/>
          </p:nvSpPr>
          <p:spPr bwMode="auto">
            <a:xfrm>
              <a:off x="8001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19" name="Rectangle 77"/>
            <p:cNvSpPr>
              <a:spLocks noChangeArrowheads="1"/>
            </p:cNvSpPr>
            <p:nvPr/>
          </p:nvSpPr>
          <p:spPr bwMode="auto">
            <a:xfrm>
              <a:off x="83058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20" name="Rectangle 78"/>
            <p:cNvSpPr>
              <a:spLocks noChangeArrowheads="1"/>
            </p:cNvSpPr>
            <p:nvPr/>
          </p:nvSpPr>
          <p:spPr bwMode="auto">
            <a:xfrm>
              <a:off x="8610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21" name="Freeform 79"/>
            <p:cNvSpPr>
              <a:spLocks/>
            </p:cNvSpPr>
            <p:nvPr/>
          </p:nvSpPr>
          <p:spPr bwMode="auto">
            <a:xfrm rot="10800000">
              <a:off x="4343400" y="48148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2" name="Freeform 80"/>
            <p:cNvSpPr>
              <a:spLocks/>
            </p:cNvSpPr>
            <p:nvPr/>
          </p:nvSpPr>
          <p:spPr bwMode="auto">
            <a:xfrm rot="10800000">
              <a:off x="5867400" y="48148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3" name="Freeform 81"/>
            <p:cNvSpPr>
              <a:spLocks/>
            </p:cNvSpPr>
            <p:nvPr/>
          </p:nvSpPr>
          <p:spPr bwMode="auto">
            <a:xfrm rot="10800000">
              <a:off x="7391400" y="4814888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4" name="Freeform 82"/>
            <p:cNvSpPr>
              <a:spLocks/>
            </p:cNvSpPr>
            <p:nvPr/>
          </p:nvSpPr>
          <p:spPr bwMode="auto">
            <a:xfrm>
              <a:off x="3813176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5" name="Freeform 83"/>
            <p:cNvSpPr>
              <a:spLocks/>
            </p:cNvSpPr>
            <p:nvPr/>
          </p:nvSpPr>
          <p:spPr bwMode="auto">
            <a:xfrm>
              <a:off x="5334001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6" name="Freeform 84"/>
            <p:cNvSpPr>
              <a:spLocks/>
            </p:cNvSpPr>
            <p:nvPr/>
          </p:nvSpPr>
          <p:spPr bwMode="auto">
            <a:xfrm>
              <a:off x="6854826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7" name="Freeform 85"/>
            <p:cNvSpPr>
              <a:spLocks/>
            </p:cNvSpPr>
            <p:nvPr/>
          </p:nvSpPr>
          <p:spPr bwMode="auto">
            <a:xfrm>
              <a:off x="8375651" y="4800600"/>
              <a:ext cx="168275" cy="552450"/>
            </a:xfrm>
            <a:custGeom>
              <a:avLst/>
              <a:gdLst>
                <a:gd name="T0" fmla="*/ 73025 w 106"/>
                <a:gd name="T1" fmla="*/ 0 h 348"/>
                <a:gd name="T2" fmla="*/ 15875 w 106"/>
                <a:gd name="T3" fmla="*/ 295275 h 348"/>
                <a:gd name="T4" fmla="*/ 168275 w 106"/>
                <a:gd name="T5" fmla="*/ 552450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28" name="Rectangle 90"/>
            <p:cNvSpPr>
              <a:spLocks noChangeArrowheads="1"/>
            </p:cNvSpPr>
            <p:nvPr/>
          </p:nvSpPr>
          <p:spPr bwMode="auto">
            <a:xfrm>
              <a:off x="95250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29" name="Rectangle 91"/>
            <p:cNvSpPr>
              <a:spLocks noChangeArrowheads="1"/>
            </p:cNvSpPr>
            <p:nvPr/>
          </p:nvSpPr>
          <p:spPr bwMode="auto">
            <a:xfrm>
              <a:off x="2514600" y="4648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30" name="Freeform 92"/>
            <p:cNvSpPr>
              <a:spLocks/>
            </p:cNvSpPr>
            <p:nvPr/>
          </p:nvSpPr>
          <p:spPr bwMode="auto">
            <a:xfrm>
              <a:off x="8763000" y="46482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1" name="Freeform 93"/>
            <p:cNvSpPr>
              <a:spLocks/>
            </p:cNvSpPr>
            <p:nvPr/>
          </p:nvSpPr>
          <p:spPr bwMode="auto">
            <a:xfrm rot="10800000">
              <a:off x="8915400" y="48006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2" name="Freeform 94"/>
            <p:cNvSpPr>
              <a:spLocks/>
            </p:cNvSpPr>
            <p:nvPr/>
          </p:nvSpPr>
          <p:spPr bwMode="auto">
            <a:xfrm>
              <a:off x="2667000" y="46482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3" name="Freeform 95"/>
            <p:cNvSpPr>
              <a:spLocks/>
            </p:cNvSpPr>
            <p:nvPr/>
          </p:nvSpPr>
          <p:spPr bwMode="auto">
            <a:xfrm rot="10800000">
              <a:off x="2819400" y="4800600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lv-LV" sz="1400"/>
            </a:p>
          </p:txBody>
        </p:sp>
        <p:sp>
          <p:nvSpPr>
            <p:cNvPr id="34" name="Text Box 96"/>
            <p:cNvSpPr txBox="1">
              <a:spLocks noChangeArrowheads="1"/>
            </p:cNvSpPr>
            <p:nvPr/>
          </p:nvSpPr>
          <p:spPr bwMode="auto">
            <a:xfrm>
              <a:off x="9217025" y="4191001"/>
              <a:ext cx="857347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/>
                <a:t>trailer</a:t>
              </a:r>
            </a:p>
          </p:txBody>
        </p:sp>
        <p:sp>
          <p:nvSpPr>
            <p:cNvPr id="35" name="Text Box 97"/>
            <p:cNvSpPr txBox="1">
              <a:spLocks noChangeArrowheads="1"/>
            </p:cNvSpPr>
            <p:nvPr/>
          </p:nvSpPr>
          <p:spPr bwMode="auto">
            <a:xfrm>
              <a:off x="2149476" y="4267200"/>
              <a:ext cx="9727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/>
                <a:t>header</a:t>
              </a:r>
            </a:p>
          </p:txBody>
        </p:sp>
        <p:sp>
          <p:nvSpPr>
            <p:cNvPr id="36" name="AutoShape 98"/>
            <p:cNvSpPr>
              <a:spLocks noChangeArrowheads="1"/>
            </p:cNvSpPr>
            <p:nvPr/>
          </p:nvSpPr>
          <p:spPr bwMode="auto">
            <a:xfrm>
              <a:off x="3200400" y="4267200"/>
              <a:ext cx="58674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37" name="Text Box 99"/>
            <p:cNvSpPr txBox="1">
              <a:spLocks noChangeArrowheads="1"/>
            </p:cNvSpPr>
            <p:nvPr/>
          </p:nvSpPr>
          <p:spPr bwMode="auto">
            <a:xfrm>
              <a:off x="7135814" y="4251326"/>
              <a:ext cx="1850485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/>
                <a:t>nodes/positions</a:t>
              </a:r>
            </a:p>
          </p:txBody>
        </p:sp>
        <p:sp>
          <p:nvSpPr>
            <p:cNvPr id="38" name="AutoShape 100"/>
            <p:cNvSpPr>
              <a:spLocks noChangeArrowheads="1"/>
            </p:cNvSpPr>
            <p:nvPr/>
          </p:nvSpPr>
          <p:spPr bwMode="auto">
            <a:xfrm>
              <a:off x="3429000" y="5257800"/>
              <a:ext cx="56388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400"/>
            </a:p>
          </p:txBody>
        </p:sp>
        <p:sp>
          <p:nvSpPr>
            <p:cNvPr id="39" name="Text Box 101"/>
            <p:cNvSpPr txBox="1">
              <a:spLocks noChangeArrowheads="1"/>
            </p:cNvSpPr>
            <p:nvPr/>
          </p:nvSpPr>
          <p:spPr bwMode="auto">
            <a:xfrm>
              <a:off x="8001000" y="6019801"/>
              <a:ext cx="958525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solidFill>
                    <a:schemeClr val="tx2"/>
                  </a:solidFill>
                </a:rPr>
                <a:t>entries</a:t>
              </a:r>
            </a:p>
          </p:txBody>
        </p:sp>
        <p:grpSp>
          <p:nvGrpSpPr>
            <p:cNvPr id="40" name="Group 106"/>
            <p:cNvGrpSpPr>
              <a:grpSpLocks/>
            </p:cNvGrpSpPr>
            <p:nvPr/>
          </p:nvGrpSpPr>
          <p:grpSpPr bwMode="auto">
            <a:xfrm>
              <a:off x="3657600" y="5365750"/>
              <a:ext cx="685800" cy="577850"/>
              <a:chOff x="3000" y="1152"/>
              <a:chExt cx="672" cy="480"/>
            </a:xfrm>
          </p:grpSpPr>
          <p:sp>
            <p:nvSpPr>
              <p:cNvPr id="41" name="AutoShape 107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42" name="Line 108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43" name="Line 109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44" name="Text Box 110"/>
            <p:cNvSpPr txBox="1">
              <a:spLocks noChangeArrowheads="1"/>
            </p:cNvSpPr>
            <p:nvPr/>
          </p:nvSpPr>
          <p:spPr bwMode="auto">
            <a:xfrm>
              <a:off x="3703638" y="5349875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3992562" y="5348288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grpSp>
          <p:nvGrpSpPr>
            <p:cNvPr id="46" name="Group 112"/>
            <p:cNvGrpSpPr>
              <a:grpSpLocks/>
            </p:cNvGrpSpPr>
            <p:nvPr/>
          </p:nvGrpSpPr>
          <p:grpSpPr bwMode="auto">
            <a:xfrm>
              <a:off x="5257800" y="5365750"/>
              <a:ext cx="685800" cy="577850"/>
              <a:chOff x="3000" y="1152"/>
              <a:chExt cx="672" cy="480"/>
            </a:xfrm>
          </p:grpSpPr>
          <p:sp>
            <p:nvSpPr>
              <p:cNvPr id="47" name="AutoShape 113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48" name="Line 114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49" name="Line 115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50" name="Text Box 116"/>
            <p:cNvSpPr txBox="1">
              <a:spLocks noChangeArrowheads="1"/>
            </p:cNvSpPr>
            <p:nvPr/>
          </p:nvSpPr>
          <p:spPr bwMode="auto">
            <a:xfrm>
              <a:off x="5303838" y="5349875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51" name="Text Box 117"/>
            <p:cNvSpPr txBox="1">
              <a:spLocks noChangeArrowheads="1"/>
            </p:cNvSpPr>
            <p:nvPr/>
          </p:nvSpPr>
          <p:spPr bwMode="auto">
            <a:xfrm>
              <a:off x="5592763" y="5348288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grpSp>
          <p:nvGrpSpPr>
            <p:cNvPr id="52" name="Group 118"/>
            <p:cNvGrpSpPr>
              <a:grpSpLocks/>
            </p:cNvGrpSpPr>
            <p:nvPr/>
          </p:nvGrpSpPr>
          <p:grpSpPr bwMode="auto">
            <a:xfrm>
              <a:off x="6705600" y="5351463"/>
              <a:ext cx="685800" cy="577850"/>
              <a:chOff x="3000" y="1152"/>
              <a:chExt cx="672" cy="480"/>
            </a:xfrm>
          </p:grpSpPr>
          <p:sp>
            <p:nvSpPr>
              <p:cNvPr id="53" name="AutoShape 119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54" name="Line 120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55" name="Line 121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56" name="Text Box 122"/>
            <p:cNvSpPr txBox="1">
              <a:spLocks noChangeArrowheads="1"/>
            </p:cNvSpPr>
            <p:nvPr/>
          </p:nvSpPr>
          <p:spPr bwMode="auto">
            <a:xfrm>
              <a:off x="6751637" y="5335589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57" name="Text Box 123"/>
            <p:cNvSpPr txBox="1">
              <a:spLocks noChangeArrowheads="1"/>
            </p:cNvSpPr>
            <p:nvPr/>
          </p:nvSpPr>
          <p:spPr bwMode="auto">
            <a:xfrm>
              <a:off x="7040562" y="5334001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grpSp>
          <p:nvGrpSpPr>
            <p:cNvPr id="58" name="Group 124"/>
            <p:cNvGrpSpPr>
              <a:grpSpLocks/>
            </p:cNvGrpSpPr>
            <p:nvPr/>
          </p:nvGrpSpPr>
          <p:grpSpPr bwMode="auto">
            <a:xfrm>
              <a:off x="8229600" y="5351463"/>
              <a:ext cx="685800" cy="577850"/>
              <a:chOff x="3000" y="1152"/>
              <a:chExt cx="672" cy="480"/>
            </a:xfrm>
          </p:grpSpPr>
          <p:sp>
            <p:nvSpPr>
              <p:cNvPr id="59" name="AutoShape 125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60" name="Line 126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61" name="Line 127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62" name="Text Box 128"/>
            <p:cNvSpPr txBox="1">
              <a:spLocks noChangeArrowheads="1"/>
            </p:cNvSpPr>
            <p:nvPr/>
          </p:nvSpPr>
          <p:spPr bwMode="auto">
            <a:xfrm>
              <a:off x="8275639" y="5335589"/>
              <a:ext cx="387974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63" name="Text Box 129"/>
            <p:cNvSpPr txBox="1">
              <a:spLocks noChangeArrowheads="1"/>
            </p:cNvSpPr>
            <p:nvPr/>
          </p:nvSpPr>
          <p:spPr bwMode="auto">
            <a:xfrm>
              <a:off x="8564562" y="5334001"/>
              <a:ext cx="376089" cy="41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64" name="Freeform 130"/>
            <p:cNvSpPr>
              <a:spLocks/>
            </p:cNvSpPr>
            <p:nvPr/>
          </p:nvSpPr>
          <p:spPr bwMode="auto">
            <a:xfrm>
              <a:off x="8556626" y="4975225"/>
              <a:ext cx="817563" cy="1168400"/>
            </a:xfrm>
            <a:custGeom>
              <a:avLst/>
              <a:gdLst>
                <a:gd name="T0" fmla="*/ 0 w 515"/>
                <a:gd name="T1" fmla="*/ 842963 h 736"/>
                <a:gd name="T2" fmla="*/ 722313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65" name="Freeform 131"/>
            <p:cNvSpPr>
              <a:spLocks/>
            </p:cNvSpPr>
            <p:nvPr/>
          </p:nvSpPr>
          <p:spPr bwMode="auto">
            <a:xfrm>
              <a:off x="3983038" y="5003800"/>
              <a:ext cx="817562" cy="1168400"/>
            </a:xfrm>
            <a:custGeom>
              <a:avLst/>
              <a:gdLst>
                <a:gd name="T0" fmla="*/ 0 w 515"/>
                <a:gd name="T1" fmla="*/ 842963 h 736"/>
                <a:gd name="T2" fmla="*/ 722312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66" name="Freeform 132"/>
            <p:cNvSpPr>
              <a:spLocks/>
            </p:cNvSpPr>
            <p:nvPr/>
          </p:nvSpPr>
          <p:spPr bwMode="auto">
            <a:xfrm>
              <a:off x="5562601" y="5003800"/>
              <a:ext cx="817563" cy="1168400"/>
            </a:xfrm>
            <a:custGeom>
              <a:avLst/>
              <a:gdLst>
                <a:gd name="T0" fmla="*/ 0 w 515"/>
                <a:gd name="T1" fmla="*/ 842963 h 736"/>
                <a:gd name="T2" fmla="*/ 722313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67" name="Freeform 133"/>
            <p:cNvSpPr>
              <a:spLocks/>
            </p:cNvSpPr>
            <p:nvPr/>
          </p:nvSpPr>
          <p:spPr bwMode="auto">
            <a:xfrm>
              <a:off x="7031038" y="5003800"/>
              <a:ext cx="817562" cy="1168400"/>
            </a:xfrm>
            <a:custGeom>
              <a:avLst/>
              <a:gdLst>
                <a:gd name="T0" fmla="*/ 0 w 515"/>
                <a:gd name="T1" fmla="*/ 842963 h 736"/>
                <a:gd name="T2" fmla="*/ 722312 w 515"/>
                <a:gd name="T3" fmla="*/ 1087438 h 736"/>
                <a:gd name="T4" fmla="*/ 574675 w 515"/>
                <a:gd name="T5" fmla="*/ 357187 h 736"/>
                <a:gd name="T6" fmla="*/ 28575 w 515"/>
                <a:gd name="T7" fmla="*/ 0 h 7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736"/>
                <a:gd name="T14" fmla="*/ 515 w 515"/>
                <a:gd name="T15" fmla="*/ 736 h 7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736">
                  <a:moveTo>
                    <a:pt x="0" y="531"/>
                  </a:moveTo>
                  <a:cubicBezTo>
                    <a:pt x="75" y="557"/>
                    <a:pt x="395" y="736"/>
                    <a:pt x="455" y="685"/>
                  </a:cubicBezTo>
                  <a:cubicBezTo>
                    <a:pt x="515" y="634"/>
                    <a:pt x="435" y="339"/>
                    <a:pt x="362" y="225"/>
                  </a:cubicBezTo>
                  <a:cubicBezTo>
                    <a:pt x="289" y="111"/>
                    <a:pt x="90" y="47"/>
                    <a:pt x="18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48531" y="3778090"/>
            <a:ext cx="2984661" cy="3079910"/>
            <a:chOff x="6674595" y="1655764"/>
            <a:chExt cx="4450605" cy="4592637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8523322" y="3103564"/>
              <a:ext cx="373030" cy="31908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9934866" y="3614739"/>
              <a:ext cx="371184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7571080" y="3614739"/>
              <a:ext cx="371183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8158197" y="4110039"/>
              <a:ext cx="373030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4" name="AutoShape 12"/>
            <p:cNvCxnSpPr>
              <a:cxnSpLocks noChangeShapeType="1"/>
              <a:stCxn id="70" idx="3"/>
              <a:endCxn id="72" idx="7"/>
            </p:cNvCxnSpPr>
            <p:nvPr/>
          </p:nvCxnSpPr>
          <p:spPr bwMode="auto">
            <a:xfrm flipH="1">
              <a:off x="7887905" y="3375922"/>
              <a:ext cx="690046" cy="2857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13"/>
            <p:cNvCxnSpPr>
              <a:cxnSpLocks noChangeShapeType="1"/>
              <a:stCxn id="71" idx="1"/>
              <a:endCxn id="70" idx="5"/>
            </p:cNvCxnSpPr>
            <p:nvPr/>
          </p:nvCxnSpPr>
          <p:spPr bwMode="auto">
            <a:xfrm flipH="1" flipV="1">
              <a:off x="8841723" y="3375922"/>
              <a:ext cx="1147502" cy="2857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5"/>
            <p:cNvCxnSpPr>
              <a:cxnSpLocks noChangeShapeType="1"/>
              <a:stCxn id="80" idx="7"/>
              <a:endCxn id="71" idx="3"/>
            </p:cNvCxnSpPr>
            <p:nvPr/>
          </p:nvCxnSpPr>
          <p:spPr bwMode="auto">
            <a:xfrm flipV="1">
              <a:off x="9759298" y="3888452"/>
              <a:ext cx="229927" cy="2685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8"/>
            <p:cNvCxnSpPr>
              <a:cxnSpLocks noChangeShapeType="1"/>
              <a:stCxn id="79" idx="7"/>
              <a:endCxn id="72" idx="3"/>
            </p:cNvCxnSpPr>
            <p:nvPr/>
          </p:nvCxnSpPr>
          <p:spPr bwMode="auto">
            <a:xfrm flipV="1">
              <a:off x="7300530" y="3888452"/>
              <a:ext cx="324908" cy="2685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19"/>
            <p:cNvCxnSpPr>
              <a:cxnSpLocks noChangeShapeType="1"/>
              <a:stCxn id="73" idx="1"/>
              <a:endCxn id="72" idx="5"/>
            </p:cNvCxnSpPr>
            <p:nvPr/>
          </p:nvCxnSpPr>
          <p:spPr bwMode="auto">
            <a:xfrm flipH="1" flipV="1">
              <a:off x="7887905" y="3888452"/>
              <a:ext cx="324921" cy="2685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6983705" y="4110039"/>
              <a:ext cx="371183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0" name="Oval 25"/>
            <p:cNvSpPr>
              <a:spLocks noChangeArrowheads="1"/>
            </p:cNvSpPr>
            <p:nvPr/>
          </p:nvSpPr>
          <p:spPr bwMode="auto">
            <a:xfrm>
              <a:off x="9440897" y="4110039"/>
              <a:ext cx="373030" cy="32067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 sz="11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81" name="Group 33"/>
            <p:cNvGrpSpPr>
              <a:grpSpLocks/>
            </p:cNvGrpSpPr>
            <p:nvPr/>
          </p:nvGrpSpPr>
          <p:grpSpPr bwMode="auto">
            <a:xfrm>
              <a:off x="6674595" y="2282825"/>
              <a:ext cx="797767" cy="577850"/>
              <a:chOff x="3000" y="1152"/>
              <a:chExt cx="672" cy="480"/>
            </a:xfrm>
          </p:grpSpPr>
          <p:sp>
            <p:nvSpPr>
              <p:cNvPr id="126" name="AutoShape 30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27" name="Line 31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28" name="Line 32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6781800" y="2266952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7064375" y="2265363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grpSp>
          <p:nvGrpSpPr>
            <p:cNvPr id="84" name="Group 38"/>
            <p:cNvGrpSpPr>
              <a:grpSpLocks/>
            </p:cNvGrpSpPr>
            <p:nvPr/>
          </p:nvGrpSpPr>
          <p:grpSpPr bwMode="auto">
            <a:xfrm>
              <a:off x="8350995" y="1673225"/>
              <a:ext cx="797767" cy="577850"/>
              <a:chOff x="3000" y="1152"/>
              <a:chExt cx="672" cy="480"/>
            </a:xfrm>
          </p:grpSpPr>
          <p:sp>
            <p:nvSpPr>
              <p:cNvPr id="123" name="AutoShape 39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24" name="Line 40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25" name="Line 41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8458200" y="16573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8740775" y="1655764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</p:txBody>
        </p:sp>
        <p:grpSp>
          <p:nvGrpSpPr>
            <p:cNvPr id="87" name="Group 45"/>
            <p:cNvGrpSpPr>
              <a:grpSpLocks/>
            </p:cNvGrpSpPr>
            <p:nvPr/>
          </p:nvGrpSpPr>
          <p:grpSpPr bwMode="auto">
            <a:xfrm>
              <a:off x="9951195" y="2282825"/>
              <a:ext cx="797767" cy="577850"/>
              <a:chOff x="3000" y="1152"/>
              <a:chExt cx="672" cy="480"/>
            </a:xfrm>
          </p:grpSpPr>
          <p:sp>
            <p:nvSpPr>
              <p:cNvPr id="120" name="AutoShape 46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21" name="Line 47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22" name="Line 48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88" name="Text Box 49"/>
            <p:cNvSpPr txBox="1">
              <a:spLocks noChangeArrowheads="1"/>
            </p:cNvSpPr>
            <p:nvPr/>
          </p:nvSpPr>
          <p:spPr bwMode="auto">
            <a:xfrm>
              <a:off x="10058399" y="2266952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89" name="Text Box 50"/>
            <p:cNvSpPr txBox="1">
              <a:spLocks noChangeArrowheads="1"/>
            </p:cNvSpPr>
            <p:nvPr/>
          </p:nvSpPr>
          <p:spPr bwMode="auto">
            <a:xfrm>
              <a:off x="10340975" y="2265363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grpSp>
          <p:nvGrpSpPr>
            <p:cNvPr id="90" name="Group 52"/>
            <p:cNvGrpSpPr>
              <a:grpSpLocks/>
            </p:cNvGrpSpPr>
            <p:nvPr/>
          </p:nvGrpSpPr>
          <p:grpSpPr bwMode="auto">
            <a:xfrm>
              <a:off x="6826995" y="5368925"/>
              <a:ext cx="797767" cy="577850"/>
              <a:chOff x="3000" y="1152"/>
              <a:chExt cx="672" cy="480"/>
            </a:xfrm>
          </p:grpSpPr>
          <p:sp>
            <p:nvSpPr>
              <p:cNvPr id="117" name="AutoShape 53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18" name="Line 54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19" name="Line 55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6934200" y="53530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92" name="Text Box 57"/>
            <p:cNvSpPr txBox="1">
              <a:spLocks noChangeArrowheads="1"/>
            </p:cNvSpPr>
            <p:nvPr/>
          </p:nvSpPr>
          <p:spPr bwMode="auto">
            <a:xfrm>
              <a:off x="7216775" y="5351464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</a:p>
          </p:txBody>
        </p:sp>
        <p:grpSp>
          <p:nvGrpSpPr>
            <p:cNvPr id="93" name="Group 59"/>
            <p:cNvGrpSpPr>
              <a:grpSpLocks/>
            </p:cNvGrpSpPr>
            <p:nvPr/>
          </p:nvGrpSpPr>
          <p:grpSpPr bwMode="auto">
            <a:xfrm>
              <a:off x="8503395" y="5368925"/>
              <a:ext cx="797767" cy="577850"/>
              <a:chOff x="3000" y="1152"/>
              <a:chExt cx="672" cy="480"/>
            </a:xfrm>
          </p:grpSpPr>
          <p:sp>
            <p:nvSpPr>
              <p:cNvPr id="114" name="AutoShape 60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8610600" y="53530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95" name="Text Box 64"/>
            <p:cNvSpPr txBox="1">
              <a:spLocks noChangeArrowheads="1"/>
            </p:cNvSpPr>
            <p:nvPr/>
          </p:nvSpPr>
          <p:spPr bwMode="auto">
            <a:xfrm>
              <a:off x="8901858" y="5351464"/>
              <a:ext cx="345329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</a:p>
          </p:txBody>
        </p:sp>
        <p:grpSp>
          <p:nvGrpSpPr>
            <p:cNvPr id="96" name="Group 66"/>
            <p:cNvGrpSpPr>
              <a:grpSpLocks/>
            </p:cNvGrpSpPr>
            <p:nvPr/>
          </p:nvGrpSpPr>
          <p:grpSpPr bwMode="auto">
            <a:xfrm>
              <a:off x="10027395" y="5368925"/>
              <a:ext cx="797767" cy="577850"/>
              <a:chOff x="3000" y="1152"/>
              <a:chExt cx="672" cy="480"/>
            </a:xfrm>
          </p:grpSpPr>
          <p:sp>
            <p:nvSpPr>
              <p:cNvPr id="111" name="AutoShape 67"/>
              <p:cNvSpPr>
                <a:spLocks noChangeArrowheads="1"/>
              </p:cNvSpPr>
              <p:nvPr/>
            </p:nvSpPr>
            <p:spPr bwMode="auto">
              <a:xfrm>
                <a:off x="3000" y="1152"/>
                <a:ext cx="672" cy="480"/>
              </a:xfrm>
              <a:prstGeom prst="roundRect">
                <a:avLst>
                  <a:gd name="adj" fmla="val 16667"/>
                </a:avLst>
              </a:prstGeom>
              <a:solidFill>
                <a:srgbClr val="F8F0D0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lv-LV" altLang="lv-LV" sz="1400"/>
              </a:p>
            </p:txBody>
          </p:sp>
          <p:sp>
            <p:nvSpPr>
              <p:cNvPr id="112" name="Line 68"/>
              <p:cNvSpPr>
                <a:spLocks noChangeShapeType="1"/>
              </p:cNvSpPr>
              <p:nvPr/>
            </p:nvSpPr>
            <p:spPr bwMode="auto">
              <a:xfrm>
                <a:off x="3000" y="14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  <p:sp>
            <p:nvSpPr>
              <p:cNvPr id="113" name="Line 69"/>
              <p:cNvSpPr>
                <a:spLocks noChangeShapeType="1"/>
              </p:cNvSpPr>
              <p:nvPr/>
            </p:nvSpPr>
            <p:spPr bwMode="auto">
              <a:xfrm>
                <a:off x="3336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lv-LV" sz="1400"/>
              </a:p>
            </p:txBody>
          </p:sp>
        </p:grpSp>
        <p:sp>
          <p:nvSpPr>
            <p:cNvPr id="97" name="Text Box 70"/>
            <p:cNvSpPr txBox="1">
              <a:spLocks noChangeArrowheads="1"/>
            </p:cNvSpPr>
            <p:nvPr/>
          </p:nvSpPr>
          <p:spPr bwMode="auto">
            <a:xfrm>
              <a:off x="10134601" y="5353051"/>
              <a:ext cx="361951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>
                  <a:latin typeface="Times New Roman" panose="02020603050405020304" pitchFamily="18" charset="0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10425858" y="5351464"/>
              <a:ext cx="345329" cy="41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12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8690396" y="2122488"/>
              <a:ext cx="686966" cy="1047750"/>
            </a:xfrm>
            <a:custGeom>
              <a:avLst/>
              <a:gdLst>
                <a:gd name="T0" fmla="*/ 0 w 372"/>
                <a:gd name="T1" fmla="*/ 0 h 660"/>
                <a:gd name="T2" fmla="*/ 571500 w 372"/>
                <a:gd name="T3" fmla="*/ 476250 h 660"/>
                <a:gd name="T4" fmla="*/ 114300 w 372"/>
                <a:gd name="T5" fmla="*/ 1047750 h 660"/>
                <a:gd name="T6" fmla="*/ 0 60000 65536"/>
                <a:gd name="T7" fmla="*/ 0 60000 65536"/>
                <a:gd name="T8" fmla="*/ 0 60000 65536"/>
                <a:gd name="T9" fmla="*/ 0 w 372"/>
                <a:gd name="T10" fmla="*/ 0 h 660"/>
                <a:gd name="T11" fmla="*/ 372 w 372"/>
                <a:gd name="T12" fmla="*/ 660 h 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660">
                  <a:moveTo>
                    <a:pt x="0" y="0"/>
                  </a:moveTo>
                  <a:cubicBezTo>
                    <a:pt x="60" y="50"/>
                    <a:pt x="348" y="190"/>
                    <a:pt x="360" y="300"/>
                  </a:cubicBezTo>
                  <a:cubicBezTo>
                    <a:pt x="372" y="410"/>
                    <a:pt x="132" y="585"/>
                    <a:pt x="72" y="66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auto">
            <a:xfrm>
              <a:off x="10223726" y="2722564"/>
              <a:ext cx="620486" cy="981075"/>
            </a:xfrm>
            <a:custGeom>
              <a:avLst/>
              <a:gdLst>
                <a:gd name="T0" fmla="*/ 114300 w 336"/>
                <a:gd name="T1" fmla="*/ 0 h 618"/>
                <a:gd name="T2" fmla="*/ 514350 w 336"/>
                <a:gd name="T3" fmla="*/ 590550 h 618"/>
                <a:gd name="T4" fmla="*/ 0 w 336"/>
                <a:gd name="T5" fmla="*/ 981075 h 618"/>
                <a:gd name="T6" fmla="*/ 0 60000 65536"/>
                <a:gd name="T7" fmla="*/ 0 60000 65536"/>
                <a:gd name="T8" fmla="*/ 0 60000 65536"/>
                <a:gd name="T9" fmla="*/ 0 w 336"/>
                <a:gd name="T10" fmla="*/ 0 h 618"/>
                <a:gd name="T11" fmla="*/ 336 w 336"/>
                <a:gd name="T12" fmla="*/ 618 h 6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18">
                  <a:moveTo>
                    <a:pt x="72" y="0"/>
                  </a:moveTo>
                  <a:cubicBezTo>
                    <a:pt x="114" y="62"/>
                    <a:pt x="336" y="269"/>
                    <a:pt x="324" y="372"/>
                  </a:cubicBezTo>
                  <a:cubicBezTo>
                    <a:pt x="312" y="475"/>
                    <a:pt x="67" y="567"/>
                    <a:pt x="0" y="618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auto">
            <a:xfrm>
              <a:off x="6817764" y="2732089"/>
              <a:ext cx="807000" cy="1000125"/>
            </a:xfrm>
            <a:custGeom>
              <a:avLst/>
              <a:gdLst>
                <a:gd name="T0" fmla="*/ 188912 w 437"/>
                <a:gd name="T1" fmla="*/ 0 h 630"/>
                <a:gd name="T2" fmla="*/ 84137 w 437"/>
                <a:gd name="T3" fmla="*/ 571500 h 630"/>
                <a:gd name="T4" fmla="*/ 693737 w 437"/>
                <a:gd name="T5" fmla="*/ 1000125 h 630"/>
                <a:gd name="T6" fmla="*/ 0 60000 65536"/>
                <a:gd name="T7" fmla="*/ 0 60000 65536"/>
                <a:gd name="T8" fmla="*/ 0 60000 65536"/>
                <a:gd name="T9" fmla="*/ 0 w 437"/>
                <a:gd name="T10" fmla="*/ 0 h 630"/>
                <a:gd name="T11" fmla="*/ 437 w 437"/>
                <a:gd name="T12" fmla="*/ 630 h 6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7" h="630">
                  <a:moveTo>
                    <a:pt x="119" y="0"/>
                  </a:moveTo>
                  <a:cubicBezTo>
                    <a:pt x="108" y="60"/>
                    <a:pt x="0" y="255"/>
                    <a:pt x="53" y="360"/>
                  </a:cubicBezTo>
                  <a:cubicBezTo>
                    <a:pt x="106" y="465"/>
                    <a:pt x="357" y="574"/>
                    <a:pt x="437" y="63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auto">
            <a:xfrm>
              <a:off x="7182271" y="4294189"/>
              <a:ext cx="777454" cy="1849437"/>
            </a:xfrm>
            <a:custGeom>
              <a:avLst/>
              <a:gdLst>
                <a:gd name="T0" fmla="*/ 0 w 421"/>
                <a:gd name="T1" fmla="*/ 1552574 h 1165"/>
                <a:gd name="T2" fmla="*/ 590550 w 421"/>
                <a:gd name="T3" fmla="*/ 1647825 h 1165"/>
                <a:gd name="T4" fmla="*/ 466725 w 421"/>
                <a:gd name="T5" fmla="*/ 342900 h 1165"/>
                <a:gd name="T6" fmla="*/ 85725 w 421"/>
                <a:gd name="T7" fmla="*/ 0 h 1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1"/>
                <a:gd name="T13" fmla="*/ 0 h 1165"/>
                <a:gd name="T14" fmla="*/ 421 w 421"/>
                <a:gd name="T15" fmla="*/ 1165 h 1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1" h="1165">
                  <a:moveTo>
                    <a:pt x="0" y="978"/>
                  </a:moveTo>
                  <a:cubicBezTo>
                    <a:pt x="62" y="988"/>
                    <a:pt x="323" y="1165"/>
                    <a:pt x="372" y="1038"/>
                  </a:cubicBezTo>
                  <a:cubicBezTo>
                    <a:pt x="421" y="911"/>
                    <a:pt x="347" y="389"/>
                    <a:pt x="294" y="216"/>
                  </a:cubicBezTo>
                  <a:cubicBezTo>
                    <a:pt x="241" y="43"/>
                    <a:pt x="104" y="45"/>
                    <a:pt x="54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3" name="Freeform 77"/>
            <p:cNvSpPr>
              <a:spLocks/>
            </p:cNvSpPr>
            <p:nvPr/>
          </p:nvSpPr>
          <p:spPr bwMode="auto">
            <a:xfrm>
              <a:off x="8390261" y="4303714"/>
              <a:ext cx="1196651" cy="1938337"/>
            </a:xfrm>
            <a:custGeom>
              <a:avLst/>
              <a:gdLst>
                <a:gd name="T0" fmla="*/ 407988 w 648"/>
                <a:gd name="T1" fmla="*/ 1512887 h 1221"/>
                <a:gd name="T2" fmla="*/ 1019175 w 648"/>
                <a:gd name="T3" fmla="*/ 1752600 h 1221"/>
                <a:gd name="T4" fmla="*/ 466725 w 648"/>
                <a:gd name="T5" fmla="*/ 400050 h 1221"/>
                <a:gd name="T6" fmla="*/ 0 w 648"/>
                <a:gd name="T7" fmla="*/ 0 h 1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8"/>
                <a:gd name="T13" fmla="*/ 0 h 1221"/>
                <a:gd name="T14" fmla="*/ 648 w 648"/>
                <a:gd name="T15" fmla="*/ 1221 h 1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8" h="1221">
                  <a:moveTo>
                    <a:pt x="257" y="953"/>
                  </a:moveTo>
                  <a:cubicBezTo>
                    <a:pt x="321" y="978"/>
                    <a:pt x="636" y="1221"/>
                    <a:pt x="642" y="1104"/>
                  </a:cubicBezTo>
                  <a:cubicBezTo>
                    <a:pt x="648" y="987"/>
                    <a:pt x="401" y="436"/>
                    <a:pt x="294" y="252"/>
                  </a:cubicBezTo>
                  <a:cubicBezTo>
                    <a:pt x="187" y="68"/>
                    <a:pt x="61" y="5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4" name="Freeform 78"/>
            <p:cNvSpPr>
              <a:spLocks/>
            </p:cNvSpPr>
            <p:nvPr/>
          </p:nvSpPr>
          <p:spPr bwMode="auto">
            <a:xfrm>
              <a:off x="9623846" y="4284664"/>
              <a:ext cx="1501354" cy="1963737"/>
            </a:xfrm>
            <a:custGeom>
              <a:avLst/>
              <a:gdLst>
                <a:gd name="T0" fmla="*/ 636588 w 813"/>
                <a:gd name="T1" fmla="*/ 1550987 h 1237"/>
                <a:gd name="T2" fmla="*/ 1247775 w 813"/>
                <a:gd name="T3" fmla="*/ 1790700 h 1237"/>
                <a:gd name="T4" fmla="*/ 895350 w 813"/>
                <a:gd name="T5" fmla="*/ 514350 h 1237"/>
                <a:gd name="T6" fmla="*/ 0 w 813"/>
                <a:gd name="T7" fmla="*/ 0 h 1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3"/>
                <a:gd name="T13" fmla="*/ 0 h 1237"/>
                <a:gd name="T14" fmla="*/ 813 w 813"/>
                <a:gd name="T15" fmla="*/ 1237 h 1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3" h="1237">
                  <a:moveTo>
                    <a:pt x="401" y="977"/>
                  </a:moveTo>
                  <a:cubicBezTo>
                    <a:pt x="465" y="1002"/>
                    <a:pt x="759" y="1237"/>
                    <a:pt x="786" y="1128"/>
                  </a:cubicBezTo>
                  <a:cubicBezTo>
                    <a:pt x="813" y="1019"/>
                    <a:pt x="695" y="512"/>
                    <a:pt x="564" y="324"/>
                  </a:cubicBezTo>
                  <a:cubicBezTo>
                    <a:pt x="433" y="136"/>
                    <a:pt x="118" y="6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5" name="Freeform 79"/>
            <p:cNvSpPr>
              <a:spLocks/>
            </p:cNvSpPr>
            <p:nvPr/>
          </p:nvSpPr>
          <p:spPr bwMode="auto">
            <a:xfrm>
              <a:off x="7192638" y="2847976"/>
              <a:ext cx="703587" cy="912813"/>
            </a:xfrm>
            <a:custGeom>
              <a:avLst/>
              <a:gdLst>
                <a:gd name="T0" fmla="*/ 487363 w 381"/>
                <a:gd name="T1" fmla="*/ 912813 h 575"/>
                <a:gd name="T2" fmla="*/ 523875 w 381"/>
                <a:gd name="T3" fmla="*/ 476250 h 575"/>
                <a:gd name="T4" fmla="*/ 0 w 381"/>
                <a:gd name="T5" fmla="*/ 0 h 575"/>
                <a:gd name="T6" fmla="*/ 0 60000 65536"/>
                <a:gd name="T7" fmla="*/ 0 60000 65536"/>
                <a:gd name="T8" fmla="*/ 0 60000 65536"/>
                <a:gd name="T9" fmla="*/ 0 w 381"/>
                <a:gd name="T10" fmla="*/ 0 h 575"/>
                <a:gd name="T11" fmla="*/ 381 w 381"/>
                <a:gd name="T12" fmla="*/ 575 h 5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575">
                  <a:moveTo>
                    <a:pt x="307" y="575"/>
                  </a:moveTo>
                  <a:cubicBezTo>
                    <a:pt x="311" y="529"/>
                    <a:pt x="381" y="396"/>
                    <a:pt x="330" y="300"/>
                  </a:cubicBezTo>
                  <a:cubicBezTo>
                    <a:pt x="279" y="204"/>
                    <a:pt x="69" y="6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6" name="Freeform 80"/>
            <p:cNvSpPr>
              <a:spLocks/>
            </p:cNvSpPr>
            <p:nvPr/>
          </p:nvSpPr>
          <p:spPr bwMode="auto">
            <a:xfrm>
              <a:off x="10082603" y="2867025"/>
              <a:ext cx="313936" cy="903288"/>
            </a:xfrm>
            <a:custGeom>
              <a:avLst/>
              <a:gdLst>
                <a:gd name="T0" fmla="*/ 22225 w 170"/>
                <a:gd name="T1" fmla="*/ 903288 h 569"/>
                <a:gd name="T2" fmla="*/ 41275 w 170"/>
                <a:gd name="T3" fmla="*/ 400050 h 569"/>
                <a:gd name="T4" fmla="*/ 269875 w 170"/>
                <a:gd name="T5" fmla="*/ 0 h 569"/>
                <a:gd name="T6" fmla="*/ 0 60000 65536"/>
                <a:gd name="T7" fmla="*/ 0 60000 65536"/>
                <a:gd name="T8" fmla="*/ 0 60000 65536"/>
                <a:gd name="T9" fmla="*/ 0 w 170"/>
                <a:gd name="T10" fmla="*/ 0 h 569"/>
                <a:gd name="T11" fmla="*/ 170 w 170"/>
                <a:gd name="T12" fmla="*/ 569 h 5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569">
                  <a:moveTo>
                    <a:pt x="14" y="569"/>
                  </a:moveTo>
                  <a:cubicBezTo>
                    <a:pt x="16" y="516"/>
                    <a:pt x="0" y="347"/>
                    <a:pt x="26" y="252"/>
                  </a:cubicBezTo>
                  <a:cubicBezTo>
                    <a:pt x="52" y="157"/>
                    <a:pt x="140" y="52"/>
                    <a:pt x="17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7" name="Freeform 81"/>
            <p:cNvSpPr>
              <a:spLocks/>
            </p:cNvSpPr>
            <p:nvPr/>
          </p:nvSpPr>
          <p:spPr bwMode="auto">
            <a:xfrm>
              <a:off x="8407659" y="2257425"/>
              <a:ext cx="360103" cy="979488"/>
            </a:xfrm>
            <a:custGeom>
              <a:avLst/>
              <a:gdLst>
                <a:gd name="T0" fmla="*/ 280987 w 195"/>
                <a:gd name="T1" fmla="*/ 979488 h 617"/>
                <a:gd name="T2" fmla="*/ 4762 w 195"/>
                <a:gd name="T3" fmla="*/ 495300 h 617"/>
                <a:gd name="T4" fmla="*/ 309562 w 195"/>
                <a:gd name="T5" fmla="*/ 0 h 617"/>
                <a:gd name="T6" fmla="*/ 0 60000 65536"/>
                <a:gd name="T7" fmla="*/ 0 60000 65536"/>
                <a:gd name="T8" fmla="*/ 0 60000 65536"/>
                <a:gd name="T9" fmla="*/ 0 w 195"/>
                <a:gd name="T10" fmla="*/ 0 h 617"/>
                <a:gd name="T11" fmla="*/ 195 w 195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617">
                  <a:moveTo>
                    <a:pt x="177" y="617"/>
                  </a:moveTo>
                  <a:cubicBezTo>
                    <a:pt x="148" y="566"/>
                    <a:pt x="0" y="415"/>
                    <a:pt x="3" y="312"/>
                  </a:cubicBezTo>
                  <a:cubicBezTo>
                    <a:pt x="6" y="209"/>
                    <a:pt x="155" y="65"/>
                    <a:pt x="195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8" name="Freeform 82"/>
            <p:cNvSpPr>
              <a:spLocks/>
            </p:cNvSpPr>
            <p:nvPr/>
          </p:nvSpPr>
          <p:spPr bwMode="auto">
            <a:xfrm>
              <a:off x="9503231" y="4278314"/>
              <a:ext cx="607558" cy="1284287"/>
            </a:xfrm>
            <a:custGeom>
              <a:avLst/>
              <a:gdLst>
                <a:gd name="T0" fmla="*/ 69850 w 329"/>
                <a:gd name="T1" fmla="*/ 0 h 809"/>
                <a:gd name="T2" fmla="*/ 74612 w 329"/>
                <a:gd name="T3" fmla="*/ 731837 h 809"/>
                <a:gd name="T4" fmla="*/ 522287 w 329"/>
                <a:gd name="T5" fmla="*/ 1284287 h 809"/>
                <a:gd name="T6" fmla="*/ 0 60000 65536"/>
                <a:gd name="T7" fmla="*/ 0 60000 65536"/>
                <a:gd name="T8" fmla="*/ 0 60000 65536"/>
                <a:gd name="T9" fmla="*/ 0 w 329"/>
                <a:gd name="T10" fmla="*/ 0 h 809"/>
                <a:gd name="T11" fmla="*/ 329 w 329"/>
                <a:gd name="T12" fmla="*/ 809 h 8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" h="809">
                  <a:moveTo>
                    <a:pt x="44" y="0"/>
                  </a:moveTo>
                  <a:cubicBezTo>
                    <a:pt x="44" y="77"/>
                    <a:pt x="0" y="326"/>
                    <a:pt x="47" y="461"/>
                  </a:cubicBezTo>
                  <a:cubicBezTo>
                    <a:pt x="94" y="596"/>
                    <a:pt x="270" y="737"/>
                    <a:pt x="329" y="809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09" name="Freeform 83"/>
            <p:cNvSpPr>
              <a:spLocks/>
            </p:cNvSpPr>
            <p:nvPr/>
          </p:nvSpPr>
          <p:spPr bwMode="auto">
            <a:xfrm>
              <a:off x="8192474" y="4276726"/>
              <a:ext cx="422890" cy="1343025"/>
            </a:xfrm>
            <a:custGeom>
              <a:avLst/>
              <a:gdLst>
                <a:gd name="T0" fmla="*/ 128587 w 229"/>
                <a:gd name="T1" fmla="*/ 0 h 846"/>
                <a:gd name="T2" fmla="*/ 39687 w 229"/>
                <a:gd name="T3" fmla="*/ 885825 h 846"/>
                <a:gd name="T4" fmla="*/ 363537 w 229"/>
                <a:gd name="T5" fmla="*/ 1343025 h 846"/>
                <a:gd name="T6" fmla="*/ 0 60000 65536"/>
                <a:gd name="T7" fmla="*/ 0 60000 65536"/>
                <a:gd name="T8" fmla="*/ 0 60000 65536"/>
                <a:gd name="T9" fmla="*/ 0 w 229"/>
                <a:gd name="T10" fmla="*/ 0 h 846"/>
                <a:gd name="T11" fmla="*/ 229 w 229"/>
                <a:gd name="T12" fmla="*/ 846 h 8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846">
                  <a:moveTo>
                    <a:pt x="81" y="0"/>
                  </a:moveTo>
                  <a:cubicBezTo>
                    <a:pt x="72" y="93"/>
                    <a:pt x="0" y="417"/>
                    <a:pt x="25" y="558"/>
                  </a:cubicBezTo>
                  <a:cubicBezTo>
                    <a:pt x="50" y="699"/>
                    <a:pt x="187" y="786"/>
                    <a:pt x="229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  <p:sp>
          <p:nvSpPr>
            <p:cNvPr id="110" name="Freeform 84"/>
            <p:cNvSpPr>
              <a:spLocks/>
            </p:cNvSpPr>
            <p:nvPr/>
          </p:nvSpPr>
          <p:spPr bwMode="auto">
            <a:xfrm>
              <a:off x="7096612" y="4267201"/>
              <a:ext cx="166202" cy="1076325"/>
            </a:xfrm>
            <a:custGeom>
              <a:avLst/>
              <a:gdLst>
                <a:gd name="T0" fmla="*/ 80962 w 90"/>
                <a:gd name="T1" fmla="*/ 0 h 678"/>
                <a:gd name="T2" fmla="*/ 9525 w 90"/>
                <a:gd name="T3" fmla="*/ 600075 h 678"/>
                <a:gd name="T4" fmla="*/ 142875 w 90"/>
                <a:gd name="T5" fmla="*/ 1076325 h 678"/>
                <a:gd name="T6" fmla="*/ 0 60000 65536"/>
                <a:gd name="T7" fmla="*/ 0 60000 65536"/>
                <a:gd name="T8" fmla="*/ 0 60000 65536"/>
                <a:gd name="T9" fmla="*/ 0 w 90"/>
                <a:gd name="T10" fmla="*/ 0 h 678"/>
                <a:gd name="T11" fmla="*/ 90 w 90"/>
                <a:gd name="T12" fmla="*/ 678 h 6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678">
                  <a:moveTo>
                    <a:pt x="51" y="0"/>
                  </a:moveTo>
                  <a:cubicBezTo>
                    <a:pt x="44" y="63"/>
                    <a:pt x="0" y="265"/>
                    <a:pt x="6" y="378"/>
                  </a:cubicBezTo>
                  <a:cubicBezTo>
                    <a:pt x="12" y="491"/>
                    <a:pt x="72" y="616"/>
                    <a:pt x="90" y="67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lv-LV" sz="1400"/>
            </a:p>
          </p:txBody>
        </p:sp>
      </p:grpSp>
    </p:spTree>
    <p:extLst>
      <p:ext uri="{BB962C8B-B14F-4D97-AF65-F5344CB8AC3E}">
        <p14:creationId xmlns:p14="http://schemas.microsoft.com/office/powerpoint/2010/main" val="40167546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Priority Queue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eaLnBrk="1" hangingPunct="1">
              <a:lnSpc>
                <a:spcPct val="90000"/>
              </a:lnSpc>
              <a:buNone/>
            </a:pPr>
            <a:r>
              <a:rPr lang="lv-LV" altLang="en-US" dirty="0" smtClean="0"/>
              <a:t>Characteristics of a priority queue</a:t>
            </a:r>
          </a:p>
          <a:p>
            <a:pPr marL="400050" eaLnBrk="1" hangingPunct="1">
              <a:lnSpc>
                <a:spcPct val="90000"/>
              </a:lnSpc>
            </a:pPr>
            <a:r>
              <a:rPr lang="lv-LV" altLang="en-US" dirty="0" smtClean="0"/>
              <a:t>every element in the priority queue has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Key/priority K </a:t>
            </a:r>
            <a:r>
              <a:rPr lang="lv-LV" altLang="en-US" dirty="0" smtClean="0">
                <a:sym typeface="Symbol" panose="05050102010706020507" pitchFamily="18" charset="2"/>
              </a:rPr>
              <a:t>of type </a:t>
            </a:r>
            <a:r>
              <a:rPr lang="lv-LV" altLang="en-US" b="1" dirty="0" smtClean="0"/>
              <a:t>key</a:t>
            </a:r>
            <a:r>
              <a:rPr lang="lv-LV" altLang="en-US" dirty="0" smtClean="0"/>
              <a:t> 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Information </a:t>
            </a:r>
            <a:r>
              <a:rPr lang="lv-LV" altLang="en-US" dirty="0"/>
              <a:t>I </a:t>
            </a:r>
            <a:r>
              <a:rPr lang="lv-LV" altLang="en-US" dirty="0" smtClean="0"/>
              <a:t>of type </a:t>
            </a:r>
            <a:r>
              <a:rPr lang="lv-LV" altLang="en-US" b="1" dirty="0" smtClean="0"/>
              <a:t>info</a:t>
            </a:r>
          </a:p>
          <a:p>
            <a:pPr eaLnBrk="1" hangingPunct="1">
              <a:lnSpc>
                <a:spcPct val="90000"/>
              </a:lnSpc>
            </a:pPr>
            <a:r>
              <a:rPr lang="lv-LV" altLang="en-US" dirty="0" smtClean="0"/>
              <a:t>Element is denoted by a pair &lt;</a:t>
            </a:r>
            <a:r>
              <a:rPr lang="lv-LV" altLang="en-US" dirty="0"/>
              <a:t>K, I&gt;</a:t>
            </a:r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Key K does not need to be unique</a:t>
            </a:r>
            <a:endParaRPr lang="lv-LV" altLang="en-US" dirty="0"/>
          </a:p>
          <a:p>
            <a:pPr lvl="1" eaLnBrk="1" hangingPunct="1">
              <a:lnSpc>
                <a:spcPct val="90000"/>
              </a:lnSpc>
            </a:pPr>
            <a:r>
              <a:rPr lang="lv-LV" altLang="en-US" dirty="0" smtClean="0"/>
              <a:t>Element removal strategy defines how to remove the elements according to the priority (dependent on the key K).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57691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Recall PQ Sorting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use a priority queue</a:t>
            </a:r>
          </a:p>
          <a:p>
            <a:pPr marL="800100" lvl="1" indent="-342900" eaLnBrk="1" hangingPunct="1"/>
            <a:r>
              <a:rPr lang="en-US" altLang="lv-LV" sz="1800"/>
              <a:t>Insert the elements with a series of </a:t>
            </a:r>
            <a:r>
              <a:rPr lang="en-US" altLang="lv-LV" sz="1800">
                <a:solidFill>
                  <a:schemeClr val="tx2"/>
                </a:solidFill>
              </a:rPr>
              <a:t>insert</a:t>
            </a:r>
            <a:r>
              <a:rPr lang="en-US" altLang="lv-LV" sz="1800"/>
              <a:t> operations</a:t>
            </a:r>
          </a:p>
          <a:p>
            <a:pPr marL="800100" lvl="1" indent="-342900" eaLnBrk="1" hangingPunct="1"/>
            <a:r>
              <a:rPr lang="en-US" altLang="lv-LV" sz="1800"/>
              <a:t>Remove the elements in sorted order with a series of </a:t>
            </a:r>
            <a:r>
              <a:rPr lang="en-US" altLang="lv-LV" sz="1800">
                <a:solidFill>
                  <a:schemeClr val="tx2"/>
                </a:solidFill>
              </a:rPr>
              <a:t>removeMin</a:t>
            </a:r>
            <a:r>
              <a:rPr lang="en-US" altLang="lv-LV" sz="1800"/>
              <a:t> operations</a:t>
            </a:r>
          </a:p>
          <a:p>
            <a:pPr eaLnBrk="1" hangingPunct="1"/>
            <a:r>
              <a:rPr lang="en-US" altLang="lv-LV" sz="2000"/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altLang="lv-LV" sz="1800"/>
              <a:t>Unsorted sequence gives selection-sort: O(n</a:t>
            </a:r>
            <a:r>
              <a:rPr lang="en-US" altLang="lv-LV" sz="1800" baseline="30000"/>
              <a:t>2</a:t>
            </a:r>
            <a:r>
              <a:rPr lang="en-US" altLang="lv-LV" sz="1800"/>
              <a:t>) time</a:t>
            </a:r>
          </a:p>
          <a:p>
            <a:pPr marL="800100" lvl="1" indent="-342900" eaLnBrk="1" hangingPunct="1"/>
            <a:r>
              <a:rPr lang="en-US" altLang="lv-LV" sz="1800"/>
              <a:t>Sorted sequence gives insertion-sort: O(n</a:t>
            </a:r>
            <a:r>
              <a:rPr lang="en-US" altLang="lv-LV" sz="1800" baseline="30000"/>
              <a:t>2</a:t>
            </a:r>
            <a:r>
              <a:rPr lang="en-US" altLang="lv-LV" sz="1800"/>
              <a:t>) time</a:t>
            </a:r>
          </a:p>
          <a:p>
            <a:pPr eaLnBrk="1" hangingPunct="1"/>
            <a:r>
              <a:rPr lang="en-US" altLang="lv-LV" sz="2000"/>
              <a:t>Can we do better?</a:t>
            </a:r>
          </a:p>
        </p:txBody>
      </p:sp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6858000" y="1697038"/>
            <a:ext cx="4267200" cy="424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PQ-Sort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S, C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for the elements of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lv-LV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algn="l" eaLnBrk="1" hangingPunct="1"/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lv-LV" sz="2000">
                <a:latin typeface="Times New Roman" panose="02020603050405020304" pitchFamily="18" charset="0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sequence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 sorted  in increasing order according to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priority queue with 		comparator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lv-LV" sz="20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S.empty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S.front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();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S.eraseFront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P.insert 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lv-LV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lv-LV" sz="20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P.empty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lv-LV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P.removeMin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lv-LV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S.insertBack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lv-LV" sz="20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181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Selection-Sort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altLang="lv-LV"/>
              <a:t>Running time of Selection-sort: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Inserting the elements into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 operations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time</a:t>
            </a:r>
          </a:p>
          <a:p>
            <a:pPr marL="800100" lvl="1" indent="-3429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Removing the elements in sorted order from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removeMin</a:t>
            </a:r>
            <a:r>
              <a:rPr lang="en-US" altLang="lv-LV" sz="2000"/>
              <a:t> operations takes time proportional to</a:t>
            </a:r>
            <a:br>
              <a:rPr lang="en-US" altLang="lv-LV" sz="2000"/>
            </a:br>
            <a:r>
              <a:rPr lang="en-US" altLang="lv-LV" sz="2000"/>
              <a:t>		 	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/>
          </a:p>
          <a:p>
            <a:pPr eaLnBrk="1" hangingPunct="1"/>
            <a:r>
              <a:rPr lang="en-US" altLang="lv-LV"/>
              <a:t>Selection-sort runs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 baseline="30000">
                <a:latin typeface="Times New Roman" panose="02020603050405020304" pitchFamily="18" charset="0"/>
              </a:rPr>
              <a:t>2</a:t>
            </a:r>
            <a:r>
              <a:rPr lang="en-US" altLang="lv-LV">
                <a:latin typeface="Times New Roman" panose="02020603050405020304" pitchFamily="18" charset="0"/>
              </a:rPr>
              <a:t>) </a:t>
            </a:r>
            <a:r>
              <a:rPr lang="en-US" altLang="lv-LV"/>
              <a:t>time </a:t>
            </a:r>
          </a:p>
        </p:txBody>
      </p:sp>
    </p:spTree>
    <p:extLst>
      <p:ext uri="{BB962C8B-B14F-4D97-AF65-F5344CB8AC3E}">
        <p14:creationId xmlns:p14="http://schemas.microsoft.com/office/powerpoint/2010/main" val="247965028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Selection-Sort Example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i="1" dirty="0"/>
              <a:t>                       	</a:t>
            </a:r>
            <a:r>
              <a:rPr lang="en-US" altLang="lv-LV" sz="2000" dirty="0">
                <a:solidFill>
                  <a:schemeClr val="tx2"/>
                </a:solidFill>
              </a:rPr>
              <a:t>Sequence S		Priority Queue P</a:t>
            </a:r>
            <a:r>
              <a:rPr lang="en-US" altLang="lv-LV" sz="2000" i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Input:</a:t>
            </a:r>
            <a:r>
              <a:rPr lang="en-US" altLang="lv-LV" sz="2000" dirty="0"/>
              <a:t>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(a)		(4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(b)		(8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..		..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(g)		()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2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b="1" dirty="0"/>
              <a:t>Phase 2</a:t>
            </a:r>
            <a:r>
              <a:rPr lang="en-US" altLang="lv-LV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(a)		(2)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(b)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(c)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(d)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5)			(7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(e)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7)		(8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(f)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</a:t>
            </a:r>
            <a:r>
              <a:rPr lang="en-US" altLang="lv-LV" sz="2000" i="1" dirty="0"/>
              <a:t>,</a:t>
            </a:r>
            <a:r>
              <a:rPr lang="en-US" altLang="lv-LV" sz="2000" dirty="0"/>
              <a:t>8)		(9)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2000" dirty="0"/>
              <a:t>	(g)		(2</a:t>
            </a:r>
            <a:r>
              <a:rPr lang="en-US" altLang="lv-LV" sz="2000" i="1" dirty="0"/>
              <a:t>,</a:t>
            </a:r>
            <a:r>
              <a:rPr lang="en-US" altLang="lv-LV" sz="2000" dirty="0"/>
              <a:t>3</a:t>
            </a:r>
            <a:r>
              <a:rPr lang="en-US" altLang="lv-LV" sz="2000" i="1" dirty="0"/>
              <a:t>,</a:t>
            </a:r>
            <a:r>
              <a:rPr lang="en-US" altLang="lv-LV" sz="2000" dirty="0"/>
              <a:t>4</a:t>
            </a:r>
            <a:r>
              <a:rPr lang="en-US" altLang="lv-LV" sz="2000" i="1" dirty="0"/>
              <a:t>,</a:t>
            </a:r>
            <a:r>
              <a:rPr lang="en-US" altLang="lv-LV" sz="2000" dirty="0"/>
              <a:t>5</a:t>
            </a:r>
            <a:r>
              <a:rPr lang="en-US" altLang="lv-LV" sz="2000" i="1" dirty="0"/>
              <a:t>,</a:t>
            </a:r>
            <a:r>
              <a:rPr lang="en-US" altLang="lv-LV" sz="2000" dirty="0"/>
              <a:t>7</a:t>
            </a:r>
            <a:r>
              <a:rPr lang="en-US" altLang="lv-LV" sz="2000" i="1" dirty="0"/>
              <a:t>,</a:t>
            </a:r>
            <a:r>
              <a:rPr lang="en-US" altLang="lv-LV" sz="2000" dirty="0"/>
              <a:t>8</a:t>
            </a:r>
            <a:r>
              <a:rPr lang="en-US" altLang="lv-LV" sz="2000" i="1" dirty="0"/>
              <a:t>,</a:t>
            </a:r>
            <a:r>
              <a:rPr lang="en-US" altLang="lv-LV" sz="2000" dirty="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388741686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Insertion-Sort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lv-LV"/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altLang="lv-LV"/>
              <a:t>Running time of Insertion-sort: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000"/>
              <a:t>Inserting the elements into the priority queue with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 operations takes time proportional to</a:t>
            </a:r>
          </a:p>
          <a:p>
            <a:pPr marL="990600" lvl="1" indent="-533400" algn="ctr" eaLnBrk="1" hangingPunct="1">
              <a:buNone/>
            </a:pP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lv-LV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lv-LV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lv-LV"/>
          </a:p>
          <a:p>
            <a:pPr marL="990600" lvl="1" indent="-533400" eaLnBrk="1" hangingPunct="1">
              <a:buFont typeface="Tahoma" panose="020B0604030504040204" pitchFamily="34" charset="0"/>
              <a:buAutoNum type="arabicPeriod" startAt="2"/>
            </a:pPr>
            <a:r>
              <a:rPr lang="en-US" altLang="lv-LV" sz="2000"/>
              <a:t>Removing the elements in sorted order from the priority queue with  a series of 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/>
              <a:t> </a:t>
            </a:r>
            <a:r>
              <a:rPr lang="en-US" altLang="lv-LV" sz="2000">
                <a:solidFill>
                  <a:schemeClr val="tx2"/>
                </a:solidFill>
              </a:rPr>
              <a:t>removeMin</a:t>
            </a:r>
            <a:r>
              <a:rPr lang="en-US" altLang="lv-LV" sz="2000"/>
              <a:t> operations takes </a:t>
            </a:r>
            <a:r>
              <a:rPr lang="en-US" altLang="lv-LV" sz="2000" b="1" i="1">
                <a:latin typeface="Times New Roman" panose="02020603050405020304" pitchFamily="18" charset="0"/>
              </a:rPr>
              <a:t>O</a:t>
            </a:r>
            <a:r>
              <a:rPr lang="en-US" altLang="lv-LV" sz="2000">
                <a:latin typeface="Times New Roman" panose="02020603050405020304" pitchFamily="18" charset="0"/>
              </a:rPr>
              <a:t>(</a:t>
            </a:r>
            <a:r>
              <a:rPr lang="en-US" altLang="lv-LV" sz="2000" b="1" i="1">
                <a:latin typeface="Times New Roman" panose="02020603050405020304" pitchFamily="18" charset="0"/>
              </a:rPr>
              <a:t>n</a:t>
            </a:r>
            <a:r>
              <a:rPr lang="en-US" altLang="lv-LV" sz="2000">
                <a:latin typeface="Times New Roman" panose="02020603050405020304" pitchFamily="18" charset="0"/>
              </a:rPr>
              <a:t>) </a:t>
            </a:r>
            <a:r>
              <a:rPr lang="en-US" altLang="lv-LV" sz="2000"/>
              <a:t>time</a:t>
            </a:r>
          </a:p>
          <a:p>
            <a:pPr marL="609600" indent="-609600" eaLnBrk="1" hangingPunct="1"/>
            <a:r>
              <a:rPr lang="en-US" altLang="lv-LV"/>
              <a:t>Insertion-sort runs in </a:t>
            </a:r>
            <a:r>
              <a:rPr lang="en-US" altLang="lv-LV" b="1" i="1">
                <a:latin typeface="Times New Roman" panose="02020603050405020304" pitchFamily="18" charset="0"/>
              </a:rPr>
              <a:t>O</a:t>
            </a:r>
            <a:r>
              <a:rPr lang="en-US" altLang="lv-LV">
                <a:latin typeface="Times New Roman" panose="02020603050405020304" pitchFamily="18" charset="0"/>
              </a:rPr>
              <a:t>(</a:t>
            </a:r>
            <a:r>
              <a:rPr lang="en-US" altLang="lv-LV" b="1" i="1">
                <a:latin typeface="Times New Roman" panose="02020603050405020304" pitchFamily="18" charset="0"/>
              </a:rPr>
              <a:t>n</a:t>
            </a:r>
            <a:r>
              <a:rPr lang="en-US" altLang="lv-LV" baseline="30000">
                <a:latin typeface="Times New Roman" panose="02020603050405020304" pitchFamily="18" charset="0"/>
              </a:rPr>
              <a:t>2</a:t>
            </a:r>
            <a:r>
              <a:rPr lang="en-US" altLang="lv-LV">
                <a:latin typeface="Times New Roman" panose="02020603050405020304" pitchFamily="18" charset="0"/>
              </a:rPr>
              <a:t>) </a:t>
            </a:r>
            <a:r>
              <a:rPr lang="en-US" altLang="lv-LV"/>
              <a:t>time </a:t>
            </a:r>
            <a:endParaRPr lang="en-US" altLang="lv-LV" smtClean="0"/>
          </a:p>
        </p:txBody>
      </p:sp>
    </p:spTree>
    <p:extLst>
      <p:ext uri="{BB962C8B-B14F-4D97-AF65-F5344CB8AC3E}">
        <p14:creationId xmlns:p14="http://schemas.microsoft.com/office/powerpoint/2010/main" val="186853115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Insertion-Sort Example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		</a:t>
            </a:r>
            <a:r>
              <a:rPr lang="en-US" altLang="lv-LV" sz="1800" dirty="0">
                <a:solidFill>
                  <a:schemeClr val="tx2"/>
                </a:solidFill>
              </a:rPr>
              <a:t>Sequence S		Priority queue P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Input:		(7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     (a)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(b)		(8</a:t>
            </a:r>
            <a:r>
              <a:rPr lang="en-US" altLang="lv-LV" sz="1800" i="1" dirty="0"/>
              <a:t>,</a:t>
            </a:r>
            <a:r>
              <a:rPr lang="en-US" altLang="lv-LV" sz="1800" dirty="0"/>
              <a:t>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7)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(c)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(d)		(5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(e)		(3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(f)		(9)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(g)		()	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lv-LV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Phase 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(a)		(2)			(3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(b)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3)			(4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..		..			..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lv-LV" sz="1800" dirty="0"/>
              <a:t>	(g)		(2</a:t>
            </a:r>
            <a:r>
              <a:rPr lang="en-US" altLang="lv-LV" sz="1800" i="1" dirty="0"/>
              <a:t>,</a:t>
            </a:r>
            <a:r>
              <a:rPr lang="en-US" altLang="lv-LV" sz="1800" dirty="0"/>
              <a:t>3</a:t>
            </a:r>
            <a:r>
              <a:rPr lang="en-US" altLang="lv-LV" sz="1800" i="1" dirty="0"/>
              <a:t>,</a:t>
            </a:r>
            <a:r>
              <a:rPr lang="en-US" altLang="lv-LV" sz="1800" dirty="0"/>
              <a:t>4</a:t>
            </a:r>
            <a:r>
              <a:rPr lang="en-US" altLang="lv-LV" sz="1800" i="1" dirty="0"/>
              <a:t>,</a:t>
            </a:r>
            <a:r>
              <a:rPr lang="en-US" altLang="lv-LV" sz="1800" dirty="0"/>
              <a:t>5</a:t>
            </a:r>
            <a:r>
              <a:rPr lang="en-US" altLang="lv-LV" sz="1800" i="1" dirty="0"/>
              <a:t>,</a:t>
            </a:r>
            <a:r>
              <a:rPr lang="en-US" altLang="lv-LV" sz="1800" dirty="0"/>
              <a:t>7</a:t>
            </a:r>
            <a:r>
              <a:rPr lang="en-US" altLang="lv-LV" sz="1800" i="1" dirty="0"/>
              <a:t>,</a:t>
            </a:r>
            <a:r>
              <a:rPr lang="en-US" altLang="lv-LV" sz="1800" dirty="0"/>
              <a:t>8</a:t>
            </a:r>
            <a:r>
              <a:rPr lang="en-US" altLang="lv-LV" sz="1800" i="1" dirty="0"/>
              <a:t>,</a:t>
            </a:r>
            <a:r>
              <a:rPr lang="en-US" altLang="lv-LV" sz="1800" dirty="0"/>
              <a:t>9)		()</a:t>
            </a:r>
          </a:p>
        </p:txBody>
      </p:sp>
    </p:spTree>
    <p:extLst>
      <p:ext uri="{BB962C8B-B14F-4D97-AF65-F5344CB8AC3E}">
        <p14:creationId xmlns:p14="http://schemas.microsoft.com/office/powerpoint/2010/main" val="1027179147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200" dirty="0"/>
              <a:t>Instead of using an external data structure, we can implement selection-sort and insertion-sort in-place</a:t>
            </a:r>
          </a:p>
          <a:p>
            <a:pPr eaLnBrk="1" hangingPunct="1">
              <a:defRPr/>
            </a:pPr>
            <a:r>
              <a:rPr lang="en-US" sz="2200" dirty="0"/>
              <a:t>A portion of the input sequence itself serves as the priority queue</a:t>
            </a:r>
          </a:p>
          <a:p>
            <a:pPr eaLnBrk="1" hangingPunct="1">
              <a:defRPr/>
            </a:pPr>
            <a:r>
              <a:rPr lang="en-US" sz="2200" dirty="0"/>
              <a:t>For in-place insertion-sort</a:t>
            </a:r>
          </a:p>
          <a:p>
            <a:pPr lvl="1" eaLnBrk="1" hangingPunct="1">
              <a:defRPr/>
            </a:pPr>
            <a:r>
              <a:rPr lang="en-US" sz="2000" dirty="0"/>
              <a:t>We keep sorted the initial portion of the sequence</a:t>
            </a:r>
          </a:p>
          <a:p>
            <a:pPr lvl="1" eaLnBrk="1" hangingPunct="1">
              <a:defRPr/>
            </a:pPr>
            <a:r>
              <a:rPr lang="en-US" sz="2000" dirty="0"/>
              <a:t>We can use </a:t>
            </a:r>
            <a:r>
              <a:rPr lang="en-US" sz="2000" dirty="0">
                <a:solidFill>
                  <a:schemeClr val="tx2"/>
                </a:solidFill>
              </a:rPr>
              <a:t>swaps</a:t>
            </a:r>
            <a:r>
              <a:rPr lang="en-US" sz="2000" dirty="0"/>
              <a:t> instead of modifying the sequence</a:t>
            </a:r>
          </a:p>
        </p:txBody>
      </p:sp>
      <p:sp>
        <p:nvSpPr>
          <p:cNvPr id="13371" name="Line 10"/>
          <p:cNvSpPr>
            <a:spLocks noChangeShapeType="1"/>
          </p:cNvSpPr>
          <p:nvPr/>
        </p:nvSpPr>
        <p:spPr bwMode="auto">
          <a:xfrm>
            <a:off x="7772400" y="17716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72" name="Oval 5"/>
          <p:cNvSpPr>
            <a:spLocks noChangeAspect="1" noChangeArrowheads="1"/>
          </p:cNvSpPr>
          <p:nvPr/>
        </p:nvSpPr>
        <p:spPr bwMode="auto">
          <a:xfrm>
            <a:off x="74676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73" name="Oval 6"/>
          <p:cNvSpPr>
            <a:spLocks noChangeAspect="1" noChangeArrowheads="1"/>
          </p:cNvSpPr>
          <p:nvPr/>
        </p:nvSpPr>
        <p:spPr bwMode="auto">
          <a:xfrm>
            <a:off x="813435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74" name="Oval 7"/>
          <p:cNvSpPr>
            <a:spLocks noChangeAspect="1" noChangeArrowheads="1"/>
          </p:cNvSpPr>
          <p:nvPr/>
        </p:nvSpPr>
        <p:spPr bwMode="auto">
          <a:xfrm>
            <a:off x="88011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75" name="Oval 8"/>
          <p:cNvSpPr>
            <a:spLocks noChangeAspect="1" noChangeArrowheads="1"/>
          </p:cNvSpPr>
          <p:nvPr/>
        </p:nvSpPr>
        <p:spPr bwMode="auto">
          <a:xfrm>
            <a:off x="946785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76" name="Oval 9"/>
          <p:cNvSpPr>
            <a:spLocks noChangeAspect="1" noChangeArrowheads="1"/>
          </p:cNvSpPr>
          <p:nvPr/>
        </p:nvSpPr>
        <p:spPr bwMode="auto">
          <a:xfrm>
            <a:off x="10134600" y="16192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65" name="Line 13"/>
          <p:cNvSpPr>
            <a:spLocks noChangeShapeType="1"/>
          </p:cNvSpPr>
          <p:nvPr/>
        </p:nvSpPr>
        <p:spPr bwMode="auto">
          <a:xfrm>
            <a:off x="7772400" y="24828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66" name="Oval 14"/>
          <p:cNvSpPr>
            <a:spLocks noChangeAspect="1" noChangeArrowheads="1"/>
          </p:cNvSpPr>
          <p:nvPr/>
        </p:nvSpPr>
        <p:spPr bwMode="auto">
          <a:xfrm>
            <a:off x="7467600" y="23304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67" name="Oval 15"/>
          <p:cNvSpPr>
            <a:spLocks noChangeAspect="1" noChangeArrowheads="1"/>
          </p:cNvSpPr>
          <p:nvPr/>
        </p:nvSpPr>
        <p:spPr bwMode="auto">
          <a:xfrm>
            <a:off x="813435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68" name="Oval 16"/>
          <p:cNvSpPr>
            <a:spLocks noChangeAspect="1" noChangeArrowheads="1"/>
          </p:cNvSpPr>
          <p:nvPr/>
        </p:nvSpPr>
        <p:spPr bwMode="auto">
          <a:xfrm>
            <a:off x="880110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69" name="Oval 17"/>
          <p:cNvSpPr>
            <a:spLocks noChangeAspect="1" noChangeArrowheads="1"/>
          </p:cNvSpPr>
          <p:nvPr/>
        </p:nvSpPr>
        <p:spPr bwMode="auto">
          <a:xfrm>
            <a:off x="946785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70" name="Oval 18"/>
          <p:cNvSpPr>
            <a:spLocks noChangeAspect="1" noChangeArrowheads="1"/>
          </p:cNvSpPr>
          <p:nvPr/>
        </p:nvSpPr>
        <p:spPr bwMode="auto">
          <a:xfrm>
            <a:off x="10134600" y="2330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59" name="Line 20"/>
          <p:cNvSpPr>
            <a:spLocks noChangeShapeType="1"/>
          </p:cNvSpPr>
          <p:nvPr/>
        </p:nvSpPr>
        <p:spPr bwMode="auto">
          <a:xfrm>
            <a:off x="7772400" y="31940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60" name="Oval 21"/>
          <p:cNvSpPr>
            <a:spLocks noChangeAspect="1" noChangeArrowheads="1"/>
          </p:cNvSpPr>
          <p:nvPr/>
        </p:nvSpPr>
        <p:spPr bwMode="auto">
          <a:xfrm>
            <a:off x="7467600" y="30416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61" name="Oval 22"/>
          <p:cNvSpPr>
            <a:spLocks noChangeAspect="1" noChangeArrowheads="1"/>
          </p:cNvSpPr>
          <p:nvPr/>
        </p:nvSpPr>
        <p:spPr bwMode="auto">
          <a:xfrm>
            <a:off x="8134350" y="30416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62" name="Oval 23"/>
          <p:cNvSpPr>
            <a:spLocks noChangeAspect="1" noChangeArrowheads="1"/>
          </p:cNvSpPr>
          <p:nvPr/>
        </p:nvSpPr>
        <p:spPr bwMode="auto">
          <a:xfrm>
            <a:off x="880110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63" name="Oval 24"/>
          <p:cNvSpPr>
            <a:spLocks noChangeAspect="1" noChangeArrowheads="1"/>
          </p:cNvSpPr>
          <p:nvPr/>
        </p:nvSpPr>
        <p:spPr bwMode="auto">
          <a:xfrm>
            <a:off x="946785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64" name="Oval 25"/>
          <p:cNvSpPr>
            <a:spLocks noChangeAspect="1" noChangeArrowheads="1"/>
          </p:cNvSpPr>
          <p:nvPr/>
        </p:nvSpPr>
        <p:spPr bwMode="auto">
          <a:xfrm>
            <a:off x="10134600" y="30416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53" name="Line 27"/>
          <p:cNvSpPr>
            <a:spLocks noChangeShapeType="1"/>
          </p:cNvSpPr>
          <p:nvPr/>
        </p:nvSpPr>
        <p:spPr bwMode="auto">
          <a:xfrm>
            <a:off x="7772400" y="39052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54" name="Oval 28"/>
          <p:cNvSpPr>
            <a:spLocks noChangeAspect="1" noChangeArrowheads="1"/>
          </p:cNvSpPr>
          <p:nvPr/>
        </p:nvSpPr>
        <p:spPr bwMode="auto">
          <a:xfrm>
            <a:off x="746760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55" name="Oval 29"/>
          <p:cNvSpPr>
            <a:spLocks noChangeAspect="1" noChangeArrowheads="1"/>
          </p:cNvSpPr>
          <p:nvPr/>
        </p:nvSpPr>
        <p:spPr bwMode="auto">
          <a:xfrm>
            <a:off x="813435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56" name="Oval 30"/>
          <p:cNvSpPr>
            <a:spLocks noChangeAspect="1" noChangeArrowheads="1"/>
          </p:cNvSpPr>
          <p:nvPr/>
        </p:nvSpPr>
        <p:spPr bwMode="auto">
          <a:xfrm>
            <a:off x="8801100" y="37528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57" name="Oval 31"/>
          <p:cNvSpPr>
            <a:spLocks noChangeAspect="1" noChangeArrowheads="1"/>
          </p:cNvSpPr>
          <p:nvPr/>
        </p:nvSpPr>
        <p:spPr bwMode="auto">
          <a:xfrm>
            <a:off x="9467850" y="3752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58" name="Oval 32"/>
          <p:cNvSpPr>
            <a:spLocks noChangeAspect="1" noChangeArrowheads="1"/>
          </p:cNvSpPr>
          <p:nvPr/>
        </p:nvSpPr>
        <p:spPr bwMode="auto">
          <a:xfrm>
            <a:off x="10134600" y="37528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7772400" y="46164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48" name="Oval 35"/>
          <p:cNvSpPr>
            <a:spLocks noChangeArrowheads="1"/>
          </p:cNvSpPr>
          <p:nvPr/>
        </p:nvSpPr>
        <p:spPr bwMode="auto">
          <a:xfrm>
            <a:off x="746760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49" name="Oval 36"/>
          <p:cNvSpPr>
            <a:spLocks noChangeArrowheads="1"/>
          </p:cNvSpPr>
          <p:nvPr/>
        </p:nvSpPr>
        <p:spPr bwMode="auto">
          <a:xfrm>
            <a:off x="813435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50" name="Oval 37"/>
          <p:cNvSpPr>
            <a:spLocks noChangeArrowheads="1"/>
          </p:cNvSpPr>
          <p:nvPr/>
        </p:nvSpPr>
        <p:spPr bwMode="auto">
          <a:xfrm>
            <a:off x="880110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51" name="Oval 38"/>
          <p:cNvSpPr>
            <a:spLocks noChangeArrowheads="1"/>
          </p:cNvSpPr>
          <p:nvPr/>
        </p:nvSpPr>
        <p:spPr bwMode="auto">
          <a:xfrm>
            <a:off x="9467850" y="44640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52" name="Oval 39"/>
          <p:cNvSpPr>
            <a:spLocks noChangeArrowheads="1"/>
          </p:cNvSpPr>
          <p:nvPr/>
        </p:nvSpPr>
        <p:spPr bwMode="auto">
          <a:xfrm>
            <a:off x="10134600" y="44640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1" name="Line 40"/>
          <p:cNvSpPr>
            <a:spLocks noChangeShapeType="1"/>
          </p:cNvSpPr>
          <p:nvPr/>
        </p:nvSpPr>
        <p:spPr bwMode="auto">
          <a:xfrm>
            <a:off x="7772400" y="53276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42" name="Oval 41"/>
          <p:cNvSpPr>
            <a:spLocks noChangeAspect="1" noChangeArrowheads="1"/>
          </p:cNvSpPr>
          <p:nvPr/>
        </p:nvSpPr>
        <p:spPr bwMode="auto">
          <a:xfrm>
            <a:off x="74676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43" name="Oval 42"/>
          <p:cNvSpPr>
            <a:spLocks noChangeAspect="1" noChangeArrowheads="1"/>
          </p:cNvSpPr>
          <p:nvPr/>
        </p:nvSpPr>
        <p:spPr bwMode="auto">
          <a:xfrm>
            <a:off x="813435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44" name="Oval 43"/>
          <p:cNvSpPr>
            <a:spLocks noChangeAspect="1" noChangeArrowheads="1"/>
          </p:cNvSpPr>
          <p:nvPr/>
        </p:nvSpPr>
        <p:spPr bwMode="auto">
          <a:xfrm>
            <a:off x="88011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45" name="Oval 44"/>
          <p:cNvSpPr>
            <a:spLocks noChangeAspect="1" noChangeArrowheads="1"/>
          </p:cNvSpPr>
          <p:nvPr/>
        </p:nvSpPr>
        <p:spPr bwMode="auto">
          <a:xfrm>
            <a:off x="946785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46" name="Oval 45"/>
          <p:cNvSpPr>
            <a:spLocks noChangeAspect="1" noChangeArrowheads="1"/>
          </p:cNvSpPr>
          <p:nvPr/>
        </p:nvSpPr>
        <p:spPr bwMode="auto">
          <a:xfrm>
            <a:off x="10134600" y="5175250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35" name="Line 46"/>
          <p:cNvSpPr>
            <a:spLocks noChangeShapeType="1"/>
          </p:cNvSpPr>
          <p:nvPr/>
        </p:nvSpPr>
        <p:spPr bwMode="auto">
          <a:xfrm>
            <a:off x="7772400" y="603885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b="1">
              <a:solidFill>
                <a:schemeClr val="bg1"/>
              </a:solidFill>
            </a:endParaRPr>
          </a:p>
        </p:txBody>
      </p:sp>
      <p:sp>
        <p:nvSpPr>
          <p:cNvPr id="13336" name="Oval 47"/>
          <p:cNvSpPr>
            <a:spLocks noChangeAspect="1" noChangeArrowheads="1"/>
          </p:cNvSpPr>
          <p:nvPr/>
        </p:nvSpPr>
        <p:spPr bwMode="auto">
          <a:xfrm>
            <a:off x="74676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37" name="Oval 48"/>
          <p:cNvSpPr>
            <a:spLocks noChangeAspect="1" noChangeArrowheads="1"/>
          </p:cNvSpPr>
          <p:nvPr/>
        </p:nvSpPr>
        <p:spPr bwMode="auto">
          <a:xfrm>
            <a:off x="813435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38" name="Oval 49"/>
          <p:cNvSpPr>
            <a:spLocks noChangeAspect="1" noChangeArrowheads="1"/>
          </p:cNvSpPr>
          <p:nvPr/>
        </p:nvSpPr>
        <p:spPr bwMode="auto">
          <a:xfrm>
            <a:off x="88011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39" name="Oval 50"/>
          <p:cNvSpPr>
            <a:spLocks noChangeAspect="1" noChangeArrowheads="1"/>
          </p:cNvSpPr>
          <p:nvPr/>
        </p:nvSpPr>
        <p:spPr bwMode="auto">
          <a:xfrm>
            <a:off x="946785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40" name="Oval 51"/>
          <p:cNvSpPr>
            <a:spLocks noChangeAspect="1" noChangeArrowheads="1"/>
          </p:cNvSpPr>
          <p:nvPr/>
        </p:nvSpPr>
        <p:spPr bwMode="auto">
          <a:xfrm>
            <a:off x="10134600" y="588645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b="1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3325" name="AutoShape 58"/>
          <p:cNvCxnSpPr>
            <a:cxnSpLocks noChangeShapeType="1"/>
            <a:stCxn id="13367" idx="0"/>
            <a:endCxn id="13366" idx="7"/>
          </p:cNvCxnSpPr>
          <p:nvPr/>
        </p:nvCxnSpPr>
        <p:spPr bwMode="auto">
          <a:xfrm rot="16200000" flipH="1" flipV="1">
            <a:off x="8076920" y="21113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59"/>
          <p:cNvCxnSpPr>
            <a:cxnSpLocks noChangeShapeType="1"/>
            <a:stCxn id="13362" idx="0"/>
            <a:endCxn id="13361" idx="7"/>
          </p:cNvCxnSpPr>
          <p:nvPr/>
        </p:nvCxnSpPr>
        <p:spPr bwMode="auto">
          <a:xfrm rot="16200000" flipH="1" flipV="1">
            <a:off x="8743670" y="28225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60"/>
          <p:cNvCxnSpPr>
            <a:cxnSpLocks noChangeShapeType="1"/>
            <a:stCxn id="13361" idx="0"/>
            <a:endCxn id="13360" idx="7"/>
          </p:cNvCxnSpPr>
          <p:nvPr/>
        </p:nvCxnSpPr>
        <p:spPr bwMode="auto">
          <a:xfrm rot="16200000" flipH="1" flipV="1">
            <a:off x="8076920" y="28225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61"/>
          <p:cNvCxnSpPr>
            <a:cxnSpLocks noChangeShapeType="1"/>
            <a:stCxn id="13356" idx="0"/>
            <a:endCxn id="13355" idx="7"/>
          </p:cNvCxnSpPr>
          <p:nvPr/>
        </p:nvCxnSpPr>
        <p:spPr bwMode="auto">
          <a:xfrm rot="16200000" flipH="1" flipV="1">
            <a:off x="8743670" y="35337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62"/>
          <p:cNvCxnSpPr>
            <a:cxnSpLocks noChangeShapeType="1"/>
            <a:stCxn id="13357" idx="0"/>
            <a:endCxn id="13356" idx="7"/>
          </p:cNvCxnSpPr>
          <p:nvPr/>
        </p:nvCxnSpPr>
        <p:spPr bwMode="auto">
          <a:xfrm rot="16200000" flipH="1" flipV="1">
            <a:off x="9410420" y="35337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63"/>
          <p:cNvCxnSpPr>
            <a:cxnSpLocks noChangeShapeType="1"/>
            <a:stCxn id="13352" idx="0"/>
            <a:endCxn id="13351" idx="7"/>
          </p:cNvCxnSpPr>
          <p:nvPr/>
        </p:nvCxnSpPr>
        <p:spPr bwMode="auto">
          <a:xfrm rot="16200000" flipH="1" flipV="1">
            <a:off x="1007717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65"/>
          <p:cNvCxnSpPr>
            <a:cxnSpLocks noChangeShapeType="1"/>
            <a:stCxn id="13350" idx="0"/>
            <a:endCxn id="13349" idx="7"/>
          </p:cNvCxnSpPr>
          <p:nvPr/>
        </p:nvCxnSpPr>
        <p:spPr bwMode="auto">
          <a:xfrm rot="16200000" flipH="1" flipV="1">
            <a:off x="874367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66"/>
          <p:cNvCxnSpPr>
            <a:cxnSpLocks noChangeShapeType="1"/>
            <a:stCxn id="13349" idx="0"/>
            <a:endCxn id="13348" idx="7"/>
          </p:cNvCxnSpPr>
          <p:nvPr/>
        </p:nvCxnSpPr>
        <p:spPr bwMode="auto">
          <a:xfrm rot="16200000" flipH="1" flipV="1">
            <a:off x="807692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67"/>
          <p:cNvCxnSpPr>
            <a:cxnSpLocks noChangeShapeType="1"/>
            <a:stCxn id="13351" idx="0"/>
            <a:endCxn id="13350" idx="7"/>
          </p:cNvCxnSpPr>
          <p:nvPr/>
        </p:nvCxnSpPr>
        <p:spPr bwMode="auto">
          <a:xfrm rot="16200000" flipH="1" flipV="1">
            <a:off x="9410420" y="4244974"/>
            <a:ext cx="66955" cy="505105"/>
          </a:xfrm>
          <a:prstGeom prst="curvedConnector3">
            <a:avLst>
              <a:gd name="adj1" fmla="val -341423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8058697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Heap-Sort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Consider a priority queue with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items implemented by means of a heap</a:t>
            </a:r>
          </a:p>
          <a:p>
            <a:pPr lvl="1" eaLnBrk="1" hangingPunct="1"/>
            <a:r>
              <a:rPr lang="en-US" altLang="lv-LV" dirty="0"/>
              <a:t>the space used is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methods </a:t>
            </a:r>
            <a:r>
              <a:rPr lang="en-US" altLang="lv-LV" dirty="0">
                <a:solidFill>
                  <a:schemeClr val="tx2"/>
                </a:solidFill>
              </a:rPr>
              <a:t>insert</a:t>
            </a:r>
            <a:r>
              <a:rPr lang="en-US" altLang="lv-LV" dirty="0"/>
              <a:t> and </a:t>
            </a:r>
            <a:r>
              <a:rPr lang="en-US" altLang="lv-LV" dirty="0" err="1">
                <a:solidFill>
                  <a:schemeClr val="tx2"/>
                </a:solidFill>
              </a:rPr>
              <a:t>removeMin</a:t>
            </a:r>
            <a:r>
              <a:rPr lang="en-US" altLang="lv-LV" dirty="0"/>
              <a:t> take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(log </a:t>
            </a:r>
            <a:r>
              <a:rPr lang="en-US" altLang="lv-LV" b="1" i="1" dirty="0">
                <a:latin typeface="Times New Roman" panose="02020603050405020304" pitchFamily="18" charset="0"/>
              </a:rPr>
              <a:t>n</a:t>
            </a:r>
            <a:r>
              <a:rPr lang="en-US" altLang="lv-LV" dirty="0">
                <a:latin typeface="Times New Roman" panose="02020603050405020304" pitchFamily="18" charset="0"/>
              </a:rPr>
              <a:t>) </a:t>
            </a:r>
            <a:r>
              <a:rPr lang="en-US" altLang="lv-LV" dirty="0"/>
              <a:t>time</a:t>
            </a:r>
          </a:p>
          <a:p>
            <a:pPr lvl="1" eaLnBrk="1" hangingPunct="1"/>
            <a:r>
              <a:rPr lang="en-US" altLang="lv-LV" dirty="0"/>
              <a:t>methods </a:t>
            </a:r>
            <a:r>
              <a:rPr lang="en-US" altLang="lv-LV" dirty="0">
                <a:solidFill>
                  <a:schemeClr val="tx2"/>
                </a:solidFill>
              </a:rPr>
              <a:t>size</a:t>
            </a:r>
            <a:r>
              <a:rPr lang="en-US" altLang="lv-LV" dirty="0"/>
              <a:t>, </a:t>
            </a:r>
            <a:r>
              <a:rPr lang="en-US" altLang="lv-LV" dirty="0">
                <a:solidFill>
                  <a:schemeClr val="tx2"/>
                </a:solidFill>
              </a:rPr>
              <a:t>empty</a:t>
            </a:r>
            <a:r>
              <a:rPr lang="en-US" altLang="lv-LV" dirty="0"/>
              <a:t>, and </a:t>
            </a:r>
            <a:r>
              <a:rPr lang="en-US" altLang="lv-LV" dirty="0">
                <a:solidFill>
                  <a:schemeClr val="tx2"/>
                </a:solidFill>
              </a:rPr>
              <a:t>min</a:t>
            </a:r>
            <a:r>
              <a:rPr lang="en-US" altLang="lv-LV" dirty="0"/>
              <a:t> take time </a:t>
            </a:r>
            <a:r>
              <a:rPr lang="en-US" altLang="lv-LV" b="1" i="1" dirty="0">
                <a:latin typeface="Times New Roman" panose="02020603050405020304" pitchFamily="18" charset="0"/>
              </a:rPr>
              <a:t>O</a:t>
            </a:r>
            <a:r>
              <a:rPr lang="en-US" altLang="lv-LV" dirty="0">
                <a:latin typeface="Times New Roman" panose="02020603050405020304" pitchFamily="18" charset="0"/>
              </a:rPr>
              <a:t>(1) </a:t>
            </a:r>
            <a:r>
              <a:rPr lang="en-US" altLang="lv-LV" dirty="0"/>
              <a:t>time</a:t>
            </a: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Using a heap-based priority queue, we can sort a sequence of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elements in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400" dirty="0">
                <a:latin typeface="Times New Roman" panose="02020603050405020304" pitchFamily="18" charset="0"/>
              </a:rPr>
              <a:t>(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>
                <a:latin typeface="Times New Roman" panose="02020603050405020304" pitchFamily="18" charset="0"/>
              </a:rPr>
              <a:t> log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>
                <a:latin typeface="Times New Roman" panose="02020603050405020304" pitchFamily="18" charset="0"/>
              </a:rPr>
              <a:t>) </a:t>
            </a:r>
            <a:r>
              <a:rPr lang="en-US" altLang="lv-LV" sz="2400" dirty="0"/>
              <a:t>time</a:t>
            </a:r>
            <a:endParaRPr lang="en-US" altLang="lv-LV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lv-LV" sz="2400" dirty="0"/>
              <a:t>The resulting algorithm is called heap-sort</a:t>
            </a:r>
          </a:p>
          <a:p>
            <a:pPr eaLnBrk="1" hangingPunct="1"/>
            <a:r>
              <a:rPr lang="en-US" altLang="lv-LV" sz="2400" dirty="0"/>
              <a:t>Heap-sort is much faster than quadratic sorting algorithms, such as insertion-sort and selection-sort</a:t>
            </a:r>
          </a:p>
        </p:txBody>
      </p:sp>
    </p:spTree>
    <p:extLst>
      <p:ext uri="{BB962C8B-B14F-4D97-AF65-F5344CB8AC3E}">
        <p14:creationId xmlns:p14="http://schemas.microsoft.com/office/powerpoint/2010/main" val="65489445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Vector-based Heap Implementation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1422399" y="1524000"/>
            <a:ext cx="6272213" cy="4343400"/>
          </a:xfrm>
        </p:spPr>
        <p:txBody>
          <a:bodyPr/>
          <a:lstStyle/>
          <a:p>
            <a:pPr eaLnBrk="1" hangingPunct="1"/>
            <a:r>
              <a:rPr lang="en-US" altLang="lv-LV" sz="2400" dirty="0"/>
              <a:t>We can represent a heap with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400" dirty="0"/>
              <a:t> keys by means of a vector of length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1</a:t>
            </a:r>
            <a:endParaRPr lang="en-US" altLang="lv-LV" sz="2400" dirty="0"/>
          </a:p>
          <a:p>
            <a:pPr eaLnBrk="1" hangingPunct="1"/>
            <a:r>
              <a:rPr lang="en-US" altLang="lv-LV" sz="2400" dirty="0"/>
              <a:t>For the node at rank </a:t>
            </a:r>
            <a:r>
              <a:rPr lang="en-US" altLang="lv-LV" sz="2400" b="1" i="1" dirty="0" err="1">
                <a:latin typeface="Times New Roman" panose="02020603050405020304" pitchFamily="18" charset="0"/>
              </a:rPr>
              <a:t>i</a:t>
            </a:r>
            <a:endParaRPr lang="en-US" altLang="lv-LV" sz="2400" dirty="0"/>
          </a:p>
          <a:p>
            <a:pPr lvl="1" eaLnBrk="1" hangingPunct="1"/>
            <a:r>
              <a:rPr lang="en-US" altLang="lv-LV" dirty="0"/>
              <a:t>the left child is at rank 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  <a:r>
              <a:rPr lang="en-US" altLang="lv-LV" b="1" i="1" dirty="0">
                <a:latin typeface="Times New Roman" panose="02020603050405020304" pitchFamily="18" charset="0"/>
              </a:rPr>
              <a:t>i</a:t>
            </a:r>
            <a:endParaRPr lang="en-US" altLang="lv-LV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lv-LV" dirty="0"/>
              <a:t>the right child is at rank </a:t>
            </a:r>
            <a:r>
              <a:rPr lang="en-US" altLang="lv-LV" dirty="0">
                <a:latin typeface="Times New Roman" panose="02020603050405020304" pitchFamily="18" charset="0"/>
              </a:rPr>
              <a:t>2</a:t>
            </a:r>
            <a:r>
              <a:rPr lang="en-US" altLang="lv-LV" b="1" i="1" dirty="0">
                <a:latin typeface="Times New Roman" panose="02020603050405020304" pitchFamily="18" charset="0"/>
              </a:rPr>
              <a:t>i </a:t>
            </a:r>
            <a:r>
              <a:rPr lang="en-US" altLang="lv-LV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400" dirty="0"/>
              <a:t>Links between nodes are not explicitly stored</a:t>
            </a:r>
          </a:p>
          <a:p>
            <a:pPr eaLnBrk="1" hangingPunct="1"/>
            <a:r>
              <a:rPr lang="en-US" altLang="lv-LV" sz="2400" dirty="0"/>
              <a:t>The cell of at rank </a:t>
            </a:r>
            <a:r>
              <a:rPr lang="en-US" altLang="lv-LV" sz="2400" dirty="0">
                <a:latin typeface="Times New Roman" panose="02020603050405020304" pitchFamily="18" charset="0"/>
              </a:rPr>
              <a:t>0</a:t>
            </a:r>
            <a:r>
              <a:rPr lang="en-US" altLang="lv-LV" sz="2400" dirty="0"/>
              <a:t> is not used</a:t>
            </a:r>
          </a:p>
          <a:p>
            <a:pPr eaLnBrk="1" hangingPunct="1"/>
            <a:r>
              <a:rPr lang="en-US" altLang="lv-LV" sz="2400" dirty="0"/>
              <a:t>Operation insert corresponds to inserting at rank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 </a:t>
            </a:r>
            <a:r>
              <a:rPr lang="en-US" altLang="lv-LV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lv-LV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lv-LV" sz="2400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lv-LV" sz="2400" dirty="0"/>
              <a:t>Operation </a:t>
            </a:r>
            <a:r>
              <a:rPr lang="en-US" altLang="lv-LV" sz="2400" dirty="0" err="1"/>
              <a:t>removeMin</a:t>
            </a:r>
            <a:r>
              <a:rPr lang="en-US" altLang="lv-LV" sz="2400" dirty="0"/>
              <a:t> corresponds to removing at rank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n</a:t>
            </a:r>
          </a:p>
          <a:p>
            <a:pPr eaLnBrk="1" hangingPunct="1"/>
            <a:r>
              <a:rPr lang="en-US" altLang="lv-LV" sz="2400" dirty="0"/>
              <a:t>Yields in-place heap-sort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9728200" y="188277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10682288" y="2486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7416" name="Oval 7"/>
          <p:cNvSpPr>
            <a:spLocks noChangeAspect="1" noChangeArrowheads="1"/>
          </p:cNvSpPr>
          <p:nvPr/>
        </p:nvSpPr>
        <p:spPr bwMode="auto">
          <a:xfrm>
            <a:off x="8604250" y="2486025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417" name="Oval 8"/>
          <p:cNvSpPr>
            <a:spLocks noChangeAspect="1" noChangeArrowheads="1"/>
          </p:cNvSpPr>
          <p:nvPr/>
        </p:nvSpPr>
        <p:spPr bwMode="auto">
          <a:xfrm>
            <a:off x="9297988" y="308768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7418" name="AutoShape 13"/>
          <p:cNvCxnSpPr>
            <a:cxnSpLocks noChangeShapeType="1"/>
            <a:stCxn id="17414" idx="3"/>
            <a:endCxn id="17416" idx="7"/>
          </p:cNvCxnSpPr>
          <p:nvPr/>
        </p:nvCxnSpPr>
        <p:spPr bwMode="auto">
          <a:xfrm flipH="1">
            <a:off x="8994495" y="2273020"/>
            <a:ext cx="800660" cy="279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4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10118445" y="2273020"/>
            <a:ext cx="630798" cy="279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9"/>
          <p:cNvCxnSpPr>
            <a:cxnSpLocks noChangeShapeType="1"/>
            <a:stCxn id="17422" idx="7"/>
            <a:endCxn id="17416" idx="3"/>
          </p:cNvCxnSpPr>
          <p:nvPr/>
        </p:nvCxnSpPr>
        <p:spPr bwMode="auto">
          <a:xfrm flipV="1">
            <a:off x="8303933" y="2876270"/>
            <a:ext cx="367272" cy="27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0"/>
          <p:cNvCxnSpPr>
            <a:cxnSpLocks noChangeShapeType="1"/>
            <a:stCxn id="17417" idx="1"/>
            <a:endCxn id="17416" idx="5"/>
          </p:cNvCxnSpPr>
          <p:nvPr/>
        </p:nvCxnSpPr>
        <p:spPr bwMode="auto">
          <a:xfrm flipH="1" flipV="1">
            <a:off x="8994495" y="2876270"/>
            <a:ext cx="370448" cy="27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21"/>
          <p:cNvSpPr>
            <a:spLocks noChangeAspect="1" noChangeArrowheads="1"/>
          </p:cNvSpPr>
          <p:nvPr/>
        </p:nvSpPr>
        <p:spPr bwMode="auto">
          <a:xfrm>
            <a:off x="7913688" y="308768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grpSp>
        <p:nvGrpSpPr>
          <p:cNvPr id="17423" name="Group 43"/>
          <p:cNvGrpSpPr>
            <a:grpSpLocks/>
          </p:cNvGrpSpPr>
          <p:nvPr/>
        </p:nvGrpSpPr>
        <p:grpSpPr bwMode="auto">
          <a:xfrm>
            <a:off x="7924800" y="4473574"/>
            <a:ext cx="3429000" cy="941092"/>
            <a:chOff x="3216" y="2736"/>
            <a:chExt cx="2304" cy="632"/>
          </a:xfrm>
        </p:grpSpPr>
        <p:sp>
          <p:nvSpPr>
            <p:cNvPr id="17425" name="Rectangle 29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17426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27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28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429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7430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431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1</a:t>
              </a:r>
              <a:endParaRPr lang="en-US" altLang="lv-LV"/>
            </a:p>
          </p:txBody>
        </p:sp>
        <p:sp>
          <p:nvSpPr>
            <p:cNvPr id="17432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2</a:t>
              </a:r>
              <a:endParaRPr lang="en-US" altLang="lv-LV"/>
            </a:p>
          </p:txBody>
        </p:sp>
        <p:sp>
          <p:nvSpPr>
            <p:cNvPr id="17433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3</a:t>
              </a:r>
              <a:endParaRPr lang="en-US" altLang="lv-LV"/>
            </a:p>
          </p:txBody>
        </p:sp>
        <p:sp>
          <p:nvSpPr>
            <p:cNvPr id="17434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4</a:t>
              </a:r>
              <a:endParaRPr lang="en-US" altLang="lv-LV"/>
            </a:p>
          </p:txBody>
        </p:sp>
        <p:sp>
          <p:nvSpPr>
            <p:cNvPr id="17435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5</a:t>
              </a:r>
              <a:endParaRPr lang="en-US" altLang="lv-LV"/>
            </a:p>
          </p:txBody>
        </p:sp>
        <p:sp>
          <p:nvSpPr>
            <p:cNvPr id="17436" name="Rectangle 42"/>
            <p:cNvSpPr>
              <a:spLocks noChangeArrowheads="1"/>
            </p:cNvSpPr>
            <p:nvPr/>
          </p:nvSpPr>
          <p:spPr bwMode="auto">
            <a:xfrm>
              <a:off x="3312" y="3120"/>
              <a:ext cx="185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>
                  <a:latin typeface="Times New Roman" panose="02020603050405020304" pitchFamily="18" charset="0"/>
                </a:rPr>
                <a:t>0</a:t>
              </a:r>
              <a:endParaRPr lang="en-US" altLang="lv-LV"/>
            </a:p>
          </p:txBody>
        </p:sp>
      </p:grpSp>
    </p:spTree>
    <p:extLst>
      <p:ext uri="{BB962C8B-B14F-4D97-AF65-F5344CB8AC3E}">
        <p14:creationId xmlns:p14="http://schemas.microsoft.com/office/powerpoint/2010/main" val="2901848980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lv-LV" dirty="0" smtClean="0"/>
              <a:t>Efficient </a:t>
            </a:r>
            <a:r>
              <a:rPr lang="en-US" dirty="0" smtClean="0"/>
              <a:t>Heap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lv-LV" altLang="lv-LV" dirty="0" smtClean="0"/>
                  <a:t>To insert n elements into a heap can improve: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lv-LV" altLang="lv-LV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lv-LV" altLang="lv-LV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lv-LV" altLang="lv-LV" dirty="0" smtClean="0"/>
              </a:p>
              <a:p>
                <a:pPr eaLnBrk="1" hangingPunct="1"/>
                <a:r>
                  <a:rPr lang="lv-LV" altLang="lv-LV" dirty="0" smtClean="0"/>
                  <a:t>C</a:t>
                </a:r>
                <a:r>
                  <a:rPr lang="en-US" altLang="lv-LV" dirty="0" err="1" smtClean="0"/>
                  <a:t>onstruct</a:t>
                </a:r>
                <a:r>
                  <a:rPr lang="en-US" altLang="lv-LV" dirty="0" smtClean="0"/>
                  <a:t> </a:t>
                </a:r>
                <a:r>
                  <a:rPr lang="en-US" altLang="lv-LV" dirty="0"/>
                  <a:t>a heap </a:t>
                </a:r>
                <a:r>
                  <a:rPr lang="lv-LV" altLang="lv-LV" dirty="0" smtClean="0"/>
                  <a:t>with</a:t>
                </a:r>
                <a:r>
                  <a:rPr lang="en-US" altLang="lv-LV" dirty="0" smtClean="0"/>
                  <a:t> </a:t>
                </a:r>
                <a:r>
                  <a:rPr lang="en-US" altLang="lv-LV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lv-LV" dirty="0"/>
                  <a:t> given keys in using a bottom-up construction with 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log </a:t>
                </a:r>
                <a:r>
                  <a:rPr lang="en-US" altLang="lv-LV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lv-LV" dirty="0"/>
                  <a:t> phases</a:t>
                </a:r>
              </a:p>
              <a:p>
                <a:pPr eaLnBrk="1" hangingPunct="1"/>
                <a:r>
                  <a:rPr lang="en-US" altLang="lv-LV" dirty="0"/>
                  <a:t>In phase </a:t>
                </a:r>
                <a:r>
                  <a:rPr lang="en-US" altLang="lv-LV" b="1" i="1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lv-LV" dirty="0"/>
                  <a:t>, pairs of heaps with 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lv-LV" b="1" i="1" baseline="30000" dirty="0">
                    <a:latin typeface="Times New Roman" panose="02020603050405020304" pitchFamily="18" charset="0"/>
                  </a:rPr>
                  <a:t>i </a:t>
                </a:r>
                <a:r>
                  <a:rPr lang="en-US" altLang="lv-LV" dirty="0">
                    <a:latin typeface="Symbol" panose="05050102010706020507" pitchFamily="18" charset="2"/>
                  </a:rPr>
                  <a:t>-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lv-LV" dirty="0"/>
                  <a:t> keys are merged into heaps with 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lv-LV" b="1" i="1" baseline="30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lv-LV" baseline="30000" dirty="0">
                    <a:latin typeface="Symbol" panose="05050102010706020507" pitchFamily="18" charset="2"/>
                  </a:rPr>
                  <a:t>+</a:t>
                </a:r>
                <a:r>
                  <a:rPr lang="en-US" altLang="lv-LV" baseline="30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lv-LV" dirty="0">
                    <a:latin typeface="Symbol" panose="05050102010706020507" pitchFamily="18" charset="2"/>
                  </a:rPr>
                  <a:t>-</a:t>
                </a:r>
                <a:r>
                  <a:rPr lang="en-US" altLang="lv-LV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lv-LV" dirty="0"/>
                  <a:t> keys</a:t>
                </a:r>
              </a:p>
            </p:txBody>
          </p:sp>
        </mc:Choice>
        <mc:Fallback xmlns="">
          <p:sp>
            <p:nvSpPr>
              <p:cNvPr id="410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8" t="-1630" r="-612" b="-385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4" name="Group 24"/>
          <p:cNvGrpSpPr>
            <a:grpSpLocks/>
          </p:cNvGrpSpPr>
          <p:nvPr/>
        </p:nvGrpSpPr>
        <p:grpSpPr bwMode="auto">
          <a:xfrm>
            <a:off x="6881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>
                  <a:latin typeface="Times New Roman" panose="02020603050405020304" pitchFamily="18" charset="0"/>
                </a:rPr>
                <a:t>2</a:t>
              </a:r>
              <a:r>
                <a:rPr lang="en-US" altLang="lv-LV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lv-LV" sz="2000">
                  <a:latin typeface="Symbol" panose="05050102010706020507" pitchFamily="18" charset="2"/>
                </a:rPr>
                <a:t>-</a:t>
              </a:r>
              <a:r>
                <a:rPr lang="en-US" altLang="lv-LV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lv-LV" sz="2000">
                  <a:latin typeface="Times New Roman" panose="02020603050405020304" pitchFamily="18" charset="0"/>
                </a:rPr>
                <a:t>2</a:t>
              </a:r>
              <a:r>
                <a:rPr lang="en-US" altLang="lv-LV" sz="2000" b="1" i="1" baseline="30000">
                  <a:latin typeface="Times New Roman" panose="02020603050405020304" pitchFamily="18" charset="0"/>
                </a:rPr>
                <a:t>i </a:t>
              </a:r>
              <a:r>
                <a:rPr lang="en-US" altLang="lv-LV" sz="2000">
                  <a:latin typeface="Symbol" panose="05050102010706020507" pitchFamily="18" charset="2"/>
                </a:rPr>
                <a:t>-</a:t>
              </a:r>
              <a:r>
                <a:rPr lang="en-US" altLang="lv-LV" sz="200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7948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6297614" y="419100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6858000" y="48688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8382000" y="4868864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962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7353300" y="46815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8223250" y="4681539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7685088" y="4872038"/>
            <a:ext cx="92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  <a:r>
              <a:rPr lang="en-US" altLang="lv-LV" b="1" i="1" baseline="30000">
                <a:latin typeface="Times New Roman" panose="02020603050405020304" pitchFamily="18" charset="0"/>
              </a:rPr>
              <a:t>i</a:t>
            </a:r>
            <a:r>
              <a:rPr lang="en-US" altLang="lv-LV" baseline="30000">
                <a:latin typeface="Symbol" panose="05050102010706020507" pitchFamily="18" charset="2"/>
              </a:rPr>
              <a:t>+</a:t>
            </a:r>
            <a:r>
              <a:rPr lang="en-US" altLang="lv-LV" baseline="30000">
                <a:latin typeface="Times New Roman" panose="02020603050405020304" pitchFamily="18" charset="0"/>
              </a:rPr>
              <a:t>1</a:t>
            </a:r>
            <a:r>
              <a:rPr lang="en-US" altLang="lv-LV">
                <a:latin typeface="Symbol" panose="05050102010706020507" pitchFamily="18" charset="2"/>
              </a:rPr>
              <a:t>-</a:t>
            </a:r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380922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4003675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3187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4248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2944813" y="2559050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3467100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2665414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3187701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2422526" y="30146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5064126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55864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4784726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5307014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45418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6122989" y="1676401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6367463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4248150" y="19192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8243888" y="21050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7427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8488363" y="2347914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7185026" y="2560638"/>
            <a:ext cx="284163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7707313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6905626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7427914" y="2805114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6662738" y="30162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9304338" y="2562225"/>
            <a:ext cx="284162" cy="2857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9826625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9024939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9547226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8782051" y="3017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3160713" y="48609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4221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2638426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3160714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47577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6340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4221163" y="44338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7400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8461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68786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8997951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9520239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3187629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Supported operations</a:t>
            </a:r>
            <a:endParaRPr lang="en-GB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Insert element </a:t>
                </a:r>
                <a14:m>
                  <m:oMath xmlns:m="http://schemas.openxmlformats.org/officeDocument/2006/math"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lv-LV" alt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View and return the minimum (maximum) element.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Remove and return the minimum (maximum) element.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lv-LV" altLang="en-US" dirty="0" smtClean="0"/>
                  <a:t>Change the key of an element by </a:t>
                </a:r>
                <a14:m>
                  <m:oMath xmlns:m="http://schemas.openxmlformats.org/officeDocument/2006/math"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altLang="en-US" dirty="0" smtClean="0"/>
                  <a:t>units. (Need to identify and to search elements for this). </a:t>
                </a:r>
                <a:endParaRPr lang="en-GB" altLang="en-US" dirty="0" smtClean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80" t="-20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831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4052888" y="21034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3236913" y="23463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4297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2994026" y="25590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35163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2714626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3236914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24717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51133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56356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4833939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5356226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45910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6172200" y="16764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6416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4297363" y="19192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8293100" y="21050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7477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8537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7234238" y="25606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77565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6954839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7477126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67119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9353551" y="25622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98758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9074151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9596439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88312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3160713" y="4860926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4221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2638426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3160714" y="5332414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47577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6340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4221163" y="4433889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7400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8461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68786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8997951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9520239" y="5335589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8381412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(contd.)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3976688" y="21034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3160713" y="23606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4221163" y="2360614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2917826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440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2638426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3160714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2395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5037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5559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47577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52800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45148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6096000" y="16764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6340475" y="1919289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4221163" y="1919289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8216900" y="2105026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7400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8461375" y="2362201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7158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7680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68786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74009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66357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9277351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9799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8997951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9520239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8755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3976688" y="46180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3160713" y="48752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4221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2917826" y="5073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3440113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2638426" y="53276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3160714" y="53276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2395538" y="55292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50371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55594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4757739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52800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4514851" y="55308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6096000" y="4191001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6340475" y="4433889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4221163" y="4433889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8216900" y="4619626"/>
            <a:ext cx="285750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7400925" y="4876801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8461375" y="4876801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7158038" y="50752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7680325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6878639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7400926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6635751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9277351" y="50768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9799638" y="55324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8997951" y="53308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9520239" y="53308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8755063" y="55324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89229646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Example (end)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3976688" y="21034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3160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4221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2917826" y="25590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3440113" y="30146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2638426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3160714" y="28130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2395538" y="30146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50371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55594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47577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52800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45148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6096000" y="1676401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6340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4221163" y="1933576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8216900" y="2105026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7400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8461375" y="2357439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7158038" y="25606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7680325" y="30162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6878639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7400926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6635751" y="30162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9277351" y="256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9799638" y="3017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8997951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9520239" y="28162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8755063" y="30178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3976688" y="4541838"/>
            <a:ext cx="285750" cy="2841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3160713" y="4799014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4221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2917826" y="49974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3440113" y="54530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2638426" y="52514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3160714" y="52514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2395538" y="545306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5037138" y="4999038"/>
            <a:ext cx="284162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55594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4757739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5280026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4514851" y="5454650"/>
            <a:ext cx="284163" cy="2857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6096000" y="4114801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6340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4221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8216900" y="4543426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7400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8461375" y="4795839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7158038" y="49990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7680325" y="54546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6878639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7400926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6635751" y="54546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9277351" y="5000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23</a:t>
            </a: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9799638" y="54562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8997951" y="52546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9520239" y="5254626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8755063" y="5456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600">
                <a:latin typeface="Times New Roman" panose="02020603050405020304" pitchFamily="18" charset="0"/>
                <a:sym typeface="Symbol" panose="05050102010706020507" pitchFamily="18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902353963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Analysis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 dirty="0" smtClean="0"/>
              <a:t>Since </a:t>
            </a:r>
            <a:r>
              <a:rPr lang="en-US" altLang="lv-LV" sz="2000" dirty="0"/>
              <a:t>each node is traversed by at most two proxy paths, the total number of nodes of the proxy paths is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</a:t>
            </a:r>
          </a:p>
          <a:p>
            <a:pPr eaLnBrk="1" hangingPunct="1"/>
            <a:r>
              <a:rPr lang="en-US" altLang="lv-LV" sz="2000" dirty="0"/>
              <a:t>Thus, bottom-up heap construction runs in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 </a:t>
            </a:r>
            <a:r>
              <a:rPr lang="en-US" altLang="lv-LV" sz="2000" dirty="0"/>
              <a:t>time </a:t>
            </a:r>
          </a:p>
          <a:p>
            <a:pPr eaLnBrk="1" hangingPunct="1"/>
            <a:r>
              <a:rPr lang="en-US" altLang="lv-LV" sz="2000" dirty="0"/>
              <a:t>Bottom-up heap construction is faster than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/>
              <a:t> successive insertions and speeds up the first phase of heap-sort</a:t>
            </a:r>
          </a:p>
        </p:txBody>
      </p:sp>
      <p:cxnSp>
        <p:nvCxnSpPr>
          <p:cNvPr id="5125" name="AutoShape 35"/>
          <p:cNvCxnSpPr>
            <a:cxnSpLocks noChangeShapeType="1"/>
            <a:stCxn id="5164" idx="3"/>
            <a:endCxn id="5157" idx="7"/>
          </p:cNvCxnSpPr>
          <p:nvPr/>
        </p:nvCxnSpPr>
        <p:spPr bwMode="auto">
          <a:xfrm flipH="1">
            <a:off x="4221163" y="4518026"/>
            <a:ext cx="19177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5"/>
          <p:cNvCxnSpPr>
            <a:cxnSpLocks noChangeShapeType="1"/>
            <a:stCxn id="5157" idx="3"/>
            <a:endCxn id="5158" idx="7"/>
          </p:cNvCxnSpPr>
          <p:nvPr/>
        </p:nvCxnSpPr>
        <p:spPr bwMode="auto">
          <a:xfrm flipH="1">
            <a:off x="3160713" y="494506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6"/>
          <p:cNvCxnSpPr>
            <a:cxnSpLocks noChangeShapeType="1"/>
            <a:stCxn id="5161" idx="1"/>
            <a:endCxn id="5157" idx="5"/>
          </p:cNvCxnSpPr>
          <p:nvPr/>
        </p:nvCxnSpPr>
        <p:spPr bwMode="auto">
          <a:xfrm flipH="1" flipV="1">
            <a:off x="4221163" y="4945064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AutoShape 11"/>
          <p:cNvCxnSpPr>
            <a:cxnSpLocks noChangeShapeType="1"/>
            <a:endCxn id="5159" idx="5"/>
          </p:cNvCxnSpPr>
          <p:nvPr/>
        </p:nvCxnSpPr>
        <p:spPr bwMode="auto">
          <a:xfrm flipH="1" flipV="1">
            <a:off x="3684589" y="585787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2"/>
          <p:cNvCxnSpPr>
            <a:cxnSpLocks noChangeShapeType="1"/>
            <a:endCxn id="5159" idx="3"/>
          </p:cNvCxnSpPr>
          <p:nvPr/>
        </p:nvCxnSpPr>
        <p:spPr bwMode="auto">
          <a:xfrm flipV="1">
            <a:off x="3324226" y="5857875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3"/>
          <p:cNvCxnSpPr>
            <a:cxnSpLocks noChangeShapeType="1"/>
            <a:stCxn id="5160" idx="7"/>
            <a:endCxn id="5158" idx="3"/>
          </p:cNvCxnSpPr>
          <p:nvPr/>
        </p:nvCxnSpPr>
        <p:spPr bwMode="auto">
          <a:xfrm flipV="1">
            <a:off x="2638426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4"/>
          <p:cNvCxnSpPr>
            <a:cxnSpLocks noChangeShapeType="1"/>
            <a:stCxn id="5159" idx="1"/>
            <a:endCxn id="5158" idx="5"/>
          </p:cNvCxnSpPr>
          <p:nvPr/>
        </p:nvCxnSpPr>
        <p:spPr bwMode="auto">
          <a:xfrm flipH="1" flipV="1">
            <a:off x="3160714" y="540226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8"/>
          <p:cNvCxnSpPr>
            <a:cxnSpLocks noChangeShapeType="1"/>
            <a:endCxn id="5160" idx="5"/>
          </p:cNvCxnSpPr>
          <p:nvPr/>
        </p:nvCxnSpPr>
        <p:spPr bwMode="auto">
          <a:xfrm flipH="1" flipV="1">
            <a:off x="263842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9"/>
          <p:cNvCxnSpPr>
            <a:cxnSpLocks noChangeShapeType="1"/>
            <a:endCxn id="5160" idx="3"/>
          </p:cNvCxnSpPr>
          <p:nvPr/>
        </p:nvCxnSpPr>
        <p:spPr bwMode="auto">
          <a:xfrm flipV="1">
            <a:off x="2276475" y="585787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24"/>
          <p:cNvCxnSpPr>
            <a:cxnSpLocks noChangeShapeType="1"/>
            <a:endCxn id="5162" idx="5"/>
          </p:cNvCxnSpPr>
          <p:nvPr/>
        </p:nvCxnSpPr>
        <p:spPr bwMode="auto">
          <a:xfrm flipH="1" flipV="1">
            <a:off x="5803900" y="585946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25"/>
          <p:cNvCxnSpPr>
            <a:cxnSpLocks noChangeShapeType="1"/>
            <a:endCxn id="5162" idx="3"/>
          </p:cNvCxnSpPr>
          <p:nvPr/>
        </p:nvCxnSpPr>
        <p:spPr bwMode="auto">
          <a:xfrm flipV="1">
            <a:off x="5443538" y="585946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26"/>
          <p:cNvCxnSpPr>
            <a:cxnSpLocks noChangeShapeType="1"/>
            <a:stCxn id="5163" idx="7"/>
            <a:endCxn id="5161" idx="3"/>
          </p:cNvCxnSpPr>
          <p:nvPr/>
        </p:nvCxnSpPr>
        <p:spPr bwMode="auto">
          <a:xfrm flipV="1">
            <a:off x="4757739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7"/>
          <p:cNvCxnSpPr>
            <a:cxnSpLocks noChangeShapeType="1"/>
            <a:stCxn id="5162" idx="1"/>
            <a:endCxn id="5161" idx="5"/>
          </p:cNvCxnSpPr>
          <p:nvPr/>
        </p:nvCxnSpPr>
        <p:spPr bwMode="auto">
          <a:xfrm flipH="1" flipV="1">
            <a:off x="5280026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31"/>
          <p:cNvCxnSpPr>
            <a:cxnSpLocks noChangeShapeType="1"/>
            <a:endCxn id="5163" idx="5"/>
          </p:cNvCxnSpPr>
          <p:nvPr/>
        </p:nvCxnSpPr>
        <p:spPr bwMode="auto">
          <a:xfrm flipH="1" flipV="1">
            <a:off x="475773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32"/>
          <p:cNvCxnSpPr>
            <a:cxnSpLocks noChangeShapeType="1"/>
            <a:endCxn id="5163" idx="3"/>
          </p:cNvCxnSpPr>
          <p:nvPr/>
        </p:nvCxnSpPr>
        <p:spPr bwMode="auto">
          <a:xfrm flipV="1">
            <a:off x="439578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34"/>
          <p:cNvCxnSpPr>
            <a:cxnSpLocks noChangeShapeType="1"/>
            <a:stCxn id="5164" idx="5"/>
            <a:endCxn id="5165" idx="1"/>
          </p:cNvCxnSpPr>
          <p:nvPr/>
        </p:nvCxnSpPr>
        <p:spPr bwMode="auto">
          <a:xfrm>
            <a:off x="6340475" y="4518026"/>
            <a:ext cx="191770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37"/>
          <p:cNvCxnSpPr>
            <a:cxnSpLocks noChangeShapeType="1"/>
            <a:stCxn id="5165" idx="3"/>
            <a:endCxn id="5166" idx="7"/>
          </p:cNvCxnSpPr>
          <p:nvPr/>
        </p:nvCxnSpPr>
        <p:spPr bwMode="auto">
          <a:xfrm flipH="1">
            <a:off x="7400925" y="49466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38"/>
          <p:cNvCxnSpPr>
            <a:cxnSpLocks noChangeShapeType="1"/>
            <a:stCxn id="5169" idx="1"/>
            <a:endCxn id="5165" idx="5"/>
          </p:cNvCxnSpPr>
          <p:nvPr/>
        </p:nvCxnSpPr>
        <p:spPr bwMode="auto">
          <a:xfrm flipH="1" flipV="1">
            <a:off x="8461375" y="49466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43"/>
          <p:cNvCxnSpPr>
            <a:cxnSpLocks noChangeShapeType="1"/>
            <a:endCxn id="5167" idx="5"/>
          </p:cNvCxnSpPr>
          <p:nvPr/>
        </p:nvCxnSpPr>
        <p:spPr bwMode="auto">
          <a:xfrm flipH="1" flipV="1">
            <a:off x="7924800" y="5859464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44"/>
          <p:cNvCxnSpPr>
            <a:cxnSpLocks noChangeShapeType="1"/>
            <a:endCxn id="5167" idx="3"/>
          </p:cNvCxnSpPr>
          <p:nvPr/>
        </p:nvCxnSpPr>
        <p:spPr bwMode="auto">
          <a:xfrm flipV="1">
            <a:off x="7564438" y="5859464"/>
            <a:ext cx="15716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45"/>
          <p:cNvCxnSpPr>
            <a:cxnSpLocks noChangeShapeType="1"/>
            <a:stCxn id="5168" idx="7"/>
            <a:endCxn id="5166" idx="3"/>
          </p:cNvCxnSpPr>
          <p:nvPr/>
        </p:nvCxnSpPr>
        <p:spPr bwMode="auto">
          <a:xfrm flipV="1">
            <a:off x="6878639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46"/>
          <p:cNvCxnSpPr>
            <a:cxnSpLocks noChangeShapeType="1"/>
            <a:stCxn id="5167" idx="1"/>
            <a:endCxn id="5166" idx="5"/>
          </p:cNvCxnSpPr>
          <p:nvPr/>
        </p:nvCxnSpPr>
        <p:spPr bwMode="auto">
          <a:xfrm flipH="1" flipV="1">
            <a:off x="7400926" y="5403851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50"/>
          <p:cNvCxnSpPr>
            <a:cxnSpLocks noChangeShapeType="1"/>
            <a:endCxn id="5168" idx="5"/>
          </p:cNvCxnSpPr>
          <p:nvPr/>
        </p:nvCxnSpPr>
        <p:spPr bwMode="auto">
          <a:xfrm flipH="1" flipV="1">
            <a:off x="687863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51"/>
          <p:cNvCxnSpPr>
            <a:cxnSpLocks noChangeShapeType="1"/>
            <a:endCxn id="5168" idx="3"/>
          </p:cNvCxnSpPr>
          <p:nvPr/>
        </p:nvCxnSpPr>
        <p:spPr bwMode="auto">
          <a:xfrm flipV="1">
            <a:off x="6516689" y="5859464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56"/>
          <p:cNvCxnSpPr>
            <a:cxnSpLocks noChangeShapeType="1"/>
            <a:endCxn id="5170" idx="5"/>
          </p:cNvCxnSpPr>
          <p:nvPr/>
        </p:nvCxnSpPr>
        <p:spPr bwMode="auto">
          <a:xfrm flipH="1" flipV="1">
            <a:off x="10044114" y="5861050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57"/>
          <p:cNvCxnSpPr>
            <a:cxnSpLocks noChangeShapeType="1"/>
            <a:endCxn id="5170" idx="3"/>
          </p:cNvCxnSpPr>
          <p:nvPr/>
        </p:nvCxnSpPr>
        <p:spPr bwMode="auto">
          <a:xfrm flipV="1">
            <a:off x="9683751" y="5861050"/>
            <a:ext cx="157163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58"/>
          <p:cNvCxnSpPr>
            <a:cxnSpLocks noChangeShapeType="1"/>
            <a:stCxn id="5171" idx="7"/>
            <a:endCxn id="5169" idx="3"/>
          </p:cNvCxnSpPr>
          <p:nvPr/>
        </p:nvCxnSpPr>
        <p:spPr bwMode="auto">
          <a:xfrm flipV="1">
            <a:off x="8997951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59"/>
          <p:cNvCxnSpPr>
            <a:cxnSpLocks noChangeShapeType="1"/>
            <a:stCxn id="5170" idx="1"/>
            <a:endCxn id="5169" idx="5"/>
          </p:cNvCxnSpPr>
          <p:nvPr/>
        </p:nvCxnSpPr>
        <p:spPr bwMode="auto">
          <a:xfrm flipH="1" flipV="1">
            <a:off x="9520239" y="54054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63"/>
          <p:cNvCxnSpPr>
            <a:cxnSpLocks noChangeShapeType="1"/>
            <a:endCxn id="5171" idx="5"/>
          </p:cNvCxnSpPr>
          <p:nvPr/>
        </p:nvCxnSpPr>
        <p:spPr bwMode="auto">
          <a:xfrm flipH="1" flipV="1">
            <a:off x="899795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64"/>
          <p:cNvCxnSpPr>
            <a:cxnSpLocks noChangeShapeType="1"/>
            <a:endCxn id="5171" idx="3"/>
          </p:cNvCxnSpPr>
          <p:nvPr/>
        </p:nvCxnSpPr>
        <p:spPr bwMode="auto">
          <a:xfrm flipV="1">
            <a:off x="8636000" y="5861050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7" name="Oval 4"/>
          <p:cNvSpPr>
            <a:spLocks noChangeArrowheads="1"/>
          </p:cNvSpPr>
          <p:nvPr/>
        </p:nvSpPr>
        <p:spPr bwMode="auto">
          <a:xfrm>
            <a:off x="3976688" y="4692651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58" name="Oval 7"/>
          <p:cNvSpPr>
            <a:spLocks noChangeArrowheads="1"/>
          </p:cNvSpPr>
          <p:nvPr/>
        </p:nvSpPr>
        <p:spPr bwMode="auto">
          <a:xfrm>
            <a:off x="2917826" y="5148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59" name="Oval 8"/>
          <p:cNvSpPr>
            <a:spLocks noChangeArrowheads="1"/>
          </p:cNvSpPr>
          <p:nvPr/>
        </p:nvSpPr>
        <p:spPr bwMode="auto">
          <a:xfrm>
            <a:off x="3440113" y="560387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0" name="Oval 15"/>
          <p:cNvSpPr>
            <a:spLocks noChangeArrowheads="1"/>
          </p:cNvSpPr>
          <p:nvPr/>
        </p:nvSpPr>
        <p:spPr bwMode="auto">
          <a:xfrm>
            <a:off x="2395538" y="560387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1" name="Oval 20"/>
          <p:cNvSpPr>
            <a:spLocks noChangeArrowheads="1"/>
          </p:cNvSpPr>
          <p:nvPr/>
        </p:nvSpPr>
        <p:spPr bwMode="auto">
          <a:xfrm>
            <a:off x="50371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2" name="Oval 21"/>
          <p:cNvSpPr>
            <a:spLocks noChangeArrowheads="1"/>
          </p:cNvSpPr>
          <p:nvPr/>
        </p:nvSpPr>
        <p:spPr bwMode="auto">
          <a:xfrm>
            <a:off x="55594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3" name="Oval 28"/>
          <p:cNvSpPr>
            <a:spLocks noChangeArrowheads="1"/>
          </p:cNvSpPr>
          <p:nvPr/>
        </p:nvSpPr>
        <p:spPr bwMode="auto">
          <a:xfrm>
            <a:off x="4514851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4" name="Oval 33"/>
          <p:cNvSpPr>
            <a:spLocks noChangeArrowheads="1"/>
          </p:cNvSpPr>
          <p:nvPr/>
        </p:nvSpPr>
        <p:spPr bwMode="auto">
          <a:xfrm>
            <a:off x="6096000" y="4265613"/>
            <a:ext cx="287338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5" name="Oval 36"/>
          <p:cNvSpPr>
            <a:spLocks noChangeArrowheads="1"/>
          </p:cNvSpPr>
          <p:nvPr/>
        </p:nvSpPr>
        <p:spPr bwMode="auto">
          <a:xfrm>
            <a:off x="8216900" y="46942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6" name="Oval 39"/>
          <p:cNvSpPr>
            <a:spLocks noChangeArrowheads="1"/>
          </p:cNvSpPr>
          <p:nvPr/>
        </p:nvSpPr>
        <p:spPr bwMode="auto">
          <a:xfrm>
            <a:off x="7158038" y="51498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7" name="Oval 40"/>
          <p:cNvSpPr>
            <a:spLocks noChangeArrowheads="1"/>
          </p:cNvSpPr>
          <p:nvPr/>
        </p:nvSpPr>
        <p:spPr bwMode="auto">
          <a:xfrm>
            <a:off x="7680325" y="56054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8" name="Oval 47"/>
          <p:cNvSpPr>
            <a:spLocks noChangeArrowheads="1"/>
          </p:cNvSpPr>
          <p:nvPr/>
        </p:nvSpPr>
        <p:spPr bwMode="auto">
          <a:xfrm>
            <a:off x="6635751" y="56054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69" name="Oval 52"/>
          <p:cNvSpPr>
            <a:spLocks noChangeArrowheads="1"/>
          </p:cNvSpPr>
          <p:nvPr/>
        </p:nvSpPr>
        <p:spPr bwMode="auto">
          <a:xfrm>
            <a:off x="9277351" y="51514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0" name="Oval 53"/>
          <p:cNvSpPr>
            <a:spLocks noChangeArrowheads="1"/>
          </p:cNvSpPr>
          <p:nvPr/>
        </p:nvSpPr>
        <p:spPr bwMode="auto">
          <a:xfrm>
            <a:off x="9799638" y="56070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1" name="Oval 60"/>
          <p:cNvSpPr>
            <a:spLocks noChangeArrowheads="1"/>
          </p:cNvSpPr>
          <p:nvPr/>
        </p:nvSpPr>
        <p:spPr bwMode="auto">
          <a:xfrm>
            <a:off x="8755063" y="56070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72" name="Freeform 65"/>
          <p:cNvSpPr>
            <a:spLocks/>
          </p:cNvSpPr>
          <p:nvPr/>
        </p:nvSpPr>
        <p:spPr bwMode="auto">
          <a:xfrm>
            <a:off x="6324601" y="4648200"/>
            <a:ext cx="1801813" cy="1447800"/>
          </a:xfrm>
          <a:custGeom>
            <a:avLst/>
            <a:gdLst>
              <a:gd name="T0" fmla="*/ 0 w 1135"/>
              <a:gd name="T1" fmla="*/ 0 h 912"/>
              <a:gd name="T2" fmla="*/ 1676401 w 1135"/>
              <a:gd name="T3" fmla="*/ 190500 h 912"/>
              <a:gd name="T4" fmla="*/ 752475 w 1135"/>
              <a:gd name="T5" fmla="*/ 504825 h 912"/>
              <a:gd name="T6" fmla="*/ 228600 w 1135"/>
              <a:gd name="T7" fmla="*/ 990600 h 912"/>
              <a:gd name="T8" fmla="*/ 0 w 1135"/>
              <a:gd name="T9" fmla="*/ 144780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5"/>
              <a:gd name="T16" fmla="*/ 0 h 912"/>
              <a:gd name="T17" fmla="*/ 1135 w 1135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5" h="912">
                <a:moveTo>
                  <a:pt x="0" y="0"/>
                </a:moveTo>
                <a:cubicBezTo>
                  <a:pt x="176" y="20"/>
                  <a:pt x="977" y="67"/>
                  <a:pt x="1056" y="120"/>
                </a:cubicBezTo>
                <a:cubicBezTo>
                  <a:pt x="1135" y="173"/>
                  <a:pt x="626" y="234"/>
                  <a:pt x="474" y="318"/>
                </a:cubicBezTo>
                <a:cubicBezTo>
                  <a:pt x="322" y="402"/>
                  <a:pt x="223" y="525"/>
                  <a:pt x="144" y="624"/>
                </a:cubicBezTo>
                <a:cubicBezTo>
                  <a:pt x="65" y="723"/>
                  <a:pt x="30" y="852"/>
                  <a:pt x="0" y="91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3" name="Freeform 66"/>
          <p:cNvSpPr>
            <a:spLocks/>
          </p:cNvSpPr>
          <p:nvPr/>
        </p:nvSpPr>
        <p:spPr bwMode="auto">
          <a:xfrm>
            <a:off x="8372475" y="5086350"/>
            <a:ext cx="896938" cy="1009650"/>
          </a:xfrm>
          <a:custGeom>
            <a:avLst/>
            <a:gdLst>
              <a:gd name="T0" fmla="*/ 0 w 565"/>
              <a:gd name="T1" fmla="*/ 0 h 636"/>
              <a:gd name="T2" fmla="*/ 828675 w 565"/>
              <a:gd name="T3" fmla="*/ 200025 h 636"/>
              <a:gd name="T4" fmla="*/ 409575 w 565"/>
              <a:gd name="T5" fmla="*/ 438150 h 636"/>
              <a:gd name="T6" fmla="*/ 219075 w 565"/>
              <a:gd name="T7" fmla="*/ 723900 h 636"/>
              <a:gd name="T8" fmla="*/ 95250 w 565"/>
              <a:gd name="T9" fmla="*/ 1009650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4" name="Freeform 67"/>
          <p:cNvSpPr>
            <a:spLocks/>
          </p:cNvSpPr>
          <p:nvPr/>
        </p:nvSpPr>
        <p:spPr bwMode="auto">
          <a:xfrm>
            <a:off x="4114800" y="5105400"/>
            <a:ext cx="896938" cy="1009650"/>
          </a:xfrm>
          <a:custGeom>
            <a:avLst/>
            <a:gdLst>
              <a:gd name="T0" fmla="*/ 0 w 565"/>
              <a:gd name="T1" fmla="*/ 0 h 636"/>
              <a:gd name="T2" fmla="*/ 828675 w 565"/>
              <a:gd name="T3" fmla="*/ 200025 h 636"/>
              <a:gd name="T4" fmla="*/ 409575 w 565"/>
              <a:gd name="T5" fmla="*/ 438150 h 636"/>
              <a:gd name="T6" fmla="*/ 219075 w 565"/>
              <a:gd name="T7" fmla="*/ 723900 h 636"/>
              <a:gd name="T8" fmla="*/ 95250 w 565"/>
              <a:gd name="T9" fmla="*/ 1009650 h 6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5"/>
              <a:gd name="T16" fmla="*/ 0 h 636"/>
              <a:gd name="T17" fmla="*/ 565 w 565"/>
              <a:gd name="T18" fmla="*/ 636 h 6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5" h="636">
                <a:moveTo>
                  <a:pt x="0" y="0"/>
                </a:moveTo>
                <a:cubicBezTo>
                  <a:pt x="87" y="22"/>
                  <a:pt x="479" y="80"/>
                  <a:pt x="522" y="126"/>
                </a:cubicBezTo>
                <a:cubicBezTo>
                  <a:pt x="565" y="172"/>
                  <a:pt x="322" y="221"/>
                  <a:pt x="258" y="276"/>
                </a:cubicBezTo>
                <a:cubicBezTo>
                  <a:pt x="194" y="331"/>
                  <a:pt x="171" y="396"/>
                  <a:pt x="138" y="456"/>
                </a:cubicBezTo>
                <a:cubicBezTo>
                  <a:pt x="105" y="516"/>
                  <a:pt x="76" y="599"/>
                  <a:pt x="60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5" name="Freeform 68"/>
          <p:cNvSpPr>
            <a:spLocks/>
          </p:cNvSpPr>
          <p:nvPr/>
        </p:nvSpPr>
        <p:spPr bwMode="auto">
          <a:xfrm>
            <a:off x="3057525" y="5495926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6" name="Freeform 71"/>
          <p:cNvSpPr>
            <a:spLocks/>
          </p:cNvSpPr>
          <p:nvPr/>
        </p:nvSpPr>
        <p:spPr bwMode="auto">
          <a:xfrm>
            <a:off x="5181600" y="5486401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7" name="Freeform 72"/>
          <p:cNvSpPr>
            <a:spLocks/>
          </p:cNvSpPr>
          <p:nvPr/>
        </p:nvSpPr>
        <p:spPr bwMode="auto">
          <a:xfrm>
            <a:off x="7305675" y="5476876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5178" name="Freeform 73"/>
          <p:cNvSpPr>
            <a:spLocks/>
          </p:cNvSpPr>
          <p:nvPr/>
        </p:nvSpPr>
        <p:spPr bwMode="auto">
          <a:xfrm>
            <a:off x="9429750" y="5467351"/>
            <a:ext cx="306388" cy="600075"/>
          </a:xfrm>
          <a:custGeom>
            <a:avLst/>
            <a:gdLst>
              <a:gd name="T0" fmla="*/ 0 w 193"/>
              <a:gd name="T1" fmla="*/ 0 h 378"/>
              <a:gd name="T2" fmla="*/ 295275 w 193"/>
              <a:gd name="T3" fmla="*/ 238125 h 378"/>
              <a:gd name="T4" fmla="*/ 66675 w 193"/>
              <a:gd name="T5" fmla="*/ 600075 h 378"/>
              <a:gd name="T6" fmla="*/ 0 60000 65536"/>
              <a:gd name="T7" fmla="*/ 0 60000 65536"/>
              <a:gd name="T8" fmla="*/ 0 60000 65536"/>
              <a:gd name="T9" fmla="*/ 0 w 193"/>
              <a:gd name="T10" fmla="*/ 0 h 378"/>
              <a:gd name="T11" fmla="*/ 193 w 193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378">
                <a:moveTo>
                  <a:pt x="0" y="0"/>
                </a:moveTo>
                <a:cubicBezTo>
                  <a:pt x="31" y="25"/>
                  <a:pt x="179" y="87"/>
                  <a:pt x="186" y="150"/>
                </a:cubicBezTo>
                <a:cubicBezTo>
                  <a:pt x="193" y="213"/>
                  <a:pt x="72" y="331"/>
                  <a:pt x="42" y="378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5179" name="AutoShape 84"/>
          <p:cNvCxnSpPr>
            <a:cxnSpLocks noChangeShapeType="1"/>
          </p:cNvCxnSpPr>
          <p:nvPr/>
        </p:nvCxnSpPr>
        <p:spPr bwMode="auto">
          <a:xfrm flipH="1" flipV="1">
            <a:off x="3636963" y="5910263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0" name="AutoShape 85"/>
          <p:cNvCxnSpPr>
            <a:cxnSpLocks noChangeShapeType="1"/>
          </p:cNvCxnSpPr>
          <p:nvPr/>
        </p:nvCxnSpPr>
        <p:spPr bwMode="auto">
          <a:xfrm flipH="1" flipV="1">
            <a:off x="2590801" y="5910263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1" name="AutoShape 86"/>
          <p:cNvCxnSpPr>
            <a:cxnSpLocks noChangeShapeType="1"/>
          </p:cNvCxnSpPr>
          <p:nvPr/>
        </p:nvCxnSpPr>
        <p:spPr bwMode="auto">
          <a:xfrm flipH="1" flipV="1">
            <a:off x="5756276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2" name="AutoShape 87"/>
          <p:cNvCxnSpPr>
            <a:cxnSpLocks noChangeShapeType="1"/>
          </p:cNvCxnSpPr>
          <p:nvPr/>
        </p:nvCxnSpPr>
        <p:spPr bwMode="auto">
          <a:xfrm flipH="1" flipV="1">
            <a:off x="47101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3" name="AutoShape 88"/>
          <p:cNvCxnSpPr>
            <a:cxnSpLocks noChangeShapeType="1"/>
          </p:cNvCxnSpPr>
          <p:nvPr/>
        </p:nvCxnSpPr>
        <p:spPr bwMode="auto">
          <a:xfrm flipH="1" flipV="1">
            <a:off x="7877176" y="5911850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4" name="AutoShape 89"/>
          <p:cNvCxnSpPr>
            <a:cxnSpLocks noChangeShapeType="1"/>
          </p:cNvCxnSpPr>
          <p:nvPr/>
        </p:nvCxnSpPr>
        <p:spPr bwMode="auto">
          <a:xfrm flipH="1" flipV="1">
            <a:off x="6831013" y="5911850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5" name="AutoShape 90"/>
          <p:cNvCxnSpPr>
            <a:cxnSpLocks noChangeShapeType="1"/>
          </p:cNvCxnSpPr>
          <p:nvPr/>
        </p:nvCxnSpPr>
        <p:spPr bwMode="auto">
          <a:xfrm flipH="1" flipV="1">
            <a:off x="10006013" y="5921375"/>
            <a:ext cx="100012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86" name="AutoShape 91"/>
          <p:cNvCxnSpPr>
            <a:cxnSpLocks noChangeShapeType="1"/>
          </p:cNvCxnSpPr>
          <p:nvPr/>
        </p:nvCxnSpPr>
        <p:spPr bwMode="auto">
          <a:xfrm flipH="1" flipV="1">
            <a:off x="8950326" y="5913438"/>
            <a:ext cx="100013" cy="1651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lg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87" name="Oval 93"/>
          <p:cNvSpPr>
            <a:spLocks noChangeArrowheads="1"/>
          </p:cNvSpPr>
          <p:nvPr/>
        </p:nvSpPr>
        <p:spPr bwMode="auto">
          <a:xfrm>
            <a:off x="2667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88" name="Oval 94"/>
          <p:cNvSpPr>
            <a:spLocks noChangeArrowheads="1"/>
          </p:cNvSpPr>
          <p:nvPr/>
        </p:nvSpPr>
        <p:spPr bwMode="auto">
          <a:xfrm>
            <a:off x="2133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89" name="Oval 95"/>
          <p:cNvSpPr>
            <a:spLocks noChangeArrowheads="1"/>
          </p:cNvSpPr>
          <p:nvPr/>
        </p:nvSpPr>
        <p:spPr bwMode="auto">
          <a:xfrm>
            <a:off x="31242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0" name="Oval 96"/>
          <p:cNvSpPr>
            <a:spLocks noChangeArrowheads="1"/>
          </p:cNvSpPr>
          <p:nvPr/>
        </p:nvSpPr>
        <p:spPr bwMode="auto">
          <a:xfrm>
            <a:off x="3733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1" name="Oval 97"/>
          <p:cNvSpPr>
            <a:spLocks noChangeArrowheads="1"/>
          </p:cNvSpPr>
          <p:nvPr/>
        </p:nvSpPr>
        <p:spPr bwMode="auto">
          <a:xfrm>
            <a:off x="4191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2" name="Oval 98"/>
          <p:cNvSpPr>
            <a:spLocks noChangeArrowheads="1"/>
          </p:cNvSpPr>
          <p:nvPr/>
        </p:nvSpPr>
        <p:spPr bwMode="auto">
          <a:xfrm>
            <a:off x="4800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3" name="Oval 99"/>
          <p:cNvSpPr>
            <a:spLocks noChangeArrowheads="1"/>
          </p:cNvSpPr>
          <p:nvPr/>
        </p:nvSpPr>
        <p:spPr bwMode="auto">
          <a:xfrm>
            <a:off x="5334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4" name="Oval 100"/>
          <p:cNvSpPr>
            <a:spLocks noChangeArrowheads="1"/>
          </p:cNvSpPr>
          <p:nvPr/>
        </p:nvSpPr>
        <p:spPr bwMode="auto">
          <a:xfrm>
            <a:off x="5867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5" name="Oval 101"/>
          <p:cNvSpPr>
            <a:spLocks noChangeArrowheads="1"/>
          </p:cNvSpPr>
          <p:nvPr/>
        </p:nvSpPr>
        <p:spPr bwMode="auto">
          <a:xfrm>
            <a:off x="6400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6" name="Oval 102"/>
          <p:cNvSpPr>
            <a:spLocks noChangeArrowheads="1"/>
          </p:cNvSpPr>
          <p:nvPr/>
        </p:nvSpPr>
        <p:spPr bwMode="auto">
          <a:xfrm>
            <a:off x="69342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7" name="Oval 103"/>
          <p:cNvSpPr>
            <a:spLocks noChangeArrowheads="1"/>
          </p:cNvSpPr>
          <p:nvPr/>
        </p:nvSpPr>
        <p:spPr bwMode="auto">
          <a:xfrm>
            <a:off x="74676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8" name="Oval 104"/>
          <p:cNvSpPr>
            <a:spLocks noChangeArrowheads="1"/>
          </p:cNvSpPr>
          <p:nvPr/>
        </p:nvSpPr>
        <p:spPr bwMode="auto">
          <a:xfrm>
            <a:off x="8001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99" name="Oval 105"/>
          <p:cNvSpPr>
            <a:spLocks noChangeArrowheads="1"/>
          </p:cNvSpPr>
          <p:nvPr/>
        </p:nvSpPr>
        <p:spPr bwMode="auto">
          <a:xfrm>
            <a:off x="8534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0" name="Oval 106"/>
          <p:cNvSpPr>
            <a:spLocks noChangeArrowheads="1"/>
          </p:cNvSpPr>
          <p:nvPr/>
        </p:nvSpPr>
        <p:spPr bwMode="auto">
          <a:xfrm>
            <a:off x="90678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1" name="Oval 107"/>
          <p:cNvSpPr>
            <a:spLocks noChangeArrowheads="1"/>
          </p:cNvSpPr>
          <p:nvPr/>
        </p:nvSpPr>
        <p:spPr bwMode="auto">
          <a:xfrm>
            <a:off x="95250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02" name="Oval 108"/>
          <p:cNvSpPr>
            <a:spLocks noChangeArrowheads="1"/>
          </p:cNvSpPr>
          <p:nvPr/>
        </p:nvSpPr>
        <p:spPr bwMode="auto">
          <a:xfrm>
            <a:off x="10058401" y="60960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 sz="1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3423190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Robert Floyd Algorithm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/>
              <a:t>We are given two two heaps and a key </a:t>
            </a:r>
            <a:r>
              <a:rPr lang="en-US" altLang="lv-LV" b="1" i="1">
                <a:latin typeface="Times New Roman" panose="02020603050405020304" pitchFamily="18" charset="0"/>
              </a:rPr>
              <a:t>k</a:t>
            </a:r>
          </a:p>
          <a:p>
            <a:pPr eaLnBrk="1" hangingPunct="1"/>
            <a:r>
              <a:rPr lang="en-US" altLang="lv-LV"/>
              <a:t>We create a new heap with the root node storing </a:t>
            </a:r>
            <a:r>
              <a:rPr lang="en-US" altLang="lv-LV" b="1" i="1">
                <a:latin typeface="Times New Roman" panose="02020603050405020304" pitchFamily="18" charset="0"/>
              </a:rPr>
              <a:t>k</a:t>
            </a:r>
            <a:r>
              <a:rPr lang="en-US" altLang="lv-LV"/>
              <a:t> and with the two heaps as subtrees</a:t>
            </a:r>
          </a:p>
          <a:p>
            <a:pPr eaLnBrk="1" hangingPunct="1"/>
            <a:r>
              <a:rPr lang="en-US" altLang="lv-LV"/>
              <a:t>We perform downheap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8159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7315201" y="3168651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8404225" y="3168651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7072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7594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6792914" y="361315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7315201" y="361315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6550026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9164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9686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8885239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9407526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8642351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7072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7594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6792914" y="1797051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7315201" y="1797051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6550026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9164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9686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8885239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9407526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8642351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8159750" y="4724401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7315201" y="4986339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8404225" y="4986339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7072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7594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6792914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7315201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6550026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9164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9686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8885239" y="5445126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9407526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8642351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66557352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Floyd Algorithm –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Organizing Arrays as </a:t>
            </a:r>
            <a:r>
              <a:rPr lang="en-US" dirty="0" smtClean="0"/>
              <a:t>Heaps (continued)</a:t>
            </a:r>
          </a:p>
          <a:p>
            <a:pPr lvl="1"/>
            <a:r>
              <a:rPr lang="en-US" dirty="0" smtClean="0"/>
              <a:t>A bottom-up approach that starts by forming small heaps and merging them into larger heaps was proposed by Robert Floyd</a:t>
            </a:r>
          </a:p>
          <a:p>
            <a:pPr lvl="1"/>
            <a:r>
              <a:rPr lang="en-US" dirty="0" smtClean="0"/>
              <a:t>The algorithm follows: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FloydAlgorithm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(data[])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index of the last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nonleaf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down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restore the heap property for the tree whose root is</a:t>
            </a:r>
          </a:p>
          <a:p>
            <a:pPr marL="0" indent="0">
              <a:buNone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data[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by calling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moveDown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(data,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n-1);</a:t>
            </a:r>
          </a:p>
        </p:txBody>
      </p:sp>
    </p:spTree>
    <p:extLst>
      <p:ext uri="{BB962C8B-B14F-4D97-AF65-F5344CB8AC3E}">
        <p14:creationId xmlns:p14="http://schemas.microsoft.com/office/powerpoint/2010/main" val="14921552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Uses of Priority Queues</a:t>
            </a:r>
            <a:endParaRPr lang="en-GB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HeapSort algorithm</a:t>
            </a:r>
          </a:p>
          <a:p>
            <a:pPr eaLnBrk="1" hangingPunct="1"/>
            <a:r>
              <a:rPr lang="lv-LV" altLang="en-US" dirty="0" smtClean="0"/>
              <a:t>Dijkstra's algorithm for single-source shortest paths</a:t>
            </a:r>
          </a:p>
          <a:p>
            <a:pPr eaLnBrk="1" hangingPunct="1"/>
            <a:r>
              <a:rPr lang="lv-LV" altLang="en-US" dirty="0" smtClean="0"/>
              <a:t>Huffman's compression</a:t>
            </a:r>
          </a:p>
          <a:p>
            <a:pPr eaLnBrk="1" hangingPunct="1"/>
            <a:r>
              <a:rPr lang="lv-LV" altLang="en-US" dirty="0" smtClean="0"/>
              <a:t>Prim’s Minimal Spanning Tree algorithm</a:t>
            </a:r>
          </a:p>
          <a:p>
            <a:pPr eaLnBrk="1" hangingPunct="1"/>
            <a:endParaRPr lang="lv-LV" altLang="en-US" dirty="0"/>
          </a:p>
          <a:p>
            <a:pPr marL="0" indent="0" eaLnBrk="1" hangingPunct="1">
              <a:buNone/>
            </a:pPr>
            <a:r>
              <a:rPr lang="lv-LV" altLang="en-US" dirty="0" smtClean="0"/>
              <a:t>Many more piecemeal transformation and greedy tactics need this (but the above are mentioned in our course).</a:t>
            </a:r>
          </a:p>
        </p:txBody>
      </p:sp>
    </p:spTree>
    <p:extLst>
      <p:ext uri="{BB962C8B-B14F-4D97-AF65-F5344CB8AC3E}">
        <p14:creationId xmlns:p14="http://schemas.microsoft.com/office/powerpoint/2010/main" val="100142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>
                <a:solidFill>
                  <a:schemeClr val="tx1"/>
                </a:solidFill>
              </a:rPr>
              <a:t>Priority Queues: ADT</a:t>
            </a:r>
            <a:endParaRPr lang="lv-LV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1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lv-LV" altLang="en-US" sz="2800" i="1" dirty="0"/>
                  <a:t>MakeEmptySet</a:t>
                </a:r>
                <a:r>
                  <a:rPr lang="lv-LV" altLang="en-US" sz="2800" dirty="0"/>
                  <a:t>(): </a:t>
                </a:r>
                <a:r>
                  <a:rPr lang="lv-LV" altLang="en-US" sz="2800" dirty="0" smtClean="0"/>
                  <a:t>Return empty set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</a:t>
                </a:r>
                <a:r>
                  <a:rPr lang="lv-LV" altLang="en-US" sz="2800" dirty="0"/>
                  <a:t>.</a:t>
                </a:r>
              </a:p>
              <a:p>
                <a:pPr eaLnBrk="1" hangingPunct="1"/>
                <a:r>
                  <a:rPr lang="lv-LV" altLang="en-US" sz="2800" i="1" dirty="0"/>
                  <a:t>IsEmptySet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Return </a:t>
                </a:r>
                <a:r>
                  <a:rPr lang="lv-LV" altLang="en-US" sz="2800" b="1" dirty="0"/>
                  <a:t>true</a:t>
                </a:r>
                <a:r>
                  <a:rPr lang="lv-LV" altLang="en-US" sz="2800" dirty="0"/>
                  <a:t>, </a:t>
                </a:r>
                <a:r>
                  <a:rPr lang="lv-LV" altLang="en-US" sz="2800" dirty="0" smtClean="0"/>
                  <a:t>iff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= </a:t>
                </a:r>
                <a:r>
                  <a:rPr lang="lv-LV" altLang="en-US" sz="2800" dirty="0" smtClean="0">
                    <a:sym typeface="Symbol" panose="05050102010706020507" pitchFamily="18" charset="2"/>
                  </a:rPr>
                  <a:t>.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Insert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K, I, 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Insert pair </a:t>
                </a:r>
                <a:r>
                  <a:rPr lang="lv-LV" altLang="en-US" sz="2800" dirty="0"/>
                  <a:t>&lt;</a:t>
                </a:r>
                <a:r>
                  <a:rPr lang="lv-LV" altLang="en-US" sz="2800" i="1" dirty="0"/>
                  <a:t>K, I</a:t>
                </a:r>
                <a:r>
                  <a:rPr lang="lv-LV" altLang="en-US" sz="2800" dirty="0" smtClean="0"/>
                  <a:t>&gt; into </a:t>
                </a:r>
                <a14:m>
                  <m:oMath xmlns:m="http://schemas.openxmlformats.org/officeDocument/2006/math">
                    <m:r>
                      <a:rPr lang="lv-LV" alt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altLang="en-US" sz="2800" dirty="0" smtClean="0"/>
                  <a:t>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FindMin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Return </a:t>
                </a:r>
                <a:r>
                  <a:rPr lang="lv-LV" altLang="en-US" sz="2800" i="1" dirty="0" smtClean="0"/>
                  <a:t>I</a:t>
                </a:r>
                <a:r>
                  <a:rPr lang="lv-LV" altLang="en-US" sz="2800" dirty="0" smtClean="0"/>
                  <a:t> such that, &lt;</a:t>
                </a:r>
                <a:r>
                  <a:rPr lang="lv-LV" altLang="en-US" sz="2800" i="1" dirty="0"/>
                  <a:t>K, I</a:t>
                </a:r>
                <a:r>
                  <a:rPr lang="lv-LV" altLang="en-US" sz="2800" dirty="0"/>
                  <a:t>&gt;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lv-LV" altLang="en-US" sz="2800" dirty="0"/>
                  <a:t>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and </a:t>
                </a:r>
                <a:r>
                  <a:rPr lang="lv-LV" altLang="en-US" sz="2800" i="1" dirty="0"/>
                  <a:t>K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is the smallest key in this set.</a:t>
                </a:r>
                <a:endParaRPr lang="lv-LV" altLang="en-US" sz="2800" dirty="0"/>
              </a:p>
              <a:p>
                <a:pPr eaLnBrk="1" hangingPunct="1"/>
                <a:r>
                  <a:rPr lang="lv-LV" altLang="en-US" sz="2800" i="1" dirty="0"/>
                  <a:t>DeleteMin</a:t>
                </a:r>
                <a:r>
                  <a:rPr lang="lv-LV" altLang="en-US" sz="2800" dirty="0"/>
                  <a:t>(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): </a:t>
                </a:r>
                <a:r>
                  <a:rPr lang="lv-LV" altLang="en-US" sz="2800" dirty="0" smtClean="0"/>
                  <a:t>Remove </a:t>
                </a:r>
                <a:r>
                  <a:rPr lang="lv-LV" altLang="en-US" sz="2800" dirty="0"/>
                  <a:t>&lt;</a:t>
                </a:r>
                <a:r>
                  <a:rPr lang="lv-LV" altLang="en-US" sz="2800" i="1" dirty="0"/>
                  <a:t>K, I</a:t>
                </a:r>
                <a:r>
                  <a:rPr lang="lv-LV" altLang="en-US" sz="2800" dirty="0"/>
                  <a:t>&gt; </a:t>
                </a:r>
                <a:r>
                  <a:rPr lang="lv-LV" altLang="en-US" sz="2800" dirty="0">
                    <a:sym typeface="Symbol" panose="05050102010706020507" pitchFamily="18" charset="2"/>
                  </a:rPr>
                  <a:t></a:t>
                </a:r>
                <a:r>
                  <a:rPr lang="lv-LV" altLang="en-US" sz="2800" dirty="0"/>
                  <a:t> </a:t>
                </a:r>
                <a:r>
                  <a:rPr lang="lv-LV" altLang="en-US" sz="2800" i="1" dirty="0"/>
                  <a:t>S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where </a:t>
                </a:r>
                <a:r>
                  <a:rPr lang="lv-LV" altLang="en-US" sz="2800" i="1" dirty="0"/>
                  <a:t>K</a:t>
                </a:r>
                <a:r>
                  <a:rPr lang="lv-LV" altLang="en-US" sz="2800" dirty="0"/>
                  <a:t> </a:t>
                </a:r>
                <a:r>
                  <a:rPr lang="lv-LV" altLang="en-US" sz="2800" dirty="0" smtClean="0"/>
                  <a:t>is the smalles key in this set, and return </a:t>
                </a:r>
                <a:r>
                  <a:rPr lang="lv-LV" altLang="en-US" sz="2800" i="1" dirty="0"/>
                  <a:t>I</a:t>
                </a:r>
                <a:r>
                  <a:rPr lang="lv-LV" altLang="en-US" sz="2800" dirty="0"/>
                  <a:t>.</a:t>
                </a:r>
              </a:p>
            </p:txBody>
          </p:sp>
        </mc:Choice>
        <mc:Fallback xmlns="">
          <p:sp>
            <p:nvSpPr>
              <p:cNvPr id="346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Priority Queue Implementations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v-LV" altLang="en-US" dirty="0" smtClean="0"/>
              <a:t>Unordered list (easy to build, but most operations are expensive)</a:t>
            </a:r>
          </a:p>
          <a:p>
            <a:pPr eaLnBrk="1" hangingPunct="1"/>
            <a:r>
              <a:rPr lang="lv-LV" altLang="en-US" dirty="0" smtClean="0"/>
              <a:t>Ordered list (some operations are still expensive)</a:t>
            </a:r>
          </a:p>
          <a:p>
            <a:pPr eaLnBrk="1" hangingPunct="1"/>
            <a:r>
              <a:rPr lang="lv-LV" altLang="en-US" dirty="0" smtClean="0"/>
              <a:t>Ordered tree (some overhead: Priority Queue does not need to be fully sorted)</a:t>
            </a:r>
          </a:p>
          <a:p>
            <a:pPr eaLnBrk="1" hangingPunct="1"/>
            <a:r>
              <a:rPr lang="lv-LV" altLang="en-US" dirty="0" smtClean="0"/>
              <a:t>Binary heap (binary tree)</a:t>
            </a:r>
          </a:p>
          <a:p>
            <a:pPr lvl="1" eaLnBrk="1" hangingPunct="1"/>
            <a:r>
              <a:rPr lang="lv-LV" altLang="en-US" dirty="0" smtClean="0"/>
              <a:t>Tree with pointers</a:t>
            </a:r>
          </a:p>
          <a:p>
            <a:pPr lvl="1" eaLnBrk="1" hangingPunct="1"/>
            <a:r>
              <a:rPr lang="lv-LV" altLang="en-US" dirty="0" smtClean="0"/>
              <a:t>Tree implemented as an array  (most popular priority queue – </a:t>
            </a:r>
            <a:r>
              <a:rPr lang="lv-LV" altLang="en-US" b="1" dirty="0" smtClean="0"/>
              <a:t>Heap</a:t>
            </a:r>
            <a:r>
              <a:rPr lang="lv-LV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128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Binary Relations of </a:t>
            </a:r>
            <a:r>
              <a:rPr lang="en-US" altLang="lv-LV" dirty="0" smtClean="0"/>
              <a:t>Total Order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Keys in a priority queue can be arbitrary objects on which an order is defined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 smtClean="0"/>
              <a:t>Two distinct entries in a priority queue can have the same key</a:t>
            </a:r>
          </a:p>
          <a:p>
            <a:pPr eaLnBrk="1" hangingPunct="1"/>
            <a:r>
              <a:rPr lang="en-US" altLang="lv-LV" dirty="0"/>
              <a:t>Mathematical concept of total order relation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Reflexive property:</a:t>
            </a:r>
            <a:br>
              <a:rPr lang="en-US" altLang="lv-LV" dirty="0"/>
            </a:b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x</a:t>
            </a:r>
          </a:p>
          <a:p>
            <a:pPr lvl="1" eaLnBrk="1" hangingPunct="1"/>
            <a:r>
              <a:rPr lang="en-US" altLang="lv-LV" dirty="0"/>
              <a:t>Antisymmetric property:</a:t>
            </a:r>
            <a:br>
              <a:rPr lang="en-US" altLang="lv-LV" dirty="0"/>
            </a:b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r>
              <a:rPr lang="en-US" altLang="lv-LV" dirty="0"/>
              <a:t> </a:t>
            </a:r>
            <a:r>
              <a:rPr lang="en-US" altLang="lv-LV" dirty="0">
                <a:sym typeface="Symbol" panose="05050102010706020507" pitchFamily="18" charset="2"/>
              </a:rPr>
              <a:t></a:t>
            </a: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y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x </a:t>
            </a:r>
            <a:r>
              <a:rPr lang="en-US" altLang="lv-LV" dirty="0">
                <a:sym typeface="Symbol" panose="05050102010706020507" pitchFamily="18" charset="2"/>
              </a:rPr>
              <a:t>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endParaRPr lang="en-US" altLang="lv-LV" dirty="0"/>
          </a:p>
          <a:p>
            <a:pPr lvl="1" eaLnBrk="1" hangingPunct="1"/>
            <a:r>
              <a:rPr lang="en-US" altLang="lv-LV" dirty="0"/>
              <a:t>Transitive property:</a:t>
            </a:r>
            <a:br>
              <a:rPr lang="en-US" altLang="lv-LV" dirty="0"/>
            </a:b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y</a:t>
            </a:r>
            <a:r>
              <a:rPr lang="en-US" altLang="lv-LV" dirty="0"/>
              <a:t> </a:t>
            </a:r>
            <a:r>
              <a:rPr lang="en-US" altLang="lv-LV" dirty="0">
                <a:sym typeface="Symbol" panose="05050102010706020507" pitchFamily="18" charset="2"/>
              </a:rPr>
              <a:t></a:t>
            </a:r>
            <a:r>
              <a:rPr lang="en-US" altLang="lv-LV" dirty="0"/>
              <a:t> </a:t>
            </a:r>
            <a:r>
              <a:rPr lang="en-US" altLang="lv-LV" b="1" i="1" dirty="0">
                <a:latin typeface="Times New Roman" panose="02020603050405020304" pitchFamily="18" charset="0"/>
              </a:rPr>
              <a:t>y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z </a:t>
            </a:r>
            <a:r>
              <a:rPr lang="en-US" altLang="lv-LV" dirty="0">
                <a:sym typeface="Symbol" panose="05050102010706020507" pitchFamily="18" charset="2"/>
              </a:rPr>
              <a:t> </a:t>
            </a:r>
            <a:r>
              <a:rPr lang="en-US" altLang="lv-LV" b="1" i="1" dirty="0">
                <a:latin typeface="Times New Roman" panose="02020603050405020304" pitchFamily="18" charset="0"/>
              </a:rPr>
              <a:t>x </a:t>
            </a:r>
            <a:r>
              <a:rPr lang="en-US" altLang="lv-LV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lv-LV" b="1" i="1" dirty="0">
                <a:latin typeface="Times New Roman" panose="02020603050405020304" pitchFamily="18" charset="0"/>
              </a:rPr>
              <a:t> z</a:t>
            </a:r>
          </a:p>
          <a:p>
            <a:endParaRPr lang="lv-LV" dirty="0"/>
          </a:p>
          <a:p>
            <a:pPr eaLnBrk="1" hangingPunct="1">
              <a:lnSpc>
                <a:spcPct val="90000"/>
              </a:lnSpc>
            </a:pPr>
            <a:endParaRPr lang="en-US" altLang="lv-LV" b="1" i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683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Sequence-based Priority Queue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Implementation with an unsorted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 sz="2400" dirty="0"/>
          </a:p>
          <a:p>
            <a:pPr eaLnBrk="1" hangingPunct="1"/>
            <a:r>
              <a:rPr lang="en-US" altLang="lv-LV" sz="2400" dirty="0"/>
              <a:t>Performance: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(1)</a:t>
            </a:r>
            <a:r>
              <a:rPr lang="en-US" altLang="lv-LV" sz="2000" dirty="0"/>
              <a:t> time since we can insert the item at the beginning or end of the sequence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removeMin</a:t>
            </a:r>
            <a:r>
              <a:rPr lang="en-US" altLang="lv-LV" sz="2000" dirty="0">
                <a:solidFill>
                  <a:schemeClr val="tx2"/>
                </a:solidFill>
              </a:rPr>
              <a:t> </a:t>
            </a:r>
            <a:r>
              <a:rPr lang="en-US" altLang="lv-LV" sz="2000" dirty="0"/>
              <a:t>and </a:t>
            </a:r>
            <a:r>
              <a:rPr lang="en-US" altLang="lv-LV" sz="2000" dirty="0">
                <a:solidFill>
                  <a:schemeClr val="tx2"/>
                </a:solidFill>
              </a:rPr>
              <a:t>min</a:t>
            </a:r>
            <a:r>
              <a:rPr lang="en-US" altLang="lv-LV" sz="2000" dirty="0"/>
              <a:t>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since we have to traverse the entire sequence to find the smallest key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lv-LV" sz="2400" dirty="0"/>
              <a:t>Implementation with a sorted </a:t>
            </a:r>
            <a:r>
              <a:rPr lang="en-US" altLang="lv-LV" sz="2400" dirty="0" smtClean="0"/>
              <a:t>list</a:t>
            </a:r>
          </a:p>
          <a:p>
            <a:pPr eaLnBrk="1" hangingPunct="1"/>
            <a:endParaRPr lang="en-US" altLang="lv-LV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 sz="2400" dirty="0"/>
          </a:p>
          <a:p>
            <a:pPr eaLnBrk="1" hangingPunct="1"/>
            <a:r>
              <a:rPr lang="en-US" altLang="lv-LV" sz="2400" dirty="0"/>
              <a:t>Performance:</a:t>
            </a:r>
          </a:p>
          <a:p>
            <a:pPr lvl="1" eaLnBrk="1" hangingPunct="1"/>
            <a:r>
              <a:rPr lang="en-US" altLang="lv-LV" sz="2000" dirty="0">
                <a:solidFill>
                  <a:schemeClr val="tx2"/>
                </a:solidFill>
              </a:rPr>
              <a:t>insert</a:t>
            </a:r>
            <a:r>
              <a:rPr lang="en-US" altLang="lv-LV" sz="2000" dirty="0"/>
              <a:t> takes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n</a:t>
            </a:r>
            <a:r>
              <a:rPr lang="en-US" altLang="lv-LV" sz="2000" dirty="0">
                <a:latin typeface="Times New Roman" panose="02020603050405020304" pitchFamily="18" charset="0"/>
              </a:rPr>
              <a:t>)</a:t>
            </a:r>
            <a:r>
              <a:rPr lang="en-US" altLang="lv-LV" sz="2000" dirty="0"/>
              <a:t> time since we have to find the place where to insert the item</a:t>
            </a:r>
          </a:p>
          <a:p>
            <a:pPr lvl="1" eaLnBrk="1" hangingPunct="1"/>
            <a:r>
              <a:rPr lang="en-US" altLang="lv-LV" sz="2000" dirty="0" err="1">
                <a:solidFill>
                  <a:schemeClr val="tx2"/>
                </a:solidFill>
              </a:rPr>
              <a:t>removeMin</a:t>
            </a:r>
            <a:r>
              <a:rPr lang="en-US" altLang="lv-LV" sz="2000" dirty="0"/>
              <a:t> and </a:t>
            </a:r>
            <a:r>
              <a:rPr lang="en-US" altLang="lv-LV" sz="2000" dirty="0">
                <a:solidFill>
                  <a:schemeClr val="tx2"/>
                </a:solidFill>
              </a:rPr>
              <a:t>min</a:t>
            </a:r>
            <a:r>
              <a:rPr lang="en-US" altLang="lv-LV" sz="2000" dirty="0"/>
              <a:t> take </a:t>
            </a:r>
            <a:r>
              <a:rPr lang="en-US" altLang="lv-LV" sz="2000" b="1" i="1" dirty="0">
                <a:latin typeface="Times New Roman" panose="02020603050405020304" pitchFamily="18" charset="0"/>
              </a:rPr>
              <a:t>O</a:t>
            </a:r>
            <a:r>
              <a:rPr lang="en-US" altLang="lv-LV" sz="2000" dirty="0">
                <a:latin typeface="Times New Roman" panose="02020603050405020304" pitchFamily="18" charset="0"/>
              </a:rPr>
              <a:t>(1)</a:t>
            </a:r>
            <a:r>
              <a:rPr lang="en-US" altLang="lv-LV" sz="2000" dirty="0"/>
              <a:t> time, since the smallest key is at the beginning</a:t>
            </a:r>
          </a:p>
          <a:p>
            <a:endParaRPr lang="lv-LV" dirty="0"/>
          </a:p>
        </p:txBody>
      </p:sp>
      <p:sp>
        <p:nvSpPr>
          <p:cNvPr id="8208" name="Line 6"/>
          <p:cNvSpPr>
            <a:spLocks noChangeShapeType="1"/>
          </p:cNvSpPr>
          <p:nvPr/>
        </p:nvSpPr>
        <p:spPr bwMode="auto">
          <a:xfrm>
            <a:off x="2971800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9" name="Oval 7"/>
          <p:cNvSpPr>
            <a:spLocks noChangeAspect="1" noChangeArrowheads="1"/>
          </p:cNvSpPr>
          <p:nvPr/>
        </p:nvSpPr>
        <p:spPr bwMode="auto">
          <a:xfrm>
            <a:off x="26670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4</a:t>
            </a:r>
          </a:p>
        </p:txBody>
      </p:sp>
      <p:sp>
        <p:nvSpPr>
          <p:cNvPr id="8210" name="Oval 8"/>
          <p:cNvSpPr>
            <a:spLocks noChangeAspect="1" noChangeArrowheads="1"/>
          </p:cNvSpPr>
          <p:nvPr/>
        </p:nvSpPr>
        <p:spPr bwMode="auto">
          <a:xfrm>
            <a:off x="33337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5</a:t>
            </a:r>
          </a:p>
        </p:txBody>
      </p:sp>
      <p:sp>
        <p:nvSpPr>
          <p:cNvPr id="8211" name="Oval 9"/>
          <p:cNvSpPr>
            <a:spLocks noChangeAspect="1" noChangeArrowheads="1"/>
          </p:cNvSpPr>
          <p:nvPr/>
        </p:nvSpPr>
        <p:spPr bwMode="auto">
          <a:xfrm>
            <a:off x="40005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2</a:t>
            </a:r>
          </a:p>
        </p:txBody>
      </p:sp>
      <p:sp>
        <p:nvSpPr>
          <p:cNvPr id="8212" name="Oval 10"/>
          <p:cNvSpPr>
            <a:spLocks noChangeAspect="1" noChangeArrowheads="1"/>
          </p:cNvSpPr>
          <p:nvPr/>
        </p:nvSpPr>
        <p:spPr bwMode="auto">
          <a:xfrm>
            <a:off x="46672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3</a:t>
            </a:r>
          </a:p>
        </p:txBody>
      </p:sp>
      <p:sp>
        <p:nvSpPr>
          <p:cNvPr id="8213" name="Oval 11"/>
          <p:cNvSpPr>
            <a:spLocks noChangeAspect="1" noChangeArrowheads="1"/>
          </p:cNvSpPr>
          <p:nvPr/>
        </p:nvSpPr>
        <p:spPr bwMode="auto">
          <a:xfrm>
            <a:off x="53340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1</a:t>
            </a:r>
          </a:p>
        </p:txBody>
      </p: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7010400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8203" name="Oval 14"/>
          <p:cNvSpPr>
            <a:spLocks noChangeAspect="1" noChangeArrowheads="1"/>
          </p:cNvSpPr>
          <p:nvPr/>
        </p:nvSpPr>
        <p:spPr bwMode="auto">
          <a:xfrm>
            <a:off x="67056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1</a:t>
            </a:r>
          </a:p>
        </p:txBody>
      </p:sp>
      <p:sp>
        <p:nvSpPr>
          <p:cNvPr id="8204" name="Oval 15"/>
          <p:cNvSpPr>
            <a:spLocks noChangeAspect="1" noChangeArrowheads="1"/>
          </p:cNvSpPr>
          <p:nvPr/>
        </p:nvSpPr>
        <p:spPr bwMode="auto">
          <a:xfrm>
            <a:off x="73723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2</a:t>
            </a:r>
          </a:p>
        </p:txBody>
      </p:sp>
      <p:sp>
        <p:nvSpPr>
          <p:cNvPr id="8205" name="Oval 16"/>
          <p:cNvSpPr>
            <a:spLocks noChangeAspect="1" noChangeArrowheads="1"/>
          </p:cNvSpPr>
          <p:nvPr/>
        </p:nvSpPr>
        <p:spPr bwMode="auto">
          <a:xfrm>
            <a:off x="80391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3</a:t>
            </a:r>
          </a:p>
        </p:txBody>
      </p:sp>
      <p:sp>
        <p:nvSpPr>
          <p:cNvPr id="8206" name="Oval 17"/>
          <p:cNvSpPr>
            <a:spLocks noChangeAspect="1" noChangeArrowheads="1"/>
          </p:cNvSpPr>
          <p:nvPr/>
        </p:nvSpPr>
        <p:spPr bwMode="auto">
          <a:xfrm>
            <a:off x="870585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/>
              <a:t>4</a:t>
            </a:r>
          </a:p>
        </p:txBody>
      </p:sp>
      <p:sp>
        <p:nvSpPr>
          <p:cNvPr id="8207" name="Oval 18"/>
          <p:cNvSpPr>
            <a:spLocks noChangeAspect="1" noChangeArrowheads="1"/>
          </p:cNvSpPr>
          <p:nvPr/>
        </p:nvSpPr>
        <p:spPr bwMode="auto">
          <a:xfrm>
            <a:off x="9372600" y="2514600"/>
            <a:ext cx="365760" cy="3657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lv-LV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9082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2232</TotalTime>
  <Words>2472</Words>
  <Application>Microsoft Office PowerPoint</Application>
  <PresentationFormat>Widescreen</PresentationFormat>
  <Paragraphs>729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ＭＳ Ｐゴシック</vt:lpstr>
      <vt:lpstr>Arial</vt:lpstr>
      <vt:lpstr>Cambria Math</vt:lpstr>
      <vt:lpstr>Courier New</vt:lpstr>
      <vt:lpstr>Symbol</vt:lpstr>
      <vt:lpstr>Tahoma</vt:lpstr>
      <vt:lpstr>Times</vt:lpstr>
      <vt:lpstr>Times New Roman</vt:lpstr>
      <vt:lpstr>Wingdings</vt:lpstr>
      <vt:lpstr>Notebook</vt:lpstr>
      <vt:lpstr>Data Structures Priority Queues and Heaps</vt:lpstr>
      <vt:lpstr>PowerPoint Presentation</vt:lpstr>
      <vt:lpstr>Priority Queue</vt:lpstr>
      <vt:lpstr>Supported operations</vt:lpstr>
      <vt:lpstr>Uses of Priority Queues</vt:lpstr>
      <vt:lpstr>Priority Queues: ADT</vt:lpstr>
      <vt:lpstr>Priority Queue Implementations</vt:lpstr>
      <vt:lpstr>Binary Relations of Total Order</vt:lpstr>
      <vt:lpstr>Sequence-based Priority Queue</vt:lpstr>
      <vt:lpstr>Entry and Priority Queue ADTs</vt:lpstr>
      <vt:lpstr>Example</vt:lpstr>
      <vt:lpstr>Methods of the Adaptable Priority Queue ADT</vt:lpstr>
      <vt:lpstr>Example</vt:lpstr>
      <vt:lpstr>Performance</vt:lpstr>
      <vt:lpstr>Heap</vt:lpstr>
      <vt:lpstr>Binary Heap</vt:lpstr>
      <vt:lpstr>Properties of the binary heap</vt:lpstr>
      <vt:lpstr>Binary heap in an array</vt:lpstr>
      <vt:lpstr>Inserting an element</vt:lpstr>
      <vt:lpstr>Inserting: Exchange with Parent</vt:lpstr>
      <vt:lpstr>Removing an element</vt:lpstr>
      <vt:lpstr>Removing an Element</vt:lpstr>
      <vt:lpstr>Inserting an element</vt:lpstr>
      <vt:lpstr>Removing an Element</vt:lpstr>
      <vt:lpstr>Height of a Heap</vt:lpstr>
      <vt:lpstr>Heaps and Priority Queues</vt:lpstr>
      <vt:lpstr>After Insert – Upheap </vt:lpstr>
      <vt:lpstr>After Removal – Downheap </vt:lpstr>
      <vt:lpstr>Location-Aware Entries</vt:lpstr>
      <vt:lpstr>Recall PQ Sorting</vt:lpstr>
      <vt:lpstr>Selection-Sort</vt:lpstr>
      <vt:lpstr>Selection-Sort Example</vt:lpstr>
      <vt:lpstr>Insertion-Sort</vt:lpstr>
      <vt:lpstr>Insertion-Sort Example</vt:lpstr>
      <vt:lpstr>In-place Insertion-Sort</vt:lpstr>
      <vt:lpstr>Heap-Sort</vt:lpstr>
      <vt:lpstr>Vector-based Heap Implementation</vt:lpstr>
      <vt:lpstr>Efficient Heap Construction</vt:lpstr>
      <vt:lpstr>Example</vt:lpstr>
      <vt:lpstr>Example (contd.)</vt:lpstr>
      <vt:lpstr>Example (contd.)</vt:lpstr>
      <vt:lpstr>Example (end)</vt:lpstr>
      <vt:lpstr>Analysis</vt:lpstr>
      <vt:lpstr>Robert Floyd Algorithm</vt:lpstr>
      <vt:lpstr>Robert Floyd Algorithm – Continued 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150</cp:revision>
  <cp:lastPrinted>1601-01-01T00:00:00Z</cp:lastPrinted>
  <dcterms:created xsi:type="dcterms:W3CDTF">1601-01-01T00:00:00Z</dcterms:created>
  <dcterms:modified xsi:type="dcterms:W3CDTF">2021-11-04T00:32:11Z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