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280" r:id="rId2"/>
    <p:sldId id="443" r:id="rId3"/>
    <p:sldId id="438" r:id="rId4"/>
    <p:sldId id="445" r:id="rId5"/>
    <p:sldId id="439" r:id="rId6"/>
    <p:sldId id="444" r:id="rId7"/>
    <p:sldId id="334" r:id="rId8"/>
    <p:sldId id="335" r:id="rId9"/>
    <p:sldId id="437" r:id="rId10"/>
    <p:sldId id="340" r:id="rId11"/>
    <p:sldId id="341" r:id="rId12"/>
    <p:sldId id="441" r:id="rId13"/>
    <p:sldId id="442" r:id="rId14"/>
    <p:sldId id="342" r:id="rId15"/>
    <p:sldId id="343" r:id="rId16"/>
    <p:sldId id="344" r:id="rId17"/>
    <p:sldId id="345" r:id="rId18"/>
    <p:sldId id="346" r:id="rId19"/>
    <p:sldId id="347" r:id="rId20"/>
    <p:sldId id="348" r:id="rId21"/>
    <p:sldId id="349" r:id="rId22"/>
    <p:sldId id="401" r:id="rId23"/>
    <p:sldId id="402" r:id="rId24"/>
    <p:sldId id="403" r:id="rId25"/>
    <p:sldId id="424" r:id="rId26"/>
    <p:sldId id="425" r:id="rId27"/>
    <p:sldId id="415" r:id="rId28"/>
    <p:sldId id="416" r:id="rId29"/>
    <p:sldId id="350" r:id="rId30"/>
    <p:sldId id="353" r:id="rId31"/>
    <p:sldId id="417" r:id="rId32"/>
    <p:sldId id="355" r:id="rId33"/>
    <p:sldId id="356" r:id="rId34"/>
    <p:sldId id="357" r:id="rId35"/>
    <p:sldId id="358" r:id="rId36"/>
    <p:sldId id="384" r:id="rId37"/>
    <p:sldId id="393" r:id="rId38"/>
    <p:sldId id="394" r:id="rId39"/>
    <p:sldId id="395" r:id="rId40"/>
    <p:sldId id="398" r:id="rId41"/>
    <p:sldId id="377" r:id="rId42"/>
    <p:sldId id="435" r:id="rId43"/>
    <p:sldId id="380" r:id="rId44"/>
    <p:sldId id="433" r:id="rId45"/>
    <p:sldId id="360" r:id="rId46"/>
    <p:sldId id="419" r:id="rId47"/>
    <p:sldId id="364" r:id="rId48"/>
    <p:sldId id="365" r:id="rId49"/>
    <p:sldId id="367" r:id="rId50"/>
    <p:sldId id="368" r:id="rId51"/>
    <p:sldId id="369" r:id="rId52"/>
    <p:sldId id="372" r:id="rId53"/>
    <p:sldId id="373" r:id="rId54"/>
    <p:sldId id="374" r:id="rId55"/>
    <p:sldId id="451" r:id="rId56"/>
    <p:sldId id="453" r:id="rId57"/>
    <p:sldId id="447" r:id="rId58"/>
    <p:sldId id="448" r:id="rId59"/>
    <p:sldId id="420" r:id="rId60"/>
    <p:sldId id="421" r:id="rId61"/>
    <p:sldId id="422" r:id="rId62"/>
    <p:sldId id="423" r:id="rId63"/>
    <p:sldId id="436" r:id="rId6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443"/>
            <p14:sldId id="438"/>
            <p14:sldId id="445"/>
            <p14:sldId id="439"/>
          </p14:sldIdLst>
        </p14:section>
        <p14:section name="Quadratic time algorithms" id="{7E6D1C6E-7753-4228-8752-92FA4ED85BB8}">
          <p14:sldIdLst>
            <p14:sldId id="444"/>
            <p14:sldId id="334"/>
            <p14:sldId id="335"/>
            <p14:sldId id="437"/>
            <p14:sldId id="340"/>
            <p14:sldId id="341"/>
            <p14:sldId id="441"/>
            <p14:sldId id="442"/>
          </p14:sldIdLst>
        </p14:section>
        <p14:section name="Heap Sort" id="{E412AD06-39EF-4098-AD09-AAADC9A7A141}">
          <p14:sldIdLst>
            <p14:sldId id="342"/>
            <p14:sldId id="343"/>
            <p14:sldId id="344"/>
            <p14:sldId id="345"/>
            <p14:sldId id="346"/>
          </p14:sldIdLst>
        </p14:section>
        <p14:section name="Merge Sort" id="{6635A9D0-F853-4E4D-B3C3-ABD4AABA0BB5}">
          <p14:sldIdLst>
            <p14:sldId id="347"/>
            <p14:sldId id="348"/>
            <p14:sldId id="349"/>
          </p14:sldIdLst>
        </p14:section>
        <p14:section name="MergeSort Revisited" id="{A5F7EA09-D8DF-4D4C-A3AA-A04DF999C7C0}">
          <p14:sldIdLst>
            <p14:sldId id="401"/>
            <p14:sldId id="402"/>
            <p14:sldId id="403"/>
            <p14:sldId id="424"/>
            <p14:sldId id="425"/>
            <p14:sldId id="415"/>
            <p14:sldId id="416"/>
          </p14:sldIdLst>
        </p14:section>
        <p14:section name="Quick Sort" id="{9DBAC79C-D1E7-4F9C-B2DE-4209DF80456B}">
          <p14:sldIdLst>
            <p14:sldId id="350"/>
            <p14:sldId id="353"/>
            <p14:sldId id="417"/>
            <p14:sldId id="355"/>
            <p14:sldId id="356"/>
            <p14:sldId id="357"/>
            <p14:sldId id="358"/>
            <p14:sldId id="384"/>
            <p14:sldId id="393"/>
            <p14:sldId id="394"/>
            <p14:sldId id="395"/>
            <p14:sldId id="398"/>
          </p14:sldIdLst>
        </p14:section>
        <p14:section name="Sorting Lower Bound" id="{D12549C2-501B-4DC1-9470-ECF50851687B}">
          <p14:sldIdLst>
            <p14:sldId id="377"/>
            <p14:sldId id="435"/>
            <p14:sldId id="380"/>
            <p14:sldId id="433"/>
          </p14:sldIdLst>
        </p14:section>
        <p14:section name="RadixSort" id="{7B305E4D-00A5-4985-9F09-85DDCB7A4B69}">
          <p14:sldIdLst>
            <p14:sldId id="360"/>
            <p14:sldId id="419"/>
            <p14:sldId id="364"/>
            <p14:sldId id="365"/>
          </p14:sldIdLst>
        </p14:section>
        <p14:section name="Bucket and Radix Sort Revisited" id="{1AF83719-4C77-4307-9938-79FBFAD7318B}">
          <p14:sldIdLst>
            <p14:sldId id="367"/>
            <p14:sldId id="368"/>
            <p14:sldId id="369"/>
            <p14:sldId id="372"/>
            <p14:sldId id="373"/>
            <p14:sldId id="374"/>
            <p14:sldId id="451"/>
            <p14:sldId id="453"/>
          </p14:sldIdLst>
        </p14:section>
        <p14:section name="Counting Sort" id="{6D8EA00F-ABB5-419D-9558-439A47788F53}">
          <p14:sldIdLst>
            <p14:sldId id="447"/>
            <p14:sldId id="448"/>
          </p14:sldIdLst>
        </p14:section>
        <p14:section name="Sorting in STL" id="{888813A5-C16E-4AE0-8F3F-30F8BB85B688}">
          <p14:sldIdLst>
            <p14:sldId id="420"/>
            <p14:sldId id="421"/>
            <p14:sldId id="422"/>
            <p14:sldId id="423"/>
            <p14:sldId id="4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3B02A"/>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autoAdjust="0"/>
    <p:restoredTop sz="82599" autoAdjust="0"/>
  </p:normalViewPr>
  <p:slideViewPr>
    <p:cSldViewPr>
      <p:cViewPr>
        <p:scale>
          <a:sx n="125" d="100"/>
          <a:sy n="125" d="100"/>
        </p:scale>
        <p:origin x="-78" y="-7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7019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900"/>
              </a:spcBef>
            </a:pPr>
            <a:endParaRPr lang="en-US" dirty="0" smtClean="0">
              <a:latin typeface="Calibri" pitchFamily="34" charset="0"/>
              <a:cs typeface="Calibri" pitchFamily="34" charset="0"/>
            </a:endParaRPr>
          </a:p>
          <a:p>
            <a:pPr marL="57150" indent="0">
              <a:spcBef>
                <a:spcPts val="600"/>
              </a:spcBef>
              <a:buNone/>
            </a:pPr>
            <a:r>
              <a:rPr lang="en-US" sz="1200" dirty="0" smtClean="0">
                <a:latin typeface="Courier New" pitchFamily="49" charset="0"/>
                <a:cs typeface="Courier New" pitchFamily="49" charset="0"/>
              </a:rPr>
              <a:t>template&lt;class T&gt;</a:t>
            </a:r>
          </a:p>
          <a:p>
            <a:pPr marL="57150" indent="0">
              <a:spcBef>
                <a:spcPts val="200"/>
              </a:spcBef>
              <a:buNone/>
            </a:pPr>
            <a:r>
              <a:rPr lang="en-US" sz="1200" dirty="0" smtClean="0">
                <a:latin typeface="Courier New" pitchFamily="49" charset="0"/>
                <a:cs typeface="Courier New" pitchFamily="49" charset="0"/>
              </a:rPr>
              <a:t>void </a:t>
            </a:r>
            <a:r>
              <a:rPr lang="en-US" sz="1200" dirty="0" err="1" smtClean="0">
                <a:latin typeface="Courier New" pitchFamily="49" charset="0"/>
                <a:cs typeface="Courier New" pitchFamily="49" charset="0"/>
              </a:rPr>
              <a:t>insertionSort</a:t>
            </a:r>
            <a:r>
              <a:rPr lang="en-US" sz="1200" dirty="0" smtClean="0">
                <a:latin typeface="Courier New" pitchFamily="49" charset="0"/>
                <a:cs typeface="Courier New" pitchFamily="49" charset="0"/>
              </a:rPr>
              <a:t>(T data[],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n) {</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 for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 1, j;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&lt; n;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T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 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p>
          <a:p>
            <a:pPr marL="57150" indent="0">
              <a:spcBef>
                <a:spcPts val="200"/>
              </a:spcBef>
              <a:buNone/>
            </a:pPr>
            <a:r>
              <a:rPr lang="lv-LV"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for (j =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j &gt; 0 &amp;&amp;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&lt; data[j – 1]; j--)</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data[j] = data[j – 1];</a:t>
            </a:r>
          </a:p>
          <a:p>
            <a:pPr marL="57150" indent="0">
              <a:spcBef>
                <a:spcPts val="200"/>
              </a:spcBef>
              <a:buNone/>
            </a:pPr>
            <a:r>
              <a:rPr lang="lv-LV"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data[j] =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 }</a:t>
            </a:r>
          </a:p>
        </p:txBody>
      </p:sp>
    </p:spTree>
    <p:extLst>
      <p:ext uri="{BB962C8B-B14F-4D97-AF65-F5344CB8AC3E}">
        <p14:creationId xmlns:p14="http://schemas.microsoft.com/office/powerpoint/2010/main" val="56969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 indent="0">
              <a:spcBef>
                <a:spcPts val="900"/>
              </a:spcBef>
              <a:buNone/>
            </a:pPr>
            <a:r>
              <a:rPr lang="en-US" sz="1200" dirty="0" smtClean="0">
                <a:latin typeface="Courier New" pitchFamily="49" charset="0"/>
                <a:cs typeface="Courier New" pitchFamily="49" charset="0"/>
              </a:rPr>
              <a:t>template&lt;class T&gt;</a:t>
            </a:r>
          </a:p>
          <a:p>
            <a:pPr marL="57150" indent="0">
              <a:spcBef>
                <a:spcPts val="200"/>
              </a:spcBef>
              <a:buNone/>
            </a:pPr>
            <a:r>
              <a:rPr lang="en-US" sz="1200" dirty="0" smtClean="0">
                <a:latin typeface="Courier New" pitchFamily="49" charset="0"/>
                <a:cs typeface="Courier New" pitchFamily="49" charset="0"/>
              </a:rPr>
              <a:t>void </a:t>
            </a:r>
            <a:r>
              <a:rPr lang="en-US" sz="1200" dirty="0" err="1" smtClean="0">
                <a:latin typeface="Courier New" pitchFamily="49" charset="0"/>
                <a:cs typeface="Courier New" pitchFamily="49" charset="0"/>
              </a:rPr>
              <a:t>selectionsort</a:t>
            </a:r>
            <a:r>
              <a:rPr lang="en-US" sz="1200" dirty="0" smtClean="0">
                <a:latin typeface="Courier New" pitchFamily="49" charset="0"/>
                <a:cs typeface="Courier New" pitchFamily="49" charset="0"/>
              </a:rPr>
              <a:t>(T data[],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n) {</a:t>
            </a:r>
          </a:p>
          <a:p>
            <a:pPr marL="57150" indent="0">
              <a:spcBef>
                <a:spcPts val="200"/>
              </a:spcBef>
              <a:buNone/>
            </a:pPr>
            <a:r>
              <a:rPr lang="en-US" sz="1200" dirty="0" smtClean="0">
                <a:latin typeface="Courier New" pitchFamily="49" charset="0"/>
                <a:cs typeface="Courier New" pitchFamily="49" charset="0"/>
              </a:rPr>
              <a:t>for (</a:t>
            </a:r>
            <a:r>
              <a:rPr lang="en-US" sz="1200" dirty="0" err="1" smtClean="0">
                <a:latin typeface="Courier New" pitchFamily="49" charset="0"/>
                <a:cs typeface="Courier New" pitchFamily="49" charset="0"/>
              </a:rPr>
              <a:t>int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 0,j,least;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&lt; n-1;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a:t>
            </a:r>
          </a:p>
          <a:p>
            <a:pPr marL="57150" indent="0">
              <a:spcBef>
                <a:spcPts val="200"/>
              </a:spcBef>
              <a:buNone/>
            </a:pPr>
            <a:r>
              <a:rPr lang="en-US" sz="1200" dirty="0" smtClean="0">
                <a:latin typeface="Courier New" pitchFamily="49" charset="0"/>
                <a:cs typeface="Courier New" pitchFamily="49" charset="0"/>
              </a:rPr>
              <a:t>for (j = i+1, least = </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 j &lt; n; </a:t>
            </a:r>
            <a:r>
              <a:rPr lang="en-US" sz="1200" dirty="0" err="1" smtClean="0">
                <a:latin typeface="Courier New" pitchFamily="49" charset="0"/>
                <a:cs typeface="Courier New" pitchFamily="49" charset="0"/>
              </a:rPr>
              <a:t>j++</a:t>
            </a:r>
            <a:r>
              <a:rPr lang="en-US" sz="1200" dirty="0" smtClean="0">
                <a:latin typeface="Courier New" pitchFamily="49" charset="0"/>
                <a:cs typeface="Courier New" pitchFamily="49" charset="0"/>
              </a:rPr>
              <a:t>)</a:t>
            </a:r>
          </a:p>
          <a:p>
            <a:pPr marL="57150" indent="0">
              <a:spcBef>
                <a:spcPts val="200"/>
              </a:spcBef>
              <a:buNone/>
            </a:pPr>
            <a:r>
              <a:rPr lang="en-US" sz="1200" dirty="0" smtClean="0">
                <a:latin typeface="Courier New" pitchFamily="49" charset="0"/>
                <a:cs typeface="Courier New" pitchFamily="49" charset="0"/>
              </a:rPr>
              <a:t>if (data[j] &lt; data[least])</a:t>
            </a:r>
          </a:p>
          <a:p>
            <a:pPr marL="57150" indent="0">
              <a:spcBef>
                <a:spcPts val="200"/>
              </a:spcBef>
              <a:buNone/>
            </a:pPr>
            <a:r>
              <a:rPr lang="lv-LV" sz="1200" baseline="0" dirty="0" smtClean="0">
                <a:latin typeface="Courier New" pitchFamily="49" charset="0"/>
                <a:cs typeface="Courier New" pitchFamily="49" charset="0"/>
              </a:rPr>
              <a:t> </a:t>
            </a:r>
            <a:r>
              <a:rPr lang="en-US" sz="1200" dirty="0" smtClean="0">
                <a:latin typeface="Courier New" pitchFamily="49" charset="0"/>
                <a:cs typeface="Courier New" pitchFamily="49" charset="0"/>
              </a:rPr>
              <a:t>least = j;</a:t>
            </a:r>
          </a:p>
          <a:p>
            <a:pPr marL="57150" indent="0">
              <a:spcBef>
                <a:spcPts val="200"/>
              </a:spcBef>
              <a:buNone/>
            </a:pPr>
            <a:r>
              <a:rPr lang="en-US" sz="1200" dirty="0" smtClean="0">
                <a:latin typeface="Courier New" pitchFamily="49" charset="0"/>
                <a:cs typeface="Courier New" pitchFamily="49" charset="0"/>
              </a:rPr>
              <a:t>swap(data[least],data[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endParaRPr lang="lv-LV" sz="1200" dirty="0" smtClean="0">
              <a:latin typeface="Courier New" pitchFamily="49" charset="0"/>
              <a:cs typeface="Courier New" pitchFamily="49" charset="0"/>
            </a:endParaRPr>
          </a:p>
          <a:p>
            <a:pPr marL="57150" indent="0">
              <a:spcBef>
                <a:spcPts val="200"/>
              </a:spcBef>
              <a:buNone/>
            </a:pPr>
            <a:r>
              <a:rPr lang="lv-LV" sz="1200" dirty="0" smtClean="0">
                <a:latin typeface="Courier New" pitchFamily="49" charset="0"/>
                <a:cs typeface="Courier New" pitchFamily="49" charset="0"/>
              </a:rPr>
              <a:t>}}</a:t>
            </a:r>
            <a:endParaRPr lang="en-US" sz="1200" dirty="0" smtClean="0">
              <a:latin typeface="Courier New" pitchFamily="49" charset="0"/>
              <a:cs typeface="Courier New" pitchFamily="49" charset="0"/>
            </a:endParaRPr>
          </a:p>
          <a:p>
            <a:pPr eaLnBrk="1" hangingPunct="1"/>
            <a:endParaRPr lang="en-US" dirty="0" smtClean="0"/>
          </a:p>
        </p:txBody>
      </p:sp>
    </p:spTree>
    <p:extLst>
      <p:ext uri="{BB962C8B-B14F-4D97-AF65-F5344CB8AC3E}">
        <p14:creationId xmlns:p14="http://schemas.microsoft.com/office/powerpoint/2010/main" val="281592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spcBef>
                <a:spcPts val="600"/>
              </a:spcBef>
              <a:buNone/>
            </a:pPr>
            <a:r>
              <a:rPr lang="en-US" sz="1400" dirty="0" smtClean="0">
                <a:latin typeface="Courier New" pitchFamily="49" charset="0"/>
                <a:cs typeface="Courier New" pitchFamily="49" charset="0"/>
              </a:rPr>
              <a:t>template&lt;class T&gt;</a:t>
            </a:r>
          </a:p>
          <a:p>
            <a:pPr marL="0" lvl="1" indent="0">
              <a:spcBef>
                <a:spcPts val="200"/>
              </a:spcBef>
              <a:buNone/>
            </a:pPr>
            <a:r>
              <a:rPr lang="en-US" sz="1400" dirty="0" smtClean="0">
                <a:latin typeface="Courier New" pitchFamily="49" charset="0"/>
                <a:cs typeface="Courier New" pitchFamily="49" charset="0"/>
              </a:rPr>
              <a:t>void </a:t>
            </a:r>
            <a:r>
              <a:rPr lang="en-US" sz="1400" dirty="0" err="1" smtClean="0">
                <a:latin typeface="Courier New" pitchFamily="49" charset="0"/>
                <a:cs typeface="Courier New" pitchFamily="49" charset="0"/>
              </a:rPr>
              <a:t>bubblesort</a:t>
            </a:r>
            <a:r>
              <a:rPr lang="en-US" sz="1400" dirty="0" smtClean="0">
                <a:latin typeface="Courier New" pitchFamily="49" charset="0"/>
                <a:cs typeface="Courier New" pitchFamily="49" charset="0"/>
              </a:rPr>
              <a:t>(T data[],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p>
          <a:p>
            <a:pPr marL="0" lvl="1" indent="0">
              <a:spcBef>
                <a:spcPts val="200"/>
              </a:spcBef>
              <a:buNone/>
            </a:pPr>
            <a:r>
              <a:rPr lang="en-US" sz="1400" dirty="0" smtClean="0">
                <a:latin typeface="Courier New" pitchFamily="49" charset="0"/>
                <a:cs typeface="Courier New" pitchFamily="49" charset="0"/>
              </a:rPr>
              <a:t>for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 0;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&lt; n-1;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a:t>
            </a:r>
          </a:p>
          <a:p>
            <a:pPr marL="0" lvl="1" indent="0">
              <a:spcBef>
                <a:spcPts val="200"/>
              </a:spcBef>
              <a:buNone/>
            </a:pPr>
            <a:r>
              <a:rPr lang="en-US" sz="1400" dirty="0" smtClean="0">
                <a:latin typeface="Courier New" pitchFamily="49" charset="0"/>
                <a:cs typeface="Courier New" pitchFamily="49" charset="0"/>
              </a:rPr>
              <a:t>for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j = n-1; j &gt;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--j)</a:t>
            </a:r>
          </a:p>
          <a:p>
            <a:pPr marL="0" lvl="1" indent="0">
              <a:spcBef>
                <a:spcPts val="200"/>
              </a:spcBef>
              <a:buNone/>
            </a:pPr>
            <a:r>
              <a:rPr lang="en-US" sz="1400" dirty="0" smtClean="0">
                <a:latin typeface="Courier New" pitchFamily="49" charset="0"/>
                <a:cs typeface="Courier New" pitchFamily="49" charset="0"/>
              </a:rPr>
              <a:t>if (data[j] &lt; data[j-1])</a:t>
            </a:r>
          </a:p>
          <a:p>
            <a:pPr marL="0" lvl="1" indent="0">
              <a:spcBef>
                <a:spcPts val="200"/>
              </a:spcBef>
              <a:buNone/>
            </a:pPr>
            <a:r>
              <a:rPr lang="en-US" sz="1400" dirty="0" smtClean="0">
                <a:latin typeface="Courier New" pitchFamily="49" charset="0"/>
                <a:cs typeface="Courier New" pitchFamily="49" charset="0"/>
              </a:rPr>
              <a:t>swap(data[j],data[j-1]);</a:t>
            </a:r>
            <a:endParaRPr lang="lv-LV" sz="1400" dirty="0" smtClean="0">
              <a:latin typeface="Courier New" pitchFamily="49" charset="0"/>
              <a:cs typeface="Courier New" pitchFamily="49" charset="0"/>
            </a:endParaRPr>
          </a:p>
          <a:p>
            <a:pPr marL="0" lvl="1" indent="0">
              <a:spcBef>
                <a:spcPts val="200"/>
              </a:spcBef>
              <a:buNone/>
            </a:pPr>
            <a:r>
              <a:rPr lang="lv-LV" sz="1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02354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lv-LV" altLang="en-US" sz="1200" dirty="0" smtClean="0"/>
              <a:t>The data preprocessing before the recursive call should be linear time and should not use extra memory. </a:t>
            </a:r>
          </a:p>
          <a:p>
            <a:pPr eaLnBrk="1" hangingPunct="1">
              <a:lnSpc>
                <a:spcPct val="90000"/>
              </a:lnSpc>
            </a:pPr>
            <a:r>
              <a:rPr lang="lv-LV" altLang="en-US" sz="1200" dirty="0" smtClean="0"/>
              <a:t>It is desirable to split the table in two nearly equal parts – to reduce the number of recursive calls.</a:t>
            </a:r>
          </a:p>
          <a:p>
            <a:pPr eaLnBrk="1" hangingPunct="1">
              <a:lnSpc>
                <a:spcPct val="90000"/>
              </a:lnSpc>
            </a:pPr>
            <a:r>
              <a:rPr lang="lv-LV" altLang="en-US" sz="1200" dirty="0" smtClean="0"/>
              <a:t>Ideally we could wish to use the median element. But searching for the median would require linear time; so we try to use something close to median.</a:t>
            </a:r>
          </a:p>
          <a:p>
            <a:endParaRPr lang="lv-LV" dirty="0"/>
          </a:p>
        </p:txBody>
      </p:sp>
    </p:spTree>
    <p:extLst>
      <p:ext uri="{BB962C8B-B14F-4D97-AF65-F5344CB8AC3E}">
        <p14:creationId xmlns:p14="http://schemas.microsoft.com/office/powerpoint/2010/main" val="378598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None/>
            </a:pPr>
            <a:r>
              <a:rPr lang="en-US" sz="1200" dirty="0" smtClean="0">
                <a:latin typeface="Courier New" pitchFamily="49" charset="0"/>
                <a:cs typeface="Courier New" pitchFamily="49" charset="0"/>
              </a:rPr>
              <a:t>quicksort(array[])</a:t>
            </a:r>
          </a:p>
          <a:p>
            <a:pPr marL="0" indent="0">
              <a:spcBef>
                <a:spcPts val="200"/>
              </a:spcBef>
              <a:buNone/>
            </a:pPr>
            <a:r>
              <a:rPr lang="en-US" sz="1200" dirty="0" smtClean="0">
                <a:latin typeface="Courier New" pitchFamily="49" charset="0"/>
                <a:cs typeface="Courier New" pitchFamily="49" charset="0"/>
              </a:rPr>
              <a:t>  if </a:t>
            </a:r>
            <a:r>
              <a:rPr lang="en-US" sz="1200" i="1" dirty="0" smtClean="0">
                <a:latin typeface="Courier New" pitchFamily="49" charset="0"/>
                <a:cs typeface="Courier New" pitchFamily="49" charset="0"/>
              </a:rPr>
              <a:t>length</a:t>
            </a:r>
            <a:r>
              <a:rPr lang="en-US" sz="1200" dirty="0" smtClean="0">
                <a:latin typeface="Courier New" pitchFamily="49" charset="0"/>
                <a:cs typeface="Courier New" pitchFamily="49" charset="0"/>
              </a:rPr>
              <a:t>(array) &gt; 1</a:t>
            </a:r>
          </a:p>
          <a:p>
            <a:pPr marL="0" indent="0">
              <a:spcBef>
                <a:spcPts val="200"/>
              </a:spcBef>
              <a:buNone/>
            </a:pPr>
            <a:r>
              <a:rPr lang="en-US" sz="1200" i="1" dirty="0" smtClean="0">
                <a:latin typeface="Courier New" pitchFamily="49" charset="0"/>
                <a:cs typeface="Courier New" pitchFamily="49" charset="0"/>
              </a:rPr>
              <a:t>    choose </a:t>
            </a:r>
            <a:r>
              <a:rPr lang="en-US" sz="1200" dirty="0" smtClean="0">
                <a:latin typeface="Courier New" pitchFamily="49" charset="0"/>
                <a:cs typeface="Courier New" pitchFamily="49" charset="0"/>
              </a:rPr>
              <a:t>bound; // partition array into subarray1 and subarray2</a:t>
            </a:r>
          </a:p>
          <a:p>
            <a:pPr marL="0" indent="0">
              <a:spcBef>
                <a:spcPts val="200"/>
              </a:spcBef>
              <a:buNone/>
            </a:pPr>
            <a:r>
              <a:rPr lang="en-US" sz="1200" dirty="0" smtClean="0">
                <a:latin typeface="Courier New" pitchFamily="49" charset="0"/>
                <a:cs typeface="Courier New" pitchFamily="49" charset="0"/>
              </a:rPr>
              <a:t>    while </a:t>
            </a:r>
            <a:r>
              <a:rPr lang="en-US" sz="1200" i="1" dirty="0" smtClean="0">
                <a:latin typeface="Courier New" pitchFamily="49" charset="0"/>
                <a:cs typeface="Courier New" pitchFamily="49" charset="0"/>
              </a:rPr>
              <a:t>there are elements left in </a:t>
            </a:r>
            <a:r>
              <a:rPr lang="en-US" sz="1200" dirty="0" smtClean="0">
                <a:latin typeface="Courier New" pitchFamily="49" charset="0"/>
                <a:cs typeface="Courier New" pitchFamily="49" charset="0"/>
              </a:rPr>
              <a:t>array</a:t>
            </a:r>
          </a:p>
          <a:p>
            <a:pPr marL="0" indent="0">
              <a:spcBef>
                <a:spcPts val="200"/>
              </a:spcBef>
              <a:buNone/>
            </a:pPr>
            <a:r>
              <a:rPr lang="en-US" sz="1200" i="1" dirty="0" smtClean="0">
                <a:latin typeface="Courier New" pitchFamily="49" charset="0"/>
                <a:cs typeface="Courier New" pitchFamily="49" charset="0"/>
              </a:rPr>
              <a:t>      include </a:t>
            </a:r>
            <a:r>
              <a:rPr lang="en-US" sz="1200" dirty="0" smtClean="0">
                <a:latin typeface="Courier New" pitchFamily="49" charset="0"/>
                <a:cs typeface="Courier New" pitchFamily="49" charset="0"/>
              </a:rPr>
              <a:t>element </a:t>
            </a:r>
            <a:r>
              <a:rPr lang="en-US" sz="1200" i="1" dirty="0" smtClean="0">
                <a:latin typeface="Courier New" pitchFamily="49" charset="0"/>
                <a:cs typeface="Courier New" pitchFamily="49" charset="0"/>
              </a:rPr>
              <a:t>either in </a:t>
            </a:r>
            <a:r>
              <a:rPr lang="en-US" sz="1200" dirty="0" smtClean="0">
                <a:latin typeface="Courier New" pitchFamily="49" charset="0"/>
                <a:cs typeface="Courier New" pitchFamily="49" charset="0"/>
              </a:rPr>
              <a:t>subarray1 = {el: el ≤ bound}</a:t>
            </a:r>
          </a:p>
          <a:p>
            <a:pPr marL="0" indent="0">
              <a:spcBef>
                <a:spcPts val="200"/>
              </a:spcBef>
              <a:buNone/>
            </a:pPr>
            <a:r>
              <a:rPr lang="en-US" sz="1200" i="1" dirty="0" smtClean="0">
                <a:latin typeface="Courier New" pitchFamily="49" charset="0"/>
                <a:cs typeface="Courier New" pitchFamily="49" charset="0"/>
              </a:rPr>
              <a:t>        or in </a:t>
            </a:r>
            <a:r>
              <a:rPr lang="en-US" sz="1200" dirty="0" smtClean="0">
                <a:latin typeface="Courier New" pitchFamily="49" charset="0"/>
                <a:cs typeface="Courier New" pitchFamily="49" charset="0"/>
              </a:rPr>
              <a:t>subarray2 = {el: el ≥ bound};</a:t>
            </a:r>
          </a:p>
          <a:p>
            <a:pPr marL="0" indent="0">
              <a:spcBef>
                <a:spcPts val="200"/>
              </a:spcBef>
              <a:buNone/>
            </a:pPr>
            <a:r>
              <a:rPr lang="en-US" sz="1200" dirty="0" smtClean="0">
                <a:latin typeface="Courier New" pitchFamily="49" charset="0"/>
                <a:cs typeface="Courier New" pitchFamily="49" charset="0"/>
              </a:rPr>
              <a:t>    quicksort(subarray1);</a:t>
            </a:r>
          </a:p>
          <a:p>
            <a:pPr marL="0" indent="0">
              <a:spcBef>
                <a:spcPts val="200"/>
              </a:spcBef>
              <a:buNone/>
            </a:pPr>
            <a:r>
              <a:rPr lang="en-US" sz="1200" dirty="0" smtClean="0">
                <a:latin typeface="Courier New" pitchFamily="49" charset="0"/>
                <a:cs typeface="Courier New" pitchFamily="49" charset="0"/>
              </a:rPr>
              <a:t>    quicksort(subarray2);</a:t>
            </a:r>
          </a:p>
          <a:p>
            <a:endParaRPr lang="lv-LV" dirty="0"/>
          </a:p>
        </p:txBody>
      </p:sp>
    </p:spTree>
    <p:extLst>
      <p:ext uri="{BB962C8B-B14F-4D97-AF65-F5344CB8AC3E}">
        <p14:creationId xmlns:p14="http://schemas.microsoft.com/office/powerpoint/2010/main" val="1539901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lv-LV" sz="1200" dirty="0" smtClean="0"/>
              <a:t>The height of the decision tree is a lower bound on the running time</a:t>
            </a:r>
          </a:p>
          <a:p>
            <a:pPr eaLnBrk="1" hangingPunct="1">
              <a:lnSpc>
                <a:spcPct val="90000"/>
              </a:lnSpc>
            </a:pPr>
            <a:r>
              <a:rPr lang="en-US" altLang="lv-LV" sz="1200" dirty="0" smtClean="0"/>
              <a:t>Every input permutation must lead to a separate leaf output </a:t>
            </a:r>
          </a:p>
          <a:p>
            <a:pPr eaLnBrk="1" hangingPunct="1">
              <a:lnSpc>
                <a:spcPct val="90000"/>
              </a:lnSpc>
            </a:pPr>
            <a:r>
              <a:rPr lang="en-US" altLang="lv-LV" sz="1200" dirty="0" smtClean="0"/>
              <a:t>If not, some input …4…5… would have same output ordering as …5…4…, which would be wrong</a:t>
            </a:r>
          </a:p>
          <a:p>
            <a:pPr eaLnBrk="1" hangingPunct="1">
              <a:lnSpc>
                <a:spcPct val="90000"/>
              </a:lnSpc>
            </a:pPr>
            <a:r>
              <a:rPr lang="en-US" altLang="lv-LV" sz="1200" dirty="0" smtClean="0"/>
              <a:t>Since there are n!=1</a:t>
            </a:r>
            <a:r>
              <a:rPr lang="en-US" altLang="lv-LV" sz="1200" dirty="0" smtClean="0">
                <a:sym typeface="Symbol" panose="05050102010706020507" pitchFamily="18" charset="2"/>
              </a:rPr>
              <a:t></a:t>
            </a:r>
            <a:r>
              <a:rPr lang="en-US" altLang="lv-LV" sz="1200" dirty="0" smtClean="0"/>
              <a:t>2</a:t>
            </a:r>
            <a:r>
              <a:rPr lang="en-US" altLang="lv-LV" sz="1200" dirty="0" smtClean="0">
                <a:sym typeface="Symbol" panose="05050102010706020507" pitchFamily="18" charset="2"/>
              </a:rPr>
              <a:t>  </a:t>
            </a:r>
            <a:r>
              <a:rPr lang="en-US" altLang="lv-LV" sz="1200" dirty="0" smtClean="0"/>
              <a:t>…</a:t>
            </a:r>
            <a:r>
              <a:rPr lang="en-US" altLang="lv-LV" sz="1200" dirty="0" smtClean="0">
                <a:sym typeface="Symbol" panose="05050102010706020507" pitchFamily="18" charset="2"/>
              </a:rPr>
              <a:t> </a:t>
            </a:r>
            <a:r>
              <a:rPr lang="en-US" altLang="lv-LV" sz="1200" dirty="0" smtClean="0"/>
              <a:t>n leaves, the height is at least log (n!)</a:t>
            </a:r>
          </a:p>
          <a:p>
            <a:endParaRPr lang="lv-LV" dirty="0"/>
          </a:p>
        </p:txBody>
      </p:sp>
    </p:spTree>
    <p:extLst>
      <p:ext uri="{BB962C8B-B14F-4D97-AF65-F5344CB8AC3E}">
        <p14:creationId xmlns:p14="http://schemas.microsoft.com/office/powerpoint/2010/main" val="293955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Consider the </a:t>
            </a:r>
            <a:r>
              <a:rPr lang="en-US" sz="1200" dirty="0" smtClean="0">
                <a:latin typeface="Courier New" pitchFamily="49" charset="0"/>
                <a:cs typeface="Courier New" pitchFamily="49" charset="0"/>
              </a:rPr>
              <a:t>data[]</a:t>
            </a:r>
            <a:r>
              <a:rPr lang="en-US" sz="1200" dirty="0" smtClean="0"/>
              <a:t> array </a:t>
            </a:r>
            <a:r>
              <a:rPr lang="en-US" sz="1200" dirty="0" smtClean="0">
                <a:latin typeface="Courier New" pitchFamily="49" charset="0"/>
                <a:cs typeface="Courier New" pitchFamily="49" charset="0"/>
              </a:rPr>
              <a:t>[7 1 1 3 0 7 5 5 7 3]</a:t>
            </a:r>
            <a:endParaRPr lang="lv-LV" sz="1200" dirty="0" smtClean="0">
              <a:latin typeface="Courier New" pitchFamily="49" charset="0"/>
              <a:cs typeface="Courier New" pitchFamily="49" charset="0"/>
            </a:endParaRPr>
          </a:p>
          <a:p>
            <a:r>
              <a:rPr lang="en-US" sz="1200" dirty="0" smtClean="0">
                <a:cs typeface="Courier New" pitchFamily="49" charset="0"/>
              </a:rPr>
              <a:t> The largest value in the array, 7, is determined and used to create the array </a:t>
            </a:r>
            <a:r>
              <a:rPr lang="en-US" sz="1200" dirty="0" smtClean="0">
                <a:latin typeface="Courier New" pitchFamily="49" charset="0"/>
                <a:cs typeface="Courier New" pitchFamily="49" charset="0"/>
              </a:rPr>
              <a:t>count[]</a:t>
            </a:r>
            <a:endParaRPr lang="en-US" sz="1200" dirty="0" smtClean="0">
              <a:cs typeface="Courier New" pitchFamily="49" charset="0"/>
            </a:endParaRPr>
          </a:p>
          <a:p>
            <a:r>
              <a:rPr lang="en-US" sz="1200" dirty="0" smtClean="0">
                <a:cs typeface="Courier New" pitchFamily="49" charset="0"/>
              </a:rPr>
              <a:t>Next, we process </a:t>
            </a:r>
            <a:r>
              <a:rPr lang="en-US" sz="1200" dirty="0" smtClean="0">
                <a:latin typeface="Courier New" pitchFamily="49" charset="0"/>
                <a:cs typeface="Courier New" pitchFamily="49" charset="0"/>
              </a:rPr>
              <a:t>data[]</a:t>
            </a:r>
            <a:r>
              <a:rPr lang="en-US" sz="1200" dirty="0" smtClean="0">
                <a:cs typeface="Courier New" pitchFamily="49" charset="0"/>
              </a:rPr>
              <a:t>, incrementing </a:t>
            </a:r>
            <a:r>
              <a:rPr lang="en-US" sz="1200" dirty="0" smtClean="0">
                <a:latin typeface="Courier New" pitchFamily="49" charset="0"/>
                <a:cs typeface="Courier New" pitchFamily="49" charset="0"/>
              </a:rPr>
              <a:t>count[data[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r>
              <a:rPr lang="en-US" sz="1200" dirty="0" smtClean="0">
                <a:cs typeface="Courier New" pitchFamily="49" charset="0"/>
              </a:rPr>
              <a:t>by 1 for each occurrence of </a:t>
            </a:r>
            <a:r>
              <a:rPr lang="en-US" sz="1200" dirty="0" smtClean="0">
                <a:latin typeface="Courier New" pitchFamily="49" charset="0"/>
                <a:cs typeface="Courier New" pitchFamily="49" charset="0"/>
              </a:rPr>
              <a:t>data[</a:t>
            </a:r>
            <a:r>
              <a:rPr lang="en-US" sz="1200" dirty="0" err="1" smtClean="0">
                <a:latin typeface="Courier New" pitchFamily="49" charset="0"/>
                <a:cs typeface="Courier New" pitchFamily="49" charset="0"/>
              </a:rPr>
              <a:t>i</a:t>
            </a:r>
            <a:r>
              <a:rPr lang="en-US" sz="1200" dirty="0" smtClean="0">
                <a:latin typeface="Courier New" pitchFamily="49" charset="0"/>
                <a:cs typeface="Courier New" pitchFamily="49" charset="0"/>
              </a:rPr>
              <a:t>]</a:t>
            </a:r>
            <a:r>
              <a:rPr lang="en-US" sz="1200" dirty="0" smtClean="0">
                <a:cs typeface="Courier New" pitchFamily="49" charset="0"/>
              </a:rPr>
              <a:t>, shown in Figure 9.17b</a:t>
            </a:r>
          </a:p>
          <a:p>
            <a:r>
              <a:rPr lang="en-US" sz="1200" dirty="0" smtClean="0">
                <a:cs typeface="Courier New" pitchFamily="49" charset="0"/>
              </a:rPr>
              <a:t>The </a:t>
            </a:r>
            <a:r>
              <a:rPr lang="en-US" sz="1200" dirty="0" smtClean="0">
                <a:latin typeface="Courier New" pitchFamily="49" charset="0"/>
                <a:cs typeface="Courier New" pitchFamily="49" charset="0"/>
              </a:rPr>
              <a:t>count[]</a:t>
            </a:r>
            <a:r>
              <a:rPr lang="en-US" sz="1200" dirty="0" smtClean="0">
                <a:cs typeface="Courier New" pitchFamily="49" charset="0"/>
              </a:rPr>
              <a:t> array is then processed such that each location </a:t>
            </a:r>
            <a:r>
              <a:rPr lang="en-US" sz="1200" i="1" dirty="0" err="1" smtClean="0">
                <a:cs typeface="Courier New" pitchFamily="49" charset="0"/>
              </a:rPr>
              <a:t>i</a:t>
            </a:r>
            <a:r>
              <a:rPr lang="en-US" sz="1200" dirty="0" smtClean="0">
                <a:cs typeface="Courier New" pitchFamily="49" charset="0"/>
              </a:rPr>
              <a:t> contains the accumulated count for values </a:t>
            </a:r>
            <a:r>
              <a:rPr lang="en-US" sz="1200" u="sng" dirty="0" smtClean="0">
                <a:cs typeface="Courier New" pitchFamily="49" charset="0"/>
              </a:rPr>
              <a:t>&lt;</a:t>
            </a:r>
            <a:r>
              <a:rPr lang="en-US" sz="1200" dirty="0" smtClean="0">
                <a:cs typeface="Courier New" pitchFamily="49" charset="0"/>
              </a:rPr>
              <a:t> </a:t>
            </a:r>
            <a:r>
              <a:rPr lang="en-US" sz="1200" i="1" dirty="0" err="1" smtClean="0">
                <a:cs typeface="Courier New" pitchFamily="49" charset="0"/>
              </a:rPr>
              <a:t>i</a:t>
            </a:r>
            <a:endParaRPr lang="en-US" sz="1200" i="1" dirty="0" smtClean="0">
              <a:cs typeface="Courier New" pitchFamily="49" charset="0"/>
            </a:endParaRPr>
          </a:p>
          <a:p>
            <a:r>
              <a:rPr lang="en-US" sz="1200" dirty="0" smtClean="0">
                <a:cs typeface="Courier New" pitchFamily="49" charset="0"/>
              </a:rPr>
              <a:t>So </a:t>
            </a:r>
            <a:r>
              <a:rPr lang="en-US" sz="1200" dirty="0" smtClean="0">
                <a:latin typeface="Courier New" pitchFamily="49" charset="0"/>
                <a:cs typeface="Courier New" pitchFamily="49" charset="0"/>
              </a:rPr>
              <a:t>count[0]</a:t>
            </a:r>
            <a:r>
              <a:rPr lang="en-US" sz="1200" dirty="0" smtClean="0">
                <a:cs typeface="Courier New" pitchFamily="49" charset="0"/>
              </a:rPr>
              <a:t> accumulate counts for values </a:t>
            </a:r>
            <a:r>
              <a:rPr lang="en-US" sz="1200" u="sng" dirty="0" smtClean="0">
                <a:cs typeface="Courier New" pitchFamily="49" charset="0"/>
              </a:rPr>
              <a:t>&lt;</a:t>
            </a:r>
            <a:r>
              <a:rPr lang="en-US" sz="1200" dirty="0" smtClean="0">
                <a:cs typeface="Courier New" pitchFamily="49" charset="0"/>
              </a:rPr>
              <a:t> 0 (1); </a:t>
            </a:r>
            <a:r>
              <a:rPr lang="en-US" sz="1200" dirty="0" smtClean="0">
                <a:latin typeface="Courier New" pitchFamily="49" charset="0"/>
                <a:cs typeface="Courier New" pitchFamily="49" charset="0"/>
              </a:rPr>
              <a:t>count[1]</a:t>
            </a:r>
            <a:r>
              <a:rPr lang="en-US" sz="1200" dirty="0" smtClean="0">
                <a:cs typeface="Courier New" pitchFamily="49" charset="0"/>
              </a:rPr>
              <a:t> accumulates values </a:t>
            </a:r>
            <a:r>
              <a:rPr lang="en-US" sz="1200" u="sng" dirty="0" smtClean="0">
                <a:cs typeface="Courier New" pitchFamily="49" charset="0"/>
              </a:rPr>
              <a:t>&lt;</a:t>
            </a:r>
            <a:r>
              <a:rPr lang="en-US" sz="1200" dirty="0" smtClean="0">
                <a:cs typeface="Courier New" pitchFamily="49" charset="0"/>
              </a:rPr>
              <a:t> 1 (all 0s plus all 1s = 3), etc.</a:t>
            </a:r>
            <a:endParaRPr lang="lv-LV" sz="1200" dirty="0" smtClean="0">
              <a:cs typeface="Courier New" pitchFamily="49" charset="0"/>
            </a:endParaRPr>
          </a:p>
          <a:p>
            <a:r>
              <a:rPr lang="en-US" sz="1200" dirty="0" smtClean="0"/>
              <a:t>Once this has been completed, we place the data into the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 </a:t>
            </a:r>
            <a:r>
              <a:rPr lang="en-US" sz="1200" dirty="0" smtClean="0"/>
              <a:t>array as previously specified, starting with the last item in </a:t>
            </a:r>
            <a:r>
              <a:rPr lang="en-US" sz="1200" dirty="0" smtClean="0">
                <a:latin typeface="Courier New" pitchFamily="49" charset="0"/>
                <a:cs typeface="Courier New" pitchFamily="49" charset="0"/>
              </a:rPr>
              <a:t>data[]</a:t>
            </a:r>
          </a:p>
          <a:p>
            <a:r>
              <a:rPr lang="en-US" sz="1200" dirty="0" smtClean="0">
                <a:latin typeface="Courier New" pitchFamily="49" charset="0"/>
                <a:cs typeface="Courier New" pitchFamily="49" charset="0"/>
              </a:rPr>
              <a:t>data[9]</a:t>
            </a:r>
            <a:r>
              <a:rPr lang="en-US" sz="1200" dirty="0" smtClean="0"/>
              <a:t> = 3, and </a:t>
            </a:r>
            <a:r>
              <a:rPr lang="en-US" sz="1200" dirty="0" smtClean="0">
                <a:latin typeface="Courier New" pitchFamily="49" charset="0"/>
                <a:cs typeface="Courier New" pitchFamily="49" charset="0"/>
              </a:rPr>
              <a:t>count[3]</a:t>
            </a:r>
            <a:r>
              <a:rPr lang="en-US" sz="1200" dirty="0" smtClean="0"/>
              <a:t> - 1 = 5 – 1 = 4, so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[4]</a:t>
            </a:r>
            <a:r>
              <a:rPr lang="en-US" sz="1200" dirty="0" smtClean="0"/>
              <a:t> = </a:t>
            </a:r>
            <a:r>
              <a:rPr lang="en-US" sz="1200" dirty="0" smtClean="0">
                <a:latin typeface="Courier New" pitchFamily="49" charset="0"/>
                <a:cs typeface="Courier New" pitchFamily="49" charset="0"/>
              </a:rPr>
              <a:t>data[9]</a:t>
            </a:r>
            <a:r>
              <a:rPr lang="en-US" sz="1200" dirty="0" smtClean="0"/>
              <a:t> = 3</a:t>
            </a:r>
          </a:p>
          <a:p>
            <a:r>
              <a:rPr lang="en-US" sz="1200" dirty="0" smtClean="0"/>
              <a:t>After the value is paced, </a:t>
            </a:r>
            <a:r>
              <a:rPr lang="en-US" sz="1200" dirty="0" smtClean="0">
                <a:latin typeface="Courier New" pitchFamily="49" charset="0"/>
                <a:cs typeface="Courier New" pitchFamily="49" charset="0"/>
              </a:rPr>
              <a:t>count[3]</a:t>
            </a:r>
            <a:r>
              <a:rPr lang="en-US" sz="1200" dirty="0" smtClean="0"/>
              <a:t> is decremented by 1</a:t>
            </a:r>
            <a:endParaRPr lang="lv-LV" sz="1200" dirty="0" smtClean="0"/>
          </a:p>
          <a:p>
            <a:r>
              <a:rPr lang="en-US" sz="1200" dirty="0" smtClean="0"/>
              <a:t>The process is then repeated with the remaining values in </a:t>
            </a:r>
            <a:r>
              <a:rPr lang="en-US" sz="1200" dirty="0" smtClean="0">
                <a:latin typeface="Courier New" pitchFamily="49" charset="0"/>
                <a:cs typeface="Courier New" pitchFamily="49" charset="0"/>
              </a:rPr>
              <a:t>data[]</a:t>
            </a:r>
            <a:r>
              <a:rPr lang="en-US" sz="1200" dirty="0" smtClean="0"/>
              <a:t> until we move the last value, then the contents of </a:t>
            </a:r>
            <a:r>
              <a:rPr lang="en-US" sz="1200" dirty="0" err="1" smtClean="0">
                <a:latin typeface="Courier New" pitchFamily="49" charset="0"/>
                <a:cs typeface="Courier New" pitchFamily="49" charset="0"/>
              </a:rPr>
              <a:t>tmp</a:t>
            </a:r>
            <a:r>
              <a:rPr lang="en-US" sz="1200" dirty="0" smtClean="0">
                <a:latin typeface="Courier New" pitchFamily="49" charset="0"/>
                <a:cs typeface="Courier New" pitchFamily="49" charset="0"/>
              </a:rPr>
              <a:t>[]</a:t>
            </a:r>
            <a:r>
              <a:rPr lang="en-US" sz="1200" dirty="0" smtClean="0"/>
              <a:t> is transferred back into </a:t>
            </a:r>
            <a:r>
              <a:rPr lang="en-US" sz="1200" dirty="0" smtClean="0">
                <a:latin typeface="Courier New" pitchFamily="49" charset="0"/>
                <a:cs typeface="Courier New" pitchFamily="49" charset="0"/>
              </a:rPr>
              <a:t>data[]</a:t>
            </a:r>
            <a:endParaRPr lang="en-US" sz="1200" dirty="0" smtClean="0"/>
          </a:p>
          <a:p>
            <a:endParaRPr lang="lv-LV" dirty="0"/>
          </a:p>
        </p:txBody>
      </p:sp>
    </p:spTree>
    <p:extLst>
      <p:ext uri="{BB962C8B-B14F-4D97-AF65-F5344CB8AC3E}">
        <p14:creationId xmlns:p14="http://schemas.microsoft.com/office/powerpoint/2010/main" val="2935093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Comparison_sort"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Sorting </a:t>
            </a:r>
            <a:r>
              <a:rPr lang="lv-LV" altLang="lv-LV" dirty="0" smtClean="0">
                <a:ea typeface="ＭＳ Ｐゴシック" panose="020B0600070205080204" pitchFamily="34" charset="-128"/>
              </a:rPr>
              <a:t>Algorithms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0635BC-0292-4A7A-B6D8-F5CD8B5D6A3A}" type="slidenum">
              <a:rPr lang="lv-LV" altLang="en-US" sz="1400"/>
              <a:pPr>
                <a:spcBef>
                  <a:spcPct val="0"/>
                </a:spcBef>
                <a:buFontTx/>
                <a:buNone/>
              </a:pPr>
              <a:t>10</a:t>
            </a:fld>
            <a:endParaRPr lang="lv-LV" altLang="en-US" sz="1400"/>
          </a:p>
        </p:txBody>
      </p:sp>
      <p:sp>
        <p:nvSpPr>
          <p:cNvPr id="17411" name="Rectangle 2"/>
          <p:cNvSpPr>
            <a:spLocks noGrp="1" noChangeArrowheads="1"/>
          </p:cNvSpPr>
          <p:nvPr>
            <p:ph type="title"/>
          </p:nvPr>
        </p:nvSpPr>
        <p:spPr/>
        <p:txBody>
          <a:bodyPr/>
          <a:lstStyle/>
          <a:p>
            <a:pPr eaLnBrk="1" hangingPunct="1"/>
            <a:r>
              <a:rPr lang="lv-LV" altLang="en-US" dirty="0" smtClean="0">
                <a:solidFill>
                  <a:schemeClr val="tx1"/>
                </a:solidFill>
              </a:rPr>
              <a:t>Selection Sort</a:t>
            </a:r>
          </a:p>
        </p:txBody>
      </p:sp>
      <p:sp>
        <p:nvSpPr>
          <p:cNvPr id="368645" name="Rectangle 5"/>
          <p:cNvSpPr>
            <a:spLocks noChangeArrowheads="1"/>
          </p:cNvSpPr>
          <p:nvPr/>
        </p:nvSpPr>
        <p:spPr bwMode="auto">
          <a:xfrm>
            <a:off x="2590800" y="1676400"/>
            <a:ext cx="762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lv-LV" altLang="en-US" sz="2800" dirty="0" smtClean="0"/>
              <a:t>At every step find the smallest element in the unsorted part to place it at the beginning of the unsorted part.</a:t>
            </a:r>
            <a:endParaRPr lang="en-GB" altLang="en-US" sz="2800" dirty="0"/>
          </a:p>
        </p:txBody>
      </p:sp>
      <p:graphicFrame>
        <p:nvGraphicFramePr>
          <p:cNvPr id="368779" name="Group 139"/>
          <p:cNvGraphicFramePr>
            <a:graphicFrameLocks noGrp="1"/>
          </p:cNvGraphicFramePr>
          <p:nvPr>
            <p:extLst>
              <p:ext uri="{D42A27DB-BD31-4B8C-83A1-F6EECF244321}">
                <p14:modId xmlns:p14="http://schemas.microsoft.com/office/powerpoint/2010/main" val="1756362405"/>
              </p:ext>
            </p:extLst>
          </p:nvPr>
        </p:nvGraphicFramePr>
        <p:xfrm>
          <a:off x="3200400" y="3215920"/>
          <a:ext cx="6019800" cy="517880"/>
        </p:xfrm>
        <a:graphic>
          <a:graphicData uri="http://schemas.openxmlformats.org/drawingml/2006/table">
            <a:tbl>
              <a:tblPr/>
              <a:tblGrid>
                <a:gridCol w="669925">
                  <a:extLst>
                    <a:ext uri="{9D8B030D-6E8A-4147-A177-3AD203B41FA5}">
                      <a16:colId xmlns:a16="http://schemas.microsoft.com/office/drawing/2014/main" val="2471185483"/>
                    </a:ext>
                  </a:extLst>
                </a:gridCol>
                <a:gridCol w="666750">
                  <a:extLst>
                    <a:ext uri="{9D8B030D-6E8A-4147-A177-3AD203B41FA5}">
                      <a16:colId xmlns:a16="http://schemas.microsoft.com/office/drawing/2014/main" val="1880843143"/>
                    </a:ext>
                  </a:extLst>
                </a:gridCol>
                <a:gridCol w="669925">
                  <a:extLst>
                    <a:ext uri="{9D8B030D-6E8A-4147-A177-3AD203B41FA5}">
                      <a16:colId xmlns:a16="http://schemas.microsoft.com/office/drawing/2014/main" val="2322194586"/>
                    </a:ext>
                  </a:extLst>
                </a:gridCol>
                <a:gridCol w="669925">
                  <a:extLst>
                    <a:ext uri="{9D8B030D-6E8A-4147-A177-3AD203B41FA5}">
                      <a16:colId xmlns:a16="http://schemas.microsoft.com/office/drawing/2014/main" val="2868146522"/>
                    </a:ext>
                  </a:extLst>
                </a:gridCol>
                <a:gridCol w="666750">
                  <a:extLst>
                    <a:ext uri="{9D8B030D-6E8A-4147-A177-3AD203B41FA5}">
                      <a16:colId xmlns:a16="http://schemas.microsoft.com/office/drawing/2014/main" val="3493379512"/>
                    </a:ext>
                  </a:extLst>
                </a:gridCol>
                <a:gridCol w="669925">
                  <a:extLst>
                    <a:ext uri="{9D8B030D-6E8A-4147-A177-3AD203B41FA5}">
                      <a16:colId xmlns:a16="http://schemas.microsoft.com/office/drawing/2014/main" val="3421112136"/>
                    </a:ext>
                  </a:extLst>
                </a:gridCol>
                <a:gridCol w="669925">
                  <a:extLst>
                    <a:ext uri="{9D8B030D-6E8A-4147-A177-3AD203B41FA5}">
                      <a16:colId xmlns:a16="http://schemas.microsoft.com/office/drawing/2014/main" val="937983607"/>
                    </a:ext>
                  </a:extLst>
                </a:gridCol>
                <a:gridCol w="666750">
                  <a:extLst>
                    <a:ext uri="{9D8B030D-6E8A-4147-A177-3AD203B41FA5}">
                      <a16:colId xmlns:a16="http://schemas.microsoft.com/office/drawing/2014/main" val="3190054547"/>
                    </a:ext>
                  </a:extLst>
                </a:gridCol>
                <a:gridCol w="669925">
                  <a:extLst>
                    <a:ext uri="{9D8B030D-6E8A-4147-A177-3AD203B41FA5}">
                      <a16:colId xmlns:a16="http://schemas.microsoft.com/office/drawing/2014/main" val="1164565943"/>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628671178"/>
                  </a:ext>
                </a:extLst>
              </a:tr>
            </a:tbl>
          </a:graphicData>
        </a:graphic>
      </p:graphicFrame>
      <p:graphicFrame>
        <p:nvGraphicFramePr>
          <p:cNvPr id="368668" name="Group 28"/>
          <p:cNvGraphicFramePr>
            <a:graphicFrameLocks noGrp="1"/>
          </p:cNvGraphicFramePr>
          <p:nvPr>
            <p:extLst>
              <p:ext uri="{D42A27DB-BD31-4B8C-83A1-F6EECF244321}">
                <p14:modId xmlns:p14="http://schemas.microsoft.com/office/powerpoint/2010/main" val="1159422012"/>
              </p:ext>
            </p:extLst>
          </p:nvPr>
        </p:nvGraphicFramePr>
        <p:xfrm>
          <a:off x="3200400" y="3901720"/>
          <a:ext cx="6019800" cy="517880"/>
        </p:xfrm>
        <a:graphic>
          <a:graphicData uri="http://schemas.openxmlformats.org/drawingml/2006/table">
            <a:tbl>
              <a:tblPr/>
              <a:tblGrid>
                <a:gridCol w="669925">
                  <a:extLst>
                    <a:ext uri="{9D8B030D-6E8A-4147-A177-3AD203B41FA5}">
                      <a16:colId xmlns:a16="http://schemas.microsoft.com/office/drawing/2014/main" val="2292107676"/>
                    </a:ext>
                  </a:extLst>
                </a:gridCol>
                <a:gridCol w="666750">
                  <a:extLst>
                    <a:ext uri="{9D8B030D-6E8A-4147-A177-3AD203B41FA5}">
                      <a16:colId xmlns:a16="http://schemas.microsoft.com/office/drawing/2014/main" val="2827758170"/>
                    </a:ext>
                  </a:extLst>
                </a:gridCol>
                <a:gridCol w="669925">
                  <a:extLst>
                    <a:ext uri="{9D8B030D-6E8A-4147-A177-3AD203B41FA5}">
                      <a16:colId xmlns:a16="http://schemas.microsoft.com/office/drawing/2014/main" val="1358260612"/>
                    </a:ext>
                  </a:extLst>
                </a:gridCol>
                <a:gridCol w="669925">
                  <a:extLst>
                    <a:ext uri="{9D8B030D-6E8A-4147-A177-3AD203B41FA5}">
                      <a16:colId xmlns:a16="http://schemas.microsoft.com/office/drawing/2014/main" val="1010675110"/>
                    </a:ext>
                  </a:extLst>
                </a:gridCol>
                <a:gridCol w="666750">
                  <a:extLst>
                    <a:ext uri="{9D8B030D-6E8A-4147-A177-3AD203B41FA5}">
                      <a16:colId xmlns:a16="http://schemas.microsoft.com/office/drawing/2014/main" val="4120370095"/>
                    </a:ext>
                  </a:extLst>
                </a:gridCol>
                <a:gridCol w="669925">
                  <a:extLst>
                    <a:ext uri="{9D8B030D-6E8A-4147-A177-3AD203B41FA5}">
                      <a16:colId xmlns:a16="http://schemas.microsoft.com/office/drawing/2014/main" val="2257743520"/>
                    </a:ext>
                  </a:extLst>
                </a:gridCol>
                <a:gridCol w="669925">
                  <a:extLst>
                    <a:ext uri="{9D8B030D-6E8A-4147-A177-3AD203B41FA5}">
                      <a16:colId xmlns:a16="http://schemas.microsoft.com/office/drawing/2014/main" val="2945061215"/>
                    </a:ext>
                  </a:extLst>
                </a:gridCol>
                <a:gridCol w="666750">
                  <a:extLst>
                    <a:ext uri="{9D8B030D-6E8A-4147-A177-3AD203B41FA5}">
                      <a16:colId xmlns:a16="http://schemas.microsoft.com/office/drawing/2014/main" val="2468754752"/>
                    </a:ext>
                  </a:extLst>
                </a:gridCol>
                <a:gridCol w="669925">
                  <a:extLst>
                    <a:ext uri="{9D8B030D-6E8A-4147-A177-3AD203B41FA5}">
                      <a16:colId xmlns:a16="http://schemas.microsoft.com/office/drawing/2014/main" val="23558560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15400752"/>
                  </a:ext>
                </a:extLst>
              </a:tr>
            </a:tbl>
          </a:graphicData>
        </a:graphic>
      </p:graphicFrame>
      <p:graphicFrame>
        <p:nvGraphicFramePr>
          <p:cNvPr id="368690" name="Group 50"/>
          <p:cNvGraphicFramePr>
            <a:graphicFrameLocks noGrp="1"/>
          </p:cNvGraphicFramePr>
          <p:nvPr>
            <p:extLst>
              <p:ext uri="{D42A27DB-BD31-4B8C-83A1-F6EECF244321}">
                <p14:modId xmlns:p14="http://schemas.microsoft.com/office/powerpoint/2010/main" val="1777630261"/>
              </p:ext>
            </p:extLst>
          </p:nvPr>
        </p:nvGraphicFramePr>
        <p:xfrm>
          <a:off x="3200400" y="4587520"/>
          <a:ext cx="6019800" cy="517880"/>
        </p:xfrm>
        <a:graphic>
          <a:graphicData uri="http://schemas.openxmlformats.org/drawingml/2006/table">
            <a:tbl>
              <a:tblPr/>
              <a:tblGrid>
                <a:gridCol w="669925">
                  <a:extLst>
                    <a:ext uri="{9D8B030D-6E8A-4147-A177-3AD203B41FA5}">
                      <a16:colId xmlns:a16="http://schemas.microsoft.com/office/drawing/2014/main" val="3024839291"/>
                    </a:ext>
                  </a:extLst>
                </a:gridCol>
                <a:gridCol w="666750">
                  <a:extLst>
                    <a:ext uri="{9D8B030D-6E8A-4147-A177-3AD203B41FA5}">
                      <a16:colId xmlns:a16="http://schemas.microsoft.com/office/drawing/2014/main" val="262016788"/>
                    </a:ext>
                  </a:extLst>
                </a:gridCol>
                <a:gridCol w="669925">
                  <a:extLst>
                    <a:ext uri="{9D8B030D-6E8A-4147-A177-3AD203B41FA5}">
                      <a16:colId xmlns:a16="http://schemas.microsoft.com/office/drawing/2014/main" val="998722567"/>
                    </a:ext>
                  </a:extLst>
                </a:gridCol>
                <a:gridCol w="669925">
                  <a:extLst>
                    <a:ext uri="{9D8B030D-6E8A-4147-A177-3AD203B41FA5}">
                      <a16:colId xmlns:a16="http://schemas.microsoft.com/office/drawing/2014/main" val="1136534412"/>
                    </a:ext>
                  </a:extLst>
                </a:gridCol>
                <a:gridCol w="666750">
                  <a:extLst>
                    <a:ext uri="{9D8B030D-6E8A-4147-A177-3AD203B41FA5}">
                      <a16:colId xmlns:a16="http://schemas.microsoft.com/office/drawing/2014/main" val="4044001178"/>
                    </a:ext>
                  </a:extLst>
                </a:gridCol>
                <a:gridCol w="669925">
                  <a:extLst>
                    <a:ext uri="{9D8B030D-6E8A-4147-A177-3AD203B41FA5}">
                      <a16:colId xmlns:a16="http://schemas.microsoft.com/office/drawing/2014/main" val="4063468469"/>
                    </a:ext>
                  </a:extLst>
                </a:gridCol>
                <a:gridCol w="669925">
                  <a:extLst>
                    <a:ext uri="{9D8B030D-6E8A-4147-A177-3AD203B41FA5}">
                      <a16:colId xmlns:a16="http://schemas.microsoft.com/office/drawing/2014/main" val="779906407"/>
                    </a:ext>
                  </a:extLst>
                </a:gridCol>
                <a:gridCol w="666750">
                  <a:extLst>
                    <a:ext uri="{9D8B030D-6E8A-4147-A177-3AD203B41FA5}">
                      <a16:colId xmlns:a16="http://schemas.microsoft.com/office/drawing/2014/main" val="1995121486"/>
                    </a:ext>
                  </a:extLst>
                </a:gridCol>
                <a:gridCol w="669925">
                  <a:extLst>
                    <a:ext uri="{9D8B030D-6E8A-4147-A177-3AD203B41FA5}">
                      <a16:colId xmlns:a16="http://schemas.microsoft.com/office/drawing/2014/main" val="344804158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414302087"/>
                  </a:ext>
                </a:extLst>
              </a:tr>
            </a:tbl>
          </a:graphicData>
        </a:graphic>
      </p:graphicFrame>
      <p:graphicFrame>
        <p:nvGraphicFramePr>
          <p:cNvPr id="368712" name="Group 72"/>
          <p:cNvGraphicFramePr>
            <a:graphicFrameLocks noGrp="1"/>
          </p:cNvGraphicFramePr>
          <p:nvPr>
            <p:extLst>
              <p:ext uri="{D42A27DB-BD31-4B8C-83A1-F6EECF244321}">
                <p14:modId xmlns:p14="http://schemas.microsoft.com/office/powerpoint/2010/main" val="2264315062"/>
              </p:ext>
            </p:extLst>
          </p:nvPr>
        </p:nvGraphicFramePr>
        <p:xfrm>
          <a:off x="3200400" y="5273320"/>
          <a:ext cx="6019800" cy="517880"/>
        </p:xfrm>
        <a:graphic>
          <a:graphicData uri="http://schemas.openxmlformats.org/drawingml/2006/table">
            <a:tbl>
              <a:tblPr/>
              <a:tblGrid>
                <a:gridCol w="669925">
                  <a:extLst>
                    <a:ext uri="{9D8B030D-6E8A-4147-A177-3AD203B41FA5}">
                      <a16:colId xmlns:a16="http://schemas.microsoft.com/office/drawing/2014/main" val="3230063063"/>
                    </a:ext>
                  </a:extLst>
                </a:gridCol>
                <a:gridCol w="666750">
                  <a:extLst>
                    <a:ext uri="{9D8B030D-6E8A-4147-A177-3AD203B41FA5}">
                      <a16:colId xmlns:a16="http://schemas.microsoft.com/office/drawing/2014/main" val="1615014948"/>
                    </a:ext>
                  </a:extLst>
                </a:gridCol>
                <a:gridCol w="669925">
                  <a:extLst>
                    <a:ext uri="{9D8B030D-6E8A-4147-A177-3AD203B41FA5}">
                      <a16:colId xmlns:a16="http://schemas.microsoft.com/office/drawing/2014/main" val="60297402"/>
                    </a:ext>
                  </a:extLst>
                </a:gridCol>
                <a:gridCol w="669925">
                  <a:extLst>
                    <a:ext uri="{9D8B030D-6E8A-4147-A177-3AD203B41FA5}">
                      <a16:colId xmlns:a16="http://schemas.microsoft.com/office/drawing/2014/main" val="3678241742"/>
                    </a:ext>
                  </a:extLst>
                </a:gridCol>
                <a:gridCol w="666750">
                  <a:extLst>
                    <a:ext uri="{9D8B030D-6E8A-4147-A177-3AD203B41FA5}">
                      <a16:colId xmlns:a16="http://schemas.microsoft.com/office/drawing/2014/main" val="1720442368"/>
                    </a:ext>
                  </a:extLst>
                </a:gridCol>
                <a:gridCol w="669925">
                  <a:extLst>
                    <a:ext uri="{9D8B030D-6E8A-4147-A177-3AD203B41FA5}">
                      <a16:colId xmlns:a16="http://schemas.microsoft.com/office/drawing/2014/main" val="3667991285"/>
                    </a:ext>
                  </a:extLst>
                </a:gridCol>
                <a:gridCol w="669925">
                  <a:extLst>
                    <a:ext uri="{9D8B030D-6E8A-4147-A177-3AD203B41FA5}">
                      <a16:colId xmlns:a16="http://schemas.microsoft.com/office/drawing/2014/main" val="592356272"/>
                    </a:ext>
                  </a:extLst>
                </a:gridCol>
                <a:gridCol w="666750">
                  <a:extLst>
                    <a:ext uri="{9D8B030D-6E8A-4147-A177-3AD203B41FA5}">
                      <a16:colId xmlns:a16="http://schemas.microsoft.com/office/drawing/2014/main" val="1554831496"/>
                    </a:ext>
                  </a:extLst>
                </a:gridCol>
                <a:gridCol w="669925">
                  <a:extLst>
                    <a:ext uri="{9D8B030D-6E8A-4147-A177-3AD203B41FA5}">
                      <a16:colId xmlns:a16="http://schemas.microsoft.com/office/drawing/2014/main" val="111307291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611948274"/>
                  </a:ext>
                </a:extLst>
              </a:tr>
            </a:tbl>
          </a:graphicData>
        </a:graphic>
      </p:graphicFrame>
      <p:graphicFrame>
        <p:nvGraphicFramePr>
          <p:cNvPr id="368780" name="Group 140"/>
          <p:cNvGraphicFramePr>
            <a:graphicFrameLocks noGrp="1"/>
          </p:cNvGraphicFramePr>
          <p:nvPr>
            <p:extLst>
              <p:ext uri="{D42A27DB-BD31-4B8C-83A1-F6EECF244321}">
                <p14:modId xmlns:p14="http://schemas.microsoft.com/office/powerpoint/2010/main" val="2879105813"/>
              </p:ext>
            </p:extLst>
          </p:nvPr>
        </p:nvGraphicFramePr>
        <p:xfrm>
          <a:off x="3200400" y="5959120"/>
          <a:ext cx="6019800" cy="517880"/>
        </p:xfrm>
        <a:graphic>
          <a:graphicData uri="http://schemas.openxmlformats.org/drawingml/2006/table">
            <a:tbl>
              <a:tblPr/>
              <a:tblGrid>
                <a:gridCol w="669925">
                  <a:extLst>
                    <a:ext uri="{9D8B030D-6E8A-4147-A177-3AD203B41FA5}">
                      <a16:colId xmlns:a16="http://schemas.microsoft.com/office/drawing/2014/main" val="3422744570"/>
                    </a:ext>
                  </a:extLst>
                </a:gridCol>
                <a:gridCol w="666750">
                  <a:extLst>
                    <a:ext uri="{9D8B030D-6E8A-4147-A177-3AD203B41FA5}">
                      <a16:colId xmlns:a16="http://schemas.microsoft.com/office/drawing/2014/main" val="1489596826"/>
                    </a:ext>
                  </a:extLst>
                </a:gridCol>
                <a:gridCol w="669925">
                  <a:extLst>
                    <a:ext uri="{9D8B030D-6E8A-4147-A177-3AD203B41FA5}">
                      <a16:colId xmlns:a16="http://schemas.microsoft.com/office/drawing/2014/main" val="4143183206"/>
                    </a:ext>
                  </a:extLst>
                </a:gridCol>
                <a:gridCol w="669925">
                  <a:extLst>
                    <a:ext uri="{9D8B030D-6E8A-4147-A177-3AD203B41FA5}">
                      <a16:colId xmlns:a16="http://schemas.microsoft.com/office/drawing/2014/main" val="568763360"/>
                    </a:ext>
                  </a:extLst>
                </a:gridCol>
                <a:gridCol w="666750">
                  <a:extLst>
                    <a:ext uri="{9D8B030D-6E8A-4147-A177-3AD203B41FA5}">
                      <a16:colId xmlns:a16="http://schemas.microsoft.com/office/drawing/2014/main" val="305590986"/>
                    </a:ext>
                  </a:extLst>
                </a:gridCol>
                <a:gridCol w="669925">
                  <a:extLst>
                    <a:ext uri="{9D8B030D-6E8A-4147-A177-3AD203B41FA5}">
                      <a16:colId xmlns:a16="http://schemas.microsoft.com/office/drawing/2014/main" val="3733851134"/>
                    </a:ext>
                  </a:extLst>
                </a:gridCol>
                <a:gridCol w="669925">
                  <a:extLst>
                    <a:ext uri="{9D8B030D-6E8A-4147-A177-3AD203B41FA5}">
                      <a16:colId xmlns:a16="http://schemas.microsoft.com/office/drawing/2014/main" val="3332005041"/>
                    </a:ext>
                  </a:extLst>
                </a:gridCol>
                <a:gridCol w="666750">
                  <a:extLst>
                    <a:ext uri="{9D8B030D-6E8A-4147-A177-3AD203B41FA5}">
                      <a16:colId xmlns:a16="http://schemas.microsoft.com/office/drawing/2014/main" val="1214774625"/>
                    </a:ext>
                  </a:extLst>
                </a:gridCol>
                <a:gridCol w="669925">
                  <a:extLst>
                    <a:ext uri="{9D8B030D-6E8A-4147-A177-3AD203B41FA5}">
                      <a16:colId xmlns:a16="http://schemas.microsoft.com/office/drawing/2014/main" val="336743360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extLst>
                  <a:ext uri="{0D108BD9-81ED-4DB2-BD59-A6C34878D82A}">
                    <a16:rowId xmlns:a16="http://schemas.microsoft.com/office/drawing/2014/main" val="392356558"/>
                  </a:ext>
                </a:extLst>
              </a:tr>
            </a:tbl>
          </a:graphicData>
        </a:graphic>
      </p:graphicFrame>
    </p:spTree>
    <p:extLst>
      <p:ext uri="{BB962C8B-B14F-4D97-AF65-F5344CB8AC3E}">
        <p14:creationId xmlns:p14="http://schemas.microsoft.com/office/powerpoint/2010/main" val="13116456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5"/>
                                        </p:tgtEl>
                                        <p:attrNameLst>
                                          <p:attrName>style.visibility</p:attrName>
                                        </p:attrNameLst>
                                      </p:cBhvr>
                                      <p:to>
                                        <p:strVal val="visible"/>
                                      </p:to>
                                    </p:set>
                                    <p:anim calcmode="lin" valueType="num">
                                      <p:cBhvr additive="base">
                                        <p:cTn id="7" dur="500" fill="hold"/>
                                        <p:tgtEl>
                                          <p:spTgt spid="368645"/>
                                        </p:tgtEl>
                                        <p:attrNameLst>
                                          <p:attrName>ppt_x</p:attrName>
                                        </p:attrNameLst>
                                      </p:cBhvr>
                                      <p:tavLst>
                                        <p:tav tm="0">
                                          <p:val>
                                            <p:strVal val="0-#ppt_w/2"/>
                                          </p:val>
                                        </p:tav>
                                        <p:tav tm="100000">
                                          <p:val>
                                            <p:strVal val="#ppt_x"/>
                                          </p:val>
                                        </p:tav>
                                      </p:tavLst>
                                    </p:anim>
                                    <p:anim calcmode="lin" valueType="num">
                                      <p:cBhvr additive="base">
                                        <p:cTn id="8" dur="500" fill="hold"/>
                                        <p:tgtEl>
                                          <p:spTgt spid="3686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8779"/>
                                        </p:tgtEl>
                                        <p:attrNameLst>
                                          <p:attrName>style.visibility</p:attrName>
                                        </p:attrNameLst>
                                      </p:cBhvr>
                                      <p:to>
                                        <p:strVal val="visible"/>
                                      </p:to>
                                    </p:set>
                                    <p:anim calcmode="lin" valueType="num">
                                      <p:cBhvr additive="base">
                                        <p:cTn id="13" dur="500" fill="hold"/>
                                        <p:tgtEl>
                                          <p:spTgt spid="368779"/>
                                        </p:tgtEl>
                                        <p:attrNameLst>
                                          <p:attrName>ppt_x</p:attrName>
                                        </p:attrNameLst>
                                      </p:cBhvr>
                                      <p:tavLst>
                                        <p:tav tm="0">
                                          <p:val>
                                            <p:strVal val="0-#ppt_w/2"/>
                                          </p:val>
                                        </p:tav>
                                        <p:tav tm="100000">
                                          <p:val>
                                            <p:strVal val="#ppt_x"/>
                                          </p:val>
                                        </p:tav>
                                      </p:tavLst>
                                    </p:anim>
                                    <p:anim calcmode="lin" valueType="num">
                                      <p:cBhvr additive="base">
                                        <p:cTn id="14" dur="500" fill="hold"/>
                                        <p:tgtEl>
                                          <p:spTgt spid="368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668"/>
                                        </p:tgtEl>
                                        <p:attrNameLst>
                                          <p:attrName>style.visibility</p:attrName>
                                        </p:attrNameLst>
                                      </p:cBhvr>
                                      <p:to>
                                        <p:strVal val="visible"/>
                                      </p:to>
                                    </p:set>
                                    <p:anim calcmode="lin" valueType="num">
                                      <p:cBhvr additive="base">
                                        <p:cTn id="19" dur="500" fill="hold"/>
                                        <p:tgtEl>
                                          <p:spTgt spid="368668"/>
                                        </p:tgtEl>
                                        <p:attrNameLst>
                                          <p:attrName>ppt_x</p:attrName>
                                        </p:attrNameLst>
                                      </p:cBhvr>
                                      <p:tavLst>
                                        <p:tav tm="0">
                                          <p:val>
                                            <p:strVal val="0-#ppt_w/2"/>
                                          </p:val>
                                        </p:tav>
                                        <p:tav tm="100000">
                                          <p:val>
                                            <p:strVal val="#ppt_x"/>
                                          </p:val>
                                        </p:tav>
                                      </p:tavLst>
                                    </p:anim>
                                    <p:anim calcmode="lin" valueType="num">
                                      <p:cBhvr additive="base">
                                        <p:cTn id="20" dur="500" fill="hold"/>
                                        <p:tgtEl>
                                          <p:spTgt spid="3686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8690"/>
                                        </p:tgtEl>
                                        <p:attrNameLst>
                                          <p:attrName>style.visibility</p:attrName>
                                        </p:attrNameLst>
                                      </p:cBhvr>
                                      <p:to>
                                        <p:strVal val="visible"/>
                                      </p:to>
                                    </p:set>
                                    <p:anim calcmode="lin" valueType="num">
                                      <p:cBhvr additive="base">
                                        <p:cTn id="25" dur="500" fill="hold"/>
                                        <p:tgtEl>
                                          <p:spTgt spid="368690"/>
                                        </p:tgtEl>
                                        <p:attrNameLst>
                                          <p:attrName>ppt_x</p:attrName>
                                        </p:attrNameLst>
                                      </p:cBhvr>
                                      <p:tavLst>
                                        <p:tav tm="0">
                                          <p:val>
                                            <p:strVal val="0-#ppt_w/2"/>
                                          </p:val>
                                        </p:tav>
                                        <p:tav tm="100000">
                                          <p:val>
                                            <p:strVal val="#ppt_x"/>
                                          </p:val>
                                        </p:tav>
                                      </p:tavLst>
                                    </p:anim>
                                    <p:anim calcmode="lin" valueType="num">
                                      <p:cBhvr additive="base">
                                        <p:cTn id="26" dur="500" fill="hold"/>
                                        <p:tgtEl>
                                          <p:spTgt spid="3686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8712"/>
                                        </p:tgtEl>
                                        <p:attrNameLst>
                                          <p:attrName>style.visibility</p:attrName>
                                        </p:attrNameLst>
                                      </p:cBhvr>
                                      <p:to>
                                        <p:strVal val="visible"/>
                                      </p:to>
                                    </p:set>
                                    <p:anim calcmode="lin" valueType="num">
                                      <p:cBhvr additive="base">
                                        <p:cTn id="31" dur="500" fill="hold"/>
                                        <p:tgtEl>
                                          <p:spTgt spid="368712"/>
                                        </p:tgtEl>
                                        <p:attrNameLst>
                                          <p:attrName>ppt_x</p:attrName>
                                        </p:attrNameLst>
                                      </p:cBhvr>
                                      <p:tavLst>
                                        <p:tav tm="0">
                                          <p:val>
                                            <p:strVal val="0-#ppt_w/2"/>
                                          </p:val>
                                        </p:tav>
                                        <p:tav tm="100000">
                                          <p:val>
                                            <p:strVal val="#ppt_x"/>
                                          </p:val>
                                        </p:tav>
                                      </p:tavLst>
                                    </p:anim>
                                    <p:anim calcmode="lin" valueType="num">
                                      <p:cBhvr additive="base">
                                        <p:cTn id="32" dur="500" fill="hold"/>
                                        <p:tgtEl>
                                          <p:spTgt spid="3687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368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lv-LV" altLang="en-US" dirty="0" smtClean="0">
                <a:solidFill>
                  <a:schemeClr val="tx1"/>
                </a:solidFill>
              </a:rPr>
              <a:t>Selection Sort</a:t>
            </a:r>
          </a:p>
        </p:txBody>
      </p:sp>
      <p:sp>
        <p:nvSpPr>
          <p:cNvPr id="18436" name="Rectangle 3"/>
          <p:cNvSpPr>
            <a:spLocks noGrp="1" noChangeArrowheads="1"/>
          </p:cNvSpPr>
          <p:nvPr>
            <p:ph idx="1"/>
          </p:nvPr>
        </p:nvSpPr>
        <p:spPr/>
        <p:txBody>
          <a:bodyPr/>
          <a:lstStyle/>
          <a:p>
            <a:pPr eaLnBrk="1" hangingPunct="1">
              <a:lnSpc>
                <a:spcPct val="90000"/>
              </a:lnSpc>
              <a:buFontTx/>
              <a:buNone/>
            </a:pPr>
            <a:r>
              <a:rPr lang="en-US" altLang="en-US" b="1" dirty="0" smtClean="0"/>
              <a:t>function</a:t>
            </a:r>
            <a:r>
              <a:rPr lang="lv-LV" altLang="en-US" b="1" dirty="0" smtClean="0"/>
              <a:t> </a:t>
            </a:r>
            <a:r>
              <a:rPr lang="lv-LV" altLang="en-US" i="1" dirty="0" smtClean="0"/>
              <a:t>SelectionSort</a:t>
            </a:r>
            <a:r>
              <a:rPr lang="lv-LV" altLang="en-US" dirty="0" smtClean="0"/>
              <a:t>(</a:t>
            </a:r>
            <a:r>
              <a:rPr lang="lv-LV" altLang="en-US" b="1" dirty="0" smtClean="0"/>
              <a:t>table </a:t>
            </a:r>
            <a:r>
              <a:rPr lang="lv-LV" altLang="en-US" dirty="0" smtClean="0"/>
              <a:t>A[0..n-1]):</a:t>
            </a:r>
          </a:p>
          <a:p>
            <a:pPr eaLnBrk="1" hangingPunct="1">
              <a:lnSpc>
                <a:spcPct val="90000"/>
              </a:lnSpc>
              <a:buFontTx/>
              <a:buNone/>
            </a:pPr>
            <a:r>
              <a:rPr lang="en-US" altLang="en-US" dirty="0" smtClean="0">
                <a:solidFill>
                  <a:srgbClr val="43B02A"/>
                </a:solidFill>
              </a:rPr>
              <a:t>    </a:t>
            </a:r>
            <a:r>
              <a:rPr lang="lv-LV" altLang="en-US" dirty="0" smtClean="0">
                <a:solidFill>
                  <a:srgbClr val="43B02A"/>
                </a:solidFill>
              </a:rPr>
              <a:t>{Order the table A by repeated selection of the smallest element.}</a:t>
            </a:r>
          </a:p>
          <a:p>
            <a:pPr eaLnBrk="1" hangingPunct="1">
              <a:lnSpc>
                <a:spcPct val="90000"/>
              </a:lnSpc>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0 </a:t>
            </a:r>
            <a:r>
              <a:rPr lang="lv-LV" altLang="en-US" b="1" dirty="0" smtClean="0"/>
              <a:t>to </a:t>
            </a:r>
            <a:r>
              <a:rPr lang="lv-LV" altLang="en-US" dirty="0" smtClean="0"/>
              <a:t>n-2 </a:t>
            </a:r>
            <a:r>
              <a:rPr lang="lv-LV" altLang="en-US" b="1" dirty="0" smtClean="0"/>
              <a:t>do</a:t>
            </a:r>
          </a:p>
          <a:p>
            <a:pPr lvl="1" eaLnBrk="1" hangingPunct="1">
              <a:lnSpc>
                <a:spcPct val="90000"/>
              </a:lnSpc>
              <a:buFontTx/>
              <a:buNone/>
            </a:pPr>
            <a:r>
              <a:rPr lang="lv-LV" altLang="en-US" b="1" dirty="0" smtClean="0"/>
              <a:t>	</a:t>
            </a:r>
            <a:r>
              <a:rPr lang="lv-LV" altLang="en-US" dirty="0" smtClean="0"/>
              <a:t>j = i  </a:t>
            </a:r>
            <a:r>
              <a:rPr lang="lv-LV" altLang="en-US" dirty="0" smtClean="0">
                <a:solidFill>
                  <a:srgbClr val="43B02A"/>
                </a:solidFill>
              </a:rPr>
              <a:t>{j  is the index of the smallest element in A[0..n-1] }</a:t>
            </a:r>
          </a:p>
          <a:p>
            <a:pPr lvl="1" eaLnBrk="1" hangingPunct="1">
              <a:lnSpc>
                <a:spcPct val="90000"/>
              </a:lnSpc>
              <a:buFontTx/>
              <a:buNone/>
            </a:pPr>
            <a:r>
              <a:rPr lang="lv-LV" altLang="en-US" dirty="0" smtClean="0"/>
              <a:t>	</a:t>
            </a:r>
            <a:r>
              <a:rPr lang="lv-LV" altLang="en-US" b="1" dirty="0" smtClean="0"/>
              <a:t>for </a:t>
            </a:r>
            <a:r>
              <a:rPr lang="lv-LV" altLang="en-US" dirty="0" smtClean="0"/>
              <a:t>k </a:t>
            </a:r>
            <a:r>
              <a:rPr lang="lv-LV" altLang="en-US" b="1" dirty="0" smtClean="0"/>
              <a:t>from</a:t>
            </a:r>
            <a:r>
              <a:rPr lang="lv-LV" altLang="en-US" dirty="0" smtClean="0"/>
              <a:t> i+1 </a:t>
            </a:r>
            <a:r>
              <a:rPr lang="lv-LV" altLang="en-US" b="1" dirty="0" smtClean="0"/>
              <a:t>to </a:t>
            </a:r>
            <a:r>
              <a:rPr lang="lv-LV" altLang="en-US" dirty="0" smtClean="0"/>
              <a:t>n-1 </a:t>
            </a:r>
            <a:r>
              <a:rPr lang="lv-LV" altLang="en-US" b="1" dirty="0" smtClean="0"/>
              <a:t>do</a:t>
            </a:r>
          </a:p>
          <a:p>
            <a:pPr lvl="1" eaLnBrk="1" hangingPunct="1">
              <a:lnSpc>
                <a:spcPct val="90000"/>
              </a:lnSpc>
              <a:buFontTx/>
              <a:buNone/>
            </a:pPr>
            <a:r>
              <a:rPr lang="lv-LV" altLang="en-US" dirty="0" smtClean="0"/>
              <a:t>			</a:t>
            </a:r>
            <a:r>
              <a:rPr lang="lv-LV" altLang="en-US" b="1" dirty="0" smtClean="0"/>
              <a:t>if </a:t>
            </a:r>
            <a:r>
              <a:rPr lang="lv-LV" altLang="en-US" dirty="0" smtClean="0"/>
              <a:t>A[k] &lt; A[j] </a:t>
            </a:r>
            <a:r>
              <a:rPr lang="lv-LV" altLang="en-US" b="1" dirty="0" smtClean="0"/>
              <a:t>then </a:t>
            </a:r>
          </a:p>
          <a:p>
            <a:pPr lvl="3" eaLnBrk="1" hangingPunct="1">
              <a:lnSpc>
                <a:spcPct val="90000"/>
              </a:lnSpc>
              <a:buFontTx/>
              <a:buNone/>
            </a:pPr>
            <a:r>
              <a:rPr lang="lv-LV" altLang="en-US" sz="2800" dirty="0"/>
              <a:t>			j = k</a:t>
            </a:r>
          </a:p>
          <a:p>
            <a:pPr lvl="1" eaLnBrk="1" hangingPunct="1">
              <a:lnSpc>
                <a:spcPct val="90000"/>
              </a:lnSpc>
              <a:buFontTx/>
              <a:buNone/>
            </a:pPr>
            <a:r>
              <a:rPr lang="lv-LV" altLang="en-US" dirty="0" smtClean="0"/>
              <a:t>	A[i]</a:t>
            </a:r>
            <a:r>
              <a:rPr lang="lv-LV" altLang="en-US" dirty="0" smtClean="0">
                <a:sym typeface="Symbol" panose="05050102010706020507" pitchFamily="18" charset="2"/>
              </a:rPr>
              <a:t></a:t>
            </a:r>
            <a:r>
              <a:rPr lang="lv-LV" altLang="en-US" dirty="0" smtClean="0"/>
              <a:t>A[j]</a:t>
            </a:r>
          </a:p>
        </p:txBody>
      </p:sp>
      <p:sp>
        <p:nvSpPr>
          <p:cNvPr id="184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0564D9-A328-4BAC-B078-822F4084AF21}" type="slidenum">
              <a:rPr lang="lv-LV" altLang="en-US" sz="1400"/>
              <a:pPr>
                <a:spcBef>
                  <a:spcPct val="0"/>
                </a:spcBef>
                <a:buFontTx/>
                <a:buNone/>
              </a:pPr>
              <a:t>11</a:t>
            </a:fld>
            <a:endParaRPr lang="lv-LV" altLang="en-US" sz="1400"/>
          </a:p>
        </p:txBody>
      </p:sp>
    </p:spTree>
    <p:extLst>
      <p:ext uri="{BB962C8B-B14F-4D97-AF65-F5344CB8AC3E}">
        <p14:creationId xmlns:p14="http://schemas.microsoft.com/office/powerpoint/2010/main" val="244448319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lv-LV" sz="3600" dirty="0" smtClean="0">
                <a:latin typeface="Calibri" pitchFamily="34" charset="0"/>
                <a:cs typeface="Calibri" pitchFamily="34" charset="0"/>
              </a:rPr>
              <a:t>Selection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p:txBody>
          <a:bodyPr>
            <a:normAutofit fontScale="92500" lnSpcReduction="10000"/>
          </a:bodyPr>
          <a:lstStyle/>
          <a:p>
            <a:r>
              <a:rPr lang="en-US" dirty="0">
                <a:latin typeface="Calibri" pitchFamily="34" charset="0"/>
                <a:cs typeface="Calibri" pitchFamily="34" charset="0"/>
              </a:rPr>
              <a:t>Selection Sort (continued)</a:t>
            </a:r>
          </a:p>
          <a:p>
            <a:pPr lvl="1"/>
            <a:r>
              <a:rPr lang="en-US" sz="2000" dirty="0">
                <a:latin typeface="Calibri" pitchFamily="34" charset="0"/>
                <a:cs typeface="Calibri" pitchFamily="34" charset="0"/>
              </a:rPr>
              <a:t>The pseudocode for the algorithm reflects its simplicity:</a:t>
            </a:r>
          </a:p>
          <a:p>
            <a:pPr marL="0" indent="0">
              <a:spcBef>
                <a:spcPts val="900"/>
              </a:spcBef>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selectionsort</a:t>
            </a:r>
            <a:r>
              <a:rPr lang="en-US" sz="1400" dirty="0">
                <a:latin typeface="Courier New" pitchFamily="49" charset="0"/>
                <a:cs typeface="Courier New" pitchFamily="49" charset="0"/>
              </a:rPr>
              <a:t>(data[],n)</a:t>
            </a:r>
          </a:p>
          <a:p>
            <a:pPr marL="0" indent="0">
              <a:spcBef>
                <a:spcPts val="0"/>
              </a:spcBef>
              <a:buNone/>
            </a:pPr>
            <a:r>
              <a:rPr lang="en-US" sz="1400" dirty="0">
                <a:latin typeface="Courier New" pitchFamily="49" charset="0"/>
                <a:cs typeface="Courier New" pitchFamily="49" charset="0"/>
              </a:rPr>
              <a:t>	  for </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 = 0 </a:t>
            </a:r>
            <a:r>
              <a:rPr lang="en-US" sz="1400" i="1" dirty="0">
                <a:latin typeface="Courier New" pitchFamily="49" charset="0"/>
                <a:cs typeface="Courier New" pitchFamily="49" charset="0"/>
              </a:rPr>
              <a:t>to </a:t>
            </a:r>
            <a:r>
              <a:rPr lang="en-US" sz="1400" dirty="0">
                <a:latin typeface="Courier New" pitchFamily="49" charset="0"/>
                <a:cs typeface="Courier New" pitchFamily="49" charset="0"/>
              </a:rPr>
              <a:t>n-2</a:t>
            </a:r>
          </a:p>
          <a:p>
            <a:pPr marL="0" indent="0">
              <a:spcBef>
                <a:spcPts val="0"/>
              </a:spcBef>
              <a:buNone/>
            </a:pPr>
            <a:r>
              <a:rPr lang="en-US" sz="1400" i="1" dirty="0">
                <a:latin typeface="Courier New" pitchFamily="49" charset="0"/>
                <a:cs typeface="Courier New" pitchFamily="49" charset="0"/>
              </a:rPr>
              <a:t>	    select the smallest element among </a:t>
            </a:r>
            <a:r>
              <a:rPr lang="en-US" sz="1400" dirty="0">
                <a:latin typeface="Courier New" pitchFamily="49" charset="0"/>
                <a:cs typeface="Courier New" pitchFamily="49" charset="0"/>
              </a:rPr>
              <a:t>data[</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a:t>
            </a:r>
            <a:r>
              <a:rPr lang="en-US" sz="1400" i="1" dirty="0">
                <a:latin typeface="Courier New" pitchFamily="49" charset="0"/>
                <a:cs typeface="Courier New" pitchFamily="49" charset="0"/>
              </a:rPr>
              <a:t>, . . . , </a:t>
            </a:r>
            <a:r>
              <a:rPr lang="en-US" sz="1400" dirty="0">
                <a:latin typeface="Courier New" pitchFamily="49" charset="0"/>
                <a:cs typeface="Courier New" pitchFamily="49" charset="0"/>
              </a:rPr>
              <a:t>data[n-1];</a:t>
            </a:r>
          </a:p>
          <a:p>
            <a:pPr marL="0" indent="0">
              <a:spcBef>
                <a:spcPts val="0"/>
              </a:spcBef>
              <a:buNone/>
            </a:pPr>
            <a:r>
              <a:rPr lang="en-US" sz="1400" i="1" dirty="0">
                <a:latin typeface="Courier New" pitchFamily="49" charset="0"/>
                <a:cs typeface="Courier New" pitchFamily="49" charset="0"/>
              </a:rPr>
              <a:t>	    swap it with </a:t>
            </a:r>
            <a:r>
              <a:rPr lang="en-US" sz="1400" dirty="0">
                <a:latin typeface="Courier New" pitchFamily="49" charset="0"/>
                <a:cs typeface="Courier New" pitchFamily="49" charset="0"/>
              </a:rPr>
              <a:t>data[</a:t>
            </a:r>
            <a:r>
              <a:rPr lang="en-US" sz="1400" dirty="0" err="1">
                <a:latin typeface="Courier New" pitchFamily="49" charset="0"/>
                <a:cs typeface="Courier New" pitchFamily="49" charset="0"/>
              </a:rPr>
              <a:t>i</a:t>
            </a:r>
            <a:r>
              <a:rPr lang="en-US" sz="1400" dirty="0">
                <a:latin typeface="Courier New" pitchFamily="49" charset="0"/>
                <a:cs typeface="Courier New" pitchFamily="49" charset="0"/>
              </a:rPr>
              <a:t>];</a:t>
            </a:r>
          </a:p>
          <a:p>
            <a:pPr lvl="1">
              <a:spcBef>
                <a:spcPts val="900"/>
              </a:spcBef>
            </a:pPr>
            <a:r>
              <a:rPr lang="en-US" dirty="0" smtClean="0">
                <a:cs typeface="Courier New" pitchFamily="49" charset="0"/>
              </a:rPr>
              <a:t>The last value for </a:t>
            </a:r>
            <a:r>
              <a:rPr lang="en-US" i="1" dirty="0" err="1" smtClean="0">
                <a:cs typeface="Courier New" pitchFamily="49" charset="0"/>
              </a:rPr>
              <a:t>i</a:t>
            </a:r>
            <a:r>
              <a:rPr lang="en-US" dirty="0" smtClean="0">
                <a:cs typeface="Courier New" pitchFamily="49" charset="0"/>
              </a:rPr>
              <a:t> is </a:t>
            </a:r>
            <a:r>
              <a:rPr lang="en-US" i="1" dirty="0" smtClean="0">
                <a:cs typeface="Courier New" pitchFamily="49" charset="0"/>
              </a:rPr>
              <a:t>n</a:t>
            </a:r>
            <a:r>
              <a:rPr lang="en-US" dirty="0" smtClean="0">
                <a:cs typeface="Courier New" pitchFamily="49" charset="0"/>
              </a:rPr>
              <a:t> – 2 since if all items have been looked at and placed except for the last, then the </a:t>
            </a:r>
            <a:r>
              <a:rPr lang="en-US" i="1" dirty="0" smtClean="0">
                <a:cs typeface="Courier New" pitchFamily="49" charset="0"/>
              </a:rPr>
              <a:t>n</a:t>
            </a:r>
            <a:r>
              <a:rPr lang="en-US" baseline="30000" dirty="0" smtClean="0">
                <a:cs typeface="Courier New" pitchFamily="49" charset="0"/>
              </a:rPr>
              <a:t>th</a:t>
            </a:r>
            <a:r>
              <a:rPr lang="en-US" dirty="0" smtClean="0">
                <a:cs typeface="Courier New" pitchFamily="49" charset="0"/>
              </a:rPr>
              <a:t> element has to be the </a:t>
            </a:r>
            <a:r>
              <a:rPr lang="en-US" dirty="0" smtClean="0">
                <a:cs typeface="Courier New" pitchFamily="49" charset="0"/>
              </a:rPr>
              <a:t>largest</a:t>
            </a:r>
            <a:endParaRPr lang="en-US" dirty="0" smtClean="0">
              <a:cs typeface="Courier New" pitchFamily="49" charset="0"/>
            </a:endParaRPr>
          </a:p>
          <a:p>
            <a:pPr marL="57150" indent="0">
              <a:spcBef>
                <a:spcPts val="24"/>
              </a:spcBef>
              <a:buNone/>
            </a:pPr>
            <a:endParaRPr lang="en-US" dirty="0">
              <a:cs typeface="Courier New" pitchFamily="49" charset="0"/>
            </a:endParaRPr>
          </a:p>
          <a:p>
            <a:pPr marL="57150" indent="0">
              <a:spcBef>
                <a:spcPts val="24"/>
              </a:spcBef>
              <a:buNone/>
            </a:pPr>
            <a:endParaRPr lang="en-US" dirty="0" smtClean="0">
              <a:cs typeface="Courier New" pitchFamily="49" charset="0"/>
            </a:endParaRPr>
          </a:p>
          <a:p>
            <a:pPr marL="57150" indent="0">
              <a:spcBef>
                <a:spcPts val="24"/>
              </a:spcBef>
              <a:buNone/>
            </a:pPr>
            <a:endParaRPr lang="en-US" dirty="0">
              <a:cs typeface="Courier New" pitchFamily="49" charset="0"/>
            </a:endParaRPr>
          </a:p>
          <a:p>
            <a:pPr marL="57150" indent="0">
              <a:spcBef>
                <a:spcPts val="24"/>
              </a:spcBef>
              <a:buNone/>
            </a:pPr>
            <a:endParaRPr lang="en-US" dirty="0" smtClean="0">
              <a:cs typeface="Courier New" pitchFamily="49" charset="0"/>
            </a:endParaRPr>
          </a:p>
          <a:p>
            <a:pPr marL="57150" indent="0">
              <a:spcBef>
                <a:spcPts val="24"/>
              </a:spcBef>
              <a:buNone/>
            </a:pPr>
            <a:endParaRPr lang="en-US" dirty="0">
              <a:cs typeface="Courier New" pitchFamily="49" charset="0"/>
            </a:endParaRPr>
          </a:p>
          <a:p>
            <a:pPr marL="57150" indent="0" algn="ctr">
              <a:spcBef>
                <a:spcPts val="24"/>
              </a:spcBef>
              <a:buNone/>
            </a:pPr>
            <a:r>
              <a:rPr lang="en-US" sz="1200" dirty="0"/>
              <a:t>Fig. 9.2 The array [5 2 3 8 1] sorted by selection sort</a:t>
            </a:r>
            <a:endParaRPr lang="en-US" sz="1200" dirty="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462" y="4373149"/>
            <a:ext cx="35718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9996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lv-LV" sz="3600" dirty="0" smtClean="0">
                <a:latin typeface="Calibri" pitchFamily="34" charset="0"/>
                <a:cs typeface="Calibri" pitchFamily="34" charset="0"/>
              </a:rPr>
              <a:t>Bubble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a:xfrm>
            <a:off x="1422400" y="1752601"/>
            <a:ext cx="10160000" cy="1523999"/>
          </a:xfrm>
        </p:spPr>
        <p:txBody>
          <a:bodyPr/>
          <a:lstStyle/>
          <a:p>
            <a:r>
              <a:rPr lang="en-US" sz="2000" dirty="0" smtClean="0">
                <a:latin typeface="Calibri" pitchFamily="34" charset="0"/>
                <a:cs typeface="Calibri" pitchFamily="34" charset="0"/>
              </a:rPr>
              <a:t>The </a:t>
            </a:r>
            <a:r>
              <a:rPr lang="en-US" sz="2000" dirty="0">
                <a:latin typeface="Calibri" pitchFamily="34" charset="0"/>
                <a:cs typeface="Calibri" pitchFamily="34" charset="0"/>
              </a:rPr>
              <a:t>pseudocode for this algorithm appears below:</a:t>
            </a:r>
          </a:p>
          <a:p>
            <a:pPr marL="57150" indent="0">
              <a:spcBef>
                <a:spcPts val="600"/>
              </a:spcBef>
              <a:buNone/>
            </a:pPr>
            <a:r>
              <a:rPr lang="en-US" sz="1600" dirty="0" err="1">
                <a:latin typeface="Courier New" pitchFamily="49" charset="0"/>
                <a:cs typeface="Courier New" pitchFamily="49" charset="0"/>
              </a:rPr>
              <a:t>bubblesort</a:t>
            </a:r>
            <a:r>
              <a:rPr lang="en-US" sz="1600" dirty="0">
                <a:latin typeface="Courier New" pitchFamily="49" charset="0"/>
                <a:cs typeface="Courier New" pitchFamily="49" charset="0"/>
              </a:rPr>
              <a:t>(data[],n)</a:t>
            </a:r>
          </a:p>
          <a:p>
            <a:pPr marL="57150" indent="0">
              <a:spcBef>
                <a:spcPts val="0"/>
              </a:spcBef>
              <a:buNone/>
            </a:pPr>
            <a:r>
              <a:rPr lang="en-US" sz="1600" dirty="0">
                <a:latin typeface="Courier New" pitchFamily="49" charset="0"/>
                <a:cs typeface="Courier New" pitchFamily="49" charset="0"/>
              </a:rPr>
              <a:t>  for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0 to n-2</a:t>
            </a:r>
          </a:p>
          <a:p>
            <a:pPr marL="57150" indent="0">
              <a:spcBef>
                <a:spcPts val="0"/>
              </a:spcBef>
              <a:buNone/>
            </a:pPr>
            <a:r>
              <a:rPr lang="en-US" sz="1600" dirty="0">
                <a:latin typeface="Courier New" pitchFamily="49" charset="0"/>
                <a:cs typeface="Courier New" pitchFamily="49" charset="0"/>
              </a:rPr>
              <a:t>    for j = n-1 down to i+1</a:t>
            </a:r>
          </a:p>
          <a:p>
            <a:pPr marL="57150" indent="0">
              <a:spcBef>
                <a:spcPts val="0"/>
              </a:spcBef>
              <a:buNone/>
            </a:pPr>
            <a:r>
              <a:rPr lang="en-US" sz="1600" dirty="0">
                <a:latin typeface="Courier New" pitchFamily="49" charset="0"/>
                <a:cs typeface="Courier New" pitchFamily="49" charset="0"/>
              </a:rPr>
              <a:t>      swap items in positions j and j-1 if they are out of order</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385931"/>
            <a:ext cx="49434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19969" y="5277265"/>
            <a:ext cx="9800431" cy="1682512"/>
          </a:xfrm>
          <a:prstGeom prst="rect">
            <a:avLst/>
          </a:prstGeom>
          <a:noFill/>
        </p:spPr>
        <p:txBody>
          <a:bodyPr wrap="square" rtlCol="0">
            <a:spAutoFit/>
          </a:bodyPr>
          <a:lstStyle/>
          <a:p>
            <a:pPr lvl="1">
              <a:spcBef>
                <a:spcPts val="200"/>
              </a:spcBef>
            </a:pPr>
            <a:r>
              <a:rPr lang="en-US" sz="2000" dirty="0">
                <a:cs typeface="Courier New" pitchFamily="49" charset="0"/>
              </a:rPr>
              <a:t>The main disadvantage to bubble sort is the </a:t>
            </a:r>
            <a:r>
              <a:rPr lang="lv-LV" sz="2000" dirty="0" smtClean="0">
                <a:cs typeface="Courier New" pitchFamily="49" charset="0"/>
              </a:rPr>
              <a:t>"bubbling" process - e</a:t>
            </a:r>
            <a:r>
              <a:rPr lang="en-US" sz="2000" dirty="0" smtClean="0">
                <a:cs typeface="Courier New" pitchFamily="49" charset="0"/>
              </a:rPr>
              <a:t>ach </a:t>
            </a:r>
            <a:r>
              <a:rPr lang="en-US" sz="2000" dirty="0">
                <a:cs typeface="Courier New" pitchFamily="49" charset="0"/>
              </a:rPr>
              <a:t>item </a:t>
            </a:r>
            <a:r>
              <a:rPr lang="lv-LV" sz="2000" dirty="0" smtClean="0">
                <a:cs typeface="Courier New" pitchFamily="49" charset="0"/>
              </a:rPr>
              <a:t>gradually moves </a:t>
            </a:r>
            <a:r>
              <a:rPr lang="en-US" sz="2000" dirty="0" smtClean="0">
                <a:cs typeface="Courier New" pitchFamily="49" charset="0"/>
              </a:rPr>
              <a:t>step </a:t>
            </a:r>
            <a:r>
              <a:rPr lang="en-US" sz="2000" dirty="0">
                <a:cs typeface="Courier New" pitchFamily="49" charset="0"/>
              </a:rPr>
              <a:t>by step to the appropriate end of the </a:t>
            </a:r>
            <a:r>
              <a:rPr lang="en-US" sz="2000" dirty="0" smtClean="0">
                <a:cs typeface="Courier New" pitchFamily="49" charset="0"/>
              </a:rPr>
              <a:t>list</a:t>
            </a:r>
            <a:r>
              <a:rPr lang="lv-LV" sz="2000" dirty="0" smtClean="0">
                <a:cs typeface="Courier New" pitchFamily="49" charset="0"/>
              </a:rPr>
              <a:t>. </a:t>
            </a:r>
          </a:p>
          <a:p>
            <a:pPr lvl="1">
              <a:spcBef>
                <a:spcPts val="200"/>
              </a:spcBef>
            </a:pPr>
            <a:r>
              <a:rPr lang="lv-LV" sz="2000" i="1" dirty="0" smtClean="0"/>
              <a:t>T</a:t>
            </a:r>
            <a:r>
              <a:rPr lang="en-US" sz="2000" i="1" dirty="0" err="1" smtClean="0"/>
              <a:t>urtles</a:t>
            </a:r>
            <a:r>
              <a:rPr lang="lv-LV" sz="2000" dirty="0"/>
              <a:t> </a:t>
            </a:r>
            <a:r>
              <a:rPr lang="lv-LV" sz="2000" dirty="0" smtClean="0"/>
              <a:t>–</a:t>
            </a:r>
            <a:r>
              <a:rPr lang="en-US" sz="2000" dirty="0" smtClean="0"/>
              <a:t> small</a:t>
            </a:r>
            <a:r>
              <a:rPr lang="lv-LV" sz="2000" dirty="0" smtClean="0"/>
              <a:t> </a:t>
            </a:r>
            <a:r>
              <a:rPr lang="en-US" sz="2000" dirty="0" smtClean="0"/>
              <a:t>values </a:t>
            </a:r>
            <a:r>
              <a:rPr lang="en-US" sz="2000" dirty="0"/>
              <a:t>near the end of the </a:t>
            </a:r>
            <a:r>
              <a:rPr lang="en-US" sz="2000" dirty="0" smtClean="0"/>
              <a:t>list </a:t>
            </a:r>
            <a:r>
              <a:rPr lang="en-US" sz="2000" dirty="0"/>
              <a:t>slow the sorting down </a:t>
            </a:r>
            <a:r>
              <a:rPr lang="en-US" sz="2000" dirty="0" smtClean="0"/>
              <a:t>tremendously</a:t>
            </a:r>
            <a:r>
              <a:rPr lang="lv-LV" sz="2000" dirty="0" smtClean="0"/>
              <a:t>.</a:t>
            </a:r>
            <a:endParaRPr lang="en-US" sz="2000" dirty="0"/>
          </a:p>
          <a:p>
            <a:pPr lvl="1">
              <a:spcBef>
                <a:spcPts val="200"/>
              </a:spcBef>
            </a:pPr>
            <a:endParaRPr lang="en-US" sz="2000" dirty="0">
              <a:cs typeface="Courier New" pitchFamily="49" charset="0"/>
            </a:endParaRPr>
          </a:p>
          <a:p>
            <a:endParaRPr lang="lv-LV" sz="2000" dirty="0"/>
          </a:p>
        </p:txBody>
      </p:sp>
    </p:spTree>
    <p:extLst>
      <p:ext uri="{BB962C8B-B14F-4D97-AF65-F5344CB8AC3E}">
        <p14:creationId xmlns:p14="http://schemas.microsoft.com/office/powerpoint/2010/main" val="410225189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lv-LV" altLang="en-US" dirty="0" smtClean="0">
                <a:solidFill>
                  <a:schemeClr val="tx1"/>
                </a:solidFill>
              </a:rPr>
              <a:t>Heap Sort</a:t>
            </a:r>
          </a:p>
        </p:txBody>
      </p:sp>
      <p:sp>
        <p:nvSpPr>
          <p:cNvPr id="369667" name="Rectangle 3"/>
          <p:cNvSpPr>
            <a:spLocks noGrp="1" noChangeArrowheads="1"/>
          </p:cNvSpPr>
          <p:nvPr>
            <p:ph idx="1"/>
          </p:nvPr>
        </p:nvSpPr>
        <p:spPr>
          <a:xfrm>
            <a:off x="1422400" y="1752601"/>
            <a:ext cx="10160000" cy="1524000"/>
          </a:xfrm>
        </p:spPr>
        <p:txBody>
          <a:bodyPr/>
          <a:lstStyle/>
          <a:p>
            <a:pPr eaLnBrk="1" hangingPunct="1">
              <a:lnSpc>
                <a:spcPct val="90000"/>
              </a:lnSpc>
            </a:pPr>
            <a:r>
              <a:rPr lang="lv-LV" altLang="en-US" sz="2800" dirty="0" smtClean="0"/>
              <a:t>Unordered part has the heap (reverse order).</a:t>
            </a:r>
          </a:p>
          <a:p>
            <a:pPr eaLnBrk="1" hangingPunct="1">
              <a:lnSpc>
                <a:spcPct val="90000"/>
              </a:lnSpc>
            </a:pPr>
            <a:r>
              <a:rPr lang="lv-LV" altLang="en-US" sz="2800" dirty="0" smtClean="0"/>
              <a:t>Exchange the heap minimum with its end.</a:t>
            </a:r>
          </a:p>
          <a:p>
            <a:pPr eaLnBrk="1" hangingPunct="1">
              <a:lnSpc>
                <a:spcPct val="90000"/>
              </a:lnSpc>
            </a:pPr>
            <a:r>
              <a:rPr lang="lv-LV" altLang="en-US" sz="2800" dirty="0" smtClean="0"/>
              <a:t>Restore the heap property.</a:t>
            </a:r>
            <a:endParaRPr lang="lv-LV" altLang="en-US" sz="2800" dirty="0"/>
          </a:p>
        </p:txBody>
      </p:sp>
      <p:sp>
        <p:nvSpPr>
          <p:cNvPr id="194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24EEA2-22FE-451B-930C-25B9536C97B6}" type="slidenum">
              <a:rPr lang="lv-LV" altLang="en-US" sz="1400"/>
              <a:pPr>
                <a:spcBef>
                  <a:spcPct val="0"/>
                </a:spcBef>
                <a:buFontTx/>
                <a:buNone/>
              </a:pPr>
              <a:t>14</a:t>
            </a:fld>
            <a:endParaRPr lang="lv-LV" altLang="en-US" sz="1400"/>
          </a:p>
        </p:txBody>
      </p:sp>
      <p:graphicFrame>
        <p:nvGraphicFramePr>
          <p:cNvPr id="369668" name="Group 4"/>
          <p:cNvGraphicFramePr>
            <a:graphicFrameLocks noGrp="1"/>
          </p:cNvGraphicFramePr>
          <p:nvPr>
            <p:extLst>
              <p:ext uri="{D42A27DB-BD31-4B8C-83A1-F6EECF244321}">
                <p14:modId xmlns:p14="http://schemas.microsoft.com/office/powerpoint/2010/main" val="1214234167"/>
              </p:ext>
            </p:extLst>
          </p:nvPr>
        </p:nvGraphicFramePr>
        <p:xfrm>
          <a:off x="3124200" y="3276601"/>
          <a:ext cx="7924800" cy="517880"/>
        </p:xfrm>
        <a:graphic>
          <a:graphicData uri="http://schemas.openxmlformats.org/drawingml/2006/table">
            <a:tbl>
              <a:tblPr/>
              <a:tblGrid>
                <a:gridCol w="3962400">
                  <a:extLst>
                    <a:ext uri="{9D8B030D-6E8A-4147-A177-3AD203B41FA5}">
                      <a16:colId xmlns:a16="http://schemas.microsoft.com/office/drawing/2014/main" val="3438291123"/>
                    </a:ext>
                  </a:extLst>
                </a:gridCol>
                <a:gridCol w="3962400">
                  <a:extLst>
                    <a:ext uri="{9D8B030D-6E8A-4147-A177-3AD203B41FA5}">
                      <a16:colId xmlns:a16="http://schemas.microsoft.com/office/drawing/2014/main" val="76746730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Unordered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658728823"/>
                  </a:ext>
                </a:extLst>
              </a:tr>
            </a:tbl>
          </a:graphicData>
        </a:graphic>
      </p:graphicFrame>
      <p:graphicFrame>
        <p:nvGraphicFramePr>
          <p:cNvPr id="369692" name="Group 28"/>
          <p:cNvGraphicFramePr>
            <a:graphicFrameLocks noGrp="1"/>
          </p:cNvGraphicFramePr>
          <p:nvPr>
            <p:extLst>
              <p:ext uri="{D42A27DB-BD31-4B8C-83A1-F6EECF244321}">
                <p14:modId xmlns:p14="http://schemas.microsoft.com/office/powerpoint/2010/main" val="3195233045"/>
              </p:ext>
            </p:extLst>
          </p:nvPr>
        </p:nvGraphicFramePr>
        <p:xfrm>
          <a:off x="3124200" y="3962401"/>
          <a:ext cx="7924800" cy="517880"/>
        </p:xfrm>
        <a:graphic>
          <a:graphicData uri="http://schemas.openxmlformats.org/drawingml/2006/table">
            <a:tbl>
              <a:tblPr/>
              <a:tblGrid>
                <a:gridCol w="3962400">
                  <a:extLst>
                    <a:ext uri="{9D8B030D-6E8A-4147-A177-3AD203B41FA5}">
                      <a16:colId xmlns:a16="http://schemas.microsoft.com/office/drawing/2014/main" val="2291363398"/>
                    </a:ext>
                  </a:extLst>
                </a:gridCol>
                <a:gridCol w="3962400">
                  <a:extLst>
                    <a:ext uri="{9D8B030D-6E8A-4147-A177-3AD203B41FA5}">
                      <a16:colId xmlns:a16="http://schemas.microsoft.com/office/drawing/2014/main" val="400185774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Heap (root at the right)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4224818818"/>
                  </a:ext>
                </a:extLst>
              </a:tr>
            </a:tbl>
          </a:graphicData>
        </a:graphic>
      </p:graphicFrame>
      <p:graphicFrame>
        <p:nvGraphicFramePr>
          <p:cNvPr id="369736" name="Group 72"/>
          <p:cNvGraphicFramePr>
            <a:graphicFrameLocks noGrp="1"/>
          </p:cNvGraphicFramePr>
          <p:nvPr>
            <p:extLst>
              <p:ext uri="{D42A27DB-BD31-4B8C-83A1-F6EECF244321}">
                <p14:modId xmlns:p14="http://schemas.microsoft.com/office/powerpoint/2010/main" val="641273931"/>
              </p:ext>
            </p:extLst>
          </p:nvPr>
        </p:nvGraphicFramePr>
        <p:xfrm>
          <a:off x="3124200" y="4643793"/>
          <a:ext cx="7924800" cy="517880"/>
        </p:xfrm>
        <a:graphic>
          <a:graphicData uri="http://schemas.openxmlformats.org/drawingml/2006/table">
            <a:tbl>
              <a:tblPr/>
              <a:tblGrid>
                <a:gridCol w="3962400">
                  <a:extLst>
                    <a:ext uri="{9D8B030D-6E8A-4147-A177-3AD203B41FA5}">
                      <a16:colId xmlns:a16="http://schemas.microsoft.com/office/drawing/2014/main" val="206119374"/>
                    </a:ext>
                  </a:extLst>
                </a:gridCol>
                <a:gridCol w="457200">
                  <a:extLst>
                    <a:ext uri="{9D8B030D-6E8A-4147-A177-3AD203B41FA5}">
                      <a16:colId xmlns:a16="http://schemas.microsoft.com/office/drawing/2014/main" val="2030105403"/>
                    </a:ext>
                  </a:extLst>
                </a:gridCol>
                <a:gridCol w="914400">
                  <a:extLst>
                    <a:ext uri="{9D8B030D-6E8A-4147-A177-3AD203B41FA5}">
                      <a16:colId xmlns:a16="http://schemas.microsoft.com/office/drawing/2014/main" val="2518658729"/>
                    </a:ext>
                  </a:extLst>
                </a:gridCol>
                <a:gridCol w="2590800">
                  <a:extLst>
                    <a:ext uri="{9D8B030D-6E8A-4147-A177-3AD203B41FA5}">
                      <a16:colId xmlns:a16="http://schemas.microsoft.com/office/drawing/2014/main" val="363789775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1"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1" u="none" strike="noStrike" cap="none" normalizeH="0" baseline="0" dirty="0" smtClean="0">
                          <a:ln>
                            <a:noFill/>
                          </a:ln>
                          <a:solidFill>
                            <a:schemeClr val="tx1"/>
                          </a:solidFill>
                          <a:effectLst/>
                          <a:latin typeface="Times New Roman" panose="02020603050405020304" pitchFamily="18" charset="0"/>
                        </a:rPr>
                        <a:t>Remaining heap</a:t>
                      </a:r>
                      <a:endParaRPr kumimoji="0" lang="en-GB" altLang="en-US" sz="2800" b="0" i="1"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3824481"/>
                  </a:ext>
                </a:extLst>
              </a:tr>
            </a:tbl>
          </a:graphicData>
        </a:graphic>
      </p:graphicFrame>
      <p:graphicFrame>
        <p:nvGraphicFramePr>
          <p:cNvPr id="369747" name="Group 83"/>
          <p:cNvGraphicFramePr>
            <a:graphicFrameLocks noGrp="1"/>
          </p:cNvGraphicFramePr>
          <p:nvPr>
            <p:extLst>
              <p:ext uri="{D42A27DB-BD31-4B8C-83A1-F6EECF244321}">
                <p14:modId xmlns:p14="http://schemas.microsoft.com/office/powerpoint/2010/main" val="980739980"/>
              </p:ext>
            </p:extLst>
          </p:nvPr>
        </p:nvGraphicFramePr>
        <p:xfrm>
          <a:off x="3124200" y="5334000"/>
          <a:ext cx="8001000" cy="517880"/>
        </p:xfrm>
        <a:graphic>
          <a:graphicData uri="http://schemas.openxmlformats.org/drawingml/2006/table">
            <a:tbl>
              <a:tblPr/>
              <a:tblGrid>
                <a:gridCol w="4419600">
                  <a:extLst>
                    <a:ext uri="{9D8B030D-6E8A-4147-A177-3AD203B41FA5}">
                      <a16:colId xmlns:a16="http://schemas.microsoft.com/office/drawing/2014/main" val="3866830885"/>
                    </a:ext>
                  </a:extLst>
                </a:gridCol>
                <a:gridCol w="3581400">
                  <a:extLst>
                    <a:ext uri="{9D8B030D-6E8A-4147-A177-3AD203B41FA5}">
                      <a16:colId xmlns:a16="http://schemas.microsoft.com/office/drawing/2014/main" val="27633930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Restored heap</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473356896"/>
                  </a:ext>
                </a:extLst>
              </a:tr>
            </a:tbl>
          </a:graphicData>
        </a:graphic>
      </p:graphicFrame>
    </p:spTree>
    <p:extLst>
      <p:ext uri="{BB962C8B-B14F-4D97-AF65-F5344CB8AC3E}">
        <p14:creationId xmlns:p14="http://schemas.microsoft.com/office/powerpoint/2010/main" val="19686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9668"/>
                                        </p:tgtEl>
                                        <p:attrNameLst>
                                          <p:attrName>style.visibility</p:attrName>
                                        </p:attrNameLst>
                                      </p:cBhvr>
                                      <p:to>
                                        <p:strVal val="visible"/>
                                      </p:to>
                                    </p:set>
                                    <p:anim calcmode="lin" valueType="num">
                                      <p:cBhvr additive="base">
                                        <p:cTn id="25" dur="500" fill="hold"/>
                                        <p:tgtEl>
                                          <p:spTgt spid="369668"/>
                                        </p:tgtEl>
                                        <p:attrNameLst>
                                          <p:attrName>ppt_x</p:attrName>
                                        </p:attrNameLst>
                                      </p:cBhvr>
                                      <p:tavLst>
                                        <p:tav tm="0">
                                          <p:val>
                                            <p:strVal val="0-#ppt_w/2"/>
                                          </p:val>
                                        </p:tav>
                                        <p:tav tm="100000">
                                          <p:val>
                                            <p:strVal val="#ppt_x"/>
                                          </p:val>
                                        </p:tav>
                                      </p:tavLst>
                                    </p:anim>
                                    <p:anim calcmode="lin" valueType="num">
                                      <p:cBhvr additive="base">
                                        <p:cTn id="26" dur="500" fill="hold"/>
                                        <p:tgtEl>
                                          <p:spTgt spid="3696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9692"/>
                                        </p:tgtEl>
                                        <p:attrNameLst>
                                          <p:attrName>style.visibility</p:attrName>
                                        </p:attrNameLst>
                                      </p:cBhvr>
                                      <p:to>
                                        <p:strVal val="visible"/>
                                      </p:to>
                                    </p:set>
                                    <p:anim calcmode="lin" valueType="num">
                                      <p:cBhvr additive="base">
                                        <p:cTn id="31" dur="500" fill="hold"/>
                                        <p:tgtEl>
                                          <p:spTgt spid="369692"/>
                                        </p:tgtEl>
                                        <p:attrNameLst>
                                          <p:attrName>ppt_x</p:attrName>
                                        </p:attrNameLst>
                                      </p:cBhvr>
                                      <p:tavLst>
                                        <p:tav tm="0">
                                          <p:val>
                                            <p:strVal val="0-#ppt_w/2"/>
                                          </p:val>
                                        </p:tav>
                                        <p:tav tm="100000">
                                          <p:val>
                                            <p:strVal val="#ppt_x"/>
                                          </p:val>
                                        </p:tav>
                                      </p:tavLst>
                                    </p:anim>
                                    <p:anim calcmode="lin" valueType="num">
                                      <p:cBhvr additive="base">
                                        <p:cTn id="32" dur="500" fill="hold"/>
                                        <p:tgtEl>
                                          <p:spTgt spid="36969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9736"/>
                                        </p:tgtEl>
                                        <p:attrNameLst>
                                          <p:attrName>style.visibility</p:attrName>
                                        </p:attrNameLst>
                                      </p:cBhvr>
                                      <p:to>
                                        <p:strVal val="visible"/>
                                      </p:to>
                                    </p:set>
                                    <p:anim calcmode="lin" valueType="num">
                                      <p:cBhvr additive="base">
                                        <p:cTn id="37" dur="500" fill="hold"/>
                                        <p:tgtEl>
                                          <p:spTgt spid="369736"/>
                                        </p:tgtEl>
                                        <p:attrNameLst>
                                          <p:attrName>ppt_x</p:attrName>
                                        </p:attrNameLst>
                                      </p:cBhvr>
                                      <p:tavLst>
                                        <p:tav tm="0">
                                          <p:val>
                                            <p:strVal val="0-#ppt_w/2"/>
                                          </p:val>
                                        </p:tav>
                                        <p:tav tm="100000">
                                          <p:val>
                                            <p:strVal val="#ppt_x"/>
                                          </p:val>
                                        </p:tav>
                                      </p:tavLst>
                                    </p:anim>
                                    <p:anim calcmode="lin" valueType="num">
                                      <p:cBhvr additive="base">
                                        <p:cTn id="38" dur="500" fill="hold"/>
                                        <p:tgtEl>
                                          <p:spTgt spid="36973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69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lv-LV" altLang="en-US" dirty="0" smtClean="0">
                <a:solidFill>
                  <a:schemeClr val="tx1"/>
                </a:solidFill>
              </a:rPr>
              <a:t>Heap Sort</a:t>
            </a:r>
          </a:p>
        </p:txBody>
      </p:sp>
      <p:sp>
        <p:nvSpPr>
          <p:cNvPr id="20484" name="Rectangle 3"/>
          <p:cNvSpPr>
            <a:spLocks noGrp="1" noChangeArrowheads="1"/>
          </p:cNvSpPr>
          <p:nvPr>
            <p:ph idx="1"/>
          </p:nvPr>
        </p:nvSpPr>
        <p:spPr/>
        <p:txBody>
          <a:bodyPr/>
          <a:lstStyle/>
          <a:p>
            <a:pPr eaLnBrk="1" hangingPunct="1">
              <a:buFontTx/>
              <a:buNone/>
            </a:pPr>
            <a:r>
              <a:rPr lang="lv-LV" altLang="en-US" b="1" dirty="0" smtClean="0"/>
              <a:t>procedure </a:t>
            </a:r>
            <a:r>
              <a:rPr lang="lv-LV" altLang="en-US" i="1" dirty="0" smtClean="0"/>
              <a:t>HeapSort (</a:t>
            </a:r>
            <a:r>
              <a:rPr lang="lv-LV" altLang="en-US" b="1" i="1" dirty="0" smtClean="0"/>
              <a:t>table </a:t>
            </a:r>
            <a:r>
              <a:rPr lang="lv-LV" altLang="en-US" dirty="0" smtClean="0"/>
              <a:t>A[0 .. n-1]):</a:t>
            </a:r>
          </a:p>
          <a:p>
            <a:pPr eaLnBrk="1" hangingPunct="1">
              <a:buFontTx/>
              <a:buNone/>
            </a:pPr>
            <a:r>
              <a:rPr lang="lv-LV" altLang="en-US" dirty="0" smtClean="0">
                <a:solidFill>
                  <a:srgbClr val="43B02A"/>
                </a:solidFill>
              </a:rPr>
              <a:t>{Sort by converting A into a heap and then selecting smallest elements.}</a:t>
            </a:r>
          </a:p>
          <a:p>
            <a:pPr eaLnBrk="1" hangingPunct="1">
              <a:buFontTx/>
              <a:buNone/>
            </a:pPr>
            <a:r>
              <a:rPr lang="lv-LV" altLang="en-US" dirty="0" smtClean="0"/>
              <a:t>	</a:t>
            </a:r>
            <a:r>
              <a:rPr lang="lv-LV" altLang="en-US" i="1" dirty="0" smtClean="0"/>
              <a:t>InitializeHeap</a:t>
            </a:r>
            <a:r>
              <a:rPr lang="lv-LV" altLang="en-US" dirty="0" smtClean="0"/>
              <a:t>(A[0 .. n-1])</a:t>
            </a:r>
          </a:p>
          <a:p>
            <a:pPr eaLnBrk="1" hangingPunct="1">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0 </a:t>
            </a:r>
            <a:r>
              <a:rPr lang="lv-LV" altLang="en-US" b="1" dirty="0" smtClean="0"/>
              <a:t>to </a:t>
            </a:r>
            <a:r>
              <a:rPr lang="lv-LV" altLang="en-US" dirty="0" smtClean="0"/>
              <a:t>n-2 </a:t>
            </a:r>
            <a:r>
              <a:rPr lang="lv-LV" altLang="en-US" b="1" dirty="0" smtClean="0"/>
              <a:t>do</a:t>
            </a:r>
          </a:p>
          <a:p>
            <a:pPr eaLnBrk="1" hangingPunct="1">
              <a:buFontTx/>
              <a:buNone/>
            </a:pPr>
            <a:r>
              <a:rPr lang="lv-LV" altLang="en-US" dirty="0" smtClean="0"/>
              <a:t>		A[i]</a:t>
            </a:r>
            <a:r>
              <a:rPr lang="lv-LV" altLang="en-US" dirty="0" smtClean="0">
                <a:sym typeface="Symbol" panose="05050102010706020507" pitchFamily="18" charset="2"/>
              </a:rPr>
              <a:t></a:t>
            </a:r>
            <a:r>
              <a:rPr lang="lv-LV" altLang="en-US" dirty="0" smtClean="0"/>
              <a:t>A[n-1]</a:t>
            </a:r>
          </a:p>
          <a:p>
            <a:pPr eaLnBrk="1" hangingPunct="1">
              <a:buFontTx/>
              <a:buNone/>
            </a:pPr>
            <a:r>
              <a:rPr lang="lv-LV" altLang="en-US" dirty="0" smtClean="0"/>
              <a:t>		</a:t>
            </a:r>
            <a:r>
              <a:rPr lang="lv-LV" altLang="en-US" i="1" dirty="0" smtClean="0"/>
              <a:t>Heapify</a:t>
            </a:r>
            <a:r>
              <a:rPr lang="lv-LV" altLang="en-US" dirty="0" smtClean="0"/>
              <a:t>(A[i+1 .. n-1])</a:t>
            </a:r>
          </a:p>
        </p:txBody>
      </p:sp>
      <p:sp>
        <p:nvSpPr>
          <p:cNvPr id="204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CAE830F-995E-4C76-97FE-69EEDE607320}" type="slidenum">
              <a:rPr lang="lv-LV" altLang="en-US" sz="1400"/>
              <a:pPr>
                <a:spcBef>
                  <a:spcPct val="0"/>
                </a:spcBef>
                <a:buFontTx/>
                <a:buNone/>
              </a:pPr>
              <a:t>15</a:t>
            </a:fld>
            <a:endParaRPr lang="lv-LV" altLang="en-US" sz="1400"/>
          </a:p>
        </p:txBody>
      </p:sp>
    </p:spTree>
    <p:extLst>
      <p:ext uri="{BB962C8B-B14F-4D97-AF65-F5344CB8AC3E}">
        <p14:creationId xmlns:p14="http://schemas.microsoft.com/office/powerpoint/2010/main" val="374629650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lv-LV" altLang="en-US" smtClean="0">
                <a:solidFill>
                  <a:schemeClr val="tx1"/>
                </a:solidFill>
              </a:rPr>
              <a:t>Heap Sort</a:t>
            </a:r>
          </a:p>
        </p:txBody>
      </p:sp>
      <p:sp>
        <p:nvSpPr>
          <p:cNvPr id="21508" name="Rectangle 3"/>
          <p:cNvSpPr>
            <a:spLocks noGrp="1" noChangeArrowheads="1"/>
          </p:cNvSpPr>
          <p:nvPr>
            <p:ph idx="1"/>
          </p:nvPr>
        </p:nvSpPr>
        <p:spPr/>
        <p:txBody>
          <a:bodyPr/>
          <a:lstStyle/>
          <a:p>
            <a:pPr eaLnBrk="1" hangingPunct="1">
              <a:buFontTx/>
              <a:buNone/>
            </a:pPr>
            <a:r>
              <a:rPr lang="en-US" altLang="en-US" b="1" dirty="0" smtClean="0"/>
              <a:t>function</a:t>
            </a:r>
            <a:r>
              <a:rPr lang="lv-LV" altLang="en-US" b="1" dirty="0" smtClean="0"/>
              <a:t> </a:t>
            </a:r>
            <a:r>
              <a:rPr lang="lv-LV" altLang="en-US" b="1" i="1" dirty="0" smtClean="0"/>
              <a:t>Initialize</a:t>
            </a:r>
            <a:r>
              <a:rPr lang="lv-LV" altLang="en-US" i="1" dirty="0" smtClean="0"/>
              <a:t>Heap (</a:t>
            </a:r>
            <a:r>
              <a:rPr lang="lv-LV" altLang="en-US" b="1" i="1" dirty="0" smtClean="0"/>
              <a:t>table </a:t>
            </a:r>
            <a:r>
              <a:rPr lang="lv-LV" altLang="en-US" dirty="0" smtClean="0"/>
              <a:t>A[0 .. n-1]):</a:t>
            </a:r>
          </a:p>
          <a:p>
            <a:pPr eaLnBrk="1" hangingPunct="1">
              <a:buFontTx/>
              <a:buNone/>
            </a:pPr>
            <a:r>
              <a:rPr lang="en-US" altLang="en-US" dirty="0" smtClean="0">
                <a:solidFill>
                  <a:srgbClr val="43B02A"/>
                </a:solidFill>
              </a:rPr>
              <a:t>    </a:t>
            </a:r>
            <a:r>
              <a:rPr lang="lv-LV" altLang="en-US" dirty="0" smtClean="0">
                <a:solidFill>
                  <a:srgbClr val="43B02A"/>
                </a:solidFill>
              </a:rPr>
              <a:t>{Make A into a Heap.}</a:t>
            </a:r>
          </a:p>
          <a:p>
            <a:pPr eaLnBrk="1" hangingPunct="1">
              <a:buFontTx/>
              <a:buNone/>
            </a:pPr>
            <a:r>
              <a:rPr lang="lv-LV" altLang="en-US" dirty="0" smtClean="0"/>
              <a:t>	</a:t>
            </a:r>
            <a:r>
              <a:rPr lang="lv-LV" altLang="en-US" b="1" dirty="0" smtClean="0"/>
              <a:t>for </a:t>
            </a:r>
            <a:r>
              <a:rPr lang="lv-LV" altLang="en-US" dirty="0" smtClean="0"/>
              <a:t>i </a:t>
            </a:r>
            <a:r>
              <a:rPr lang="lv-LV" altLang="en-US" b="1" dirty="0" smtClean="0"/>
              <a:t>from</a:t>
            </a:r>
            <a:r>
              <a:rPr lang="lv-LV" altLang="en-US" dirty="0" smtClean="0"/>
              <a:t> 1 </a:t>
            </a:r>
            <a:r>
              <a:rPr lang="lv-LV" altLang="en-US" b="1" dirty="0" smtClean="0"/>
              <a:t>to </a:t>
            </a:r>
            <a:r>
              <a:rPr lang="lv-LV" altLang="en-US" dirty="0" smtClean="0"/>
              <a:t>n-1 </a:t>
            </a:r>
            <a:r>
              <a:rPr lang="lv-LV" altLang="en-US" b="1" dirty="0" smtClean="0"/>
              <a:t>do </a:t>
            </a:r>
            <a:r>
              <a:rPr lang="lv-LV" altLang="en-US" i="1" dirty="0" smtClean="0"/>
              <a:t>Heapify</a:t>
            </a:r>
            <a:r>
              <a:rPr lang="lv-LV" altLang="en-US" dirty="0" smtClean="0"/>
              <a:t>(A[0 .. i])</a:t>
            </a:r>
          </a:p>
        </p:txBody>
      </p:sp>
      <p:sp>
        <p:nvSpPr>
          <p:cNvPr id="215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3AEBB5D-C0CB-4FBE-9AD2-0FD0654FF82D}" type="slidenum">
              <a:rPr lang="lv-LV" altLang="en-US" sz="1400"/>
              <a:pPr>
                <a:spcBef>
                  <a:spcPct val="0"/>
                </a:spcBef>
                <a:buFontTx/>
                <a:buNone/>
              </a:pPr>
              <a:t>16</a:t>
            </a:fld>
            <a:endParaRPr lang="lv-LV" altLang="en-US" sz="1400"/>
          </a:p>
        </p:txBody>
      </p:sp>
    </p:spTree>
    <p:extLst>
      <p:ext uri="{BB962C8B-B14F-4D97-AF65-F5344CB8AC3E}">
        <p14:creationId xmlns:p14="http://schemas.microsoft.com/office/powerpoint/2010/main" val="424512157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lv-LV" altLang="en-US" smtClean="0">
                <a:solidFill>
                  <a:schemeClr val="tx1"/>
                </a:solidFill>
              </a:rPr>
              <a:t>Heap Sort</a:t>
            </a:r>
          </a:p>
        </p:txBody>
      </p:sp>
      <p:sp>
        <p:nvSpPr>
          <p:cNvPr id="22532" name="Rectangle 3"/>
          <p:cNvSpPr>
            <a:spLocks noGrp="1" noChangeArrowheads="1"/>
          </p:cNvSpPr>
          <p:nvPr>
            <p:ph idx="1"/>
          </p:nvPr>
        </p:nvSpPr>
        <p:spPr/>
        <p:txBody>
          <a:bodyPr/>
          <a:lstStyle/>
          <a:p>
            <a:pPr eaLnBrk="1" hangingPunct="1">
              <a:buFontTx/>
              <a:buNone/>
            </a:pPr>
            <a:r>
              <a:rPr lang="en-US" altLang="en-US" sz="2800" b="1" dirty="0" smtClean="0"/>
              <a:t>function</a:t>
            </a:r>
            <a:r>
              <a:rPr lang="lv-LV" altLang="en-US" sz="2800" dirty="0" smtClean="0"/>
              <a:t> </a:t>
            </a:r>
            <a:r>
              <a:rPr lang="lv-LV" altLang="en-US" sz="2800" i="1" dirty="0"/>
              <a:t>Heapify(</a:t>
            </a:r>
            <a:r>
              <a:rPr lang="lv-LV" altLang="en-US" sz="2800" b="1" i="1" dirty="0"/>
              <a:t>table </a:t>
            </a:r>
            <a:r>
              <a:rPr lang="lv-LV" altLang="en-US" sz="2800" dirty="0"/>
              <a:t>A[i .. j]):</a:t>
            </a:r>
          </a:p>
          <a:p>
            <a:pPr eaLnBrk="1" hangingPunct="1">
              <a:buFontTx/>
              <a:buNone/>
            </a:pPr>
            <a:r>
              <a:rPr lang="en-US" altLang="en-US" sz="2800" dirty="0" smtClean="0">
                <a:solidFill>
                  <a:srgbClr val="43B02A"/>
                </a:solidFill>
              </a:rPr>
              <a:t>    </a:t>
            </a:r>
            <a:r>
              <a:rPr lang="lv-LV" altLang="en-US" sz="2800" dirty="0" smtClean="0">
                <a:solidFill>
                  <a:srgbClr val="43B02A"/>
                </a:solidFill>
              </a:rPr>
              <a:t>{ Initially </a:t>
            </a:r>
            <a:r>
              <a:rPr lang="lv-LV" altLang="en-US" sz="2800" dirty="0">
                <a:solidFill>
                  <a:srgbClr val="43B02A"/>
                </a:solidFill>
              </a:rPr>
              <a:t>A[i .. j - 1] </a:t>
            </a:r>
            <a:r>
              <a:rPr lang="lv-LV" altLang="en-US" sz="2800" dirty="0" smtClean="0">
                <a:solidFill>
                  <a:srgbClr val="43B02A"/>
                </a:solidFill>
              </a:rPr>
              <a:t>is partially ordered}</a:t>
            </a:r>
            <a:endParaRPr lang="lv-LV" altLang="en-US" sz="2800" dirty="0">
              <a:solidFill>
                <a:srgbClr val="43B02A"/>
              </a:solidFill>
            </a:endParaRPr>
          </a:p>
          <a:p>
            <a:pPr eaLnBrk="1" hangingPunct="1">
              <a:buFontTx/>
              <a:buNone/>
            </a:pPr>
            <a:r>
              <a:rPr lang="en-US" altLang="en-US" sz="2800" dirty="0" smtClean="0">
                <a:solidFill>
                  <a:srgbClr val="43B02A"/>
                </a:solidFill>
              </a:rPr>
              <a:t>    </a:t>
            </a:r>
            <a:r>
              <a:rPr lang="lv-LV" altLang="en-US" sz="2800" dirty="0" smtClean="0">
                <a:solidFill>
                  <a:srgbClr val="43B02A"/>
                </a:solidFill>
              </a:rPr>
              <a:t>{ At the end </a:t>
            </a:r>
            <a:r>
              <a:rPr lang="lv-LV" altLang="en-US" sz="2800" dirty="0">
                <a:solidFill>
                  <a:srgbClr val="43B02A"/>
                </a:solidFill>
              </a:rPr>
              <a:t>A[i .. </a:t>
            </a:r>
            <a:r>
              <a:rPr lang="lv-LV" altLang="en-US" sz="2800" dirty="0" smtClean="0">
                <a:solidFill>
                  <a:srgbClr val="43B02A"/>
                </a:solidFill>
              </a:rPr>
              <a:t>J] is partially ordered}</a:t>
            </a:r>
            <a:endParaRPr lang="lv-LV" altLang="en-US" sz="2800" dirty="0">
              <a:solidFill>
                <a:srgbClr val="43B02A"/>
              </a:solidFill>
            </a:endParaRPr>
          </a:p>
          <a:p>
            <a:pPr eaLnBrk="1" hangingPunct="1">
              <a:buFontTx/>
              <a:buNone/>
            </a:pPr>
            <a:r>
              <a:rPr lang="lv-LV" altLang="en-US" sz="2800" dirty="0"/>
              <a:t>	</a:t>
            </a:r>
            <a:r>
              <a:rPr lang="lv-LV" altLang="en-US" sz="2800" b="1" dirty="0"/>
              <a:t>if</a:t>
            </a:r>
            <a:r>
              <a:rPr lang="lv-LV" altLang="en-US" sz="2800" dirty="0"/>
              <a:t> RC(j) &gt;= i </a:t>
            </a:r>
            <a:r>
              <a:rPr lang="lv-LV" altLang="en-US" sz="2800" b="1" dirty="0"/>
              <a:t>and</a:t>
            </a:r>
            <a:r>
              <a:rPr lang="lv-LV" altLang="en-US" sz="2800" dirty="0"/>
              <a:t> A[RC(j)] &lt;= A[LC(j)] </a:t>
            </a:r>
            <a:r>
              <a:rPr lang="lv-LV" altLang="en-US" sz="2800" b="1" dirty="0"/>
              <a:t>and</a:t>
            </a:r>
            <a:r>
              <a:rPr lang="lv-LV" altLang="en-US" sz="2800" dirty="0"/>
              <a:t> A[RC(j)] &lt; A[j] </a:t>
            </a:r>
            <a:r>
              <a:rPr lang="lv-LV" altLang="en-US" sz="2800" b="1" dirty="0"/>
              <a:t>then</a:t>
            </a:r>
            <a:endParaRPr lang="lv-LV" altLang="en-US" sz="2800" dirty="0"/>
          </a:p>
          <a:p>
            <a:pPr eaLnBrk="1" hangingPunct="1">
              <a:buFontTx/>
              <a:buNone/>
            </a:pPr>
            <a:r>
              <a:rPr lang="lv-LV" altLang="en-US" sz="2800" dirty="0"/>
              <a:t>		A[j]</a:t>
            </a:r>
            <a:r>
              <a:rPr lang="lv-LV" altLang="en-US" sz="2800" dirty="0">
                <a:sym typeface="Symbol" panose="05050102010706020507" pitchFamily="18" charset="2"/>
              </a:rPr>
              <a:t></a:t>
            </a:r>
            <a:r>
              <a:rPr lang="lv-LV" altLang="en-US" sz="2800" dirty="0"/>
              <a:t>A[RC(j)]  </a:t>
            </a:r>
          </a:p>
          <a:p>
            <a:pPr eaLnBrk="1" hangingPunct="1">
              <a:buFontTx/>
              <a:buNone/>
            </a:pPr>
            <a:r>
              <a:rPr lang="lv-LV" altLang="en-US" sz="2800" dirty="0"/>
              <a:t>		</a:t>
            </a:r>
            <a:r>
              <a:rPr lang="lv-LV" altLang="en-US" sz="2800" i="1" dirty="0"/>
              <a:t>Heapify(</a:t>
            </a:r>
            <a:r>
              <a:rPr lang="lv-LV" altLang="en-US" sz="2800" dirty="0"/>
              <a:t>A[i .. RC(j)])</a:t>
            </a:r>
          </a:p>
          <a:p>
            <a:pPr eaLnBrk="1" hangingPunct="1">
              <a:buFontTx/>
              <a:buNone/>
            </a:pPr>
            <a:r>
              <a:rPr lang="lv-LV" altLang="en-US" sz="2800" dirty="0"/>
              <a:t>	</a:t>
            </a:r>
            <a:r>
              <a:rPr lang="lv-LV" altLang="en-US" sz="2800" b="1" dirty="0"/>
              <a:t>else if</a:t>
            </a:r>
            <a:r>
              <a:rPr lang="lv-LV" altLang="en-US" sz="2800" dirty="0"/>
              <a:t> LC(j) &gt;= i </a:t>
            </a:r>
            <a:r>
              <a:rPr lang="lv-LV" altLang="en-US" sz="2800" b="1" dirty="0"/>
              <a:t>and</a:t>
            </a:r>
            <a:r>
              <a:rPr lang="lv-LV" altLang="en-US" sz="2800" dirty="0"/>
              <a:t> A[LC(j)] &lt; A[j] </a:t>
            </a:r>
            <a:r>
              <a:rPr lang="lv-LV" altLang="en-US" sz="2800" b="1" dirty="0"/>
              <a:t>then</a:t>
            </a:r>
            <a:endParaRPr lang="lv-LV" altLang="en-US" sz="2800" dirty="0"/>
          </a:p>
          <a:p>
            <a:pPr eaLnBrk="1" hangingPunct="1">
              <a:buFontTx/>
              <a:buNone/>
            </a:pPr>
            <a:r>
              <a:rPr lang="lv-LV" altLang="en-US" sz="2800" dirty="0"/>
              <a:t>		A[j]</a:t>
            </a:r>
            <a:r>
              <a:rPr lang="lv-LV" altLang="en-US" sz="2800" dirty="0">
                <a:sym typeface="Symbol" panose="05050102010706020507" pitchFamily="18" charset="2"/>
              </a:rPr>
              <a:t></a:t>
            </a:r>
            <a:r>
              <a:rPr lang="lv-LV" altLang="en-US" sz="2800" dirty="0"/>
              <a:t>A[LC(j)]  </a:t>
            </a:r>
          </a:p>
          <a:p>
            <a:pPr eaLnBrk="1" hangingPunct="1">
              <a:buFontTx/>
              <a:buNone/>
            </a:pPr>
            <a:r>
              <a:rPr lang="lv-LV" altLang="en-US" sz="2800" dirty="0"/>
              <a:t>		</a:t>
            </a:r>
            <a:r>
              <a:rPr lang="lv-LV" altLang="en-US" sz="2800" i="1" dirty="0"/>
              <a:t>Heapify(</a:t>
            </a:r>
            <a:r>
              <a:rPr lang="lv-LV" altLang="en-US" sz="2800" dirty="0"/>
              <a:t>A[i .. LC(j)])</a:t>
            </a:r>
          </a:p>
        </p:txBody>
      </p:sp>
      <p:sp>
        <p:nvSpPr>
          <p:cNvPr id="225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BAB7B7-6484-446E-9D95-F2C0E234C346}" type="slidenum">
              <a:rPr lang="lv-LV" altLang="en-US" sz="1400"/>
              <a:pPr>
                <a:spcBef>
                  <a:spcPct val="0"/>
                </a:spcBef>
                <a:buFontTx/>
                <a:buNone/>
              </a:pPr>
              <a:t>17</a:t>
            </a:fld>
            <a:endParaRPr lang="lv-LV" altLang="en-US" sz="1400"/>
          </a:p>
        </p:txBody>
      </p:sp>
    </p:spTree>
    <p:extLst>
      <p:ext uri="{BB962C8B-B14F-4D97-AF65-F5344CB8AC3E}">
        <p14:creationId xmlns:p14="http://schemas.microsoft.com/office/powerpoint/2010/main" val="29647500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031E42-B02E-4057-B8AF-BEFB43AEC7AF}" type="slidenum">
              <a:rPr lang="lv-LV" altLang="en-US" sz="1400"/>
              <a:pPr>
                <a:spcBef>
                  <a:spcPct val="0"/>
                </a:spcBef>
                <a:buFontTx/>
                <a:buNone/>
              </a:pPr>
              <a:t>18</a:t>
            </a:fld>
            <a:endParaRPr lang="lv-LV" altLang="en-US" sz="1400"/>
          </a:p>
        </p:txBody>
      </p:sp>
      <p:sp>
        <p:nvSpPr>
          <p:cNvPr id="23555" name="Rectangle 2"/>
          <p:cNvSpPr>
            <a:spLocks noGrp="1" noChangeArrowheads="1"/>
          </p:cNvSpPr>
          <p:nvPr>
            <p:ph type="title"/>
          </p:nvPr>
        </p:nvSpPr>
        <p:spPr/>
        <p:txBody>
          <a:bodyPr/>
          <a:lstStyle/>
          <a:p>
            <a:pPr eaLnBrk="1" hangingPunct="1"/>
            <a:r>
              <a:rPr lang="lv-LV" altLang="en-US" dirty="0" smtClean="0">
                <a:solidFill>
                  <a:schemeClr val="tx1"/>
                </a:solidFill>
              </a:rPr>
              <a:t>Heap Sort </a:t>
            </a:r>
            <a:r>
              <a:rPr lang="en-US" altLang="en-US" dirty="0" smtClean="0">
                <a:solidFill>
                  <a:schemeClr val="tx1"/>
                </a:solidFill>
              </a:rPr>
              <a:t>complexity</a:t>
            </a:r>
            <a:endParaRPr lang="lv-LV" altLang="en-US" dirty="0" smtClean="0">
              <a:solidFill>
                <a:schemeClr val="tx1"/>
              </a:solidFill>
            </a:endParaRPr>
          </a:p>
        </p:txBody>
      </p:sp>
      <mc:AlternateContent xmlns:mc="http://schemas.openxmlformats.org/markup-compatibility/2006" xmlns:a14="http://schemas.microsoft.com/office/drawing/2010/main">
        <mc:Choice Requires="a14">
          <p:sp>
            <p:nvSpPr>
              <p:cNvPr id="23556" name="Rectangle 3"/>
              <p:cNvSpPr>
                <a:spLocks noGrp="1" noChangeArrowheads="1"/>
              </p:cNvSpPr>
              <p:nvPr>
                <p:ph type="body" idx="1"/>
              </p:nvPr>
            </p:nvSpPr>
            <p:spPr/>
            <p:txBody>
              <a:bodyPr/>
              <a:lstStyle/>
              <a:p>
                <a:pPr eaLnBrk="1" hangingPunct="1"/>
                <a:r>
                  <a:rPr lang="lv-LV" altLang="en-US" i="1" dirty="0" smtClean="0"/>
                  <a:t>Heapify</a:t>
                </a:r>
                <a:r>
                  <a:rPr lang="lv-LV" altLang="en-US" dirty="0" smtClean="0"/>
                  <a:t>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r>
                  <a:rPr lang="lv-LV" altLang="en-US" i="1" dirty="0" smtClean="0"/>
                  <a:t>InitializeHeap</a:t>
                </a:r>
                <a:r>
                  <a:rPr lang="lv-LV" altLang="en-US" dirty="0" smtClean="0"/>
                  <a:t> – n times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 =&gt;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r>
                  <a:rPr lang="lv-LV" altLang="en-US" i="1" dirty="0" smtClean="0"/>
                  <a:t>HeapSort</a:t>
                </a:r>
                <a:r>
                  <a:rPr lang="lv-LV" altLang="en-US" dirty="0" smtClean="0"/>
                  <a:t>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 </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 + </a:t>
                </a:r>
                <a14:m>
                  <m:oMath xmlns:m="http://schemas.openxmlformats.org/officeDocument/2006/math">
                    <m:r>
                      <a:rPr lang="lv-LV" altLang="en-US" i="1" dirty="0" smtClean="0">
                        <a:latin typeface="Cambria Math" panose="02040503050406030204" pitchFamily="18" charset="0"/>
                      </a:rPr>
                      <m:t>𝑛</m:t>
                    </m:r>
                  </m:oMath>
                </a14:m>
                <a:r>
                  <a:rPr lang="lv-LV" altLang="en-US" dirty="0" smtClean="0"/>
                  <a:t> times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 </m:t>
                    </m:r>
                  </m:oMath>
                </a14:m>
                <a:r>
                  <a:rPr lang="lv-LV" altLang="en-US" dirty="0" smtClean="0"/>
                  <a:t>=&gt;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p:txBody>
          </p:sp>
        </mc:Choice>
        <mc:Fallback xmlns="">
          <p:sp>
            <p:nvSpPr>
              <p:cNvPr id="23556" name="Rectangle 3"/>
              <p:cNvSpPr>
                <a:spLocks noGrp="1" noRot="1" noChangeAspect="1" noMove="1" noResize="1" noEditPoints="1" noAdjustHandles="1" noChangeArrowheads="1" noChangeShapeType="1" noTextEdit="1"/>
              </p:cNvSpPr>
              <p:nvPr>
                <p:ph type="body" idx="1"/>
              </p:nvPr>
            </p:nvSpPr>
            <p:spPr>
              <a:blipFill>
                <a:blip r:embed="rId2"/>
                <a:stretch>
                  <a:fillRect l="-780" t="-1185"/>
                </a:stretch>
              </a:blipFill>
            </p:spPr>
            <p:txBody>
              <a:bodyPr/>
              <a:lstStyle/>
              <a:p>
                <a:r>
                  <a:rPr lang="lv-LV">
                    <a:noFill/>
                  </a:rPr>
                  <a:t> </a:t>
                </a:r>
              </a:p>
            </p:txBody>
          </p:sp>
        </mc:Fallback>
      </mc:AlternateContent>
    </p:spTree>
    <p:extLst>
      <p:ext uri="{BB962C8B-B14F-4D97-AF65-F5344CB8AC3E}">
        <p14:creationId xmlns:p14="http://schemas.microsoft.com/office/powerpoint/2010/main" val="256352060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2D98900-0B28-4C1D-82C3-1364099C0D0C}" type="slidenum">
              <a:rPr lang="lv-LV" altLang="en-US" sz="1400"/>
              <a:pPr>
                <a:spcBef>
                  <a:spcPct val="0"/>
                </a:spcBef>
                <a:buFontTx/>
                <a:buNone/>
              </a:pPr>
              <a:t>19</a:t>
            </a:fld>
            <a:endParaRPr lang="lv-LV" altLang="en-US" sz="1400"/>
          </a:p>
        </p:txBody>
      </p:sp>
      <p:sp>
        <p:nvSpPr>
          <p:cNvPr id="24579" name="Rectangle 2"/>
          <p:cNvSpPr>
            <a:spLocks noGrp="1" noChangeArrowheads="1"/>
          </p:cNvSpPr>
          <p:nvPr>
            <p:ph type="title"/>
          </p:nvPr>
        </p:nvSpPr>
        <p:spPr/>
        <p:txBody>
          <a:bodyPr/>
          <a:lstStyle/>
          <a:p>
            <a:pPr eaLnBrk="1" hangingPunct="1"/>
            <a:r>
              <a:rPr lang="lv-LV" altLang="en-US" dirty="0" smtClean="0"/>
              <a:t>Merge Sort</a:t>
            </a:r>
          </a:p>
        </p:txBody>
      </p:sp>
      <p:sp>
        <p:nvSpPr>
          <p:cNvPr id="372739" name="Rectangle 3"/>
          <p:cNvSpPr>
            <a:spLocks noGrp="1" noChangeArrowheads="1"/>
          </p:cNvSpPr>
          <p:nvPr>
            <p:ph type="body" idx="1"/>
          </p:nvPr>
        </p:nvSpPr>
        <p:spPr/>
        <p:txBody>
          <a:bodyPr/>
          <a:lstStyle/>
          <a:p>
            <a:pPr eaLnBrk="1" hangingPunct="1"/>
            <a:r>
              <a:rPr lang="lv-LV" altLang="en-US" sz="2800" dirty="0" smtClean="0"/>
              <a:t>Algorithm uses "divide and conquer"</a:t>
            </a:r>
            <a:endParaRPr lang="lv-LV" altLang="en-US" sz="2800" dirty="0"/>
          </a:p>
          <a:p>
            <a:pPr eaLnBrk="1" hangingPunct="1"/>
            <a:r>
              <a:rPr lang="lv-LV" altLang="en-US" sz="2800" dirty="0" smtClean="0"/>
              <a:t>Table is divided in half and on every part the same algorithm is called. </a:t>
            </a:r>
          </a:p>
          <a:p>
            <a:pPr eaLnBrk="1" hangingPunct="1"/>
            <a:r>
              <a:rPr lang="lv-LV" altLang="en-US" sz="2800" dirty="0" smtClean="0"/>
              <a:t>After these calls both parts are assumed to be ordered.</a:t>
            </a:r>
            <a:endParaRPr lang="lv-LV" altLang="en-US" sz="2800" dirty="0"/>
          </a:p>
          <a:p>
            <a:pPr eaLnBrk="1" hangingPunct="1"/>
            <a:r>
              <a:rPr lang="lv-LV" altLang="en-US" sz="2800" dirty="0" smtClean="0"/>
              <a:t>The function Merge() merges two sorted arrays into a single table by comparing the currently selected elements from either part.</a:t>
            </a:r>
            <a:endParaRPr lang="lv-LV" altLang="en-US" sz="2800" dirty="0"/>
          </a:p>
        </p:txBody>
      </p:sp>
    </p:spTree>
    <p:extLst>
      <p:ext uri="{BB962C8B-B14F-4D97-AF65-F5344CB8AC3E}">
        <p14:creationId xmlns:p14="http://schemas.microsoft.com/office/powerpoint/2010/main" val="2763300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2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2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2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2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Objectives</a:t>
            </a:r>
          </a:p>
        </p:txBody>
      </p:sp>
      <p:sp>
        <p:nvSpPr>
          <p:cNvPr id="16387" name="Rectangle 3"/>
          <p:cNvSpPr>
            <a:spLocks noGrp="1" noChangeArrowheads="1"/>
          </p:cNvSpPr>
          <p:nvPr>
            <p:ph idx="1"/>
          </p:nvPr>
        </p:nvSpPr>
        <p:spPr/>
        <p:txBody>
          <a:bodyPr/>
          <a:lstStyle/>
          <a:p>
            <a:pPr eaLnBrk="1" hangingPunct="1">
              <a:buFontTx/>
              <a:buNone/>
            </a:pPr>
            <a:r>
              <a:rPr lang="en-US" dirty="0">
                <a:latin typeface="Calibri" pitchFamily="34" charset="0"/>
                <a:cs typeface="Calibri" pitchFamily="34" charset="0"/>
              </a:rPr>
              <a:t>Looking ahead – in this chapter, we’ll consider</a:t>
            </a:r>
          </a:p>
          <a:p>
            <a:r>
              <a:rPr lang="en-US" dirty="0" smtClean="0">
                <a:latin typeface="Calibri" pitchFamily="34" charset="0"/>
                <a:cs typeface="Calibri" pitchFamily="34" charset="0"/>
              </a:rPr>
              <a:t>Elementary Sorting Algorithms</a:t>
            </a:r>
          </a:p>
          <a:p>
            <a:r>
              <a:rPr lang="en-US" dirty="0">
                <a:latin typeface="Calibri" pitchFamily="34" charset="0"/>
                <a:cs typeface="Calibri" pitchFamily="34" charset="0"/>
              </a:rPr>
              <a:t>Decision Trees</a:t>
            </a:r>
          </a:p>
          <a:p>
            <a:r>
              <a:rPr lang="en-US" dirty="0" smtClean="0">
                <a:latin typeface="Calibri" pitchFamily="34" charset="0"/>
                <a:cs typeface="Calibri" pitchFamily="34" charset="0"/>
              </a:rPr>
              <a:t>Efficient Sorting Algorithms</a:t>
            </a:r>
          </a:p>
          <a:p>
            <a:r>
              <a:rPr lang="en-US" dirty="0">
                <a:latin typeface="Calibri" pitchFamily="34" charset="0"/>
                <a:cs typeface="Calibri" pitchFamily="34" charset="0"/>
              </a:rPr>
              <a:t>Sorting in the Standard Template Library</a:t>
            </a:r>
          </a:p>
          <a:p>
            <a:pPr marL="0" indent="0">
              <a:buNone/>
            </a:pP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108087454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lv-LV" altLang="en-US" smtClean="0"/>
              <a:t>MergeSort</a:t>
            </a:r>
          </a:p>
        </p:txBody>
      </p:sp>
      <mc:AlternateContent xmlns:mc="http://schemas.openxmlformats.org/markup-compatibility/2006" xmlns:a14="http://schemas.microsoft.com/office/drawing/2010/main">
        <mc:Choice Requires="a14">
          <p:sp>
            <p:nvSpPr>
              <p:cNvPr id="25604" name="Rectangle 3"/>
              <p:cNvSpPr>
                <a:spLocks noGrp="1" noChangeArrowheads="1"/>
              </p:cNvSpPr>
              <p:nvPr>
                <p:ph idx="1"/>
              </p:nvPr>
            </p:nvSpPr>
            <p:spPr/>
            <p:txBody>
              <a:bodyPr/>
              <a:lstStyle/>
              <a:p>
                <a:pPr eaLnBrk="1" hangingPunct="1">
                  <a:buFontTx/>
                  <a:buNone/>
                </a:pPr>
                <a:r>
                  <a:rPr lang="en-US" altLang="en-US" b="1" dirty="0" smtClean="0"/>
                  <a:t>function</a:t>
                </a:r>
                <a:r>
                  <a:rPr lang="lv-LV" altLang="en-US" b="1" dirty="0" smtClean="0"/>
                  <a:t> </a:t>
                </a:r>
                <a:r>
                  <a:rPr lang="lv-LV" altLang="en-US" i="1" dirty="0" smtClean="0"/>
                  <a:t>MergeSort </a:t>
                </a:r>
                <a:r>
                  <a:rPr lang="lv-LV" altLang="en-US" dirty="0" smtClean="0"/>
                  <a:t>(</a:t>
                </a:r>
                <a:r>
                  <a:rPr lang="lv-LV" altLang="en-US" b="1" dirty="0" smtClean="0"/>
                  <a:t>table  </a:t>
                </a:r>
                <a:r>
                  <a:rPr lang="lv-LV" altLang="en-US" dirty="0" smtClean="0"/>
                  <a:t>T[a.. b]):</a:t>
                </a:r>
              </a:p>
              <a:p>
                <a:pPr eaLnBrk="1" hangingPunct="1">
                  <a:buFontTx/>
                  <a:buNone/>
                </a:pPr>
                <a:r>
                  <a:rPr lang="lv-LV" altLang="en-US" dirty="0" smtClean="0"/>
                  <a:t>{Recursively sort T, to ensure that </a:t>
                </a:r>
                <a14:m>
                  <m:oMath xmlns:m="http://schemas.openxmlformats.org/officeDocument/2006/math">
                    <m:r>
                      <a:rPr lang="lv-LV" altLang="en-US" i="1" dirty="0" smtClean="0">
                        <a:latin typeface="Cambria Math" panose="02040503050406030204" pitchFamily="18" charset="0"/>
                      </a:rPr>
                      <m:t>𝑇</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  </m:t>
                    </m:r>
                    <m:r>
                      <a:rPr lang="lv-LV" altLang="en-US" i="1" dirty="0" smtClean="0">
                        <a:latin typeface="Cambria Math" panose="02040503050406030204" pitchFamily="18" charset="0"/>
                      </a:rPr>
                      <m:t>𝑇</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+1]</m:t>
                    </m:r>
                  </m:oMath>
                </a14:m>
                <a:r>
                  <a:rPr lang="lv-LV" altLang="en-US" dirty="0" smtClean="0"/>
                  <a:t> for all </a:t>
                </a:r>
                <a14:m>
                  <m:oMath xmlns:m="http://schemas.openxmlformats.org/officeDocument/2006/math">
                    <m:r>
                      <a:rPr lang="lv-LV" altLang="en-US" i="1" dirty="0" smtClean="0">
                        <a:latin typeface="Cambria Math" panose="02040503050406030204" pitchFamily="18" charset="0"/>
                      </a:rPr>
                      <m:t>𝑖</m:t>
                    </m:r>
                  </m:oMath>
                </a14:m>
                <a:r>
                  <a:rPr lang="lv-LV" altLang="en-US" dirty="0" smtClean="0"/>
                  <a:t>, </a:t>
                </a:r>
                <a14:m>
                  <m:oMath xmlns:m="http://schemas.openxmlformats.org/officeDocument/2006/math">
                    <m:r>
                      <a:rPr lang="lv-LV" altLang="en-US" i="1" dirty="0" smtClean="0">
                        <a:latin typeface="Cambria Math" panose="02040503050406030204" pitchFamily="18" charset="0"/>
                      </a:rPr>
                      <m:t>𝑎</m:t>
                    </m:r>
                    <m:r>
                      <a:rPr lang="lv-LV" altLang="en-US" b="0" i="1" dirty="0" smtClean="0">
                        <a:latin typeface="Cambria Math" panose="02040503050406030204" pitchFamily="18" charset="0"/>
                      </a:rPr>
                      <m:t> </m:t>
                    </m:r>
                    <m:r>
                      <a:rPr lang="lv-LV" altLang="en-US" i="1" dirty="0" smtClean="0">
                        <a:latin typeface="Cambria Math" panose="02040503050406030204" pitchFamily="18" charset="0"/>
                        <a:sym typeface="Symbol" panose="05050102010706020507" pitchFamily="18" charset="2"/>
                      </a:rPr>
                      <m:t></m:t>
                    </m:r>
                    <m:r>
                      <a:rPr lang="lv-LV" altLang="en-US" b="0" i="1" dirty="0" smtClean="0">
                        <a:latin typeface="Cambria Math" panose="02040503050406030204" pitchFamily="18" charset="0"/>
                        <a:sym typeface="Symbol" panose="05050102010706020507" pitchFamily="18" charset="2"/>
                      </a:rPr>
                      <m:t> </m:t>
                    </m:r>
                    <m:r>
                      <a:rPr lang="lv-LV" altLang="en-US" i="1" dirty="0" smtClean="0">
                        <a:latin typeface="Cambria Math" panose="02040503050406030204" pitchFamily="18" charset="0"/>
                      </a:rPr>
                      <m:t>𝑖</m:t>
                    </m:r>
                    <m:r>
                      <a:rPr lang="lv-LV" altLang="en-US" i="1" dirty="0" smtClean="0">
                        <a:latin typeface="Cambria Math" panose="02040503050406030204" pitchFamily="18" charset="0"/>
                      </a:rPr>
                      <m:t>&lt;</m:t>
                    </m:r>
                    <m:r>
                      <a:rPr lang="lv-LV" altLang="en-US" i="1" dirty="0" smtClean="0">
                        <a:latin typeface="Cambria Math" panose="02040503050406030204" pitchFamily="18" charset="0"/>
                      </a:rPr>
                      <m:t>𝑏</m:t>
                    </m:r>
                  </m:oMath>
                </a14:m>
                <a:r>
                  <a:rPr lang="lv-LV" altLang="en-US" dirty="0" smtClean="0"/>
                  <a:t>.}</a:t>
                </a:r>
              </a:p>
              <a:p>
                <a:pPr eaLnBrk="1" hangingPunct="1">
                  <a:buFontTx/>
                  <a:buNone/>
                </a:pPr>
                <a:r>
                  <a:rPr lang="lv-LV" altLang="en-US" dirty="0" smtClean="0"/>
                  <a:t>	</a:t>
                </a:r>
                <a:r>
                  <a:rPr lang="lv-LV" altLang="en-US" b="1" dirty="0" smtClean="0"/>
                  <a:t>if </a:t>
                </a:r>
                <a:r>
                  <a:rPr lang="lv-LV" altLang="en-US" dirty="0" smtClean="0"/>
                  <a:t>a </a:t>
                </a:r>
                <a:r>
                  <a:rPr lang="lv-LV" altLang="en-US" dirty="0" smtClean="0">
                    <a:sym typeface="Symbol" panose="05050102010706020507" pitchFamily="18" charset="2"/>
                  </a:rPr>
                  <a:t></a:t>
                </a:r>
                <a:r>
                  <a:rPr lang="lv-LV" altLang="en-US" dirty="0" smtClean="0"/>
                  <a:t> b </a:t>
                </a:r>
                <a:r>
                  <a:rPr lang="lv-LV" altLang="en-US" b="1" dirty="0" smtClean="0"/>
                  <a:t>then return</a:t>
                </a:r>
              </a:p>
              <a:p>
                <a:pPr eaLnBrk="1" hangingPunct="1">
                  <a:buFontTx/>
                  <a:buNone/>
                </a:pPr>
                <a:r>
                  <a:rPr lang="lv-LV" altLang="en-US" b="1" dirty="0" smtClean="0"/>
                  <a:t>	</a:t>
                </a:r>
                <a:r>
                  <a:rPr lang="lv-LV" altLang="en-US" i="1" dirty="0" smtClean="0"/>
                  <a:t>middle</a:t>
                </a:r>
                <a:r>
                  <a:rPr lang="lv-LV" altLang="en-US" dirty="0" smtClean="0"/>
                  <a:t> = </a:t>
                </a:r>
                <a:r>
                  <a:rPr lang="lv-LV" altLang="en-US" dirty="0" smtClean="0">
                    <a:sym typeface="Symbol" panose="05050102010706020507" pitchFamily="18" charset="2"/>
                  </a:rPr>
                  <a:t></a:t>
                </a:r>
                <a:r>
                  <a:rPr lang="lv-LV" altLang="en-US" dirty="0" smtClean="0"/>
                  <a:t>(a + b) / 2</a:t>
                </a:r>
                <a:r>
                  <a:rPr lang="lv-LV" altLang="en-US" dirty="0" smtClean="0">
                    <a:sym typeface="Symbol" panose="05050102010706020507" pitchFamily="18" charset="2"/>
                  </a:rPr>
                  <a:t></a:t>
                </a:r>
                <a:endParaRPr lang="lv-LV" altLang="en-US" b="1" dirty="0" smtClean="0"/>
              </a:p>
              <a:p>
                <a:pPr eaLnBrk="1" hangingPunct="1">
                  <a:buFontTx/>
                  <a:buNone/>
                </a:pPr>
                <a:r>
                  <a:rPr lang="lv-LV" altLang="en-US" b="1" dirty="0" smtClean="0"/>
                  <a:t>	</a:t>
                </a:r>
                <a:r>
                  <a:rPr lang="lv-LV" altLang="en-US" i="1" dirty="0" smtClean="0"/>
                  <a:t>MergeSort </a:t>
                </a:r>
                <a:r>
                  <a:rPr lang="lv-LV" altLang="en-US" dirty="0" smtClean="0"/>
                  <a:t>(</a:t>
                </a:r>
                <a:r>
                  <a:rPr lang="lv-LV" altLang="en-US" b="1" dirty="0" smtClean="0"/>
                  <a:t> </a:t>
                </a:r>
                <a:r>
                  <a:rPr lang="lv-LV" altLang="en-US" dirty="0" smtClean="0"/>
                  <a:t>T[a..</a:t>
                </a:r>
                <a:r>
                  <a:rPr lang="lv-LV" altLang="en-US" i="1" dirty="0" smtClean="0"/>
                  <a:t>middle</a:t>
                </a:r>
                <a:r>
                  <a:rPr lang="lv-LV" altLang="en-US" dirty="0" smtClean="0"/>
                  <a:t>])</a:t>
                </a:r>
              </a:p>
              <a:p>
                <a:pPr eaLnBrk="1" hangingPunct="1">
                  <a:buFontTx/>
                  <a:buNone/>
                </a:pPr>
                <a:r>
                  <a:rPr lang="lv-LV" altLang="en-US" b="1" dirty="0" smtClean="0"/>
                  <a:t>	</a:t>
                </a:r>
                <a:r>
                  <a:rPr lang="lv-LV" altLang="en-US" i="1" dirty="0" smtClean="0"/>
                  <a:t>MergeSort </a:t>
                </a:r>
                <a:r>
                  <a:rPr lang="lv-LV" altLang="en-US" dirty="0" smtClean="0"/>
                  <a:t>(</a:t>
                </a:r>
                <a:r>
                  <a:rPr lang="lv-LV" altLang="en-US" b="1" dirty="0" smtClean="0"/>
                  <a:t> </a:t>
                </a:r>
                <a:r>
                  <a:rPr lang="lv-LV" altLang="en-US" dirty="0" smtClean="0"/>
                  <a:t>T[</a:t>
                </a:r>
                <a:r>
                  <a:rPr lang="lv-LV" altLang="en-US" i="1" dirty="0" smtClean="0"/>
                  <a:t>middle</a:t>
                </a:r>
                <a:r>
                  <a:rPr lang="lv-LV" altLang="en-US" dirty="0" smtClean="0"/>
                  <a:t>+1..b])</a:t>
                </a:r>
              </a:p>
              <a:p>
                <a:pPr eaLnBrk="1" hangingPunct="1">
                  <a:buFontTx/>
                  <a:buNone/>
                </a:pPr>
                <a:r>
                  <a:rPr lang="lv-LV" altLang="en-US" b="1" dirty="0" smtClean="0"/>
                  <a:t>	</a:t>
                </a:r>
                <a:r>
                  <a:rPr lang="lv-LV" altLang="en-US" i="1" dirty="0" smtClean="0"/>
                  <a:t>Merge </a:t>
                </a:r>
                <a:r>
                  <a:rPr lang="lv-LV" altLang="en-US" dirty="0" smtClean="0"/>
                  <a:t>(</a:t>
                </a:r>
                <a:r>
                  <a:rPr lang="lv-LV" altLang="en-US" b="1" dirty="0" smtClean="0"/>
                  <a:t> </a:t>
                </a:r>
                <a:r>
                  <a:rPr lang="lv-LV" altLang="en-US" dirty="0" smtClean="0"/>
                  <a:t>T[a..</a:t>
                </a:r>
                <a:r>
                  <a:rPr lang="lv-LV" altLang="en-US" i="1" dirty="0" smtClean="0"/>
                  <a:t>middle</a:t>
                </a:r>
                <a:r>
                  <a:rPr lang="lv-LV" altLang="en-US" dirty="0" smtClean="0"/>
                  <a:t>],T[</a:t>
                </a:r>
                <a:r>
                  <a:rPr lang="lv-LV" altLang="en-US" i="1" dirty="0" smtClean="0"/>
                  <a:t>middle</a:t>
                </a:r>
                <a:r>
                  <a:rPr lang="lv-LV" altLang="en-US" dirty="0" smtClean="0"/>
                  <a:t>+1..b])</a:t>
                </a:r>
              </a:p>
            </p:txBody>
          </p:sp>
        </mc:Choice>
        <mc:Fallback xmlns="">
          <p:sp>
            <p:nvSpPr>
              <p:cNvPr id="25604" name="Rectangle 3"/>
              <p:cNvSpPr>
                <a:spLocks noGrp="1" noRot="1" noChangeAspect="1" noMove="1" noResize="1" noEditPoints="1" noAdjustHandles="1" noChangeArrowheads="1" noChangeShapeType="1" noTextEdit="1"/>
              </p:cNvSpPr>
              <p:nvPr>
                <p:ph idx="1"/>
              </p:nvPr>
            </p:nvSpPr>
            <p:spPr>
              <a:blipFill>
                <a:blip r:embed="rId2"/>
                <a:stretch>
                  <a:fillRect l="-900" t="-1185"/>
                </a:stretch>
              </a:blipFill>
            </p:spPr>
            <p:txBody>
              <a:bodyPr/>
              <a:lstStyle/>
              <a:p>
                <a:r>
                  <a:rPr lang="lv-LV">
                    <a:noFill/>
                  </a:rPr>
                  <a:t> </a:t>
                </a:r>
              </a:p>
            </p:txBody>
          </p:sp>
        </mc:Fallback>
      </mc:AlternateContent>
      <p:sp>
        <p:nvSpPr>
          <p:cNvPr id="256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EFB8C2-C9CA-4FF2-BDFF-3CAF9BAD4A34}" type="slidenum">
              <a:rPr lang="lv-LV" altLang="en-US" sz="1400"/>
              <a:pPr>
                <a:spcBef>
                  <a:spcPct val="0"/>
                </a:spcBef>
                <a:buFontTx/>
                <a:buNone/>
              </a:pPr>
              <a:t>20</a:t>
            </a:fld>
            <a:endParaRPr lang="lv-LV" altLang="en-US" sz="1400"/>
          </a:p>
        </p:txBody>
      </p:sp>
    </p:spTree>
    <p:extLst>
      <p:ext uri="{BB962C8B-B14F-4D97-AF65-F5344CB8AC3E}">
        <p14:creationId xmlns:p14="http://schemas.microsoft.com/office/powerpoint/2010/main" val="49864501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D9D7EA-1D46-4FAE-B5C6-F56C679EADE3}" type="slidenum">
              <a:rPr lang="lv-LV" altLang="en-US" sz="1400"/>
              <a:pPr>
                <a:spcBef>
                  <a:spcPct val="0"/>
                </a:spcBef>
                <a:buFontTx/>
                <a:buNone/>
              </a:pPr>
              <a:t>21</a:t>
            </a:fld>
            <a:endParaRPr lang="lv-LV" altLang="en-US" sz="1400"/>
          </a:p>
        </p:txBody>
      </p:sp>
      <p:sp>
        <p:nvSpPr>
          <p:cNvPr id="26627" name="Rectangle 2"/>
          <p:cNvSpPr>
            <a:spLocks noGrp="1" noChangeArrowheads="1"/>
          </p:cNvSpPr>
          <p:nvPr>
            <p:ph type="title"/>
          </p:nvPr>
        </p:nvSpPr>
        <p:spPr/>
        <p:txBody>
          <a:bodyPr/>
          <a:lstStyle/>
          <a:p>
            <a:pPr eaLnBrk="1" hangingPunct="1"/>
            <a:r>
              <a:rPr lang="lv-LV" altLang="en-US" dirty="0" smtClean="0"/>
              <a:t>Analysis of MergeSort</a:t>
            </a:r>
          </a:p>
        </p:txBody>
      </p:sp>
      <mc:AlternateContent xmlns:mc="http://schemas.openxmlformats.org/markup-compatibility/2006" xmlns:a14="http://schemas.microsoft.com/office/drawing/2010/main">
        <mc:Choice Requires="a14">
          <p:sp>
            <p:nvSpPr>
              <p:cNvPr id="371715" name="Rectangle 3"/>
              <p:cNvSpPr>
                <a:spLocks noGrp="1" noChangeArrowheads="1"/>
              </p:cNvSpPr>
              <p:nvPr>
                <p:ph type="body" idx="1"/>
              </p:nvPr>
            </p:nvSpPr>
            <p:spPr/>
            <p:txBody>
              <a:bodyPr/>
              <a:lstStyle/>
              <a:p>
                <a:pPr eaLnBrk="1" hangingPunct="1">
                  <a:lnSpc>
                    <a:spcPct val="90000"/>
                  </a:lnSpc>
                </a:pPr>
                <a:r>
                  <a:rPr lang="lv-LV" altLang="en-US" sz="2800" dirty="0" smtClean="0"/>
                  <a:t>Simple principle</a:t>
                </a:r>
                <a:endParaRPr lang="lv-LV" altLang="en-US" sz="2800" dirty="0"/>
              </a:p>
              <a:p>
                <a:pPr eaLnBrk="1" hangingPunct="1">
                  <a:lnSpc>
                    <a:spcPct val="90000"/>
                  </a:lnSpc>
                </a:pPr>
                <a:r>
                  <a:rPr lang="lv-LV" altLang="en-US" sz="2800" dirty="0" smtClean="0"/>
                  <a:t>Complexity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ea typeface="Cambria Math" panose="02040503050406030204" pitchFamily="18" charset="0"/>
                      </a:rPr>
                      <m:t>∙</m:t>
                    </m:r>
                    <m:r>
                      <m:rPr>
                        <m:sty m:val="p"/>
                      </m:rPr>
                      <a:rPr lang="lv-LV" altLang="en-US" sz="2800" i="1" dirty="0" smtClean="0">
                        <a:latin typeface="Cambria Math" panose="02040503050406030204" pitchFamily="18" charset="0"/>
                      </a:rPr>
                      <m:t>log</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a:latin typeface="Cambria Math" panose="02040503050406030204" pitchFamily="18" charset="0"/>
                      </a:rPr>
                      <m:t>)</m:t>
                    </m:r>
                  </m:oMath>
                </a14:m>
                <a:endParaRPr lang="lv-LV" altLang="en-US" sz="2800" dirty="0"/>
              </a:p>
              <a:p>
                <a:pPr eaLnBrk="1" hangingPunct="1">
                  <a:lnSpc>
                    <a:spcPct val="90000"/>
                  </a:lnSpc>
                </a:pPr>
                <a:r>
                  <a:rPr lang="lv-LV" altLang="en-US" sz="2800" dirty="0" smtClean="0"/>
                  <a:t>Extra memory needed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rPr>
                      <m:t>)</m:t>
                    </m:r>
                  </m:oMath>
                </a14:m>
                <a:endParaRPr lang="lv-LV" altLang="en-US" sz="2800" dirty="0"/>
              </a:p>
              <a:p>
                <a:pPr lvl="1" eaLnBrk="1" hangingPunct="1">
                  <a:lnSpc>
                    <a:spcPct val="90000"/>
                  </a:lnSpc>
                </a:pPr>
                <a:r>
                  <a:rPr lang="lv-LV" altLang="en-US" dirty="0" smtClean="0"/>
                  <a:t>Merging happens in a table of the same size as the original table and then copied back into the original table.</a:t>
                </a:r>
              </a:p>
              <a:p>
                <a:pPr eaLnBrk="1" hangingPunct="1">
                  <a:lnSpc>
                    <a:spcPct val="90000"/>
                  </a:lnSpc>
                </a:pPr>
                <a:r>
                  <a:rPr lang="lv-LV" altLang="en-US" sz="2800" dirty="0" smtClean="0"/>
                  <a:t>We can achieve that the extra memory is </a:t>
                </a:r>
                <a14:m>
                  <m:oMath xmlns:m="http://schemas.openxmlformats.org/officeDocument/2006/math">
                    <m:r>
                      <a:rPr lang="lv-LV" altLang="en-US" sz="2800" i="1" dirty="0" smtClean="0">
                        <a:latin typeface="Cambria Math" panose="02040503050406030204" pitchFamily="18" charset="0"/>
                      </a:rPr>
                      <m:t>𝑂</m:t>
                    </m:r>
                    <m:r>
                      <a:rPr lang="lv-LV" altLang="en-US" sz="2800" i="1" dirty="0" smtClean="0">
                        <a:latin typeface="Cambria Math" panose="02040503050406030204" pitchFamily="18" charset="0"/>
                      </a:rPr>
                      <m:t>(</m:t>
                    </m:r>
                    <m:r>
                      <a:rPr lang="lv-LV" altLang="en-US" sz="2800" i="1" dirty="0" smtClean="0">
                        <a:latin typeface="Cambria Math" panose="02040503050406030204" pitchFamily="18" charset="0"/>
                      </a:rPr>
                      <m:t>𝑛</m:t>
                    </m:r>
                    <m:r>
                      <a:rPr lang="lv-LV" altLang="en-US" sz="2800" i="1" dirty="0" smtClean="0">
                        <a:latin typeface="Cambria Math" panose="02040503050406030204" pitchFamily="18" charset="0"/>
                      </a:rPr>
                      <m:t>/2)</m:t>
                    </m:r>
                  </m:oMath>
                </a14:m>
                <a:endParaRPr lang="lv-LV" altLang="en-US" sz="2800" dirty="0"/>
              </a:p>
              <a:p>
                <a:pPr lvl="1" eaLnBrk="1" hangingPunct="1">
                  <a:lnSpc>
                    <a:spcPct val="90000"/>
                  </a:lnSpc>
                </a:pPr>
                <a:r>
                  <a:rPr lang="lv-LV" altLang="en-US" dirty="0" smtClean="0"/>
                  <a:t>To unify two ordered tables into a single table (the second table in the memory starts just after the first table), the first table is is copied into the auxiliary table and only then the auxiliary table is merged with the second table.</a:t>
                </a:r>
                <a:endParaRPr lang="lv-LV" altLang="en-US" sz="2800" dirty="0"/>
              </a:p>
            </p:txBody>
          </p:sp>
        </mc:Choice>
        <mc:Fallback xmlns="">
          <p:sp>
            <p:nvSpPr>
              <p:cNvPr id="371715" name="Rectangle 3"/>
              <p:cNvSpPr>
                <a:spLocks noGrp="1" noRot="1" noChangeAspect="1" noMove="1" noResize="1" noEditPoints="1" noAdjustHandles="1" noChangeArrowheads="1" noChangeShapeType="1" noTextEdit="1"/>
              </p:cNvSpPr>
              <p:nvPr>
                <p:ph type="body" idx="1"/>
              </p:nvPr>
            </p:nvSpPr>
            <p:spPr>
              <a:blipFill>
                <a:blip r:embed="rId2"/>
                <a:stretch>
                  <a:fillRect l="-1080" t="-2667" b="-593"/>
                </a:stretch>
              </a:blipFill>
            </p:spPr>
            <p:txBody>
              <a:bodyPr/>
              <a:lstStyle/>
              <a:p>
                <a:r>
                  <a:rPr lang="lv-LV">
                    <a:noFill/>
                  </a:rPr>
                  <a:t> </a:t>
                </a:r>
              </a:p>
            </p:txBody>
          </p:sp>
        </mc:Fallback>
      </mc:AlternateContent>
    </p:spTree>
    <p:extLst>
      <p:ext uri="{BB962C8B-B14F-4D97-AF65-F5344CB8AC3E}">
        <p14:creationId xmlns:p14="http://schemas.microsoft.com/office/powerpoint/2010/main" val="9140993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717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lv-LV" dirty="0" smtClean="0"/>
              <a:t>Divide-and-Conquer</a:t>
            </a:r>
            <a:r>
              <a:rPr lang="lv-LV" altLang="lv-LV" dirty="0" smtClean="0"/>
              <a:t> Paradigm</a:t>
            </a:r>
            <a:endParaRPr lang="en-US" altLang="lv-LV" dirty="0" smtClean="0">
              <a:cs typeface="Tahoma" panose="020B0604030504040204" pitchFamily="34" charset="0"/>
            </a:endParaRPr>
          </a:p>
        </p:txBody>
      </p:sp>
      <p:sp>
        <p:nvSpPr>
          <p:cNvPr id="4101"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dirty="0">
                <a:solidFill>
                  <a:schemeClr val="tx2"/>
                </a:solidFill>
              </a:rPr>
              <a:t>Divide-and conquer</a:t>
            </a:r>
            <a:r>
              <a:rPr lang="en-US" altLang="lv-LV" sz="2000" dirty="0"/>
              <a:t> is a general algorithm design paradigm:</a:t>
            </a:r>
          </a:p>
          <a:p>
            <a:pPr lvl="1" eaLnBrk="1" hangingPunct="1">
              <a:lnSpc>
                <a:spcPct val="90000"/>
              </a:lnSpc>
            </a:pPr>
            <a:r>
              <a:rPr lang="en-US" altLang="lv-LV" sz="1800" dirty="0">
                <a:solidFill>
                  <a:schemeClr val="tx2"/>
                </a:solidFill>
              </a:rPr>
              <a:t>Divide</a:t>
            </a:r>
            <a:r>
              <a:rPr lang="en-US" altLang="lv-LV" sz="1800" dirty="0"/>
              <a:t>: divide the input data </a:t>
            </a:r>
            <a:r>
              <a:rPr lang="en-US" altLang="lv-LV" sz="1800" b="1" i="1" dirty="0">
                <a:latin typeface="Times New Roman" panose="02020603050405020304" pitchFamily="18" charset="0"/>
              </a:rPr>
              <a:t>S</a:t>
            </a:r>
            <a:r>
              <a:rPr lang="en-US" altLang="lv-LV" sz="1800" dirty="0"/>
              <a:t> in two disjoint subsets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endParaRPr lang="en-US" altLang="lv-LV" sz="1800" dirty="0"/>
          </a:p>
          <a:p>
            <a:pPr lvl="1" eaLnBrk="1" hangingPunct="1">
              <a:lnSpc>
                <a:spcPct val="90000"/>
              </a:lnSpc>
            </a:pPr>
            <a:r>
              <a:rPr lang="en-US" altLang="lv-LV" sz="1800" dirty="0">
                <a:solidFill>
                  <a:schemeClr val="tx2"/>
                </a:solidFill>
              </a:rPr>
              <a:t>Recur</a:t>
            </a:r>
            <a:r>
              <a:rPr lang="en-US" altLang="lv-LV" sz="1800" dirty="0"/>
              <a:t>: solve the </a:t>
            </a:r>
            <a:r>
              <a:rPr lang="en-US" altLang="lv-LV" sz="1800" dirty="0" err="1"/>
              <a:t>subproblems</a:t>
            </a:r>
            <a:r>
              <a:rPr lang="en-US" altLang="lv-LV" sz="1800" dirty="0"/>
              <a:t> associated with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endParaRPr lang="en-US" altLang="lv-LV" sz="1800" dirty="0"/>
          </a:p>
          <a:p>
            <a:pPr lvl="1" eaLnBrk="1" hangingPunct="1">
              <a:lnSpc>
                <a:spcPct val="90000"/>
              </a:lnSpc>
            </a:pPr>
            <a:r>
              <a:rPr lang="en-US" altLang="lv-LV" sz="1800" dirty="0">
                <a:solidFill>
                  <a:schemeClr val="tx2"/>
                </a:solidFill>
              </a:rPr>
              <a:t>Conquer</a:t>
            </a:r>
            <a:r>
              <a:rPr lang="en-US" altLang="lv-LV" sz="1800" dirty="0"/>
              <a:t>: combine the solutions for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1</a:t>
            </a:r>
            <a:r>
              <a:rPr lang="en-US" altLang="lv-LV" sz="1800" b="1" i="1" dirty="0">
                <a:latin typeface="Times New Roman" panose="02020603050405020304" pitchFamily="18" charset="0"/>
              </a:rPr>
              <a:t> </a:t>
            </a:r>
            <a:r>
              <a:rPr lang="en-US" altLang="lv-LV" sz="1800" dirty="0"/>
              <a:t>and </a:t>
            </a:r>
            <a:r>
              <a:rPr lang="en-US" altLang="lv-LV" sz="1800" b="1" i="1" dirty="0">
                <a:latin typeface="Times New Roman" panose="02020603050405020304" pitchFamily="18" charset="0"/>
              </a:rPr>
              <a:t>S</a:t>
            </a:r>
            <a:r>
              <a:rPr lang="en-US" altLang="lv-LV" sz="1800" baseline="-25000" dirty="0">
                <a:latin typeface="Times New Roman" panose="02020603050405020304" pitchFamily="18" charset="0"/>
              </a:rPr>
              <a:t>2</a:t>
            </a:r>
            <a:r>
              <a:rPr lang="en-US" altLang="lv-LV" sz="1800" dirty="0"/>
              <a:t> into a solution for </a:t>
            </a:r>
            <a:r>
              <a:rPr lang="en-US" altLang="lv-LV" sz="1800" b="1" i="1" dirty="0">
                <a:latin typeface="Times New Roman" panose="02020603050405020304" pitchFamily="18" charset="0"/>
              </a:rPr>
              <a:t>S</a:t>
            </a:r>
          </a:p>
          <a:p>
            <a:pPr eaLnBrk="1" hangingPunct="1">
              <a:lnSpc>
                <a:spcPct val="90000"/>
              </a:lnSpc>
            </a:pPr>
            <a:r>
              <a:rPr lang="en-US" altLang="lv-LV" sz="2000" dirty="0"/>
              <a:t>The base case for the recursion are </a:t>
            </a:r>
            <a:r>
              <a:rPr lang="en-US" altLang="lv-LV" sz="2000" dirty="0" err="1"/>
              <a:t>subproblems</a:t>
            </a:r>
            <a:r>
              <a:rPr lang="en-US" altLang="lv-LV" sz="2000" dirty="0"/>
              <a:t> of size 0 or 1</a:t>
            </a:r>
          </a:p>
        </p:txBody>
      </p:sp>
      <p:sp>
        <p:nvSpPr>
          <p:cNvPr id="4102" name="Rectangle 4"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pPr>
            <a:r>
              <a:rPr lang="en-US" altLang="lv-LV" sz="2000" dirty="0">
                <a:solidFill>
                  <a:schemeClr val="tx2"/>
                </a:solidFill>
              </a:rPr>
              <a:t>Merge-sort</a:t>
            </a:r>
            <a:r>
              <a:rPr lang="en-US" altLang="lv-LV" sz="2000" dirty="0"/>
              <a:t> is a sorting algorithm based on the divide-and-conquer paradigm </a:t>
            </a:r>
          </a:p>
          <a:p>
            <a:pPr eaLnBrk="1" hangingPunct="1">
              <a:lnSpc>
                <a:spcPct val="90000"/>
              </a:lnSpc>
            </a:pPr>
            <a:r>
              <a:rPr lang="en-US" altLang="lv-LV" sz="2000" dirty="0"/>
              <a:t>Like heap-sort</a:t>
            </a:r>
          </a:p>
          <a:p>
            <a:pPr lvl="1" eaLnBrk="1" hangingPunct="1">
              <a:lnSpc>
                <a:spcPct val="90000"/>
              </a:lnSpc>
            </a:pPr>
            <a:r>
              <a:rPr lang="en-US" altLang="lv-LV" sz="1800" dirty="0"/>
              <a:t>It uses a comparator</a:t>
            </a:r>
          </a:p>
          <a:p>
            <a:pPr lvl="1" eaLnBrk="1" hangingPunct="1">
              <a:lnSpc>
                <a:spcPct val="90000"/>
              </a:lnSpc>
            </a:pPr>
            <a:r>
              <a:rPr lang="en-US" altLang="lv-LV" sz="1800" dirty="0"/>
              <a:t>It has </a:t>
            </a:r>
            <a:r>
              <a:rPr lang="en-US" altLang="lv-LV" sz="1800" b="1" i="1" dirty="0">
                <a:latin typeface="Times New Roman" panose="02020603050405020304" pitchFamily="18" charset="0"/>
              </a:rPr>
              <a:t>O</a:t>
            </a:r>
            <a:r>
              <a:rPr lang="en-US" altLang="lv-LV" sz="1800" dirty="0">
                <a:latin typeface="Times New Roman" panose="02020603050405020304" pitchFamily="18" charset="0"/>
              </a:rPr>
              <a:t>(</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log </a:t>
            </a:r>
            <a:r>
              <a:rPr lang="en-US" altLang="lv-LV" sz="1800" b="1" i="1" dirty="0">
                <a:latin typeface="Times New Roman" panose="02020603050405020304" pitchFamily="18" charset="0"/>
              </a:rPr>
              <a:t>n</a:t>
            </a:r>
            <a:r>
              <a:rPr lang="en-US" altLang="lv-LV" sz="1800" dirty="0">
                <a:latin typeface="Times New Roman" panose="02020603050405020304" pitchFamily="18" charset="0"/>
              </a:rPr>
              <a:t>) </a:t>
            </a:r>
            <a:r>
              <a:rPr lang="en-US" altLang="lv-LV" sz="1800" dirty="0"/>
              <a:t>running time</a:t>
            </a:r>
          </a:p>
          <a:p>
            <a:pPr eaLnBrk="1" hangingPunct="1">
              <a:lnSpc>
                <a:spcPct val="90000"/>
              </a:lnSpc>
            </a:pPr>
            <a:r>
              <a:rPr lang="en-US" altLang="lv-LV" sz="2000" dirty="0"/>
              <a:t>Unlike heap-sort</a:t>
            </a:r>
          </a:p>
          <a:p>
            <a:pPr lvl="1" eaLnBrk="1" hangingPunct="1">
              <a:lnSpc>
                <a:spcPct val="90000"/>
              </a:lnSpc>
            </a:pPr>
            <a:r>
              <a:rPr lang="en-US" altLang="lv-LV" sz="1800" dirty="0"/>
              <a:t>It does not use an auxiliary priority queue</a:t>
            </a:r>
          </a:p>
          <a:p>
            <a:pPr lvl="1" eaLnBrk="1" hangingPunct="1">
              <a:lnSpc>
                <a:spcPct val="90000"/>
              </a:lnSpc>
            </a:pPr>
            <a:r>
              <a:rPr lang="en-US" altLang="lv-LV" sz="1800" dirty="0"/>
              <a:t>It accesses data in a sequential manner (suitable to sort data on a disk)</a:t>
            </a:r>
          </a:p>
        </p:txBody>
      </p:sp>
      <p:sp>
        <p:nvSpPr>
          <p:cNvPr id="40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7E7D7D8-2701-4FC9-AF5D-3E588A031AB1}" type="slidenum">
              <a:rPr lang="en-US" altLang="lv-LV" sz="1400"/>
              <a:pPr eaLnBrk="1" hangingPunct="1"/>
              <a:t>22</a:t>
            </a:fld>
            <a:endParaRPr lang="en-US" altLang="lv-LV" sz="1400"/>
          </a:p>
        </p:txBody>
      </p:sp>
    </p:spTree>
    <p:extLst>
      <p:ext uri="{BB962C8B-B14F-4D97-AF65-F5344CB8AC3E}">
        <p14:creationId xmlns:p14="http://schemas.microsoft.com/office/powerpoint/2010/main" val="257128839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lv-LV" dirty="0" smtClean="0"/>
              <a:t>Merge-</a:t>
            </a:r>
            <a:r>
              <a:rPr lang="en-US" altLang="lv-LV" dirty="0" err="1" smtClean="0"/>
              <a:t>Sor</a:t>
            </a:r>
            <a:r>
              <a:rPr lang="lv-LV" altLang="lv-LV" dirty="0" smtClean="0"/>
              <a:t>t</a:t>
            </a:r>
            <a:endParaRPr lang="en-US" altLang="lv-LV" dirty="0" smtClean="0">
              <a:cs typeface="Tahoma" panose="020B0604030504040204" pitchFamily="34" charset="0"/>
            </a:endParaRPr>
          </a:p>
        </p:txBody>
      </p:sp>
      <p:sp>
        <p:nvSpPr>
          <p:cNvPr id="5125"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a:t>Merge-sort on an input sequence </a:t>
            </a:r>
            <a:r>
              <a:rPr lang="en-US" altLang="lv-LV" sz="2400" b="1" i="1">
                <a:latin typeface="Times New Roman" panose="02020603050405020304" pitchFamily="18" charset="0"/>
              </a:rPr>
              <a:t>S</a:t>
            </a:r>
            <a:r>
              <a:rPr lang="en-US" altLang="lv-LV" sz="2400"/>
              <a:t> with </a:t>
            </a:r>
            <a:r>
              <a:rPr lang="en-US" altLang="lv-LV" sz="2400" b="1" i="1">
                <a:latin typeface="Times New Roman" panose="02020603050405020304" pitchFamily="18" charset="0"/>
              </a:rPr>
              <a:t>n</a:t>
            </a:r>
            <a:r>
              <a:rPr lang="en-US" altLang="lv-LV" sz="2400"/>
              <a:t> elements consists of three steps:</a:t>
            </a:r>
          </a:p>
          <a:p>
            <a:pPr lvl="1" eaLnBrk="1" hangingPunct="1">
              <a:lnSpc>
                <a:spcPct val="90000"/>
              </a:lnSpc>
            </a:pPr>
            <a:r>
              <a:rPr lang="en-US" altLang="lv-LV" sz="2000">
                <a:solidFill>
                  <a:schemeClr val="tx2"/>
                </a:solidFill>
              </a:rPr>
              <a:t>Divide</a:t>
            </a:r>
            <a:r>
              <a:rPr lang="en-US" altLang="lv-LV" sz="2000"/>
              <a:t>: partition </a:t>
            </a:r>
            <a:r>
              <a:rPr lang="en-US" altLang="lv-LV" sz="2000" b="1" i="1">
                <a:latin typeface="Times New Roman" panose="02020603050405020304" pitchFamily="18" charset="0"/>
              </a:rPr>
              <a:t>S</a:t>
            </a:r>
            <a:r>
              <a:rPr lang="en-US" altLang="lv-LV" sz="2000"/>
              <a:t> into two sequences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a:t>
            </a:r>
            <a:r>
              <a:rPr lang="en-US" altLang="lv-LV" sz="2000"/>
              <a:t> of about </a:t>
            </a:r>
            <a:r>
              <a:rPr lang="en-US" altLang="lv-LV" sz="2000" b="1" i="1">
                <a:latin typeface="Times New Roman" panose="02020603050405020304" pitchFamily="18" charset="0"/>
              </a:rPr>
              <a:t>n</a:t>
            </a:r>
            <a:r>
              <a:rPr lang="en-US" altLang="lv-LV" sz="2000">
                <a:latin typeface="Symbol" panose="05050102010706020507" pitchFamily="18" charset="2"/>
              </a:rPr>
              <a:t>/</a:t>
            </a:r>
            <a:r>
              <a:rPr lang="en-US" altLang="lv-LV" sz="2000">
                <a:latin typeface="Times New Roman" panose="02020603050405020304" pitchFamily="18" charset="0"/>
              </a:rPr>
              <a:t>2</a:t>
            </a:r>
            <a:r>
              <a:rPr lang="en-US" altLang="lv-LV" sz="2000"/>
              <a:t> elements each</a:t>
            </a:r>
          </a:p>
          <a:p>
            <a:pPr lvl="1" eaLnBrk="1" hangingPunct="1">
              <a:lnSpc>
                <a:spcPct val="90000"/>
              </a:lnSpc>
            </a:pPr>
            <a:r>
              <a:rPr lang="en-US" altLang="lv-LV" sz="2000">
                <a:solidFill>
                  <a:schemeClr val="tx2"/>
                </a:solidFill>
              </a:rPr>
              <a:t>Recur</a:t>
            </a:r>
            <a:r>
              <a:rPr lang="en-US" altLang="lv-LV" sz="2000"/>
              <a:t>: recursively sort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a:t>
            </a:r>
          </a:p>
          <a:p>
            <a:pPr lvl="1" eaLnBrk="1" hangingPunct="1">
              <a:lnSpc>
                <a:spcPct val="90000"/>
              </a:lnSpc>
            </a:pPr>
            <a:r>
              <a:rPr lang="en-US" altLang="lv-LV" sz="2000">
                <a:solidFill>
                  <a:schemeClr val="tx2"/>
                </a:solidFill>
              </a:rPr>
              <a:t>Conquer</a:t>
            </a:r>
            <a:r>
              <a:rPr lang="en-US" altLang="lv-LV" sz="2000"/>
              <a:t>: merge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1</a:t>
            </a:r>
            <a:r>
              <a:rPr lang="en-US" altLang="lv-LV" sz="2000" b="1" i="1">
                <a:latin typeface="Times New Roman" panose="02020603050405020304" pitchFamily="18" charset="0"/>
              </a:rPr>
              <a:t> </a:t>
            </a:r>
            <a:r>
              <a:rPr lang="en-US" altLang="lv-LV" sz="2000"/>
              <a:t>and </a:t>
            </a:r>
            <a:r>
              <a:rPr lang="en-US" altLang="lv-LV" sz="2000" b="1" i="1">
                <a:latin typeface="Times New Roman" panose="02020603050405020304" pitchFamily="18" charset="0"/>
              </a:rPr>
              <a:t>S</a:t>
            </a:r>
            <a:r>
              <a:rPr lang="en-US" altLang="lv-LV" sz="2000" baseline="-25000">
                <a:latin typeface="Times New Roman" panose="02020603050405020304" pitchFamily="18" charset="0"/>
              </a:rPr>
              <a:t>2 </a:t>
            </a:r>
            <a:r>
              <a:rPr lang="en-US" altLang="lv-LV" sz="2000"/>
              <a:t>into a unique sorted sequence</a:t>
            </a:r>
          </a:p>
        </p:txBody>
      </p:sp>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B7D2483-7821-41DD-9E03-D6E67F4246A8}" type="slidenum">
              <a:rPr lang="en-US" altLang="lv-LV" sz="1400"/>
              <a:pPr eaLnBrk="1" hangingPunct="1"/>
              <a:t>23</a:t>
            </a:fld>
            <a:endParaRPr lang="en-US" altLang="lv-LV" sz="1400"/>
          </a:p>
        </p:txBody>
      </p:sp>
      <p:sp>
        <p:nvSpPr>
          <p:cNvPr id="5126" name="Text Box 6"/>
          <p:cNvSpPr txBox="1">
            <a:spLocks noChangeArrowheads="1"/>
          </p:cNvSpPr>
          <p:nvPr/>
        </p:nvSpPr>
        <p:spPr bwMode="auto">
          <a:xfrm>
            <a:off x="6934200" y="1981200"/>
            <a:ext cx="4038600" cy="33004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latin typeface="Times New Roman" panose="02020603050405020304" pitchFamily="18" charset="0"/>
              </a:rPr>
              <a:t> </a:t>
            </a:r>
            <a:r>
              <a:rPr lang="en-US" altLang="lv-LV" sz="2000" b="1" i="1">
                <a:solidFill>
                  <a:schemeClr val="tx2"/>
                </a:solidFill>
                <a:latin typeface="Times New Roman" panose="02020603050405020304" pitchFamily="18" charset="0"/>
              </a:rPr>
              <a:t>mergeSort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 C</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tx2"/>
                </a:solidFill>
                <a:latin typeface="Times New Roman" panose="02020603050405020304" pitchFamily="18" charset="0"/>
              </a:rPr>
              <a:t>	</a:t>
            </a:r>
            <a:r>
              <a:rPr lang="en-US" altLang="lv-LV" sz="2000" b="1">
                <a:solidFill>
                  <a:srgbClr val="000000"/>
                </a:solidFill>
                <a:latin typeface="Times New Roman" panose="02020603050405020304" pitchFamily="18" charset="0"/>
              </a:rPr>
              <a:t>Input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 </a:t>
            </a:r>
            <a:r>
              <a:rPr lang="en-US" altLang="lv-LV" sz="2000">
                <a:solidFill>
                  <a:schemeClr val="accent2"/>
                </a:solidFill>
                <a:latin typeface="Times New Roman" panose="02020603050405020304" pitchFamily="18" charset="0"/>
              </a:rPr>
              <a:t>with </a:t>
            </a:r>
            <a:r>
              <a:rPr lang="en-US" altLang="lv-LV" sz="2000" b="1" i="1">
                <a:solidFill>
                  <a:schemeClr val="accent2"/>
                </a:solidFill>
                <a:latin typeface="Times New Roman" panose="02020603050405020304" pitchFamily="18" charset="0"/>
              </a:rPr>
              <a:t>n</a:t>
            </a:r>
            <a:r>
              <a:rPr lang="en-US" altLang="lv-LV" sz="2000">
                <a:solidFill>
                  <a:schemeClr val="accent2"/>
                </a:solidFill>
                <a:latin typeface="Times New Roman" panose="02020603050405020304" pitchFamily="18" charset="0"/>
              </a:rPr>
              <a:t> 					elements, comparator </a:t>
            </a:r>
            <a:r>
              <a:rPr lang="en-US" altLang="lv-LV" sz="2000" b="1" i="1">
                <a:solidFill>
                  <a:schemeClr val="accent2"/>
                </a:solidFill>
                <a:latin typeface="Times New Roman" panose="02020603050405020304" pitchFamily="18" charset="0"/>
              </a:rPr>
              <a:t>C</a:t>
            </a:r>
            <a:r>
              <a:rPr lang="en-US" altLang="lv-LV" sz="2000">
                <a:solidFill>
                  <a:schemeClr val="accent2"/>
                </a:solidFill>
                <a:latin typeface="Times New Roman" panose="02020603050405020304" pitchFamily="18" charset="0"/>
              </a:rPr>
              <a:t>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Output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sorted</a:t>
            </a:r>
          </a:p>
          <a:p>
            <a:pPr lvl="1" algn="l" eaLnBrk="1" hangingPunct="1"/>
            <a:r>
              <a:rPr lang="en-US" altLang="lv-LV" sz="2000">
                <a:solidFill>
                  <a:schemeClr val="accent2"/>
                </a:solidFill>
                <a:latin typeface="Times New Roman" panose="02020603050405020304" pitchFamily="18" charset="0"/>
              </a:rPr>
              <a:t>	according to </a:t>
            </a:r>
            <a:r>
              <a:rPr lang="en-US" altLang="lv-LV" sz="2000" b="1" i="1">
                <a:solidFill>
                  <a:schemeClr val="accent2"/>
                </a:solidFill>
                <a:latin typeface="Times New Roman" panose="02020603050405020304" pitchFamily="18" charset="0"/>
              </a:rPr>
              <a:t>C</a:t>
            </a:r>
            <a:endParaRPr lang="en-US" altLang="lv-LV" sz="2000">
              <a:solidFill>
                <a:schemeClr val="tx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if</a:t>
            </a:r>
            <a:r>
              <a:rPr lang="en-US" altLang="lv-LV" sz="2000">
                <a:solidFill>
                  <a:schemeClr val="tx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S.size</a:t>
            </a:r>
            <a:r>
              <a:rPr lang="en-US" altLang="lv-LV" sz="2000">
                <a:solidFill>
                  <a:schemeClr val="accent2"/>
                </a:solidFill>
                <a:latin typeface="Times New Roman" panose="02020603050405020304" pitchFamily="18" charset="0"/>
              </a:rPr>
              <a:t>() </a:t>
            </a:r>
            <a:r>
              <a:rPr lang="en-US" altLang="lv-LV" sz="2000" b="1">
                <a:solidFill>
                  <a:schemeClr val="accent2"/>
                </a:solidFill>
                <a:latin typeface="Times New Roman" panose="02020603050405020304" pitchFamily="18" charset="0"/>
                <a:sym typeface="Symbol" panose="05050102010706020507" pitchFamily="18" charset="2"/>
              </a:rPr>
              <a:t>&gt; </a:t>
            </a:r>
            <a:r>
              <a:rPr lang="en-US" altLang="lv-LV" sz="2000">
                <a:solidFill>
                  <a:schemeClr val="accent2"/>
                </a:solidFill>
                <a:latin typeface="Times New Roman" panose="02020603050405020304" pitchFamily="18" charset="0"/>
                <a:sym typeface="Symbol" panose="05050102010706020507" pitchFamily="18" charset="2"/>
              </a:rPr>
              <a:t>1</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partition</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n</a:t>
            </a:r>
            <a:r>
              <a:rPr lang="en-US" altLang="lv-LV" sz="2000">
                <a:solidFill>
                  <a:schemeClr val="accent2"/>
                </a:solidFill>
                <a:latin typeface="Times New Roman" panose="02020603050405020304" pitchFamily="18" charset="0"/>
              </a:rPr>
              <a:t>/2)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mergeSort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C</a:t>
            </a:r>
            <a:r>
              <a:rPr lang="en-US" altLang="lv-LV" sz="20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mergeSort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C</a:t>
            </a:r>
            <a:r>
              <a:rPr lang="en-US" altLang="lv-LV" sz="20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b="1" i="1">
                <a:solidFill>
                  <a:schemeClr val="accent2"/>
                </a:solidFill>
                <a:latin typeface="Times New Roman" panose="02020603050405020304" pitchFamily="18" charset="0"/>
              </a:rPr>
              <a:t>merge</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baseline="-25000">
                <a:solidFill>
                  <a:schemeClr val="accent2"/>
                </a:solidFill>
                <a:latin typeface="Times New Roman" panose="02020603050405020304" pitchFamily="18" charset="0"/>
              </a:rPr>
              <a:t>1</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 S</a:t>
            </a:r>
            <a:r>
              <a:rPr lang="en-US" altLang="lv-LV" sz="2000" baseline="-25000">
                <a:solidFill>
                  <a:schemeClr val="accent2"/>
                </a:solidFill>
                <a:latin typeface="Times New Roman" panose="02020603050405020304" pitchFamily="18" charset="0"/>
              </a:rPr>
              <a:t>2</a:t>
            </a:r>
            <a:r>
              <a:rPr lang="en-US" altLang="lv-LV" sz="2000">
                <a:solidFill>
                  <a:schemeClr val="accent2"/>
                </a:solidFill>
                <a:latin typeface="Times New Roman" panose="02020603050405020304" pitchFamily="18" charset="0"/>
              </a:rPr>
              <a:t>)</a:t>
            </a:r>
            <a:endParaRPr lang="en-US" altLang="lv-LV" sz="2000" b="1" i="1">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42237223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lv-LV" smtClean="0"/>
              <a:t>Merging Two Sorted Sequences</a:t>
            </a:r>
          </a:p>
        </p:txBody>
      </p:sp>
      <p:sp>
        <p:nvSpPr>
          <p:cNvPr id="6149"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The conquer step of merge-sort consists of merging two sorted sequences </a:t>
            </a:r>
            <a:r>
              <a:rPr lang="en-US" altLang="lv-LV" sz="2000" b="1" i="1">
                <a:latin typeface="Times New Roman" panose="02020603050405020304" pitchFamily="18" charset="0"/>
              </a:rPr>
              <a:t>A </a:t>
            </a:r>
            <a:r>
              <a:rPr lang="en-US" altLang="lv-LV" sz="2000"/>
              <a:t>and </a:t>
            </a:r>
            <a:r>
              <a:rPr lang="en-US" altLang="lv-LV" sz="2000" b="1" i="1">
                <a:latin typeface="Times New Roman" panose="02020603050405020304" pitchFamily="18" charset="0"/>
              </a:rPr>
              <a:t>B</a:t>
            </a:r>
            <a:r>
              <a:rPr lang="en-US" altLang="lv-LV" sz="2000"/>
              <a:t> into a sorted sequence </a:t>
            </a:r>
            <a:r>
              <a:rPr lang="en-US" altLang="lv-LV" sz="2000" b="1" i="1">
                <a:latin typeface="Times New Roman" panose="02020603050405020304" pitchFamily="18" charset="0"/>
              </a:rPr>
              <a:t>S </a:t>
            </a:r>
            <a:r>
              <a:rPr lang="en-US" altLang="lv-LV" sz="2000"/>
              <a:t>containing the union of the elements of </a:t>
            </a:r>
            <a:r>
              <a:rPr lang="en-US" altLang="lv-LV" sz="2000" b="1" i="1">
                <a:latin typeface="Times New Roman" panose="02020603050405020304" pitchFamily="18" charset="0"/>
              </a:rPr>
              <a:t>A </a:t>
            </a:r>
            <a:r>
              <a:rPr lang="en-US" altLang="lv-LV" sz="2000"/>
              <a:t>and </a:t>
            </a:r>
            <a:r>
              <a:rPr lang="en-US" altLang="lv-LV" sz="2000" b="1" i="1">
                <a:latin typeface="Times New Roman" panose="02020603050405020304" pitchFamily="18" charset="0"/>
              </a:rPr>
              <a:t>B</a:t>
            </a:r>
            <a:endParaRPr lang="en-US" altLang="lv-LV" sz="2000"/>
          </a:p>
          <a:p>
            <a:pPr eaLnBrk="1" hangingPunct="1">
              <a:lnSpc>
                <a:spcPct val="90000"/>
              </a:lnSpc>
            </a:pPr>
            <a:r>
              <a:rPr lang="en-US" altLang="lv-LV" sz="2000"/>
              <a:t>Merging two sorted sequences, each with </a:t>
            </a:r>
            <a:r>
              <a:rPr lang="en-US" altLang="lv-LV" sz="2000" b="1" i="1">
                <a:latin typeface="Times New Roman" panose="02020603050405020304" pitchFamily="18" charset="0"/>
              </a:rPr>
              <a:t>n</a:t>
            </a:r>
            <a:r>
              <a:rPr lang="en-US" altLang="lv-LV" sz="2000">
                <a:latin typeface="Symbol" panose="05050102010706020507" pitchFamily="18" charset="2"/>
              </a:rPr>
              <a:t>/</a:t>
            </a:r>
            <a:r>
              <a:rPr lang="en-US" altLang="lv-LV" sz="2000">
                <a:latin typeface="Times New Roman" panose="02020603050405020304" pitchFamily="18" charset="0"/>
              </a:rPr>
              <a:t>2</a:t>
            </a:r>
            <a:r>
              <a:rPr lang="en-US" altLang="lv-LV" sz="2000"/>
              <a:t> elements and implemented by means of a doubly linked list,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0D3FFD-54EE-4EB9-A2DB-7F529CB61FCC}" type="slidenum">
              <a:rPr lang="en-US" altLang="lv-LV" sz="1400"/>
              <a:pPr eaLnBrk="1" hangingPunct="1"/>
              <a:t>24</a:t>
            </a:fld>
            <a:endParaRPr lang="en-US" altLang="lv-LV" sz="1400"/>
          </a:p>
        </p:txBody>
      </p:sp>
      <p:sp>
        <p:nvSpPr>
          <p:cNvPr id="6150" name="Text Box 4"/>
          <p:cNvSpPr txBox="1">
            <a:spLocks noChangeArrowheads="1"/>
          </p:cNvSpPr>
          <p:nvPr/>
        </p:nvSpPr>
        <p:spPr bwMode="auto">
          <a:xfrm>
            <a:off x="6705600" y="1752600"/>
            <a:ext cx="4876800" cy="475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merge</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A, B</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sequences </a:t>
            </a:r>
            <a:r>
              <a:rPr lang="en-US" altLang="lv-LV" sz="1800" b="1" i="1">
                <a:solidFill>
                  <a:schemeClr val="accent2"/>
                </a:solidFill>
                <a:latin typeface="Times New Roman" panose="02020603050405020304" pitchFamily="18" charset="0"/>
              </a:rPr>
              <a:t>A </a:t>
            </a:r>
            <a:r>
              <a:rPr lang="en-US" altLang="lv-LV" sz="1800">
                <a:solidFill>
                  <a:schemeClr val="accent2"/>
                </a:solidFill>
                <a:latin typeface="Times New Roman" panose="02020603050405020304" pitchFamily="18" charset="0"/>
              </a:rPr>
              <a:t>and </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 with</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n</a:t>
            </a:r>
            <a:r>
              <a:rPr lang="en-US" altLang="lv-LV" sz="1800">
                <a:solidFill>
                  <a:schemeClr val="accent2"/>
                </a:solidFill>
                <a:latin typeface="Symbol" panose="05050102010706020507" pitchFamily="18" charset="2"/>
              </a:rPr>
              <a:t>/</a:t>
            </a:r>
            <a:r>
              <a:rPr lang="en-US" altLang="lv-LV" sz="1800">
                <a:solidFill>
                  <a:schemeClr val="accent2"/>
                </a:solidFill>
                <a:latin typeface="Times New Roman" panose="02020603050405020304" pitchFamily="18" charset="0"/>
              </a:rPr>
              <a:t>2 elements each </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sorted sequence of </a:t>
            </a:r>
            <a:r>
              <a:rPr lang="en-US" altLang="lv-LV" sz="1800" b="1" i="1">
                <a:solidFill>
                  <a:schemeClr val="accent2"/>
                </a:solidFill>
                <a:latin typeface="Times New Roman" panose="02020603050405020304" pitchFamily="18" charset="0"/>
              </a:rPr>
              <a:t>A </a:t>
            </a:r>
            <a:r>
              <a:rPr lang="en-US" altLang="lv-LV" sz="2000">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 B</a:t>
            </a:r>
            <a:endParaRPr lang="en-US" altLang="lv-LV" sz="1800">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endParaRPr lang="en-US" altLang="lv-LV" sz="800" b="1" i="1">
              <a:solidFill>
                <a:schemeClr val="accent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S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rPr>
              <a:t>empty sequence</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A.empty</a:t>
            </a:r>
            <a:r>
              <a:rPr lang="en-US" altLang="lv-LV" sz="1800">
                <a:solidFill>
                  <a:schemeClr val="accent2"/>
                </a:solidFill>
                <a:latin typeface="Times New Roman" panose="02020603050405020304" pitchFamily="18" charset="0"/>
              </a:rPr>
              <a:t>()  </a:t>
            </a:r>
            <a:r>
              <a:rPr lang="en-US" altLang="lv-LV" sz="2000" b="1">
                <a:solidFill>
                  <a:srgbClr val="000000"/>
                </a:solidFill>
                <a:latin typeface="Symbol" panose="05050102010706020507" pitchFamily="18" charset="2"/>
                <a:sym typeface="Symbol" panose="05050102010706020507" pitchFamily="18" charset="2"/>
              </a:rPr>
              <a:t></a:t>
            </a:r>
            <a:r>
              <a:rPr lang="en-US" altLang="lv-LV" sz="1800">
                <a:latin typeface="Symbol" panose="05050102010706020507" pitchFamily="18" charset="2"/>
                <a:sym typeface="Symbol" panose="05050102010706020507" pitchFamily="18" charset="2"/>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B.empty</a:t>
            </a:r>
            <a:r>
              <a:rPr lang="en-US" altLang="lv-LV" sz="1800">
                <a:solidFill>
                  <a:schemeClr val="accent2"/>
                </a:solidFill>
                <a:latin typeface="Times New Roman" panose="02020603050405020304" pitchFamily="18" charset="0"/>
              </a:rPr>
              <a:t>()</a:t>
            </a:r>
            <a:endParaRPr lang="en-US" altLang="lv-LV" sz="1800">
              <a:solidFill>
                <a:schemeClr val="accent2"/>
              </a:solidFill>
              <a:latin typeface="Times New Roman" panose="02020603050405020304" pitchFamily="18" charset="0"/>
              <a:sym typeface="Symbol" panose="05050102010706020507" pitchFamily="18" charset="2"/>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a:solidFill>
                  <a:srgbClr val="000000"/>
                </a:solidFill>
                <a:latin typeface="Times New Roman" panose="02020603050405020304" pitchFamily="18" charset="0"/>
              </a:rPr>
              <a:t>if</a:t>
            </a:r>
            <a:r>
              <a:rPr lang="en-US" altLang="lv-LV" sz="1800">
                <a:solidFill>
                  <a:schemeClr val="tx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a:t>
            </a: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a:solidFill>
                  <a:srgbClr val="000000"/>
                </a:solidFill>
                <a:latin typeface="Times New Roman" panose="02020603050405020304" pitchFamily="18" charset="0"/>
                <a:sym typeface="Symbol" panose="05050102010706020507" pitchFamily="18" charset="2"/>
              </a:rPr>
              <a:t>&lt;</a:t>
            </a:r>
            <a:r>
              <a:rPr lang="en-US" altLang="lv-LV" sz="1800">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else</a:t>
            </a:r>
            <a:endParaRPr lang="en-US" altLang="lv-LV" sz="1800">
              <a:solidFill>
                <a:schemeClr val="tx2"/>
              </a:solidFill>
              <a:latin typeface="Times New Roman" panose="02020603050405020304" pitchFamily="18" charset="0"/>
            </a:endParaRP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A.empty</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A.front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A.eraseFront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B.empty</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 </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S.addBack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B.front</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return </a:t>
            </a:r>
            <a:r>
              <a:rPr lang="en-US" altLang="lv-LV" sz="1800" b="1" i="1">
                <a:solidFill>
                  <a:schemeClr val="accent2"/>
                </a:solidFill>
                <a:latin typeface="Times New Roman" panose="02020603050405020304" pitchFamily="18" charset="0"/>
              </a:rPr>
              <a:t>S</a:t>
            </a:r>
          </a:p>
        </p:txBody>
      </p:sp>
    </p:spTree>
    <p:extLst>
      <p:ext uri="{BB962C8B-B14F-4D97-AF65-F5344CB8AC3E}">
        <p14:creationId xmlns:p14="http://schemas.microsoft.com/office/powerpoint/2010/main" val="22969328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How to Merge? (Temp. </a:t>
            </a:r>
            <a:r>
              <a:rPr lang="lv-LV" dirty="0" smtClean="0"/>
              <a:t>Array)</a:t>
            </a:r>
            <a:endParaRPr lang="en-US" dirty="0"/>
          </a:p>
        </p:txBody>
      </p:sp>
      <p:sp>
        <p:nvSpPr>
          <p:cNvPr id="3" name="Content Placeholder 2"/>
          <p:cNvSpPr>
            <a:spLocks noGrp="1"/>
          </p:cNvSpPr>
          <p:nvPr>
            <p:ph idx="1"/>
          </p:nvPr>
        </p:nvSpPr>
        <p:spPr/>
        <p:txBody>
          <a:bodyPr/>
          <a:lstStyle/>
          <a:p>
            <a:pPr lvl="1"/>
            <a:r>
              <a:rPr lang="lv-LV" dirty="0" smtClean="0"/>
              <a:t>If it is run on a single array split in half, the array looks like this: </a:t>
            </a:r>
            <a:br>
              <a:rPr lang="lv-LV" dirty="0" smtClean="0"/>
            </a:br>
            <a:r>
              <a:rPr lang="lv-LV" dirty="0" smtClean="0">
                <a:latin typeface="Liberation Mono" panose="02070409020205020404" pitchFamily="49" charset="0"/>
                <a:cs typeface="Liberation Mono" panose="02070409020205020404" pitchFamily="49" charset="0"/>
              </a:rPr>
              <a:t>array1 = </a:t>
            </a:r>
            <a:r>
              <a:rPr lang="en-US" dirty="0" smtClean="0">
                <a:latin typeface="Liberation Mono" panose="02070409020205020404" pitchFamily="49" charset="0"/>
                <a:cs typeface="Liberation Mono" panose="02070409020205020404" pitchFamily="49" charset="0"/>
              </a:rPr>
              <a:t>[</a:t>
            </a:r>
            <a:r>
              <a:rPr lang="en-US" dirty="0" smtClean="0">
                <a:solidFill>
                  <a:srgbClr val="FF0000"/>
                </a:solidFill>
                <a:latin typeface="Liberation Mono" panose="02070409020205020404" pitchFamily="49" charset="0"/>
                <a:cs typeface="Liberation Mono" panose="02070409020205020404" pitchFamily="49" charset="0"/>
              </a:rPr>
              <a:t>1 </a:t>
            </a:r>
            <a:r>
              <a:rPr lang="en-US" dirty="0">
                <a:solidFill>
                  <a:srgbClr val="FF0000"/>
                </a:solidFill>
                <a:latin typeface="Liberation Mono" panose="02070409020205020404" pitchFamily="49" charset="0"/>
                <a:cs typeface="Liberation Mono" panose="02070409020205020404" pitchFamily="49" charset="0"/>
              </a:rPr>
              <a:t>4 6 8 10 </a:t>
            </a:r>
            <a:r>
              <a:rPr lang="en-US" dirty="0">
                <a:solidFill>
                  <a:srgbClr val="0033CC"/>
                </a:solidFill>
                <a:latin typeface="Liberation Mono" panose="02070409020205020404" pitchFamily="49" charset="0"/>
                <a:cs typeface="Liberation Mono" panose="02070409020205020404" pitchFamily="49" charset="0"/>
              </a:rPr>
              <a:t>2 3 5 22</a:t>
            </a:r>
            <a:r>
              <a:rPr lang="en-US" dirty="0">
                <a:latin typeface="Liberation Mono" panose="02070409020205020404" pitchFamily="49" charset="0"/>
                <a:cs typeface="Liberation Mono" panose="02070409020205020404" pitchFamily="49" charset="0"/>
              </a:rPr>
              <a:t>]</a:t>
            </a:r>
          </a:p>
          <a:p>
            <a:pPr lvl="1"/>
            <a:r>
              <a:rPr lang="lv-LV" dirty="0" smtClean="0">
                <a:cs typeface="Courier New" pitchFamily="49" charset="0"/>
              </a:rPr>
              <a:t>Normally, a</a:t>
            </a:r>
            <a:r>
              <a:rPr lang="en-US" dirty="0" smtClean="0">
                <a:cs typeface="Courier New" pitchFamily="49" charset="0"/>
              </a:rPr>
              <a:t> </a:t>
            </a:r>
            <a:r>
              <a:rPr lang="en-US" dirty="0" smtClean="0">
                <a:cs typeface="Courier New" pitchFamily="49" charset="0"/>
              </a:rPr>
              <a:t>temporary array is needed during the merging </a:t>
            </a:r>
            <a:r>
              <a:rPr lang="en-US" dirty="0" smtClean="0">
                <a:cs typeface="Courier New" pitchFamily="49" charset="0"/>
              </a:rPr>
              <a:t>process</a:t>
            </a:r>
            <a:endParaRPr lang="lv-LV" dirty="0" smtClean="0">
              <a:cs typeface="Courier New" pitchFamily="49" charset="0"/>
            </a:endParaRPr>
          </a:p>
          <a:p>
            <a:pPr lvl="1"/>
            <a:r>
              <a:rPr lang="lv-LV" dirty="0">
                <a:cs typeface="Courier New" pitchFamily="49" charset="0"/>
              </a:rPr>
              <a:t>W</a:t>
            </a:r>
            <a:r>
              <a:rPr lang="en-US" dirty="0">
                <a:cs typeface="Courier New" pitchFamily="49" charset="0"/>
              </a:rPr>
              <a:t>e can pass indexes to the beginning and end of </a:t>
            </a:r>
            <a:r>
              <a:rPr lang="en-US" dirty="0" smtClean="0">
                <a:latin typeface="Courier New" pitchFamily="49" charset="0"/>
                <a:cs typeface="Courier New" pitchFamily="49" charset="0"/>
              </a:rPr>
              <a:t>array1</a:t>
            </a:r>
            <a:endParaRPr lang="en-US" dirty="0" smtClean="0">
              <a:cs typeface="Courier New" pitchFamily="49" charset="0"/>
            </a:endParaRPr>
          </a:p>
          <a:p>
            <a:pPr lvl="1"/>
            <a:r>
              <a:rPr lang="en-US" dirty="0" smtClean="0">
                <a:cs typeface="Courier New" pitchFamily="49" charset="0"/>
              </a:rPr>
              <a:t>Once the merge is complete, the temporary array can be transferred back into </a:t>
            </a:r>
            <a:r>
              <a:rPr lang="en-US" dirty="0" smtClean="0">
                <a:latin typeface="Courier New" pitchFamily="49" charset="0"/>
                <a:cs typeface="Courier New" pitchFamily="49" charset="0"/>
              </a:rPr>
              <a:t>array1</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25</a:t>
            </a:fld>
            <a:endParaRPr lang="en-US" dirty="0"/>
          </a:p>
        </p:txBody>
      </p:sp>
    </p:spTree>
    <p:extLst>
      <p:ext uri="{BB962C8B-B14F-4D97-AF65-F5344CB8AC3E}">
        <p14:creationId xmlns:p14="http://schemas.microsoft.com/office/powerpoint/2010/main" val="227415829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MergeSort Visualized</a:t>
            </a:r>
            <a:endParaRPr lang="en-US" dirty="0"/>
          </a:p>
        </p:txBody>
      </p:sp>
      <p:sp>
        <p:nvSpPr>
          <p:cNvPr id="6" name="Content Placeholder 5"/>
          <p:cNvSpPr>
            <a:spLocks noGrp="1"/>
          </p:cNvSpPr>
          <p:nvPr>
            <p:ph sz="half" idx="2"/>
          </p:nvPr>
        </p:nvSpPr>
        <p:spPr/>
        <p:txBody>
          <a:bodyPr/>
          <a:lstStyle/>
          <a:p>
            <a:r>
              <a:rPr lang="lv-LV" dirty="0" smtClean="0"/>
              <a:t>How many comparisons? </a:t>
            </a:r>
          </a:p>
          <a:p>
            <a:r>
              <a:rPr lang="lv-LV" dirty="0" smtClean="0"/>
              <a:t>In which order we create the sorted subarrays?</a:t>
            </a:r>
          </a:p>
          <a:p>
            <a:r>
              <a:rPr lang="lv-LV" dirty="0" smtClean="0"/>
              <a:t>How the chunks are physically represented? </a:t>
            </a:r>
          </a:p>
          <a:p>
            <a:r>
              <a:rPr lang="lv-LV" dirty="0" smtClean="0"/>
              <a:t>In what order are they created?</a:t>
            </a:r>
            <a:endParaRPr lang="lv-LV"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26</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00200"/>
            <a:ext cx="540451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4771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lv-LV" smtClean="0"/>
              <a:t>Analysis of Merge-Sort</a:t>
            </a:r>
          </a:p>
        </p:txBody>
      </p:sp>
      <p:sp>
        <p:nvSpPr>
          <p:cNvPr id="18437"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 height </a:t>
            </a:r>
            <a:r>
              <a:rPr lang="en-US" altLang="lv-LV" sz="2000" b="1" i="1">
                <a:latin typeface="Times New Roman" panose="02020603050405020304" pitchFamily="18" charset="0"/>
              </a:rPr>
              <a:t>h</a:t>
            </a:r>
            <a:r>
              <a:rPr lang="en-US" altLang="lv-LV" sz="2000"/>
              <a:t> of the merge-sort tree is </a:t>
            </a:r>
            <a:r>
              <a:rPr lang="en-US" altLang="lv-LV" sz="2000" b="1" i="1">
                <a:latin typeface="Times New Roman" panose="02020603050405020304" pitchFamily="18" charset="0"/>
              </a:rPr>
              <a:t>O</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a:t>
            </a:r>
          </a:p>
          <a:p>
            <a:pPr lvl="1" eaLnBrk="1" hangingPunct="1"/>
            <a:r>
              <a:rPr lang="en-US" altLang="lv-LV" sz="1800"/>
              <a:t>at each recursive call we divide in half the sequence, </a:t>
            </a:r>
            <a:endParaRPr lang="en-US" altLang="lv-LV" sz="1800">
              <a:latin typeface="Times New Roman" panose="02020603050405020304" pitchFamily="18" charset="0"/>
            </a:endParaRPr>
          </a:p>
          <a:p>
            <a:pPr eaLnBrk="1" hangingPunct="1"/>
            <a:r>
              <a:rPr lang="en-US" altLang="lv-LV" sz="2000"/>
              <a:t>The overall amount or work done at the nodes of depth </a:t>
            </a:r>
            <a:r>
              <a:rPr lang="en-US" altLang="lv-LV" sz="2000" b="1" i="1">
                <a:latin typeface="Times New Roman" panose="02020603050405020304" pitchFamily="18" charset="0"/>
              </a:rPr>
              <a:t>i </a:t>
            </a:r>
            <a:r>
              <a:rPr lang="en-US" altLang="lv-LV" sz="2000"/>
              <a:t>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a:t>
            </a:r>
          </a:p>
          <a:p>
            <a:pPr lvl="1" eaLnBrk="1" hangingPunct="1"/>
            <a:r>
              <a:rPr lang="en-US" altLang="lv-LV" sz="1800"/>
              <a:t>we partition and merge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sequences of size </a:t>
            </a:r>
            <a:r>
              <a:rPr lang="en-US" altLang="lv-LV" sz="1800" b="1" i="1">
                <a:latin typeface="Times New Roman" panose="02020603050405020304" pitchFamily="18" charset="0"/>
              </a:rPr>
              <a:t>n</a:t>
            </a:r>
            <a:r>
              <a:rPr lang="en-US" altLang="lv-LV" sz="1800" b="1">
                <a:latin typeface="Symbol" panose="05050102010706020507" pitchFamily="18" charset="2"/>
              </a:rPr>
              <a:t>/</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a:t> </a:t>
            </a:r>
          </a:p>
          <a:p>
            <a:pPr lvl="1" eaLnBrk="1" hangingPunct="1"/>
            <a:r>
              <a:rPr lang="en-US" altLang="lv-LV" sz="1800"/>
              <a:t>we make </a:t>
            </a:r>
            <a:r>
              <a:rPr lang="en-US" altLang="lv-LV" sz="1800">
                <a:latin typeface="Times New Roman" panose="02020603050405020304" pitchFamily="18" charset="0"/>
              </a:rPr>
              <a:t>2</a:t>
            </a:r>
            <a:r>
              <a:rPr lang="en-US" altLang="lv-LV" sz="1800" b="1" i="1" baseline="30000">
                <a:latin typeface="Times New Roman" panose="02020603050405020304" pitchFamily="18" charset="0"/>
              </a:rPr>
              <a:t>i</a:t>
            </a:r>
            <a:r>
              <a:rPr lang="en-US" altLang="lv-LV" sz="1800" baseline="30000">
                <a:latin typeface="Symbol" panose="05050102010706020507" pitchFamily="18" charset="2"/>
              </a:rPr>
              <a:t>+</a:t>
            </a:r>
            <a:r>
              <a:rPr lang="en-US" altLang="lv-LV" sz="1800" baseline="30000">
                <a:latin typeface="Times New Roman" panose="02020603050405020304" pitchFamily="18" charset="0"/>
              </a:rPr>
              <a:t>1</a:t>
            </a:r>
            <a:r>
              <a:rPr lang="en-US" altLang="lv-LV" sz="1800"/>
              <a:t> recursive calls</a:t>
            </a:r>
          </a:p>
          <a:p>
            <a:pPr eaLnBrk="1" hangingPunct="1"/>
            <a:r>
              <a:rPr lang="en-US" altLang="lv-LV" sz="2000"/>
              <a:t>Thus, the total running time of merge-sort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 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751F36C-3479-4100-95F9-B0E77144DB5E}" type="slidenum">
              <a:rPr lang="en-US" altLang="lv-LV" sz="1400"/>
              <a:pPr eaLnBrk="1" hangingPunct="1"/>
              <a:t>27</a:t>
            </a:fld>
            <a:endParaRPr lang="en-US" altLang="lv-LV" sz="1400"/>
          </a:p>
        </p:txBody>
      </p:sp>
      <p:grpSp>
        <p:nvGrpSpPr>
          <p:cNvPr id="18438" name="Group 36"/>
          <p:cNvGrpSpPr>
            <a:grpSpLocks/>
          </p:cNvGrpSpPr>
          <p:nvPr/>
        </p:nvGrpSpPr>
        <p:grpSpPr bwMode="auto">
          <a:xfrm>
            <a:off x="4953000" y="4391025"/>
            <a:ext cx="4191000" cy="1785938"/>
            <a:chOff x="384" y="1632"/>
            <a:chExt cx="5184" cy="2208"/>
          </a:xfrm>
        </p:grpSpPr>
        <p:cxnSp>
          <p:nvCxnSpPr>
            <p:cNvPr id="18455" name="AutoShape 4"/>
            <p:cNvCxnSpPr>
              <a:cxnSpLocks noChangeShapeType="1"/>
              <a:stCxn id="18482" idx="0"/>
              <a:endCxn id="18461" idx="2"/>
            </p:cNvCxnSpPr>
            <p:nvPr/>
          </p:nvCxnSpPr>
          <p:spPr bwMode="auto">
            <a:xfrm flipV="1">
              <a:off x="905" y="2548"/>
              <a:ext cx="673"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6" name="AutoShape 5"/>
            <p:cNvCxnSpPr>
              <a:cxnSpLocks noChangeShapeType="1"/>
              <a:stCxn id="18483" idx="0"/>
              <a:endCxn id="18461" idx="2"/>
            </p:cNvCxnSpPr>
            <p:nvPr/>
          </p:nvCxnSpPr>
          <p:spPr bwMode="auto">
            <a:xfrm flipH="1" flipV="1">
              <a:off x="1578" y="2548"/>
              <a:ext cx="67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7" name="AutoShape 6"/>
            <p:cNvCxnSpPr>
              <a:cxnSpLocks noChangeShapeType="1"/>
              <a:stCxn id="18474" idx="0"/>
              <a:endCxn id="18482" idx="2"/>
            </p:cNvCxnSpPr>
            <p:nvPr/>
          </p:nvCxnSpPr>
          <p:spPr bwMode="auto">
            <a:xfrm flipV="1">
              <a:off x="611" y="3194"/>
              <a:ext cx="294"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8" name="AutoShape 7"/>
            <p:cNvCxnSpPr>
              <a:cxnSpLocks noChangeShapeType="1"/>
              <a:stCxn id="18476" idx="0"/>
              <a:endCxn id="18483" idx="2"/>
            </p:cNvCxnSpPr>
            <p:nvPr/>
          </p:nvCxnSpPr>
          <p:spPr bwMode="auto">
            <a:xfrm flipV="1">
              <a:off x="1948" y="3194"/>
              <a:ext cx="30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59" name="AutoShape 8"/>
            <p:cNvCxnSpPr>
              <a:cxnSpLocks noChangeShapeType="1"/>
              <a:stCxn id="18482" idx="2"/>
              <a:endCxn id="18475" idx="0"/>
            </p:cNvCxnSpPr>
            <p:nvPr/>
          </p:nvCxnSpPr>
          <p:spPr bwMode="auto">
            <a:xfrm>
              <a:off x="905" y="3194"/>
              <a:ext cx="320"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0" name="AutoShape 9"/>
            <p:cNvCxnSpPr>
              <a:cxnSpLocks noChangeShapeType="1"/>
              <a:stCxn id="18483" idx="2"/>
              <a:endCxn id="18477" idx="0"/>
            </p:cNvCxnSpPr>
            <p:nvPr/>
          </p:nvCxnSpPr>
          <p:spPr bwMode="auto">
            <a:xfrm>
              <a:off x="2250" y="3194"/>
              <a:ext cx="318"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61" name="AutoShape 10"/>
            <p:cNvSpPr>
              <a:spLocks noChangeArrowheads="1"/>
            </p:cNvSpPr>
            <p:nvPr/>
          </p:nvSpPr>
          <p:spPr bwMode="auto">
            <a:xfrm>
              <a:off x="771" y="2279"/>
              <a:ext cx="161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62" name="AutoShape 11"/>
            <p:cNvSpPr>
              <a:spLocks noChangeArrowheads="1"/>
            </p:cNvSpPr>
            <p:nvPr/>
          </p:nvSpPr>
          <p:spPr bwMode="auto">
            <a:xfrm>
              <a:off x="3555" y="2279"/>
              <a:ext cx="161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grpSp>
          <p:nvGrpSpPr>
            <p:cNvPr id="18463" name="Group 12"/>
            <p:cNvGrpSpPr>
              <a:grpSpLocks/>
            </p:cNvGrpSpPr>
            <p:nvPr/>
          </p:nvGrpSpPr>
          <p:grpSpPr bwMode="auto">
            <a:xfrm>
              <a:off x="468" y="2925"/>
              <a:ext cx="5037" cy="269"/>
              <a:chOff x="468" y="3168"/>
              <a:chExt cx="5037" cy="269"/>
            </a:xfrm>
          </p:grpSpPr>
          <p:sp>
            <p:nvSpPr>
              <p:cNvPr id="18482" name="AutoShape 13"/>
              <p:cNvSpPr>
                <a:spLocks noChangeArrowheads="1"/>
              </p:cNvSpPr>
              <p:nvPr/>
            </p:nvSpPr>
            <p:spPr bwMode="auto">
              <a:xfrm>
                <a:off x="468" y="3168"/>
                <a:ext cx="87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3" name="AutoShape 14"/>
              <p:cNvSpPr>
                <a:spLocks noChangeArrowheads="1"/>
              </p:cNvSpPr>
              <p:nvPr/>
            </p:nvSpPr>
            <p:spPr bwMode="auto">
              <a:xfrm>
                <a:off x="1779" y="3168"/>
                <a:ext cx="942"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4" name="AutoShape 15"/>
              <p:cNvSpPr>
                <a:spLocks noChangeArrowheads="1"/>
              </p:cNvSpPr>
              <p:nvPr/>
            </p:nvSpPr>
            <p:spPr bwMode="auto">
              <a:xfrm>
                <a:off x="3252" y="3168"/>
                <a:ext cx="874"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8485" name="AutoShape 16"/>
              <p:cNvSpPr>
                <a:spLocks noChangeArrowheads="1"/>
              </p:cNvSpPr>
              <p:nvPr/>
            </p:nvSpPr>
            <p:spPr bwMode="auto">
              <a:xfrm>
                <a:off x="4563" y="3168"/>
                <a:ext cx="942" cy="269"/>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grpSp>
        <p:grpSp>
          <p:nvGrpSpPr>
            <p:cNvPr id="18464" name="Group 17"/>
            <p:cNvGrpSpPr>
              <a:grpSpLocks/>
            </p:cNvGrpSpPr>
            <p:nvPr/>
          </p:nvGrpSpPr>
          <p:grpSpPr bwMode="auto">
            <a:xfrm>
              <a:off x="384" y="3571"/>
              <a:ext cx="5184" cy="269"/>
              <a:chOff x="384" y="3571"/>
              <a:chExt cx="5184" cy="269"/>
            </a:xfrm>
          </p:grpSpPr>
          <p:sp>
            <p:nvSpPr>
              <p:cNvPr id="18474" name="AutoShape 18"/>
              <p:cNvSpPr>
                <a:spLocks noChangeArrowheads="1"/>
              </p:cNvSpPr>
              <p:nvPr/>
            </p:nvSpPr>
            <p:spPr bwMode="auto">
              <a:xfrm>
                <a:off x="384" y="3571"/>
                <a:ext cx="454"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5" name="AutoShape 19"/>
              <p:cNvSpPr>
                <a:spLocks noChangeArrowheads="1"/>
              </p:cNvSpPr>
              <p:nvPr/>
            </p:nvSpPr>
            <p:spPr bwMode="auto">
              <a:xfrm>
                <a:off x="1006" y="3571"/>
                <a:ext cx="437"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6" name="AutoShape 20"/>
              <p:cNvSpPr>
                <a:spLocks noChangeArrowheads="1"/>
              </p:cNvSpPr>
              <p:nvPr/>
            </p:nvSpPr>
            <p:spPr bwMode="auto">
              <a:xfrm>
                <a:off x="1725" y="3571"/>
                <a:ext cx="445"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7" name="AutoShape 21"/>
              <p:cNvSpPr>
                <a:spLocks noChangeArrowheads="1"/>
              </p:cNvSpPr>
              <p:nvPr/>
            </p:nvSpPr>
            <p:spPr bwMode="auto">
              <a:xfrm>
                <a:off x="2351" y="3571"/>
                <a:ext cx="433"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8" name="AutoShape 22"/>
              <p:cNvSpPr>
                <a:spLocks noChangeArrowheads="1"/>
              </p:cNvSpPr>
              <p:nvPr/>
            </p:nvSpPr>
            <p:spPr bwMode="auto">
              <a:xfrm>
                <a:off x="3168" y="3571"/>
                <a:ext cx="454"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79" name="AutoShape 23"/>
              <p:cNvSpPr>
                <a:spLocks noChangeArrowheads="1"/>
              </p:cNvSpPr>
              <p:nvPr/>
            </p:nvSpPr>
            <p:spPr bwMode="auto">
              <a:xfrm>
                <a:off x="3790" y="3571"/>
                <a:ext cx="437"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80" name="AutoShape 24"/>
              <p:cNvSpPr>
                <a:spLocks noChangeArrowheads="1"/>
              </p:cNvSpPr>
              <p:nvPr/>
            </p:nvSpPr>
            <p:spPr bwMode="auto">
              <a:xfrm>
                <a:off x="4509" y="3571"/>
                <a:ext cx="445"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8481" name="AutoShape 25"/>
              <p:cNvSpPr>
                <a:spLocks noChangeArrowheads="1"/>
              </p:cNvSpPr>
              <p:nvPr/>
            </p:nvSpPr>
            <p:spPr bwMode="auto">
              <a:xfrm>
                <a:off x="5135" y="3571"/>
                <a:ext cx="433" cy="269"/>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grpSp>
        <p:cxnSp>
          <p:nvCxnSpPr>
            <p:cNvPr id="18465" name="AutoShape 26"/>
            <p:cNvCxnSpPr>
              <a:cxnSpLocks noChangeShapeType="1"/>
              <a:stCxn id="18484" idx="0"/>
              <a:endCxn id="18462" idx="2"/>
            </p:cNvCxnSpPr>
            <p:nvPr/>
          </p:nvCxnSpPr>
          <p:spPr bwMode="auto">
            <a:xfrm flipV="1">
              <a:off x="3689" y="2548"/>
              <a:ext cx="673"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6" name="AutoShape 27"/>
            <p:cNvCxnSpPr>
              <a:cxnSpLocks noChangeShapeType="1"/>
              <a:stCxn id="18485" idx="0"/>
              <a:endCxn id="18462" idx="2"/>
            </p:cNvCxnSpPr>
            <p:nvPr/>
          </p:nvCxnSpPr>
          <p:spPr bwMode="auto">
            <a:xfrm flipH="1" flipV="1">
              <a:off x="4362" y="2548"/>
              <a:ext cx="67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7" name="AutoShape 28"/>
            <p:cNvCxnSpPr>
              <a:cxnSpLocks noChangeShapeType="1"/>
              <a:stCxn id="18478" idx="0"/>
              <a:endCxn id="18484" idx="2"/>
            </p:cNvCxnSpPr>
            <p:nvPr/>
          </p:nvCxnSpPr>
          <p:spPr bwMode="auto">
            <a:xfrm flipV="1">
              <a:off x="3395" y="3194"/>
              <a:ext cx="294"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8" name="AutoShape 29"/>
            <p:cNvCxnSpPr>
              <a:cxnSpLocks noChangeShapeType="1"/>
              <a:stCxn id="18480" idx="0"/>
              <a:endCxn id="18485" idx="2"/>
            </p:cNvCxnSpPr>
            <p:nvPr/>
          </p:nvCxnSpPr>
          <p:spPr bwMode="auto">
            <a:xfrm flipV="1">
              <a:off x="4732" y="3194"/>
              <a:ext cx="302"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69" name="AutoShape 30"/>
            <p:cNvCxnSpPr>
              <a:cxnSpLocks noChangeShapeType="1"/>
              <a:stCxn id="18484" idx="2"/>
              <a:endCxn id="18479" idx="0"/>
            </p:cNvCxnSpPr>
            <p:nvPr/>
          </p:nvCxnSpPr>
          <p:spPr bwMode="auto">
            <a:xfrm>
              <a:off x="3689" y="3194"/>
              <a:ext cx="320"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70" name="AutoShape 31"/>
            <p:cNvCxnSpPr>
              <a:cxnSpLocks noChangeShapeType="1"/>
              <a:stCxn id="18485" idx="2"/>
              <a:endCxn id="18481" idx="0"/>
            </p:cNvCxnSpPr>
            <p:nvPr/>
          </p:nvCxnSpPr>
          <p:spPr bwMode="auto">
            <a:xfrm>
              <a:off x="5034" y="3194"/>
              <a:ext cx="318" cy="37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71" name="AutoShape 32"/>
            <p:cNvSpPr>
              <a:spLocks noChangeArrowheads="1"/>
            </p:cNvSpPr>
            <p:nvPr/>
          </p:nvSpPr>
          <p:spPr bwMode="auto">
            <a:xfrm>
              <a:off x="1440" y="1632"/>
              <a:ext cx="3072" cy="271"/>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cxnSp>
          <p:nvCxnSpPr>
            <p:cNvPr id="18472" name="AutoShape 33"/>
            <p:cNvCxnSpPr>
              <a:cxnSpLocks noChangeShapeType="1"/>
              <a:stCxn id="18461" idx="0"/>
              <a:endCxn id="18471" idx="2"/>
            </p:cNvCxnSpPr>
            <p:nvPr/>
          </p:nvCxnSpPr>
          <p:spPr bwMode="auto">
            <a:xfrm flipV="1">
              <a:off x="1578" y="1903"/>
              <a:ext cx="1398" cy="3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73" name="AutoShape 34"/>
            <p:cNvCxnSpPr>
              <a:cxnSpLocks noChangeShapeType="1"/>
              <a:stCxn id="18462" idx="0"/>
              <a:endCxn id="18471" idx="2"/>
            </p:cNvCxnSpPr>
            <p:nvPr/>
          </p:nvCxnSpPr>
          <p:spPr bwMode="auto">
            <a:xfrm flipH="1" flipV="1">
              <a:off x="2976" y="1903"/>
              <a:ext cx="1386" cy="3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aphicFrame>
        <p:nvGraphicFramePr>
          <p:cNvPr id="161957" name="Group 165"/>
          <p:cNvGraphicFramePr>
            <a:graphicFrameLocks noGrp="1"/>
          </p:cNvGraphicFramePr>
          <p:nvPr/>
        </p:nvGraphicFramePr>
        <p:xfrm>
          <a:off x="2743200" y="3943350"/>
          <a:ext cx="2057400" cy="2381251"/>
        </p:xfrm>
        <a:graphic>
          <a:graphicData uri="http://schemas.openxmlformats.org/drawingml/2006/table">
            <a:tbl>
              <a:tblPr/>
              <a:tblGrid>
                <a:gridCol w="685800">
                  <a:extLst>
                    <a:ext uri="{9D8B030D-6E8A-4147-A177-3AD203B41FA5}">
                      <a16:colId xmlns:a16="http://schemas.microsoft.com/office/drawing/2014/main" val="296974018"/>
                    </a:ext>
                  </a:extLst>
                </a:gridCol>
                <a:gridCol w="685800">
                  <a:extLst>
                    <a:ext uri="{9D8B030D-6E8A-4147-A177-3AD203B41FA5}">
                      <a16:colId xmlns:a16="http://schemas.microsoft.com/office/drawing/2014/main" val="3139729138"/>
                    </a:ext>
                  </a:extLst>
                </a:gridCol>
                <a:gridCol w="685800">
                  <a:extLst>
                    <a:ext uri="{9D8B030D-6E8A-4147-A177-3AD203B41FA5}">
                      <a16:colId xmlns:a16="http://schemas.microsoft.com/office/drawing/2014/main" val="2634921705"/>
                    </a:ext>
                  </a:extLst>
                </a:gridCol>
              </a:tblGrid>
              <a:tr h="28575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depth</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#seqs</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size</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42952494"/>
                  </a:ext>
                </a:extLst>
              </a:tr>
              <a:tr h="52228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0</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170938129"/>
                  </a:ext>
                </a:extLst>
              </a:tr>
              <a:tr h="527050">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2</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r>
                        <a:rPr kumimoji="0" lang="en-US" altLang="lv-LV" sz="1800" b="1" i="0" u="none" strike="noStrike" cap="none" normalizeH="0" baseline="0" smtClean="0">
                          <a:ln>
                            <a:noFill/>
                          </a:ln>
                          <a:solidFill>
                            <a:schemeClr val="tx1"/>
                          </a:solidFill>
                          <a:effectLst/>
                          <a:latin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rPr>
                        <a:t>2</a:t>
                      </a:r>
                      <a:endParaRPr kumimoji="0" lang="en-US" altLang="lv-LV" sz="1800" b="1" i="1" u="none" strike="noStrike" cap="none" normalizeH="0" baseline="3000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56822441"/>
                  </a:ext>
                </a:extLst>
              </a:tr>
              <a:tr h="52228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i</a:t>
                      </a:r>
                      <a:endParaRPr kumimoji="0" lang="en-US" altLang="lv-LV" sz="1800" b="0" i="0" u="none" strike="noStrike" cap="none" normalizeH="0" baseline="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2</a:t>
                      </a:r>
                      <a:r>
                        <a:rPr kumimoji="0" lang="en-US" altLang="lv-LV" sz="1800" b="1" i="1" u="none" strike="noStrike" cap="none" normalizeH="0" baseline="30000" smtClean="0">
                          <a:ln>
                            <a:noFill/>
                          </a:ln>
                          <a:solidFill>
                            <a:schemeClr val="tx1"/>
                          </a:solidFill>
                          <a:effectLst/>
                          <a:latin typeface="Times New Roman" panose="02020603050405020304" pitchFamily="18" charset="0"/>
                        </a:rPr>
                        <a:t>i</a:t>
                      </a:r>
                      <a:endParaRPr kumimoji="0" lang="en-US" altLang="lv-LV" sz="1800" b="0" i="0" u="none" strike="noStrike" cap="none" normalizeH="0" baseline="30000" smtClean="0">
                        <a:ln>
                          <a:noFill/>
                        </a:ln>
                        <a:solidFill>
                          <a:schemeClr val="tx1"/>
                        </a:solidFill>
                        <a:effectLst/>
                        <a:latin typeface="Times New Roman" panose="02020603050405020304" pitchFamily="18" charset="0"/>
                      </a:endParaRP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r>
                        <a:rPr kumimoji="0" lang="en-US" altLang="lv-LV" sz="1800" b="1" i="0" u="none" strike="noStrike" cap="none" normalizeH="0" baseline="0" smtClean="0">
                          <a:ln>
                            <a:noFill/>
                          </a:ln>
                          <a:solidFill>
                            <a:schemeClr val="tx1"/>
                          </a:solidFill>
                          <a:effectLst/>
                          <a:latin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rPr>
                        <a:t>2</a:t>
                      </a:r>
                      <a:r>
                        <a:rPr kumimoji="0" lang="en-US" altLang="lv-LV" sz="1800" b="1" i="1" u="none" strike="noStrike" cap="none" normalizeH="0" baseline="30000" smtClean="0">
                          <a:ln>
                            <a:noFill/>
                          </a:ln>
                          <a:solidFill>
                            <a:schemeClr val="tx1"/>
                          </a:solidFill>
                          <a:effectLst/>
                          <a:latin typeface="Times New Roman" panose="02020603050405020304" pitchFamily="18" charset="0"/>
                        </a:rPr>
                        <a:t>i</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89574169"/>
                  </a:ext>
                </a:extLst>
              </a:tr>
              <a:tr h="523875">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0"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818935622"/>
                  </a:ext>
                </a:extLst>
              </a:tr>
            </a:tbl>
          </a:graphicData>
        </a:graphic>
      </p:graphicFrame>
    </p:spTree>
    <p:extLst>
      <p:ext uri="{BB962C8B-B14F-4D97-AF65-F5344CB8AC3E}">
        <p14:creationId xmlns:p14="http://schemas.microsoft.com/office/powerpoint/2010/main" val="403054651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lv-LV" smtClean="0"/>
              <a:t>Summary of Sorting Algorithms</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C1E86C3-EE3F-44BF-8B7B-7BAFCBE589C0}" type="slidenum">
              <a:rPr lang="en-US" altLang="lv-LV" sz="1400"/>
              <a:pPr eaLnBrk="1" hangingPunct="1"/>
              <a:t>28</a:t>
            </a:fld>
            <a:endParaRPr lang="en-US" altLang="lv-LV" sz="1400"/>
          </a:p>
        </p:txBody>
      </p:sp>
      <p:graphicFrame>
        <p:nvGraphicFramePr>
          <p:cNvPr id="144608" name="Group 1248"/>
          <p:cNvGraphicFramePr>
            <a:graphicFrameLocks noGrp="1"/>
          </p:cNvGraphicFramePr>
          <p:nvPr/>
        </p:nvGraphicFramePr>
        <p:xfrm>
          <a:off x="2381250" y="1628775"/>
          <a:ext cx="7543800" cy="4688498"/>
        </p:xfrm>
        <a:graphic>
          <a:graphicData uri="http://schemas.openxmlformats.org/drawingml/2006/table">
            <a:tbl>
              <a:tblPr/>
              <a:tblGrid>
                <a:gridCol w="2071688">
                  <a:extLst>
                    <a:ext uri="{9D8B030D-6E8A-4147-A177-3AD203B41FA5}">
                      <a16:colId xmlns:a16="http://schemas.microsoft.com/office/drawing/2014/main" val="20000"/>
                    </a:ext>
                  </a:extLst>
                </a:gridCol>
                <a:gridCol w="1700212">
                  <a:extLst>
                    <a:ext uri="{9D8B030D-6E8A-4147-A177-3AD203B41FA5}">
                      <a16:colId xmlns:a16="http://schemas.microsoft.com/office/drawing/2014/main" val="20001"/>
                    </a:ext>
                  </a:extLst>
                </a:gridCol>
                <a:gridCol w="3771900">
                  <a:extLst>
                    <a:ext uri="{9D8B030D-6E8A-4147-A177-3AD203B41FA5}">
                      <a16:colId xmlns:a16="http://schemas.microsoft.com/office/drawing/2014/main" val="20002"/>
                    </a:ext>
                  </a:extLst>
                </a:gridCol>
              </a:tblGrid>
              <a:tr h="59204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Algorithm</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Time</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Notes</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selection-sort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small data sets (&lt; 1K)</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insertion-sort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small data sets (&lt; 1K)</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heap-sort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large data sets (1K </a:t>
                      </a:r>
                      <a:r>
                        <a:rPr kumimoji="0" lang="en-US" sz="1800" b="0" i="0" u="none" strike="noStrike" cap="none" normalizeH="0" baseline="0" smtClean="0">
                          <a:ln>
                            <a:noFill/>
                          </a:ln>
                          <a:solidFill>
                            <a:schemeClr val="tx1"/>
                          </a:solidFill>
                          <a:effectLst/>
                          <a:latin typeface="Tahoma" pitchFamily="34" charset="0"/>
                          <a:cs typeface="Tahoma" pitchFamily="34" charset="0"/>
                        </a:rPr>
                        <a:t>—</a:t>
                      </a:r>
                      <a:r>
                        <a:rPr kumimoji="0" lang="en-US" sz="1800" b="0" i="0" u="none" strike="noStrike" cap="none" normalizeH="0" baseline="0" smtClean="0">
                          <a:ln>
                            <a:noFill/>
                          </a:ln>
                          <a:solidFill>
                            <a:schemeClr val="tx1"/>
                          </a:solidFill>
                          <a:effectLst/>
                          <a:latin typeface="Tahoma" pitchFamily="34" charset="0"/>
                        </a:rPr>
                        <a:t> 1M)</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10239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merge-sort</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sequential data access</a:t>
                      </a:r>
                    </a:p>
                    <a:p>
                      <a:pPr marL="342900" marR="0" lvl="0" indent="-34290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for huge data sets (&gt; 1M)</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111983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lv-LV" altLang="en-US" dirty="0" smtClean="0"/>
              <a:t>Quicksort: Intro</a:t>
            </a:r>
          </a:p>
        </p:txBody>
      </p:sp>
      <p:sp>
        <p:nvSpPr>
          <p:cNvPr id="373763" name="Rectangle 3"/>
          <p:cNvSpPr>
            <a:spLocks noGrp="1" noChangeArrowheads="1"/>
          </p:cNvSpPr>
          <p:nvPr>
            <p:ph idx="1"/>
          </p:nvPr>
        </p:nvSpPr>
        <p:spPr/>
        <p:txBody>
          <a:bodyPr/>
          <a:lstStyle/>
          <a:p>
            <a:pPr eaLnBrk="1" hangingPunct="1">
              <a:lnSpc>
                <a:spcPct val="90000"/>
              </a:lnSpc>
            </a:pPr>
            <a:r>
              <a:rPr lang="lv-LV" altLang="en-US" dirty="0" smtClean="0"/>
              <a:t>Quicksort is similar to Merge Sort. </a:t>
            </a:r>
            <a:endParaRPr lang="lv-LV" altLang="en-US" dirty="0"/>
          </a:p>
          <a:p>
            <a:pPr eaLnBrk="1" hangingPunct="1">
              <a:lnSpc>
                <a:spcPct val="90000"/>
              </a:lnSpc>
            </a:pPr>
            <a:r>
              <a:rPr lang="lv-LV" altLang="en-US" dirty="0" smtClean="0"/>
              <a:t>An essential improvement – no need for extra space to store intermediate results.</a:t>
            </a:r>
          </a:p>
          <a:p>
            <a:pPr eaLnBrk="1" hangingPunct="1">
              <a:lnSpc>
                <a:spcPct val="90000"/>
              </a:lnSpc>
            </a:pPr>
            <a:r>
              <a:rPr lang="lv-LV" altLang="en-US" dirty="0" smtClean="0"/>
              <a:t>Ordering happens in the same table where the elements are stored. </a:t>
            </a:r>
          </a:p>
          <a:p>
            <a:pPr eaLnBrk="1" hangingPunct="1">
              <a:lnSpc>
                <a:spcPct val="90000"/>
              </a:lnSpc>
            </a:pPr>
            <a:r>
              <a:rPr lang="lv-LV" altLang="en-US" dirty="0" smtClean="0"/>
              <a:t>Quicksort uses a few external variables (not large arrays).</a:t>
            </a:r>
          </a:p>
          <a:p>
            <a:pPr eaLnBrk="1" hangingPunct="1"/>
            <a:r>
              <a:rPr lang="lv-LV" altLang="en-US" dirty="0" smtClean="0"/>
              <a:t>Quicksort algorithm ensures that the table is split into two (unequal) parts (and any element in the first part does not exceed any element in the second part).</a:t>
            </a:r>
          </a:p>
          <a:p>
            <a:pPr eaLnBrk="1" hangingPunct="1"/>
            <a:r>
              <a:rPr lang="lv-LV" altLang="en-US" dirty="0" smtClean="0"/>
              <a:t>Apply this recursively by subdividing the tables again, and so on.</a:t>
            </a:r>
          </a:p>
          <a:p>
            <a:pPr eaLnBrk="1" hangingPunct="1"/>
            <a:r>
              <a:rPr lang="lv-LV" altLang="en-US" dirty="0" smtClean="0"/>
              <a:t>Ideally want to pivot on median, but it usually do not search for it.</a:t>
            </a:r>
          </a:p>
        </p:txBody>
      </p:sp>
      <p:sp>
        <p:nvSpPr>
          <p:cNvPr id="276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36EB14-C06F-4DDB-8D35-0790CD91E6AE}" type="slidenum">
              <a:rPr lang="lv-LV" altLang="en-US" sz="1400"/>
              <a:pPr>
                <a:spcBef>
                  <a:spcPct val="0"/>
                </a:spcBef>
                <a:buFontTx/>
                <a:buNone/>
              </a:pPr>
              <a:t>29</a:t>
            </a:fld>
            <a:endParaRPr lang="lv-LV" altLang="en-US" sz="1400"/>
          </a:p>
        </p:txBody>
      </p:sp>
    </p:spTree>
    <p:extLst>
      <p:ext uri="{BB962C8B-B14F-4D97-AF65-F5344CB8AC3E}">
        <p14:creationId xmlns:p14="http://schemas.microsoft.com/office/powerpoint/2010/main" val="6400101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3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3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lv-LV" altLang="en-US" dirty="0" smtClean="0"/>
              <a:t>Classifying Sorting Methods</a:t>
            </a:r>
          </a:p>
        </p:txBody>
      </p:sp>
      <p:sp>
        <p:nvSpPr>
          <p:cNvPr id="350211" name="Rectangle 3"/>
          <p:cNvSpPr>
            <a:spLocks noGrp="1" noChangeArrowheads="1"/>
          </p:cNvSpPr>
          <p:nvPr>
            <p:ph idx="1"/>
          </p:nvPr>
        </p:nvSpPr>
        <p:spPr/>
        <p:txBody>
          <a:bodyPr/>
          <a:lstStyle/>
          <a:p>
            <a:pPr eaLnBrk="1" hangingPunct="1"/>
            <a:r>
              <a:rPr lang="lv-LV" altLang="en-US" sz="2800" dirty="0" smtClean="0"/>
              <a:t>Internal and external sorting</a:t>
            </a:r>
            <a:endParaRPr lang="lv-LV" altLang="en-US" sz="2800" dirty="0"/>
          </a:p>
          <a:p>
            <a:pPr eaLnBrk="1" hangingPunct="1"/>
            <a:r>
              <a:rPr lang="lv-LV" altLang="en-US" sz="2800" dirty="0" smtClean="0"/>
              <a:t>Sorting "in place" and sorting, using additional data structures.</a:t>
            </a:r>
          </a:p>
          <a:p>
            <a:pPr eaLnBrk="1" hangingPunct="1"/>
            <a:r>
              <a:rPr lang="lv-LV" altLang="en-US" sz="2800" dirty="0" smtClean="0"/>
              <a:t>The worst case and the average case complexity.</a:t>
            </a:r>
            <a:endParaRPr lang="lv-LV" altLang="en-US" sz="2800" dirty="0"/>
          </a:p>
          <a:p>
            <a:pPr eaLnBrk="1" hangingPunct="1"/>
            <a:r>
              <a:rPr lang="lv-LV" altLang="en-US" sz="2800" dirty="0" smtClean="0"/>
              <a:t>Sorting with comparisons and sorting "digitally"</a:t>
            </a:r>
            <a:endParaRPr lang="lv-LV" altLang="en-US" sz="2800" dirty="0"/>
          </a:p>
          <a:p>
            <a:pPr eaLnBrk="1" hangingPunct="1"/>
            <a:r>
              <a:rPr lang="lv-LV" altLang="en-US" sz="2800" dirty="0" smtClean="0"/>
              <a:t>Stable and unstable algorithms</a:t>
            </a:r>
            <a:endParaRPr lang="lv-LV" altLang="en-US" sz="2800" dirty="0"/>
          </a:p>
          <a:p>
            <a:pPr eaLnBrk="1" hangingPunct="1"/>
            <a:r>
              <a:rPr lang="lv-LV" altLang="en-US" sz="2800" dirty="0" smtClean="0"/>
              <a:t>"inefficient, but easy" and “efficient, but hard” (also hard to memorize) algorithms.</a:t>
            </a:r>
            <a:endParaRPr lang="lv-LV" altLang="en-US" sz="2800" dirty="0"/>
          </a:p>
        </p:txBody>
      </p:sp>
      <p:sp>
        <p:nvSpPr>
          <p:cNvPr id="81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0FE7783-E618-4B8D-B33A-DA10799A481D}" type="slidenum">
              <a:rPr lang="lv-LV" altLang="en-US" sz="1400"/>
              <a:pPr>
                <a:spcBef>
                  <a:spcPct val="0"/>
                </a:spcBef>
                <a:buFontTx/>
                <a:buNone/>
              </a:pPr>
              <a:t>3</a:t>
            </a:fld>
            <a:endParaRPr lang="lv-LV" altLang="en-US" sz="1400"/>
          </a:p>
        </p:txBody>
      </p:sp>
    </p:spTree>
    <p:extLst>
      <p:ext uri="{BB962C8B-B14F-4D97-AF65-F5344CB8AC3E}">
        <p14:creationId xmlns:p14="http://schemas.microsoft.com/office/powerpoint/2010/main" val="842089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0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0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0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0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0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0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lv-LV" altLang="en-US" dirty="0" smtClean="0"/>
              <a:t>Quicksort: Use of Pivot</a:t>
            </a:r>
          </a:p>
        </p:txBody>
      </p:sp>
      <p:sp>
        <p:nvSpPr>
          <p:cNvPr id="376835" name="Rectangle 3"/>
          <p:cNvSpPr>
            <a:spLocks noGrp="1" noChangeArrowheads="1"/>
          </p:cNvSpPr>
          <p:nvPr>
            <p:ph idx="1"/>
          </p:nvPr>
        </p:nvSpPr>
        <p:spPr/>
        <p:txBody>
          <a:bodyPr/>
          <a:lstStyle/>
          <a:p>
            <a:pPr eaLnBrk="1" hangingPunct="1"/>
            <a:r>
              <a:rPr lang="lv-LV" altLang="en-US" dirty="0" smtClean="0"/>
              <a:t>The element that divides table at every step is named </a:t>
            </a:r>
            <a:r>
              <a:rPr lang="lv-LV" altLang="en-US" b="1" i="1" dirty="0" smtClean="0">
                <a:solidFill>
                  <a:srgbClr val="0070C0"/>
                </a:solidFill>
              </a:rPr>
              <a:t>pivot</a:t>
            </a:r>
            <a:r>
              <a:rPr lang="lv-LV" altLang="en-US" dirty="0" smtClean="0"/>
              <a:t>.</a:t>
            </a:r>
            <a:r>
              <a:rPr lang="lv-LV" altLang="en-US" i="1" dirty="0"/>
              <a:t> </a:t>
            </a:r>
            <a:r>
              <a:rPr lang="lv-LV" altLang="en-US" dirty="0" smtClean="0"/>
              <a:t>The simplest flavor – the pivot is always the leftmost element of an unsorted array.</a:t>
            </a:r>
          </a:p>
          <a:p>
            <a:pPr eaLnBrk="1" hangingPunct="1"/>
            <a:r>
              <a:rPr lang="lv-LV" altLang="en-US" dirty="0" smtClean="0"/>
              <a:t>If we assume that the input table is randomly shuffled, we can expect that the pivot would usually divide the table in a reasontably balanced way.</a:t>
            </a:r>
          </a:p>
          <a:p>
            <a:pPr eaLnBrk="1" hangingPunct="1">
              <a:lnSpc>
                <a:spcPct val="90000"/>
              </a:lnSpc>
            </a:pPr>
            <a:r>
              <a:rPr lang="lv-LV" altLang="en-US" dirty="0" smtClean="0"/>
              <a:t>Scan the table from the left to the right and find element that is larger than the pivot. </a:t>
            </a:r>
            <a:endParaRPr lang="lv-LV" altLang="en-US" dirty="0"/>
          </a:p>
          <a:p>
            <a:pPr eaLnBrk="1" hangingPunct="1">
              <a:lnSpc>
                <a:spcPct val="90000"/>
              </a:lnSpc>
            </a:pPr>
            <a:r>
              <a:rPr lang="lv-LV" altLang="en-US" dirty="0" smtClean="0"/>
              <a:t>Also scan the table from right to left and search for an element that is less or equal to the pivot. </a:t>
            </a:r>
            <a:endParaRPr lang="lv-LV" altLang="en-US" dirty="0"/>
          </a:p>
          <a:p>
            <a:pPr eaLnBrk="1" hangingPunct="1">
              <a:lnSpc>
                <a:spcPct val="90000"/>
              </a:lnSpc>
            </a:pPr>
            <a:r>
              <a:rPr lang="lv-LV" altLang="en-US" dirty="0" smtClean="0"/>
              <a:t>When both such elements are found, swap them and continue scanning. </a:t>
            </a:r>
            <a:endParaRPr lang="lv-LV" altLang="en-US" dirty="0"/>
          </a:p>
          <a:p>
            <a:pPr eaLnBrk="1" hangingPunct="1">
              <a:lnSpc>
                <a:spcPct val="90000"/>
              </a:lnSpc>
            </a:pPr>
            <a:r>
              <a:rPr lang="lv-LV" altLang="en-US" dirty="0" smtClean="0"/>
              <a:t>Finding and swapping stops, when both scans meet somewhere. Finally swap the pivot to the last element less or equal to the pivot.</a:t>
            </a:r>
          </a:p>
        </p:txBody>
      </p:sp>
      <p:sp>
        <p:nvSpPr>
          <p:cNvPr id="307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2DC624A-671B-494D-84C4-FE6BEEC7D500}" type="slidenum">
              <a:rPr lang="lv-LV" altLang="en-US" sz="1400"/>
              <a:pPr>
                <a:spcBef>
                  <a:spcPct val="0"/>
                </a:spcBef>
                <a:buFontTx/>
                <a:buNone/>
              </a:pPr>
              <a:t>30</a:t>
            </a:fld>
            <a:endParaRPr lang="lv-LV" altLang="en-US" sz="1400"/>
          </a:p>
        </p:txBody>
      </p:sp>
    </p:spTree>
    <p:extLst>
      <p:ext uri="{BB962C8B-B14F-4D97-AF65-F5344CB8AC3E}">
        <p14:creationId xmlns:p14="http://schemas.microsoft.com/office/powerpoint/2010/main" val="3729155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6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6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6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lv-LV" altLang="lv-LV" dirty="0"/>
              <a:t>Q</a:t>
            </a:r>
            <a:r>
              <a:rPr lang="en-US" altLang="lv-LV" dirty="0" err="1" smtClean="0"/>
              <a:t>uick</a:t>
            </a:r>
            <a:r>
              <a:rPr lang="lv-LV" altLang="lv-LV" dirty="0" smtClean="0"/>
              <a:t>s</a:t>
            </a:r>
            <a:r>
              <a:rPr lang="en-US" altLang="lv-LV" dirty="0" smtClean="0"/>
              <a:t>ort</a:t>
            </a:r>
          </a:p>
        </p:txBody>
      </p:sp>
      <p:sp>
        <p:nvSpPr>
          <p:cNvPr id="8198" name="Rectangle 3" descr="Rectangle: Click to edit Master text styles&#10;Second level&#10;Third level&#10;Fourth level&#10;Fifth level"/>
          <p:cNvSpPr>
            <a:spLocks noGrp="1" noChangeArrowheads="1"/>
          </p:cNvSpPr>
          <p:nvPr>
            <p:ph idx="1"/>
          </p:nvPr>
        </p:nvSpPr>
        <p:spPr>
          <a:xfrm>
            <a:off x="1422400" y="1752601"/>
            <a:ext cx="4641850" cy="4114800"/>
          </a:xfrm>
        </p:spPr>
        <p:txBody>
          <a:bodyPr/>
          <a:lstStyle/>
          <a:p>
            <a:pPr eaLnBrk="1" hangingPunct="1"/>
            <a:r>
              <a:rPr lang="en-US" altLang="lv-LV" sz="2400" dirty="0" smtClean="0">
                <a:solidFill>
                  <a:schemeClr val="tx2"/>
                </a:solidFill>
              </a:rPr>
              <a:t>Quick</a:t>
            </a:r>
            <a:r>
              <a:rPr lang="lv-LV" altLang="lv-LV" sz="2400" dirty="0" smtClean="0">
                <a:solidFill>
                  <a:schemeClr val="tx2"/>
                </a:solidFill>
              </a:rPr>
              <a:t>S</a:t>
            </a:r>
            <a:r>
              <a:rPr lang="en-US" altLang="lv-LV" sz="2400" dirty="0" smtClean="0">
                <a:solidFill>
                  <a:schemeClr val="tx2"/>
                </a:solidFill>
              </a:rPr>
              <a:t>ort</a:t>
            </a:r>
            <a:r>
              <a:rPr lang="en-US" altLang="lv-LV" sz="2400" dirty="0" smtClean="0"/>
              <a:t> </a:t>
            </a:r>
            <a:r>
              <a:rPr lang="en-US" altLang="lv-LV" sz="2400" dirty="0"/>
              <a:t>is a randomized sorting algorithm based on the divide-and-conquer paradigm:</a:t>
            </a:r>
          </a:p>
          <a:p>
            <a:pPr lvl="1" eaLnBrk="1" hangingPunct="1"/>
            <a:r>
              <a:rPr lang="en-US" altLang="lv-LV" sz="2000" dirty="0">
                <a:solidFill>
                  <a:schemeClr val="tx2"/>
                </a:solidFill>
              </a:rPr>
              <a:t>Divide</a:t>
            </a:r>
            <a:r>
              <a:rPr lang="en-US" altLang="lv-LV" sz="2000" dirty="0"/>
              <a:t>: pick a random element </a:t>
            </a:r>
            <a:r>
              <a:rPr lang="en-US" altLang="lv-LV" sz="2000" b="1" i="1" dirty="0">
                <a:latin typeface="Times New Roman" panose="02020603050405020304" pitchFamily="18" charset="0"/>
              </a:rPr>
              <a:t>x</a:t>
            </a:r>
            <a:r>
              <a:rPr lang="en-US" altLang="lv-LV" sz="2000" dirty="0"/>
              <a:t> (called </a:t>
            </a:r>
            <a:r>
              <a:rPr lang="en-US" altLang="lv-LV" sz="2000" dirty="0">
                <a:solidFill>
                  <a:schemeClr val="tx2"/>
                </a:solidFill>
              </a:rPr>
              <a:t>pivot</a:t>
            </a:r>
            <a:r>
              <a:rPr lang="en-US" altLang="lv-LV" sz="2000" dirty="0"/>
              <a:t>) and partition </a:t>
            </a:r>
            <a:r>
              <a:rPr lang="en-US" altLang="lv-LV" sz="2000" b="1" i="1" dirty="0">
                <a:latin typeface="Times New Roman" panose="02020603050405020304" pitchFamily="18" charset="0"/>
              </a:rPr>
              <a:t>S</a:t>
            </a:r>
            <a:r>
              <a:rPr lang="en-US" altLang="lv-LV" sz="2000" dirty="0"/>
              <a:t> into </a:t>
            </a:r>
          </a:p>
          <a:p>
            <a:pPr lvl="2" eaLnBrk="1" hangingPunct="1"/>
            <a:r>
              <a:rPr lang="en-US" altLang="lv-LV" sz="1800" b="1" i="1" dirty="0">
                <a:latin typeface="Times New Roman" panose="02020603050405020304" pitchFamily="18" charset="0"/>
              </a:rPr>
              <a:t>L </a:t>
            </a:r>
            <a:r>
              <a:rPr lang="en-US" altLang="lv-LV" sz="1800" dirty="0"/>
              <a:t>elements </a:t>
            </a:r>
            <a:r>
              <a:rPr lang="en-US" altLang="lv-LV" sz="1800" dirty="0" smtClean="0"/>
              <a:t>less</a:t>
            </a:r>
            <a:r>
              <a:rPr lang="lv-LV" altLang="lv-LV" sz="1800" dirty="0" smtClean="0"/>
              <a:t> or equal</a:t>
            </a:r>
            <a:r>
              <a:rPr lang="en-US" altLang="lv-LV" sz="1800" dirty="0" smtClean="0"/>
              <a:t> </a:t>
            </a:r>
            <a:r>
              <a:rPr lang="en-US" altLang="lv-LV" sz="1800" dirty="0"/>
              <a:t>than </a:t>
            </a:r>
            <a:r>
              <a:rPr lang="en-US" altLang="lv-LV" sz="1800" b="1" i="1" dirty="0">
                <a:latin typeface="Times New Roman" panose="02020603050405020304" pitchFamily="18" charset="0"/>
              </a:rPr>
              <a:t>x</a:t>
            </a:r>
          </a:p>
          <a:p>
            <a:pPr lvl="2" eaLnBrk="1" hangingPunct="1"/>
            <a:r>
              <a:rPr lang="en-US" altLang="lv-LV" sz="1800" b="1" i="1" dirty="0">
                <a:latin typeface="Times New Roman" panose="02020603050405020304" pitchFamily="18" charset="0"/>
              </a:rPr>
              <a:t>E </a:t>
            </a:r>
            <a:r>
              <a:rPr lang="lv-LV" altLang="lv-LV" sz="1800" dirty="0" smtClean="0"/>
              <a:t>– pivot </a:t>
            </a:r>
            <a:r>
              <a:rPr lang="en-US" altLang="lv-LV" sz="1800" b="1" i="1" dirty="0">
                <a:latin typeface="Times New Roman" panose="02020603050405020304" pitchFamily="18" charset="0"/>
              </a:rPr>
              <a:t>x </a:t>
            </a:r>
            <a:r>
              <a:rPr lang="lv-LV" altLang="lv-LV" sz="1800" dirty="0" smtClean="0"/>
              <a:t>itself</a:t>
            </a:r>
            <a:endParaRPr lang="en-US" altLang="lv-LV" sz="1800" dirty="0"/>
          </a:p>
          <a:p>
            <a:pPr lvl="2" eaLnBrk="1" hangingPunct="1"/>
            <a:r>
              <a:rPr lang="en-US" altLang="lv-LV" sz="1800" b="1" i="1" dirty="0">
                <a:latin typeface="Times New Roman" panose="02020603050405020304" pitchFamily="18" charset="0"/>
              </a:rPr>
              <a:t>G </a:t>
            </a:r>
            <a:r>
              <a:rPr lang="lv-LV" altLang="lv-LV" sz="1800" b="1" i="1" dirty="0" smtClean="0">
                <a:latin typeface="Times New Roman" panose="02020603050405020304" pitchFamily="18" charset="0"/>
              </a:rPr>
              <a:t>– </a:t>
            </a:r>
            <a:r>
              <a:rPr lang="en-US" altLang="lv-LV" sz="1800" dirty="0" smtClean="0"/>
              <a:t>elements</a:t>
            </a:r>
            <a:r>
              <a:rPr lang="lv-LV" altLang="lv-LV" sz="1800" dirty="0" smtClean="0"/>
              <a:t> </a:t>
            </a:r>
            <a:r>
              <a:rPr lang="en-US" altLang="lv-LV" sz="1800" dirty="0" smtClean="0"/>
              <a:t>greater </a:t>
            </a:r>
            <a:r>
              <a:rPr lang="en-US" altLang="lv-LV" sz="1800" dirty="0"/>
              <a:t>than </a:t>
            </a:r>
            <a:r>
              <a:rPr lang="en-US" altLang="lv-LV" sz="1800" b="1" i="1" dirty="0">
                <a:latin typeface="Times New Roman" panose="02020603050405020304" pitchFamily="18" charset="0"/>
              </a:rPr>
              <a:t>x</a:t>
            </a:r>
            <a:endParaRPr lang="en-US" altLang="lv-LV" sz="1800" dirty="0"/>
          </a:p>
          <a:p>
            <a:pPr lvl="1" eaLnBrk="1" hangingPunct="1"/>
            <a:r>
              <a:rPr lang="en-US" altLang="lv-LV" sz="2000" dirty="0" smtClean="0">
                <a:solidFill>
                  <a:schemeClr val="tx2"/>
                </a:solidFill>
              </a:rPr>
              <a:t>Recur</a:t>
            </a:r>
            <a:r>
              <a:rPr lang="lv-LV" altLang="lv-LV" sz="2000" dirty="0" smtClean="0">
                <a:solidFill>
                  <a:schemeClr val="tx2"/>
                </a:solidFill>
              </a:rPr>
              <a:t>sion</a:t>
            </a:r>
            <a:r>
              <a:rPr lang="en-US" altLang="lv-LV" sz="2000" dirty="0" smtClean="0"/>
              <a:t>: </a:t>
            </a:r>
            <a:r>
              <a:rPr lang="en-US" altLang="lv-LV" sz="2000" dirty="0"/>
              <a:t>sort </a:t>
            </a:r>
            <a:r>
              <a:rPr lang="en-US" altLang="lv-LV" sz="2000" b="1" i="1" dirty="0">
                <a:latin typeface="Times New Roman" panose="02020603050405020304" pitchFamily="18" charset="0"/>
              </a:rPr>
              <a:t>L </a:t>
            </a:r>
            <a:r>
              <a:rPr lang="en-US" altLang="lv-LV" sz="2000" dirty="0"/>
              <a:t>and </a:t>
            </a:r>
            <a:r>
              <a:rPr lang="en-US" altLang="lv-LV" sz="2000" b="1" i="1" dirty="0" smtClean="0">
                <a:latin typeface="Times New Roman" panose="02020603050405020304" pitchFamily="18" charset="0"/>
              </a:rPr>
              <a:t>G</a:t>
            </a:r>
            <a:r>
              <a:rPr lang="lv-LV" altLang="lv-LV" sz="2000" b="1" i="1" dirty="0" smtClean="0">
                <a:latin typeface="Times New Roman" panose="02020603050405020304" pitchFamily="18" charset="0"/>
              </a:rPr>
              <a:t> </a:t>
            </a:r>
            <a:r>
              <a:rPr lang="lv-LV" altLang="lv-LV" sz="2000" dirty="0" smtClean="0">
                <a:latin typeface="Times New Roman" panose="02020603050405020304" pitchFamily="18" charset="0"/>
              </a:rPr>
              <a:t>using the same QuickSort</a:t>
            </a:r>
            <a:endParaRPr lang="en-US" altLang="lv-LV" sz="2000" dirty="0"/>
          </a:p>
          <a:p>
            <a:pPr lvl="1" eaLnBrk="1" hangingPunct="1"/>
            <a:r>
              <a:rPr lang="en-US" altLang="lv-LV" sz="2000" dirty="0">
                <a:solidFill>
                  <a:schemeClr val="tx2"/>
                </a:solidFill>
              </a:rPr>
              <a:t>Conquer</a:t>
            </a:r>
            <a:r>
              <a:rPr lang="en-US" altLang="lv-LV" sz="2000" dirty="0"/>
              <a:t>: join </a:t>
            </a:r>
            <a:r>
              <a:rPr lang="en-US" altLang="lv-LV" sz="2000" b="1" i="1" dirty="0">
                <a:latin typeface="Times New Roman" panose="02020603050405020304" pitchFamily="18" charset="0"/>
              </a:rPr>
              <a:t>L</a:t>
            </a:r>
            <a:r>
              <a:rPr lang="en-US" altLang="lv-LV" sz="2000" dirty="0"/>
              <a:t>, </a:t>
            </a:r>
            <a:r>
              <a:rPr lang="en-US" altLang="lv-LV" sz="2000" b="1" i="1" dirty="0">
                <a:latin typeface="Times New Roman" panose="02020603050405020304" pitchFamily="18" charset="0"/>
              </a:rPr>
              <a:t>E</a:t>
            </a:r>
            <a:r>
              <a:rPr lang="en-US" altLang="lv-LV" sz="2000" b="1" i="1" dirty="0"/>
              <a:t> </a:t>
            </a:r>
            <a:r>
              <a:rPr lang="en-US" altLang="lv-LV" sz="2000" dirty="0"/>
              <a:t>and </a:t>
            </a:r>
            <a:r>
              <a:rPr lang="en-US" altLang="lv-LV" sz="2000" b="1" i="1" dirty="0" smtClean="0">
                <a:latin typeface="Times New Roman" panose="02020603050405020304" pitchFamily="18" charset="0"/>
              </a:rPr>
              <a:t>G</a:t>
            </a:r>
            <a:r>
              <a:rPr lang="lv-LV" altLang="lv-LV" sz="2000" b="1" i="1" dirty="0" smtClean="0">
                <a:latin typeface="Times New Roman" panose="02020603050405020304" pitchFamily="18" charset="0"/>
              </a:rPr>
              <a:t> </a:t>
            </a:r>
            <a:r>
              <a:rPr lang="lv-LV" altLang="lv-LV" sz="2000" dirty="0" smtClean="0">
                <a:latin typeface="Times New Roman" panose="02020603050405020304" pitchFamily="18" charset="0"/>
              </a:rPr>
              <a:t>(simple concatenation in place – zero time.)</a:t>
            </a:r>
            <a:endParaRPr lang="en-US" altLang="lv-LV" sz="2000" dirty="0">
              <a:latin typeface="Times New Roman" panose="02020603050405020304" pitchFamily="18" charset="0"/>
            </a:endParaRPr>
          </a:p>
        </p:txBody>
      </p:sp>
      <p:sp>
        <p:nvSpPr>
          <p:cNvPr id="81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07650AB-0A93-4E7A-9F3F-BF640D223F60}" type="slidenum">
              <a:rPr lang="en-US" altLang="lv-LV" sz="1400"/>
              <a:pPr eaLnBrk="1" hangingPunct="1"/>
              <a:t>31</a:t>
            </a:fld>
            <a:endParaRPr lang="en-US" altLang="lv-LV" sz="1400"/>
          </a:p>
        </p:txBody>
      </p:sp>
      <p:sp>
        <p:nvSpPr>
          <p:cNvPr id="8196" name="Rectangle 50"/>
          <p:cNvSpPr>
            <a:spLocks noChangeArrowheads="1"/>
          </p:cNvSpPr>
          <p:nvPr/>
        </p:nvSpPr>
        <p:spPr bwMode="auto">
          <a:xfrm>
            <a:off x="7340600" y="5670550"/>
            <a:ext cx="228600" cy="3429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199" name="Rectangle 6"/>
          <p:cNvSpPr>
            <a:spLocks noChangeArrowheads="1"/>
          </p:cNvSpPr>
          <p:nvPr/>
        </p:nvSpPr>
        <p:spPr bwMode="auto">
          <a:xfrm>
            <a:off x="6934200" y="1635125"/>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0" name="Rectangle 7"/>
          <p:cNvSpPr>
            <a:spLocks noChangeArrowheads="1"/>
          </p:cNvSpPr>
          <p:nvPr/>
        </p:nvSpPr>
        <p:spPr bwMode="auto">
          <a:xfrm>
            <a:off x="7340600" y="2238375"/>
            <a:ext cx="228600" cy="4572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1" name="Rectangle 9"/>
          <p:cNvSpPr>
            <a:spLocks noChangeArrowheads="1"/>
          </p:cNvSpPr>
          <p:nvPr/>
        </p:nvSpPr>
        <p:spPr bwMode="auto">
          <a:xfrm>
            <a:off x="8153400" y="2409825"/>
            <a:ext cx="228600" cy="2857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2" name="Rectangle 10"/>
          <p:cNvSpPr>
            <a:spLocks noChangeArrowheads="1"/>
          </p:cNvSpPr>
          <p:nvPr/>
        </p:nvSpPr>
        <p:spPr bwMode="auto">
          <a:xfrm>
            <a:off x="8559800" y="2066925"/>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03" name="Rectangle 11"/>
          <p:cNvSpPr>
            <a:spLocks noChangeArrowheads="1"/>
          </p:cNvSpPr>
          <p:nvPr/>
        </p:nvSpPr>
        <p:spPr bwMode="auto">
          <a:xfrm>
            <a:off x="8966200" y="1724025"/>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4" name="Rectangle 12"/>
          <p:cNvSpPr>
            <a:spLocks noChangeArrowheads="1"/>
          </p:cNvSpPr>
          <p:nvPr/>
        </p:nvSpPr>
        <p:spPr bwMode="auto">
          <a:xfrm>
            <a:off x="9372600" y="2352675"/>
            <a:ext cx="228600" cy="3429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5" name="Rectangle 23"/>
          <p:cNvSpPr>
            <a:spLocks noChangeArrowheads="1"/>
          </p:cNvSpPr>
          <p:nvPr/>
        </p:nvSpPr>
        <p:spPr bwMode="auto">
          <a:xfrm>
            <a:off x="7747000" y="1895475"/>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6" name="Rectangle 24"/>
          <p:cNvSpPr>
            <a:spLocks noChangeArrowheads="1"/>
          </p:cNvSpPr>
          <p:nvPr/>
        </p:nvSpPr>
        <p:spPr bwMode="auto">
          <a:xfrm>
            <a:off x="9067800" y="3095625"/>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7" name="Rectangle 25"/>
          <p:cNvSpPr>
            <a:spLocks noChangeArrowheads="1"/>
          </p:cNvSpPr>
          <p:nvPr/>
        </p:nvSpPr>
        <p:spPr bwMode="auto">
          <a:xfrm>
            <a:off x="9906000" y="3184525"/>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08" name="Rectangle 26"/>
          <p:cNvSpPr>
            <a:spLocks noChangeArrowheads="1"/>
          </p:cNvSpPr>
          <p:nvPr/>
        </p:nvSpPr>
        <p:spPr bwMode="auto">
          <a:xfrm>
            <a:off x="9486900" y="3355975"/>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nvGrpSpPr>
          <p:cNvPr id="8209" name="Group 31"/>
          <p:cNvGrpSpPr>
            <a:grpSpLocks/>
          </p:cNvGrpSpPr>
          <p:nvPr/>
        </p:nvGrpSpPr>
        <p:grpSpPr bwMode="auto">
          <a:xfrm>
            <a:off x="6635750" y="3705225"/>
            <a:ext cx="1054100" cy="457200"/>
            <a:chOff x="3320" y="2304"/>
            <a:chExt cx="664" cy="384"/>
          </a:xfrm>
        </p:grpSpPr>
        <p:sp>
          <p:nvSpPr>
            <p:cNvPr id="8220" name="Rectangle 27"/>
            <p:cNvSpPr>
              <a:spLocks noChangeArrowheads="1"/>
            </p:cNvSpPr>
            <p:nvPr/>
          </p:nvSpPr>
          <p:spPr bwMode="auto">
            <a:xfrm>
              <a:off x="3320" y="2304"/>
              <a:ext cx="144" cy="384"/>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1" name="Rectangle 28"/>
            <p:cNvSpPr>
              <a:spLocks noChangeArrowheads="1"/>
            </p:cNvSpPr>
            <p:nvPr/>
          </p:nvSpPr>
          <p:spPr bwMode="auto">
            <a:xfrm>
              <a:off x="3580" y="2448"/>
              <a:ext cx="144" cy="24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22" name="Rectangle 29"/>
            <p:cNvSpPr>
              <a:spLocks noChangeArrowheads="1"/>
            </p:cNvSpPr>
            <p:nvPr/>
          </p:nvSpPr>
          <p:spPr bwMode="auto">
            <a:xfrm>
              <a:off x="3840" y="2400"/>
              <a:ext cx="144" cy="288"/>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grpSp>
      <p:sp>
        <p:nvSpPr>
          <p:cNvPr id="8210" name="Rectangle 30"/>
          <p:cNvSpPr>
            <a:spLocks noChangeArrowheads="1"/>
          </p:cNvSpPr>
          <p:nvPr/>
        </p:nvSpPr>
        <p:spPr bwMode="auto">
          <a:xfrm>
            <a:off x="8267700" y="3533775"/>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11" name="AutoShape 33"/>
          <p:cNvSpPr>
            <a:spLocks/>
          </p:cNvSpPr>
          <p:nvPr/>
        </p:nvSpPr>
        <p:spPr bwMode="auto">
          <a:xfrm rot="16200000">
            <a:off x="7010400" y="3686175"/>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L</a:t>
            </a:r>
          </a:p>
        </p:txBody>
      </p:sp>
      <p:sp>
        <p:nvSpPr>
          <p:cNvPr id="8212" name="AutoShape 35"/>
          <p:cNvSpPr>
            <a:spLocks/>
          </p:cNvSpPr>
          <p:nvPr/>
        </p:nvSpPr>
        <p:spPr bwMode="auto">
          <a:xfrm rot="16200000">
            <a:off x="9448800" y="3686175"/>
            <a:ext cx="304800" cy="12192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G</a:t>
            </a:r>
          </a:p>
        </p:txBody>
      </p:sp>
      <p:sp>
        <p:nvSpPr>
          <p:cNvPr id="8213" name="AutoShape 36"/>
          <p:cNvSpPr>
            <a:spLocks/>
          </p:cNvSpPr>
          <p:nvPr/>
        </p:nvSpPr>
        <p:spPr bwMode="auto">
          <a:xfrm rot="16200000">
            <a:off x="8229600" y="3990975"/>
            <a:ext cx="304800" cy="609600"/>
          </a:xfrm>
          <a:prstGeom prst="leftBrace">
            <a:avLst>
              <a:gd name="adj1" fmla="val 1666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tIns="0" rIns="54864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E</a:t>
            </a:r>
          </a:p>
        </p:txBody>
      </p:sp>
      <p:sp>
        <p:nvSpPr>
          <p:cNvPr id="8214" name="Rectangle 38"/>
          <p:cNvSpPr>
            <a:spLocks noChangeArrowheads="1"/>
          </p:cNvSpPr>
          <p:nvPr/>
        </p:nvSpPr>
        <p:spPr bwMode="auto">
          <a:xfrm>
            <a:off x="8966200" y="5041900"/>
            <a:ext cx="228600" cy="9715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5" name="Rectangle 39"/>
          <p:cNvSpPr>
            <a:spLocks noChangeArrowheads="1"/>
          </p:cNvSpPr>
          <p:nvPr/>
        </p:nvSpPr>
        <p:spPr bwMode="auto">
          <a:xfrm>
            <a:off x="9372600" y="4953000"/>
            <a:ext cx="228600" cy="10604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6" name="Rectangle 42"/>
          <p:cNvSpPr>
            <a:spLocks noChangeArrowheads="1"/>
          </p:cNvSpPr>
          <p:nvPr/>
        </p:nvSpPr>
        <p:spPr bwMode="auto">
          <a:xfrm>
            <a:off x="7747000" y="5556250"/>
            <a:ext cx="228600" cy="4572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7" name="Rectangle 45"/>
          <p:cNvSpPr>
            <a:spLocks noChangeArrowheads="1"/>
          </p:cNvSpPr>
          <p:nvPr/>
        </p:nvSpPr>
        <p:spPr bwMode="auto">
          <a:xfrm>
            <a:off x="8153400" y="5384800"/>
            <a:ext cx="228600" cy="62865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2000" b="1" i="1">
                <a:latin typeface="Times New Roman" panose="02020603050405020304" pitchFamily="18" charset="0"/>
              </a:rPr>
              <a:t>x</a:t>
            </a:r>
          </a:p>
        </p:txBody>
      </p:sp>
      <p:sp>
        <p:nvSpPr>
          <p:cNvPr id="8218" name="Rectangle 49"/>
          <p:cNvSpPr>
            <a:spLocks noChangeArrowheads="1"/>
          </p:cNvSpPr>
          <p:nvPr/>
        </p:nvSpPr>
        <p:spPr bwMode="auto">
          <a:xfrm>
            <a:off x="6934200" y="5727700"/>
            <a:ext cx="228600" cy="28575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8219" name="Rectangle 51"/>
          <p:cNvSpPr>
            <a:spLocks noChangeArrowheads="1"/>
          </p:cNvSpPr>
          <p:nvPr/>
        </p:nvSpPr>
        <p:spPr bwMode="auto">
          <a:xfrm>
            <a:off x="8559800" y="5213350"/>
            <a:ext cx="228600" cy="800100"/>
          </a:xfrm>
          <a:prstGeom prst="rect">
            <a:avLst/>
          </a:prstGeom>
          <a:solidFill>
            <a:schemeClr val="accent1"/>
          </a:solidFill>
          <a:ln w="1905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19034643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FFD31D-CD8C-4D4A-9648-B9347EE7BD21}" type="slidenum">
              <a:rPr lang="lv-LV" altLang="en-US" sz="1400"/>
              <a:pPr>
                <a:spcBef>
                  <a:spcPct val="0"/>
                </a:spcBef>
                <a:buFontTx/>
                <a:buNone/>
              </a:pPr>
              <a:t>32</a:t>
            </a:fld>
            <a:endParaRPr lang="lv-LV" altLang="en-US" sz="1400"/>
          </a:p>
        </p:txBody>
      </p:sp>
      <p:sp>
        <p:nvSpPr>
          <p:cNvPr id="32771" name="Rectangle 1026"/>
          <p:cNvSpPr>
            <a:spLocks noGrp="1" noChangeArrowheads="1"/>
          </p:cNvSpPr>
          <p:nvPr>
            <p:ph type="title"/>
          </p:nvPr>
        </p:nvSpPr>
        <p:spPr/>
        <p:txBody>
          <a:bodyPr/>
          <a:lstStyle/>
          <a:p>
            <a:pPr eaLnBrk="1" hangingPunct="1"/>
            <a:r>
              <a:rPr lang="lv-LV" altLang="en-US" dirty="0" smtClean="0"/>
              <a:t>Quick Sort Example</a:t>
            </a:r>
          </a:p>
        </p:txBody>
      </p:sp>
      <p:graphicFrame>
        <p:nvGraphicFramePr>
          <p:cNvPr id="379996" name="Group 1116"/>
          <p:cNvGraphicFramePr>
            <a:graphicFrameLocks noGrp="1"/>
          </p:cNvGraphicFramePr>
          <p:nvPr/>
        </p:nvGraphicFramePr>
        <p:xfrm>
          <a:off x="3048000" y="1676401"/>
          <a:ext cx="6096000" cy="517880"/>
        </p:xfrm>
        <a:graphic>
          <a:graphicData uri="http://schemas.openxmlformats.org/drawingml/2006/table">
            <a:tbl>
              <a:tblPr/>
              <a:tblGrid>
                <a:gridCol w="609600">
                  <a:extLst>
                    <a:ext uri="{9D8B030D-6E8A-4147-A177-3AD203B41FA5}">
                      <a16:colId xmlns:a16="http://schemas.microsoft.com/office/drawing/2014/main" val="4121738764"/>
                    </a:ext>
                  </a:extLst>
                </a:gridCol>
                <a:gridCol w="609600">
                  <a:extLst>
                    <a:ext uri="{9D8B030D-6E8A-4147-A177-3AD203B41FA5}">
                      <a16:colId xmlns:a16="http://schemas.microsoft.com/office/drawing/2014/main" val="3070655545"/>
                    </a:ext>
                  </a:extLst>
                </a:gridCol>
                <a:gridCol w="609600">
                  <a:extLst>
                    <a:ext uri="{9D8B030D-6E8A-4147-A177-3AD203B41FA5}">
                      <a16:colId xmlns:a16="http://schemas.microsoft.com/office/drawing/2014/main" val="118448823"/>
                    </a:ext>
                  </a:extLst>
                </a:gridCol>
                <a:gridCol w="609600">
                  <a:extLst>
                    <a:ext uri="{9D8B030D-6E8A-4147-A177-3AD203B41FA5}">
                      <a16:colId xmlns:a16="http://schemas.microsoft.com/office/drawing/2014/main" val="3720013685"/>
                    </a:ext>
                  </a:extLst>
                </a:gridCol>
                <a:gridCol w="609600">
                  <a:extLst>
                    <a:ext uri="{9D8B030D-6E8A-4147-A177-3AD203B41FA5}">
                      <a16:colId xmlns:a16="http://schemas.microsoft.com/office/drawing/2014/main" val="3176282570"/>
                    </a:ext>
                  </a:extLst>
                </a:gridCol>
                <a:gridCol w="609600">
                  <a:extLst>
                    <a:ext uri="{9D8B030D-6E8A-4147-A177-3AD203B41FA5}">
                      <a16:colId xmlns:a16="http://schemas.microsoft.com/office/drawing/2014/main" val="1663729901"/>
                    </a:ext>
                  </a:extLst>
                </a:gridCol>
                <a:gridCol w="609600">
                  <a:extLst>
                    <a:ext uri="{9D8B030D-6E8A-4147-A177-3AD203B41FA5}">
                      <a16:colId xmlns:a16="http://schemas.microsoft.com/office/drawing/2014/main" val="1134676409"/>
                    </a:ext>
                  </a:extLst>
                </a:gridCol>
                <a:gridCol w="609600">
                  <a:extLst>
                    <a:ext uri="{9D8B030D-6E8A-4147-A177-3AD203B41FA5}">
                      <a16:colId xmlns:a16="http://schemas.microsoft.com/office/drawing/2014/main" val="4194727427"/>
                    </a:ext>
                  </a:extLst>
                </a:gridCol>
                <a:gridCol w="609600">
                  <a:extLst>
                    <a:ext uri="{9D8B030D-6E8A-4147-A177-3AD203B41FA5}">
                      <a16:colId xmlns:a16="http://schemas.microsoft.com/office/drawing/2014/main" val="732636139"/>
                    </a:ext>
                  </a:extLst>
                </a:gridCol>
                <a:gridCol w="609600">
                  <a:extLst>
                    <a:ext uri="{9D8B030D-6E8A-4147-A177-3AD203B41FA5}">
                      <a16:colId xmlns:a16="http://schemas.microsoft.com/office/drawing/2014/main" val="80048228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4510461"/>
                  </a:ext>
                </a:extLst>
              </a:tr>
            </a:tbl>
          </a:graphicData>
        </a:graphic>
      </p:graphicFrame>
      <p:graphicFrame>
        <p:nvGraphicFramePr>
          <p:cNvPr id="379998" name="Group 1118"/>
          <p:cNvGraphicFramePr>
            <a:graphicFrameLocks noGrp="1"/>
          </p:cNvGraphicFramePr>
          <p:nvPr/>
        </p:nvGraphicFramePr>
        <p:xfrm>
          <a:off x="3048000" y="2286000"/>
          <a:ext cx="6096000" cy="914400"/>
        </p:xfrm>
        <a:graphic>
          <a:graphicData uri="http://schemas.openxmlformats.org/drawingml/2006/table">
            <a:tbl>
              <a:tblPr/>
              <a:tblGrid>
                <a:gridCol w="609600">
                  <a:extLst>
                    <a:ext uri="{9D8B030D-6E8A-4147-A177-3AD203B41FA5}">
                      <a16:colId xmlns:a16="http://schemas.microsoft.com/office/drawing/2014/main" val="2180799199"/>
                    </a:ext>
                  </a:extLst>
                </a:gridCol>
                <a:gridCol w="609600">
                  <a:extLst>
                    <a:ext uri="{9D8B030D-6E8A-4147-A177-3AD203B41FA5}">
                      <a16:colId xmlns:a16="http://schemas.microsoft.com/office/drawing/2014/main" val="780471401"/>
                    </a:ext>
                  </a:extLst>
                </a:gridCol>
                <a:gridCol w="609600">
                  <a:extLst>
                    <a:ext uri="{9D8B030D-6E8A-4147-A177-3AD203B41FA5}">
                      <a16:colId xmlns:a16="http://schemas.microsoft.com/office/drawing/2014/main" val="1323097492"/>
                    </a:ext>
                  </a:extLst>
                </a:gridCol>
                <a:gridCol w="609600">
                  <a:extLst>
                    <a:ext uri="{9D8B030D-6E8A-4147-A177-3AD203B41FA5}">
                      <a16:colId xmlns:a16="http://schemas.microsoft.com/office/drawing/2014/main" val="2801150024"/>
                    </a:ext>
                  </a:extLst>
                </a:gridCol>
                <a:gridCol w="609600">
                  <a:extLst>
                    <a:ext uri="{9D8B030D-6E8A-4147-A177-3AD203B41FA5}">
                      <a16:colId xmlns:a16="http://schemas.microsoft.com/office/drawing/2014/main" val="1273743618"/>
                    </a:ext>
                  </a:extLst>
                </a:gridCol>
                <a:gridCol w="609600">
                  <a:extLst>
                    <a:ext uri="{9D8B030D-6E8A-4147-A177-3AD203B41FA5}">
                      <a16:colId xmlns:a16="http://schemas.microsoft.com/office/drawing/2014/main" val="3952265281"/>
                    </a:ext>
                  </a:extLst>
                </a:gridCol>
                <a:gridCol w="609600">
                  <a:extLst>
                    <a:ext uri="{9D8B030D-6E8A-4147-A177-3AD203B41FA5}">
                      <a16:colId xmlns:a16="http://schemas.microsoft.com/office/drawing/2014/main" val="963377357"/>
                    </a:ext>
                  </a:extLst>
                </a:gridCol>
                <a:gridCol w="609600">
                  <a:extLst>
                    <a:ext uri="{9D8B030D-6E8A-4147-A177-3AD203B41FA5}">
                      <a16:colId xmlns:a16="http://schemas.microsoft.com/office/drawing/2014/main" val="2490727348"/>
                    </a:ext>
                  </a:extLst>
                </a:gridCol>
                <a:gridCol w="609600">
                  <a:extLst>
                    <a:ext uri="{9D8B030D-6E8A-4147-A177-3AD203B41FA5}">
                      <a16:colId xmlns:a16="http://schemas.microsoft.com/office/drawing/2014/main" val="316276954"/>
                    </a:ext>
                  </a:extLst>
                </a:gridCol>
                <a:gridCol w="609600">
                  <a:extLst>
                    <a:ext uri="{9D8B030D-6E8A-4147-A177-3AD203B41FA5}">
                      <a16:colId xmlns:a16="http://schemas.microsoft.com/office/drawing/2014/main" val="1573780520"/>
                    </a:ext>
                  </a:extLst>
                </a:gridCol>
              </a:tblGrid>
              <a:tr h="392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11</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5</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1052782"/>
                  </a:ext>
                </a:extLst>
              </a:tr>
              <a:tr h="198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280940"/>
                  </a:ext>
                </a:extLst>
              </a:tr>
            </a:tbl>
          </a:graphicData>
        </a:graphic>
      </p:graphicFrame>
      <p:graphicFrame>
        <p:nvGraphicFramePr>
          <p:cNvPr id="380035" name="Group 1155"/>
          <p:cNvGraphicFramePr>
            <a:graphicFrameLocks noGrp="1"/>
          </p:cNvGraphicFramePr>
          <p:nvPr/>
        </p:nvGraphicFramePr>
        <p:xfrm>
          <a:off x="3048000" y="3276600"/>
          <a:ext cx="6096000" cy="914400"/>
        </p:xfrm>
        <a:graphic>
          <a:graphicData uri="http://schemas.openxmlformats.org/drawingml/2006/table">
            <a:tbl>
              <a:tblPr/>
              <a:tblGrid>
                <a:gridCol w="609600">
                  <a:extLst>
                    <a:ext uri="{9D8B030D-6E8A-4147-A177-3AD203B41FA5}">
                      <a16:colId xmlns:a16="http://schemas.microsoft.com/office/drawing/2014/main" val="3193132539"/>
                    </a:ext>
                  </a:extLst>
                </a:gridCol>
                <a:gridCol w="609600">
                  <a:extLst>
                    <a:ext uri="{9D8B030D-6E8A-4147-A177-3AD203B41FA5}">
                      <a16:colId xmlns:a16="http://schemas.microsoft.com/office/drawing/2014/main" val="1018541879"/>
                    </a:ext>
                  </a:extLst>
                </a:gridCol>
                <a:gridCol w="609600">
                  <a:extLst>
                    <a:ext uri="{9D8B030D-6E8A-4147-A177-3AD203B41FA5}">
                      <a16:colId xmlns:a16="http://schemas.microsoft.com/office/drawing/2014/main" val="4238653170"/>
                    </a:ext>
                  </a:extLst>
                </a:gridCol>
                <a:gridCol w="609600">
                  <a:extLst>
                    <a:ext uri="{9D8B030D-6E8A-4147-A177-3AD203B41FA5}">
                      <a16:colId xmlns:a16="http://schemas.microsoft.com/office/drawing/2014/main" val="469264375"/>
                    </a:ext>
                  </a:extLst>
                </a:gridCol>
                <a:gridCol w="609600">
                  <a:extLst>
                    <a:ext uri="{9D8B030D-6E8A-4147-A177-3AD203B41FA5}">
                      <a16:colId xmlns:a16="http://schemas.microsoft.com/office/drawing/2014/main" val="4101082026"/>
                    </a:ext>
                  </a:extLst>
                </a:gridCol>
                <a:gridCol w="609600">
                  <a:extLst>
                    <a:ext uri="{9D8B030D-6E8A-4147-A177-3AD203B41FA5}">
                      <a16:colId xmlns:a16="http://schemas.microsoft.com/office/drawing/2014/main" val="1117336595"/>
                    </a:ext>
                  </a:extLst>
                </a:gridCol>
                <a:gridCol w="609600">
                  <a:extLst>
                    <a:ext uri="{9D8B030D-6E8A-4147-A177-3AD203B41FA5}">
                      <a16:colId xmlns:a16="http://schemas.microsoft.com/office/drawing/2014/main" val="1893091562"/>
                    </a:ext>
                  </a:extLst>
                </a:gridCol>
                <a:gridCol w="609600">
                  <a:extLst>
                    <a:ext uri="{9D8B030D-6E8A-4147-A177-3AD203B41FA5}">
                      <a16:colId xmlns:a16="http://schemas.microsoft.com/office/drawing/2014/main" val="689643760"/>
                    </a:ext>
                  </a:extLst>
                </a:gridCol>
                <a:gridCol w="609600">
                  <a:extLst>
                    <a:ext uri="{9D8B030D-6E8A-4147-A177-3AD203B41FA5}">
                      <a16:colId xmlns:a16="http://schemas.microsoft.com/office/drawing/2014/main" val="722672945"/>
                    </a:ext>
                  </a:extLst>
                </a:gridCol>
                <a:gridCol w="609600">
                  <a:extLst>
                    <a:ext uri="{9D8B030D-6E8A-4147-A177-3AD203B41FA5}">
                      <a16:colId xmlns:a16="http://schemas.microsoft.com/office/drawing/2014/main" val="757194862"/>
                    </a:ext>
                  </a:extLst>
                </a:gridCol>
              </a:tblGrid>
              <a:tr h="3921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17</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3021805"/>
                  </a:ext>
                </a:extLst>
              </a:tr>
              <a:tr h="1984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121003"/>
                  </a:ext>
                </a:extLst>
              </a:tr>
            </a:tbl>
          </a:graphicData>
        </a:graphic>
      </p:graphicFrame>
      <p:graphicFrame>
        <p:nvGraphicFramePr>
          <p:cNvPr id="380072" name="Group 1192"/>
          <p:cNvGraphicFramePr>
            <a:graphicFrameLocks noGrp="1"/>
          </p:cNvGraphicFramePr>
          <p:nvPr/>
        </p:nvGraphicFramePr>
        <p:xfrm>
          <a:off x="3048000" y="4267201"/>
          <a:ext cx="6096000" cy="1279924"/>
        </p:xfrm>
        <a:graphic>
          <a:graphicData uri="http://schemas.openxmlformats.org/drawingml/2006/table">
            <a:tbl>
              <a:tblPr/>
              <a:tblGrid>
                <a:gridCol w="609600">
                  <a:extLst>
                    <a:ext uri="{9D8B030D-6E8A-4147-A177-3AD203B41FA5}">
                      <a16:colId xmlns:a16="http://schemas.microsoft.com/office/drawing/2014/main" val="2514940824"/>
                    </a:ext>
                  </a:extLst>
                </a:gridCol>
                <a:gridCol w="609600">
                  <a:extLst>
                    <a:ext uri="{9D8B030D-6E8A-4147-A177-3AD203B41FA5}">
                      <a16:colId xmlns:a16="http://schemas.microsoft.com/office/drawing/2014/main" val="1148941610"/>
                    </a:ext>
                  </a:extLst>
                </a:gridCol>
                <a:gridCol w="609600">
                  <a:extLst>
                    <a:ext uri="{9D8B030D-6E8A-4147-A177-3AD203B41FA5}">
                      <a16:colId xmlns:a16="http://schemas.microsoft.com/office/drawing/2014/main" val="1318774558"/>
                    </a:ext>
                  </a:extLst>
                </a:gridCol>
                <a:gridCol w="609600">
                  <a:extLst>
                    <a:ext uri="{9D8B030D-6E8A-4147-A177-3AD203B41FA5}">
                      <a16:colId xmlns:a16="http://schemas.microsoft.com/office/drawing/2014/main" val="1899181044"/>
                    </a:ext>
                  </a:extLst>
                </a:gridCol>
                <a:gridCol w="609600">
                  <a:extLst>
                    <a:ext uri="{9D8B030D-6E8A-4147-A177-3AD203B41FA5}">
                      <a16:colId xmlns:a16="http://schemas.microsoft.com/office/drawing/2014/main" val="1412387367"/>
                    </a:ext>
                  </a:extLst>
                </a:gridCol>
                <a:gridCol w="609600">
                  <a:extLst>
                    <a:ext uri="{9D8B030D-6E8A-4147-A177-3AD203B41FA5}">
                      <a16:colId xmlns:a16="http://schemas.microsoft.com/office/drawing/2014/main" val="3086513024"/>
                    </a:ext>
                  </a:extLst>
                </a:gridCol>
                <a:gridCol w="609600">
                  <a:extLst>
                    <a:ext uri="{9D8B030D-6E8A-4147-A177-3AD203B41FA5}">
                      <a16:colId xmlns:a16="http://schemas.microsoft.com/office/drawing/2014/main" val="2908530703"/>
                    </a:ext>
                  </a:extLst>
                </a:gridCol>
                <a:gridCol w="609600">
                  <a:extLst>
                    <a:ext uri="{9D8B030D-6E8A-4147-A177-3AD203B41FA5}">
                      <a16:colId xmlns:a16="http://schemas.microsoft.com/office/drawing/2014/main" val="3595115550"/>
                    </a:ext>
                  </a:extLst>
                </a:gridCol>
                <a:gridCol w="609600">
                  <a:extLst>
                    <a:ext uri="{9D8B030D-6E8A-4147-A177-3AD203B41FA5}">
                      <a16:colId xmlns:a16="http://schemas.microsoft.com/office/drawing/2014/main" val="3115598483"/>
                    </a:ext>
                  </a:extLst>
                </a:gridCol>
                <a:gridCol w="609600">
                  <a:extLst>
                    <a:ext uri="{9D8B030D-6E8A-4147-A177-3AD203B41FA5}">
                      <a16:colId xmlns:a16="http://schemas.microsoft.com/office/drawing/2014/main" val="618653429"/>
                    </a:ext>
                  </a:extLst>
                </a:gridCol>
              </a:tblGrid>
              <a:tr h="51788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862755"/>
                  </a:ext>
                </a:extLst>
              </a:tr>
              <a:tr h="7616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5711663"/>
                  </a:ext>
                </a:extLst>
              </a:tr>
            </a:tbl>
          </a:graphicData>
        </a:graphic>
      </p:graphicFrame>
    </p:spTree>
    <p:extLst>
      <p:ext uri="{BB962C8B-B14F-4D97-AF65-F5344CB8AC3E}">
        <p14:creationId xmlns:p14="http://schemas.microsoft.com/office/powerpoint/2010/main" val="3382944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9996"/>
                                        </p:tgtEl>
                                        <p:attrNameLst>
                                          <p:attrName>style.visibility</p:attrName>
                                        </p:attrNameLst>
                                      </p:cBhvr>
                                      <p:to>
                                        <p:strVal val="visible"/>
                                      </p:to>
                                    </p:set>
                                    <p:anim calcmode="lin" valueType="num">
                                      <p:cBhvr additive="base">
                                        <p:cTn id="7" dur="500" fill="hold"/>
                                        <p:tgtEl>
                                          <p:spTgt spid="379996"/>
                                        </p:tgtEl>
                                        <p:attrNameLst>
                                          <p:attrName>ppt_x</p:attrName>
                                        </p:attrNameLst>
                                      </p:cBhvr>
                                      <p:tavLst>
                                        <p:tav tm="0">
                                          <p:val>
                                            <p:strVal val="0-#ppt_w/2"/>
                                          </p:val>
                                        </p:tav>
                                        <p:tav tm="100000">
                                          <p:val>
                                            <p:strVal val="#ppt_x"/>
                                          </p:val>
                                        </p:tav>
                                      </p:tavLst>
                                    </p:anim>
                                    <p:anim calcmode="lin" valueType="num">
                                      <p:cBhvr additive="base">
                                        <p:cTn id="8" dur="500" fill="hold"/>
                                        <p:tgtEl>
                                          <p:spTgt spid="379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9998"/>
                                        </p:tgtEl>
                                        <p:attrNameLst>
                                          <p:attrName>style.visibility</p:attrName>
                                        </p:attrNameLst>
                                      </p:cBhvr>
                                      <p:to>
                                        <p:strVal val="visible"/>
                                      </p:to>
                                    </p:set>
                                    <p:anim calcmode="lin" valueType="num">
                                      <p:cBhvr additive="base">
                                        <p:cTn id="13" dur="500" fill="hold"/>
                                        <p:tgtEl>
                                          <p:spTgt spid="379998"/>
                                        </p:tgtEl>
                                        <p:attrNameLst>
                                          <p:attrName>ppt_x</p:attrName>
                                        </p:attrNameLst>
                                      </p:cBhvr>
                                      <p:tavLst>
                                        <p:tav tm="0">
                                          <p:val>
                                            <p:strVal val="0-#ppt_w/2"/>
                                          </p:val>
                                        </p:tav>
                                        <p:tav tm="100000">
                                          <p:val>
                                            <p:strVal val="#ppt_x"/>
                                          </p:val>
                                        </p:tav>
                                      </p:tavLst>
                                    </p:anim>
                                    <p:anim calcmode="lin" valueType="num">
                                      <p:cBhvr additive="base">
                                        <p:cTn id="14" dur="500" fill="hold"/>
                                        <p:tgtEl>
                                          <p:spTgt spid="379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0035"/>
                                        </p:tgtEl>
                                        <p:attrNameLst>
                                          <p:attrName>style.visibility</p:attrName>
                                        </p:attrNameLst>
                                      </p:cBhvr>
                                      <p:to>
                                        <p:strVal val="visible"/>
                                      </p:to>
                                    </p:set>
                                    <p:anim calcmode="lin" valueType="num">
                                      <p:cBhvr additive="base">
                                        <p:cTn id="19" dur="500" fill="hold"/>
                                        <p:tgtEl>
                                          <p:spTgt spid="380035"/>
                                        </p:tgtEl>
                                        <p:attrNameLst>
                                          <p:attrName>ppt_x</p:attrName>
                                        </p:attrNameLst>
                                      </p:cBhvr>
                                      <p:tavLst>
                                        <p:tav tm="0">
                                          <p:val>
                                            <p:strVal val="0-#ppt_w/2"/>
                                          </p:val>
                                        </p:tav>
                                        <p:tav tm="100000">
                                          <p:val>
                                            <p:strVal val="#ppt_x"/>
                                          </p:val>
                                        </p:tav>
                                      </p:tavLst>
                                    </p:anim>
                                    <p:anim calcmode="lin" valueType="num">
                                      <p:cBhvr additive="base">
                                        <p:cTn id="20" dur="500" fill="hold"/>
                                        <p:tgtEl>
                                          <p:spTgt spid="3800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80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46643A-7D87-42CB-AD40-E84338307A5A}" type="slidenum">
              <a:rPr lang="lv-LV" altLang="en-US" sz="1400"/>
              <a:pPr>
                <a:spcBef>
                  <a:spcPct val="0"/>
                </a:spcBef>
                <a:buFontTx/>
                <a:buNone/>
              </a:pPr>
              <a:t>33</a:t>
            </a:fld>
            <a:endParaRPr lang="lv-LV" altLang="en-US" sz="1400"/>
          </a:p>
        </p:txBody>
      </p:sp>
      <p:sp>
        <p:nvSpPr>
          <p:cNvPr id="33795" name="Rectangle 2"/>
          <p:cNvSpPr>
            <a:spLocks noGrp="1" noChangeArrowheads="1"/>
          </p:cNvSpPr>
          <p:nvPr>
            <p:ph type="title"/>
          </p:nvPr>
        </p:nvSpPr>
        <p:spPr/>
        <p:txBody>
          <a:bodyPr/>
          <a:lstStyle/>
          <a:p>
            <a:pPr eaLnBrk="1" hangingPunct="1"/>
            <a:r>
              <a:rPr lang="lv-LV" altLang="en-US" dirty="0" smtClean="0"/>
              <a:t>Quick Sort Example</a:t>
            </a:r>
          </a:p>
        </p:txBody>
      </p:sp>
      <p:graphicFrame>
        <p:nvGraphicFramePr>
          <p:cNvPr id="381025" name="Group 97"/>
          <p:cNvGraphicFramePr>
            <a:graphicFrameLocks noGrp="1"/>
          </p:cNvGraphicFramePr>
          <p:nvPr/>
        </p:nvGraphicFramePr>
        <p:xfrm>
          <a:off x="2971800" y="1752601"/>
          <a:ext cx="6096000" cy="1279924"/>
        </p:xfrm>
        <a:graphic>
          <a:graphicData uri="http://schemas.openxmlformats.org/drawingml/2006/table">
            <a:tbl>
              <a:tblPr/>
              <a:tblGrid>
                <a:gridCol w="609600">
                  <a:extLst>
                    <a:ext uri="{9D8B030D-6E8A-4147-A177-3AD203B41FA5}">
                      <a16:colId xmlns:a16="http://schemas.microsoft.com/office/drawing/2014/main" val="2587983090"/>
                    </a:ext>
                  </a:extLst>
                </a:gridCol>
                <a:gridCol w="609600">
                  <a:extLst>
                    <a:ext uri="{9D8B030D-6E8A-4147-A177-3AD203B41FA5}">
                      <a16:colId xmlns:a16="http://schemas.microsoft.com/office/drawing/2014/main" val="3069958371"/>
                    </a:ext>
                  </a:extLst>
                </a:gridCol>
                <a:gridCol w="609600">
                  <a:extLst>
                    <a:ext uri="{9D8B030D-6E8A-4147-A177-3AD203B41FA5}">
                      <a16:colId xmlns:a16="http://schemas.microsoft.com/office/drawing/2014/main" val="2179706047"/>
                    </a:ext>
                  </a:extLst>
                </a:gridCol>
                <a:gridCol w="609600">
                  <a:extLst>
                    <a:ext uri="{9D8B030D-6E8A-4147-A177-3AD203B41FA5}">
                      <a16:colId xmlns:a16="http://schemas.microsoft.com/office/drawing/2014/main" val="987173793"/>
                    </a:ext>
                  </a:extLst>
                </a:gridCol>
                <a:gridCol w="609600">
                  <a:extLst>
                    <a:ext uri="{9D8B030D-6E8A-4147-A177-3AD203B41FA5}">
                      <a16:colId xmlns:a16="http://schemas.microsoft.com/office/drawing/2014/main" val="47058495"/>
                    </a:ext>
                  </a:extLst>
                </a:gridCol>
                <a:gridCol w="609600">
                  <a:extLst>
                    <a:ext uri="{9D8B030D-6E8A-4147-A177-3AD203B41FA5}">
                      <a16:colId xmlns:a16="http://schemas.microsoft.com/office/drawing/2014/main" val="1710500385"/>
                    </a:ext>
                  </a:extLst>
                </a:gridCol>
                <a:gridCol w="609600">
                  <a:extLst>
                    <a:ext uri="{9D8B030D-6E8A-4147-A177-3AD203B41FA5}">
                      <a16:colId xmlns:a16="http://schemas.microsoft.com/office/drawing/2014/main" val="2271511404"/>
                    </a:ext>
                  </a:extLst>
                </a:gridCol>
                <a:gridCol w="609600">
                  <a:extLst>
                    <a:ext uri="{9D8B030D-6E8A-4147-A177-3AD203B41FA5}">
                      <a16:colId xmlns:a16="http://schemas.microsoft.com/office/drawing/2014/main" val="1003045330"/>
                    </a:ext>
                  </a:extLst>
                </a:gridCol>
                <a:gridCol w="609600">
                  <a:extLst>
                    <a:ext uri="{9D8B030D-6E8A-4147-A177-3AD203B41FA5}">
                      <a16:colId xmlns:a16="http://schemas.microsoft.com/office/drawing/2014/main" val="2348959410"/>
                    </a:ext>
                  </a:extLst>
                </a:gridCol>
                <a:gridCol w="609600">
                  <a:extLst>
                    <a:ext uri="{9D8B030D-6E8A-4147-A177-3AD203B41FA5}">
                      <a16:colId xmlns:a16="http://schemas.microsoft.com/office/drawing/2014/main" val="339081246"/>
                    </a:ext>
                  </a:extLst>
                </a:gridCol>
              </a:tblGrid>
              <a:tr h="51788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7054889"/>
                  </a:ext>
                </a:extLst>
              </a:tr>
              <a:tr h="7616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a:t>
                      </a: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000" b="1"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endParaRPr>
                    </a:p>
                  </a:txBody>
                  <a:tcPr marT="45661" marB="45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9956990"/>
                  </a:ext>
                </a:extLst>
              </a:tr>
            </a:tbl>
          </a:graphicData>
        </a:graphic>
      </p:graphicFrame>
      <p:graphicFrame>
        <p:nvGraphicFramePr>
          <p:cNvPr id="381102" name="Group 174"/>
          <p:cNvGraphicFramePr>
            <a:graphicFrameLocks noGrp="1"/>
          </p:cNvGraphicFramePr>
          <p:nvPr/>
        </p:nvGraphicFramePr>
        <p:xfrm>
          <a:off x="2971800" y="3124201"/>
          <a:ext cx="6096000" cy="517880"/>
        </p:xfrm>
        <a:graphic>
          <a:graphicData uri="http://schemas.openxmlformats.org/drawingml/2006/table">
            <a:tbl>
              <a:tblPr/>
              <a:tblGrid>
                <a:gridCol w="609600">
                  <a:extLst>
                    <a:ext uri="{9D8B030D-6E8A-4147-A177-3AD203B41FA5}">
                      <a16:colId xmlns:a16="http://schemas.microsoft.com/office/drawing/2014/main" val="1684003148"/>
                    </a:ext>
                  </a:extLst>
                </a:gridCol>
                <a:gridCol w="609600">
                  <a:extLst>
                    <a:ext uri="{9D8B030D-6E8A-4147-A177-3AD203B41FA5}">
                      <a16:colId xmlns:a16="http://schemas.microsoft.com/office/drawing/2014/main" val="2824684912"/>
                    </a:ext>
                  </a:extLst>
                </a:gridCol>
                <a:gridCol w="609600">
                  <a:extLst>
                    <a:ext uri="{9D8B030D-6E8A-4147-A177-3AD203B41FA5}">
                      <a16:colId xmlns:a16="http://schemas.microsoft.com/office/drawing/2014/main" val="4079502964"/>
                    </a:ext>
                  </a:extLst>
                </a:gridCol>
                <a:gridCol w="609600">
                  <a:extLst>
                    <a:ext uri="{9D8B030D-6E8A-4147-A177-3AD203B41FA5}">
                      <a16:colId xmlns:a16="http://schemas.microsoft.com/office/drawing/2014/main" val="1642188414"/>
                    </a:ext>
                  </a:extLst>
                </a:gridCol>
                <a:gridCol w="609600">
                  <a:extLst>
                    <a:ext uri="{9D8B030D-6E8A-4147-A177-3AD203B41FA5}">
                      <a16:colId xmlns:a16="http://schemas.microsoft.com/office/drawing/2014/main" val="2463041762"/>
                    </a:ext>
                  </a:extLst>
                </a:gridCol>
                <a:gridCol w="609600">
                  <a:extLst>
                    <a:ext uri="{9D8B030D-6E8A-4147-A177-3AD203B41FA5}">
                      <a16:colId xmlns:a16="http://schemas.microsoft.com/office/drawing/2014/main" val="281311000"/>
                    </a:ext>
                  </a:extLst>
                </a:gridCol>
                <a:gridCol w="609600">
                  <a:extLst>
                    <a:ext uri="{9D8B030D-6E8A-4147-A177-3AD203B41FA5}">
                      <a16:colId xmlns:a16="http://schemas.microsoft.com/office/drawing/2014/main" val="3856213839"/>
                    </a:ext>
                  </a:extLst>
                </a:gridCol>
                <a:gridCol w="609600">
                  <a:extLst>
                    <a:ext uri="{9D8B030D-6E8A-4147-A177-3AD203B41FA5}">
                      <a16:colId xmlns:a16="http://schemas.microsoft.com/office/drawing/2014/main" val="1309650132"/>
                    </a:ext>
                  </a:extLst>
                </a:gridCol>
                <a:gridCol w="609600">
                  <a:extLst>
                    <a:ext uri="{9D8B030D-6E8A-4147-A177-3AD203B41FA5}">
                      <a16:colId xmlns:a16="http://schemas.microsoft.com/office/drawing/2014/main" val="2852538388"/>
                    </a:ext>
                  </a:extLst>
                </a:gridCol>
                <a:gridCol w="609600">
                  <a:extLst>
                    <a:ext uri="{9D8B030D-6E8A-4147-A177-3AD203B41FA5}">
                      <a16:colId xmlns:a16="http://schemas.microsoft.com/office/drawing/2014/main" val="142509310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13</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6357289"/>
                  </a:ext>
                </a:extLst>
              </a:tr>
            </a:tbl>
          </a:graphicData>
        </a:graphic>
      </p:graphicFrame>
      <p:graphicFrame>
        <p:nvGraphicFramePr>
          <p:cNvPr id="381103" name="Group 175"/>
          <p:cNvGraphicFramePr>
            <a:graphicFrameLocks noGrp="1"/>
          </p:cNvGraphicFramePr>
          <p:nvPr/>
        </p:nvGraphicFramePr>
        <p:xfrm>
          <a:off x="2971800" y="3810001"/>
          <a:ext cx="6096000" cy="517880"/>
        </p:xfrm>
        <a:graphic>
          <a:graphicData uri="http://schemas.openxmlformats.org/drawingml/2006/table">
            <a:tbl>
              <a:tblPr/>
              <a:tblGrid>
                <a:gridCol w="609600">
                  <a:extLst>
                    <a:ext uri="{9D8B030D-6E8A-4147-A177-3AD203B41FA5}">
                      <a16:colId xmlns:a16="http://schemas.microsoft.com/office/drawing/2014/main" val="1539291663"/>
                    </a:ext>
                  </a:extLst>
                </a:gridCol>
                <a:gridCol w="609600">
                  <a:extLst>
                    <a:ext uri="{9D8B030D-6E8A-4147-A177-3AD203B41FA5}">
                      <a16:colId xmlns:a16="http://schemas.microsoft.com/office/drawing/2014/main" val="211931463"/>
                    </a:ext>
                  </a:extLst>
                </a:gridCol>
                <a:gridCol w="609600">
                  <a:extLst>
                    <a:ext uri="{9D8B030D-6E8A-4147-A177-3AD203B41FA5}">
                      <a16:colId xmlns:a16="http://schemas.microsoft.com/office/drawing/2014/main" val="601776075"/>
                    </a:ext>
                  </a:extLst>
                </a:gridCol>
                <a:gridCol w="609600">
                  <a:extLst>
                    <a:ext uri="{9D8B030D-6E8A-4147-A177-3AD203B41FA5}">
                      <a16:colId xmlns:a16="http://schemas.microsoft.com/office/drawing/2014/main" val="2032216417"/>
                    </a:ext>
                  </a:extLst>
                </a:gridCol>
                <a:gridCol w="609600">
                  <a:extLst>
                    <a:ext uri="{9D8B030D-6E8A-4147-A177-3AD203B41FA5}">
                      <a16:colId xmlns:a16="http://schemas.microsoft.com/office/drawing/2014/main" val="2405183422"/>
                    </a:ext>
                  </a:extLst>
                </a:gridCol>
                <a:gridCol w="609600">
                  <a:extLst>
                    <a:ext uri="{9D8B030D-6E8A-4147-A177-3AD203B41FA5}">
                      <a16:colId xmlns:a16="http://schemas.microsoft.com/office/drawing/2014/main" val="3429457910"/>
                    </a:ext>
                  </a:extLst>
                </a:gridCol>
                <a:gridCol w="609600">
                  <a:extLst>
                    <a:ext uri="{9D8B030D-6E8A-4147-A177-3AD203B41FA5}">
                      <a16:colId xmlns:a16="http://schemas.microsoft.com/office/drawing/2014/main" val="3138873041"/>
                    </a:ext>
                  </a:extLst>
                </a:gridCol>
                <a:gridCol w="609600">
                  <a:extLst>
                    <a:ext uri="{9D8B030D-6E8A-4147-A177-3AD203B41FA5}">
                      <a16:colId xmlns:a16="http://schemas.microsoft.com/office/drawing/2014/main" val="1621719689"/>
                    </a:ext>
                  </a:extLst>
                </a:gridCol>
                <a:gridCol w="609600">
                  <a:extLst>
                    <a:ext uri="{9D8B030D-6E8A-4147-A177-3AD203B41FA5}">
                      <a16:colId xmlns:a16="http://schemas.microsoft.com/office/drawing/2014/main" val="2346658233"/>
                    </a:ext>
                  </a:extLst>
                </a:gridCol>
                <a:gridCol w="609600">
                  <a:extLst>
                    <a:ext uri="{9D8B030D-6E8A-4147-A177-3AD203B41FA5}">
                      <a16:colId xmlns:a16="http://schemas.microsoft.com/office/drawing/2014/main" val="2048890311"/>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bg1"/>
                          </a:solidFill>
                          <a:effectLst/>
                          <a:latin typeface="Times New Roman" panose="02020603050405020304" pitchFamily="18" charset="0"/>
                        </a:rPr>
                        <a:t>9</a:t>
                      </a:r>
                      <a:endParaRPr kumimoji="0" lang="en-GB" altLang="en-US" sz="2800" b="0" i="0" u="none" strike="noStrike" cap="none" normalizeH="0" baseline="0" smtClean="0">
                        <a:ln>
                          <a:noFill/>
                        </a:ln>
                        <a:solidFill>
                          <a:schemeClr val="bg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rgbClr val="FF3300"/>
                          </a:solidFill>
                          <a:effectLst/>
                          <a:latin typeface="Times New Roman" panose="02020603050405020304" pitchFamily="18" charset="0"/>
                        </a:rPr>
                        <a:t>4</a:t>
                      </a:r>
                      <a:endParaRPr kumimoji="0" lang="en-GB" altLang="en-US" sz="2800" b="0" i="0" u="none" strike="noStrike" cap="none" normalizeH="0" baseline="0" smtClean="0">
                        <a:ln>
                          <a:noFill/>
                        </a:ln>
                        <a:solidFill>
                          <a:srgbClr val="FF3300"/>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236669"/>
                  </a:ext>
                </a:extLst>
              </a:tr>
            </a:tbl>
          </a:graphicData>
        </a:graphic>
      </p:graphicFrame>
      <p:graphicFrame>
        <p:nvGraphicFramePr>
          <p:cNvPr id="381154" name="Group 226"/>
          <p:cNvGraphicFramePr>
            <a:graphicFrameLocks noGrp="1"/>
          </p:cNvGraphicFramePr>
          <p:nvPr/>
        </p:nvGraphicFramePr>
        <p:xfrm>
          <a:off x="2971800" y="4495801"/>
          <a:ext cx="6096000" cy="517880"/>
        </p:xfrm>
        <a:graphic>
          <a:graphicData uri="http://schemas.openxmlformats.org/drawingml/2006/table">
            <a:tbl>
              <a:tblPr/>
              <a:tblGrid>
                <a:gridCol w="609600">
                  <a:extLst>
                    <a:ext uri="{9D8B030D-6E8A-4147-A177-3AD203B41FA5}">
                      <a16:colId xmlns:a16="http://schemas.microsoft.com/office/drawing/2014/main" val="151127678"/>
                    </a:ext>
                  </a:extLst>
                </a:gridCol>
                <a:gridCol w="609600">
                  <a:extLst>
                    <a:ext uri="{9D8B030D-6E8A-4147-A177-3AD203B41FA5}">
                      <a16:colId xmlns:a16="http://schemas.microsoft.com/office/drawing/2014/main" val="2914607763"/>
                    </a:ext>
                  </a:extLst>
                </a:gridCol>
                <a:gridCol w="609600">
                  <a:extLst>
                    <a:ext uri="{9D8B030D-6E8A-4147-A177-3AD203B41FA5}">
                      <a16:colId xmlns:a16="http://schemas.microsoft.com/office/drawing/2014/main" val="2070984024"/>
                    </a:ext>
                  </a:extLst>
                </a:gridCol>
                <a:gridCol w="609600">
                  <a:extLst>
                    <a:ext uri="{9D8B030D-6E8A-4147-A177-3AD203B41FA5}">
                      <a16:colId xmlns:a16="http://schemas.microsoft.com/office/drawing/2014/main" val="1399779018"/>
                    </a:ext>
                  </a:extLst>
                </a:gridCol>
                <a:gridCol w="609600">
                  <a:extLst>
                    <a:ext uri="{9D8B030D-6E8A-4147-A177-3AD203B41FA5}">
                      <a16:colId xmlns:a16="http://schemas.microsoft.com/office/drawing/2014/main" val="595754142"/>
                    </a:ext>
                  </a:extLst>
                </a:gridCol>
                <a:gridCol w="609600">
                  <a:extLst>
                    <a:ext uri="{9D8B030D-6E8A-4147-A177-3AD203B41FA5}">
                      <a16:colId xmlns:a16="http://schemas.microsoft.com/office/drawing/2014/main" val="2115144321"/>
                    </a:ext>
                  </a:extLst>
                </a:gridCol>
                <a:gridCol w="609600">
                  <a:extLst>
                    <a:ext uri="{9D8B030D-6E8A-4147-A177-3AD203B41FA5}">
                      <a16:colId xmlns:a16="http://schemas.microsoft.com/office/drawing/2014/main" val="4272295487"/>
                    </a:ext>
                  </a:extLst>
                </a:gridCol>
                <a:gridCol w="609600">
                  <a:extLst>
                    <a:ext uri="{9D8B030D-6E8A-4147-A177-3AD203B41FA5}">
                      <a16:colId xmlns:a16="http://schemas.microsoft.com/office/drawing/2014/main" val="1072443570"/>
                    </a:ext>
                  </a:extLst>
                </a:gridCol>
                <a:gridCol w="609600">
                  <a:extLst>
                    <a:ext uri="{9D8B030D-6E8A-4147-A177-3AD203B41FA5}">
                      <a16:colId xmlns:a16="http://schemas.microsoft.com/office/drawing/2014/main" val="637293497"/>
                    </a:ext>
                  </a:extLst>
                </a:gridCol>
                <a:gridCol w="609600">
                  <a:extLst>
                    <a:ext uri="{9D8B030D-6E8A-4147-A177-3AD203B41FA5}">
                      <a16:colId xmlns:a16="http://schemas.microsoft.com/office/drawing/2014/main" val="47830642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13</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12</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3017525"/>
                  </a:ext>
                </a:extLst>
              </a:tr>
            </a:tbl>
          </a:graphicData>
        </a:graphic>
      </p:graphicFrame>
    </p:spTree>
    <p:extLst>
      <p:ext uri="{BB962C8B-B14F-4D97-AF65-F5344CB8AC3E}">
        <p14:creationId xmlns:p14="http://schemas.microsoft.com/office/powerpoint/2010/main" val="3574398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1025"/>
                                        </p:tgtEl>
                                        <p:attrNameLst>
                                          <p:attrName>style.visibility</p:attrName>
                                        </p:attrNameLst>
                                      </p:cBhvr>
                                      <p:to>
                                        <p:strVal val="visible"/>
                                      </p:to>
                                    </p:set>
                                    <p:anim calcmode="lin" valueType="num">
                                      <p:cBhvr additive="base">
                                        <p:cTn id="7" dur="500" fill="hold"/>
                                        <p:tgtEl>
                                          <p:spTgt spid="381025"/>
                                        </p:tgtEl>
                                        <p:attrNameLst>
                                          <p:attrName>ppt_x</p:attrName>
                                        </p:attrNameLst>
                                      </p:cBhvr>
                                      <p:tavLst>
                                        <p:tav tm="0">
                                          <p:val>
                                            <p:strVal val="0-#ppt_w/2"/>
                                          </p:val>
                                        </p:tav>
                                        <p:tav tm="100000">
                                          <p:val>
                                            <p:strVal val="#ppt_x"/>
                                          </p:val>
                                        </p:tav>
                                      </p:tavLst>
                                    </p:anim>
                                    <p:anim calcmode="lin" valueType="num">
                                      <p:cBhvr additive="base">
                                        <p:cTn id="8" dur="500" fill="hold"/>
                                        <p:tgtEl>
                                          <p:spTgt spid="3810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1102"/>
                                        </p:tgtEl>
                                        <p:attrNameLst>
                                          <p:attrName>style.visibility</p:attrName>
                                        </p:attrNameLst>
                                      </p:cBhvr>
                                      <p:to>
                                        <p:strVal val="visible"/>
                                      </p:to>
                                    </p:set>
                                    <p:anim calcmode="lin" valueType="num">
                                      <p:cBhvr additive="base">
                                        <p:cTn id="13" dur="500" fill="hold"/>
                                        <p:tgtEl>
                                          <p:spTgt spid="381102"/>
                                        </p:tgtEl>
                                        <p:attrNameLst>
                                          <p:attrName>ppt_x</p:attrName>
                                        </p:attrNameLst>
                                      </p:cBhvr>
                                      <p:tavLst>
                                        <p:tav tm="0">
                                          <p:val>
                                            <p:strVal val="0-#ppt_w/2"/>
                                          </p:val>
                                        </p:tav>
                                        <p:tav tm="100000">
                                          <p:val>
                                            <p:strVal val="#ppt_x"/>
                                          </p:val>
                                        </p:tav>
                                      </p:tavLst>
                                    </p:anim>
                                    <p:anim calcmode="lin" valueType="num">
                                      <p:cBhvr additive="base">
                                        <p:cTn id="14" dur="500" fill="hold"/>
                                        <p:tgtEl>
                                          <p:spTgt spid="3811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1103"/>
                                        </p:tgtEl>
                                        <p:attrNameLst>
                                          <p:attrName>style.visibility</p:attrName>
                                        </p:attrNameLst>
                                      </p:cBhvr>
                                      <p:to>
                                        <p:strVal val="visible"/>
                                      </p:to>
                                    </p:set>
                                    <p:anim calcmode="lin" valueType="num">
                                      <p:cBhvr additive="base">
                                        <p:cTn id="19" dur="500" fill="hold"/>
                                        <p:tgtEl>
                                          <p:spTgt spid="381103"/>
                                        </p:tgtEl>
                                        <p:attrNameLst>
                                          <p:attrName>ppt_x</p:attrName>
                                        </p:attrNameLst>
                                      </p:cBhvr>
                                      <p:tavLst>
                                        <p:tav tm="0">
                                          <p:val>
                                            <p:strVal val="0-#ppt_w/2"/>
                                          </p:val>
                                        </p:tav>
                                        <p:tav tm="100000">
                                          <p:val>
                                            <p:strVal val="#ppt_x"/>
                                          </p:val>
                                        </p:tav>
                                      </p:tavLst>
                                    </p:anim>
                                    <p:anim calcmode="lin" valueType="num">
                                      <p:cBhvr additive="base">
                                        <p:cTn id="20" dur="500" fill="hold"/>
                                        <p:tgtEl>
                                          <p:spTgt spid="3811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8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lstStyle/>
          <a:p>
            <a:pPr eaLnBrk="1" hangingPunct="1"/>
            <a:r>
              <a:rPr lang="lv-LV" altLang="en-US" smtClean="0">
                <a:solidFill>
                  <a:schemeClr val="tx1"/>
                </a:solidFill>
              </a:rPr>
              <a:t>Quick Sort</a:t>
            </a:r>
          </a:p>
        </p:txBody>
      </p:sp>
      <mc:AlternateContent xmlns:mc="http://schemas.openxmlformats.org/markup-compatibility/2006" xmlns:a14="http://schemas.microsoft.com/office/drawing/2010/main">
        <mc:Choice Requires="a14">
          <p:sp>
            <p:nvSpPr>
              <p:cNvPr id="34820" name="Rectangle 1027"/>
              <p:cNvSpPr>
                <a:spLocks noGrp="1" noChangeArrowheads="1"/>
              </p:cNvSpPr>
              <p:nvPr>
                <p:ph idx="1"/>
              </p:nvPr>
            </p:nvSpPr>
            <p:spPr/>
            <p:txBody>
              <a:bodyPr/>
              <a:lstStyle/>
              <a:p>
                <a:pPr eaLnBrk="1" hangingPunct="1">
                  <a:lnSpc>
                    <a:spcPct val="90000"/>
                  </a:lnSpc>
                  <a:buFontTx/>
                  <a:buNone/>
                </a:pPr>
                <a:r>
                  <a:rPr lang="en-US" altLang="en-US" sz="1600" b="1" dirty="0" smtClean="0"/>
                  <a:t>function</a:t>
                </a:r>
                <a:r>
                  <a:rPr lang="lv-LV" altLang="en-US" sz="1600" b="1" dirty="0" smtClean="0"/>
                  <a:t>  </a:t>
                </a:r>
                <a:r>
                  <a:rPr lang="lv-LV" altLang="en-US" sz="1600" i="1" dirty="0"/>
                  <a:t>QuickSort(</a:t>
                </a:r>
                <a:r>
                  <a:rPr lang="lv-LV" altLang="en-US" sz="1600" b="1" dirty="0"/>
                  <a:t>table  </a:t>
                </a:r>
                <a:r>
                  <a:rPr lang="lv-LV" altLang="en-US" sz="1600" dirty="0"/>
                  <a:t>A[</a:t>
                </a:r>
                <a:r>
                  <a:rPr lang="lv-LV" altLang="en-US" sz="1600" i="1" dirty="0"/>
                  <a:t>l</a:t>
                </a:r>
                <a:r>
                  <a:rPr lang="lv-LV" altLang="en-US" sz="1600" dirty="0"/>
                  <a:t>.. </a:t>
                </a:r>
                <a:r>
                  <a:rPr lang="lv-LV" altLang="en-US" sz="1600" i="1" dirty="0"/>
                  <a:t>r</a:t>
                </a:r>
                <a:r>
                  <a:rPr lang="lv-LV" altLang="en-US" sz="1600" dirty="0"/>
                  <a:t>]):</a:t>
                </a:r>
              </a:p>
              <a:p>
                <a:pPr eaLnBrk="1" hangingPunct="1">
                  <a:lnSpc>
                    <a:spcPct val="90000"/>
                  </a:lnSpc>
                  <a:buFontTx/>
                  <a:buNone/>
                </a:pPr>
                <a:r>
                  <a:rPr lang="lv-LV" altLang="en-US" sz="1600" i="1" dirty="0"/>
                  <a:t>	</a:t>
                </a:r>
                <a:r>
                  <a:rPr lang="lv-LV" altLang="en-US" sz="1600" b="1" dirty="0"/>
                  <a:t>if </a:t>
                </a:r>
                <a:r>
                  <a:rPr lang="lv-LV" altLang="en-US" sz="1600" i="1" dirty="0"/>
                  <a:t>l</a:t>
                </a:r>
                <a:r>
                  <a:rPr lang="lv-LV" altLang="en-US" sz="1600" dirty="0"/>
                  <a:t>&lt;r </a:t>
                </a:r>
                <a:r>
                  <a:rPr lang="lv-LV" altLang="en-US" sz="1600" b="1" dirty="0"/>
                  <a:t>then</a:t>
                </a:r>
              </a:p>
              <a:p>
                <a:pPr eaLnBrk="1" hangingPunct="1">
                  <a:lnSpc>
                    <a:spcPct val="90000"/>
                  </a:lnSpc>
                  <a:buFontTx/>
                  <a:buNone/>
                </a:pPr>
                <a:r>
                  <a:rPr lang="lv-LV" altLang="en-US" sz="1600" b="1" dirty="0"/>
                  <a:t>		i</a:t>
                </a:r>
                <a:r>
                  <a:rPr lang="lv-LV" altLang="en-US" sz="1600" dirty="0"/>
                  <a:t> = </a:t>
                </a:r>
                <a:r>
                  <a:rPr lang="lv-LV" altLang="en-US" sz="1600" i="1" dirty="0"/>
                  <a:t>l</a:t>
                </a:r>
                <a:r>
                  <a:rPr lang="lv-LV" altLang="en-US" sz="1600" dirty="0"/>
                  <a:t>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𝑖</m:t>
                    </m:r>
                  </m:oMath>
                </a14:m>
                <a:r>
                  <a:rPr lang="lv-LV" altLang="en-US" sz="1600" dirty="0">
                    <a:solidFill>
                      <a:srgbClr val="43B02A"/>
                    </a:solidFill>
                  </a:rPr>
                  <a:t> </a:t>
                </a:r>
                <a:r>
                  <a:rPr lang="lv-LV" altLang="en-US" sz="1600" dirty="0" smtClean="0">
                    <a:solidFill>
                      <a:srgbClr val="43B02A"/>
                    </a:solidFill>
                  </a:rPr>
                  <a:t>goes from left to right, searching elements </a:t>
                </a:r>
                <a:r>
                  <a:rPr lang="lv-LV" altLang="en-US" sz="1600" dirty="0">
                    <a:solidFill>
                      <a:srgbClr val="43B02A"/>
                    </a:solidFill>
                    <a:sym typeface="Symbol" panose="05050102010706020507" pitchFamily="18" charset="2"/>
                  </a:rPr>
                  <a:t></a:t>
                </a:r>
                <a:r>
                  <a:rPr lang="lv-LV" altLang="en-US" sz="1600" dirty="0">
                    <a:solidFill>
                      <a:srgbClr val="43B02A"/>
                    </a:solidFill>
                  </a:rPr>
                  <a:t> </a:t>
                </a:r>
                <a:r>
                  <a:rPr lang="lv-LV" altLang="en-US" sz="1600" dirty="0" smtClean="0">
                    <a:solidFill>
                      <a:srgbClr val="43B02A"/>
                    </a:solidFill>
                  </a:rPr>
                  <a:t>than the center.}</a:t>
                </a:r>
                <a:endParaRPr lang="lv-LV" altLang="en-US" sz="1600" dirty="0">
                  <a:solidFill>
                    <a:srgbClr val="43B02A"/>
                  </a:solidFill>
                </a:endParaRPr>
              </a:p>
              <a:p>
                <a:pPr eaLnBrk="1" hangingPunct="1">
                  <a:lnSpc>
                    <a:spcPct val="90000"/>
                  </a:lnSpc>
                  <a:buFontTx/>
                  <a:buNone/>
                </a:pPr>
                <a:r>
                  <a:rPr lang="lv-LV" altLang="en-US" sz="1600" dirty="0"/>
                  <a:t>		j = </a:t>
                </a:r>
                <a:r>
                  <a:rPr lang="lv-LV" altLang="en-US" sz="1600" i="1" dirty="0"/>
                  <a:t>r</a:t>
                </a:r>
                <a:r>
                  <a:rPr lang="lv-LV" altLang="en-US" sz="1600" dirty="0"/>
                  <a:t>+1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𝑗</m:t>
                    </m:r>
                  </m:oMath>
                </a14:m>
                <a:r>
                  <a:rPr lang="lv-LV" altLang="en-US" sz="1600" dirty="0">
                    <a:solidFill>
                      <a:srgbClr val="43B02A"/>
                    </a:solidFill>
                  </a:rPr>
                  <a:t> </a:t>
                </a:r>
                <a:r>
                  <a:rPr lang="lv-LV" altLang="en-US" sz="1600" dirty="0" smtClean="0">
                    <a:solidFill>
                      <a:srgbClr val="43B02A"/>
                    </a:solidFill>
                  </a:rPr>
                  <a:t>goes from the right, searching elements </a:t>
                </a:r>
                <a:r>
                  <a:rPr lang="lv-LV" altLang="en-US" sz="1600" dirty="0" smtClean="0">
                    <a:solidFill>
                      <a:srgbClr val="43B02A"/>
                    </a:solidFill>
                    <a:sym typeface="Symbol" panose="05050102010706020507" pitchFamily="18" charset="2"/>
                  </a:rPr>
                  <a:t></a:t>
                </a:r>
                <a:r>
                  <a:rPr lang="lv-LV" altLang="en-US" sz="1600" dirty="0" smtClean="0">
                    <a:solidFill>
                      <a:srgbClr val="43B02A"/>
                    </a:solidFill>
                  </a:rPr>
                  <a:t> than the center.}</a:t>
                </a:r>
                <a:endParaRPr lang="lv-LV" altLang="en-US" sz="1600" dirty="0">
                  <a:solidFill>
                    <a:srgbClr val="43B02A"/>
                  </a:solidFill>
                </a:endParaRPr>
              </a:p>
              <a:p>
                <a:pPr eaLnBrk="1" hangingPunct="1">
                  <a:lnSpc>
                    <a:spcPct val="90000"/>
                  </a:lnSpc>
                  <a:buFontTx/>
                  <a:buNone/>
                </a:pPr>
                <a:r>
                  <a:rPr lang="lv-LV" altLang="en-US" sz="1600" dirty="0"/>
                  <a:t>		v = A[</a:t>
                </a:r>
                <a:r>
                  <a:rPr lang="lv-LV" altLang="en-US" sz="1600" i="1" dirty="0"/>
                  <a:t>l</a:t>
                </a:r>
                <a:r>
                  <a:rPr lang="lv-LV" altLang="en-US" sz="1600" dirty="0"/>
                  <a:t>]		</a:t>
                </a:r>
                <a:r>
                  <a:rPr lang="lv-LV" altLang="en-US" sz="1600" dirty="0">
                    <a:solidFill>
                      <a:srgbClr val="43B02A"/>
                    </a:solidFill>
                  </a:rPr>
                  <a:t>{</a:t>
                </a:r>
                <a14:m>
                  <m:oMath xmlns:m="http://schemas.openxmlformats.org/officeDocument/2006/math">
                    <m:r>
                      <a:rPr lang="lv-LV" altLang="en-US" sz="1600" i="1" dirty="0" smtClean="0">
                        <a:solidFill>
                          <a:srgbClr val="43B02A"/>
                        </a:solidFill>
                        <a:latin typeface="Cambria Math" panose="02040503050406030204" pitchFamily="18" charset="0"/>
                      </a:rPr>
                      <m:t>𝑣</m:t>
                    </m:r>
                  </m:oMath>
                </a14:m>
                <a:r>
                  <a:rPr lang="lv-LV" altLang="en-US" sz="1600" dirty="0">
                    <a:solidFill>
                      <a:srgbClr val="43B02A"/>
                    </a:solidFill>
                  </a:rPr>
                  <a:t> </a:t>
                </a:r>
                <a:r>
                  <a:rPr lang="lv-LV" altLang="en-US" sz="1600" dirty="0" smtClean="0">
                    <a:solidFill>
                      <a:srgbClr val="43B02A"/>
                    </a:solidFill>
                  </a:rPr>
                  <a:t>is the center element.}</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b="1" dirty="0"/>
                  <a:t>while </a:t>
                </a:r>
                <a:r>
                  <a:rPr lang="lv-LV" altLang="en-US" sz="1600" dirty="0"/>
                  <a:t>i&lt;j </a:t>
                </a:r>
                <a:r>
                  <a:rPr lang="lv-LV" altLang="en-US" sz="1600" b="1" dirty="0"/>
                  <a:t>do</a:t>
                </a:r>
              </a:p>
              <a:p>
                <a:pPr eaLnBrk="1" hangingPunct="1">
                  <a:lnSpc>
                    <a:spcPct val="90000"/>
                  </a:lnSpc>
                  <a:buFontTx/>
                  <a:buNone/>
                </a:pPr>
                <a:r>
                  <a:rPr lang="lv-LV" altLang="en-US" sz="1600" b="1" dirty="0"/>
                  <a:t>			</a:t>
                </a:r>
                <a:r>
                  <a:rPr lang="lv-LV" altLang="en-US" sz="1600" dirty="0"/>
                  <a:t>i</a:t>
                </a:r>
                <a:r>
                  <a:rPr lang="lv-LV" altLang="en-US" sz="1600" dirty="0">
                    <a:sym typeface="Symbol" panose="05050102010706020507" pitchFamily="18" charset="2"/>
                  </a:rPr>
                  <a:t></a:t>
                </a:r>
                <a:r>
                  <a:rPr lang="lv-LV" altLang="en-US" sz="1600" dirty="0"/>
                  <a:t>i+1</a:t>
                </a:r>
              </a:p>
              <a:p>
                <a:pPr eaLnBrk="1" hangingPunct="1">
                  <a:lnSpc>
                    <a:spcPct val="90000"/>
                  </a:lnSpc>
                  <a:buFontTx/>
                  <a:buNone/>
                </a:pPr>
                <a:r>
                  <a:rPr lang="lv-LV" altLang="en-US" sz="1600" dirty="0"/>
                  <a:t>			</a:t>
                </a:r>
                <a:r>
                  <a:rPr lang="lv-LV" altLang="en-US" sz="1600" b="1" dirty="0"/>
                  <a:t>while </a:t>
                </a:r>
                <a:r>
                  <a:rPr lang="lv-LV" altLang="en-US" sz="1600" dirty="0"/>
                  <a:t>i</a:t>
                </a:r>
                <a:r>
                  <a:rPr lang="lv-LV" altLang="en-US" sz="1600" dirty="0">
                    <a:sym typeface="Symbol" panose="05050102010706020507" pitchFamily="18" charset="2"/>
                  </a:rPr>
                  <a:t></a:t>
                </a:r>
                <a:r>
                  <a:rPr lang="lv-LV" altLang="en-US" sz="1600" i="1" dirty="0"/>
                  <a:t>r</a:t>
                </a:r>
                <a:r>
                  <a:rPr lang="lv-LV" altLang="en-US" sz="1600" dirty="0"/>
                  <a:t> </a:t>
                </a:r>
                <a:r>
                  <a:rPr lang="lv-LV" altLang="en-US" sz="1600" b="1" dirty="0"/>
                  <a:t>and </a:t>
                </a:r>
                <a:r>
                  <a:rPr lang="lv-LV" altLang="en-US" sz="1600" dirty="0"/>
                  <a:t>A[i]&lt;v </a:t>
                </a:r>
                <a:r>
                  <a:rPr lang="lv-LV" altLang="en-US" sz="1600" b="1" dirty="0"/>
                  <a:t>do</a:t>
                </a:r>
              </a:p>
              <a:p>
                <a:pPr eaLnBrk="1" hangingPunct="1">
                  <a:lnSpc>
                    <a:spcPct val="90000"/>
                  </a:lnSpc>
                  <a:buFontTx/>
                  <a:buNone/>
                </a:pPr>
                <a:r>
                  <a:rPr lang="lv-LV" altLang="en-US" sz="1600" b="1" dirty="0"/>
                  <a:t>				</a:t>
                </a:r>
                <a:r>
                  <a:rPr lang="lv-LV" altLang="en-US" sz="1600" dirty="0"/>
                  <a:t>i = i+1</a:t>
                </a:r>
              </a:p>
              <a:p>
                <a:pPr eaLnBrk="1" hangingPunct="1">
                  <a:lnSpc>
                    <a:spcPct val="90000"/>
                  </a:lnSpc>
                  <a:buFontTx/>
                  <a:buNone/>
                </a:pPr>
                <a:r>
                  <a:rPr lang="lv-LV" altLang="en-US" sz="1600" dirty="0"/>
                  <a:t>			j = j-1</a:t>
                </a:r>
              </a:p>
              <a:p>
                <a:pPr eaLnBrk="1" hangingPunct="1">
                  <a:lnSpc>
                    <a:spcPct val="90000"/>
                  </a:lnSpc>
                  <a:buFontTx/>
                  <a:buNone/>
                </a:pPr>
                <a:r>
                  <a:rPr lang="lv-LV" altLang="en-US" sz="1600" dirty="0"/>
                  <a:t>			</a:t>
                </a:r>
                <a:r>
                  <a:rPr lang="lv-LV" altLang="en-US" sz="1600" b="1" dirty="0"/>
                  <a:t>while </a:t>
                </a:r>
                <a:r>
                  <a:rPr lang="lv-LV" altLang="en-US" sz="1600" dirty="0"/>
                  <a:t>j</a:t>
                </a:r>
                <a:r>
                  <a:rPr lang="lv-LV" altLang="en-US" sz="1600" dirty="0">
                    <a:sym typeface="Symbol" panose="05050102010706020507" pitchFamily="18" charset="2"/>
                  </a:rPr>
                  <a:t></a:t>
                </a:r>
                <a:r>
                  <a:rPr lang="lv-LV" altLang="en-US" sz="1600" i="1" dirty="0"/>
                  <a:t>l</a:t>
                </a:r>
                <a:r>
                  <a:rPr lang="lv-LV" altLang="en-US" sz="1600" dirty="0"/>
                  <a:t> </a:t>
                </a:r>
                <a:r>
                  <a:rPr lang="lv-LV" altLang="en-US" sz="1600" b="1" dirty="0"/>
                  <a:t>and </a:t>
                </a:r>
                <a:r>
                  <a:rPr lang="lv-LV" altLang="en-US" sz="1600" dirty="0"/>
                  <a:t>A[j]&gt;v </a:t>
                </a:r>
                <a:r>
                  <a:rPr lang="lv-LV" altLang="en-US" sz="1600" b="1" dirty="0"/>
                  <a:t>do</a:t>
                </a:r>
              </a:p>
              <a:p>
                <a:pPr eaLnBrk="1" hangingPunct="1">
                  <a:lnSpc>
                    <a:spcPct val="90000"/>
                  </a:lnSpc>
                  <a:buFontTx/>
                  <a:buNone/>
                </a:pPr>
                <a:r>
                  <a:rPr lang="lv-LV" altLang="en-US" sz="1600" b="1" dirty="0"/>
                  <a:t>				</a:t>
                </a:r>
                <a:r>
                  <a:rPr lang="lv-LV" altLang="en-US" sz="1600" dirty="0"/>
                  <a:t>j = j-1</a:t>
                </a:r>
                <a:endParaRPr lang="lv-LV" altLang="en-US" sz="1600" b="1" dirty="0"/>
              </a:p>
              <a:p>
                <a:pPr eaLnBrk="1" hangingPunct="1">
                  <a:lnSpc>
                    <a:spcPct val="90000"/>
                  </a:lnSpc>
                  <a:buFontTx/>
                  <a:buNone/>
                </a:pPr>
                <a:r>
                  <a:rPr lang="lv-LV" altLang="en-US" sz="1600" dirty="0"/>
                  <a:t>			A[i]</a:t>
                </a:r>
                <a:r>
                  <a:rPr lang="lv-LV" altLang="en-US" sz="1600" dirty="0">
                    <a:sym typeface="Symbol" panose="05050102010706020507" pitchFamily="18" charset="2"/>
                  </a:rPr>
                  <a:t></a:t>
                </a:r>
                <a:r>
                  <a:rPr lang="lv-LV" altLang="en-US" sz="1600" dirty="0"/>
                  <a:t>A[j]</a:t>
                </a:r>
              </a:p>
              <a:p>
                <a:pPr eaLnBrk="1" hangingPunct="1">
                  <a:lnSpc>
                    <a:spcPct val="90000"/>
                  </a:lnSpc>
                  <a:buFontTx/>
                  <a:buNone/>
                </a:pPr>
                <a:r>
                  <a:rPr lang="lv-LV" altLang="en-US" sz="1600" dirty="0"/>
                  <a:t>		A[i]</a:t>
                </a:r>
                <a:r>
                  <a:rPr lang="lv-LV" altLang="en-US" sz="1600" dirty="0">
                    <a:sym typeface="Symbol" panose="05050102010706020507" pitchFamily="18" charset="2"/>
                  </a:rPr>
                  <a:t></a:t>
                </a:r>
                <a:r>
                  <a:rPr lang="lv-LV" altLang="en-US" sz="1600" dirty="0"/>
                  <a:t>A[j]	</a:t>
                </a:r>
                <a:r>
                  <a:rPr lang="lv-LV" altLang="en-US" sz="1600" dirty="0" smtClean="0"/>
                  <a:t>     </a:t>
                </a:r>
                <a:r>
                  <a:rPr lang="lv-LV" altLang="en-US" sz="1600" dirty="0" smtClean="0">
                    <a:solidFill>
                      <a:srgbClr val="43B02A"/>
                    </a:solidFill>
                  </a:rPr>
                  <a:t>{fix the extra exchange at the end of the previous loop.}</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dirty="0">
                    <a:solidFill>
                      <a:srgbClr val="FF0000"/>
                    </a:solidFill>
                  </a:rPr>
                  <a:t>A[j]</a:t>
                </a:r>
                <a:r>
                  <a:rPr lang="lv-LV" altLang="en-US" sz="1600" dirty="0">
                    <a:sym typeface="Symbol" panose="05050102010706020507" pitchFamily="18" charset="2"/>
                  </a:rPr>
                  <a:t></a:t>
                </a:r>
                <a:r>
                  <a:rPr lang="lv-LV" altLang="en-US" sz="1600" dirty="0"/>
                  <a:t>A[</a:t>
                </a:r>
                <a:r>
                  <a:rPr lang="lv-LV" altLang="en-US" sz="1600" i="1" dirty="0"/>
                  <a:t>l</a:t>
                </a:r>
                <a:r>
                  <a:rPr lang="lv-LV" altLang="en-US" sz="1600" dirty="0"/>
                  <a:t>]	</a:t>
                </a:r>
                <a:r>
                  <a:rPr lang="lv-LV" altLang="en-US" sz="1600" dirty="0" smtClean="0"/>
                  <a:t>     </a:t>
                </a:r>
                <a:r>
                  <a:rPr lang="lv-LV" altLang="en-US" sz="1600" dirty="0" smtClean="0">
                    <a:solidFill>
                      <a:srgbClr val="43B02A"/>
                    </a:solidFill>
                  </a:rPr>
                  <a:t>{move the center element to a fitting place.}</a:t>
                </a:r>
                <a:endParaRPr lang="lv-LV" altLang="en-US" sz="1600" dirty="0">
                  <a:solidFill>
                    <a:srgbClr val="43B02A"/>
                  </a:solidFill>
                </a:endParaRPr>
              </a:p>
              <a:p>
                <a:pPr eaLnBrk="1" hangingPunct="1">
                  <a:lnSpc>
                    <a:spcPct val="90000"/>
                  </a:lnSpc>
                  <a:buFontTx/>
                  <a:buNone/>
                </a:pPr>
                <a:r>
                  <a:rPr lang="lv-LV" altLang="en-US" sz="1600" dirty="0"/>
                  <a:t>		</a:t>
                </a:r>
                <a:r>
                  <a:rPr lang="lv-LV" altLang="en-US" sz="1600" i="1" dirty="0"/>
                  <a:t>QuickSort</a:t>
                </a:r>
                <a:r>
                  <a:rPr lang="lv-LV" altLang="en-US" sz="1600" dirty="0"/>
                  <a:t> </a:t>
                </a:r>
                <a:r>
                  <a:rPr lang="lv-LV" altLang="en-US" sz="1600" i="1" dirty="0"/>
                  <a:t>(A[l..j-1])</a:t>
                </a:r>
                <a:endParaRPr lang="lv-LV" altLang="en-US" sz="1600" dirty="0"/>
              </a:p>
              <a:p>
                <a:pPr eaLnBrk="1" hangingPunct="1">
                  <a:lnSpc>
                    <a:spcPct val="90000"/>
                  </a:lnSpc>
                  <a:buFontTx/>
                  <a:buNone/>
                </a:pPr>
                <a:r>
                  <a:rPr lang="lv-LV" altLang="en-US" sz="1600" dirty="0"/>
                  <a:t>		</a:t>
                </a:r>
                <a:r>
                  <a:rPr lang="lv-LV" altLang="en-US" sz="1600" i="1" dirty="0"/>
                  <a:t>QuickSort</a:t>
                </a:r>
                <a:r>
                  <a:rPr lang="lv-LV" altLang="en-US" sz="1600" dirty="0"/>
                  <a:t> </a:t>
                </a:r>
                <a:r>
                  <a:rPr lang="lv-LV" altLang="en-US" sz="1600" i="1" dirty="0"/>
                  <a:t>(A[j+1..r])</a:t>
                </a:r>
                <a:endParaRPr lang="lv-LV" altLang="en-US" sz="1600" dirty="0"/>
              </a:p>
            </p:txBody>
          </p:sp>
        </mc:Choice>
        <mc:Fallback xmlns="">
          <p:sp>
            <p:nvSpPr>
              <p:cNvPr id="34820" name="Rectangle 1027"/>
              <p:cNvSpPr>
                <a:spLocks noGrp="1" noRot="1" noChangeAspect="1" noMove="1" noResize="1" noEditPoints="1" noAdjustHandles="1" noChangeArrowheads="1" noChangeShapeType="1" noTextEdit="1"/>
              </p:cNvSpPr>
              <p:nvPr>
                <p:ph idx="1"/>
              </p:nvPr>
            </p:nvSpPr>
            <p:spPr>
              <a:blipFill>
                <a:blip r:embed="rId2"/>
                <a:stretch>
                  <a:fillRect l="-300" t="-1037" b="-13630"/>
                </a:stretch>
              </a:blipFill>
            </p:spPr>
            <p:txBody>
              <a:bodyPr/>
              <a:lstStyle/>
              <a:p>
                <a:r>
                  <a:rPr lang="lv-LV">
                    <a:noFill/>
                  </a:rPr>
                  <a:t> </a:t>
                </a:r>
              </a:p>
            </p:txBody>
          </p:sp>
        </mc:Fallback>
      </mc:AlternateContent>
      <p:sp>
        <p:nvSpPr>
          <p:cNvPr id="348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2C1EB1-810F-44EB-89E1-2632CE027323}" type="slidenum">
              <a:rPr lang="lv-LV" altLang="en-US" sz="1400"/>
              <a:pPr>
                <a:spcBef>
                  <a:spcPct val="0"/>
                </a:spcBef>
                <a:buFontTx/>
                <a:buNone/>
              </a:pPr>
              <a:t>34</a:t>
            </a:fld>
            <a:endParaRPr lang="lv-LV" altLang="en-US" sz="1400"/>
          </a:p>
        </p:txBody>
      </p:sp>
    </p:spTree>
    <p:extLst>
      <p:ext uri="{BB962C8B-B14F-4D97-AF65-F5344CB8AC3E}">
        <p14:creationId xmlns:p14="http://schemas.microsoft.com/office/powerpoint/2010/main" val="254146528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lv-LV" altLang="en-US" dirty="0" smtClean="0"/>
              <a:t>QuickSort analysis</a:t>
            </a:r>
          </a:p>
        </p:txBody>
      </p:sp>
      <mc:AlternateContent xmlns:mc="http://schemas.openxmlformats.org/markup-compatibility/2006" xmlns:a14="http://schemas.microsoft.com/office/drawing/2010/main">
        <mc:Choice Requires="a14">
          <p:sp>
            <p:nvSpPr>
              <p:cNvPr id="378883" name="Rectangle 3"/>
              <p:cNvSpPr>
                <a:spLocks noGrp="1" noChangeArrowheads="1"/>
              </p:cNvSpPr>
              <p:nvPr>
                <p:ph idx="1"/>
              </p:nvPr>
            </p:nvSpPr>
            <p:spPr/>
            <p:txBody>
              <a:bodyPr/>
              <a:lstStyle/>
              <a:p>
                <a:pPr eaLnBrk="1" hangingPunct="1">
                  <a:lnSpc>
                    <a:spcPct val="90000"/>
                  </a:lnSpc>
                </a:pPr>
                <a:r>
                  <a:rPr lang="lv-LV" altLang="en-US" dirty="0" smtClean="0"/>
                  <a:t>The expected sorting time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ea typeface="Cambria Math" panose="02040503050406030204" pitchFamily="18" charset="0"/>
                      </a:rPr>
                      <m:t>∙</m:t>
                    </m:r>
                    <m:r>
                      <m:rPr>
                        <m:sty m:val="p"/>
                      </m:rPr>
                      <a:rPr lang="lv-LV" altLang="en-US" i="1" dirty="0" smtClean="0">
                        <a:latin typeface="Cambria Math" panose="02040503050406030204" pitchFamily="18" charset="0"/>
                      </a:rPr>
                      <m:t>log</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endParaRPr lang="lv-LV" altLang="en-US" dirty="0" smtClean="0"/>
              </a:p>
              <a:p>
                <a:pPr eaLnBrk="1" hangingPunct="1">
                  <a:lnSpc>
                    <a:spcPct val="90000"/>
                  </a:lnSpc>
                </a:pPr>
                <a:r>
                  <a:rPr lang="lv-LV" altLang="en-US" dirty="0" smtClean="0"/>
                  <a:t>Worst case happens, if everything is already sorted –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sSup>
                      <m:sSupPr>
                        <m:ctrlPr>
                          <a:rPr lang="lv-LV" altLang="en-US" i="1" dirty="0" smtClean="0">
                            <a:latin typeface="Cambria Math" panose="02040503050406030204" pitchFamily="18" charset="0"/>
                          </a:rPr>
                        </m:ctrlPr>
                      </m:sSupPr>
                      <m:e>
                        <m:r>
                          <a:rPr lang="lv-LV" altLang="en-US" b="0" i="1" dirty="0" smtClean="0">
                            <a:latin typeface="Cambria Math" panose="02040503050406030204" pitchFamily="18" charset="0"/>
                          </a:rPr>
                          <m:t>𝑛</m:t>
                        </m:r>
                      </m:e>
                      <m:sup>
                        <m:r>
                          <a:rPr lang="lv-LV" altLang="en-US" b="0" i="1" dirty="0" smtClean="0">
                            <a:latin typeface="Cambria Math" panose="02040503050406030204" pitchFamily="18" charset="0"/>
                          </a:rPr>
                          <m:t>2</m:t>
                        </m:r>
                      </m:sup>
                    </m:sSup>
                    <m:r>
                      <a:rPr lang="lv-LV" altLang="en-US" i="1" dirty="0" smtClean="0">
                        <a:latin typeface="Cambria Math" panose="02040503050406030204" pitchFamily="18" charset="0"/>
                      </a:rPr>
                      <m:t>)</m:t>
                    </m:r>
                  </m:oMath>
                </a14:m>
                <a:endParaRPr lang="lv-LV" altLang="en-US" dirty="0" smtClean="0"/>
              </a:p>
              <a:p>
                <a:pPr eaLnBrk="1" hangingPunct="1">
                  <a:lnSpc>
                    <a:spcPct val="90000"/>
                  </a:lnSpc>
                </a:pPr>
                <a:r>
                  <a:rPr lang="lv-LV" altLang="en-US" dirty="0" smtClean="0"/>
                  <a:t>The algorithm works best, if data is randomly shuffled</a:t>
                </a:r>
              </a:p>
              <a:p>
                <a:pPr eaLnBrk="1" hangingPunct="1">
                  <a:lnSpc>
                    <a:spcPct val="90000"/>
                  </a:lnSpc>
                </a:pPr>
                <a:r>
                  <a:rPr lang="lv-LV" altLang="en-US" dirty="0" smtClean="0"/>
                  <a:t>The necessary memory for recursions (up to </a:t>
                </a:r>
                <a14:m>
                  <m:oMath xmlns:m="http://schemas.openxmlformats.org/officeDocument/2006/math">
                    <m:r>
                      <a:rPr lang="lv-LV" altLang="en-US" i="1" dirty="0" smtClean="0">
                        <a:latin typeface="Cambria Math" panose="02040503050406030204" pitchFamily="18" charset="0"/>
                      </a:rPr>
                      <m:t>𝑂</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m:t>
                    </m:r>
                  </m:oMath>
                </a14:m>
                <a:r>
                  <a:rPr lang="lv-LV" altLang="en-US" dirty="0" smtClean="0"/>
                  <a:t>)</a:t>
                </a:r>
              </a:p>
              <a:p>
                <a:pPr eaLnBrk="1" hangingPunct="1">
                  <a:lnSpc>
                    <a:spcPct val="90000"/>
                  </a:lnSpc>
                </a:pPr>
                <a:r>
                  <a:rPr lang="lv-LV" altLang="en-US" dirty="0" smtClean="0"/>
                  <a:t>Very many recursive calls</a:t>
                </a:r>
              </a:p>
            </p:txBody>
          </p:sp>
        </mc:Choice>
        <mc:Fallback xmlns="">
          <p:sp>
            <p:nvSpPr>
              <p:cNvPr id="378883" name="Rectangle 3"/>
              <p:cNvSpPr>
                <a:spLocks noGrp="1" noRot="1" noChangeAspect="1" noMove="1" noResize="1" noEditPoints="1" noAdjustHandles="1" noChangeArrowheads="1" noChangeShapeType="1" noTextEdit="1"/>
              </p:cNvSpPr>
              <p:nvPr>
                <p:ph idx="1"/>
              </p:nvPr>
            </p:nvSpPr>
            <p:spPr>
              <a:blipFill>
                <a:blip r:embed="rId2"/>
                <a:stretch>
                  <a:fillRect l="-780" t="-2074"/>
                </a:stretch>
              </a:blipFill>
            </p:spPr>
            <p:txBody>
              <a:bodyPr/>
              <a:lstStyle/>
              <a:p>
                <a:r>
                  <a:rPr lang="lv-LV">
                    <a:noFill/>
                  </a:rPr>
                  <a:t> </a:t>
                </a:r>
              </a:p>
            </p:txBody>
          </p:sp>
        </mc:Fallback>
      </mc:AlternateContent>
      <p:sp>
        <p:nvSpPr>
          <p:cNvPr id="358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7EF727-D08C-4A2A-B2C6-6C66518FD694}" type="slidenum">
              <a:rPr lang="lv-LV" altLang="en-US" sz="1400"/>
              <a:pPr>
                <a:spcBef>
                  <a:spcPct val="0"/>
                </a:spcBef>
                <a:buFontTx/>
                <a:buNone/>
              </a:pPr>
              <a:t>35</a:t>
            </a:fld>
            <a:endParaRPr lang="lv-LV" altLang="en-US" sz="1400"/>
          </a:p>
        </p:txBody>
      </p:sp>
    </p:spTree>
    <p:extLst>
      <p:ext uri="{BB962C8B-B14F-4D97-AF65-F5344CB8AC3E}">
        <p14:creationId xmlns:p14="http://schemas.microsoft.com/office/powerpoint/2010/main" val="4136617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lv-LV" altLang="lv-LV" dirty="0" smtClean="0"/>
              <a:t>Quicksort: Time Complexity</a:t>
            </a:r>
            <a:endParaRPr lang="en-US" altLang="lv-LV" dirty="0" smtClean="0"/>
          </a:p>
        </p:txBody>
      </p:sp>
      <p:sp>
        <p:nvSpPr>
          <p:cNvPr id="1030"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We partition an input sequence as follows:</a:t>
            </a:r>
          </a:p>
          <a:p>
            <a:pPr lvl="1" eaLnBrk="1" hangingPunct="1"/>
            <a:r>
              <a:rPr lang="en-US" altLang="lv-LV" dirty="0"/>
              <a:t>We remove, in turn, each element </a:t>
            </a:r>
            <a:r>
              <a:rPr lang="en-US" altLang="lv-LV" b="1" i="1" dirty="0">
                <a:latin typeface="Times New Roman" panose="02020603050405020304" pitchFamily="18" charset="0"/>
              </a:rPr>
              <a:t>y</a:t>
            </a:r>
            <a:r>
              <a:rPr lang="en-US" altLang="lv-LV" dirty="0"/>
              <a:t> from </a:t>
            </a:r>
            <a:r>
              <a:rPr lang="en-US" altLang="lv-LV" b="1" i="1" dirty="0">
                <a:latin typeface="Times New Roman" panose="02020603050405020304" pitchFamily="18" charset="0"/>
              </a:rPr>
              <a:t>S</a:t>
            </a:r>
            <a:r>
              <a:rPr lang="en-US" altLang="lv-LV" dirty="0"/>
              <a:t> and </a:t>
            </a:r>
          </a:p>
          <a:p>
            <a:pPr lvl="1" eaLnBrk="1" hangingPunct="1"/>
            <a:r>
              <a:rPr lang="en-US" altLang="lv-LV" dirty="0"/>
              <a:t>We insert </a:t>
            </a:r>
            <a:r>
              <a:rPr lang="en-US" altLang="lv-LV" b="1" i="1" dirty="0">
                <a:latin typeface="Times New Roman" panose="02020603050405020304" pitchFamily="18" charset="0"/>
              </a:rPr>
              <a:t>y</a:t>
            </a:r>
            <a:r>
              <a:rPr lang="en-US" altLang="lv-LV" dirty="0"/>
              <a:t> into </a:t>
            </a:r>
            <a:r>
              <a:rPr lang="en-US" altLang="lv-LV" b="1" i="1" dirty="0">
                <a:latin typeface="Times New Roman" panose="02020603050405020304" pitchFamily="18" charset="0"/>
              </a:rPr>
              <a:t>L</a:t>
            </a:r>
            <a:r>
              <a:rPr lang="en-US" altLang="lv-LV" dirty="0"/>
              <a:t>, </a:t>
            </a:r>
            <a:r>
              <a:rPr lang="en-US" altLang="lv-LV" b="1" i="1" dirty="0">
                <a:latin typeface="Times New Roman" panose="02020603050405020304" pitchFamily="18" charset="0"/>
              </a:rPr>
              <a:t>E</a:t>
            </a:r>
            <a:r>
              <a:rPr lang="en-US" altLang="lv-LV" b="1" i="1" dirty="0"/>
              <a:t> </a:t>
            </a:r>
            <a:r>
              <a:rPr lang="en-US" altLang="lv-LV" dirty="0"/>
              <a:t>or </a:t>
            </a:r>
            <a:r>
              <a:rPr lang="en-US" altLang="lv-LV" b="1" i="1" dirty="0">
                <a:latin typeface="Times New Roman" panose="02020603050405020304" pitchFamily="18" charset="0"/>
              </a:rPr>
              <a:t>G</a:t>
            </a:r>
            <a:r>
              <a:rPr lang="en-US" altLang="lv-LV" dirty="0"/>
              <a:t>,</a:t>
            </a:r>
            <a:r>
              <a:rPr lang="en-US" altLang="lv-LV" b="1" i="1" dirty="0">
                <a:latin typeface="Times New Roman" panose="02020603050405020304" pitchFamily="18" charset="0"/>
              </a:rPr>
              <a:t> </a:t>
            </a:r>
            <a:r>
              <a:rPr lang="en-US" altLang="lv-LV" dirty="0"/>
              <a:t>depending on the result of the comparison with the pivot </a:t>
            </a:r>
            <a:r>
              <a:rPr lang="en-US" altLang="lv-LV" b="1" i="1" dirty="0">
                <a:latin typeface="Times New Roman" panose="02020603050405020304" pitchFamily="18" charset="0"/>
              </a:rPr>
              <a:t>x</a:t>
            </a:r>
          </a:p>
          <a:p>
            <a:pPr eaLnBrk="1" hangingPunct="1"/>
            <a:r>
              <a:rPr lang="en-US" altLang="lv-LV" dirty="0"/>
              <a:t>Each insertion and removal is at the beginning or at the end of a sequence, and hence takes </a:t>
            </a:r>
            <a:r>
              <a:rPr lang="en-US" altLang="lv-LV" b="1" i="1" dirty="0">
                <a:latin typeface="Times New Roman" panose="02020603050405020304" pitchFamily="18" charset="0"/>
              </a:rPr>
              <a:t>O</a:t>
            </a:r>
            <a:r>
              <a:rPr lang="en-US" altLang="lv-LV" dirty="0">
                <a:latin typeface="Times New Roman" panose="02020603050405020304" pitchFamily="18" charset="0"/>
              </a:rPr>
              <a:t>(1)</a:t>
            </a:r>
            <a:r>
              <a:rPr lang="en-US" altLang="lv-LV" dirty="0"/>
              <a:t> time</a:t>
            </a:r>
          </a:p>
          <a:p>
            <a:pPr eaLnBrk="1" hangingPunct="1"/>
            <a:r>
              <a:rPr lang="en-US" altLang="lv-LV" dirty="0"/>
              <a:t>Thus, the partition step of quick-sort takes </a:t>
            </a:r>
            <a:r>
              <a:rPr lang="en-US" altLang="lv-LV" b="1" i="1" dirty="0">
                <a:latin typeface="Times New Roman" panose="02020603050405020304" pitchFamily="18" charset="0"/>
              </a:rPr>
              <a:t>O</a:t>
            </a:r>
            <a:r>
              <a:rPr lang="en-US" altLang="lv-LV" dirty="0">
                <a:latin typeface="Times New Roman" panose="02020603050405020304" pitchFamily="18" charset="0"/>
              </a:rPr>
              <a:t>(</a:t>
            </a:r>
            <a:r>
              <a:rPr lang="en-US" altLang="lv-LV" b="1" i="1" dirty="0">
                <a:latin typeface="Times New Roman" panose="02020603050405020304" pitchFamily="18" charset="0"/>
              </a:rPr>
              <a:t>n</a:t>
            </a:r>
            <a:r>
              <a:rPr lang="en-US" altLang="lv-LV" dirty="0">
                <a:latin typeface="Times New Roman" panose="02020603050405020304" pitchFamily="18" charset="0"/>
              </a:rPr>
              <a:t>)</a:t>
            </a:r>
            <a:r>
              <a:rPr lang="en-US" altLang="lv-LV" dirty="0"/>
              <a:t> </a:t>
            </a:r>
            <a:r>
              <a:rPr lang="en-US" altLang="lv-LV" dirty="0" smtClean="0"/>
              <a:t>time</a:t>
            </a:r>
            <a:r>
              <a:rPr lang="lv-LV" altLang="lv-LV" dirty="0" smtClean="0"/>
              <a:t>. (Also – on all the sub-arrays created later at every stage.)</a:t>
            </a:r>
          </a:p>
          <a:p>
            <a:pPr eaLnBrk="1" hangingPunct="1"/>
            <a:r>
              <a:rPr lang="lv-LV" altLang="lv-LV" b="1" dirty="0" smtClean="0"/>
              <a:t>Question</a:t>
            </a:r>
            <a:r>
              <a:rPr lang="lv-LV" altLang="lv-LV" b="1" dirty="0" smtClean="0"/>
              <a:t>: </a:t>
            </a:r>
            <a:r>
              <a:rPr lang="lv-LV" altLang="lv-LV" dirty="0" smtClean="0"/>
              <a:t>How many stages do we need? (May be unequal in separate branches) </a:t>
            </a:r>
            <a:endParaRPr lang="lv-LV" altLang="lv-LV" dirty="0"/>
          </a:p>
          <a:p>
            <a:pPr eaLnBrk="1" hangingPunct="1"/>
            <a:endParaRPr lang="en-US" altLang="lv-LV" dirty="0"/>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55F900F-5BA4-429C-AC3C-7702DB807F49}" type="slidenum">
              <a:rPr lang="en-US" altLang="lv-LV" sz="1400"/>
              <a:pPr eaLnBrk="1" hangingPunct="1"/>
              <a:t>36</a:t>
            </a:fld>
            <a:endParaRPr lang="en-US" altLang="lv-LV" sz="1400"/>
          </a:p>
        </p:txBody>
      </p:sp>
    </p:spTree>
    <p:extLst>
      <p:ext uri="{BB962C8B-B14F-4D97-AF65-F5344CB8AC3E}">
        <p14:creationId xmlns:p14="http://schemas.microsoft.com/office/powerpoint/2010/main" val="34630720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lv-LV" smtClean="0"/>
              <a:t>Worst-case Running Time</a:t>
            </a:r>
          </a:p>
        </p:txBody>
      </p:sp>
      <p:sp>
        <p:nvSpPr>
          <p:cNvPr id="1741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sz="2000"/>
              <a:t>The worst case for quick-sort occurs when the pivot is the unique minimum or maximum element</a:t>
            </a:r>
          </a:p>
          <a:p>
            <a:pPr eaLnBrk="1" hangingPunct="1"/>
            <a:r>
              <a:rPr lang="en-US" altLang="lv-LV" sz="2000"/>
              <a:t>One of </a:t>
            </a:r>
            <a:r>
              <a:rPr lang="en-US" altLang="lv-LV" sz="2000" b="1" i="1">
                <a:latin typeface="Times New Roman" panose="02020603050405020304" pitchFamily="18" charset="0"/>
              </a:rPr>
              <a:t>L</a:t>
            </a:r>
            <a:r>
              <a:rPr lang="en-US" altLang="lv-LV" sz="2000"/>
              <a:t> and </a:t>
            </a:r>
            <a:r>
              <a:rPr lang="en-US" altLang="lv-LV" sz="2000" b="1" i="1">
                <a:latin typeface="Times New Roman" panose="02020603050405020304" pitchFamily="18" charset="0"/>
              </a:rPr>
              <a:t>G</a:t>
            </a:r>
            <a:r>
              <a:rPr lang="en-US" altLang="lv-LV" sz="2000"/>
              <a:t> has size </a:t>
            </a:r>
            <a:r>
              <a:rPr lang="en-US" altLang="lv-LV" sz="2000" b="1" i="1">
                <a:latin typeface="Times New Roman" panose="02020603050405020304" pitchFamily="18" charset="0"/>
              </a:rPr>
              <a:t>n </a:t>
            </a:r>
            <a:r>
              <a:rPr lang="en-US" altLang="lv-LV" sz="2000">
                <a:latin typeface="Symbol" panose="05050102010706020507" pitchFamily="18" charset="2"/>
              </a:rPr>
              <a:t>- </a:t>
            </a:r>
            <a:r>
              <a:rPr lang="en-US" altLang="lv-LV" sz="2000">
                <a:latin typeface="Times New Roman" panose="02020603050405020304" pitchFamily="18" charset="0"/>
              </a:rPr>
              <a:t>1 </a:t>
            </a:r>
            <a:r>
              <a:rPr lang="en-US" altLang="lv-LV" sz="2000"/>
              <a:t>and the other has size </a:t>
            </a:r>
            <a:r>
              <a:rPr lang="en-US" altLang="lv-LV" sz="2000">
                <a:latin typeface="Times New Roman" panose="02020603050405020304" pitchFamily="18" charset="0"/>
              </a:rPr>
              <a:t>0</a:t>
            </a:r>
          </a:p>
          <a:p>
            <a:pPr eaLnBrk="1" hangingPunct="1"/>
            <a:r>
              <a:rPr lang="en-US" altLang="lv-LV" sz="2000"/>
              <a:t>The running time is proportional to the sum</a:t>
            </a:r>
          </a:p>
          <a:p>
            <a:pPr algn="ctr" eaLnBrk="1" hangingPunct="1">
              <a:buFont typeface="Wingdings" panose="05000000000000000000" pitchFamily="2" charset="2"/>
              <a:buNone/>
            </a:pPr>
            <a:r>
              <a:rPr lang="en-US" altLang="lv-LV" sz="2000" b="1" i="1">
                <a:latin typeface="Times New Roman" panose="02020603050405020304" pitchFamily="18" charset="0"/>
                <a:sym typeface="Symbol" panose="05050102010706020507" pitchFamily="18" charset="2"/>
              </a:rPr>
              <a:t>n</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a:t>
            </a:r>
            <a:r>
              <a:rPr lang="en-US" altLang="lv-LV" sz="2000" b="1" i="1">
                <a:latin typeface="Times New Roman" panose="02020603050405020304" pitchFamily="18" charset="0"/>
                <a:sym typeface="Symbol" panose="05050102010706020507" pitchFamily="18" charset="2"/>
              </a:rPr>
              <a:t>n</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1) </a:t>
            </a:r>
            <a:r>
              <a:rPr lang="en-US" altLang="lv-LV" sz="2000">
                <a:latin typeface="Symbol" panose="05050102010706020507" pitchFamily="18" charset="2"/>
                <a:sym typeface="Symbol" panose="05050102010706020507" pitchFamily="18" charset="2"/>
              </a:rPr>
              <a:t>+ </a:t>
            </a:r>
            <a:r>
              <a:rPr lang="en-US" altLang="lv-LV" sz="2000">
                <a:latin typeface="Times New Roman" panose="02020603050405020304" pitchFamily="18" charset="0"/>
                <a:sym typeface="Symbol" panose="05050102010706020507" pitchFamily="18" charset="2"/>
              </a:rPr>
              <a:t>… </a:t>
            </a:r>
            <a:r>
              <a:rPr lang="en-US" altLang="lv-LV" sz="2000">
                <a:latin typeface="Symbol" panose="05050102010706020507" pitchFamily="18" charset="2"/>
                <a:sym typeface="Symbol" panose="05050102010706020507" pitchFamily="18" charset="2"/>
              </a:rPr>
              <a:t>+</a:t>
            </a:r>
            <a:r>
              <a:rPr lang="en-US" altLang="lv-LV" sz="2000">
                <a:latin typeface="Times New Roman" panose="02020603050405020304" pitchFamily="18" charset="0"/>
                <a:sym typeface="Symbol" panose="05050102010706020507" pitchFamily="18" charset="2"/>
              </a:rPr>
              <a:t> 2 </a:t>
            </a:r>
            <a:r>
              <a:rPr lang="en-US" altLang="lv-LV" sz="2000">
                <a:latin typeface="Symbol" panose="05050102010706020507" pitchFamily="18" charset="2"/>
                <a:sym typeface="Symbol" panose="05050102010706020507" pitchFamily="18" charset="2"/>
              </a:rPr>
              <a:t>+ 1</a:t>
            </a:r>
            <a:endParaRPr lang="en-US" altLang="lv-LV" sz="2000"/>
          </a:p>
          <a:p>
            <a:pPr eaLnBrk="1" hangingPunct="1"/>
            <a:r>
              <a:rPr lang="en-US" altLang="lv-LV" sz="2000"/>
              <a:t>Thus, the worst-case running time of quick-sort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baseline="30000">
                <a:latin typeface="Times New Roman" panose="02020603050405020304" pitchFamily="18" charset="0"/>
              </a:rPr>
              <a:t>2</a:t>
            </a:r>
            <a:r>
              <a:rPr lang="en-US" altLang="lv-LV" sz="2000">
                <a:latin typeface="Times New Roman" panose="02020603050405020304" pitchFamily="18" charset="0"/>
              </a:rPr>
              <a:t>)</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AEE94CA-B976-44A0-B695-4A7EC0FCFA69}" type="slidenum">
              <a:rPr lang="en-US" altLang="lv-LV" sz="1400"/>
              <a:pPr eaLnBrk="1" hangingPunct="1"/>
              <a:t>37</a:t>
            </a:fld>
            <a:endParaRPr lang="en-US" altLang="lv-LV" sz="1400"/>
          </a:p>
        </p:txBody>
      </p:sp>
      <p:sp>
        <p:nvSpPr>
          <p:cNvPr id="17414" name="AutoShape 11"/>
          <p:cNvSpPr>
            <a:spLocks noChangeArrowheads="1"/>
          </p:cNvSpPr>
          <p:nvPr/>
        </p:nvSpPr>
        <p:spPr bwMode="auto">
          <a:xfrm>
            <a:off x="7516814" y="4791075"/>
            <a:ext cx="1304925"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7415" name="AutoShape 16"/>
          <p:cNvSpPr>
            <a:spLocks noChangeArrowheads="1"/>
          </p:cNvSpPr>
          <p:nvPr/>
        </p:nvSpPr>
        <p:spPr bwMode="auto">
          <a:xfrm>
            <a:off x="8864600" y="5600700"/>
            <a:ext cx="762000"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sp>
        <p:nvSpPr>
          <p:cNvPr id="17416" name="AutoShape 20"/>
          <p:cNvSpPr>
            <a:spLocks noChangeArrowheads="1"/>
          </p:cNvSpPr>
          <p:nvPr/>
        </p:nvSpPr>
        <p:spPr bwMode="auto">
          <a:xfrm>
            <a:off x="5715001" y="4791075"/>
            <a:ext cx="360363"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7" name="AutoShape 23"/>
          <p:cNvSpPr>
            <a:spLocks noChangeArrowheads="1"/>
          </p:cNvSpPr>
          <p:nvPr/>
        </p:nvSpPr>
        <p:spPr bwMode="auto">
          <a:xfrm>
            <a:off x="7467601" y="5327650"/>
            <a:ext cx="352425"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8" name="AutoShape 24"/>
          <p:cNvSpPr>
            <a:spLocks noChangeArrowheads="1"/>
          </p:cNvSpPr>
          <p:nvPr/>
        </p:nvSpPr>
        <p:spPr bwMode="auto">
          <a:xfrm>
            <a:off x="8821739" y="6107114"/>
            <a:ext cx="358775" cy="217487"/>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sp>
        <p:nvSpPr>
          <p:cNvPr id="17419" name="AutoShape 25"/>
          <p:cNvSpPr>
            <a:spLocks noChangeArrowheads="1"/>
          </p:cNvSpPr>
          <p:nvPr/>
        </p:nvSpPr>
        <p:spPr bwMode="auto">
          <a:xfrm>
            <a:off x="9326564" y="6107114"/>
            <a:ext cx="350837" cy="217487"/>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folHlink"/>
              </a:solidFill>
            </a:endParaRPr>
          </a:p>
        </p:txBody>
      </p:sp>
      <p:cxnSp>
        <p:nvCxnSpPr>
          <p:cNvPr id="17420" name="AutoShape 26"/>
          <p:cNvCxnSpPr>
            <a:cxnSpLocks noChangeShapeType="1"/>
            <a:stCxn id="17417" idx="0"/>
            <a:endCxn id="17414" idx="2"/>
          </p:cNvCxnSpPr>
          <p:nvPr/>
        </p:nvCxnSpPr>
        <p:spPr bwMode="auto">
          <a:xfrm flipV="1">
            <a:off x="7643813" y="5008564"/>
            <a:ext cx="525462" cy="319087"/>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1" name="AutoShape 27"/>
          <p:cNvCxnSpPr>
            <a:cxnSpLocks noChangeShapeType="1"/>
            <a:endCxn id="17414" idx="2"/>
          </p:cNvCxnSpPr>
          <p:nvPr/>
        </p:nvCxnSpPr>
        <p:spPr bwMode="auto">
          <a:xfrm flipH="1" flipV="1">
            <a:off x="8169276" y="5008563"/>
            <a:ext cx="593725" cy="277812"/>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2" name="AutoShape 29"/>
          <p:cNvCxnSpPr>
            <a:cxnSpLocks noChangeShapeType="1"/>
            <a:stCxn id="17418" idx="0"/>
            <a:endCxn id="17415" idx="2"/>
          </p:cNvCxnSpPr>
          <p:nvPr/>
        </p:nvCxnSpPr>
        <p:spPr bwMode="auto">
          <a:xfrm flipV="1">
            <a:off x="9001126" y="5818189"/>
            <a:ext cx="244475" cy="2889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3" name="AutoShape 31"/>
          <p:cNvCxnSpPr>
            <a:cxnSpLocks noChangeShapeType="1"/>
            <a:stCxn id="17415" idx="2"/>
            <a:endCxn id="17419" idx="0"/>
          </p:cNvCxnSpPr>
          <p:nvPr/>
        </p:nvCxnSpPr>
        <p:spPr bwMode="auto">
          <a:xfrm>
            <a:off x="9245601" y="5818189"/>
            <a:ext cx="257175" cy="28892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7424" name="AutoShape 32"/>
          <p:cNvSpPr>
            <a:spLocks noChangeArrowheads="1"/>
          </p:cNvSpPr>
          <p:nvPr/>
        </p:nvSpPr>
        <p:spPr bwMode="auto">
          <a:xfrm>
            <a:off x="5807075" y="4267201"/>
            <a:ext cx="2482850" cy="219075"/>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sz="1800">
              <a:solidFill>
                <a:schemeClr val="accent1"/>
              </a:solidFill>
            </a:endParaRPr>
          </a:p>
        </p:txBody>
      </p:sp>
      <p:cxnSp>
        <p:nvCxnSpPr>
          <p:cNvPr id="17425" name="AutoShape 33"/>
          <p:cNvCxnSpPr>
            <a:cxnSpLocks noChangeShapeType="1"/>
            <a:stCxn id="17416" idx="0"/>
            <a:endCxn id="17424" idx="2"/>
          </p:cNvCxnSpPr>
          <p:nvPr/>
        </p:nvCxnSpPr>
        <p:spPr bwMode="auto">
          <a:xfrm flipV="1">
            <a:off x="5895976" y="4486275"/>
            <a:ext cx="115252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7426" name="AutoShape 34"/>
          <p:cNvCxnSpPr>
            <a:cxnSpLocks noChangeShapeType="1"/>
            <a:stCxn id="17414" idx="0"/>
            <a:endCxn id="17424" idx="2"/>
          </p:cNvCxnSpPr>
          <p:nvPr/>
        </p:nvCxnSpPr>
        <p:spPr bwMode="auto">
          <a:xfrm flipH="1" flipV="1">
            <a:off x="7048501" y="4486275"/>
            <a:ext cx="112077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graphicFrame>
        <p:nvGraphicFramePr>
          <p:cNvPr id="162010" name="Group 218"/>
          <p:cNvGraphicFramePr>
            <a:graphicFrameLocks noGrp="1"/>
          </p:cNvGraphicFramePr>
          <p:nvPr/>
        </p:nvGraphicFramePr>
        <p:xfrm>
          <a:off x="3962400" y="3810000"/>
          <a:ext cx="1371600" cy="2590802"/>
        </p:xfrm>
        <a:graphic>
          <a:graphicData uri="http://schemas.openxmlformats.org/drawingml/2006/table">
            <a:tbl>
              <a:tblPr/>
              <a:tblGrid>
                <a:gridCol w="685800">
                  <a:extLst>
                    <a:ext uri="{9D8B030D-6E8A-4147-A177-3AD203B41FA5}">
                      <a16:colId xmlns:a16="http://schemas.microsoft.com/office/drawing/2014/main" val="176686004"/>
                    </a:ext>
                  </a:extLst>
                </a:gridCol>
                <a:gridCol w="685800">
                  <a:extLst>
                    <a:ext uri="{9D8B030D-6E8A-4147-A177-3AD203B41FA5}">
                      <a16:colId xmlns:a16="http://schemas.microsoft.com/office/drawing/2014/main" val="2371977537"/>
                    </a:ext>
                  </a:extLst>
                </a:gridCol>
              </a:tblGrid>
              <a:tr h="307975">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depth</a:t>
                      </a:r>
                    </a:p>
                  </a:txBody>
                  <a:tcPr marL="0" marR="0" marT="0" marB="0"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ahoma" panose="020B0604030504040204" pitchFamily="34" charset="0"/>
                        </a:rPr>
                        <a:t>time</a:t>
                      </a:r>
                    </a:p>
                  </a:txBody>
                  <a:tcPr marL="0" marR="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808715839"/>
                  </a:ext>
                </a:extLst>
              </a:tr>
              <a:tr h="5127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0</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n</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60195705"/>
                  </a:ext>
                </a:extLst>
              </a:tr>
              <a:tr h="5508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n</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r>
                        <a:rPr kumimoji="0" lang="en-US" altLang="lv-LV" sz="18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894533167"/>
                  </a:ext>
                </a:extLst>
              </a:tr>
              <a:tr h="792163">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rPr>
                        <a:t>…</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20825202"/>
                  </a:ext>
                </a:extLst>
              </a:tr>
              <a:tr h="427038">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1" i="1"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n</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a:t>
                      </a:r>
                      <a:r>
                        <a:rPr kumimoji="0" lang="en-US" altLang="lv-LV" sz="1800" b="0" i="0" u="none" strike="noStrike" cap="none" normalizeH="0" baseline="0" smtClean="0">
                          <a:ln>
                            <a:noFill/>
                          </a:ln>
                          <a:solidFill>
                            <a:schemeClr val="tx1"/>
                          </a:solidFill>
                          <a:effectLst/>
                          <a:latin typeface="Symbol" panose="05050102010706020507" pitchFamily="18" charset="2"/>
                          <a:sym typeface="Symbol" panose="05050102010706020507" pitchFamily="18" charset="2"/>
                        </a:rPr>
                        <a:t>-</a:t>
                      </a:r>
                      <a:r>
                        <a:rPr kumimoji="0" lang="en-US" altLang="lv-LV" sz="1800" b="0" i="0" u="none" strike="noStrike" cap="none" normalizeH="0" baseline="0" smtClean="0">
                          <a:ln>
                            <a:noFill/>
                          </a:ln>
                          <a:solidFill>
                            <a:schemeClr val="tx1"/>
                          </a:solidFill>
                          <a:effectLst/>
                          <a:latin typeface="Times New Roman" panose="02020603050405020304" pitchFamily="18" charset="0"/>
                          <a:sym typeface="Symbol" panose="05050102010706020507" pitchFamily="18" charset="2"/>
                        </a:rPr>
                        <a:t> 1</a:t>
                      </a:r>
                    </a:p>
                  </a:txBody>
                  <a:tcPr marL="0" marR="0" marT="0" marB="0" anchor="ct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SzPct val="11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60000"/>
                        <a:buFont typeface="Wingdings" panose="05000000000000000000" pitchFamily="2" charset="2"/>
                        <a:defRPr sz="2400">
                          <a:solidFill>
                            <a:schemeClr val="tx1"/>
                          </a:solidFill>
                          <a:latin typeface="Tahoma" panose="020B0604030504040204" pitchFamily="34" charset="0"/>
                        </a:defRPr>
                      </a:lvl2pPr>
                      <a:lvl3pPr marL="1143000" indent="-228600" algn="l" eaLnBrk="0" hangingPunct="0">
                        <a:spcBef>
                          <a:spcPct val="20000"/>
                        </a:spcBef>
                        <a:buClr>
                          <a:schemeClr val="hlink"/>
                        </a:buClr>
                        <a:buSzPct val="95000"/>
                        <a:buFont typeface="Wingdings" panose="05000000000000000000" pitchFamily="2" charset="2"/>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65000"/>
                        <a:buFont typeface="Wingdings" panose="05000000000000000000" pitchFamily="2" charset="2"/>
                        <a:defRPr>
                          <a:solidFill>
                            <a:schemeClr val="tx1"/>
                          </a:solidFill>
                          <a:latin typeface="Tahoma" panose="020B0604030504040204" pitchFamily="34" charset="0"/>
                        </a:defRPr>
                      </a:lvl4pPr>
                      <a:lvl5pPr marL="2057400" indent="-228600" algn="l" eaLnBrk="0" hangingPunct="0">
                        <a:spcBef>
                          <a:spcPct val="20000"/>
                        </a:spcBef>
                        <a:buClr>
                          <a:schemeClr val="hlink"/>
                        </a:buClr>
                        <a:buSzPct val="6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0" lang="en-US" altLang="lv-LV" sz="1800" b="0" i="0" u="none" strike="noStrike" cap="none" normalizeH="0" baseline="0" smtClean="0">
                          <a:ln>
                            <a:noFill/>
                          </a:ln>
                          <a:solidFill>
                            <a:schemeClr val="tx1"/>
                          </a:solidFill>
                          <a:effectLst/>
                          <a:latin typeface="Times New Roman" panose="02020603050405020304" pitchFamily="18" charset="0"/>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88595509"/>
                  </a:ext>
                </a:extLst>
              </a:tr>
            </a:tbl>
          </a:graphicData>
        </a:graphic>
      </p:graphicFrame>
      <p:sp>
        <p:nvSpPr>
          <p:cNvPr id="17438" name="Text Box 167"/>
          <p:cNvSpPr txBox="1">
            <a:spLocks noChangeArrowheads="1"/>
          </p:cNvSpPr>
          <p:nvPr/>
        </p:nvSpPr>
        <p:spPr bwMode="auto">
          <a:xfrm rot="2305880">
            <a:off x="8774114" y="513873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t>…</a:t>
            </a:r>
          </a:p>
        </p:txBody>
      </p:sp>
    </p:spTree>
    <p:extLst>
      <p:ext uri="{BB962C8B-B14F-4D97-AF65-F5344CB8AC3E}">
        <p14:creationId xmlns:p14="http://schemas.microsoft.com/office/powerpoint/2010/main" val="3353067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lv-LV" smtClean="0"/>
              <a:t>Expected Running Time</a:t>
            </a:r>
          </a:p>
        </p:txBody>
      </p:sp>
      <p:sp>
        <p:nvSpPr>
          <p:cNvPr id="1843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t>Consider a recursive call of quick-sort on a sequence of size </a:t>
            </a:r>
            <a:r>
              <a:rPr lang="en-US" altLang="lv-LV" sz="2000" b="1" i="1">
                <a:latin typeface="Times New Roman" panose="02020603050405020304" pitchFamily="18" charset="0"/>
              </a:rPr>
              <a:t>s</a:t>
            </a:r>
          </a:p>
          <a:p>
            <a:pPr lvl="1" eaLnBrk="1" hangingPunct="1">
              <a:lnSpc>
                <a:spcPct val="90000"/>
              </a:lnSpc>
            </a:pPr>
            <a:r>
              <a:rPr lang="en-US" altLang="lv-LV" sz="1800" b="1">
                <a:solidFill>
                  <a:schemeClr val="tx2"/>
                </a:solidFill>
              </a:rPr>
              <a:t>Good call</a:t>
            </a:r>
            <a:r>
              <a:rPr lang="en-US" altLang="lv-LV" sz="1800" b="1"/>
              <a:t>:</a:t>
            </a:r>
            <a:r>
              <a:rPr lang="en-US" altLang="lv-LV" sz="1800"/>
              <a:t> the sizes of </a:t>
            </a:r>
            <a:r>
              <a:rPr lang="en-US" altLang="lv-LV" sz="1800" b="1" i="1">
                <a:latin typeface="Times New Roman" panose="02020603050405020304" pitchFamily="18" charset="0"/>
              </a:rPr>
              <a:t>L</a:t>
            </a:r>
            <a:r>
              <a:rPr lang="en-US" altLang="lv-LV" sz="1800"/>
              <a:t> and </a:t>
            </a:r>
            <a:r>
              <a:rPr lang="en-US" altLang="lv-LV" sz="1800" b="1" i="1">
                <a:latin typeface="Times New Roman" panose="02020603050405020304" pitchFamily="18" charset="0"/>
              </a:rPr>
              <a:t>G</a:t>
            </a:r>
            <a:r>
              <a:rPr lang="en-US" altLang="lv-LV" sz="1800"/>
              <a:t> are each less than </a:t>
            </a:r>
            <a:r>
              <a:rPr lang="en-US" altLang="lv-LV" sz="1800">
                <a:latin typeface="Times New Roman" panose="02020603050405020304" pitchFamily="18" charset="0"/>
              </a:rPr>
              <a:t>3</a:t>
            </a:r>
            <a:r>
              <a:rPr lang="en-US" altLang="lv-LV" sz="1800" b="1" i="1">
                <a:latin typeface="Times New Roman" panose="02020603050405020304" pitchFamily="18" charset="0"/>
              </a:rPr>
              <a:t>s</a:t>
            </a:r>
            <a:r>
              <a:rPr lang="en-US" altLang="lv-LV" sz="1800">
                <a:latin typeface="Symbol" panose="05050102010706020507" pitchFamily="18" charset="2"/>
              </a:rPr>
              <a:t>/</a:t>
            </a:r>
            <a:r>
              <a:rPr lang="en-US" altLang="lv-LV" sz="1800">
                <a:latin typeface="Times New Roman" panose="02020603050405020304" pitchFamily="18" charset="0"/>
              </a:rPr>
              <a:t>4</a:t>
            </a:r>
          </a:p>
          <a:p>
            <a:pPr lvl="1" eaLnBrk="1" hangingPunct="1">
              <a:lnSpc>
                <a:spcPct val="90000"/>
              </a:lnSpc>
            </a:pPr>
            <a:r>
              <a:rPr lang="en-US" altLang="lv-LV" sz="1800" b="1">
                <a:solidFill>
                  <a:schemeClr val="tx2"/>
                </a:solidFill>
              </a:rPr>
              <a:t>Bad call</a:t>
            </a:r>
            <a:r>
              <a:rPr lang="en-US" altLang="lv-LV" sz="1800" b="1"/>
              <a:t>:</a:t>
            </a:r>
            <a:r>
              <a:rPr lang="en-US" altLang="lv-LV" sz="1800"/>
              <a:t> one of </a:t>
            </a:r>
            <a:r>
              <a:rPr lang="en-US" altLang="lv-LV" sz="1800" b="1" i="1">
                <a:latin typeface="Times New Roman" panose="02020603050405020304" pitchFamily="18" charset="0"/>
              </a:rPr>
              <a:t>L</a:t>
            </a:r>
            <a:r>
              <a:rPr lang="en-US" altLang="lv-LV" sz="1800"/>
              <a:t> and </a:t>
            </a:r>
            <a:r>
              <a:rPr lang="en-US" altLang="lv-LV" sz="1800" b="1" i="1">
                <a:latin typeface="Times New Roman" panose="02020603050405020304" pitchFamily="18" charset="0"/>
              </a:rPr>
              <a:t>G</a:t>
            </a:r>
            <a:r>
              <a:rPr lang="en-US" altLang="lv-LV" sz="1800"/>
              <a:t> has size greater than </a:t>
            </a:r>
            <a:r>
              <a:rPr lang="en-US" altLang="lv-LV" sz="1800">
                <a:latin typeface="Times New Roman" panose="02020603050405020304" pitchFamily="18" charset="0"/>
              </a:rPr>
              <a:t>3</a:t>
            </a:r>
            <a:r>
              <a:rPr lang="en-US" altLang="lv-LV" sz="1800" b="1" i="1">
                <a:latin typeface="Times New Roman" panose="02020603050405020304" pitchFamily="18" charset="0"/>
              </a:rPr>
              <a:t>s</a:t>
            </a:r>
            <a:r>
              <a:rPr lang="en-US" altLang="lv-LV" sz="1800">
                <a:latin typeface="Symbol" panose="05050102010706020507" pitchFamily="18" charset="2"/>
              </a:rPr>
              <a:t>/</a:t>
            </a:r>
            <a:r>
              <a:rPr lang="en-US" altLang="lv-LV" sz="1800">
                <a:latin typeface="Times New Roman" panose="02020603050405020304" pitchFamily="18" charset="0"/>
              </a:rPr>
              <a:t>4</a:t>
            </a:r>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endParaRPr lang="en-US" altLang="lv-LV" sz="2000"/>
          </a:p>
          <a:p>
            <a:pPr eaLnBrk="1" hangingPunct="1">
              <a:lnSpc>
                <a:spcPct val="90000"/>
              </a:lnSpc>
            </a:pPr>
            <a:r>
              <a:rPr lang="en-US" altLang="lv-LV" sz="2000"/>
              <a:t>A call is </a:t>
            </a:r>
            <a:r>
              <a:rPr lang="en-US" altLang="lv-LV" sz="2000">
                <a:solidFill>
                  <a:schemeClr val="tx2"/>
                </a:solidFill>
              </a:rPr>
              <a:t>good</a:t>
            </a:r>
            <a:r>
              <a:rPr lang="en-US" altLang="lv-LV" sz="2000"/>
              <a:t> with probability </a:t>
            </a:r>
            <a:r>
              <a:rPr lang="en-US" altLang="lv-LV" sz="2000">
                <a:latin typeface="Times New Roman" panose="02020603050405020304" pitchFamily="18" charset="0"/>
              </a:rPr>
              <a:t>1</a:t>
            </a:r>
            <a:r>
              <a:rPr lang="en-US" altLang="lv-LV" sz="2000">
                <a:latin typeface="Symbol" panose="05050102010706020507" pitchFamily="18" charset="2"/>
              </a:rPr>
              <a:t>/</a:t>
            </a:r>
            <a:r>
              <a:rPr lang="en-US" altLang="lv-LV" sz="2000">
                <a:latin typeface="Times New Roman" panose="02020603050405020304" pitchFamily="18" charset="0"/>
              </a:rPr>
              <a:t>2</a:t>
            </a:r>
          </a:p>
          <a:p>
            <a:pPr lvl="1" eaLnBrk="1" hangingPunct="1">
              <a:lnSpc>
                <a:spcPct val="90000"/>
              </a:lnSpc>
            </a:pPr>
            <a:r>
              <a:rPr lang="en-US" altLang="lv-LV" sz="1800"/>
              <a:t>1/2 of the possible pivots cause good calls:</a:t>
            </a:r>
          </a:p>
        </p:txBody>
      </p:sp>
      <p:sp>
        <p:nvSpPr>
          <p:cNvPr id="1843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E5F5CFF-6ED2-4693-9830-3253B7810C6B}" type="slidenum">
              <a:rPr lang="en-US" altLang="lv-LV" sz="1400"/>
              <a:pPr eaLnBrk="1" hangingPunct="1"/>
              <a:t>38</a:t>
            </a:fld>
            <a:endParaRPr lang="en-US" altLang="lv-LV" sz="1400"/>
          </a:p>
        </p:txBody>
      </p:sp>
      <p:sp>
        <p:nvSpPr>
          <p:cNvPr id="18438" name="AutoShape 6"/>
          <p:cNvSpPr>
            <a:spLocks noChangeArrowheads="1"/>
          </p:cNvSpPr>
          <p:nvPr/>
        </p:nvSpPr>
        <p:spPr bwMode="auto">
          <a:xfrm>
            <a:off x="4914900" y="3286126"/>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7  9  7</a:t>
            </a:r>
            <a:r>
              <a:rPr lang="en-US" altLang="lv-LV" sz="1200">
                <a:solidFill>
                  <a:schemeClr val="accent1"/>
                </a:solidFill>
              </a:rPr>
              <a:t>  1  </a:t>
            </a:r>
            <a:r>
              <a:rPr lang="en-US" altLang="lv-LV" sz="1200" b="1">
                <a:solidFill>
                  <a:schemeClr val="accent1"/>
                </a:solidFill>
                <a:sym typeface="Symbol" panose="05050102010706020507" pitchFamily="18" charset="2"/>
              </a:rPr>
              <a:t></a:t>
            </a:r>
            <a:r>
              <a:rPr lang="en-US" altLang="lv-LV" sz="1200">
                <a:solidFill>
                  <a:schemeClr val="accent1"/>
                </a:solidFill>
              </a:rPr>
              <a:t>  1</a:t>
            </a:r>
          </a:p>
        </p:txBody>
      </p:sp>
      <p:sp>
        <p:nvSpPr>
          <p:cNvPr id="18439" name="AutoShape 7"/>
          <p:cNvSpPr>
            <a:spLocks noChangeArrowheads="1"/>
          </p:cNvSpPr>
          <p:nvPr/>
        </p:nvSpPr>
        <p:spPr bwMode="auto">
          <a:xfrm>
            <a:off x="3268663" y="2743201"/>
            <a:ext cx="2392362" cy="227013"/>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7  2  9  4 3  7  </a:t>
            </a:r>
            <a:r>
              <a:rPr lang="en-US" altLang="lv-LV" sz="1200" u="sng">
                <a:solidFill>
                  <a:srgbClr val="000000"/>
                </a:solidFill>
              </a:rPr>
              <a:t>6</a:t>
            </a:r>
            <a:r>
              <a:rPr lang="en-US" altLang="lv-LV" sz="1200"/>
              <a:t>  1</a:t>
            </a:r>
            <a:r>
              <a:rPr lang="en-US" altLang="lv-LV" sz="1200">
                <a:solidFill>
                  <a:schemeClr val="accent1"/>
                </a:solidFill>
              </a:rPr>
              <a:t> 9</a:t>
            </a:r>
          </a:p>
        </p:txBody>
      </p:sp>
      <p:cxnSp>
        <p:nvCxnSpPr>
          <p:cNvPr id="18440" name="AutoShape 8"/>
          <p:cNvCxnSpPr>
            <a:cxnSpLocks noChangeShapeType="1"/>
            <a:stCxn id="18442" idx="0"/>
            <a:endCxn id="18439" idx="2"/>
          </p:cNvCxnSpPr>
          <p:nvPr/>
        </p:nvCxnSpPr>
        <p:spPr bwMode="auto">
          <a:xfrm flipV="1">
            <a:off x="3376614" y="2974975"/>
            <a:ext cx="1087437" cy="3063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AutoShape 9"/>
          <p:cNvCxnSpPr>
            <a:cxnSpLocks noChangeShapeType="1"/>
            <a:stCxn id="18438" idx="0"/>
            <a:endCxn id="18439" idx="2"/>
          </p:cNvCxnSpPr>
          <p:nvPr/>
        </p:nvCxnSpPr>
        <p:spPr bwMode="auto">
          <a:xfrm flipH="1" flipV="1">
            <a:off x="4465638" y="2979738"/>
            <a:ext cx="1077912" cy="2968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442" name="AutoShape 10"/>
          <p:cNvSpPr>
            <a:spLocks noChangeArrowheads="1"/>
          </p:cNvSpPr>
          <p:nvPr/>
        </p:nvSpPr>
        <p:spPr bwMode="auto">
          <a:xfrm>
            <a:off x="2747963" y="3286126"/>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lv-LV" sz="1200"/>
              <a:t>2  4  3  1 </a:t>
            </a:r>
            <a:endParaRPr lang="en-US" altLang="lv-LV" sz="1200">
              <a:solidFill>
                <a:schemeClr val="tx2"/>
              </a:solidFill>
            </a:endParaRPr>
          </a:p>
        </p:txBody>
      </p:sp>
      <p:sp>
        <p:nvSpPr>
          <p:cNvPr id="18443" name="Line 11"/>
          <p:cNvSpPr>
            <a:spLocks noChangeShapeType="1"/>
          </p:cNvSpPr>
          <p:nvPr/>
        </p:nvSpPr>
        <p:spPr bwMode="auto">
          <a:xfrm>
            <a:off x="5100638" y="3025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44" name="Line 12"/>
          <p:cNvSpPr>
            <a:spLocks noChangeShapeType="1"/>
          </p:cNvSpPr>
          <p:nvPr/>
        </p:nvSpPr>
        <p:spPr bwMode="auto">
          <a:xfrm flipH="1">
            <a:off x="3530600" y="3025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45" name="AutoShape 14"/>
          <p:cNvSpPr>
            <a:spLocks noChangeArrowheads="1"/>
          </p:cNvSpPr>
          <p:nvPr/>
        </p:nvSpPr>
        <p:spPr bwMode="auto">
          <a:xfrm>
            <a:off x="8677276" y="3267075"/>
            <a:ext cx="1304925" cy="217488"/>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7 2 9 4 3 7 6</a:t>
            </a:r>
          </a:p>
        </p:txBody>
      </p:sp>
      <p:sp>
        <p:nvSpPr>
          <p:cNvPr id="18446" name="AutoShape 15"/>
          <p:cNvSpPr>
            <a:spLocks noChangeArrowheads="1"/>
          </p:cNvSpPr>
          <p:nvPr/>
        </p:nvSpPr>
        <p:spPr bwMode="auto">
          <a:xfrm>
            <a:off x="6875463" y="3267075"/>
            <a:ext cx="360362" cy="217488"/>
          </a:xfrm>
          <a:prstGeom prst="roundRect">
            <a:avLst>
              <a:gd name="adj" fmla="val 16667"/>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1</a:t>
            </a:r>
          </a:p>
        </p:txBody>
      </p:sp>
      <p:sp>
        <p:nvSpPr>
          <p:cNvPr id="18447" name="AutoShape 16"/>
          <p:cNvSpPr>
            <a:spLocks noChangeArrowheads="1"/>
          </p:cNvSpPr>
          <p:nvPr/>
        </p:nvSpPr>
        <p:spPr bwMode="auto">
          <a:xfrm>
            <a:off x="6967538" y="2743201"/>
            <a:ext cx="2482850" cy="219075"/>
          </a:xfrm>
          <a:prstGeom prst="roundRect">
            <a:avLst>
              <a:gd name="adj" fmla="val 16667"/>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200"/>
              <a:t>7  </a:t>
            </a:r>
            <a:r>
              <a:rPr lang="en-US" altLang="lv-LV" sz="1200" u="sng">
                <a:solidFill>
                  <a:srgbClr val="000000"/>
                </a:solidFill>
              </a:rPr>
              <a:t>2 </a:t>
            </a:r>
            <a:r>
              <a:rPr lang="en-US" altLang="lv-LV" sz="1200"/>
              <a:t> 9  4 3  7  6  1</a:t>
            </a:r>
            <a:endParaRPr lang="en-US" altLang="lv-LV" sz="1200" b="1">
              <a:solidFill>
                <a:schemeClr val="accent1"/>
              </a:solidFill>
              <a:sym typeface="Symbol" panose="05050102010706020507" pitchFamily="18" charset="2"/>
            </a:endParaRPr>
          </a:p>
        </p:txBody>
      </p:sp>
      <p:cxnSp>
        <p:nvCxnSpPr>
          <p:cNvPr id="18448" name="AutoShape 17"/>
          <p:cNvCxnSpPr>
            <a:cxnSpLocks noChangeShapeType="1"/>
            <a:stCxn id="18446" idx="0"/>
            <a:endCxn id="18447" idx="2"/>
          </p:cNvCxnSpPr>
          <p:nvPr/>
        </p:nvCxnSpPr>
        <p:spPr bwMode="auto">
          <a:xfrm flipV="1">
            <a:off x="7056439" y="2962275"/>
            <a:ext cx="115252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449" name="AutoShape 18"/>
          <p:cNvCxnSpPr>
            <a:cxnSpLocks noChangeShapeType="1"/>
            <a:stCxn id="18445" idx="0"/>
            <a:endCxn id="18447" idx="2"/>
          </p:cNvCxnSpPr>
          <p:nvPr/>
        </p:nvCxnSpPr>
        <p:spPr bwMode="auto">
          <a:xfrm flipH="1" flipV="1">
            <a:off x="8208964" y="2962275"/>
            <a:ext cx="112077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8450" name="Line 19"/>
          <p:cNvSpPr>
            <a:spLocks noChangeShapeType="1"/>
          </p:cNvSpPr>
          <p:nvPr/>
        </p:nvSpPr>
        <p:spPr bwMode="auto">
          <a:xfrm>
            <a:off x="8959850" y="304800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51" name="Line 20"/>
          <p:cNvSpPr>
            <a:spLocks noChangeShapeType="1"/>
          </p:cNvSpPr>
          <p:nvPr/>
        </p:nvSpPr>
        <p:spPr bwMode="auto">
          <a:xfrm flipH="1">
            <a:off x="7283450" y="300355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lv-LV"/>
          </a:p>
        </p:txBody>
      </p:sp>
      <p:sp>
        <p:nvSpPr>
          <p:cNvPr id="18452" name="Text Box 21"/>
          <p:cNvSpPr txBox="1">
            <a:spLocks noChangeArrowheads="1"/>
          </p:cNvSpPr>
          <p:nvPr/>
        </p:nvSpPr>
        <p:spPr bwMode="auto">
          <a:xfrm>
            <a:off x="3733801" y="3657601"/>
            <a:ext cx="124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Good call</a:t>
            </a:r>
          </a:p>
        </p:txBody>
      </p:sp>
      <p:sp>
        <p:nvSpPr>
          <p:cNvPr id="18453" name="Text Box 22"/>
          <p:cNvSpPr txBox="1">
            <a:spLocks noChangeArrowheads="1"/>
          </p:cNvSpPr>
          <p:nvPr/>
        </p:nvSpPr>
        <p:spPr bwMode="auto">
          <a:xfrm>
            <a:off x="7620001" y="3657601"/>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call</a:t>
            </a:r>
          </a:p>
        </p:txBody>
      </p:sp>
      <p:grpSp>
        <p:nvGrpSpPr>
          <p:cNvPr id="18454" name="Group 27"/>
          <p:cNvGrpSpPr>
            <a:grpSpLocks/>
          </p:cNvGrpSpPr>
          <p:nvPr/>
        </p:nvGrpSpPr>
        <p:grpSpPr bwMode="auto">
          <a:xfrm>
            <a:off x="4343400" y="4953000"/>
            <a:ext cx="4343400" cy="381000"/>
            <a:chOff x="1776" y="3264"/>
            <a:chExt cx="2736" cy="240"/>
          </a:xfrm>
        </p:grpSpPr>
        <p:sp>
          <p:nvSpPr>
            <p:cNvPr id="18461" name="AutoShape 25"/>
            <p:cNvSpPr>
              <a:spLocks noChangeArrowheads="1"/>
            </p:cNvSpPr>
            <p:nvPr/>
          </p:nvSpPr>
          <p:spPr bwMode="auto">
            <a:xfrm>
              <a:off x="3600" y="3264"/>
              <a:ext cx="912"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2" name="AutoShape 24"/>
            <p:cNvSpPr>
              <a:spLocks noChangeArrowheads="1"/>
            </p:cNvSpPr>
            <p:nvPr/>
          </p:nvSpPr>
          <p:spPr bwMode="auto">
            <a:xfrm>
              <a:off x="1776" y="3264"/>
              <a:ext cx="624"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3" name="Rectangle 26"/>
            <p:cNvSpPr>
              <a:spLocks noChangeArrowheads="1"/>
            </p:cNvSpPr>
            <p:nvPr/>
          </p:nvSpPr>
          <p:spPr bwMode="auto">
            <a:xfrm>
              <a:off x="2352" y="3264"/>
              <a:ext cx="1296" cy="24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4" name="AutoShape 23"/>
            <p:cNvSpPr>
              <a:spLocks noChangeArrowheads="1"/>
            </p:cNvSpPr>
            <p:nvPr/>
          </p:nvSpPr>
          <p:spPr bwMode="auto">
            <a:xfrm>
              <a:off x="1776" y="3264"/>
              <a:ext cx="2736" cy="24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t>1 2 3 4 5 6 7 8 9 10 11 12 13 14 15 16</a:t>
              </a:r>
              <a:endParaRPr lang="en-US" altLang="lv-LV" sz="1800">
                <a:solidFill>
                  <a:schemeClr val="accent1"/>
                </a:solidFill>
              </a:endParaRPr>
            </a:p>
          </p:txBody>
        </p:sp>
      </p:grpSp>
      <p:sp>
        <p:nvSpPr>
          <p:cNvPr id="18455" name="Text Box 28"/>
          <p:cNvSpPr txBox="1">
            <a:spLocks noChangeArrowheads="1"/>
          </p:cNvSpPr>
          <p:nvPr/>
        </p:nvSpPr>
        <p:spPr bwMode="auto">
          <a:xfrm>
            <a:off x="5487989" y="5638801"/>
            <a:ext cx="1546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Good pivots</a:t>
            </a:r>
          </a:p>
        </p:txBody>
      </p:sp>
      <p:sp>
        <p:nvSpPr>
          <p:cNvPr id="18456" name="Text Box 29"/>
          <p:cNvSpPr txBox="1">
            <a:spLocks noChangeArrowheads="1"/>
          </p:cNvSpPr>
          <p:nvPr/>
        </p:nvSpPr>
        <p:spPr bwMode="auto">
          <a:xfrm>
            <a:off x="3962401" y="5638801"/>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pivots</a:t>
            </a:r>
          </a:p>
        </p:txBody>
      </p:sp>
      <p:sp>
        <p:nvSpPr>
          <p:cNvPr id="18457" name="Text Box 30"/>
          <p:cNvSpPr txBox="1">
            <a:spLocks noChangeArrowheads="1"/>
          </p:cNvSpPr>
          <p:nvPr/>
        </p:nvSpPr>
        <p:spPr bwMode="auto">
          <a:xfrm>
            <a:off x="7299326" y="5638801"/>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b="1"/>
              <a:t>Bad pivots</a:t>
            </a:r>
          </a:p>
        </p:txBody>
      </p:sp>
      <p:sp>
        <p:nvSpPr>
          <p:cNvPr id="18458" name="AutoShape 31"/>
          <p:cNvSpPr>
            <a:spLocks/>
          </p:cNvSpPr>
          <p:nvPr/>
        </p:nvSpPr>
        <p:spPr bwMode="auto">
          <a:xfrm rot="16200000">
            <a:off x="6134100" y="4533900"/>
            <a:ext cx="228600" cy="1981200"/>
          </a:xfrm>
          <a:prstGeom prst="leftBrace">
            <a:avLst>
              <a:gd name="adj1" fmla="val 72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59" name="AutoShape 32"/>
          <p:cNvSpPr>
            <a:spLocks/>
          </p:cNvSpPr>
          <p:nvPr/>
        </p:nvSpPr>
        <p:spPr bwMode="auto">
          <a:xfrm rot="16200000">
            <a:off x="4648200" y="5105400"/>
            <a:ext cx="228600" cy="838200"/>
          </a:xfrm>
          <a:prstGeom prst="leftBrace">
            <a:avLst>
              <a:gd name="adj1" fmla="val 3055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
        <p:nvSpPr>
          <p:cNvPr id="18460" name="AutoShape 33"/>
          <p:cNvSpPr>
            <a:spLocks/>
          </p:cNvSpPr>
          <p:nvPr/>
        </p:nvSpPr>
        <p:spPr bwMode="auto">
          <a:xfrm rot="16200000">
            <a:off x="7924800" y="4876800"/>
            <a:ext cx="228600" cy="1295400"/>
          </a:xfrm>
          <a:prstGeom prst="leftBrace">
            <a:avLst>
              <a:gd name="adj1" fmla="val 47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p>
        </p:txBody>
      </p:sp>
    </p:spTree>
    <p:extLst>
      <p:ext uri="{BB962C8B-B14F-4D97-AF65-F5344CB8AC3E}">
        <p14:creationId xmlns:p14="http://schemas.microsoft.com/office/powerpoint/2010/main" val="27277919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Expected Running Time, Part 2</a:t>
            </a:r>
          </a:p>
        </p:txBody>
      </p:sp>
      <p:sp>
        <p:nvSpPr>
          <p:cNvPr id="2054"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sz="2000">
                <a:solidFill>
                  <a:schemeClr val="tx2"/>
                </a:solidFill>
              </a:rPr>
              <a:t>Probabilistic Fact:</a:t>
            </a:r>
            <a:r>
              <a:rPr lang="en-US" altLang="lv-LV" sz="2000"/>
              <a:t> The expected number of coin tosses required in order to get </a:t>
            </a:r>
            <a:r>
              <a:rPr lang="en-US" altLang="lv-LV" sz="2000" b="1" i="1">
                <a:latin typeface="Times New Roman" panose="02020603050405020304" pitchFamily="18" charset="0"/>
              </a:rPr>
              <a:t>k</a:t>
            </a:r>
            <a:r>
              <a:rPr lang="en-US" altLang="lv-LV" sz="2000"/>
              <a:t> heads is </a:t>
            </a:r>
            <a:r>
              <a:rPr lang="en-US" altLang="lv-LV" sz="2000">
                <a:latin typeface="Times New Roman" panose="02020603050405020304" pitchFamily="18" charset="0"/>
              </a:rPr>
              <a:t>2</a:t>
            </a:r>
            <a:r>
              <a:rPr lang="en-US" altLang="lv-LV" sz="2000" b="1" i="1">
                <a:latin typeface="Times New Roman" panose="02020603050405020304" pitchFamily="18" charset="0"/>
              </a:rPr>
              <a:t>k</a:t>
            </a:r>
          </a:p>
          <a:p>
            <a:pPr eaLnBrk="1" hangingPunct="1">
              <a:lnSpc>
                <a:spcPct val="90000"/>
              </a:lnSpc>
            </a:pPr>
            <a:r>
              <a:rPr lang="en-US" altLang="lv-LV" sz="2000"/>
              <a:t>For a node of depth </a:t>
            </a:r>
            <a:r>
              <a:rPr lang="en-US" altLang="lv-LV" sz="2000" b="1" i="1">
                <a:latin typeface="Times New Roman" panose="02020603050405020304" pitchFamily="18" charset="0"/>
              </a:rPr>
              <a:t>i</a:t>
            </a:r>
            <a:r>
              <a:rPr lang="en-US" altLang="lv-LV" sz="2000"/>
              <a:t>, we expect</a:t>
            </a:r>
          </a:p>
          <a:p>
            <a:pPr lvl="1" eaLnBrk="1" hangingPunct="1">
              <a:lnSpc>
                <a:spcPct val="90000"/>
              </a:lnSpc>
            </a:pPr>
            <a:r>
              <a:rPr lang="en-US" altLang="lv-LV" sz="1800" b="1" i="1">
                <a:latin typeface="Times New Roman" panose="02020603050405020304" pitchFamily="18" charset="0"/>
              </a:rPr>
              <a:t>i</a:t>
            </a:r>
            <a:r>
              <a:rPr lang="en-US" altLang="lv-LV" sz="1800">
                <a:latin typeface="Symbol" panose="05050102010706020507" pitchFamily="18" charset="2"/>
              </a:rPr>
              <a:t>/</a:t>
            </a:r>
            <a:r>
              <a:rPr lang="en-US" altLang="lv-LV" sz="1800">
                <a:latin typeface="Times New Roman" panose="02020603050405020304" pitchFamily="18" charset="0"/>
              </a:rPr>
              <a:t>2 </a:t>
            </a:r>
            <a:r>
              <a:rPr lang="en-US" altLang="lv-LV" sz="1800"/>
              <a:t>ancestors are good calls</a:t>
            </a:r>
          </a:p>
          <a:p>
            <a:pPr lvl="1" eaLnBrk="1" hangingPunct="1">
              <a:lnSpc>
                <a:spcPct val="90000"/>
              </a:lnSpc>
            </a:pPr>
            <a:r>
              <a:rPr lang="en-US" altLang="lv-LV" sz="1800"/>
              <a:t>The size of the input sequence for the current call is at most (</a:t>
            </a:r>
            <a:r>
              <a:rPr lang="en-US" altLang="lv-LV" sz="1800">
                <a:latin typeface="Times New Roman" panose="02020603050405020304" pitchFamily="18" charset="0"/>
              </a:rPr>
              <a:t>3</a:t>
            </a:r>
            <a:r>
              <a:rPr lang="en-US" altLang="lv-LV" sz="1800">
                <a:latin typeface="Symbol" panose="05050102010706020507" pitchFamily="18" charset="2"/>
              </a:rPr>
              <a:t>/</a:t>
            </a:r>
            <a:r>
              <a:rPr lang="en-US" altLang="lv-LV" sz="1800">
                <a:latin typeface="Times New Roman" panose="02020603050405020304" pitchFamily="18" charset="0"/>
              </a:rPr>
              <a:t>4</a:t>
            </a:r>
            <a:r>
              <a:rPr lang="en-US" altLang="lv-LV" sz="1800"/>
              <a:t>)</a:t>
            </a:r>
            <a:r>
              <a:rPr lang="en-US" altLang="lv-LV" sz="1800" b="1" i="1" baseline="30000">
                <a:latin typeface="Times New Roman" panose="02020603050405020304" pitchFamily="18" charset="0"/>
              </a:rPr>
              <a:t>i</a:t>
            </a:r>
            <a:r>
              <a:rPr lang="en-US" altLang="lv-LV" sz="1800" baseline="30000">
                <a:latin typeface="Symbol" panose="05050102010706020507" pitchFamily="18" charset="2"/>
              </a:rPr>
              <a:t>/</a:t>
            </a:r>
            <a:r>
              <a:rPr lang="en-US" altLang="lv-LV" sz="1800" baseline="30000">
                <a:latin typeface="Times New Roman" panose="02020603050405020304" pitchFamily="18" charset="0"/>
              </a:rPr>
              <a:t>2</a:t>
            </a:r>
            <a:r>
              <a:rPr lang="en-US" altLang="lv-LV" sz="1800" b="1" i="1">
                <a:latin typeface="Times New Roman" panose="02020603050405020304" pitchFamily="18" charset="0"/>
              </a:rPr>
              <a:t>n</a:t>
            </a:r>
          </a:p>
        </p:txBody>
      </p:sp>
      <p:sp>
        <p:nvSpPr>
          <p:cNvPr id="205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C644992-6BC3-4D23-BE52-E263B159126C}" type="slidenum">
              <a:rPr lang="en-US" altLang="lv-LV" sz="1400"/>
              <a:pPr eaLnBrk="1" hangingPunct="1"/>
              <a:t>39</a:t>
            </a:fld>
            <a:endParaRPr lang="en-US" altLang="lv-LV" sz="1400"/>
          </a:p>
        </p:txBody>
      </p:sp>
      <p:graphicFrame>
        <p:nvGraphicFramePr>
          <p:cNvPr id="2050" name="Object 6"/>
          <p:cNvGraphicFramePr>
            <a:graphicFrameLocks noChangeAspect="1"/>
          </p:cNvGraphicFramePr>
          <p:nvPr/>
        </p:nvGraphicFramePr>
        <p:xfrm>
          <a:off x="6019800" y="3200401"/>
          <a:ext cx="4876800" cy="3052763"/>
        </p:xfrm>
        <a:graphic>
          <a:graphicData uri="http://schemas.openxmlformats.org/presentationml/2006/ole">
            <mc:AlternateContent xmlns:mc="http://schemas.openxmlformats.org/markup-compatibility/2006">
              <mc:Choice xmlns:v="urn:schemas-microsoft-com:vml" Requires="v">
                <p:oleObj spid="_x0000_s4120" name="VISIO" r:id="rId3" imgW="7510680" imgH="4271040" progId="Visio.Drawing.6">
                  <p:embed/>
                </p:oleObj>
              </mc:Choice>
              <mc:Fallback>
                <p:oleObj name="VISIO" r:id="rId3" imgW="7510680" imgH="4271040" progId="Visio.Drawing.6">
                  <p:embed/>
                  <p:pic>
                    <p:nvPicPr>
                      <p:cNvPr id="2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200401"/>
                        <a:ext cx="4876800"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descr="Rectangle: Click to edit Master text styles&#10;Second level&#10;Third level&#10;Fourth level&#10;Fifth level"/>
          <p:cNvSpPr>
            <a:spLocks noChangeArrowheads="1"/>
          </p:cNvSpPr>
          <p:nvPr/>
        </p:nvSpPr>
        <p:spPr bwMode="auto">
          <a:xfrm>
            <a:off x="2133600" y="3124200"/>
            <a:ext cx="4191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Therefore, we have</a:t>
            </a:r>
          </a:p>
          <a:p>
            <a:pPr lvl="1" algn="l" eaLnBrk="1" hangingPunct="1">
              <a:lnSpc>
                <a:spcPct val="90000"/>
              </a:lnSpc>
              <a:spcBef>
                <a:spcPct val="20000"/>
              </a:spcBef>
              <a:buClr>
                <a:schemeClr val="tx1"/>
              </a:buClr>
              <a:buSzPct val="60000"/>
              <a:buFont typeface="Wingdings" panose="05000000000000000000" pitchFamily="2" charset="2"/>
              <a:buChar char="n"/>
            </a:pPr>
            <a:r>
              <a:rPr lang="en-US" altLang="lv-LV" sz="1800"/>
              <a:t>For a node of depth </a:t>
            </a:r>
            <a:r>
              <a:rPr lang="en-US" altLang="lv-LV" sz="1800">
                <a:latin typeface="Times New Roman" panose="02020603050405020304" pitchFamily="18" charset="0"/>
              </a:rPr>
              <a:t>2log</a:t>
            </a:r>
            <a:r>
              <a:rPr lang="en-US" altLang="lv-LV" sz="1800" baseline="-25000">
                <a:latin typeface="Times New Roman" panose="02020603050405020304" pitchFamily="18" charset="0"/>
              </a:rPr>
              <a:t>4</a:t>
            </a:r>
            <a:r>
              <a:rPr lang="en-US" altLang="lv-LV" sz="1800" baseline="-25000">
                <a:latin typeface="Symbol" panose="05050102010706020507" pitchFamily="18" charset="2"/>
              </a:rPr>
              <a:t>/</a:t>
            </a:r>
            <a:r>
              <a:rPr lang="en-US" altLang="lv-LV" sz="1800" baseline="-25000">
                <a:latin typeface="Times New Roman" panose="02020603050405020304" pitchFamily="18" charset="0"/>
              </a:rPr>
              <a:t>3</a:t>
            </a:r>
            <a:r>
              <a:rPr lang="en-US" altLang="lv-LV" sz="1800" b="1" i="1">
                <a:latin typeface="Times New Roman" panose="02020603050405020304" pitchFamily="18" charset="0"/>
              </a:rPr>
              <a:t>n</a:t>
            </a:r>
            <a:r>
              <a:rPr lang="en-US" altLang="lv-LV" sz="1800"/>
              <a:t>, the expected input size is one</a:t>
            </a:r>
          </a:p>
          <a:p>
            <a:pPr lvl="1" algn="l" eaLnBrk="1" hangingPunct="1">
              <a:lnSpc>
                <a:spcPct val="90000"/>
              </a:lnSpc>
              <a:spcBef>
                <a:spcPct val="20000"/>
              </a:spcBef>
              <a:buClr>
                <a:schemeClr val="tx1"/>
              </a:buClr>
              <a:buSzPct val="60000"/>
              <a:buFont typeface="Wingdings" panose="05000000000000000000" pitchFamily="2" charset="2"/>
              <a:buChar char="n"/>
            </a:pPr>
            <a:r>
              <a:rPr lang="en-US" altLang="lv-LV" sz="1800"/>
              <a:t>The expected height of the quick-sort tree is </a:t>
            </a:r>
            <a:r>
              <a:rPr lang="en-US" altLang="lv-LV" sz="1800" b="1" i="1">
                <a:latin typeface="Times New Roman" panose="02020603050405020304" pitchFamily="18" charset="0"/>
              </a:rPr>
              <a:t>O</a:t>
            </a:r>
            <a:r>
              <a:rPr lang="en-US" altLang="lv-LV" sz="1800">
                <a:latin typeface="Times New Roman" panose="02020603050405020304" pitchFamily="18" charset="0"/>
              </a:rPr>
              <a:t>(log </a:t>
            </a:r>
            <a:r>
              <a:rPr lang="en-US" altLang="lv-LV" sz="1800" b="1" i="1">
                <a:latin typeface="Times New Roman" panose="02020603050405020304" pitchFamily="18" charset="0"/>
              </a:rPr>
              <a:t>n</a:t>
            </a:r>
            <a:r>
              <a:rPr lang="en-US" altLang="lv-LV" sz="1800">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The amount or work done at the nodes of the same depth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endParaRPr lang="en-US" altLang="lv-LV" sz="2000"/>
          </a:p>
          <a:p>
            <a:pPr algn="l" eaLnBrk="1" hangingPunct="1">
              <a:lnSpc>
                <a:spcPct val="90000"/>
              </a:lnSpc>
              <a:spcBef>
                <a:spcPct val="20000"/>
              </a:spcBef>
              <a:buClr>
                <a:schemeClr val="hlink"/>
              </a:buClr>
              <a:buSzPct val="110000"/>
              <a:buFont typeface="Wingdings" panose="05000000000000000000" pitchFamily="2" charset="2"/>
              <a:buBlip>
                <a:blip r:embed="rId5"/>
              </a:buBlip>
            </a:pPr>
            <a:r>
              <a:rPr lang="en-US" altLang="lv-LV" sz="2000"/>
              <a:t>Thus, the expected running time of quick-sort is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 </a:t>
            </a:r>
            <a:r>
              <a:rPr lang="en-US" altLang="lv-LV" sz="2000">
                <a:latin typeface="Times New Roman" panose="02020603050405020304" pitchFamily="18" charset="0"/>
              </a:rPr>
              <a:t>log </a:t>
            </a:r>
            <a:r>
              <a:rPr lang="en-US" altLang="lv-LV" sz="2000" b="1" i="1">
                <a:latin typeface="Times New Roman" panose="02020603050405020304" pitchFamily="18" charset="0"/>
              </a:rPr>
              <a:t>n</a:t>
            </a:r>
            <a:r>
              <a:rPr lang="en-US" altLang="lv-LV" sz="2000">
                <a:latin typeface="Times New Roman" panose="02020603050405020304" pitchFamily="18" charset="0"/>
              </a:rPr>
              <a:t>)</a:t>
            </a:r>
          </a:p>
        </p:txBody>
      </p:sp>
    </p:spTree>
    <p:extLst>
      <p:ext uri="{BB962C8B-B14F-4D97-AF65-F5344CB8AC3E}">
        <p14:creationId xmlns:p14="http://schemas.microsoft.com/office/powerpoint/2010/main" val="24220440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T</a:t>
            </a:r>
            <a:r>
              <a:rPr lang="en-US" dirty="0"/>
              <a:t>he behavior of algorithms</a:t>
            </a:r>
          </a:p>
        </p:txBody>
      </p:sp>
      <p:sp>
        <p:nvSpPr>
          <p:cNvPr id="3" name="Content Placeholder 2"/>
          <p:cNvSpPr>
            <a:spLocks noGrp="1"/>
          </p:cNvSpPr>
          <p:nvPr>
            <p:ph idx="1"/>
          </p:nvPr>
        </p:nvSpPr>
        <p:spPr/>
        <p:txBody>
          <a:bodyPr>
            <a:normAutofit fontScale="92500" lnSpcReduction="10000"/>
          </a:bodyPr>
          <a:lstStyle/>
          <a:p>
            <a:r>
              <a:rPr lang="en-US" dirty="0" smtClean="0"/>
              <a:t>Some </a:t>
            </a:r>
            <a:r>
              <a:rPr lang="en-US" dirty="0" smtClean="0"/>
              <a:t>may differ depending on the original state of the data set (sorted, unsorted, partially sorted)</a:t>
            </a:r>
          </a:p>
          <a:p>
            <a:r>
              <a:rPr lang="en-US" dirty="0" smtClean="0"/>
              <a:t>Others may behave the same way regardless of the data</a:t>
            </a:r>
          </a:p>
          <a:p>
            <a:r>
              <a:rPr lang="en-US" dirty="0" smtClean="0"/>
              <a:t>Typically, we obtain a best case, worst case, and average </a:t>
            </a:r>
            <a:r>
              <a:rPr lang="en-US" dirty="0" smtClean="0"/>
              <a:t>case</a:t>
            </a:r>
            <a:endParaRPr lang="lv-LV" dirty="0" smtClean="0"/>
          </a:p>
          <a:p>
            <a:r>
              <a:rPr lang="en-US" dirty="0"/>
              <a:t>We may also find that the number of comparisons and number of data movements don’t apparently coincide</a:t>
            </a:r>
          </a:p>
          <a:p>
            <a:r>
              <a:rPr lang="en-US" dirty="0"/>
              <a:t>An algorithm maybe very efficient in one case, and perform poorly on the </a:t>
            </a:r>
            <a:r>
              <a:rPr lang="en-US" dirty="0" smtClean="0"/>
              <a:t>other</a:t>
            </a:r>
            <a:endParaRPr lang="lv-LV" dirty="0" smtClean="0"/>
          </a:p>
          <a:p>
            <a:r>
              <a:rPr lang="en-US" dirty="0"/>
              <a:t>Yet another consideration is the complexity of the algorithms themselves</a:t>
            </a:r>
          </a:p>
          <a:p>
            <a:r>
              <a:rPr lang="en-US" dirty="0"/>
              <a:t>Some methods are considerably less efficient than others</a:t>
            </a:r>
          </a:p>
          <a:p>
            <a:r>
              <a:rPr lang="en-US" dirty="0"/>
              <a:t>However, for smaller data sets, they may prove to be faster, because their coding is simpler and executes faster</a:t>
            </a:r>
          </a:p>
          <a:p>
            <a:endParaRPr lang="en-US" dirty="0"/>
          </a:p>
          <a:p>
            <a:pPr lvl="1"/>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spTree>
    <p:extLst>
      <p:ext uri="{BB962C8B-B14F-4D97-AF65-F5344CB8AC3E}">
        <p14:creationId xmlns:p14="http://schemas.microsoft.com/office/powerpoint/2010/main" val="80748010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lv-LV" smtClean="0"/>
              <a:t>Summary of Sorting Algorithms</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649D3E-101B-4D0A-95F1-6DCFAB26CDA1}" type="slidenum">
              <a:rPr lang="en-US" altLang="lv-LV" sz="1400"/>
              <a:pPr eaLnBrk="1" hangingPunct="1"/>
              <a:t>40</a:t>
            </a:fld>
            <a:endParaRPr lang="en-US" altLang="lv-LV" sz="1400"/>
          </a:p>
        </p:txBody>
      </p:sp>
      <p:graphicFrame>
        <p:nvGraphicFramePr>
          <p:cNvPr id="144644" name="Group 1284"/>
          <p:cNvGraphicFramePr>
            <a:graphicFrameLocks noGrp="1"/>
          </p:cNvGraphicFramePr>
          <p:nvPr/>
        </p:nvGraphicFramePr>
        <p:xfrm>
          <a:off x="2381250" y="1628776"/>
          <a:ext cx="7905750" cy="4564063"/>
        </p:xfrm>
        <a:graphic>
          <a:graphicData uri="http://schemas.openxmlformats.org/drawingml/2006/table">
            <a:tbl>
              <a:tblPr/>
              <a:tblGrid>
                <a:gridCol w="2376488">
                  <a:extLst>
                    <a:ext uri="{9D8B030D-6E8A-4147-A177-3AD203B41FA5}">
                      <a16:colId xmlns:a16="http://schemas.microsoft.com/office/drawing/2014/main" val="20000"/>
                    </a:ext>
                  </a:extLst>
                </a:gridCol>
                <a:gridCol w="1995487">
                  <a:extLst>
                    <a:ext uri="{9D8B030D-6E8A-4147-A177-3AD203B41FA5}">
                      <a16:colId xmlns:a16="http://schemas.microsoft.com/office/drawing/2014/main" val="20001"/>
                    </a:ext>
                  </a:extLst>
                </a:gridCol>
                <a:gridCol w="3533775">
                  <a:extLst>
                    <a:ext uri="{9D8B030D-6E8A-4147-A177-3AD203B41FA5}">
                      <a16:colId xmlns:a16="http://schemas.microsoft.com/office/drawing/2014/main" val="20002"/>
                    </a:ext>
                  </a:extLst>
                </a:gridCol>
              </a:tblGrid>
              <a:tr h="5181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Algorithm</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Time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Notes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8065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selection-sort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 (good for small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8049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insertion-sort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slow (good for small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8230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quick-sort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br>
                        <a:rPr kumimoji="0" lang="en-US" sz="2400" b="0" i="0" u="none" strike="noStrike" cap="none" normalizeH="0" baseline="0" smtClean="0">
                          <a:ln>
                            <a:noFill/>
                          </a:ln>
                          <a:solidFill>
                            <a:schemeClr val="tx1"/>
                          </a:solidFill>
                          <a:effectLst/>
                          <a:latin typeface="Times New Roman" pitchFamily="18" charset="0"/>
                        </a:rPr>
                      </a:br>
                      <a:r>
                        <a:rPr kumimoji="0" lang="en-US" sz="2400" b="0" i="0" u="none" strike="noStrike" cap="none" normalizeH="0" baseline="0" smtClean="0">
                          <a:ln>
                            <a:noFill/>
                          </a:ln>
                          <a:solidFill>
                            <a:schemeClr val="tx1"/>
                          </a:solidFill>
                          <a:effectLst/>
                          <a:latin typeface="Times New Roman" pitchFamily="18" charset="0"/>
                        </a:rPr>
                        <a:t>expected</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 randomized</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fastest (good for large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8065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heap-sort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 (good for large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8049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merge-sort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sequential data access</a:t>
                      </a:r>
                    </a:p>
                    <a:p>
                      <a:pPr marL="0" marR="0" lvl="0" indent="0" algn="l" defTabSz="914400" rtl="0" eaLnBrk="1" fontAlgn="base" latinLnBrk="0" hangingPunct="1">
                        <a:lnSpc>
                          <a:spcPct val="100000"/>
                        </a:lnSpc>
                        <a:spcBef>
                          <a:spcPct val="20000"/>
                        </a:spcBef>
                        <a:spcAft>
                          <a:spcPct val="0"/>
                        </a:spcAft>
                        <a:buClr>
                          <a:schemeClr val="tx1"/>
                        </a:buClr>
                        <a:buSzPct val="110000"/>
                        <a:buFont typeface="Wingdings" pitchFamily="2" charset="2"/>
                        <a:buChar char="§"/>
                        <a:tabLst/>
                      </a:pPr>
                      <a:r>
                        <a:rPr kumimoji="0" lang="en-US" sz="1800" b="0" i="0" u="none" strike="noStrike" cap="none" normalizeH="0" baseline="0" smtClean="0">
                          <a:ln>
                            <a:noFill/>
                          </a:ln>
                          <a:solidFill>
                            <a:schemeClr val="tx1"/>
                          </a:solidFill>
                          <a:effectLst/>
                          <a:latin typeface="Tahoma" pitchFamily="34" charset="0"/>
                        </a:rPr>
                        <a:t> fast  (good for huge inputs)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26504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normAutofit/>
          </a:bodyPr>
          <a:lstStyle/>
          <a:p>
            <a:pPr eaLnBrk="1" hangingPunct="1">
              <a:defRPr/>
            </a:pPr>
            <a:r>
              <a:rPr lang="lv-LV" dirty="0" smtClean="0"/>
              <a:t>Lower-Bound on Sorting</a:t>
            </a:r>
            <a:endParaRPr lang="en-US" dirty="0" smtClean="0"/>
          </a:p>
        </p:txBody>
      </p:sp>
      <p:sp>
        <p:nvSpPr>
          <p:cNvPr id="7" name="Content Placeholder 6"/>
          <p:cNvSpPr>
            <a:spLocks noGrp="1"/>
          </p:cNvSpPr>
          <p:nvPr>
            <p:ph sz="half" idx="2"/>
          </p:nvPr>
        </p:nvSpPr>
        <p:spPr>
          <a:xfrm>
            <a:off x="5867400" y="1752600"/>
            <a:ext cx="5715000" cy="3162472"/>
          </a:xfrm>
        </p:spPr>
        <p:txBody>
          <a:bodyPr/>
          <a:lstStyle/>
          <a:p>
            <a:pPr eaLnBrk="1" hangingPunct="1">
              <a:lnSpc>
                <a:spcPct val="90000"/>
              </a:lnSpc>
            </a:pPr>
            <a:r>
              <a:rPr lang="lv-LV" altLang="lv-LV" sz="2000" dirty="0" smtClean="0"/>
              <a:t>A</a:t>
            </a:r>
            <a:r>
              <a:rPr lang="en-US" altLang="lv-LV" sz="2000" dirty="0" err="1" smtClean="0"/>
              <a:t>lgorithm</a:t>
            </a:r>
            <a:r>
              <a:rPr lang="en-US" altLang="lv-LV" sz="2000" dirty="0" smtClean="0"/>
              <a:t> </a:t>
            </a:r>
            <a:r>
              <a:rPr lang="lv-LV" altLang="lv-LV" sz="2000" dirty="0" smtClean="0"/>
              <a:t>compares</a:t>
            </a:r>
            <a:r>
              <a:rPr lang="en-US" altLang="lv-LV" sz="2000" dirty="0" smtClean="0"/>
              <a:t> </a:t>
            </a:r>
            <a:r>
              <a:rPr lang="en-US" altLang="lv-LV" sz="2000" dirty="0"/>
              <a:t>n elements, x</a:t>
            </a:r>
            <a:r>
              <a:rPr lang="en-US" altLang="lv-LV" sz="2000" baseline="-25000" dirty="0"/>
              <a:t>1</a:t>
            </a:r>
            <a:r>
              <a:rPr lang="en-US" altLang="lv-LV" sz="2000" dirty="0"/>
              <a:t>, x</a:t>
            </a:r>
            <a:r>
              <a:rPr lang="en-US" altLang="lv-LV" sz="2000" baseline="-25000" dirty="0"/>
              <a:t>2</a:t>
            </a:r>
            <a:r>
              <a:rPr lang="en-US" altLang="lv-LV" sz="2000" dirty="0"/>
              <a:t>, …, </a:t>
            </a:r>
            <a:r>
              <a:rPr lang="en-US" altLang="lv-LV" sz="2000" dirty="0" err="1"/>
              <a:t>x</a:t>
            </a:r>
            <a:r>
              <a:rPr lang="en-US" altLang="lv-LV" sz="2000" baseline="-25000" dirty="0" err="1"/>
              <a:t>n</a:t>
            </a:r>
            <a:r>
              <a:rPr lang="en-US" altLang="lv-LV" sz="2000" dirty="0"/>
              <a:t>.</a:t>
            </a:r>
            <a:endParaRPr lang="lv-LV" altLang="lv-LV" sz="2000" dirty="0"/>
          </a:p>
          <a:p>
            <a:r>
              <a:rPr lang="lv-LV" sz="2000" dirty="0"/>
              <a:t>H</a:t>
            </a:r>
            <a:r>
              <a:rPr lang="en-US" sz="2000" dirty="0"/>
              <a:t>ow many comparisons </a:t>
            </a:r>
            <a:r>
              <a:rPr lang="en-US" sz="2000" dirty="0" smtClean="0"/>
              <a:t>to </a:t>
            </a:r>
            <a:r>
              <a:rPr lang="en-US" sz="2000" dirty="0"/>
              <a:t>sort a list </a:t>
            </a:r>
            <a:r>
              <a:rPr lang="en-US" sz="2000" dirty="0" smtClean="0"/>
              <a:t>of</a:t>
            </a:r>
            <a:r>
              <a:rPr lang="lv-LV" sz="2000" dirty="0" smtClean="0"/>
              <a:t> length</a:t>
            </a:r>
            <a:r>
              <a:rPr lang="en-US" sz="2000" dirty="0" smtClean="0"/>
              <a:t> </a:t>
            </a:r>
            <a:r>
              <a:rPr lang="en-US" sz="2000" i="1" dirty="0"/>
              <a:t>n</a:t>
            </a:r>
            <a:r>
              <a:rPr lang="en-US" sz="2000" dirty="0"/>
              <a:t> </a:t>
            </a:r>
            <a:r>
              <a:rPr lang="lv-LV" sz="2000" dirty="0" smtClean="0"/>
              <a:t>?</a:t>
            </a:r>
            <a:endParaRPr lang="lv-LV" sz="2000" dirty="0"/>
          </a:p>
          <a:p>
            <a:r>
              <a:rPr lang="lv-LV" sz="2000" dirty="0" smtClean="0"/>
              <a:t>S</a:t>
            </a:r>
            <a:r>
              <a:rPr lang="en-US" sz="2000" dirty="0" err="1"/>
              <a:t>orting</a:t>
            </a:r>
            <a:r>
              <a:rPr lang="en-US" sz="2000" dirty="0"/>
              <a:t> algorithms a</a:t>
            </a:r>
            <a:r>
              <a:rPr lang="lv-LV" sz="2000" dirty="0"/>
              <a:t>re</a:t>
            </a:r>
            <a:r>
              <a:rPr lang="en-US" sz="2000" dirty="0"/>
              <a:t> binary trees</a:t>
            </a:r>
            <a:r>
              <a:rPr lang="lv-LV" sz="2000" dirty="0"/>
              <a:t> with arcs </a:t>
            </a:r>
            <a:r>
              <a:rPr lang="en-US" sz="2000" dirty="0"/>
              <a:t>yes (Y) or no (N)</a:t>
            </a:r>
          </a:p>
          <a:p>
            <a:r>
              <a:rPr lang="en-US" sz="2000" dirty="0"/>
              <a:t>The nonterminal nodes represent comparisons; terminal nodes represent </a:t>
            </a:r>
            <a:r>
              <a:rPr lang="en-US" sz="2000" dirty="0" smtClean="0"/>
              <a:t>orderings </a:t>
            </a:r>
            <a:r>
              <a:rPr lang="en-US" sz="2000" dirty="0"/>
              <a:t>of the list</a:t>
            </a:r>
            <a:r>
              <a:rPr lang="lv-LV" sz="2000" dirty="0"/>
              <a:t>. </a:t>
            </a:r>
          </a:p>
          <a:p>
            <a:r>
              <a:rPr lang="en-US" sz="2000" dirty="0"/>
              <a:t>This type of tree is referred to as a </a:t>
            </a:r>
            <a:r>
              <a:rPr lang="en-US" sz="2000" b="1" i="1" dirty="0"/>
              <a:t>decision </a:t>
            </a:r>
            <a:r>
              <a:rPr lang="en-US" sz="2000" b="1" i="1" dirty="0" smtClean="0"/>
              <a:t>tree</a:t>
            </a:r>
            <a:endParaRPr lang="en-US" sz="2000" dirty="0"/>
          </a:p>
        </p:txBody>
      </p:sp>
      <p:grpSp>
        <p:nvGrpSpPr>
          <p:cNvPr id="8" name="Group 7"/>
          <p:cNvGrpSpPr/>
          <p:nvPr/>
        </p:nvGrpSpPr>
        <p:grpSpPr>
          <a:xfrm>
            <a:off x="8610600" y="4887913"/>
            <a:ext cx="2442755" cy="1676400"/>
            <a:chOff x="2209801" y="1066800"/>
            <a:chExt cx="3886201" cy="2667000"/>
          </a:xfrm>
        </p:grpSpPr>
        <p:sp>
          <p:nvSpPr>
            <p:cNvPr id="2055" name="AutoShape 1092"/>
            <p:cNvSpPr>
              <a:spLocks noChangeArrowheads="1"/>
            </p:cNvSpPr>
            <p:nvPr/>
          </p:nvSpPr>
          <p:spPr bwMode="auto">
            <a:xfrm>
              <a:off x="2819401" y="1828800"/>
              <a:ext cx="2514600" cy="1447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a:t>Is x</a:t>
              </a:r>
              <a:r>
                <a:rPr lang="en-US" altLang="lv-LV" sz="1400" baseline="-25000"/>
                <a:t>i</a:t>
              </a:r>
              <a:r>
                <a:rPr lang="en-US" altLang="lv-LV" sz="1400"/>
                <a:t> &lt; x</a:t>
              </a:r>
              <a:r>
                <a:rPr lang="en-US" altLang="lv-LV" sz="1400" baseline="-25000"/>
                <a:t>j</a:t>
              </a:r>
              <a:r>
                <a:rPr lang="en-US" altLang="lv-LV" sz="1400"/>
                <a:t>?</a:t>
              </a:r>
            </a:p>
          </p:txBody>
        </p:sp>
        <p:cxnSp>
          <p:nvCxnSpPr>
            <p:cNvPr id="2056" name="AutoShape 1095"/>
            <p:cNvCxnSpPr>
              <a:cxnSpLocks noChangeShapeType="1"/>
              <a:stCxn id="2055" idx="1"/>
            </p:cNvCxnSpPr>
            <p:nvPr/>
          </p:nvCxnSpPr>
          <p:spPr bwMode="auto">
            <a:xfrm rot="10800000" flipV="1">
              <a:off x="2209801" y="2552699"/>
              <a:ext cx="609600" cy="1116013"/>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57" name="AutoShape 1096"/>
            <p:cNvCxnSpPr>
              <a:cxnSpLocks noChangeShapeType="1"/>
              <a:stCxn id="2055" idx="3"/>
            </p:cNvCxnSpPr>
            <p:nvPr/>
          </p:nvCxnSpPr>
          <p:spPr bwMode="auto">
            <a:xfrm>
              <a:off x="5343527" y="2552700"/>
              <a:ext cx="752475" cy="11811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8" name="Text Box 1097"/>
            <p:cNvSpPr txBox="1">
              <a:spLocks noChangeArrowheads="1"/>
            </p:cNvSpPr>
            <p:nvPr/>
          </p:nvSpPr>
          <p:spPr bwMode="auto">
            <a:xfrm>
              <a:off x="2283123" y="2068163"/>
              <a:ext cx="712331" cy="48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dirty="0"/>
                <a:t>yes</a:t>
              </a:r>
            </a:p>
          </p:txBody>
        </p:sp>
        <p:sp>
          <p:nvSpPr>
            <p:cNvPr id="2059" name="Text Box 1098"/>
            <p:cNvSpPr txBox="1">
              <a:spLocks noChangeArrowheads="1"/>
            </p:cNvSpPr>
            <p:nvPr/>
          </p:nvSpPr>
          <p:spPr bwMode="auto">
            <a:xfrm>
              <a:off x="5480051" y="2147540"/>
              <a:ext cx="607466" cy="48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algn="ctr" eaLnBrk="0" fontAlgn="base" hangingPunct="0">
                <a:spcBef>
                  <a:spcPct val="0"/>
                </a:spcBef>
                <a:spcAft>
                  <a:spcPct val="0"/>
                </a:spcAft>
                <a:defRPr sz="2000">
                  <a:solidFill>
                    <a:schemeClr val="tx1"/>
                  </a:solidFill>
                  <a:latin typeface="Tahoma" panose="020B0604030504040204" pitchFamily="34" charset="0"/>
                </a:defRPr>
              </a:lvl6pPr>
              <a:lvl7pPr marL="2971800" indent="-228600" algn="ctr" eaLnBrk="0" fontAlgn="base" hangingPunct="0">
                <a:spcBef>
                  <a:spcPct val="0"/>
                </a:spcBef>
                <a:spcAft>
                  <a:spcPct val="0"/>
                </a:spcAft>
                <a:defRPr sz="2000">
                  <a:solidFill>
                    <a:schemeClr val="tx1"/>
                  </a:solidFill>
                  <a:latin typeface="Tahoma" panose="020B0604030504040204" pitchFamily="34" charset="0"/>
                </a:defRPr>
              </a:lvl7pPr>
              <a:lvl8pPr marL="3429000" indent="-228600" algn="ctr" eaLnBrk="0" fontAlgn="base" hangingPunct="0">
                <a:spcBef>
                  <a:spcPct val="0"/>
                </a:spcBef>
                <a:spcAft>
                  <a:spcPct val="0"/>
                </a:spcAft>
                <a:defRPr sz="2000">
                  <a:solidFill>
                    <a:schemeClr val="tx1"/>
                  </a:solidFill>
                  <a:latin typeface="Tahoma" panose="020B0604030504040204" pitchFamily="34" charset="0"/>
                </a:defRPr>
              </a:lvl8pPr>
              <a:lvl9pPr marL="3886200" indent="-228600" algn="ctr"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lv-LV" sz="1400"/>
                <a:t>no</a:t>
              </a:r>
            </a:p>
          </p:txBody>
        </p:sp>
        <p:cxnSp>
          <p:nvCxnSpPr>
            <p:cNvPr id="2060" name="AutoShape 1101"/>
            <p:cNvCxnSpPr>
              <a:cxnSpLocks noChangeShapeType="1"/>
              <a:endCxn id="2055" idx="0"/>
            </p:cNvCxnSpPr>
            <p:nvPr/>
          </p:nvCxnSpPr>
          <p:spPr bwMode="auto">
            <a:xfrm rot="5400000">
              <a:off x="4019551" y="1123950"/>
              <a:ext cx="762000" cy="647700"/>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aphicFrame>
        <p:nvGraphicFramePr>
          <p:cNvPr id="19" name="Object 54"/>
          <p:cNvGraphicFramePr>
            <a:graphicFrameLocks noChangeAspect="1"/>
          </p:cNvGraphicFramePr>
          <p:nvPr>
            <p:extLst>
              <p:ext uri="{D42A27DB-BD31-4B8C-83A1-F6EECF244321}">
                <p14:modId xmlns:p14="http://schemas.microsoft.com/office/powerpoint/2010/main" val="2742902319"/>
              </p:ext>
            </p:extLst>
          </p:nvPr>
        </p:nvGraphicFramePr>
        <p:xfrm>
          <a:off x="996200" y="2996067"/>
          <a:ext cx="5610225" cy="3176587"/>
        </p:xfrm>
        <a:graphic>
          <a:graphicData uri="http://schemas.openxmlformats.org/presentationml/2006/ole">
            <mc:AlternateContent xmlns:mc="http://schemas.openxmlformats.org/markup-compatibility/2006">
              <mc:Choice xmlns:v="urn:schemas-microsoft-com:vml" Requires="v">
                <p:oleObj spid="_x0000_s5132" name="VISIO" r:id="rId4" imgW="7208640" imgH="4082400" progId="Visio.Drawing.6">
                  <p:embed/>
                </p:oleObj>
              </mc:Choice>
              <mc:Fallback>
                <p:oleObj name="VISIO" r:id="rId4" imgW="7208640" imgH="4082400" progId="Visio.Drawing.6">
                  <p:embed/>
                  <p:pic>
                    <p:nvPicPr>
                      <p:cNvPr id="4098"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00" y="2996067"/>
                        <a:ext cx="5610225" cy="317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8694753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Three Comparisons for n=3</a:t>
            </a:r>
            <a:endParaRPr lang="lv-LV" dirty="0"/>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14:m>
                  <m:oMath xmlns:m="http://schemas.openxmlformats.org/officeDocument/2006/math">
                    <m:func>
                      <m:funcPr>
                        <m:ctrlPr>
                          <a:rPr lang="lv-LV" i="1" smtClean="0">
                            <a:latin typeface="Cambria Math" panose="02040503050406030204" pitchFamily="18" charset="0"/>
                          </a:rPr>
                        </m:ctrlPr>
                      </m:funcPr>
                      <m:fName>
                        <m:sSub>
                          <m:sSubPr>
                            <m:ctrlPr>
                              <a:rPr lang="lv-LV" i="1" smtClean="0">
                                <a:latin typeface="Cambria Math" panose="02040503050406030204" pitchFamily="18" charset="0"/>
                              </a:rPr>
                            </m:ctrlPr>
                          </m:sSubPr>
                          <m:e>
                            <m:r>
                              <m:rPr>
                                <m:sty m:val="p"/>
                              </m:rPr>
                              <a:rPr lang="lv-LV" i="0" smtClean="0">
                                <a:latin typeface="Cambria Math" panose="02040503050406030204" pitchFamily="18" charset="0"/>
                              </a:rPr>
                              <m:t>log</m:t>
                            </m:r>
                          </m:e>
                          <m:sub>
                            <m:r>
                              <a:rPr lang="lv-LV" b="0" i="1" smtClean="0">
                                <a:latin typeface="Cambria Math" panose="02040503050406030204" pitchFamily="18" charset="0"/>
                              </a:rPr>
                              <m:t>2</m:t>
                            </m:r>
                          </m:sub>
                        </m:sSub>
                      </m:fName>
                      <m:e>
                        <m:r>
                          <a:rPr lang="lv-LV" b="0" i="1" smtClean="0">
                            <a:latin typeface="Cambria Math" panose="02040503050406030204" pitchFamily="18" charset="0"/>
                          </a:rPr>
                          <m:t>3!=</m:t>
                        </m:r>
                        <m:func>
                          <m:funcPr>
                            <m:ctrlPr>
                              <a:rPr lang="lv-LV" i="1">
                                <a:latin typeface="Cambria Math" panose="02040503050406030204" pitchFamily="18" charset="0"/>
                              </a:rPr>
                            </m:ctrlPr>
                          </m:funcPr>
                          <m:fName>
                            <m:sSub>
                              <m:sSubPr>
                                <m:ctrlPr>
                                  <a:rPr lang="lv-LV" i="1">
                                    <a:latin typeface="Cambria Math" panose="02040503050406030204" pitchFamily="18" charset="0"/>
                                  </a:rPr>
                                </m:ctrlPr>
                              </m:sSubPr>
                              <m:e>
                                <m:r>
                                  <m:rPr>
                                    <m:sty m:val="p"/>
                                  </m:rPr>
                                  <a:rPr lang="lv-LV">
                                    <a:latin typeface="Cambria Math" panose="02040503050406030204" pitchFamily="18" charset="0"/>
                                  </a:rPr>
                                  <m:t>log</m:t>
                                </m:r>
                              </m:e>
                              <m:sub>
                                <m:r>
                                  <a:rPr lang="lv-LV" i="1">
                                    <a:latin typeface="Cambria Math" panose="02040503050406030204" pitchFamily="18" charset="0"/>
                                  </a:rPr>
                                  <m:t>2</m:t>
                                </m:r>
                              </m:sub>
                            </m:sSub>
                          </m:fName>
                          <m:e>
                            <m:r>
                              <a:rPr lang="lv-LV" b="0" i="1" smtClean="0">
                                <a:latin typeface="Cambria Math" panose="02040503050406030204" pitchFamily="18" charset="0"/>
                              </a:rPr>
                              <m:t>6</m:t>
                            </m:r>
                            <m:r>
                              <a:rPr lang="lv-LV" i="1" smtClean="0">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2.58</m:t>
                            </m:r>
                            <m:r>
                              <a:rPr lang="lv-LV" i="1">
                                <a:latin typeface="Cambria Math" panose="02040503050406030204" pitchFamily="18" charset="0"/>
                              </a:rPr>
                              <m:t> </m:t>
                            </m:r>
                          </m:e>
                        </m:func>
                      </m:e>
                    </m:func>
                  </m:oMath>
                </a14:m>
                <a:r>
                  <a:rPr lang="lv-LV" dirty="0" smtClean="0"/>
                  <a:t>.</a:t>
                </a:r>
              </a:p>
              <a:p>
                <a:r>
                  <a:rPr lang="lv-LV" dirty="0" smtClean="0"/>
                  <a:t>Cannot sort with just 2 comparisons: </a:t>
                </a:r>
                <a:br>
                  <a:rPr lang="lv-LV" dirty="0" smtClean="0"/>
                </a:br>
                <a:r>
                  <a:rPr lang="lv-LV" dirty="0" smtClean="0"/>
                  <a:t>[YY, YN, NY, NN] – not enough information to distinguish between 6 possibilities.</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2"/>
                <a:stretch>
                  <a:fillRect l="-2203" t="-1630"/>
                </a:stretch>
              </a:blipFill>
            </p:spPr>
            <p:txBody>
              <a:bodyPr/>
              <a:lstStyle/>
              <a:p>
                <a:r>
                  <a:rPr lang="lv-LV">
                    <a:noFill/>
                  </a:rPr>
                  <a:t> </a:t>
                </a:r>
              </a:p>
            </p:txBody>
          </p:sp>
        </mc:Fallback>
      </mc:AlternateContent>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981200"/>
            <a:ext cx="523483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8129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altLang="lv-LV" smtClean="0"/>
              <a:t>The Lower Bound</a:t>
            </a:r>
          </a:p>
        </p:txBody>
      </p:sp>
      <mc:AlternateContent xmlns:mc="http://schemas.openxmlformats.org/markup-compatibility/2006">
        <mc:Choice xmlns:a14="http://schemas.microsoft.com/office/drawing/2010/main" Requires="a14">
          <p:sp>
            <p:nvSpPr>
              <p:cNvPr id="512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lv-LV" dirty="0" smtClean="0"/>
                  <a:t>Any comparison-based sorting algorithms takes at least log (n!) time</a:t>
                </a:r>
              </a:p>
              <a:p>
                <a:pPr eaLnBrk="1" hangingPunct="1">
                  <a:lnSpc>
                    <a:spcPct val="90000"/>
                  </a:lnSpc>
                </a:pPr>
                <a:r>
                  <a:rPr lang="en-US" altLang="lv-LV" dirty="0"/>
                  <a:t>Therefore, any such algorithm takes time at </a:t>
                </a:r>
                <a:r>
                  <a:rPr lang="en-US" altLang="lv-LV" dirty="0" smtClean="0"/>
                  <a:t>least</a:t>
                </a:r>
                <a:endParaRPr lang="en-US" altLang="lv-LV" dirty="0"/>
              </a:p>
              <a:p>
                <a:pPr eaLnBrk="1" hangingPunct="1">
                  <a:lnSpc>
                    <a:spcPct val="90000"/>
                  </a:lnSpc>
                </a:pPr>
                <a:endParaRPr lang="en-US" altLang="lv-LV" dirty="0"/>
              </a:p>
              <a:p>
                <a:pPr eaLnBrk="1" hangingPunct="1">
                  <a:lnSpc>
                    <a:spcPct val="90000"/>
                  </a:lnSpc>
                </a:pPr>
                <a:endParaRPr lang="en-US" altLang="lv-LV" dirty="0"/>
              </a:p>
              <a:p>
                <a:pPr eaLnBrk="1" hangingPunct="1">
                  <a:lnSpc>
                    <a:spcPct val="90000"/>
                  </a:lnSpc>
                </a:pPr>
                <a:endParaRPr lang="en-US" altLang="lv-LV" dirty="0"/>
              </a:p>
              <a:p>
                <a:pPr eaLnBrk="1" hangingPunct="1">
                  <a:lnSpc>
                    <a:spcPct val="90000"/>
                  </a:lnSpc>
                </a:pPr>
                <a:r>
                  <a:rPr lang="lv-LV" altLang="lv-LV" dirty="0" smtClean="0"/>
                  <a:t>A</a:t>
                </a:r>
                <a:r>
                  <a:rPr lang="en-US" altLang="lv-LV" dirty="0" err="1" smtClean="0"/>
                  <a:t>ny</a:t>
                </a:r>
                <a:r>
                  <a:rPr lang="en-US" altLang="lv-LV" dirty="0" smtClean="0"/>
                  <a:t> </a:t>
                </a:r>
                <a:r>
                  <a:rPr lang="en-US" altLang="lv-LV" dirty="0"/>
                  <a:t>comparison-based sorting algorithm must run in </a:t>
                </a:r>
                <a14:m>
                  <m:oMath xmlns:m="http://schemas.openxmlformats.org/officeDocument/2006/math">
                    <m:r>
                      <m:rPr>
                        <m:nor/>
                      </m:rPr>
                      <a:rPr lang="el-GR"/>
                      <m:t>Ω</m:t>
                    </m:r>
                    <m:r>
                      <a:rPr lang="en-US" altLang="lv-LV" i="1" dirty="0" smtClean="0">
                        <a:latin typeface="Cambria Math" panose="02040503050406030204" pitchFamily="18" charset="0"/>
                      </a:rPr>
                      <m:t>(</m:t>
                    </m:r>
                    <m:r>
                      <a:rPr lang="en-US" altLang="lv-LV" i="1" dirty="0" smtClean="0">
                        <a:latin typeface="Cambria Math" panose="02040503050406030204" pitchFamily="18" charset="0"/>
                      </a:rPr>
                      <m:t>𝑛</m:t>
                    </m:r>
                    <m:r>
                      <a:rPr lang="en-US" altLang="lv-LV" i="1" dirty="0" smtClean="0">
                        <a:latin typeface="Cambria Math" panose="02040503050406030204" pitchFamily="18" charset="0"/>
                      </a:rPr>
                      <m:t> ∙</m:t>
                    </m:r>
                    <m:func>
                      <m:funcPr>
                        <m:ctrlPr>
                          <a:rPr lang="en-US" altLang="lv-LV" i="1" dirty="0" smtClean="0">
                            <a:latin typeface="Cambria Math" panose="02040503050406030204" pitchFamily="18" charset="0"/>
                          </a:rPr>
                        </m:ctrlPr>
                      </m:funcPr>
                      <m:fName>
                        <m:sSub>
                          <m:sSubPr>
                            <m:ctrlPr>
                              <a:rPr lang="en-US" altLang="lv-LV" i="1" dirty="0" smtClean="0">
                                <a:latin typeface="Cambria Math" panose="02040503050406030204" pitchFamily="18" charset="0"/>
                              </a:rPr>
                            </m:ctrlPr>
                          </m:sSubPr>
                          <m:e>
                            <m:r>
                              <m:rPr>
                                <m:sty m:val="p"/>
                              </m:rPr>
                              <a:rPr lang="en-US" altLang="lv-LV" i="0" dirty="0" smtClean="0">
                                <a:latin typeface="Cambria Math" panose="02040503050406030204" pitchFamily="18" charset="0"/>
                              </a:rPr>
                              <m:t>log</m:t>
                            </m:r>
                          </m:e>
                          <m:sub>
                            <m:r>
                              <a:rPr lang="lv-LV" altLang="lv-LV" b="0" i="1" dirty="0" smtClean="0">
                                <a:latin typeface="Cambria Math" panose="02040503050406030204" pitchFamily="18" charset="0"/>
                              </a:rPr>
                              <m:t>2</m:t>
                            </m:r>
                          </m:sub>
                        </m:sSub>
                      </m:fName>
                      <m:e>
                        <m:r>
                          <a:rPr lang="lv-LV" altLang="lv-LV" b="0" i="1" dirty="0" smtClean="0">
                            <a:latin typeface="Cambria Math" panose="02040503050406030204" pitchFamily="18" charset="0"/>
                          </a:rPr>
                          <m:t>𝑛</m:t>
                        </m:r>
                      </m:e>
                    </m:func>
                    <m:r>
                      <a:rPr lang="en-US" altLang="lv-LV" i="1" dirty="0" smtClean="0">
                        <a:latin typeface="Cambria Math" panose="02040503050406030204" pitchFamily="18" charset="0"/>
                      </a:rPr>
                      <m:t>)</m:t>
                    </m:r>
                  </m:oMath>
                </a14:m>
                <a:r>
                  <a:rPr lang="en-US" altLang="lv-LV" dirty="0"/>
                  <a:t> time</a:t>
                </a:r>
                <a:r>
                  <a:rPr lang="en-US" altLang="lv-LV" dirty="0" smtClean="0"/>
                  <a:t>.</a:t>
                </a:r>
                <a:endParaRPr lang="lv-LV" altLang="lv-LV" dirty="0" smtClean="0"/>
              </a:p>
              <a:p>
                <a:pPr eaLnBrk="1" hangingPunct="1">
                  <a:lnSpc>
                    <a:spcPct val="90000"/>
                  </a:lnSpc>
                </a:pPr>
                <a:r>
                  <a:rPr lang="en-US" altLang="lv-LV" dirty="0">
                    <a:hlinkClick r:id="rId3"/>
                  </a:rPr>
                  <a:t>https://</a:t>
                </a:r>
                <a:r>
                  <a:rPr lang="en-US" altLang="lv-LV" dirty="0" smtClean="0">
                    <a:hlinkClick r:id="rId3"/>
                  </a:rPr>
                  <a:t>en.wikipedia.org/wiki/Comparison_sort</a:t>
                </a:r>
                <a:endParaRPr lang="lv-LV" altLang="lv-LV" dirty="0" smtClean="0"/>
              </a:p>
              <a:p>
                <a:pPr eaLnBrk="1" hangingPunct="1">
                  <a:lnSpc>
                    <a:spcPct val="90000"/>
                  </a:lnSpc>
                </a:pPr>
                <a:r>
                  <a:rPr lang="lv-LV" altLang="lv-LV" dirty="0" smtClean="0"/>
                  <a:t>Array of length n=16 is the shortest for which exact number of comparisons is not known (at least 45, at most 46).</a:t>
                </a:r>
                <a:endParaRPr lang="en-US" altLang="lv-LV" dirty="0"/>
              </a:p>
              <a:p>
                <a:pPr eaLnBrk="1" hangingPunct="1">
                  <a:lnSpc>
                    <a:spcPct val="90000"/>
                  </a:lnSpc>
                </a:pPr>
                <a:endParaRPr lang="en-US" altLang="lv-LV" sz="2000" dirty="0"/>
              </a:p>
            </p:txBody>
          </p:sp>
        </mc:Choice>
        <mc:Fallback>
          <p:sp>
            <p:nvSpPr>
              <p:cNvPr id="51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blipFill>
                <a:blip r:embed="rId4"/>
                <a:stretch>
                  <a:fillRect l="-780" t="-2074" r="-720"/>
                </a:stretch>
              </a:blipFill>
            </p:spPr>
            <p:txBody>
              <a:bodyPr/>
              <a:lstStyle/>
              <a:p>
                <a:r>
                  <a:rPr lang="lv-LV">
                    <a:noFill/>
                  </a:rPr>
                  <a:t> </a:t>
                </a:r>
              </a:p>
            </p:txBody>
          </p:sp>
        </mc:Fallback>
      </mc:AlternateContent>
      <p:graphicFrame>
        <p:nvGraphicFramePr>
          <p:cNvPr id="5122" name="Object 33"/>
          <p:cNvGraphicFramePr>
            <a:graphicFrameLocks noChangeAspect="1"/>
          </p:cNvGraphicFramePr>
          <p:nvPr>
            <p:extLst>
              <p:ext uri="{D42A27DB-BD31-4B8C-83A1-F6EECF244321}">
                <p14:modId xmlns:p14="http://schemas.microsoft.com/office/powerpoint/2010/main" val="2092358380"/>
              </p:ext>
            </p:extLst>
          </p:nvPr>
        </p:nvGraphicFramePr>
        <p:xfrm>
          <a:off x="3429000" y="2438400"/>
          <a:ext cx="5715000" cy="1273175"/>
        </p:xfrm>
        <a:graphic>
          <a:graphicData uri="http://schemas.openxmlformats.org/presentationml/2006/ole">
            <mc:AlternateContent xmlns:mc="http://schemas.openxmlformats.org/markup-compatibility/2006">
              <mc:Choice xmlns:v="urn:schemas-microsoft-com:vml" Requires="v">
                <p:oleObj spid="_x0000_s3100" name="Equation" r:id="rId5" imgW="2336760" imgH="520560" progId="Equation.3">
                  <p:embed/>
                </p:oleObj>
              </mc:Choice>
              <mc:Fallback>
                <p:oleObj name="Equation" r:id="rId5" imgW="2336760" imgH="520560" progId="Equation.3">
                  <p:embed/>
                  <p:pic>
                    <p:nvPicPr>
                      <p:cNvPr id="5122" name="Object 33"/>
                      <p:cNvPicPr>
                        <a:picLocks noChangeAspect="1" noChangeArrowheads="1"/>
                      </p:cNvPicPr>
                      <p:nvPr/>
                    </p:nvPicPr>
                    <p:blipFill>
                      <a:blip r:embed="rId6"/>
                      <a:srcRect/>
                      <a:stretch>
                        <a:fillRect/>
                      </a:stretch>
                    </p:blipFill>
                    <p:spPr bwMode="auto">
                      <a:xfrm>
                        <a:off x="3429000" y="2438400"/>
                        <a:ext cx="57150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53085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(continued)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It can be proven that the path length from the root to a randomly chosen leaf in an </a:t>
                </a:r>
                <a:r>
                  <a:rPr lang="en-US" i="1" dirty="0" smtClean="0"/>
                  <a:t>m</a:t>
                </a:r>
                <a:r>
                  <a:rPr lang="en-US" dirty="0" smtClean="0"/>
                  <a:t>-leaf decision tree is not less than </a:t>
                </a:r>
                <a14:m>
                  <m:oMath xmlns:m="http://schemas.openxmlformats.org/officeDocument/2006/math">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lv-LV" b="0" i="1" dirty="0" smtClean="0">
                                <a:latin typeface="Cambria Math" panose="02040503050406030204" pitchFamily="18" charset="0"/>
                              </a:rPr>
                              <m:t>2</m:t>
                            </m:r>
                          </m:sub>
                        </m:sSub>
                      </m:fName>
                      <m:e>
                        <m:r>
                          <a:rPr lang="lv-LV" b="0" i="1" dirty="0" smtClean="0">
                            <a:latin typeface="Cambria Math" panose="02040503050406030204" pitchFamily="18" charset="0"/>
                          </a:rPr>
                          <m:t>𝑚</m:t>
                        </m:r>
                      </m:e>
                    </m:func>
                  </m:oMath>
                </a14:m>
                <a:endParaRPr lang="en-US" i="1" dirty="0" smtClean="0"/>
              </a:p>
              <a:p>
                <a:r>
                  <a:rPr lang="en-US" dirty="0" smtClean="0"/>
                  <a:t>In addition, the required number of comparisons, </a:t>
                </a:r>
                <a14:m>
                  <m:oMath xmlns:m="http://schemas.openxmlformats.org/officeDocument/2006/math">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b="0" i="1" dirty="0" smtClean="0">
                            <a:latin typeface="Cambria Math" panose="02040503050406030204" pitchFamily="18" charset="0"/>
                          </a:rPr>
                          <m:t>(</m:t>
                        </m:r>
                        <m:r>
                          <a:rPr lang="lv-LV" b="0" i="1" dirty="0" smtClean="0">
                            <a:latin typeface="Cambria Math" panose="02040503050406030204" pitchFamily="18" charset="0"/>
                          </a:rPr>
                          <m:t>𝑛</m:t>
                        </m:r>
                        <m:r>
                          <a:rPr lang="lv-LV" b="0" i="1" dirty="0" smtClean="0">
                            <a:latin typeface="Cambria Math" panose="02040503050406030204" pitchFamily="18" charset="0"/>
                          </a:rPr>
                          <m:t>!) </m:t>
                        </m:r>
                      </m:e>
                    </m:func>
                  </m:oMath>
                </a14:m>
                <a:r>
                  <a:rPr lang="lv-LV" dirty="0" smtClean="0"/>
                  <a:t> </a:t>
                </a:r>
                <a:r>
                  <a:rPr lang="en-US" dirty="0" smtClean="0"/>
                  <a:t>for </a:t>
                </a:r>
                <a:r>
                  <a:rPr lang="en-US" dirty="0" smtClean="0"/>
                  <a:t>both the average and worst cases is </a:t>
                </a:r>
                <a:r>
                  <a:rPr lang="en-US" i="1" dirty="0" smtClean="0"/>
                  <a:t>O</a:t>
                </a:r>
                <a:r>
                  <a:rPr lang="en-US" dirty="0" smtClean="0"/>
                  <a:t>(</a:t>
                </a:r>
                <a:r>
                  <a:rPr lang="en-US" i="1" dirty="0" smtClean="0"/>
                  <a:t>n</a:t>
                </a:r>
                <a:r>
                  <a:rPr lang="en-US" dirty="0" smtClean="0"/>
                  <a:t> </a:t>
                </a:r>
                <a14:m>
                  <m:oMath xmlns:m="http://schemas.openxmlformats.org/officeDocument/2006/math">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b="0" i="1" dirty="0" smtClean="0">
                            <a:latin typeface="Cambria Math" panose="02040503050406030204" pitchFamily="18" charset="0"/>
                          </a:rPr>
                          <m:t>𝑛</m:t>
                        </m:r>
                      </m:e>
                    </m:func>
                  </m:oMath>
                </a14:m>
                <a:r>
                  <a:rPr lang="en-US" dirty="0" smtClean="0"/>
                  <a:t>)</a:t>
                </a:r>
              </a:p>
              <a:p>
                <a:r>
                  <a:rPr lang="en-US" dirty="0" smtClean="0"/>
                  <a:t>So the best that can be expected for average cases is </a:t>
                </a:r>
                <a:r>
                  <a:rPr lang="en-US" i="1" dirty="0"/>
                  <a:t>O</a:t>
                </a:r>
                <a:r>
                  <a:rPr lang="en-US" dirty="0"/>
                  <a:t>(</a:t>
                </a:r>
                <a:r>
                  <a:rPr lang="en-US" i="1" dirty="0"/>
                  <a:t>n</a:t>
                </a:r>
                <a:r>
                  <a:rPr lang="en-US" dirty="0"/>
                  <a:t> </a:t>
                </a:r>
                <a14:m>
                  <m:oMath xmlns:m="http://schemas.openxmlformats.org/officeDocument/2006/math">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lv-LV" i="1" dirty="0">
                                <a:latin typeface="Cambria Math" panose="02040503050406030204" pitchFamily="18" charset="0"/>
                              </a:rPr>
                              <m:t>2</m:t>
                            </m:r>
                          </m:sub>
                        </m:sSub>
                      </m:fName>
                      <m:e>
                        <m:r>
                          <a:rPr lang="lv-LV" i="1" dirty="0">
                            <a:latin typeface="Cambria Math" panose="02040503050406030204" pitchFamily="18" charset="0"/>
                          </a:rPr>
                          <m:t>𝑛</m:t>
                        </m:r>
                      </m:e>
                    </m:func>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r="-1380"/>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44</a:t>
            </a:fld>
            <a:endParaRPr lang="en-US" dirty="0"/>
          </a:p>
        </p:txBody>
      </p:sp>
    </p:spTree>
    <p:extLst>
      <p:ext uri="{BB962C8B-B14F-4D97-AF65-F5344CB8AC3E}">
        <p14:creationId xmlns:p14="http://schemas.microsoft.com/office/powerpoint/2010/main" val="305258447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lv-LV" altLang="en-US" dirty="0" smtClean="0"/>
              <a:t>Digital </a:t>
            </a:r>
            <a:r>
              <a:rPr lang="lv-LV" altLang="en-US" dirty="0" smtClean="0"/>
              <a:t>Sorting – General Approach</a:t>
            </a:r>
            <a:endParaRPr lang="lv-LV" altLang="en-US" dirty="0" smtClean="0"/>
          </a:p>
        </p:txBody>
      </p:sp>
      <mc:AlternateContent xmlns:mc="http://schemas.openxmlformats.org/markup-compatibility/2006">
        <mc:Choice xmlns:a14="http://schemas.microsoft.com/office/drawing/2010/main" Requires="a14">
          <p:sp>
            <p:nvSpPr>
              <p:cNvPr id="385027" name="Rectangle 3"/>
              <p:cNvSpPr>
                <a:spLocks noGrp="1" noChangeArrowheads="1"/>
              </p:cNvSpPr>
              <p:nvPr>
                <p:ph idx="1"/>
              </p:nvPr>
            </p:nvSpPr>
            <p:spPr/>
            <p:txBody>
              <a:bodyPr/>
              <a:lstStyle/>
              <a:p>
                <a:pPr eaLnBrk="1" hangingPunct="1"/>
                <a:r>
                  <a:rPr lang="lv-LV" altLang="en-US" sz="2800" dirty="0"/>
                  <a:t>For all algorithms that count key comparisons, sorting algorithm needs at least </a:t>
                </a:r>
                <a14:m>
                  <m:oMath xmlns:m="http://schemas.openxmlformats.org/officeDocument/2006/math">
                    <m:r>
                      <a:rPr lang="lv-LV" altLang="en-US" sz="2800" i="1" dirty="0">
                        <a:latin typeface="Cambria Math" panose="02040503050406030204" pitchFamily="18" charset="0"/>
                        <a:sym typeface="Symbol" panose="05050102010706020507" pitchFamily="18" charset="2"/>
                      </a:rPr>
                      <m:t>(</m:t>
                    </m:r>
                    <m:r>
                      <a:rPr lang="lv-LV" altLang="en-US" sz="2800" i="1" dirty="0">
                        <a:latin typeface="Cambria Math" panose="02040503050406030204" pitchFamily="18" charset="0"/>
                        <a:sym typeface="Symbol" panose="05050102010706020507" pitchFamily="18" charset="2"/>
                      </a:rPr>
                      <m:t>𝑛</m:t>
                    </m:r>
                    <m:r>
                      <a:rPr lang="lv-LV" altLang="en-US" sz="2800" i="1" dirty="0">
                        <a:latin typeface="Cambria Math" panose="02040503050406030204" pitchFamily="18" charset="0"/>
                        <a:ea typeface="Cambria Math" panose="02040503050406030204" pitchFamily="18" charset="0"/>
                        <a:sym typeface="Symbol" panose="05050102010706020507" pitchFamily="18" charset="2"/>
                      </a:rPr>
                      <m:t>∙</m:t>
                    </m:r>
                    <m:r>
                      <m:rPr>
                        <m:sty m:val="p"/>
                      </m:rPr>
                      <a:rPr lang="lv-LV" altLang="en-US" sz="2800" i="1" dirty="0">
                        <a:latin typeface="Cambria Math" panose="02040503050406030204" pitchFamily="18" charset="0"/>
                        <a:sym typeface="Symbol" panose="05050102010706020507" pitchFamily="18" charset="2"/>
                      </a:rPr>
                      <m:t>log</m:t>
                    </m:r>
                    <m:r>
                      <a:rPr lang="lv-LV" altLang="en-US" sz="2800" i="1" dirty="0">
                        <a:latin typeface="Cambria Math" panose="02040503050406030204" pitchFamily="18" charset="0"/>
                        <a:sym typeface="Symbol" panose="05050102010706020507" pitchFamily="18" charset="2"/>
                      </a:rPr>
                      <m:t>⁡</m:t>
                    </m:r>
                    <m:r>
                      <a:rPr lang="lv-LV" altLang="en-US" sz="2800" i="1" dirty="0">
                        <a:latin typeface="Cambria Math" panose="02040503050406030204" pitchFamily="18" charset="0"/>
                        <a:sym typeface="Symbol" panose="05050102010706020507" pitchFamily="18" charset="2"/>
                      </a:rPr>
                      <m:t>𝑛</m:t>
                    </m:r>
                    <m:r>
                      <a:rPr lang="lv-LV" altLang="en-US" sz="2800" i="1" dirty="0">
                        <a:latin typeface="Cambria Math" panose="02040503050406030204" pitchFamily="18" charset="0"/>
                        <a:sym typeface="Symbol" panose="05050102010706020507" pitchFamily="18" charset="2"/>
                      </a:rPr>
                      <m:t>)</m:t>
                    </m:r>
                  </m:oMath>
                </a14:m>
                <a:r>
                  <a:rPr lang="lv-LV" altLang="en-US" sz="2800" dirty="0"/>
                  <a:t> </a:t>
                </a:r>
                <a:r>
                  <a:rPr lang="lv-LV" altLang="en-US" sz="2800" dirty="0" smtClean="0"/>
                  <a:t>steps. In </a:t>
                </a:r>
                <a:r>
                  <a:rPr lang="lv-LV" altLang="en-US" sz="2800" dirty="0"/>
                  <a:t>special cases one can sort </a:t>
                </a:r>
                <a:r>
                  <a:rPr lang="lv-LV" altLang="en-US" sz="2800" dirty="0" smtClean="0"/>
                  <a:t>faster</a:t>
                </a:r>
                <a:endParaRPr lang="lv-LV" altLang="en-US" sz="2800" dirty="0" smtClean="0"/>
              </a:p>
              <a:p>
                <a:pPr lvl="1" eaLnBrk="1" hangingPunct="1">
                  <a:lnSpc>
                    <a:spcPct val="90000"/>
                  </a:lnSpc>
                </a:pPr>
                <a:r>
                  <a:rPr lang="lv-LV" altLang="en-US" sz="2800" dirty="0" smtClean="0"/>
                  <a:t>View </a:t>
                </a:r>
                <a:r>
                  <a:rPr lang="lv-LV" altLang="en-US" sz="2800" dirty="0" smtClean="0"/>
                  <a:t>the sorting keys as data that can be converted into smaller numbers.</a:t>
                </a:r>
                <a:endParaRPr lang="lv-LV" altLang="en-US" sz="2800" dirty="0"/>
              </a:p>
              <a:p>
                <a:pPr lvl="1" eaLnBrk="1" hangingPunct="1">
                  <a:lnSpc>
                    <a:spcPct val="90000"/>
                  </a:lnSpc>
                </a:pPr>
                <a:r>
                  <a:rPr lang="lv-LV" altLang="en-US" sz="2800" dirty="0" smtClean="0"/>
                  <a:t>If the keys are numbers, they can be indices in an array.</a:t>
                </a:r>
                <a:endParaRPr lang="lv-LV" altLang="en-US" sz="2800" dirty="0"/>
              </a:p>
              <a:p>
                <a:pPr lvl="1" eaLnBrk="1" hangingPunct="1">
                  <a:lnSpc>
                    <a:spcPct val="90000"/>
                  </a:lnSpc>
                </a:pPr>
                <a:r>
                  <a:rPr lang="lv-LV" altLang="en-US" sz="2800" dirty="0" smtClean="0"/>
                  <a:t>If the keys are strings, they can be split into characters. </a:t>
                </a:r>
                <a:endParaRPr lang="lv-LV" altLang="en-US" sz="2800" dirty="0"/>
              </a:p>
              <a:p>
                <a:pPr lvl="1" eaLnBrk="1" hangingPunct="1">
                  <a:lnSpc>
                    <a:spcPct val="90000"/>
                  </a:lnSpc>
                </a:pPr>
                <a:r>
                  <a:rPr lang="lv-LV" altLang="en-US" sz="2800" dirty="0" smtClean="0"/>
                  <a:t>Finally, any key can be viewed as a binary number; and individual bits can be used to sort. </a:t>
                </a:r>
                <a:endParaRPr lang="lv-LV" altLang="en-US" sz="2800" dirty="0"/>
              </a:p>
            </p:txBody>
          </p:sp>
        </mc:Choice>
        <mc:Fallback>
          <p:sp>
            <p:nvSpPr>
              <p:cNvPr id="385027" name="Rectangle 3"/>
              <p:cNvSpPr>
                <a:spLocks noGrp="1" noRot="1" noChangeAspect="1" noMove="1" noResize="1" noEditPoints="1" noAdjustHandles="1" noChangeArrowheads="1" noChangeShapeType="1" noTextEdit="1"/>
              </p:cNvSpPr>
              <p:nvPr>
                <p:ph idx="1"/>
              </p:nvPr>
            </p:nvSpPr>
            <p:spPr>
              <a:blipFill>
                <a:blip r:embed="rId2"/>
                <a:stretch>
                  <a:fillRect l="-1080" t="-1630" r="-960"/>
                </a:stretch>
              </a:blipFill>
            </p:spPr>
            <p:txBody>
              <a:bodyPr/>
              <a:lstStyle/>
              <a:p>
                <a:r>
                  <a:rPr lang="lv-LV">
                    <a:noFill/>
                  </a:rPr>
                  <a:t> </a:t>
                </a:r>
              </a:p>
            </p:txBody>
          </p:sp>
        </mc:Fallback>
      </mc:AlternateContent>
      <p:sp>
        <p:nvSpPr>
          <p:cNvPr id="378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4CC25C-D127-4F85-BAA4-C1C9365ECA2F}" type="slidenum">
              <a:rPr lang="lv-LV" altLang="en-US" sz="1400"/>
              <a:pPr>
                <a:spcBef>
                  <a:spcPct val="0"/>
                </a:spcBef>
                <a:buFontTx/>
                <a:buNone/>
              </a:pPr>
              <a:t>45</a:t>
            </a:fld>
            <a:endParaRPr lang="lv-LV" altLang="en-US" sz="1400"/>
          </a:p>
        </p:txBody>
      </p:sp>
    </p:spTree>
    <p:extLst>
      <p:ext uri="{BB962C8B-B14F-4D97-AF65-F5344CB8AC3E}">
        <p14:creationId xmlns:p14="http://schemas.microsoft.com/office/powerpoint/2010/main" val="4108303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5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5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85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Classical Sorting Approach</a:t>
            </a:r>
            <a:endParaRPr lang="lv-LV" dirty="0"/>
          </a:p>
        </p:txBody>
      </p:sp>
      <p:sp>
        <p:nvSpPr>
          <p:cNvPr id="3" name="Content Placeholder 2"/>
          <p:cNvSpPr>
            <a:spLocks noGrp="1"/>
          </p:cNvSpPr>
          <p:nvPr>
            <p:ph idx="1"/>
          </p:nvPr>
        </p:nvSpPr>
        <p:spPr>
          <a:xfrm>
            <a:off x="7239000" y="1752601"/>
            <a:ext cx="4343400" cy="4114800"/>
          </a:xfrm>
        </p:spPr>
        <p:txBody>
          <a:bodyPr/>
          <a:lstStyle/>
          <a:p>
            <a:r>
              <a:rPr lang="lv-LV" dirty="0" smtClean="0"/>
              <a:t>Puched cards: Keys (such as postal indices, etc.) take fixed number of positions. </a:t>
            </a:r>
          </a:p>
          <a:p>
            <a:r>
              <a:rPr lang="lv-LV" dirty="0" smtClean="0"/>
              <a:t>Typically starts from the last position (then moves backwards).</a:t>
            </a:r>
          </a:p>
          <a:p>
            <a:r>
              <a:rPr lang="lv-LV" dirty="0" smtClean="0"/>
              <a:t>Sorts into buckets. Collect them from the buckets, stack them on top of each other and sort by the next position. </a:t>
            </a:r>
          </a:p>
          <a:p>
            <a:r>
              <a:rPr lang="lv-LV" dirty="0" smtClean="0"/>
              <a:t>And so on... </a:t>
            </a:r>
          </a:p>
          <a:p>
            <a:r>
              <a:rPr lang="lv-LV" dirty="0" smtClean="0"/>
              <a:t>IBM, US Census (since 1923)</a:t>
            </a:r>
          </a:p>
          <a:p>
            <a:endParaRPr lang="lv-LV" dirty="0"/>
          </a:p>
        </p:txBody>
      </p:sp>
      <p:pic>
        <p:nvPicPr>
          <p:cNvPr id="6146" name="Picture 2" descr="https://upload.wikimedia.org/wikipedia/commons/thumb/7/7e/SEACComputer_038.jpg/1024px-SEACComputer_0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24968"/>
            <a:ext cx="5934244" cy="475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9525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2A3ED1-8E52-4BFD-BBBF-094D19E3A0E0}" type="slidenum">
              <a:rPr lang="lv-LV" altLang="en-US" sz="1400"/>
              <a:pPr>
                <a:spcBef>
                  <a:spcPct val="0"/>
                </a:spcBef>
                <a:buFontTx/>
                <a:buNone/>
              </a:pPr>
              <a:t>47</a:t>
            </a:fld>
            <a:endParaRPr lang="lv-LV" altLang="en-US" sz="1400"/>
          </a:p>
        </p:txBody>
      </p:sp>
      <p:sp>
        <p:nvSpPr>
          <p:cNvPr id="41987" name="Rectangle 2"/>
          <p:cNvSpPr>
            <a:spLocks noGrp="1" noChangeArrowheads="1"/>
          </p:cNvSpPr>
          <p:nvPr>
            <p:ph type="title"/>
          </p:nvPr>
        </p:nvSpPr>
        <p:spPr/>
        <p:txBody>
          <a:bodyPr/>
          <a:lstStyle/>
          <a:p>
            <a:pPr eaLnBrk="1" hangingPunct="1"/>
            <a:r>
              <a:rPr lang="lv-LV" altLang="en-US" smtClean="0"/>
              <a:t>RadixSort</a:t>
            </a:r>
          </a:p>
        </p:txBody>
      </p:sp>
      <p:graphicFrame>
        <p:nvGraphicFramePr>
          <p:cNvPr id="384123" name="Group 123"/>
          <p:cNvGraphicFramePr>
            <a:graphicFrameLocks noGrp="1"/>
          </p:cNvGraphicFramePr>
          <p:nvPr/>
        </p:nvGraphicFramePr>
        <p:xfrm>
          <a:off x="3048000" y="2209801"/>
          <a:ext cx="6096000" cy="517880"/>
        </p:xfrm>
        <a:graphic>
          <a:graphicData uri="http://schemas.openxmlformats.org/drawingml/2006/table">
            <a:tbl>
              <a:tblPr/>
              <a:tblGrid>
                <a:gridCol w="871538">
                  <a:extLst>
                    <a:ext uri="{9D8B030D-6E8A-4147-A177-3AD203B41FA5}">
                      <a16:colId xmlns:a16="http://schemas.microsoft.com/office/drawing/2014/main" val="2494424291"/>
                    </a:ext>
                  </a:extLst>
                </a:gridCol>
                <a:gridCol w="869950">
                  <a:extLst>
                    <a:ext uri="{9D8B030D-6E8A-4147-A177-3AD203B41FA5}">
                      <a16:colId xmlns:a16="http://schemas.microsoft.com/office/drawing/2014/main" val="776782969"/>
                    </a:ext>
                  </a:extLst>
                </a:gridCol>
                <a:gridCol w="871537">
                  <a:extLst>
                    <a:ext uri="{9D8B030D-6E8A-4147-A177-3AD203B41FA5}">
                      <a16:colId xmlns:a16="http://schemas.microsoft.com/office/drawing/2014/main" val="898789614"/>
                    </a:ext>
                  </a:extLst>
                </a:gridCol>
                <a:gridCol w="869950">
                  <a:extLst>
                    <a:ext uri="{9D8B030D-6E8A-4147-A177-3AD203B41FA5}">
                      <a16:colId xmlns:a16="http://schemas.microsoft.com/office/drawing/2014/main" val="2521655585"/>
                    </a:ext>
                  </a:extLst>
                </a:gridCol>
                <a:gridCol w="871538">
                  <a:extLst>
                    <a:ext uri="{9D8B030D-6E8A-4147-A177-3AD203B41FA5}">
                      <a16:colId xmlns:a16="http://schemas.microsoft.com/office/drawing/2014/main" val="3365189555"/>
                    </a:ext>
                  </a:extLst>
                </a:gridCol>
                <a:gridCol w="869950">
                  <a:extLst>
                    <a:ext uri="{9D8B030D-6E8A-4147-A177-3AD203B41FA5}">
                      <a16:colId xmlns:a16="http://schemas.microsoft.com/office/drawing/2014/main" val="2721988991"/>
                    </a:ext>
                  </a:extLst>
                </a:gridCol>
                <a:gridCol w="871537">
                  <a:extLst>
                    <a:ext uri="{9D8B030D-6E8A-4147-A177-3AD203B41FA5}">
                      <a16:colId xmlns:a16="http://schemas.microsoft.com/office/drawing/2014/main" val="4031269592"/>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CX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D8D2"/>
                    </a:solidFill>
                  </a:tcPr>
                </a:tc>
                <a:extLst>
                  <a:ext uri="{0D108BD9-81ED-4DB2-BD59-A6C34878D82A}">
                    <a16:rowId xmlns:a16="http://schemas.microsoft.com/office/drawing/2014/main" val="3137355363"/>
                  </a:ext>
                </a:extLst>
              </a:tr>
            </a:tbl>
          </a:graphicData>
        </a:graphic>
      </p:graphicFrame>
      <p:graphicFrame>
        <p:nvGraphicFramePr>
          <p:cNvPr id="384064" name="Group 64"/>
          <p:cNvGraphicFramePr>
            <a:graphicFrameLocks noGrp="1"/>
          </p:cNvGraphicFramePr>
          <p:nvPr/>
        </p:nvGraphicFramePr>
        <p:xfrm>
          <a:off x="3048000" y="2971800"/>
          <a:ext cx="6096000" cy="1036638"/>
        </p:xfrm>
        <a:graphic>
          <a:graphicData uri="http://schemas.openxmlformats.org/drawingml/2006/table">
            <a:tbl>
              <a:tblPr/>
              <a:tblGrid>
                <a:gridCol w="871538">
                  <a:extLst>
                    <a:ext uri="{9D8B030D-6E8A-4147-A177-3AD203B41FA5}">
                      <a16:colId xmlns:a16="http://schemas.microsoft.com/office/drawing/2014/main" val="1508238539"/>
                    </a:ext>
                  </a:extLst>
                </a:gridCol>
                <a:gridCol w="869950">
                  <a:extLst>
                    <a:ext uri="{9D8B030D-6E8A-4147-A177-3AD203B41FA5}">
                      <a16:colId xmlns:a16="http://schemas.microsoft.com/office/drawing/2014/main" val="3889021346"/>
                    </a:ext>
                  </a:extLst>
                </a:gridCol>
                <a:gridCol w="871537">
                  <a:extLst>
                    <a:ext uri="{9D8B030D-6E8A-4147-A177-3AD203B41FA5}">
                      <a16:colId xmlns:a16="http://schemas.microsoft.com/office/drawing/2014/main" val="1664797158"/>
                    </a:ext>
                  </a:extLst>
                </a:gridCol>
                <a:gridCol w="869950">
                  <a:extLst>
                    <a:ext uri="{9D8B030D-6E8A-4147-A177-3AD203B41FA5}">
                      <a16:colId xmlns:a16="http://schemas.microsoft.com/office/drawing/2014/main" val="3990256238"/>
                    </a:ext>
                  </a:extLst>
                </a:gridCol>
                <a:gridCol w="871538">
                  <a:extLst>
                    <a:ext uri="{9D8B030D-6E8A-4147-A177-3AD203B41FA5}">
                      <a16:colId xmlns:a16="http://schemas.microsoft.com/office/drawing/2014/main" val="1038241032"/>
                    </a:ext>
                  </a:extLst>
                </a:gridCol>
                <a:gridCol w="869950">
                  <a:extLst>
                    <a:ext uri="{9D8B030D-6E8A-4147-A177-3AD203B41FA5}">
                      <a16:colId xmlns:a16="http://schemas.microsoft.com/office/drawing/2014/main" val="366291281"/>
                    </a:ext>
                  </a:extLst>
                </a:gridCol>
                <a:gridCol w="871537">
                  <a:extLst>
                    <a:ext uri="{9D8B030D-6E8A-4147-A177-3AD203B41FA5}">
                      <a16:colId xmlns:a16="http://schemas.microsoft.com/office/drawing/2014/main" val="862886189"/>
                    </a:ext>
                  </a:extLst>
                </a:gridCol>
              </a:tblGrid>
              <a:tr h="51831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CX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9321457"/>
                  </a:ext>
                </a:extLst>
              </a:tr>
              <a:tr h="518319">
                <a:tc gridSpan="3">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2116966113"/>
                  </a:ext>
                </a:extLst>
              </a:tr>
            </a:tbl>
          </a:graphicData>
        </a:graphic>
      </p:graphicFrame>
      <p:graphicFrame>
        <p:nvGraphicFramePr>
          <p:cNvPr id="384098" name="Group 98"/>
          <p:cNvGraphicFramePr>
            <a:graphicFrameLocks noGrp="1"/>
          </p:cNvGraphicFramePr>
          <p:nvPr/>
        </p:nvGraphicFramePr>
        <p:xfrm>
          <a:off x="3048000" y="4191000"/>
          <a:ext cx="6096000" cy="1036638"/>
        </p:xfrm>
        <a:graphic>
          <a:graphicData uri="http://schemas.openxmlformats.org/drawingml/2006/table">
            <a:tbl>
              <a:tblPr/>
              <a:tblGrid>
                <a:gridCol w="871538">
                  <a:extLst>
                    <a:ext uri="{9D8B030D-6E8A-4147-A177-3AD203B41FA5}">
                      <a16:colId xmlns:a16="http://schemas.microsoft.com/office/drawing/2014/main" val="1133107892"/>
                    </a:ext>
                  </a:extLst>
                </a:gridCol>
                <a:gridCol w="869950">
                  <a:extLst>
                    <a:ext uri="{9D8B030D-6E8A-4147-A177-3AD203B41FA5}">
                      <a16:colId xmlns:a16="http://schemas.microsoft.com/office/drawing/2014/main" val="497176307"/>
                    </a:ext>
                  </a:extLst>
                </a:gridCol>
                <a:gridCol w="871537">
                  <a:extLst>
                    <a:ext uri="{9D8B030D-6E8A-4147-A177-3AD203B41FA5}">
                      <a16:colId xmlns:a16="http://schemas.microsoft.com/office/drawing/2014/main" val="1459861230"/>
                    </a:ext>
                  </a:extLst>
                </a:gridCol>
                <a:gridCol w="869950">
                  <a:extLst>
                    <a:ext uri="{9D8B030D-6E8A-4147-A177-3AD203B41FA5}">
                      <a16:colId xmlns:a16="http://schemas.microsoft.com/office/drawing/2014/main" val="2306788169"/>
                    </a:ext>
                  </a:extLst>
                </a:gridCol>
                <a:gridCol w="871538">
                  <a:extLst>
                    <a:ext uri="{9D8B030D-6E8A-4147-A177-3AD203B41FA5}">
                      <a16:colId xmlns:a16="http://schemas.microsoft.com/office/drawing/2014/main" val="2445410984"/>
                    </a:ext>
                  </a:extLst>
                </a:gridCol>
                <a:gridCol w="869950">
                  <a:extLst>
                    <a:ext uri="{9D8B030D-6E8A-4147-A177-3AD203B41FA5}">
                      <a16:colId xmlns:a16="http://schemas.microsoft.com/office/drawing/2014/main" val="4001538302"/>
                    </a:ext>
                  </a:extLst>
                </a:gridCol>
                <a:gridCol w="871537">
                  <a:extLst>
                    <a:ext uri="{9D8B030D-6E8A-4147-A177-3AD203B41FA5}">
                      <a16:colId xmlns:a16="http://schemas.microsoft.com/office/drawing/2014/main" val="90878829"/>
                    </a:ext>
                  </a:extLst>
                </a:gridCol>
              </a:tblGrid>
              <a:tr h="51831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CX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6207232"/>
                  </a:ext>
                </a:extLst>
              </a:tr>
              <a:tr h="518319">
                <a:tc gridSpan="3">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C</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542693"/>
                  </a:ext>
                </a:extLst>
              </a:tr>
            </a:tbl>
          </a:graphicData>
        </a:graphic>
      </p:graphicFrame>
      <p:graphicFrame>
        <p:nvGraphicFramePr>
          <p:cNvPr id="384124" name="Group 124"/>
          <p:cNvGraphicFramePr>
            <a:graphicFrameLocks noGrp="1"/>
          </p:cNvGraphicFramePr>
          <p:nvPr/>
        </p:nvGraphicFramePr>
        <p:xfrm>
          <a:off x="3048000" y="5334001"/>
          <a:ext cx="6096000" cy="517880"/>
        </p:xfrm>
        <a:graphic>
          <a:graphicData uri="http://schemas.openxmlformats.org/drawingml/2006/table">
            <a:tbl>
              <a:tblPr/>
              <a:tblGrid>
                <a:gridCol w="871538">
                  <a:extLst>
                    <a:ext uri="{9D8B030D-6E8A-4147-A177-3AD203B41FA5}">
                      <a16:colId xmlns:a16="http://schemas.microsoft.com/office/drawing/2014/main" val="3667659906"/>
                    </a:ext>
                  </a:extLst>
                </a:gridCol>
                <a:gridCol w="869950">
                  <a:extLst>
                    <a:ext uri="{9D8B030D-6E8A-4147-A177-3AD203B41FA5}">
                      <a16:colId xmlns:a16="http://schemas.microsoft.com/office/drawing/2014/main" val="2405953523"/>
                    </a:ext>
                  </a:extLst>
                </a:gridCol>
                <a:gridCol w="871537">
                  <a:extLst>
                    <a:ext uri="{9D8B030D-6E8A-4147-A177-3AD203B41FA5}">
                      <a16:colId xmlns:a16="http://schemas.microsoft.com/office/drawing/2014/main" val="1029562139"/>
                    </a:ext>
                  </a:extLst>
                </a:gridCol>
                <a:gridCol w="869950">
                  <a:extLst>
                    <a:ext uri="{9D8B030D-6E8A-4147-A177-3AD203B41FA5}">
                      <a16:colId xmlns:a16="http://schemas.microsoft.com/office/drawing/2014/main" val="1612002207"/>
                    </a:ext>
                  </a:extLst>
                </a:gridCol>
                <a:gridCol w="871538">
                  <a:extLst>
                    <a:ext uri="{9D8B030D-6E8A-4147-A177-3AD203B41FA5}">
                      <a16:colId xmlns:a16="http://schemas.microsoft.com/office/drawing/2014/main" val="1152010578"/>
                    </a:ext>
                  </a:extLst>
                </a:gridCol>
                <a:gridCol w="869950">
                  <a:extLst>
                    <a:ext uri="{9D8B030D-6E8A-4147-A177-3AD203B41FA5}">
                      <a16:colId xmlns:a16="http://schemas.microsoft.com/office/drawing/2014/main" val="2023092518"/>
                    </a:ext>
                  </a:extLst>
                </a:gridCol>
                <a:gridCol w="871537">
                  <a:extLst>
                    <a:ext uri="{9D8B030D-6E8A-4147-A177-3AD203B41FA5}">
                      <a16:colId xmlns:a16="http://schemas.microsoft.com/office/drawing/2014/main" val="388769283"/>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AZ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BY</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BZ</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CX</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DDB3"/>
                    </a:solidFill>
                  </a:tcPr>
                </a:tc>
                <a:extLst>
                  <a:ext uri="{0D108BD9-81ED-4DB2-BD59-A6C34878D82A}">
                    <a16:rowId xmlns:a16="http://schemas.microsoft.com/office/drawing/2014/main" val="2663657257"/>
                  </a:ext>
                </a:extLst>
              </a:tr>
            </a:tbl>
          </a:graphicData>
        </a:graphic>
      </p:graphicFrame>
    </p:spTree>
    <p:extLst>
      <p:ext uri="{BB962C8B-B14F-4D97-AF65-F5344CB8AC3E}">
        <p14:creationId xmlns:p14="http://schemas.microsoft.com/office/powerpoint/2010/main" val="2850340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4123"/>
                                        </p:tgtEl>
                                        <p:attrNameLst>
                                          <p:attrName>style.visibility</p:attrName>
                                        </p:attrNameLst>
                                      </p:cBhvr>
                                      <p:to>
                                        <p:strVal val="visible"/>
                                      </p:to>
                                    </p:set>
                                    <p:anim calcmode="lin" valueType="num">
                                      <p:cBhvr additive="base">
                                        <p:cTn id="7" dur="500" fill="hold"/>
                                        <p:tgtEl>
                                          <p:spTgt spid="384123"/>
                                        </p:tgtEl>
                                        <p:attrNameLst>
                                          <p:attrName>ppt_x</p:attrName>
                                        </p:attrNameLst>
                                      </p:cBhvr>
                                      <p:tavLst>
                                        <p:tav tm="0">
                                          <p:val>
                                            <p:strVal val="0-#ppt_w/2"/>
                                          </p:val>
                                        </p:tav>
                                        <p:tav tm="100000">
                                          <p:val>
                                            <p:strVal val="#ppt_x"/>
                                          </p:val>
                                        </p:tav>
                                      </p:tavLst>
                                    </p:anim>
                                    <p:anim calcmode="lin" valueType="num">
                                      <p:cBhvr additive="base">
                                        <p:cTn id="8" dur="500" fill="hold"/>
                                        <p:tgtEl>
                                          <p:spTgt spid="384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4064"/>
                                        </p:tgtEl>
                                        <p:attrNameLst>
                                          <p:attrName>style.visibility</p:attrName>
                                        </p:attrNameLst>
                                      </p:cBhvr>
                                      <p:to>
                                        <p:strVal val="visible"/>
                                      </p:to>
                                    </p:set>
                                    <p:anim calcmode="lin" valueType="num">
                                      <p:cBhvr additive="base">
                                        <p:cTn id="13" dur="500" fill="hold"/>
                                        <p:tgtEl>
                                          <p:spTgt spid="384064"/>
                                        </p:tgtEl>
                                        <p:attrNameLst>
                                          <p:attrName>ppt_x</p:attrName>
                                        </p:attrNameLst>
                                      </p:cBhvr>
                                      <p:tavLst>
                                        <p:tav tm="0">
                                          <p:val>
                                            <p:strVal val="0-#ppt_w/2"/>
                                          </p:val>
                                        </p:tav>
                                        <p:tav tm="100000">
                                          <p:val>
                                            <p:strVal val="#ppt_x"/>
                                          </p:val>
                                        </p:tav>
                                      </p:tavLst>
                                    </p:anim>
                                    <p:anim calcmode="lin" valueType="num">
                                      <p:cBhvr additive="base">
                                        <p:cTn id="14" dur="500" fill="hold"/>
                                        <p:tgtEl>
                                          <p:spTgt spid="3840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4098"/>
                                        </p:tgtEl>
                                        <p:attrNameLst>
                                          <p:attrName>style.visibility</p:attrName>
                                        </p:attrNameLst>
                                      </p:cBhvr>
                                      <p:to>
                                        <p:strVal val="visible"/>
                                      </p:to>
                                    </p:set>
                                    <p:anim calcmode="lin" valueType="num">
                                      <p:cBhvr additive="base">
                                        <p:cTn id="19" dur="500" fill="hold"/>
                                        <p:tgtEl>
                                          <p:spTgt spid="384098"/>
                                        </p:tgtEl>
                                        <p:attrNameLst>
                                          <p:attrName>ppt_x</p:attrName>
                                        </p:attrNameLst>
                                      </p:cBhvr>
                                      <p:tavLst>
                                        <p:tav tm="0">
                                          <p:val>
                                            <p:strVal val="0-#ppt_w/2"/>
                                          </p:val>
                                        </p:tav>
                                        <p:tav tm="100000">
                                          <p:val>
                                            <p:strVal val="#ppt_x"/>
                                          </p:val>
                                        </p:tav>
                                      </p:tavLst>
                                    </p:anim>
                                    <p:anim calcmode="lin" valueType="num">
                                      <p:cBhvr additive="base">
                                        <p:cTn id="20" dur="500" fill="hold"/>
                                        <p:tgtEl>
                                          <p:spTgt spid="3840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84124"/>
                                        </p:tgtEl>
                                        <p:attrNameLst>
                                          <p:attrName>style.visibility</p:attrName>
                                        </p:attrNameLst>
                                      </p:cBhvr>
                                      <p:to>
                                        <p:strVal val="visible"/>
                                      </p:to>
                                    </p:set>
                                    <p:anim calcmode="lin" valueType="num">
                                      <p:cBhvr additive="base">
                                        <p:cTn id="25" dur="500" fill="hold"/>
                                        <p:tgtEl>
                                          <p:spTgt spid="384124"/>
                                        </p:tgtEl>
                                        <p:attrNameLst>
                                          <p:attrName>ppt_x</p:attrName>
                                        </p:attrNameLst>
                                      </p:cBhvr>
                                      <p:tavLst>
                                        <p:tav tm="0">
                                          <p:val>
                                            <p:strVal val="0-#ppt_w/2"/>
                                          </p:val>
                                        </p:tav>
                                        <p:tav tm="100000">
                                          <p:val>
                                            <p:strVal val="#ppt_x"/>
                                          </p:val>
                                        </p:tav>
                                      </p:tavLst>
                                    </p:anim>
                                    <p:anim calcmode="lin" valueType="num">
                                      <p:cBhvr additive="base">
                                        <p:cTn id="26" dur="500" fill="hold"/>
                                        <p:tgtEl>
                                          <p:spTgt spid="384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lv-LV" altLang="en-US" dirty="0" smtClean="0"/>
              <a:t>RadixSort algorithm</a:t>
            </a:r>
          </a:p>
        </p:txBody>
      </p:sp>
      <p:sp>
        <p:nvSpPr>
          <p:cNvPr id="43012" name="Rectangle 3"/>
          <p:cNvSpPr>
            <a:spLocks noGrp="1" noChangeArrowheads="1"/>
          </p:cNvSpPr>
          <p:nvPr>
            <p:ph idx="1"/>
          </p:nvPr>
        </p:nvSpPr>
        <p:spPr/>
        <p:txBody>
          <a:bodyPr/>
          <a:lstStyle/>
          <a:p>
            <a:pPr eaLnBrk="1" hangingPunct="1">
              <a:buFontTx/>
              <a:buNone/>
            </a:pPr>
            <a:r>
              <a:rPr lang="en-US" altLang="en-US" sz="2000" b="1" dirty="0" smtClean="0"/>
              <a:t>function</a:t>
            </a:r>
            <a:r>
              <a:rPr lang="lv-LV" altLang="en-US" sz="2000" b="1" dirty="0" smtClean="0"/>
              <a:t> </a:t>
            </a:r>
            <a:r>
              <a:rPr lang="lv-LV" altLang="en-US" sz="2000" i="1" dirty="0"/>
              <a:t>RadixSort </a:t>
            </a:r>
            <a:r>
              <a:rPr lang="lv-LV" altLang="en-US" sz="2000" dirty="0"/>
              <a:t>(</a:t>
            </a:r>
            <a:r>
              <a:rPr lang="lv-LV" altLang="en-US" sz="2000" b="1" dirty="0"/>
              <a:t>table</a:t>
            </a:r>
            <a:r>
              <a:rPr lang="lv-LV" altLang="en-US" sz="2000" dirty="0"/>
              <a:t> A[0..n-1]):</a:t>
            </a:r>
          </a:p>
          <a:p>
            <a:pPr eaLnBrk="1" hangingPunct="1">
              <a:buFontTx/>
              <a:buNone/>
            </a:pPr>
            <a:r>
              <a:rPr lang="lv-LV" altLang="en-US" sz="2000" dirty="0">
                <a:solidFill>
                  <a:srgbClr val="43B02A"/>
                </a:solidFill>
              </a:rPr>
              <a:t>{A </a:t>
            </a:r>
            <a:r>
              <a:rPr lang="lv-LV" altLang="en-US" sz="2000" dirty="0" smtClean="0">
                <a:solidFill>
                  <a:srgbClr val="43B02A"/>
                </a:solidFill>
              </a:rPr>
              <a:t>is the array of pointers to be ordered.}</a:t>
            </a:r>
            <a:endParaRPr lang="lv-LV" altLang="en-US" sz="2000" dirty="0">
              <a:solidFill>
                <a:srgbClr val="43B02A"/>
              </a:solidFill>
            </a:endParaRPr>
          </a:p>
          <a:p>
            <a:pPr eaLnBrk="1" hangingPunct="1">
              <a:buFontTx/>
              <a:buNone/>
            </a:pPr>
            <a:r>
              <a:rPr lang="lv-LV" altLang="en-US" sz="2000" dirty="0">
                <a:solidFill>
                  <a:srgbClr val="43B02A"/>
                </a:solidFill>
              </a:rPr>
              <a:t>{S[0..N-1] </a:t>
            </a:r>
            <a:r>
              <a:rPr lang="lv-LV" altLang="en-US" sz="2000" dirty="0" smtClean="0">
                <a:solidFill>
                  <a:srgbClr val="43B02A"/>
                </a:solidFill>
              </a:rPr>
              <a:t>is a table of queues.}</a:t>
            </a:r>
            <a:endParaRPr lang="lv-LV" altLang="en-US" sz="2000" dirty="0">
              <a:solidFill>
                <a:srgbClr val="43B02A"/>
              </a:solidFill>
            </a:endParaRPr>
          </a:p>
          <a:p>
            <a:pPr eaLnBrk="1" hangingPunct="1">
              <a:buFontTx/>
              <a:buNone/>
            </a:pPr>
            <a:r>
              <a:rPr lang="lv-LV" altLang="en-US" sz="2000" dirty="0"/>
              <a:t>	</a:t>
            </a:r>
            <a:r>
              <a:rPr lang="lv-LV" altLang="en-US" sz="2000" b="1" dirty="0"/>
              <a:t>for </a:t>
            </a:r>
            <a:r>
              <a:rPr lang="lv-LV" altLang="en-US" sz="2000" dirty="0"/>
              <a:t>i </a:t>
            </a:r>
            <a:r>
              <a:rPr lang="lv-LV" altLang="en-US" sz="2000" b="1" dirty="0"/>
              <a:t>from </a:t>
            </a:r>
            <a:r>
              <a:rPr lang="lv-LV" altLang="en-US" sz="2000" dirty="0"/>
              <a:t>0 </a:t>
            </a:r>
            <a:r>
              <a:rPr lang="lv-LV" altLang="en-US" sz="2000" b="1" dirty="0"/>
              <a:t>to </a:t>
            </a:r>
            <a:r>
              <a:rPr lang="lv-LV" altLang="en-US" sz="2000" dirty="0"/>
              <a:t>K-1</a:t>
            </a:r>
            <a:r>
              <a:rPr lang="lv-LV" altLang="en-US" sz="2000" b="1" dirty="0"/>
              <a:t>do </a:t>
            </a:r>
            <a:r>
              <a:rPr lang="lv-LV" altLang="en-US" sz="2000" dirty="0"/>
              <a:t>S[i] = </a:t>
            </a:r>
            <a:r>
              <a:rPr lang="lv-LV" altLang="en-US" sz="2000" i="1" dirty="0"/>
              <a:t>MakeEmptyQueue</a:t>
            </a:r>
            <a:r>
              <a:rPr lang="lv-LV" altLang="en-US" sz="2000" dirty="0"/>
              <a:t>()</a:t>
            </a:r>
          </a:p>
          <a:p>
            <a:pPr eaLnBrk="1" hangingPunct="1">
              <a:buFontTx/>
              <a:buNone/>
            </a:pPr>
            <a:r>
              <a:rPr lang="lv-LV" altLang="en-US" sz="2000" dirty="0"/>
              <a:t>	</a:t>
            </a:r>
            <a:r>
              <a:rPr lang="lv-LV" altLang="en-US" sz="2000" b="1" dirty="0"/>
              <a:t>for </a:t>
            </a:r>
            <a:r>
              <a:rPr lang="lv-LV" altLang="en-US" sz="2000" dirty="0"/>
              <a:t>k</a:t>
            </a:r>
            <a:r>
              <a:rPr lang="lv-LV" altLang="en-US" sz="2000" b="1" dirty="0"/>
              <a:t> from </a:t>
            </a:r>
            <a:r>
              <a:rPr lang="lv-LV" altLang="en-US" sz="2000" dirty="0"/>
              <a:t>0 </a:t>
            </a:r>
            <a:r>
              <a:rPr lang="lv-LV" altLang="en-US" sz="2000" b="1" dirty="0"/>
              <a:t>to </a:t>
            </a:r>
            <a:r>
              <a:rPr lang="lv-LV" altLang="en-US" sz="2000" dirty="0"/>
              <a:t>K-1</a:t>
            </a:r>
            <a:r>
              <a:rPr lang="lv-LV" altLang="en-US" sz="2000" b="1" dirty="0"/>
              <a:t>do </a:t>
            </a:r>
          </a:p>
          <a:p>
            <a:pPr eaLnBrk="1" hangingPunct="1">
              <a:buFontTx/>
              <a:buNone/>
            </a:pPr>
            <a:r>
              <a:rPr lang="lv-LV" altLang="en-US" sz="2000" dirty="0"/>
              <a:t>		</a:t>
            </a:r>
            <a:r>
              <a:rPr lang="lv-LV" altLang="en-US" sz="2000" b="1" dirty="0"/>
              <a:t>for </a:t>
            </a:r>
            <a:r>
              <a:rPr lang="lv-LV" altLang="en-US" sz="2000" dirty="0"/>
              <a:t>j</a:t>
            </a:r>
            <a:r>
              <a:rPr lang="lv-LV" altLang="en-US" sz="2000" b="1" dirty="0"/>
              <a:t> from </a:t>
            </a:r>
            <a:r>
              <a:rPr lang="lv-LV" altLang="en-US" sz="2000" dirty="0"/>
              <a:t>0 </a:t>
            </a:r>
            <a:r>
              <a:rPr lang="lv-LV" altLang="en-US" sz="2000" b="1" dirty="0"/>
              <a:t>to </a:t>
            </a:r>
            <a:r>
              <a:rPr lang="lv-LV" altLang="en-US" sz="2000" dirty="0"/>
              <a:t>n-1</a:t>
            </a:r>
            <a:r>
              <a:rPr lang="lv-LV" altLang="en-US" sz="2000" b="1" dirty="0"/>
              <a:t>do </a:t>
            </a:r>
          </a:p>
          <a:p>
            <a:pPr lvl="2" eaLnBrk="1" hangingPunct="1">
              <a:buFontTx/>
              <a:buNone/>
            </a:pPr>
            <a:r>
              <a:rPr lang="lv-LV" altLang="en-US" sz="2000" i="1" dirty="0" smtClean="0"/>
              <a:t>		Enqueue</a:t>
            </a:r>
            <a:r>
              <a:rPr lang="lv-LV" altLang="en-US" sz="2000" dirty="0" smtClean="0"/>
              <a:t>(A[j], S[Keyk(A[j])])</a:t>
            </a:r>
          </a:p>
          <a:p>
            <a:pPr eaLnBrk="1" hangingPunct="1">
              <a:buFontTx/>
              <a:buNone/>
            </a:pPr>
            <a:r>
              <a:rPr lang="lv-LV" altLang="en-US" sz="2000" dirty="0"/>
              <a:t>		j = 0</a:t>
            </a:r>
          </a:p>
          <a:p>
            <a:pPr eaLnBrk="1" hangingPunct="1">
              <a:buFontTx/>
              <a:buNone/>
            </a:pPr>
            <a:r>
              <a:rPr lang="lv-LV" altLang="en-US" sz="2000" dirty="0"/>
              <a:t>		</a:t>
            </a:r>
            <a:r>
              <a:rPr lang="lv-LV" altLang="en-US" sz="2000" b="1" dirty="0"/>
              <a:t>for </a:t>
            </a:r>
            <a:r>
              <a:rPr lang="lv-LV" altLang="en-US" sz="2000" dirty="0"/>
              <a:t>i </a:t>
            </a:r>
            <a:r>
              <a:rPr lang="lv-LV" altLang="en-US" sz="2000" b="1" dirty="0"/>
              <a:t>from </a:t>
            </a:r>
            <a:r>
              <a:rPr lang="lv-LV" altLang="en-US" sz="2000" dirty="0"/>
              <a:t>0 </a:t>
            </a:r>
            <a:r>
              <a:rPr lang="lv-LV" altLang="en-US" sz="2000" b="1" dirty="0"/>
              <a:t>to </a:t>
            </a:r>
            <a:r>
              <a:rPr lang="lv-LV" altLang="en-US" sz="2000" dirty="0"/>
              <a:t>N-1</a:t>
            </a:r>
            <a:r>
              <a:rPr lang="lv-LV" altLang="en-US" sz="2000" b="1" dirty="0"/>
              <a:t>do </a:t>
            </a:r>
          </a:p>
          <a:p>
            <a:pPr eaLnBrk="1" hangingPunct="1">
              <a:buFontTx/>
              <a:buNone/>
            </a:pPr>
            <a:r>
              <a:rPr lang="lv-LV" altLang="en-US" sz="2000" b="1" dirty="0"/>
              <a:t>			until </a:t>
            </a:r>
            <a:r>
              <a:rPr lang="lv-LV" altLang="en-US" sz="2000" i="1" dirty="0"/>
              <a:t>IsEmptySet</a:t>
            </a:r>
            <a:r>
              <a:rPr lang="lv-LV" altLang="en-US" sz="2000" dirty="0"/>
              <a:t>(S[i]) </a:t>
            </a:r>
            <a:r>
              <a:rPr lang="lv-LV" altLang="en-US" sz="2000" b="1" dirty="0"/>
              <a:t>do</a:t>
            </a:r>
          </a:p>
          <a:p>
            <a:pPr eaLnBrk="1" hangingPunct="1">
              <a:buFontTx/>
              <a:buNone/>
            </a:pPr>
            <a:r>
              <a:rPr lang="lv-LV" altLang="en-US" sz="2000" b="1" dirty="0"/>
              <a:t>				</a:t>
            </a:r>
            <a:r>
              <a:rPr lang="lv-LV" altLang="en-US" sz="2000" dirty="0"/>
              <a:t>A[j] = </a:t>
            </a:r>
            <a:r>
              <a:rPr lang="lv-LV" altLang="en-US" sz="2000" i="1" dirty="0"/>
              <a:t>Dequeue</a:t>
            </a:r>
            <a:r>
              <a:rPr lang="lv-LV" altLang="en-US" sz="2000" dirty="0"/>
              <a:t>(S[i])</a:t>
            </a:r>
          </a:p>
          <a:p>
            <a:pPr eaLnBrk="1" hangingPunct="1">
              <a:buFontTx/>
              <a:buNone/>
            </a:pPr>
            <a:r>
              <a:rPr lang="lv-LV" altLang="en-US" sz="2000" dirty="0"/>
              <a:t>				j = j+1</a:t>
            </a:r>
          </a:p>
        </p:txBody>
      </p:sp>
      <p:sp>
        <p:nvSpPr>
          <p:cNvPr id="430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D9D96FC-BB43-408B-A0AA-77AE6D728A52}" type="slidenum">
              <a:rPr lang="lv-LV" altLang="en-US" sz="1400"/>
              <a:pPr>
                <a:spcBef>
                  <a:spcPct val="0"/>
                </a:spcBef>
                <a:buFontTx/>
                <a:buNone/>
              </a:pPr>
              <a:t>48</a:t>
            </a:fld>
            <a:endParaRPr lang="lv-LV" altLang="en-US" sz="1400"/>
          </a:p>
        </p:txBody>
      </p:sp>
    </p:spTree>
    <p:extLst>
      <p:ext uri="{BB962C8B-B14F-4D97-AF65-F5344CB8AC3E}">
        <p14:creationId xmlns:p14="http://schemas.microsoft.com/office/powerpoint/2010/main" val="382011041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altLang="lv-LV" dirty="0" smtClean="0"/>
              <a:t>Bucket-Sort: Revisited</a:t>
            </a:r>
          </a:p>
        </p:txBody>
      </p:sp>
      <p:sp>
        <p:nvSpPr>
          <p:cNvPr id="1030"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Let be </a:t>
            </a:r>
            <a:r>
              <a:rPr lang="en-US" altLang="lv-LV" sz="2000" b="1" i="1">
                <a:latin typeface="Times New Roman" panose="02020603050405020304" pitchFamily="18" charset="0"/>
              </a:rPr>
              <a:t>S</a:t>
            </a:r>
            <a:r>
              <a:rPr lang="en-US" altLang="lv-LV" sz="2000"/>
              <a:t> be a sequence of </a:t>
            </a:r>
            <a:r>
              <a:rPr lang="en-US" altLang="lv-LV" sz="2000" b="1" i="1">
                <a:latin typeface="Times New Roman" panose="02020603050405020304" pitchFamily="18" charset="0"/>
              </a:rPr>
              <a:t>n</a:t>
            </a:r>
            <a:r>
              <a:rPr lang="en-US" altLang="lv-LV" sz="2000"/>
              <a:t> (key, element) entries with keys in the range </a:t>
            </a:r>
            <a:r>
              <a:rPr lang="en-US" altLang="lv-LV" sz="2000">
                <a:latin typeface="Times New Roman" panose="02020603050405020304" pitchFamily="18" charset="0"/>
              </a:rPr>
              <a:t>[0, </a:t>
            </a:r>
            <a:r>
              <a:rPr lang="en-US" altLang="lv-LV" sz="2000" b="1" i="1">
                <a:latin typeface="Times New Roman" panose="02020603050405020304" pitchFamily="18" charset="0"/>
              </a:rPr>
              <a:t>N</a:t>
            </a:r>
            <a:r>
              <a:rPr lang="en-US" altLang="lv-LV" sz="2000">
                <a:latin typeface="Times New Roman" panose="02020603050405020304" pitchFamily="18" charset="0"/>
              </a:rPr>
              <a:t> </a:t>
            </a:r>
            <a:r>
              <a:rPr lang="en-US" altLang="lv-LV" sz="2000">
                <a:latin typeface="Symbol" panose="05050102010706020507" pitchFamily="18" charset="2"/>
              </a:rPr>
              <a:t>- </a:t>
            </a:r>
            <a:r>
              <a:rPr lang="en-US" altLang="lv-LV" sz="2000">
                <a:latin typeface="Times New Roman" panose="02020603050405020304" pitchFamily="18" charset="0"/>
              </a:rPr>
              <a:t>1]</a:t>
            </a:r>
          </a:p>
          <a:p>
            <a:pPr eaLnBrk="1" hangingPunct="1">
              <a:lnSpc>
                <a:spcPct val="90000"/>
              </a:lnSpc>
            </a:pPr>
            <a:r>
              <a:rPr lang="en-US" altLang="lv-LV" sz="2000"/>
              <a:t>Bucket-sort uses the keys as indices into an auxiliary array </a:t>
            </a:r>
            <a:r>
              <a:rPr lang="en-US" altLang="lv-LV" sz="2000" b="1" i="1">
                <a:latin typeface="Times New Roman" panose="02020603050405020304" pitchFamily="18" charset="0"/>
              </a:rPr>
              <a:t>B</a:t>
            </a:r>
            <a:r>
              <a:rPr lang="en-US" altLang="lv-LV" sz="2000"/>
              <a:t> of sequences (buckets)</a:t>
            </a:r>
          </a:p>
          <a:p>
            <a:pPr lvl="1" eaLnBrk="1" hangingPunct="1">
              <a:lnSpc>
                <a:spcPct val="90000"/>
              </a:lnSpc>
              <a:buFont typeface="Wingdings" panose="05000000000000000000" pitchFamily="2" charset="2"/>
              <a:buNone/>
            </a:pPr>
            <a:r>
              <a:rPr lang="en-US" altLang="lv-LV" sz="1800">
                <a:solidFill>
                  <a:schemeClr val="tx2"/>
                </a:solidFill>
              </a:rPr>
              <a:t>Phase 1</a:t>
            </a:r>
            <a:r>
              <a:rPr lang="en-US" altLang="lv-LV" sz="1800"/>
              <a:t>: Empty sequence </a:t>
            </a:r>
            <a:r>
              <a:rPr lang="en-US" altLang="lv-LV" sz="1800" b="1" i="1">
                <a:latin typeface="Times New Roman" panose="02020603050405020304" pitchFamily="18" charset="0"/>
              </a:rPr>
              <a:t>S</a:t>
            </a:r>
            <a:r>
              <a:rPr lang="en-US" altLang="lv-LV" sz="1800"/>
              <a:t> by moving each entry </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a:t> into its bucket </a:t>
            </a:r>
            <a:r>
              <a:rPr lang="en-US" altLang="lv-LV" sz="1800" b="1" i="1">
                <a:latin typeface="Times New Roman" panose="02020603050405020304" pitchFamily="18" charset="0"/>
              </a:rPr>
              <a:t>B</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a:t>
            </a:r>
          </a:p>
          <a:p>
            <a:pPr lvl="1" eaLnBrk="1" hangingPunct="1">
              <a:lnSpc>
                <a:spcPct val="90000"/>
              </a:lnSpc>
              <a:buFont typeface="Wingdings" panose="05000000000000000000" pitchFamily="2" charset="2"/>
              <a:buNone/>
            </a:pPr>
            <a:r>
              <a:rPr lang="en-US" altLang="lv-LV" sz="1800">
                <a:solidFill>
                  <a:schemeClr val="tx2"/>
                </a:solidFill>
              </a:rPr>
              <a:t>Phase 2</a:t>
            </a:r>
            <a:r>
              <a:rPr lang="en-US" altLang="lv-LV" sz="1800"/>
              <a:t>: For </a:t>
            </a:r>
            <a:r>
              <a:rPr lang="en-US" altLang="lv-LV" sz="1800" b="1" i="1">
                <a:latin typeface="Times New Roman" panose="02020603050405020304" pitchFamily="18" charset="0"/>
              </a:rPr>
              <a:t>i </a:t>
            </a:r>
            <a:r>
              <a:rPr lang="en-US" altLang="lv-LV" sz="1800">
                <a:latin typeface="Symbol" panose="05050102010706020507" pitchFamily="18" charset="2"/>
                <a:sym typeface="Symbol" panose="05050102010706020507" pitchFamily="18" charset="2"/>
              </a:rPr>
              <a:t>=</a:t>
            </a:r>
            <a:r>
              <a:rPr lang="en-US" altLang="lv-LV" sz="1800">
                <a:latin typeface="Times New Roman" panose="02020603050405020304" pitchFamily="18" charset="0"/>
              </a:rPr>
              <a:t> 0, </a:t>
            </a:r>
            <a:r>
              <a:rPr lang="en-US" altLang="lv-LV" sz="1800" b="1">
                <a:latin typeface="Times New Roman" panose="02020603050405020304" pitchFamily="18" charset="0"/>
              </a:rPr>
              <a:t>…</a:t>
            </a:r>
            <a:r>
              <a:rPr lang="en-US" altLang="lv-LV" sz="1800" i="1">
                <a:latin typeface="Times New Roman" panose="02020603050405020304" pitchFamily="18" charset="0"/>
              </a:rPr>
              <a:t>,</a:t>
            </a:r>
            <a:r>
              <a:rPr lang="en-US" altLang="lv-LV" sz="1800">
                <a:latin typeface="Times New Roman" panose="02020603050405020304" pitchFamily="18" charset="0"/>
              </a:rPr>
              <a:t> </a:t>
            </a:r>
            <a:r>
              <a:rPr lang="en-US" altLang="lv-LV" sz="1800" b="1" i="1">
                <a:latin typeface="Times New Roman" panose="02020603050405020304" pitchFamily="18" charset="0"/>
              </a:rPr>
              <a:t>N </a:t>
            </a:r>
            <a:r>
              <a:rPr lang="en-US" altLang="lv-LV" sz="1800">
                <a:latin typeface="Symbol" panose="05050102010706020507" pitchFamily="18" charset="2"/>
              </a:rPr>
              <a:t>-</a:t>
            </a:r>
            <a:r>
              <a:rPr lang="en-US" altLang="lv-LV" sz="1800" b="1" i="1">
                <a:latin typeface="Times New Roman" panose="02020603050405020304" pitchFamily="18" charset="0"/>
              </a:rPr>
              <a:t> </a:t>
            </a:r>
            <a:r>
              <a:rPr lang="en-US" altLang="lv-LV" sz="1800">
                <a:latin typeface="Times New Roman" panose="02020603050405020304" pitchFamily="18" charset="0"/>
              </a:rPr>
              <a:t>1</a:t>
            </a:r>
            <a:r>
              <a:rPr lang="en-US" altLang="lv-LV" sz="1800"/>
              <a:t>, move the entries of bucket </a:t>
            </a:r>
            <a:r>
              <a:rPr lang="en-US" altLang="lv-LV" sz="1800" b="1" i="1">
                <a:latin typeface="Times New Roman" panose="02020603050405020304" pitchFamily="18" charset="0"/>
              </a:rPr>
              <a:t>B</a:t>
            </a:r>
            <a:r>
              <a:rPr lang="en-US" altLang="lv-LV" sz="1800">
                <a:latin typeface="Times New Roman" panose="02020603050405020304" pitchFamily="18" charset="0"/>
              </a:rPr>
              <a:t>[</a:t>
            </a:r>
            <a:r>
              <a:rPr lang="en-US" altLang="lv-LV" sz="1800" b="1" i="1">
                <a:latin typeface="Times New Roman" panose="02020603050405020304" pitchFamily="18" charset="0"/>
              </a:rPr>
              <a:t>i</a:t>
            </a:r>
            <a:r>
              <a:rPr lang="en-US" altLang="lv-LV" sz="1800">
                <a:latin typeface="Times New Roman" panose="02020603050405020304" pitchFamily="18" charset="0"/>
              </a:rPr>
              <a:t>] </a:t>
            </a:r>
            <a:r>
              <a:rPr lang="en-US" altLang="lv-LV" sz="1800"/>
              <a:t>to the end of  sequence </a:t>
            </a:r>
            <a:r>
              <a:rPr lang="en-US" altLang="lv-LV" sz="1800" b="1" i="1">
                <a:latin typeface="Times New Roman" panose="02020603050405020304" pitchFamily="18" charset="0"/>
              </a:rPr>
              <a:t>S</a:t>
            </a:r>
            <a:endParaRPr lang="en-US" altLang="lv-LV" sz="1800"/>
          </a:p>
          <a:p>
            <a:pPr eaLnBrk="1" hangingPunct="1">
              <a:lnSpc>
                <a:spcPct val="90000"/>
              </a:lnSpc>
            </a:pPr>
            <a:r>
              <a:rPr lang="en-US" altLang="lv-LV" sz="2000"/>
              <a:t>Analysis:</a:t>
            </a:r>
          </a:p>
          <a:p>
            <a:pPr lvl="1" eaLnBrk="1" hangingPunct="1">
              <a:lnSpc>
                <a:spcPct val="90000"/>
              </a:lnSpc>
            </a:pPr>
            <a:r>
              <a:rPr lang="en-US" altLang="lv-LV" sz="1800"/>
              <a:t>Phase 1 takes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a:t>
            </a:r>
          </a:p>
          <a:p>
            <a:pPr lvl="1" eaLnBrk="1" hangingPunct="1">
              <a:lnSpc>
                <a:spcPct val="90000"/>
              </a:lnSpc>
            </a:pPr>
            <a:r>
              <a:rPr lang="en-US" altLang="lv-LV" sz="1800"/>
              <a:t>Phase 2 takes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b="1" i="1">
                <a:latin typeface="Times New Roman" panose="02020603050405020304" pitchFamily="18" charset="0"/>
              </a:rPr>
              <a:t>n</a:t>
            </a:r>
            <a:r>
              <a:rPr lang="en-US" altLang="lv-LV" sz="1800">
                <a:latin typeface="Times New Roman" panose="02020603050405020304" pitchFamily="18" charset="0"/>
              </a:rPr>
              <a:t> </a:t>
            </a:r>
            <a:r>
              <a:rPr lang="en-US" altLang="lv-LV" sz="1800">
                <a:latin typeface="Symbol" panose="05050102010706020507" pitchFamily="18" charset="2"/>
              </a:rPr>
              <a:t>+ </a:t>
            </a:r>
            <a:r>
              <a:rPr lang="en-US" altLang="lv-LV" sz="1800" b="1" i="1">
                <a:latin typeface="Times New Roman" panose="02020603050405020304" pitchFamily="18" charset="0"/>
              </a:rPr>
              <a:t>N</a:t>
            </a:r>
            <a:r>
              <a:rPr lang="en-US" altLang="lv-LV" sz="1800">
                <a:latin typeface="Times New Roman" panose="02020603050405020304" pitchFamily="18" charset="0"/>
              </a:rPr>
              <a:t>)</a:t>
            </a:r>
            <a:r>
              <a:rPr lang="en-US" altLang="lv-LV" sz="1800"/>
              <a:t> time</a:t>
            </a:r>
          </a:p>
          <a:p>
            <a:pPr eaLnBrk="1" hangingPunct="1">
              <a:lnSpc>
                <a:spcPct val="90000"/>
              </a:lnSpc>
              <a:buFont typeface="Wingdings" panose="05000000000000000000" pitchFamily="2" charset="2"/>
              <a:buNone/>
            </a:pPr>
            <a:r>
              <a:rPr lang="en-US" altLang="lv-LV" sz="2000"/>
              <a:t>	Bucket-sort takes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 </a:t>
            </a:r>
            <a:r>
              <a:rPr lang="en-US" altLang="lv-LV" sz="2000">
                <a:latin typeface="Symbol" panose="05050102010706020507" pitchFamily="18" charset="2"/>
              </a:rPr>
              <a:t>+ </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a:t>
            </a:r>
          </a:p>
        </p:txBody>
      </p:sp>
      <p:sp>
        <p:nvSpPr>
          <p:cNvPr id="102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EF66166-93A3-45E2-82EB-46FE7B3354ED}" type="slidenum">
              <a:rPr lang="en-US" altLang="lv-LV" sz="1400"/>
              <a:pPr eaLnBrk="1" hangingPunct="1"/>
              <a:t>49</a:t>
            </a:fld>
            <a:endParaRPr lang="en-US" altLang="lv-LV" sz="1400"/>
          </a:p>
        </p:txBody>
      </p:sp>
      <p:sp>
        <p:nvSpPr>
          <p:cNvPr id="1031" name="Text Box 5"/>
          <p:cNvSpPr txBox="1">
            <a:spLocks noChangeArrowheads="1"/>
          </p:cNvSpPr>
          <p:nvPr/>
        </p:nvSpPr>
        <p:spPr bwMode="auto">
          <a:xfrm>
            <a:off x="6477000" y="1676400"/>
            <a:ext cx="3810000" cy="4675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Algorithm</a:t>
            </a:r>
            <a:r>
              <a:rPr lang="en-US" altLang="lv-LV" sz="1800">
                <a:latin typeface="Times New Roman" panose="02020603050405020304" pitchFamily="18" charset="0"/>
              </a:rPr>
              <a:t> </a:t>
            </a:r>
            <a:r>
              <a:rPr lang="en-US" altLang="lv-LV" sz="1800" b="1" i="1">
                <a:solidFill>
                  <a:schemeClr val="tx2"/>
                </a:solidFill>
                <a:latin typeface="Times New Roman" panose="02020603050405020304" pitchFamily="18" charset="0"/>
              </a:rPr>
              <a:t>bucketSort</a:t>
            </a:r>
            <a:r>
              <a:rPr lang="en-US" altLang="lv-LV" sz="1800">
                <a:solidFill>
                  <a:schemeClr val="tx2"/>
                </a:solidFill>
                <a:latin typeface="Times New Roman" panose="02020603050405020304" pitchFamily="18" charset="0"/>
              </a:rPr>
              <a:t>(</a:t>
            </a:r>
            <a:r>
              <a:rPr lang="en-US" altLang="lv-LV" sz="1800" b="1" i="1">
                <a:solidFill>
                  <a:schemeClr val="tx2"/>
                </a:solidFill>
                <a:latin typeface="Times New Roman" panose="02020603050405020304" pitchFamily="18" charset="0"/>
              </a:rPr>
              <a:t>S,</a:t>
            </a:r>
            <a:r>
              <a:rPr lang="en-US" altLang="lv-LV" sz="1800">
                <a:solidFill>
                  <a:schemeClr val="tx2"/>
                </a:solidFill>
                <a:latin typeface="Times New Roman" panose="02020603050405020304" pitchFamily="18" charset="0"/>
              </a:rPr>
              <a:t> </a:t>
            </a:r>
            <a:r>
              <a:rPr lang="en-US" altLang="lv-LV" sz="1800" b="1" i="1">
                <a:solidFill>
                  <a:schemeClr val="tx2"/>
                </a:solidFill>
                <a:latin typeface="Times New Roman" panose="02020603050405020304" pitchFamily="18" charset="0"/>
              </a:rPr>
              <a:t>N</a:t>
            </a:r>
            <a:r>
              <a:rPr lang="en-US" altLang="lv-LV" sz="18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tx2"/>
                </a:solidFill>
                <a:latin typeface="Times New Roman" panose="02020603050405020304" pitchFamily="18" charset="0"/>
              </a:rPr>
              <a:t>	</a:t>
            </a:r>
            <a:r>
              <a:rPr lang="en-US" altLang="lv-LV" sz="1800" b="1">
                <a:solidFill>
                  <a:srgbClr val="000000"/>
                </a:solidFill>
                <a:latin typeface="Times New Roman" panose="02020603050405020304" pitchFamily="18" charset="0"/>
              </a:rPr>
              <a:t>Input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sequence </a:t>
            </a:r>
            <a:r>
              <a:rPr lang="en-US" altLang="lv-LV" sz="1800" b="1" i="1">
                <a:solidFill>
                  <a:schemeClr val="accent2"/>
                </a:solidFill>
                <a:latin typeface="Times New Roman" panose="02020603050405020304" pitchFamily="18" charset="0"/>
              </a:rPr>
              <a:t>S</a:t>
            </a:r>
            <a:r>
              <a:rPr lang="en-US" altLang="lv-LV" sz="1800">
                <a:solidFill>
                  <a:schemeClr val="accent2"/>
                </a:solidFill>
                <a:latin typeface="Times New Roman" panose="02020603050405020304" pitchFamily="18" charset="0"/>
              </a:rPr>
              <a:t> of (key, element)</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items with keys in the range</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[0, </a:t>
            </a:r>
            <a:r>
              <a:rPr lang="en-US" altLang="lv-LV" sz="1800" b="1" i="1">
                <a:solidFill>
                  <a:schemeClr val="accent2"/>
                </a:solidFill>
                <a:latin typeface="Times New Roman" panose="02020603050405020304" pitchFamily="18" charset="0"/>
              </a:rPr>
              <a:t>N</a:t>
            </a:r>
            <a:r>
              <a:rPr lang="en-US" altLang="lv-LV" sz="1800">
                <a:solidFill>
                  <a:schemeClr val="accent2"/>
                </a:solidFill>
                <a:latin typeface="Times New Roman" panose="02020603050405020304" pitchFamily="18" charset="0"/>
              </a:rPr>
              <a:t> </a:t>
            </a:r>
            <a:r>
              <a:rPr lang="en-US" altLang="lv-LV" sz="1800">
                <a:solidFill>
                  <a:schemeClr val="accent2"/>
                </a:solidFill>
                <a:latin typeface="Symbol" panose="05050102010706020507" pitchFamily="18" charset="2"/>
              </a:rPr>
              <a:t>- </a:t>
            </a:r>
            <a:r>
              <a:rPr lang="en-US" altLang="lv-LV" sz="1800">
                <a:solidFill>
                  <a:schemeClr val="accent2"/>
                </a:solidFill>
                <a:latin typeface="Times New Roman" panose="02020603050405020304" pitchFamily="18" charset="0"/>
              </a:rPr>
              <a:t>1]</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Output</a:t>
            </a:r>
            <a:r>
              <a:rPr lang="en-US" altLang="lv-LV" sz="1800">
                <a:latin typeface="Times New Roman" panose="02020603050405020304" pitchFamily="18" charset="0"/>
              </a:rPr>
              <a:t> </a:t>
            </a:r>
            <a:r>
              <a:rPr lang="en-US" altLang="lv-LV" sz="1800">
                <a:solidFill>
                  <a:schemeClr val="accent2"/>
                </a:solidFill>
                <a:latin typeface="Times New Roman" panose="02020603050405020304" pitchFamily="18" charset="0"/>
              </a:rPr>
              <a:t>sequence </a:t>
            </a:r>
            <a:r>
              <a:rPr lang="en-US" altLang="lv-LV" sz="1800" b="1" i="1">
                <a:solidFill>
                  <a:schemeClr val="accent2"/>
                </a:solidFill>
                <a:latin typeface="Times New Roman" panose="02020603050405020304" pitchFamily="18" charset="0"/>
              </a:rPr>
              <a:t>S</a:t>
            </a:r>
            <a:r>
              <a:rPr lang="en-US" altLang="lv-LV" sz="1800">
                <a:solidFill>
                  <a:schemeClr val="accent2"/>
                </a:solidFill>
                <a:latin typeface="Times New Roman" panose="02020603050405020304" pitchFamily="18" charset="0"/>
              </a:rPr>
              <a:t> sorted by</a:t>
            </a:r>
            <a:br>
              <a:rPr lang="en-US" altLang="lv-LV" sz="1800">
                <a:solidFill>
                  <a:schemeClr val="accent2"/>
                </a:solidFill>
                <a:latin typeface="Times New Roman" panose="02020603050405020304" pitchFamily="18" charset="0"/>
              </a:rPr>
            </a:br>
            <a:r>
              <a:rPr lang="en-US" altLang="lv-LV" sz="1800">
                <a:solidFill>
                  <a:schemeClr val="accent2"/>
                </a:solidFill>
                <a:latin typeface="Times New Roman" panose="02020603050405020304" pitchFamily="18" charset="0"/>
              </a:rPr>
              <a:t>		increasing keys</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a:solidFill>
                  <a:schemeClr val="accent2"/>
                </a:solidFill>
                <a:latin typeface="Times New Roman" panose="02020603050405020304" pitchFamily="18" charset="0"/>
              </a:rPr>
              <a:t>array of </a:t>
            </a:r>
            <a:r>
              <a:rPr lang="en-US" altLang="lv-LV" sz="1800" b="1" i="1">
                <a:solidFill>
                  <a:schemeClr val="accent2"/>
                </a:solidFill>
                <a:latin typeface="Times New Roman" panose="02020603050405020304" pitchFamily="18" charset="0"/>
              </a:rPr>
              <a:t>N </a:t>
            </a:r>
            <a:r>
              <a:rPr lang="en-US" altLang="lv-LV" sz="1800">
                <a:solidFill>
                  <a:schemeClr val="accent2"/>
                </a:solidFill>
                <a:latin typeface="Times New Roman" panose="02020603050405020304" pitchFamily="18" charset="0"/>
              </a:rPr>
              <a:t>empty sequences</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S.empty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i="1">
                <a:solidFill>
                  <a:schemeClr val="accent2"/>
                </a:solidFill>
                <a:latin typeface="Times New Roman" panose="02020603050405020304" pitchFamily="18" charset="0"/>
              </a:rPr>
              <a:t>	</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o</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S.front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S.eraseFront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.insertBack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o</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b="1">
                <a:solidFill>
                  <a:srgbClr val="000000"/>
                </a:solidFill>
                <a:latin typeface="Times New Roman" panose="02020603050405020304" pitchFamily="18" charset="0"/>
              </a:rPr>
              <a:t>for </a:t>
            </a:r>
            <a:r>
              <a:rPr lang="en-US" altLang="lv-LV" sz="1800" b="1" i="1">
                <a:solidFill>
                  <a:schemeClr val="accent2"/>
                </a:solidFill>
                <a:latin typeface="Times New Roman" panose="02020603050405020304" pitchFamily="18" charset="0"/>
              </a:rPr>
              <a:t>i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a:solidFill>
                  <a:schemeClr val="tx2"/>
                </a:solidFill>
                <a:latin typeface="Times New Roman" panose="02020603050405020304" pitchFamily="18" charset="0"/>
              </a:rPr>
              <a:t> </a:t>
            </a:r>
            <a:r>
              <a:rPr lang="en-US" altLang="lv-LV" sz="1800">
                <a:solidFill>
                  <a:schemeClr val="accent2"/>
                </a:solidFill>
                <a:latin typeface="Times New Roman" panose="02020603050405020304" pitchFamily="18" charset="0"/>
              </a:rPr>
              <a:t>0 </a:t>
            </a:r>
            <a:r>
              <a:rPr lang="en-US" altLang="lv-LV" sz="1800" b="1">
                <a:solidFill>
                  <a:srgbClr val="000000"/>
                </a:solidFill>
                <a:latin typeface="Times New Roman" panose="02020603050405020304" pitchFamily="18" charset="0"/>
              </a:rPr>
              <a:t>to</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N </a:t>
            </a:r>
            <a:r>
              <a:rPr lang="en-US" altLang="lv-LV" sz="1800">
                <a:solidFill>
                  <a:schemeClr val="accent2"/>
                </a:solidFill>
                <a:latin typeface="Symbol" panose="05050102010706020507" pitchFamily="18" charset="2"/>
              </a:rPr>
              <a:t>-</a:t>
            </a:r>
            <a:r>
              <a:rPr lang="en-US" altLang="lv-LV" sz="1800" b="1" i="1">
                <a:solidFill>
                  <a:schemeClr val="accent2"/>
                </a:solidFill>
                <a:latin typeface="Times New Roman" panose="02020603050405020304" pitchFamily="18" charset="0"/>
              </a:rPr>
              <a:t> </a:t>
            </a:r>
            <a:r>
              <a:rPr lang="en-US" altLang="lv-LV" sz="1800">
                <a:solidFill>
                  <a:schemeClr val="accent2"/>
                </a:solidFill>
                <a:latin typeface="Times New Roman" panose="02020603050405020304" pitchFamily="18" charset="0"/>
              </a:rPr>
              <a:t>1</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a:solidFill>
                  <a:srgbClr val="000000"/>
                </a:solidFill>
                <a:latin typeface="Times New Roman" panose="02020603050405020304" pitchFamily="18" charset="0"/>
              </a:rPr>
              <a:t>while</a:t>
            </a:r>
            <a:r>
              <a:rPr lang="en-US" altLang="lv-LV" sz="1800">
                <a:solidFill>
                  <a:schemeClr val="tx2"/>
                </a:solidFill>
                <a:latin typeface="Times New Roman" panose="02020603050405020304" pitchFamily="18" charset="0"/>
              </a:rPr>
              <a:t> </a:t>
            </a:r>
            <a:r>
              <a:rPr lang="en-US" altLang="lv-LV" sz="1800">
                <a:solidFill>
                  <a:srgbClr val="000000"/>
                </a:solidFill>
                <a:latin typeface="Symbol" panose="05050102010706020507" pitchFamily="18" charset="2"/>
                <a:sym typeface="Symbol" panose="05050102010706020507" pitchFamily="18" charset="2"/>
              </a:rPr>
              <a:t></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i</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.empty</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o</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 </a:t>
            </a:r>
            <a:r>
              <a:rPr lang="en-US" altLang="lv-LV" sz="1800">
                <a:solidFill>
                  <a:srgbClr val="000000"/>
                </a:solidFill>
                <a:latin typeface="Times New Roman" panose="02020603050405020304" pitchFamily="18" charset="0"/>
                <a:sym typeface="Symbol" panose="05050102010706020507" pitchFamily="18" charset="2"/>
              </a:rPr>
              <a:t></a:t>
            </a:r>
            <a:r>
              <a:rPr lang="en-US" altLang="lv-LV" sz="1800" b="1" i="1">
                <a:solidFill>
                  <a:schemeClr val="accent2"/>
                </a:solidFill>
                <a:latin typeface="Times New Roman" panose="02020603050405020304" pitchFamily="18" charset="0"/>
                <a:sym typeface="Symbol" panose="05050102010706020507" pitchFamily="18" charset="2"/>
              </a:rPr>
              <a:t> </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i</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B</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i</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.eraseFront</a:t>
            </a:r>
            <a:r>
              <a:rPr lang="en-US" altLang="lv-LV" sz="1800">
                <a:solidFill>
                  <a:schemeClr val="accent2"/>
                </a:solidFill>
                <a:latin typeface="Times New Roman" panose="02020603050405020304" pitchFamily="18" charset="0"/>
              </a:rPr>
              <a:t>()</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S.insertBack</a:t>
            </a:r>
            <a:r>
              <a:rPr lang="en-US" altLang="lv-LV" sz="1800">
                <a:solidFill>
                  <a:schemeClr val="accent2"/>
                </a:solidFill>
                <a:latin typeface="Times New Roman" panose="02020603050405020304" pitchFamily="18" charset="0"/>
              </a:rPr>
              <a:t>((</a:t>
            </a:r>
            <a:r>
              <a:rPr lang="en-US" altLang="lv-LV" sz="1800" b="1" i="1">
                <a:solidFill>
                  <a:schemeClr val="accent2"/>
                </a:solidFill>
                <a:latin typeface="Times New Roman" panose="02020603050405020304" pitchFamily="18" charset="0"/>
              </a:rPr>
              <a:t>k</a:t>
            </a:r>
            <a:r>
              <a:rPr lang="en-US" altLang="lv-LV" sz="1800">
                <a:solidFill>
                  <a:schemeClr val="accent2"/>
                </a:solidFill>
                <a:latin typeface="Times New Roman" panose="02020603050405020304" pitchFamily="18" charset="0"/>
              </a:rPr>
              <a:t>, </a:t>
            </a:r>
            <a:r>
              <a:rPr lang="en-US" altLang="lv-LV" sz="1800" b="1" i="1">
                <a:solidFill>
                  <a:schemeClr val="accent2"/>
                </a:solidFill>
                <a:latin typeface="Times New Roman" panose="02020603050405020304" pitchFamily="18" charset="0"/>
              </a:rPr>
              <a:t>o</a:t>
            </a:r>
            <a:r>
              <a:rPr lang="en-US" altLang="lv-LV" sz="180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33948904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1995387-8EEB-47D5-AEE4-C6110D06624F}" type="slidenum">
              <a:rPr lang="lv-LV" altLang="en-US" sz="1400"/>
              <a:pPr>
                <a:spcBef>
                  <a:spcPct val="0"/>
                </a:spcBef>
                <a:buFontTx/>
                <a:buNone/>
              </a:pPr>
              <a:t>5</a:t>
            </a:fld>
            <a:endParaRPr lang="lv-LV" altLang="en-US" sz="1400"/>
          </a:p>
        </p:txBody>
      </p:sp>
      <p:sp>
        <p:nvSpPr>
          <p:cNvPr id="9219" name="Rectangle 2"/>
          <p:cNvSpPr>
            <a:spLocks noGrp="1" noChangeArrowheads="1"/>
          </p:cNvSpPr>
          <p:nvPr>
            <p:ph type="title"/>
          </p:nvPr>
        </p:nvSpPr>
        <p:spPr/>
        <p:txBody>
          <a:bodyPr/>
          <a:lstStyle/>
          <a:p>
            <a:pPr eaLnBrk="1" hangingPunct="1"/>
            <a:r>
              <a:rPr lang="lv-LV" altLang="en-US" dirty="0" smtClean="0">
                <a:solidFill>
                  <a:schemeClr val="tx1"/>
                </a:solidFill>
              </a:rPr>
              <a:t>Sorting data in an array</a:t>
            </a:r>
          </a:p>
        </p:txBody>
      </p:sp>
      <mc:AlternateContent xmlns:mc="http://schemas.openxmlformats.org/markup-compatibility/2006" xmlns:a14="http://schemas.microsoft.com/office/drawing/2010/main">
        <mc:Choice Requires="a14">
          <p:sp>
            <p:nvSpPr>
              <p:cNvPr id="351235" name="Rectangle 3"/>
              <p:cNvSpPr>
                <a:spLocks noGrp="1" noChangeArrowheads="1"/>
              </p:cNvSpPr>
              <p:nvPr>
                <p:ph type="body" idx="1"/>
              </p:nvPr>
            </p:nvSpPr>
            <p:spPr/>
            <p:txBody>
              <a:bodyPr/>
              <a:lstStyle/>
              <a:p>
                <a:pPr eaLnBrk="1" hangingPunct="1">
                  <a:lnSpc>
                    <a:spcPct val="96000"/>
                  </a:lnSpc>
                </a:pPr>
                <a:r>
                  <a:rPr lang="lv-LV" altLang="en-US" dirty="0" smtClean="0"/>
                  <a:t>Assume that the data </a:t>
                </a:r>
                <a:r>
                  <a:rPr lang="en-US" altLang="en-US" dirty="0" smtClean="0"/>
                  <a:t>table</a:t>
                </a:r>
                <a:r>
                  <a:rPr lang="lv-LV" altLang="en-US" dirty="0" smtClean="0"/>
                  <a:t> is A[0..n-1]</a:t>
                </a:r>
              </a:p>
              <a:p>
                <a:pPr eaLnBrk="1" hangingPunct="1">
                  <a:lnSpc>
                    <a:spcPct val="96000"/>
                  </a:lnSpc>
                </a:pPr>
                <a:r>
                  <a:rPr lang="lv-LV" altLang="en-US" dirty="0" smtClean="0"/>
                  <a:t>We can compare any pair of elements directly: For any two elements in the array, we have either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&lt;</m:t>
                    </m:r>
                    <m:r>
                      <a:rPr lang="lv-LV" altLang="en-US" i="1" dirty="0" smtClean="0">
                        <a:latin typeface="Cambria Math" panose="02040503050406030204" pitchFamily="18" charset="0"/>
                      </a:rPr>
                      <m:t>𝑦</m:t>
                    </m:r>
                  </m:oMath>
                </a14:m>
                <a:r>
                  <a:rPr lang="lv-LV" altLang="en-US" dirty="0" smtClean="0"/>
                  <a:t>, or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𝑦</m:t>
                    </m:r>
                  </m:oMath>
                </a14:m>
                <a:r>
                  <a:rPr lang="lv-LV" altLang="en-US" dirty="0" smtClean="0"/>
                  <a:t>, or </a:t>
                </a:r>
                <a14:m>
                  <m:oMath xmlns:m="http://schemas.openxmlformats.org/officeDocument/2006/math">
                    <m:r>
                      <a:rPr lang="lv-LV" altLang="en-US" i="1" dirty="0" smtClean="0">
                        <a:latin typeface="Cambria Math" panose="02040503050406030204" pitchFamily="18" charset="0"/>
                      </a:rPr>
                      <m:t>𝑥</m:t>
                    </m:r>
                    <m:r>
                      <a:rPr lang="lv-LV" altLang="en-US" i="1" dirty="0" smtClean="0">
                        <a:latin typeface="Cambria Math" panose="02040503050406030204" pitchFamily="18" charset="0"/>
                      </a:rPr>
                      <m:t>&gt;</m:t>
                    </m:r>
                    <m:r>
                      <a:rPr lang="lv-LV" altLang="en-US" i="1" dirty="0" smtClean="0">
                        <a:latin typeface="Cambria Math" panose="02040503050406030204" pitchFamily="18" charset="0"/>
                      </a:rPr>
                      <m:t>𝑦</m:t>
                    </m:r>
                  </m:oMath>
                </a14:m>
                <a:r>
                  <a:rPr lang="lv-LV" altLang="en-US" dirty="0" smtClean="0"/>
                  <a:t>. </a:t>
                </a:r>
              </a:p>
              <a:p>
                <a:pPr eaLnBrk="1" hangingPunct="1">
                  <a:lnSpc>
                    <a:spcPct val="96000"/>
                  </a:lnSpc>
                </a:pPr>
                <a:r>
                  <a:rPr lang="en-US" altLang="en-US" dirty="0" smtClean="0"/>
                  <a:t>We want to sort the table in non-decreasing order:</a:t>
                </a:r>
                <a:r>
                  <a:rPr lang="lv-LV" altLang="en-US" dirty="0" smtClean="0"/>
                  <a:t> </a:t>
                </a:r>
              </a:p>
              <a:p>
                <a:pPr marL="0" indent="0" eaLnBrk="1" hangingPunct="1">
                  <a:lnSpc>
                    <a:spcPct val="96000"/>
                  </a:lnSpc>
                  <a:buNone/>
                </a:pPr>
                <a14:m>
                  <m:oMathPara xmlns:m="http://schemas.openxmlformats.org/officeDocument/2006/math">
                    <m:oMathParaPr>
                      <m:jc m:val="centerGroup"/>
                    </m:oMathParaPr>
                    <m:oMath xmlns:m="http://schemas.openxmlformats.org/officeDocument/2006/math">
                      <m:r>
                        <a:rPr lang="lv-LV" altLang="en-US" i="1" dirty="0" smtClean="0">
                          <a:latin typeface="Cambria Math" panose="02040503050406030204" pitchFamily="18" charset="0"/>
                        </a:rPr>
                        <m:t>𝐴</m:t>
                      </m:r>
                      <m:r>
                        <a:rPr lang="lv-LV" altLang="en-US" i="1" dirty="0" smtClean="0">
                          <a:latin typeface="Cambria Math" panose="02040503050406030204" pitchFamily="18" charset="0"/>
                        </a:rPr>
                        <m:t>[0]≤</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[1]≤</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[2]≤⋯≤</m:t>
                      </m:r>
                      <m:r>
                        <a:rPr lang="lv-LV" altLang="en-US" i="1" dirty="0" smtClean="0">
                          <a:latin typeface="Cambria Math" panose="02040503050406030204" pitchFamily="18" charset="0"/>
                        </a:rPr>
                        <m:t>𝐴</m:t>
                      </m:r>
                      <m:r>
                        <a:rPr lang="lv-LV" altLang="en-US" i="1" dirty="0" smtClean="0">
                          <a:latin typeface="Cambria Math" panose="02040503050406030204" pitchFamily="18" charset="0"/>
                        </a:rPr>
                        <m:t>[</m:t>
                      </m:r>
                      <m:r>
                        <a:rPr lang="lv-LV" altLang="en-US" i="1" dirty="0" smtClean="0">
                          <a:latin typeface="Cambria Math" panose="02040503050406030204" pitchFamily="18" charset="0"/>
                        </a:rPr>
                        <m:t>𝑛</m:t>
                      </m:r>
                      <m:r>
                        <a:rPr lang="lv-LV" altLang="en-US" i="1" dirty="0" smtClean="0">
                          <a:latin typeface="Cambria Math" panose="02040503050406030204" pitchFamily="18" charset="0"/>
                        </a:rPr>
                        <m:t>−1]</m:t>
                      </m:r>
                    </m:oMath>
                  </m:oMathPara>
                </a14:m>
                <a:endParaRPr lang="en-US" altLang="en-US" dirty="0" smtClean="0"/>
              </a:p>
            </p:txBody>
          </p:sp>
        </mc:Choice>
        <mc:Fallback xmlns="">
          <p:sp>
            <p:nvSpPr>
              <p:cNvPr id="351235" name="Rectangle 3"/>
              <p:cNvSpPr>
                <a:spLocks noGrp="1" noRot="1" noChangeAspect="1" noMove="1" noResize="1" noEditPoints="1" noAdjustHandles="1" noChangeArrowheads="1" noChangeShapeType="1" noTextEdit="1"/>
              </p:cNvSpPr>
              <p:nvPr>
                <p:ph type="body" idx="1"/>
              </p:nvPr>
            </p:nvSpPr>
            <p:spPr>
              <a:blipFill>
                <a:blip r:embed="rId2"/>
                <a:stretch>
                  <a:fillRect l="-780" t="-1481"/>
                </a:stretch>
              </a:blipFill>
            </p:spPr>
            <p:txBody>
              <a:bodyPr/>
              <a:lstStyle/>
              <a:p>
                <a:r>
                  <a:rPr lang="lv-LV">
                    <a:noFill/>
                  </a:rPr>
                  <a:t> </a:t>
                </a:r>
              </a:p>
            </p:txBody>
          </p:sp>
        </mc:Fallback>
      </mc:AlternateContent>
    </p:spTree>
    <p:extLst>
      <p:ext uri="{BB962C8B-B14F-4D97-AF65-F5344CB8AC3E}">
        <p14:creationId xmlns:p14="http://schemas.microsoft.com/office/powerpoint/2010/main" val="1266996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1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1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1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lv-LV" smtClean="0"/>
              <a:t>Example</a:t>
            </a:r>
          </a:p>
        </p:txBody>
      </p:sp>
      <p:sp>
        <p:nvSpPr>
          <p:cNvPr id="2054"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a:t>Key range </a:t>
            </a:r>
            <a:r>
              <a:rPr lang="en-US" altLang="lv-LV">
                <a:latin typeface="Times New Roman" panose="02020603050405020304" pitchFamily="18" charset="0"/>
              </a:rPr>
              <a:t>[0, 9]</a:t>
            </a:r>
            <a:endParaRPr lang="en-US" altLang="lv-LV">
              <a:latin typeface="Symbol" panose="05050102010706020507" pitchFamily="18" charset="2"/>
            </a:endParaRPr>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FE95041-27DD-40CE-A7D6-758DA5C876E2}" type="slidenum">
              <a:rPr lang="en-US" altLang="lv-LV" sz="1400"/>
              <a:pPr eaLnBrk="1" hangingPunct="1"/>
              <a:t>50</a:t>
            </a:fld>
            <a:endParaRPr lang="en-US" altLang="lv-LV" sz="1400"/>
          </a:p>
        </p:txBody>
      </p:sp>
      <p:grpSp>
        <p:nvGrpSpPr>
          <p:cNvPr id="2055" name="Group 61"/>
          <p:cNvGrpSpPr>
            <a:grpSpLocks/>
          </p:cNvGrpSpPr>
          <p:nvPr/>
        </p:nvGrpSpPr>
        <p:grpSpPr bwMode="auto">
          <a:xfrm>
            <a:off x="2687638" y="2209800"/>
            <a:ext cx="6781800" cy="457200"/>
            <a:chOff x="744" y="1392"/>
            <a:chExt cx="4272" cy="288"/>
          </a:xfrm>
        </p:grpSpPr>
        <p:cxnSp>
          <p:nvCxnSpPr>
            <p:cNvPr id="2096" name="AutoShape 11"/>
            <p:cNvCxnSpPr>
              <a:cxnSpLocks noChangeShapeType="1"/>
              <a:stCxn id="2097" idx="3"/>
              <a:endCxn id="2102" idx="1"/>
            </p:cNvCxnSpPr>
            <p:nvPr/>
          </p:nvCxnSpPr>
          <p:spPr bwMode="auto">
            <a:xfrm>
              <a:off x="1182" y="1536"/>
              <a:ext cx="339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97" name="AutoShape 4"/>
            <p:cNvSpPr>
              <a:spLocks noChangeArrowheads="1"/>
            </p:cNvSpPr>
            <p:nvPr/>
          </p:nvSpPr>
          <p:spPr bwMode="auto">
            <a:xfrm>
              <a:off x="744"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d</a:t>
              </a:r>
            </a:p>
          </p:txBody>
        </p:sp>
        <p:sp>
          <p:nvSpPr>
            <p:cNvPr id="2098" name="AutoShape 5"/>
            <p:cNvSpPr>
              <a:spLocks noChangeArrowheads="1"/>
            </p:cNvSpPr>
            <p:nvPr/>
          </p:nvSpPr>
          <p:spPr bwMode="auto">
            <a:xfrm>
              <a:off x="1512"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 </a:t>
              </a:r>
              <a:r>
                <a:rPr lang="en-US" altLang="lv-LV" b="1" i="1">
                  <a:latin typeface="Times New Roman" panose="02020603050405020304" pitchFamily="18" charset="0"/>
                </a:rPr>
                <a:t>c</a:t>
              </a:r>
            </a:p>
          </p:txBody>
        </p:sp>
        <p:sp>
          <p:nvSpPr>
            <p:cNvPr id="2099" name="AutoShape 6"/>
            <p:cNvSpPr>
              <a:spLocks noChangeArrowheads="1"/>
            </p:cNvSpPr>
            <p:nvPr/>
          </p:nvSpPr>
          <p:spPr bwMode="auto">
            <a:xfrm>
              <a:off x="2280"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a</a:t>
              </a:r>
            </a:p>
          </p:txBody>
        </p:sp>
        <p:sp>
          <p:nvSpPr>
            <p:cNvPr id="2100" name="AutoShape 7"/>
            <p:cNvSpPr>
              <a:spLocks noChangeArrowheads="1"/>
            </p:cNvSpPr>
            <p:nvPr/>
          </p:nvSpPr>
          <p:spPr bwMode="auto">
            <a:xfrm>
              <a:off x="3048"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g</a:t>
              </a:r>
            </a:p>
          </p:txBody>
        </p:sp>
        <p:sp>
          <p:nvSpPr>
            <p:cNvPr id="2101" name="AutoShape 8"/>
            <p:cNvSpPr>
              <a:spLocks noChangeArrowheads="1"/>
            </p:cNvSpPr>
            <p:nvPr/>
          </p:nvSpPr>
          <p:spPr bwMode="auto">
            <a:xfrm>
              <a:off x="3816"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b</a:t>
              </a:r>
            </a:p>
          </p:txBody>
        </p:sp>
        <p:sp>
          <p:nvSpPr>
            <p:cNvPr id="2102" name="AutoShape 9"/>
            <p:cNvSpPr>
              <a:spLocks noChangeArrowheads="1"/>
            </p:cNvSpPr>
            <p:nvPr/>
          </p:nvSpPr>
          <p:spPr bwMode="auto">
            <a:xfrm>
              <a:off x="4584" y="13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e</a:t>
              </a:r>
            </a:p>
          </p:txBody>
        </p:sp>
      </p:grpSp>
      <p:grpSp>
        <p:nvGrpSpPr>
          <p:cNvPr id="2056" name="Group 63"/>
          <p:cNvGrpSpPr>
            <a:grpSpLocks/>
          </p:cNvGrpSpPr>
          <p:nvPr/>
        </p:nvGrpSpPr>
        <p:grpSpPr bwMode="auto">
          <a:xfrm>
            <a:off x="2687638" y="5715000"/>
            <a:ext cx="6781800" cy="457200"/>
            <a:chOff x="744" y="3600"/>
            <a:chExt cx="4272" cy="288"/>
          </a:xfrm>
        </p:grpSpPr>
        <p:cxnSp>
          <p:nvCxnSpPr>
            <p:cNvPr id="2089" name="AutoShape 48"/>
            <p:cNvCxnSpPr>
              <a:cxnSpLocks noChangeShapeType="1"/>
              <a:stCxn id="2090" idx="3"/>
              <a:endCxn id="2095" idx="1"/>
            </p:cNvCxnSpPr>
            <p:nvPr/>
          </p:nvCxnSpPr>
          <p:spPr bwMode="auto">
            <a:xfrm>
              <a:off x="1182" y="3744"/>
              <a:ext cx="339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90" name="AutoShape 49"/>
            <p:cNvSpPr>
              <a:spLocks noChangeArrowheads="1"/>
            </p:cNvSpPr>
            <p:nvPr/>
          </p:nvSpPr>
          <p:spPr bwMode="auto">
            <a:xfrm>
              <a:off x="744"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 </a:t>
              </a:r>
              <a:r>
                <a:rPr lang="en-US" altLang="lv-LV" b="1" i="1">
                  <a:latin typeface="Times New Roman" panose="02020603050405020304" pitchFamily="18" charset="0"/>
                </a:rPr>
                <a:t>c</a:t>
              </a:r>
            </a:p>
          </p:txBody>
        </p:sp>
        <p:sp>
          <p:nvSpPr>
            <p:cNvPr id="2091" name="AutoShape 50"/>
            <p:cNvSpPr>
              <a:spLocks noChangeArrowheads="1"/>
            </p:cNvSpPr>
            <p:nvPr/>
          </p:nvSpPr>
          <p:spPr bwMode="auto">
            <a:xfrm>
              <a:off x="1512"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a</a:t>
              </a:r>
            </a:p>
          </p:txBody>
        </p:sp>
        <p:sp>
          <p:nvSpPr>
            <p:cNvPr id="2092" name="AutoShape 51"/>
            <p:cNvSpPr>
              <a:spLocks noChangeArrowheads="1"/>
            </p:cNvSpPr>
            <p:nvPr/>
          </p:nvSpPr>
          <p:spPr bwMode="auto">
            <a:xfrm>
              <a:off x="2280"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b</a:t>
              </a:r>
            </a:p>
          </p:txBody>
        </p:sp>
        <p:sp>
          <p:nvSpPr>
            <p:cNvPr id="2093" name="AutoShape 52"/>
            <p:cNvSpPr>
              <a:spLocks noChangeArrowheads="1"/>
            </p:cNvSpPr>
            <p:nvPr/>
          </p:nvSpPr>
          <p:spPr bwMode="auto">
            <a:xfrm>
              <a:off x="3048"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d</a:t>
              </a:r>
            </a:p>
          </p:txBody>
        </p:sp>
        <p:sp>
          <p:nvSpPr>
            <p:cNvPr id="2094" name="AutoShape 53"/>
            <p:cNvSpPr>
              <a:spLocks noChangeArrowheads="1"/>
            </p:cNvSpPr>
            <p:nvPr/>
          </p:nvSpPr>
          <p:spPr bwMode="auto">
            <a:xfrm>
              <a:off x="3816"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g</a:t>
              </a:r>
            </a:p>
          </p:txBody>
        </p:sp>
        <p:sp>
          <p:nvSpPr>
            <p:cNvPr id="2095" name="AutoShape 54"/>
            <p:cNvSpPr>
              <a:spLocks noChangeArrowheads="1"/>
            </p:cNvSpPr>
            <p:nvPr/>
          </p:nvSpPr>
          <p:spPr bwMode="auto">
            <a:xfrm>
              <a:off x="4584" y="360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e</a:t>
              </a:r>
            </a:p>
          </p:txBody>
        </p:sp>
      </p:grpSp>
      <p:sp>
        <p:nvSpPr>
          <p:cNvPr id="2057" name="AutoShape 55"/>
          <p:cNvSpPr>
            <a:spLocks noChangeArrowheads="1"/>
          </p:cNvSpPr>
          <p:nvPr/>
        </p:nvSpPr>
        <p:spPr bwMode="auto">
          <a:xfrm>
            <a:off x="5888038" y="2797175"/>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Phase 1</a:t>
            </a:r>
          </a:p>
        </p:txBody>
      </p:sp>
      <p:sp>
        <p:nvSpPr>
          <p:cNvPr id="2058" name="AutoShape 56"/>
          <p:cNvSpPr>
            <a:spLocks noChangeArrowheads="1"/>
          </p:cNvSpPr>
          <p:nvPr/>
        </p:nvSpPr>
        <p:spPr bwMode="auto">
          <a:xfrm>
            <a:off x="5888038" y="5105400"/>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solidFill>
                  <a:schemeClr val="tx2"/>
                </a:solidFill>
              </a:rPr>
              <a:t>Phase 2</a:t>
            </a:r>
          </a:p>
        </p:txBody>
      </p:sp>
      <p:grpSp>
        <p:nvGrpSpPr>
          <p:cNvPr id="2059" name="Group 64"/>
          <p:cNvGrpSpPr>
            <a:grpSpLocks/>
          </p:cNvGrpSpPr>
          <p:nvPr/>
        </p:nvGrpSpPr>
        <p:grpSpPr bwMode="auto">
          <a:xfrm>
            <a:off x="2173288" y="3476626"/>
            <a:ext cx="7808912" cy="1247775"/>
            <a:chOff x="409" y="2190"/>
            <a:chExt cx="4919" cy="786"/>
          </a:xfrm>
        </p:grpSpPr>
        <p:cxnSp>
          <p:nvCxnSpPr>
            <p:cNvPr id="2060" name="AutoShape 35"/>
            <p:cNvCxnSpPr>
              <a:cxnSpLocks noChangeShapeType="1"/>
              <a:stCxn id="2073" idx="3"/>
              <a:endCxn id="2077" idx="1"/>
            </p:cNvCxnSpPr>
            <p:nvPr/>
          </p:nvCxnSpPr>
          <p:spPr bwMode="auto">
            <a:xfrm>
              <a:off x="4134" y="2334"/>
              <a:ext cx="75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61" name="Rectangle 12"/>
            <p:cNvSpPr>
              <a:spLocks noChangeArrowheads="1"/>
            </p:cNvSpPr>
            <p:nvPr/>
          </p:nvSpPr>
          <p:spPr bwMode="auto">
            <a:xfrm>
              <a:off x="793"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0</a:t>
              </a:r>
            </a:p>
          </p:txBody>
        </p:sp>
        <p:sp>
          <p:nvSpPr>
            <p:cNvPr id="2062" name="Rectangle 19"/>
            <p:cNvSpPr>
              <a:spLocks noChangeArrowheads="1"/>
            </p:cNvSpPr>
            <p:nvPr/>
          </p:nvSpPr>
          <p:spPr bwMode="auto">
            <a:xfrm>
              <a:off x="1081"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1</a:t>
              </a:r>
            </a:p>
          </p:txBody>
        </p:sp>
        <p:sp>
          <p:nvSpPr>
            <p:cNvPr id="2063" name="Rectangle 20"/>
            <p:cNvSpPr>
              <a:spLocks noChangeArrowheads="1"/>
            </p:cNvSpPr>
            <p:nvPr/>
          </p:nvSpPr>
          <p:spPr bwMode="auto">
            <a:xfrm>
              <a:off x="1369"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2</a:t>
              </a:r>
            </a:p>
          </p:txBody>
        </p:sp>
        <p:sp>
          <p:nvSpPr>
            <p:cNvPr id="2064" name="Rectangle 21"/>
            <p:cNvSpPr>
              <a:spLocks noChangeArrowheads="1"/>
            </p:cNvSpPr>
            <p:nvPr/>
          </p:nvSpPr>
          <p:spPr bwMode="auto">
            <a:xfrm>
              <a:off x="1657"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3</a:t>
              </a:r>
            </a:p>
          </p:txBody>
        </p:sp>
        <p:sp>
          <p:nvSpPr>
            <p:cNvPr id="2065" name="Rectangle 22"/>
            <p:cNvSpPr>
              <a:spLocks noChangeArrowheads="1"/>
            </p:cNvSpPr>
            <p:nvPr/>
          </p:nvSpPr>
          <p:spPr bwMode="auto">
            <a:xfrm>
              <a:off x="1945"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4</a:t>
              </a:r>
            </a:p>
          </p:txBody>
        </p:sp>
        <p:sp>
          <p:nvSpPr>
            <p:cNvPr id="2066" name="Rectangle 23"/>
            <p:cNvSpPr>
              <a:spLocks noChangeArrowheads="1"/>
            </p:cNvSpPr>
            <p:nvPr/>
          </p:nvSpPr>
          <p:spPr bwMode="auto">
            <a:xfrm>
              <a:off x="2233"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5</a:t>
              </a:r>
            </a:p>
          </p:txBody>
        </p:sp>
        <p:sp>
          <p:nvSpPr>
            <p:cNvPr id="2067" name="Rectangle 24"/>
            <p:cNvSpPr>
              <a:spLocks noChangeArrowheads="1"/>
            </p:cNvSpPr>
            <p:nvPr/>
          </p:nvSpPr>
          <p:spPr bwMode="auto">
            <a:xfrm>
              <a:off x="2521"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6</a:t>
              </a:r>
            </a:p>
          </p:txBody>
        </p:sp>
        <p:sp>
          <p:nvSpPr>
            <p:cNvPr id="2068" name="Rectangle 25"/>
            <p:cNvSpPr>
              <a:spLocks noChangeArrowheads="1"/>
            </p:cNvSpPr>
            <p:nvPr/>
          </p:nvSpPr>
          <p:spPr bwMode="auto">
            <a:xfrm>
              <a:off x="2809"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7</a:t>
              </a:r>
            </a:p>
          </p:txBody>
        </p:sp>
        <p:sp>
          <p:nvSpPr>
            <p:cNvPr id="2069" name="Rectangle 26"/>
            <p:cNvSpPr>
              <a:spLocks noChangeArrowheads="1"/>
            </p:cNvSpPr>
            <p:nvPr/>
          </p:nvSpPr>
          <p:spPr bwMode="auto">
            <a:xfrm>
              <a:off x="3097"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8</a:t>
              </a:r>
            </a:p>
          </p:txBody>
        </p:sp>
        <p:sp>
          <p:nvSpPr>
            <p:cNvPr id="2070" name="Rectangle 27"/>
            <p:cNvSpPr>
              <a:spLocks noChangeArrowheads="1"/>
            </p:cNvSpPr>
            <p:nvPr/>
          </p:nvSpPr>
          <p:spPr bwMode="auto">
            <a:xfrm>
              <a:off x="3385" y="2688"/>
              <a:ext cx="288" cy="288"/>
            </a:xfrm>
            <a:prstGeom prst="rect">
              <a:avLst/>
            </a:prstGeom>
            <a:solidFill>
              <a:schemeClr val="folHlink"/>
            </a:solidFill>
            <a:ln w="19050">
              <a:solidFill>
                <a:schemeClr val="tx1"/>
              </a:solidFill>
              <a:miter lim="800000"/>
              <a:headEnd/>
              <a:tailEnd/>
            </a:ln>
          </p:spPr>
          <p:txBody>
            <a:bodyPr wrap="none" tIns="594360" bIns="0"/>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rPr>
                <a:t>9</a:t>
              </a:r>
            </a:p>
          </p:txBody>
        </p:sp>
        <p:sp>
          <p:nvSpPr>
            <p:cNvPr id="2071" name="Text Box 28"/>
            <p:cNvSpPr txBox="1">
              <a:spLocks noChangeArrowheads="1"/>
            </p:cNvSpPr>
            <p:nvPr/>
          </p:nvSpPr>
          <p:spPr bwMode="auto">
            <a:xfrm>
              <a:off x="480" y="26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b="1" i="1">
                  <a:latin typeface="Times New Roman" panose="02020603050405020304" pitchFamily="18" charset="0"/>
                </a:rPr>
                <a:t>B</a:t>
              </a:r>
            </a:p>
          </p:txBody>
        </p:sp>
        <p:sp>
          <p:nvSpPr>
            <p:cNvPr id="2072" name="AutoShape 29"/>
            <p:cNvSpPr>
              <a:spLocks noChangeArrowheads="1"/>
            </p:cNvSpPr>
            <p:nvPr/>
          </p:nvSpPr>
          <p:spPr bwMode="auto">
            <a:xfrm>
              <a:off x="816"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 </a:t>
              </a:r>
              <a:r>
                <a:rPr lang="en-US" altLang="lv-LV" b="1" i="1">
                  <a:latin typeface="Times New Roman" panose="02020603050405020304" pitchFamily="18" charset="0"/>
                </a:rPr>
                <a:t>c</a:t>
              </a:r>
            </a:p>
          </p:txBody>
        </p:sp>
        <p:sp>
          <p:nvSpPr>
            <p:cNvPr id="2073" name="AutoShape 30"/>
            <p:cNvSpPr>
              <a:spLocks noChangeArrowheads="1"/>
            </p:cNvSpPr>
            <p:nvPr/>
          </p:nvSpPr>
          <p:spPr bwMode="auto">
            <a:xfrm>
              <a:off x="3696"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d</a:t>
              </a:r>
            </a:p>
          </p:txBody>
        </p:sp>
        <p:sp>
          <p:nvSpPr>
            <p:cNvPr id="2074" name="AutoShape 31"/>
            <p:cNvSpPr>
              <a:spLocks noChangeArrowheads="1"/>
            </p:cNvSpPr>
            <p:nvPr/>
          </p:nvSpPr>
          <p:spPr bwMode="auto">
            <a:xfrm>
              <a:off x="4296"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g</a:t>
              </a:r>
            </a:p>
          </p:txBody>
        </p:sp>
        <p:sp>
          <p:nvSpPr>
            <p:cNvPr id="2075" name="AutoShape 32"/>
            <p:cNvSpPr>
              <a:spLocks noChangeArrowheads="1"/>
            </p:cNvSpPr>
            <p:nvPr/>
          </p:nvSpPr>
          <p:spPr bwMode="auto">
            <a:xfrm>
              <a:off x="2640"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b</a:t>
              </a:r>
            </a:p>
          </p:txBody>
        </p:sp>
        <p:sp>
          <p:nvSpPr>
            <p:cNvPr id="2076" name="AutoShape 33"/>
            <p:cNvSpPr>
              <a:spLocks noChangeArrowheads="1"/>
            </p:cNvSpPr>
            <p:nvPr/>
          </p:nvSpPr>
          <p:spPr bwMode="auto">
            <a:xfrm>
              <a:off x="2016"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3, </a:t>
              </a:r>
              <a:r>
                <a:rPr lang="en-US" altLang="lv-LV" b="1" i="1">
                  <a:latin typeface="Times New Roman" panose="02020603050405020304" pitchFamily="18" charset="0"/>
                </a:rPr>
                <a:t>a</a:t>
              </a:r>
            </a:p>
          </p:txBody>
        </p:sp>
        <p:sp>
          <p:nvSpPr>
            <p:cNvPr id="2077" name="AutoShape 34"/>
            <p:cNvSpPr>
              <a:spLocks noChangeArrowheads="1"/>
            </p:cNvSpPr>
            <p:nvPr/>
          </p:nvSpPr>
          <p:spPr bwMode="auto">
            <a:xfrm>
              <a:off x="4896" y="219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7, </a:t>
              </a:r>
              <a:r>
                <a:rPr lang="en-US" altLang="lv-LV" b="1" i="1">
                  <a:latin typeface="Times New Roman" panose="02020603050405020304" pitchFamily="18" charset="0"/>
                </a:rPr>
                <a:t>e</a:t>
              </a:r>
            </a:p>
          </p:txBody>
        </p:sp>
        <p:cxnSp>
          <p:nvCxnSpPr>
            <p:cNvPr id="2078" name="AutoShape 36"/>
            <p:cNvCxnSpPr>
              <a:cxnSpLocks noChangeShapeType="1"/>
              <a:stCxn id="2076" idx="3"/>
              <a:endCxn id="2075" idx="1"/>
            </p:cNvCxnSpPr>
            <p:nvPr/>
          </p:nvCxnSpPr>
          <p:spPr bwMode="auto">
            <a:xfrm>
              <a:off x="2454" y="2334"/>
              <a:ext cx="18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79" name="Text Box 38"/>
            <p:cNvSpPr txBox="1">
              <a:spLocks noChangeArrowheads="1"/>
            </p:cNvSpPr>
            <p:nvPr/>
          </p:nvSpPr>
          <p:spPr bwMode="auto">
            <a:xfrm>
              <a:off x="811"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0" name="Text Box 40"/>
            <p:cNvSpPr txBox="1">
              <a:spLocks noChangeArrowheads="1"/>
            </p:cNvSpPr>
            <p:nvPr/>
          </p:nvSpPr>
          <p:spPr bwMode="auto">
            <a:xfrm>
              <a:off x="1389"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1" name="Text Box 42"/>
            <p:cNvSpPr txBox="1">
              <a:spLocks noChangeArrowheads="1"/>
            </p:cNvSpPr>
            <p:nvPr/>
          </p:nvSpPr>
          <p:spPr bwMode="auto">
            <a:xfrm>
              <a:off x="1968"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2" name="Text Box 43"/>
            <p:cNvSpPr txBox="1">
              <a:spLocks noChangeArrowheads="1"/>
            </p:cNvSpPr>
            <p:nvPr/>
          </p:nvSpPr>
          <p:spPr bwMode="auto">
            <a:xfrm>
              <a:off x="2257"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3" name="Text Box 44"/>
            <p:cNvSpPr txBox="1">
              <a:spLocks noChangeArrowheads="1"/>
            </p:cNvSpPr>
            <p:nvPr/>
          </p:nvSpPr>
          <p:spPr bwMode="auto">
            <a:xfrm>
              <a:off x="2547"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4" name="Text Box 46"/>
            <p:cNvSpPr txBox="1">
              <a:spLocks noChangeArrowheads="1"/>
            </p:cNvSpPr>
            <p:nvPr/>
          </p:nvSpPr>
          <p:spPr bwMode="auto">
            <a:xfrm>
              <a:off x="3125"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5" name="Text Box 47"/>
            <p:cNvSpPr txBox="1">
              <a:spLocks noChangeArrowheads="1"/>
            </p:cNvSpPr>
            <p:nvPr/>
          </p:nvSpPr>
          <p:spPr bwMode="auto">
            <a:xfrm>
              <a:off x="3415" y="2718"/>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sz="1800">
                  <a:latin typeface="Times New Roman" panose="02020603050405020304" pitchFamily="18" charset="0"/>
                  <a:sym typeface="Symbol" panose="05050102010706020507" pitchFamily="18" charset="2"/>
                </a:rPr>
                <a:t></a:t>
              </a:r>
              <a:endParaRPr lang="en-US" altLang="lv-LV" sz="1800">
                <a:latin typeface="Times New Roman" panose="02020603050405020304" pitchFamily="18" charset="0"/>
              </a:endParaRPr>
            </a:p>
          </p:txBody>
        </p:sp>
        <p:sp>
          <p:nvSpPr>
            <p:cNvPr id="2086" name="Freeform 58"/>
            <p:cNvSpPr>
              <a:spLocks/>
            </p:cNvSpPr>
            <p:nvPr/>
          </p:nvSpPr>
          <p:spPr bwMode="auto">
            <a:xfrm>
              <a:off x="409" y="2304"/>
              <a:ext cx="815" cy="522"/>
            </a:xfrm>
            <a:custGeom>
              <a:avLst/>
              <a:gdLst>
                <a:gd name="T0" fmla="*/ 815 w 815"/>
                <a:gd name="T1" fmla="*/ 522 h 522"/>
                <a:gd name="T2" fmla="*/ 653 w 815"/>
                <a:gd name="T3" fmla="*/ 288 h 522"/>
                <a:gd name="T4" fmla="*/ 41 w 815"/>
                <a:gd name="T5" fmla="*/ 144 h 522"/>
                <a:gd name="T6" fmla="*/ 407 w 815"/>
                <a:gd name="T7" fmla="*/ 0 h 522"/>
                <a:gd name="T8" fmla="*/ 0 60000 65536"/>
                <a:gd name="T9" fmla="*/ 0 60000 65536"/>
                <a:gd name="T10" fmla="*/ 0 60000 65536"/>
                <a:gd name="T11" fmla="*/ 0 60000 65536"/>
                <a:gd name="T12" fmla="*/ 0 w 815"/>
                <a:gd name="T13" fmla="*/ 0 h 522"/>
                <a:gd name="T14" fmla="*/ 815 w 815"/>
                <a:gd name="T15" fmla="*/ 522 h 522"/>
              </a:gdLst>
              <a:ahLst/>
              <a:cxnLst>
                <a:cxn ang="T8">
                  <a:pos x="T0" y="T1"/>
                </a:cxn>
                <a:cxn ang="T9">
                  <a:pos x="T2" y="T3"/>
                </a:cxn>
                <a:cxn ang="T10">
                  <a:pos x="T4" y="T5"/>
                </a:cxn>
                <a:cxn ang="T11">
                  <a:pos x="T6" y="T7"/>
                </a:cxn>
              </a:cxnLst>
              <a:rect l="T12" t="T13" r="T14" b="T15"/>
              <a:pathLst>
                <a:path w="815" h="522">
                  <a:moveTo>
                    <a:pt x="815" y="522"/>
                  </a:moveTo>
                  <a:cubicBezTo>
                    <a:pt x="788" y="484"/>
                    <a:pt x="782" y="351"/>
                    <a:pt x="653" y="288"/>
                  </a:cubicBezTo>
                  <a:cubicBezTo>
                    <a:pt x="524" y="225"/>
                    <a:pt x="82" y="192"/>
                    <a:pt x="41" y="144"/>
                  </a:cubicBezTo>
                  <a:cubicBezTo>
                    <a:pt x="0" y="96"/>
                    <a:pt x="331" y="30"/>
                    <a:pt x="407"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2087" name="Freeform 59"/>
            <p:cNvSpPr>
              <a:spLocks/>
            </p:cNvSpPr>
            <p:nvPr/>
          </p:nvSpPr>
          <p:spPr bwMode="auto">
            <a:xfrm>
              <a:off x="1711" y="2322"/>
              <a:ext cx="299" cy="498"/>
            </a:xfrm>
            <a:custGeom>
              <a:avLst/>
              <a:gdLst>
                <a:gd name="T0" fmla="*/ 89 w 299"/>
                <a:gd name="T1" fmla="*/ 498 h 498"/>
                <a:gd name="T2" fmla="*/ 35 w 299"/>
                <a:gd name="T3" fmla="*/ 108 h 498"/>
                <a:gd name="T4" fmla="*/ 299 w 299"/>
                <a:gd name="T5" fmla="*/ 0 h 498"/>
                <a:gd name="T6" fmla="*/ 0 60000 65536"/>
                <a:gd name="T7" fmla="*/ 0 60000 65536"/>
                <a:gd name="T8" fmla="*/ 0 60000 65536"/>
                <a:gd name="T9" fmla="*/ 0 w 299"/>
                <a:gd name="T10" fmla="*/ 0 h 498"/>
                <a:gd name="T11" fmla="*/ 299 w 299"/>
                <a:gd name="T12" fmla="*/ 498 h 498"/>
              </a:gdLst>
              <a:ahLst/>
              <a:cxnLst>
                <a:cxn ang="T6">
                  <a:pos x="T0" y="T1"/>
                </a:cxn>
                <a:cxn ang="T7">
                  <a:pos x="T2" y="T3"/>
                </a:cxn>
                <a:cxn ang="T8">
                  <a:pos x="T4" y="T5"/>
                </a:cxn>
              </a:cxnLst>
              <a:rect l="T9" t="T10" r="T11" b="T12"/>
              <a:pathLst>
                <a:path w="299" h="498">
                  <a:moveTo>
                    <a:pt x="89" y="498"/>
                  </a:moveTo>
                  <a:cubicBezTo>
                    <a:pt x="80" y="433"/>
                    <a:pt x="0" y="191"/>
                    <a:pt x="35" y="108"/>
                  </a:cubicBezTo>
                  <a:cubicBezTo>
                    <a:pt x="70" y="25"/>
                    <a:pt x="244" y="22"/>
                    <a:pt x="299"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sp>
          <p:nvSpPr>
            <p:cNvPr id="2088" name="Freeform 60"/>
            <p:cNvSpPr>
              <a:spLocks/>
            </p:cNvSpPr>
            <p:nvPr/>
          </p:nvSpPr>
          <p:spPr bwMode="auto">
            <a:xfrm>
              <a:off x="2958" y="2340"/>
              <a:ext cx="732" cy="486"/>
            </a:xfrm>
            <a:custGeom>
              <a:avLst/>
              <a:gdLst>
                <a:gd name="T0" fmla="*/ 0 w 732"/>
                <a:gd name="T1" fmla="*/ 486 h 486"/>
                <a:gd name="T2" fmla="*/ 78 w 732"/>
                <a:gd name="T3" fmla="*/ 264 h 486"/>
                <a:gd name="T4" fmla="*/ 348 w 732"/>
                <a:gd name="T5" fmla="*/ 96 h 486"/>
                <a:gd name="T6" fmla="*/ 732 w 732"/>
                <a:gd name="T7" fmla="*/ 0 h 486"/>
                <a:gd name="T8" fmla="*/ 0 60000 65536"/>
                <a:gd name="T9" fmla="*/ 0 60000 65536"/>
                <a:gd name="T10" fmla="*/ 0 60000 65536"/>
                <a:gd name="T11" fmla="*/ 0 60000 65536"/>
                <a:gd name="T12" fmla="*/ 0 w 732"/>
                <a:gd name="T13" fmla="*/ 0 h 486"/>
                <a:gd name="T14" fmla="*/ 732 w 732"/>
                <a:gd name="T15" fmla="*/ 486 h 486"/>
              </a:gdLst>
              <a:ahLst/>
              <a:cxnLst>
                <a:cxn ang="T8">
                  <a:pos x="T0" y="T1"/>
                </a:cxn>
                <a:cxn ang="T9">
                  <a:pos x="T2" y="T3"/>
                </a:cxn>
                <a:cxn ang="T10">
                  <a:pos x="T4" y="T5"/>
                </a:cxn>
                <a:cxn ang="T11">
                  <a:pos x="T6" y="T7"/>
                </a:cxn>
              </a:cxnLst>
              <a:rect l="T12" t="T13" r="T14" b="T15"/>
              <a:pathLst>
                <a:path w="732" h="486">
                  <a:moveTo>
                    <a:pt x="0" y="486"/>
                  </a:moveTo>
                  <a:cubicBezTo>
                    <a:pt x="12" y="449"/>
                    <a:pt x="20" y="329"/>
                    <a:pt x="78" y="264"/>
                  </a:cubicBezTo>
                  <a:cubicBezTo>
                    <a:pt x="136" y="199"/>
                    <a:pt x="239" y="140"/>
                    <a:pt x="348" y="96"/>
                  </a:cubicBezTo>
                  <a:cubicBezTo>
                    <a:pt x="457" y="52"/>
                    <a:pt x="652" y="20"/>
                    <a:pt x="732" y="0"/>
                  </a:cubicBezTo>
                </a:path>
              </a:pathLst>
            </a:custGeom>
            <a:noFill/>
            <a:ln w="19050" cap="flat" cmpd="sng">
              <a:solidFill>
                <a:schemeClr val="tx1"/>
              </a:solidFill>
              <a:prstDash val="solid"/>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lv-LV"/>
            </a:p>
          </p:txBody>
        </p:sp>
      </p:grpSp>
    </p:spTree>
    <p:extLst>
      <p:ext uri="{BB962C8B-B14F-4D97-AF65-F5344CB8AC3E}">
        <p14:creationId xmlns:p14="http://schemas.microsoft.com/office/powerpoint/2010/main" val="257730329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lv-LV" smtClean="0"/>
              <a:t>Properties and Extensions</a:t>
            </a:r>
          </a:p>
        </p:txBody>
      </p:sp>
      <p:sp>
        <p:nvSpPr>
          <p:cNvPr id="3078"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400"/>
              <a:t>Key-type Property</a:t>
            </a:r>
          </a:p>
          <a:p>
            <a:pPr lvl="1" eaLnBrk="1" hangingPunct="1"/>
            <a:r>
              <a:rPr lang="en-US" altLang="lv-LV" sz="2000"/>
              <a:t>The keys are used as indices into an array and cannot be arbitrary objects</a:t>
            </a:r>
          </a:p>
          <a:p>
            <a:pPr lvl="1" eaLnBrk="1" hangingPunct="1"/>
            <a:r>
              <a:rPr lang="en-US" altLang="lv-LV" sz="2000"/>
              <a:t>No external comparator</a:t>
            </a:r>
          </a:p>
          <a:p>
            <a:pPr eaLnBrk="1" hangingPunct="1"/>
            <a:r>
              <a:rPr lang="en-US" altLang="lv-LV" sz="2400">
                <a:solidFill>
                  <a:schemeClr val="tx2"/>
                </a:solidFill>
              </a:rPr>
              <a:t>Stable</a:t>
            </a:r>
            <a:r>
              <a:rPr lang="en-US" altLang="lv-LV" sz="2400"/>
              <a:t> Sort Property</a:t>
            </a:r>
          </a:p>
          <a:p>
            <a:pPr lvl="1" eaLnBrk="1" hangingPunct="1"/>
            <a:r>
              <a:rPr lang="en-US" altLang="lv-LV" sz="2000"/>
              <a:t>The relative order of any two items with the same key is preserved after the execution of the algorithm</a:t>
            </a:r>
          </a:p>
          <a:p>
            <a:pPr lvl="1" eaLnBrk="1" hangingPunct="1"/>
            <a:endParaRPr lang="en-US" altLang="lv-LV" sz="2000"/>
          </a:p>
        </p:txBody>
      </p:sp>
      <p:sp>
        <p:nvSpPr>
          <p:cNvPr id="3079" name="Rectangle 4" descr="Rectangle: Click to edit Master text styles&#10;Second level&#10;Third level&#10;Fourth level&#10;Fifth level"/>
          <p:cNvSpPr>
            <a:spLocks noGrp="1" noChangeArrowheads="1"/>
          </p:cNvSpPr>
          <p:nvPr>
            <p:ph sz="half" idx="2"/>
          </p:nvPr>
        </p:nvSpPr>
        <p:spPr/>
        <p:txBody>
          <a:bodyPr/>
          <a:lstStyle/>
          <a:p>
            <a:pPr eaLnBrk="1" hangingPunct="1">
              <a:lnSpc>
                <a:spcPct val="90000"/>
              </a:lnSpc>
              <a:buFont typeface="Wingdings" panose="05000000000000000000" pitchFamily="2" charset="2"/>
              <a:buNone/>
            </a:pPr>
            <a:r>
              <a:rPr lang="en-US" altLang="lv-LV" sz="2400"/>
              <a:t>Extensions</a:t>
            </a:r>
          </a:p>
          <a:p>
            <a:pPr lvl="1" eaLnBrk="1" hangingPunct="1">
              <a:lnSpc>
                <a:spcPct val="90000"/>
              </a:lnSpc>
            </a:pPr>
            <a:r>
              <a:rPr lang="en-US" altLang="lv-LV" sz="2000"/>
              <a:t>Integer keys in the range </a:t>
            </a:r>
            <a:r>
              <a:rPr lang="en-US" altLang="lv-LV" sz="2000">
                <a:latin typeface="Times New Roman" panose="02020603050405020304" pitchFamily="18" charset="0"/>
              </a:rPr>
              <a:t>[</a:t>
            </a:r>
            <a:r>
              <a:rPr lang="en-US" altLang="lv-LV" sz="2000" b="1" i="1">
                <a:latin typeface="Times New Roman" panose="02020603050405020304" pitchFamily="18" charset="0"/>
              </a:rPr>
              <a:t>a</a:t>
            </a:r>
            <a:r>
              <a:rPr lang="en-US" altLang="lv-LV" sz="2000">
                <a:latin typeface="Times New Roman" panose="02020603050405020304" pitchFamily="18" charset="0"/>
              </a:rPr>
              <a:t>, </a:t>
            </a:r>
            <a:r>
              <a:rPr lang="en-US" altLang="lv-LV" sz="2000" b="1" i="1">
                <a:latin typeface="Times New Roman" panose="02020603050405020304" pitchFamily="18" charset="0"/>
              </a:rPr>
              <a:t>b</a:t>
            </a:r>
            <a:r>
              <a:rPr lang="en-US" altLang="lv-LV" sz="2000">
                <a:latin typeface="Times New Roman" panose="02020603050405020304" pitchFamily="18" charset="0"/>
              </a:rPr>
              <a:t>]</a:t>
            </a:r>
            <a:endParaRPr lang="en-US" altLang="lv-LV" sz="2000"/>
          </a:p>
          <a:p>
            <a:pPr lvl="2" eaLnBrk="1" hangingPunct="1">
              <a:lnSpc>
                <a:spcPct val="90000"/>
              </a:lnSpc>
            </a:pPr>
            <a:r>
              <a:rPr lang="en-US" altLang="lv-LV" sz="1800"/>
              <a:t>Put entry </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a:t> into bucket</a:t>
            </a:r>
            <a:br>
              <a:rPr lang="en-US" altLang="lv-LV" sz="1800"/>
            </a:br>
            <a:r>
              <a:rPr lang="en-US" altLang="lv-LV" sz="1800" b="1" i="1">
                <a:latin typeface="Times New Roman" panose="02020603050405020304" pitchFamily="18" charset="0"/>
              </a:rPr>
              <a:t>B</a:t>
            </a:r>
            <a:r>
              <a:rPr lang="en-US" altLang="lv-LV" sz="1800">
                <a:latin typeface="Times New Roman" panose="02020603050405020304" pitchFamily="18" charset="0"/>
              </a:rPr>
              <a:t>[</a:t>
            </a:r>
            <a:r>
              <a:rPr lang="en-US" altLang="lv-LV" sz="1800" b="1" i="1">
                <a:latin typeface="Times New Roman" panose="02020603050405020304" pitchFamily="18" charset="0"/>
              </a:rPr>
              <a:t>k </a:t>
            </a:r>
            <a:r>
              <a:rPr lang="en-US" altLang="lv-LV" sz="1800">
                <a:latin typeface="Symbol" panose="05050102010706020507" pitchFamily="18" charset="2"/>
              </a:rPr>
              <a:t>-</a:t>
            </a:r>
            <a:r>
              <a:rPr lang="en-US" altLang="lv-LV" sz="1800" b="1" i="1">
                <a:latin typeface="Times New Roman" panose="02020603050405020304" pitchFamily="18" charset="0"/>
              </a:rPr>
              <a:t> a</a:t>
            </a:r>
            <a:r>
              <a:rPr lang="en-US" altLang="lv-LV" sz="1800">
                <a:latin typeface="Times New Roman" panose="02020603050405020304" pitchFamily="18" charset="0"/>
              </a:rPr>
              <a:t>]</a:t>
            </a:r>
            <a:r>
              <a:rPr lang="en-US" altLang="lv-LV" sz="1800"/>
              <a:t> </a:t>
            </a:r>
          </a:p>
          <a:p>
            <a:pPr lvl="1" eaLnBrk="1" hangingPunct="1">
              <a:lnSpc>
                <a:spcPct val="90000"/>
              </a:lnSpc>
            </a:pPr>
            <a:r>
              <a:rPr lang="en-US" altLang="lv-LV" sz="2000"/>
              <a:t>String keys from a set </a:t>
            </a:r>
            <a:r>
              <a:rPr lang="en-US" altLang="lv-LV" sz="2000" b="1" i="1">
                <a:latin typeface="Times New Roman" panose="02020603050405020304" pitchFamily="18" charset="0"/>
              </a:rPr>
              <a:t>D</a:t>
            </a:r>
            <a:r>
              <a:rPr lang="en-US" altLang="lv-LV" sz="2000"/>
              <a:t> of possible strings, where </a:t>
            </a:r>
            <a:r>
              <a:rPr lang="en-US" altLang="lv-LV" sz="2000" b="1" i="1">
                <a:latin typeface="Times New Roman" panose="02020603050405020304" pitchFamily="18" charset="0"/>
              </a:rPr>
              <a:t>D</a:t>
            </a:r>
            <a:r>
              <a:rPr lang="en-US" altLang="lv-LV" sz="2000"/>
              <a:t> has constant size (e.g., names of the 50 U.S. states)</a:t>
            </a:r>
          </a:p>
          <a:p>
            <a:pPr lvl="2" eaLnBrk="1" hangingPunct="1">
              <a:lnSpc>
                <a:spcPct val="90000"/>
              </a:lnSpc>
            </a:pPr>
            <a:r>
              <a:rPr lang="en-US" altLang="lv-LV" sz="1800"/>
              <a:t>Sort </a:t>
            </a:r>
            <a:r>
              <a:rPr lang="en-US" altLang="lv-LV" sz="1800" b="1" i="1">
                <a:latin typeface="Times New Roman" panose="02020603050405020304" pitchFamily="18" charset="0"/>
              </a:rPr>
              <a:t>D</a:t>
            </a:r>
            <a:r>
              <a:rPr lang="en-US" altLang="lv-LV" sz="1800"/>
              <a:t> and compute the rank </a:t>
            </a:r>
            <a:r>
              <a:rPr lang="en-US" altLang="lv-LV" sz="1800" b="1" i="1">
                <a:latin typeface="Times New Roman" panose="02020603050405020304" pitchFamily="18" charset="0"/>
              </a:rPr>
              <a:t>r</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a:t>
            </a:r>
            <a:r>
              <a:rPr lang="en-US" altLang="lv-LV" sz="1800" b="1" i="1">
                <a:latin typeface="Times New Roman" panose="02020603050405020304" pitchFamily="18" charset="0"/>
              </a:rPr>
              <a:t> </a:t>
            </a:r>
            <a:r>
              <a:rPr lang="en-US" altLang="lv-LV" sz="1800"/>
              <a:t>of each string </a:t>
            </a:r>
            <a:r>
              <a:rPr lang="en-US" altLang="lv-LV" sz="1800" b="1" i="1">
                <a:latin typeface="Times New Roman" panose="02020603050405020304" pitchFamily="18" charset="0"/>
              </a:rPr>
              <a:t>k</a:t>
            </a:r>
            <a:r>
              <a:rPr lang="en-US" altLang="lv-LV" sz="1800"/>
              <a:t> of </a:t>
            </a:r>
            <a:r>
              <a:rPr lang="en-US" altLang="lv-LV" sz="1800" b="1" i="1">
                <a:latin typeface="Times New Roman" panose="02020603050405020304" pitchFamily="18" charset="0"/>
              </a:rPr>
              <a:t>D</a:t>
            </a:r>
            <a:r>
              <a:rPr lang="en-US" altLang="lv-LV" sz="1800"/>
              <a:t> in the sorted sequence </a:t>
            </a:r>
          </a:p>
          <a:p>
            <a:pPr lvl="2" eaLnBrk="1" hangingPunct="1">
              <a:lnSpc>
                <a:spcPct val="90000"/>
              </a:lnSpc>
            </a:pPr>
            <a:r>
              <a:rPr lang="en-US" altLang="lv-LV" sz="1800"/>
              <a:t>Put entry </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 </a:t>
            </a:r>
            <a:r>
              <a:rPr lang="en-US" altLang="lv-LV" sz="1800" b="1" i="1">
                <a:latin typeface="Times New Roman" panose="02020603050405020304" pitchFamily="18" charset="0"/>
              </a:rPr>
              <a:t>o</a:t>
            </a:r>
            <a:r>
              <a:rPr lang="en-US" altLang="lv-LV" sz="1800">
                <a:latin typeface="Times New Roman" panose="02020603050405020304" pitchFamily="18" charset="0"/>
              </a:rPr>
              <a:t>)</a:t>
            </a:r>
            <a:r>
              <a:rPr lang="en-US" altLang="lv-LV" sz="1800"/>
              <a:t> into bucket </a:t>
            </a:r>
            <a:br>
              <a:rPr lang="en-US" altLang="lv-LV" sz="1800"/>
            </a:br>
            <a:r>
              <a:rPr lang="en-US" altLang="lv-LV" sz="1800" b="1" i="1">
                <a:latin typeface="Times New Roman" panose="02020603050405020304" pitchFamily="18" charset="0"/>
              </a:rPr>
              <a:t>B</a:t>
            </a:r>
            <a:r>
              <a:rPr lang="en-US" altLang="lv-LV" sz="1800">
                <a:latin typeface="Times New Roman" panose="02020603050405020304" pitchFamily="18" charset="0"/>
              </a:rPr>
              <a:t>[</a:t>
            </a:r>
            <a:r>
              <a:rPr lang="en-US" altLang="lv-LV" sz="1800" b="1" i="1">
                <a:latin typeface="Times New Roman" panose="02020603050405020304" pitchFamily="18" charset="0"/>
              </a:rPr>
              <a:t>r</a:t>
            </a:r>
            <a:r>
              <a:rPr lang="en-US" altLang="lv-LV" sz="1800">
                <a:latin typeface="Times New Roman" panose="02020603050405020304" pitchFamily="18" charset="0"/>
              </a:rPr>
              <a:t>(</a:t>
            </a:r>
            <a:r>
              <a:rPr lang="en-US" altLang="lv-LV" sz="1800" b="1" i="1">
                <a:latin typeface="Times New Roman" panose="02020603050405020304" pitchFamily="18" charset="0"/>
              </a:rPr>
              <a:t>k</a:t>
            </a:r>
            <a:r>
              <a:rPr lang="en-US" altLang="lv-LV" sz="1800">
                <a:latin typeface="Times New Roman" panose="02020603050405020304" pitchFamily="18" charset="0"/>
              </a:rPr>
              <a:t>)]</a:t>
            </a:r>
            <a:endParaRPr lang="en-US" altLang="lv-LV" sz="1800"/>
          </a:p>
        </p:txBody>
      </p:sp>
      <p:sp>
        <p:nvSpPr>
          <p:cNvPr id="30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C926993-9DFF-4FEC-8616-5EF10722FB3D}" type="slidenum">
              <a:rPr lang="en-US" altLang="lv-LV" sz="1400"/>
              <a:pPr eaLnBrk="1" hangingPunct="1"/>
              <a:t>51</a:t>
            </a:fld>
            <a:endParaRPr lang="en-US" altLang="lv-LV" sz="1400"/>
          </a:p>
        </p:txBody>
      </p:sp>
    </p:spTree>
    <p:extLst>
      <p:ext uri="{BB962C8B-B14F-4D97-AF65-F5344CB8AC3E}">
        <p14:creationId xmlns:p14="http://schemas.microsoft.com/office/powerpoint/2010/main" val="61571990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lv-LV" smtClean="0"/>
              <a:t>Radix-Sort</a:t>
            </a:r>
          </a:p>
        </p:txBody>
      </p:sp>
      <p:sp>
        <p:nvSpPr>
          <p:cNvPr id="5126"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lv-LV" sz="2000" dirty="0"/>
              <a:t>Radix-sort is a specialization of lexicographic-sort that uses bucket-sort as the stable sorting algorithm in each dimension</a:t>
            </a:r>
          </a:p>
          <a:p>
            <a:pPr eaLnBrk="1" hangingPunct="1"/>
            <a:r>
              <a:rPr lang="en-US" altLang="lv-LV" sz="2000" dirty="0"/>
              <a:t>Radix-sort is applicable to tuples where the keys in each dimension </a:t>
            </a:r>
            <a:r>
              <a:rPr lang="en-US" altLang="lv-LV" sz="2000" b="1" i="1" dirty="0" err="1">
                <a:latin typeface="Times New Roman" panose="02020603050405020304" pitchFamily="18" charset="0"/>
              </a:rPr>
              <a:t>i</a:t>
            </a:r>
            <a:r>
              <a:rPr lang="en-US" altLang="lv-LV" sz="2000" b="1" i="1" dirty="0">
                <a:latin typeface="Times New Roman" panose="02020603050405020304" pitchFamily="18" charset="0"/>
              </a:rPr>
              <a:t> </a:t>
            </a:r>
            <a:r>
              <a:rPr lang="en-US" altLang="lv-LV" sz="2000" dirty="0"/>
              <a:t>are integers in the range </a:t>
            </a:r>
            <a:r>
              <a:rPr lang="en-US" altLang="lv-LV" sz="2000" dirty="0">
                <a:latin typeface="Times New Roman" panose="02020603050405020304" pitchFamily="18" charset="0"/>
              </a:rPr>
              <a:t>[0</a:t>
            </a:r>
            <a:r>
              <a:rPr lang="en-US" altLang="lv-LV" sz="2000" b="1" i="1" dirty="0">
                <a:latin typeface="Times New Roman" panose="02020603050405020304" pitchFamily="18" charset="0"/>
              </a:rPr>
              <a:t>, N</a:t>
            </a:r>
            <a:r>
              <a:rPr lang="en-US" altLang="lv-LV" sz="2000" dirty="0">
                <a:latin typeface="Times New Roman" panose="02020603050405020304" pitchFamily="18" charset="0"/>
              </a:rPr>
              <a:t> </a:t>
            </a:r>
            <a:r>
              <a:rPr lang="en-US" altLang="lv-LV" sz="2000" dirty="0">
                <a:latin typeface="Symbol" panose="05050102010706020507" pitchFamily="18" charset="2"/>
              </a:rPr>
              <a:t>- </a:t>
            </a:r>
            <a:r>
              <a:rPr lang="en-US" altLang="lv-LV" sz="2000" dirty="0">
                <a:latin typeface="Times New Roman" panose="02020603050405020304" pitchFamily="18" charset="0"/>
              </a:rPr>
              <a:t>1]</a:t>
            </a:r>
          </a:p>
          <a:p>
            <a:pPr eaLnBrk="1" hangingPunct="1"/>
            <a:r>
              <a:rPr lang="en-US" altLang="lv-LV" sz="2000" dirty="0"/>
              <a:t>Radix-sort runs in time </a:t>
            </a:r>
            <a:r>
              <a:rPr lang="en-US" altLang="lv-LV" sz="2000" b="1" i="1" dirty="0">
                <a:latin typeface="Times New Roman" panose="02020603050405020304" pitchFamily="18" charset="0"/>
              </a:rPr>
              <a:t>O</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d</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 </a:t>
            </a:r>
            <a:r>
              <a:rPr lang="en-US" altLang="lv-LV" sz="2000" dirty="0">
                <a:latin typeface="Symbol" panose="05050102010706020507" pitchFamily="18" charset="2"/>
              </a:rPr>
              <a:t>+ </a:t>
            </a:r>
            <a:r>
              <a:rPr lang="en-US" altLang="lv-LV" sz="2000" b="1" i="1" dirty="0">
                <a:latin typeface="Times New Roman" panose="02020603050405020304" pitchFamily="18" charset="0"/>
              </a:rPr>
              <a:t>N</a:t>
            </a:r>
            <a:r>
              <a:rPr lang="en-US" altLang="lv-LV" sz="2000" dirty="0">
                <a:latin typeface="Times New Roman" panose="02020603050405020304" pitchFamily="18" charset="0"/>
              </a:rPr>
              <a:t>))</a:t>
            </a:r>
          </a:p>
        </p:txBody>
      </p:sp>
      <p:sp>
        <p:nvSpPr>
          <p:cNvPr id="512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7DDFD5F-2F72-4B80-986A-E04B10D4DADC}" type="slidenum">
              <a:rPr lang="en-US" altLang="lv-LV" sz="1400"/>
              <a:pPr eaLnBrk="1" hangingPunct="1"/>
              <a:t>52</a:t>
            </a:fld>
            <a:endParaRPr lang="en-US" altLang="lv-LV" sz="1400"/>
          </a:p>
        </p:txBody>
      </p:sp>
      <p:sp>
        <p:nvSpPr>
          <p:cNvPr id="5127" name="Text Box 5"/>
          <p:cNvSpPr txBox="1">
            <a:spLocks noChangeArrowheads="1"/>
          </p:cNvSpPr>
          <p:nvPr/>
        </p:nvSpPr>
        <p:spPr bwMode="auto">
          <a:xfrm>
            <a:off x="7010400" y="1981200"/>
            <a:ext cx="4114800" cy="2814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latin typeface="Times New Roman" panose="02020603050405020304" pitchFamily="18" charset="0"/>
              </a:rPr>
              <a:t> </a:t>
            </a:r>
            <a:r>
              <a:rPr lang="en-US" altLang="lv-LV" sz="2000" b="1" i="1">
                <a:solidFill>
                  <a:schemeClr val="tx2"/>
                </a:solidFill>
                <a:latin typeface="Times New Roman" panose="02020603050405020304" pitchFamily="18" charset="0"/>
              </a:rPr>
              <a:t>radixSort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 N</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tx2"/>
                </a:solidFill>
                <a:latin typeface="Times New Roman" panose="02020603050405020304" pitchFamily="18" charset="0"/>
              </a:rPr>
              <a:t>	</a:t>
            </a:r>
            <a:r>
              <a:rPr lang="en-US" altLang="lv-LV" sz="2000" b="1">
                <a:solidFill>
                  <a:srgbClr val="000000"/>
                </a:solidFill>
                <a:latin typeface="Times New Roman" panose="02020603050405020304" pitchFamily="18" charset="0"/>
              </a:rPr>
              <a:t>Input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-tuples such</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that (0</a:t>
            </a:r>
            <a:r>
              <a:rPr lang="en-US" altLang="lv-LV" sz="2000" b="1" i="1">
                <a:solidFill>
                  <a:schemeClr val="accent2"/>
                </a:solidFill>
                <a:latin typeface="Times New Roman" panose="02020603050405020304" pitchFamily="18" charset="0"/>
              </a:rPr>
              <a:t>, …, </a:t>
            </a:r>
            <a:r>
              <a:rPr lang="en-US" altLang="lv-LV" sz="2000">
                <a:solidFill>
                  <a:schemeClr val="accent2"/>
                </a:solidFill>
                <a:latin typeface="Times New Roman" panose="02020603050405020304" pitchFamily="18" charset="0"/>
              </a:rPr>
              <a:t>0) </a:t>
            </a:r>
            <a:r>
              <a:rPr lang="en-US" altLang="lv-LV" sz="2000">
                <a:solidFill>
                  <a:schemeClr val="accent2"/>
                </a:solidFill>
                <a:latin typeface="Times New Roman" panose="02020603050405020304" pitchFamily="18" charset="0"/>
                <a:sym typeface="Symbol" panose="05050102010706020507" pitchFamily="18" charset="2"/>
              </a:rPr>
              <a:t></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x</a:t>
            </a:r>
            <a:r>
              <a:rPr lang="en-US" altLang="lv-LV" sz="2000" baseline="-25000">
                <a:solidFill>
                  <a:schemeClr val="accent2"/>
                </a:solidFill>
                <a:latin typeface="Times New Roman" panose="02020603050405020304" pitchFamily="18" charset="0"/>
              </a:rPr>
              <a:t>1</a:t>
            </a:r>
            <a:r>
              <a:rPr lang="en-US" altLang="lv-LV" sz="2000" b="1" i="1">
                <a:solidFill>
                  <a:schemeClr val="accent2"/>
                </a:solidFill>
                <a:latin typeface="Times New Roman" panose="02020603050405020304" pitchFamily="18" charset="0"/>
              </a:rPr>
              <a:t>, …, x</a:t>
            </a:r>
            <a:r>
              <a:rPr lang="en-US" altLang="lv-LV" sz="2000" b="1" i="1" baseline="-25000">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 and</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x</a:t>
            </a:r>
            <a:r>
              <a:rPr lang="en-US" altLang="lv-LV" sz="2000" baseline="-25000">
                <a:solidFill>
                  <a:schemeClr val="accent2"/>
                </a:solidFill>
                <a:latin typeface="Times New Roman" panose="02020603050405020304" pitchFamily="18" charset="0"/>
              </a:rPr>
              <a:t>1</a:t>
            </a:r>
            <a:r>
              <a:rPr lang="en-US" altLang="lv-LV" sz="2000" b="1" i="1">
                <a:solidFill>
                  <a:schemeClr val="accent2"/>
                </a:solidFill>
                <a:latin typeface="Times New Roman" panose="02020603050405020304" pitchFamily="18" charset="0"/>
              </a:rPr>
              <a:t>, …, x</a:t>
            </a:r>
            <a:r>
              <a:rPr lang="en-US" altLang="lv-LV" sz="2000" b="1" i="1" baseline="-25000">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a:t>
            </a:r>
            <a:r>
              <a:rPr lang="en-US" altLang="lv-LV" sz="2000">
                <a:solidFill>
                  <a:schemeClr val="accent2"/>
                </a:solidFill>
                <a:latin typeface="Times New Roman" panose="02020603050405020304" pitchFamily="18" charset="0"/>
                <a:sym typeface="Symbol" panose="05050102010706020507" pitchFamily="18" charset="2"/>
              </a:rPr>
              <a:t> </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N</a:t>
            </a:r>
            <a:r>
              <a:rPr lang="en-US" altLang="lv-LV" sz="2000">
                <a:solidFill>
                  <a:schemeClr val="accent2"/>
                </a:solidFill>
                <a:latin typeface="Times New Roman" panose="02020603050405020304" pitchFamily="18" charset="0"/>
              </a:rPr>
              <a:t> </a:t>
            </a:r>
            <a:r>
              <a:rPr lang="en-US" altLang="lv-LV" sz="2000">
                <a:solidFill>
                  <a:schemeClr val="accent2"/>
                </a:solidFill>
                <a:latin typeface="Symbol" panose="05050102010706020507" pitchFamily="18" charset="2"/>
              </a:rPr>
              <a:t>- </a:t>
            </a:r>
            <a:r>
              <a:rPr lang="en-US" altLang="lv-LV" sz="2000">
                <a:solidFill>
                  <a:schemeClr val="accent2"/>
                </a:solidFill>
                <a:latin typeface="Times New Roman" panose="02020603050405020304" pitchFamily="18" charset="0"/>
              </a:rPr>
              <a:t>1</a:t>
            </a:r>
            <a:r>
              <a:rPr lang="en-US" altLang="lv-LV" sz="2000" b="1" i="1">
                <a:solidFill>
                  <a:schemeClr val="accent2"/>
                </a:solidFill>
                <a:latin typeface="Times New Roman" panose="02020603050405020304" pitchFamily="18" charset="0"/>
              </a:rPr>
              <a:t>, …, N</a:t>
            </a:r>
            <a:r>
              <a:rPr lang="en-US" altLang="lv-LV" sz="2000">
                <a:solidFill>
                  <a:schemeClr val="accent2"/>
                </a:solidFill>
                <a:latin typeface="Times New Roman" panose="02020603050405020304" pitchFamily="18" charset="0"/>
              </a:rPr>
              <a:t> </a:t>
            </a:r>
            <a:r>
              <a:rPr lang="en-US" altLang="lv-LV" sz="2000">
                <a:solidFill>
                  <a:schemeClr val="accent2"/>
                </a:solidFill>
                <a:latin typeface="Symbol" panose="05050102010706020507" pitchFamily="18" charset="2"/>
              </a:rPr>
              <a:t>- </a:t>
            </a:r>
            <a:r>
              <a:rPr lang="en-US" altLang="lv-LV" sz="2000">
                <a:solidFill>
                  <a:schemeClr val="accent2"/>
                </a:solidFill>
                <a:latin typeface="Times New Roman" panose="02020603050405020304" pitchFamily="18" charset="0"/>
              </a:rPr>
              <a:t>1)</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for each tuple (</a:t>
            </a:r>
            <a:r>
              <a:rPr lang="en-US" altLang="lv-LV" sz="2000" b="1" i="1">
                <a:solidFill>
                  <a:schemeClr val="accent2"/>
                </a:solidFill>
                <a:latin typeface="Times New Roman" panose="02020603050405020304" pitchFamily="18" charset="0"/>
              </a:rPr>
              <a:t>x</a:t>
            </a:r>
            <a:r>
              <a:rPr lang="en-US" altLang="lv-LV" sz="2000" baseline="-25000">
                <a:solidFill>
                  <a:schemeClr val="accent2"/>
                </a:solidFill>
                <a:latin typeface="Times New Roman" panose="02020603050405020304" pitchFamily="18" charset="0"/>
              </a:rPr>
              <a:t>1</a:t>
            </a:r>
            <a:r>
              <a:rPr lang="en-US" altLang="lv-LV" sz="2000" b="1" i="1">
                <a:solidFill>
                  <a:schemeClr val="accent2"/>
                </a:solidFill>
                <a:latin typeface="Times New Roman" panose="02020603050405020304" pitchFamily="18" charset="0"/>
              </a:rPr>
              <a:t>, …, x</a:t>
            </a:r>
            <a:r>
              <a:rPr lang="en-US" altLang="lv-LV" sz="2000" b="1" i="1" baseline="-25000">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 in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Output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sorted in</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lexicographic order</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for </a:t>
            </a:r>
            <a:r>
              <a:rPr lang="en-US" altLang="lv-LV" sz="2000" b="1" i="1">
                <a:solidFill>
                  <a:schemeClr val="accent2"/>
                </a:solidFill>
                <a:latin typeface="Times New Roman" panose="02020603050405020304" pitchFamily="18" charset="0"/>
              </a:rPr>
              <a:t>i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tx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downto</a:t>
            </a:r>
            <a:r>
              <a:rPr lang="en-US" altLang="lv-LV" sz="2000">
                <a:solidFill>
                  <a:schemeClr val="accent2"/>
                </a:solidFill>
                <a:latin typeface="Times New Roman" panose="02020603050405020304" pitchFamily="18" charset="0"/>
              </a:rPr>
              <a:t> 1</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b="1" i="1">
                <a:solidFill>
                  <a:schemeClr val="accent2"/>
                </a:solidFill>
                <a:latin typeface="Times New Roman" panose="02020603050405020304" pitchFamily="18" charset="0"/>
              </a:rPr>
              <a:t>	bucketSort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N</a:t>
            </a:r>
            <a:r>
              <a:rPr lang="en-US" altLang="lv-LV" sz="2000">
                <a:solidFill>
                  <a:schemeClr val="accent2"/>
                </a:solidFill>
                <a:latin typeface="Times New Roman" panose="02020603050405020304" pitchFamily="18" charset="0"/>
              </a:rPr>
              <a:t>)</a:t>
            </a:r>
          </a:p>
        </p:txBody>
      </p:sp>
    </p:spTree>
    <p:extLst>
      <p:ext uri="{BB962C8B-B14F-4D97-AF65-F5344CB8AC3E}">
        <p14:creationId xmlns:p14="http://schemas.microsoft.com/office/powerpoint/2010/main" val="14358939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lv-LV" smtClean="0"/>
              <a:t>Radix-Sort for Binary Numbers</a:t>
            </a:r>
          </a:p>
        </p:txBody>
      </p:sp>
      <p:sp>
        <p:nvSpPr>
          <p:cNvPr id="6150"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400" dirty="0"/>
              <a:t>Consider a sequence of </a:t>
            </a:r>
            <a:r>
              <a:rPr lang="en-US" altLang="lv-LV" sz="2400" b="1" i="1" dirty="0">
                <a:latin typeface="Times New Roman" panose="02020603050405020304" pitchFamily="18" charset="0"/>
              </a:rPr>
              <a:t>n</a:t>
            </a:r>
            <a:r>
              <a:rPr lang="en-US" altLang="lv-LV" sz="2400" dirty="0"/>
              <a:t> </a:t>
            </a:r>
            <a:r>
              <a:rPr lang="en-US" altLang="lv-LV" sz="2400" b="1" i="1" dirty="0">
                <a:latin typeface="Times New Roman" panose="02020603050405020304" pitchFamily="18" charset="0"/>
              </a:rPr>
              <a:t>b</a:t>
            </a:r>
            <a:r>
              <a:rPr lang="en-US" altLang="lv-LV" sz="2400" dirty="0"/>
              <a:t>-bit integers </a:t>
            </a:r>
            <a:br>
              <a:rPr lang="en-US" altLang="lv-LV" sz="2400" dirty="0"/>
            </a:br>
            <a:r>
              <a:rPr lang="en-US" altLang="lv-LV" sz="2400" dirty="0"/>
              <a:t>	</a:t>
            </a:r>
            <a:r>
              <a:rPr lang="en-US" altLang="lv-LV" sz="2400" b="1" i="1" dirty="0">
                <a:latin typeface="Times New Roman" panose="02020603050405020304" pitchFamily="18" charset="0"/>
              </a:rPr>
              <a:t>x</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dirty="0">
                <a:latin typeface="Times New Roman" panose="02020603050405020304" pitchFamily="18" charset="0"/>
              </a:rPr>
              <a:t> </a:t>
            </a:r>
            <a:r>
              <a:rPr lang="en-US" altLang="lv-LV" sz="2400" b="1" i="1" dirty="0" err="1">
                <a:latin typeface="Times New Roman" panose="02020603050405020304" pitchFamily="18" charset="0"/>
              </a:rPr>
              <a:t>x</a:t>
            </a:r>
            <a:r>
              <a:rPr lang="en-US" altLang="lv-LV" sz="2400" b="1" i="1" baseline="-25000" dirty="0" err="1">
                <a:latin typeface="Times New Roman" panose="02020603050405020304" pitchFamily="18" charset="0"/>
              </a:rPr>
              <a:t>b</a:t>
            </a:r>
            <a:r>
              <a:rPr lang="en-US" altLang="lv-LV" sz="2400" b="1" i="1" baseline="-25000" dirty="0">
                <a:latin typeface="Symbol" panose="05050102010706020507" pitchFamily="18" charset="2"/>
              </a:rPr>
              <a:t> </a:t>
            </a:r>
            <a:r>
              <a:rPr lang="en-US" altLang="lv-LV" sz="2400" baseline="-25000" dirty="0">
                <a:latin typeface="Symbol" panose="05050102010706020507" pitchFamily="18" charset="2"/>
              </a:rPr>
              <a:t>- 1</a:t>
            </a:r>
            <a:r>
              <a:rPr lang="en-US" altLang="lv-LV" sz="2400" b="1" i="1" dirty="0">
                <a:latin typeface="Times New Roman" panose="02020603050405020304" pitchFamily="18" charset="0"/>
              </a:rPr>
              <a:t> … x</a:t>
            </a:r>
            <a:r>
              <a:rPr lang="en-US" altLang="lv-LV" sz="2400" baseline="-25000" dirty="0">
                <a:latin typeface="Times New Roman" panose="02020603050405020304" pitchFamily="18" charset="0"/>
              </a:rPr>
              <a:t>1</a:t>
            </a:r>
            <a:r>
              <a:rPr lang="en-US" altLang="lv-LV" sz="2400" b="1" i="1" dirty="0">
                <a:latin typeface="Times New Roman" panose="02020603050405020304" pitchFamily="18" charset="0"/>
              </a:rPr>
              <a:t>x</a:t>
            </a:r>
            <a:r>
              <a:rPr lang="en-US" altLang="lv-LV" sz="2400" baseline="-25000" dirty="0">
                <a:latin typeface="Times New Roman" panose="02020603050405020304" pitchFamily="18" charset="0"/>
              </a:rPr>
              <a:t>0</a:t>
            </a:r>
            <a:endParaRPr lang="en-US" altLang="lv-LV" sz="2400" dirty="0"/>
          </a:p>
          <a:p>
            <a:pPr eaLnBrk="1" hangingPunct="1">
              <a:lnSpc>
                <a:spcPct val="90000"/>
              </a:lnSpc>
            </a:pPr>
            <a:r>
              <a:rPr lang="en-US" altLang="lv-LV" sz="2400" dirty="0"/>
              <a:t>We represent each element as a </a:t>
            </a:r>
            <a:r>
              <a:rPr lang="en-US" altLang="lv-LV" sz="2400" b="1" i="1" dirty="0">
                <a:latin typeface="Times New Roman" panose="02020603050405020304" pitchFamily="18" charset="0"/>
              </a:rPr>
              <a:t>b</a:t>
            </a:r>
            <a:r>
              <a:rPr lang="en-US" altLang="lv-LV" sz="2400" dirty="0"/>
              <a:t>-tuple of integers in the range </a:t>
            </a:r>
            <a:r>
              <a:rPr lang="en-US" altLang="lv-LV" sz="2400" dirty="0">
                <a:latin typeface="Times New Roman" panose="02020603050405020304" pitchFamily="18" charset="0"/>
              </a:rPr>
              <a:t>[0, 1]</a:t>
            </a:r>
            <a:r>
              <a:rPr lang="en-US" altLang="lv-LV" sz="2400" dirty="0"/>
              <a:t> and apply radix-sort with </a:t>
            </a:r>
            <a:r>
              <a:rPr lang="en-US" altLang="lv-LV" sz="2400" b="1" i="1" dirty="0">
                <a:latin typeface="Times New Roman" panose="02020603050405020304" pitchFamily="18" charset="0"/>
              </a:rPr>
              <a:t>N</a:t>
            </a:r>
            <a:r>
              <a:rPr lang="en-US" altLang="lv-LV" sz="2400" dirty="0">
                <a:latin typeface="Times New Roman" panose="02020603050405020304" pitchFamily="18" charset="0"/>
              </a:rPr>
              <a:t> </a:t>
            </a:r>
            <a:r>
              <a:rPr lang="en-US" altLang="lv-LV" sz="2400" dirty="0">
                <a:latin typeface="Symbol" panose="05050102010706020507" pitchFamily="18" charset="2"/>
              </a:rPr>
              <a:t>=</a:t>
            </a:r>
            <a:r>
              <a:rPr lang="en-US" altLang="lv-LV" sz="2400" dirty="0">
                <a:latin typeface="Times New Roman" panose="02020603050405020304" pitchFamily="18" charset="0"/>
              </a:rPr>
              <a:t> 2</a:t>
            </a:r>
          </a:p>
          <a:p>
            <a:pPr eaLnBrk="1" hangingPunct="1">
              <a:lnSpc>
                <a:spcPct val="90000"/>
              </a:lnSpc>
            </a:pPr>
            <a:r>
              <a:rPr lang="en-US" altLang="lv-LV" sz="2400" dirty="0"/>
              <a:t>This application of the radix-sort algorithm runs in </a:t>
            </a:r>
            <a:r>
              <a:rPr lang="en-US" altLang="lv-LV" sz="2400" b="1" i="1" dirty="0">
                <a:latin typeface="Times New Roman" panose="02020603050405020304" pitchFamily="18" charset="0"/>
              </a:rPr>
              <a:t>O</a:t>
            </a:r>
            <a:r>
              <a:rPr lang="en-US" altLang="lv-LV" sz="2400" dirty="0">
                <a:latin typeface="Times New Roman" panose="02020603050405020304" pitchFamily="18" charset="0"/>
              </a:rPr>
              <a:t>(</a:t>
            </a:r>
            <a:r>
              <a:rPr lang="en-US" altLang="lv-LV" sz="2400" b="1" i="1" dirty="0" err="1">
                <a:latin typeface="Times New Roman" panose="02020603050405020304" pitchFamily="18" charset="0"/>
              </a:rPr>
              <a:t>bn</a:t>
            </a:r>
            <a:r>
              <a:rPr lang="en-US" altLang="lv-LV" sz="2400" dirty="0">
                <a:latin typeface="Times New Roman" panose="02020603050405020304" pitchFamily="18" charset="0"/>
              </a:rPr>
              <a:t>) </a:t>
            </a:r>
            <a:r>
              <a:rPr lang="en-US" altLang="lv-LV" sz="2400" dirty="0"/>
              <a:t>time </a:t>
            </a:r>
          </a:p>
          <a:p>
            <a:pPr eaLnBrk="1" hangingPunct="1">
              <a:lnSpc>
                <a:spcPct val="90000"/>
              </a:lnSpc>
            </a:pPr>
            <a:r>
              <a:rPr lang="en-US" altLang="lv-LV" sz="2400" dirty="0"/>
              <a:t>For example, we can sort a sequence of 32-bit integers in linear time</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73F3B5C-40BD-4269-9B62-025799172A8D}" type="slidenum">
              <a:rPr lang="en-US" altLang="lv-LV" sz="1400"/>
              <a:pPr eaLnBrk="1" hangingPunct="1"/>
              <a:t>53</a:t>
            </a:fld>
            <a:endParaRPr lang="en-US" altLang="lv-LV" sz="1400"/>
          </a:p>
        </p:txBody>
      </p:sp>
      <p:sp>
        <p:nvSpPr>
          <p:cNvPr id="6151" name="Text Box 4"/>
          <p:cNvSpPr txBox="1">
            <a:spLocks noChangeArrowheads="1"/>
          </p:cNvSpPr>
          <p:nvPr/>
        </p:nvSpPr>
        <p:spPr bwMode="auto">
          <a:xfrm>
            <a:off x="6705600" y="2667000"/>
            <a:ext cx="3581400" cy="3424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742950" indent="-28575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latin typeface="Times New Roman" panose="02020603050405020304" pitchFamily="18" charset="0"/>
              </a:rPr>
              <a:t> </a:t>
            </a:r>
            <a:r>
              <a:rPr lang="en-US" altLang="lv-LV" sz="2000" b="1" i="1">
                <a:solidFill>
                  <a:schemeClr val="tx2"/>
                </a:solidFill>
                <a:latin typeface="Times New Roman" panose="02020603050405020304" pitchFamily="18" charset="0"/>
              </a:rPr>
              <a:t>binaryRadixSort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tx2"/>
                </a:solidFill>
                <a:latin typeface="Times New Roman" panose="02020603050405020304" pitchFamily="18" charset="0"/>
              </a:rPr>
              <a:t>	</a:t>
            </a:r>
            <a:r>
              <a:rPr lang="en-US" altLang="lv-LV" sz="2000" b="1">
                <a:solidFill>
                  <a:srgbClr val="000000"/>
                </a:solidFill>
                <a:latin typeface="Times New Roman" panose="02020603050405020304" pitchFamily="18" charset="0"/>
              </a:rPr>
              <a:t>Input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b</a:t>
            </a:r>
            <a:r>
              <a:rPr lang="en-US" altLang="lv-LV" sz="2000">
                <a:solidFill>
                  <a:schemeClr val="accent2"/>
                </a:solidFill>
                <a:latin typeface="Times New Roman" panose="02020603050405020304" pitchFamily="18" charset="0"/>
              </a:rPr>
              <a:t>-bit</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integers </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Output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sorted</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replace each element </a:t>
            </a:r>
            <a:r>
              <a:rPr lang="en-US" altLang="lv-LV" sz="2000" b="1" i="1">
                <a:solidFill>
                  <a:schemeClr val="accent2"/>
                </a:solidFill>
                <a:latin typeface="Times New Roman" panose="02020603050405020304" pitchFamily="18" charset="0"/>
              </a:rPr>
              <a:t>x</a:t>
            </a:r>
            <a:r>
              <a:rPr lang="en-US" altLang="lv-LV" sz="2000">
                <a:solidFill>
                  <a:schemeClr val="accent2"/>
                </a:solidFill>
                <a:latin typeface="Times New Roman" panose="02020603050405020304" pitchFamily="18" charset="0"/>
              </a:rPr>
              <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with the item (0</a:t>
            </a:r>
            <a:r>
              <a:rPr lang="en-US" altLang="lv-LV" sz="2000" b="1" i="1">
                <a:solidFill>
                  <a:schemeClr val="accent2"/>
                </a:solidFill>
                <a:latin typeface="Times New Roman" panose="02020603050405020304" pitchFamily="18" charset="0"/>
              </a:rPr>
              <a:t>, x</a:t>
            </a:r>
            <a:r>
              <a:rPr lang="en-US" altLang="lv-LV" sz="2000">
                <a:solidFill>
                  <a:schemeClr val="accent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for </a:t>
            </a:r>
            <a:r>
              <a:rPr lang="en-US" altLang="lv-LV" sz="2000" b="1" i="1">
                <a:solidFill>
                  <a:schemeClr val="accent2"/>
                </a:solidFill>
                <a:latin typeface="Times New Roman" panose="02020603050405020304" pitchFamily="18" charset="0"/>
              </a:rPr>
              <a:t>i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tx2"/>
                </a:solidFill>
                <a:latin typeface="Times New Roman" panose="02020603050405020304" pitchFamily="18" charset="0"/>
              </a:rPr>
              <a:t> </a:t>
            </a:r>
            <a:r>
              <a:rPr lang="en-US" altLang="lv-LV" sz="2000">
                <a:solidFill>
                  <a:schemeClr val="accent2"/>
                </a:solidFill>
                <a:latin typeface="Times New Roman" panose="02020603050405020304" pitchFamily="18" charset="0"/>
              </a:rPr>
              <a:t>0 </a:t>
            </a:r>
            <a:r>
              <a:rPr lang="en-US" altLang="lv-LV" sz="2000" b="1">
                <a:solidFill>
                  <a:srgbClr val="000000"/>
                </a:solidFill>
                <a:latin typeface="Times New Roman" panose="02020603050405020304" pitchFamily="18" charset="0"/>
              </a:rPr>
              <a:t>to</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b</a:t>
            </a:r>
            <a:r>
              <a:rPr lang="en-US" altLang="lv-LV" sz="2000">
                <a:solidFill>
                  <a:schemeClr val="accent2"/>
                </a:solidFill>
                <a:latin typeface="Symbol" panose="05050102010706020507" pitchFamily="18" charset="2"/>
              </a:rPr>
              <a:t> - </a:t>
            </a:r>
            <a:r>
              <a:rPr lang="en-US" altLang="lv-LV" sz="2000">
                <a:solidFill>
                  <a:schemeClr val="accent2"/>
                </a:solidFill>
                <a:latin typeface="Times New Roman" panose="02020603050405020304" pitchFamily="18" charset="0"/>
              </a:rPr>
              <a:t>1</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replace the key </a:t>
            </a:r>
            <a:r>
              <a:rPr lang="en-US" altLang="lv-LV" sz="2000" b="1" i="1">
                <a:solidFill>
                  <a:schemeClr val="accent2"/>
                </a:solidFill>
                <a:latin typeface="Times New Roman" panose="02020603050405020304" pitchFamily="18" charset="0"/>
              </a:rPr>
              <a:t>k</a:t>
            </a:r>
            <a:r>
              <a:rPr lang="en-US" altLang="lv-LV" sz="2000">
                <a:solidFill>
                  <a:schemeClr val="accent2"/>
                </a:solidFill>
                <a:latin typeface="Times New Roman" panose="02020603050405020304" pitchFamily="18" charset="0"/>
              </a:rPr>
              <a:t> of </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each item (</a:t>
            </a:r>
            <a:r>
              <a:rPr lang="en-US" altLang="lv-LV" sz="2000" b="1" i="1">
                <a:solidFill>
                  <a:schemeClr val="accent2"/>
                </a:solidFill>
                <a:latin typeface="Times New Roman" panose="02020603050405020304" pitchFamily="18" charset="0"/>
              </a:rPr>
              <a:t>k, x</a:t>
            </a: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with bit </a:t>
            </a:r>
            <a:r>
              <a:rPr lang="en-US" altLang="lv-LV" sz="2000" b="1" i="1">
                <a:solidFill>
                  <a:schemeClr val="accent2"/>
                </a:solidFill>
                <a:latin typeface="Times New Roman" panose="02020603050405020304" pitchFamily="18" charset="0"/>
              </a:rPr>
              <a:t>x</a:t>
            </a:r>
            <a:r>
              <a:rPr lang="en-US" altLang="lv-LV" sz="2000" b="1" i="1" baseline="-25000">
                <a:solidFill>
                  <a:schemeClr val="accent2"/>
                </a:solidFill>
                <a:latin typeface="Times New Roman" panose="02020603050405020304" pitchFamily="18" charset="0"/>
              </a:rPr>
              <a:t>i</a:t>
            </a: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x</a:t>
            </a:r>
            <a:endParaRPr lang="en-US" altLang="lv-LV" sz="2000">
              <a:solidFill>
                <a:schemeClr val="accent2"/>
              </a:solidFill>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i="1">
                <a:solidFill>
                  <a:schemeClr val="tx2"/>
                </a:solidFill>
                <a:latin typeface="Times New Roman" panose="02020603050405020304" pitchFamily="18" charset="0"/>
              </a:rPr>
              <a:t>bucketSort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 </a:t>
            </a:r>
            <a:r>
              <a:rPr lang="en-US" altLang="lv-LV" sz="2000">
                <a:solidFill>
                  <a:schemeClr val="tx2"/>
                </a:solidFill>
                <a:latin typeface="Times New Roman" panose="02020603050405020304" pitchFamily="18" charset="0"/>
              </a:rPr>
              <a:t>2)</a:t>
            </a:r>
          </a:p>
        </p:txBody>
      </p:sp>
    </p:spTree>
    <p:extLst>
      <p:ext uri="{BB962C8B-B14F-4D97-AF65-F5344CB8AC3E}">
        <p14:creationId xmlns:p14="http://schemas.microsoft.com/office/powerpoint/2010/main" val="204256422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altLang="lv-LV" smtClean="0"/>
              <a:t>Example</a:t>
            </a:r>
          </a:p>
        </p:txBody>
      </p:sp>
      <p:sp>
        <p:nvSpPr>
          <p:cNvPr id="7174"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Sorting a sequence of 4-bit integers</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0D32558-1D80-4C36-8161-02A91490B8B7}" type="slidenum">
              <a:rPr lang="en-US" altLang="lv-LV" sz="1400"/>
              <a:pPr eaLnBrk="1" hangingPunct="1"/>
              <a:t>54</a:t>
            </a:fld>
            <a:endParaRPr lang="en-US" altLang="lv-LV" sz="1400"/>
          </a:p>
        </p:txBody>
      </p:sp>
      <p:grpSp>
        <p:nvGrpSpPr>
          <p:cNvPr id="7175" name="Group 13"/>
          <p:cNvGrpSpPr>
            <a:grpSpLocks/>
          </p:cNvGrpSpPr>
          <p:nvPr/>
        </p:nvGrpSpPr>
        <p:grpSpPr bwMode="auto">
          <a:xfrm>
            <a:off x="2590800" y="2438400"/>
            <a:ext cx="685800" cy="3429000"/>
            <a:chOff x="816" y="1488"/>
            <a:chExt cx="432" cy="2160"/>
          </a:xfrm>
        </p:grpSpPr>
        <p:cxnSp>
          <p:nvCxnSpPr>
            <p:cNvPr id="7208" name="AutoShape 5"/>
            <p:cNvCxnSpPr>
              <a:cxnSpLocks noChangeShapeType="1"/>
              <a:stCxn id="7209" idx="2"/>
              <a:endCxn id="7213" idx="0"/>
            </p:cNvCxnSpPr>
            <p:nvPr/>
          </p:nvCxnSpPr>
          <p:spPr bwMode="auto">
            <a:xfrm>
              <a:off x="1032" y="1782"/>
              <a:ext cx="0" cy="1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09" name="AutoShape 6"/>
            <p:cNvSpPr>
              <a:spLocks noChangeArrowheads="1"/>
            </p:cNvSpPr>
            <p:nvPr/>
          </p:nvSpPr>
          <p:spPr bwMode="auto">
            <a:xfrm>
              <a:off x="816" y="1488"/>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1001</a:t>
              </a:r>
              <a:endParaRPr lang="en-US" altLang="lv-LV" b="1" i="1">
                <a:latin typeface="Times New Roman" panose="02020603050405020304" pitchFamily="18" charset="0"/>
              </a:endParaRPr>
            </a:p>
          </p:txBody>
        </p:sp>
        <p:sp>
          <p:nvSpPr>
            <p:cNvPr id="7210" name="AutoShape 7"/>
            <p:cNvSpPr>
              <a:spLocks noChangeArrowheads="1"/>
            </p:cNvSpPr>
            <p:nvPr/>
          </p:nvSpPr>
          <p:spPr bwMode="auto">
            <a:xfrm>
              <a:off x="816" y="1956"/>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0010</a:t>
              </a:r>
              <a:endParaRPr lang="en-US" altLang="lv-LV" b="1" i="1">
                <a:latin typeface="Times New Roman" panose="02020603050405020304" pitchFamily="18" charset="0"/>
              </a:endParaRPr>
            </a:p>
          </p:txBody>
        </p:sp>
        <p:sp>
          <p:nvSpPr>
            <p:cNvPr id="7211" name="AutoShape 8"/>
            <p:cNvSpPr>
              <a:spLocks noChangeArrowheads="1"/>
            </p:cNvSpPr>
            <p:nvPr/>
          </p:nvSpPr>
          <p:spPr bwMode="auto">
            <a:xfrm>
              <a:off x="816" y="2424"/>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1101</a:t>
              </a:r>
              <a:endParaRPr lang="en-US" altLang="lv-LV" b="1" i="1">
                <a:latin typeface="Times New Roman" panose="02020603050405020304" pitchFamily="18" charset="0"/>
              </a:endParaRPr>
            </a:p>
          </p:txBody>
        </p:sp>
        <p:sp>
          <p:nvSpPr>
            <p:cNvPr id="7212" name="AutoShape 9"/>
            <p:cNvSpPr>
              <a:spLocks noChangeArrowheads="1"/>
            </p:cNvSpPr>
            <p:nvPr/>
          </p:nvSpPr>
          <p:spPr bwMode="auto">
            <a:xfrm>
              <a:off x="816" y="28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0001</a:t>
              </a:r>
              <a:endParaRPr lang="en-US" altLang="lv-LV" b="1" i="1">
                <a:latin typeface="Times New Roman" panose="02020603050405020304" pitchFamily="18" charset="0"/>
              </a:endParaRPr>
            </a:p>
          </p:txBody>
        </p:sp>
        <p:sp>
          <p:nvSpPr>
            <p:cNvPr id="7213" name="AutoShape 10"/>
            <p:cNvSpPr>
              <a:spLocks noChangeArrowheads="1"/>
            </p:cNvSpPr>
            <p:nvPr/>
          </p:nvSpPr>
          <p:spPr bwMode="auto">
            <a:xfrm>
              <a:off x="816" y="336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a:latin typeface="Times New Roman" panose="02020603050405020304" pitchFamily="18" charset="0"/>
                </a:rPr>
                <a:t>1110</a:t>
              </a:r>
              <a:endParaRPr lang="en-US" altLang="lv-LV" b="1" i="1">
                <a:latin typeface="Times New Roman" panose="02020603050405020304" pitchFamily="18" charset="0"/>
              </a:endParaRPr>
            </a:p>
          </p:txBody>
        </p:sp>
      </p:grpSp>
      <p:grpSp>
        <p:nvGrpSpPr>
          <p:cNvPr id="7176" name="Group 42"/>
          <p:cNvGrpSpPr>
            <a:grpSpLocks/>
          </p:cNvGrpSpPr>
          <p:nvPr/>
        </p:nvGrpSpPr>
        <p:grpSpPr bwMode="auto">
          <a:xfrm>
            <a:off x="4267200" y="2438400"/>
            <a:ext cx="685800" cy="3429000"/>
            <a:chOff x="1728" y="1536"/>
            <a:chExt cx="432" cy="2160"/>
          </a:xfrm>
        </p:grpSpPr>
        <p:cxnSp>
          <p:nvCxnSpPr>
            <p:cNvPr id="7202" name="AutoShape 15"/>
            <p:cNvCxnSpPr>
              <a:cxnSpLocks noChangeShapeType="1"/>
              <a:stCxn id="7203" idx="2"/>
              <a:endCxn id="7207" idx="0"/>
            </p:cNvCxnSpPr>
            <p:nvPr/>
          </p:nvCxnSpPr>
          <p:spPr bwMode="auto">
            <a:xfrm>
              <a:off x="1944" y="1830"/>
              <a:ext cx="0" cy="1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203" name="AutoShape 16"/>
            <p:cNvSpPr>
              <a:spLocks noChangeArrowheads="1"/>
            </p:cNvSpPr>
            <p:nvPr/>
          </p:nvSpPr>
          <p:spPr bwMode="auto">
            <a:xfrm>
              <a:off x="1728" y="1536"/>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001</a:t>
              </a:r>
              <a:r>
                <a:rPr lang="en-US" altLang="lv-LV" dirty="0">
                  <a:solidFill>
                    <a:srgbClr val="FF0000"/>
                  </a:solidFill>
                  <a:latin typeface="Times New Roman" panose="02020603050405020304" pitchFamily="18" charset="0"/>
                </a:rPr>
                <a:t>0</a:t>
              </a:r>
            </a:p>
          </p:txBody>
        </p:sp>
        <p:sp>
          <p:nvSpPr>
            <p:cNvPr id="7204" name="AutoShape 17"/>
            <p:cNvSpPr>
              <a:spLocks noChangeArrowheads="1"/>
            </p:cNvSpPr>
            <p:nvPr/>
          </p:nvSpPr>
          <p:spPr bwMode="auto">
            <a:xfrm>
              <a:off x="1728" y="2004"/>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111</a:t>
              </a:r>
              <a:r>
                <a:rPr lang="en-US" altLang="lv-LV" dirty="0">
                  <a:solidFill>
                    <a:srgbClr val="FF0000"/>
                  </a:solidFill>
                  <a:latin typeface="Times New Roman" panose="02020603050405020304" pitchFamily="18" charset="0"/>
                </a:rPr>
                <a:t>0</a:t>
              </a:r>
            </a:p>
          </p:txBody>
        </p:sp>
        <p:sp>
          <p:nvSpPr>
            <p:cNvPr id="7205" name="AutoShape 18"/>
            <p:cNvSpPr>
              <a:spLocks noChangeArrowheads="1"/>
            </p:cNvSpPr>
            <p:nvPr/>
          </p:nvSpPr>
          <p:spPr bwMode="auto">
            <a:xfrm>
              <a:off x="1728" y="247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100</a:t>
              </a:r>
              <a:r>
                <a:rPr lang="en-US" altLang="lv-LV" dirty="0">
                  <a:solidFill>
                    <a:srgbClr val="FF0000"/>
                  </a:solidFill>
                  <a:latin typeface="Times New Roman" panose="02020603050405020304" pitchFamily="18" charset="0"/>
                </a:rPr>
                <a:t>1</a:t>
              </a:r>
            </a:p>
          </p:txBody>
        </p:sp>
        <p:sp>
          <p:nvSpPr>
            <p:cNvPr id="7206" name="AutoShape 19"/>
            <p:cNvSpPr>
              <a:spLocks noChangeArrowheads="1"/>
            </p:cNvSpPr>
            <p:nvPr/>
          </p:nvSpPr>
          <p:spPr bwMode="auto">
            <a:xfrm>
              <a:off x="1728" y="294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110</a:t>
              </a:r>
              <a:r>
                <a:rPr lang="en-US" altLang="lv-LV" dirty="0">
                  <a:solidFill>
                    <a:srgbClr val="FF0000"/>
                  </a:solidFill>
                  <a:latin typeface="Times New Roman" panose="02020603050405020304" pitchFamily="18" charset="0"/>
                </a:rPr>
                <a:t>1</a:t>
              </a:r>
            </a:p>
          </p:txBody>
        </p:sp>
        <p:sp>
          <p:nvSpPr>
            <p:cNvPr id="7207" name="AutoShape 20"/>
            <p:cNvSpPr>
              <a:spLocks noChangeArrowheads="1"/>
            </p:cNvSpPr>
            <p:nvPr/>
          </p:nvSpPr>
          <p:spPr bwMode="auto">
            <a:xfrm>
              <a:off x="1728" y="3408"/>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000</a:t>
              </a:r>
              <a:r>
                <a:rPr lang="en-US" altLang="lv-LV" dirty="0">
                  <a:solidFill>
                    <a:srgbClr val="FF0000"/>
                  </a:solidFill>
                  <a:latin typeface="Times New Roman" panose="02020603050405020304" pitchFamily="18" charset="0"/>
                </a:rPr>
                <a:t>1</a:t>
              </a:r>
            </a:p>
          </p:txBody>
        </p:sp>
      </p:grpSp>
      <p:grpSp>
        <p:nvGrpSpPr>
          <p:cNvPr id="7177" name="Group 21"/>
          <p:cNvGrpSpPr>
            <a:grpSpLocks/>
          </p:cNvGrpSpPr>
          <p:nvPr/>
        </p:nvGrpSpPr>
        <p:grpSpPr bwMode="auto">
          <a:xfrm>
            <a:off x="5943600" y="2438400"/>
            <a:ext cx="685800" cy="3429000"/>
            <a:chOff x="816" y="1488"/>
            <a:chExt cx="432" cy="2160"/>
          </a:xfrm>
        </p:grpSpPr>
        <p:cxnSp>
          <p:nvCxnSpPr>
            <p:cNvPr id="7196" name="AutoShape 22"/>
            <p:cNvCxnSpPr>
              <a:cxnSpLocks noChangeShapeType="1"/>
              <a:stCxn id="7197" idx="2"/>
              <a:endCxn id="7201" idx="0"/>
            </p:cNvCxnSpPr>
            <p:nvPr/>
          </p:nvCxnSpPr>
          <p:spPr bwMode="auto">
            <a:xfrm>
              <a:off x="1032" y="1782"/>
              <a:ext cx="0" cy="1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7" name="AutoShape 23"/>
            <p:cNvSpPr>
              <a:spLocks noChangeArrowheads="1"/>
            </p:cNvSpPr>
            <p:nvPr/>
          </p:nvSpPr>
          <p:spPr bwMode="auto">
            <a:xfrm>
              <a:off x="816" y="1488"/>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10</a:t>
              </a:r>
              <a:r>
                <a:rPr lang="en-US" altLang="lv-LV" dirty="0">
                  <a:solidFill>
                    <a:srgbClr val="FF0000"/>
                  </a:solidFill>
                  <a:latin typeface="Times New Roman" panose="02020603050405020304" pitchFamily="18" charset="0"/>
                </a:rPr>
                <a:t>01</a:t>
              </a:r>
              <a:endParaRPr lang="en-US" altLang="lv-LV" b="1" i="1" dirty="0">
                <a:solidFill>
                  <a:srgbClr val="FF0000"/>
                </a:solidFill>
                <a:latin typeface="Times New Roman" panose="02020603050405020304" pitchFamily="18" charset="0"/>
              </a:endParaRPr>
            </a:p>
          </p:txBody>
        </p:sp>
        <p:sp>
          <p:nvSpPr>
            <p:cNvPr id="7198" name="AutoShape 24"/>
            <p:cNvSpPr>
              <a:spLocks noChangeArrowheads="1"/>
            </p:cNvSpPr>
            <p:nvPr/>
          </p:nvSpPr>
          <p:spPr bwMode="auto">
            <a:xfrm>
              <a:off x="816" y="1956"/>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11</a:t>
              </a:r>
              <a:r>
                <a:rPr lang="en-US" altLang="lv-LV" dirty="0">
                  <a:solidFill>
                    <a:srgbClr val="FF0000"/>
                  </a:solidFill>
                  <a:latin typeface="Times New Roman" panose="02020603050405020304" pitchFamily="18" charset="0"/>
                </a:rPr>
                <a:t>01</a:t>
              </a:r>
            </a:p>
          </p:txBody>
        </p:sp>
        <p:sp>
          <p:nvSpPr>
            <p:cNvPr id="7199" name="AutoShape 25"/>
            <p:cNvSpPr>
              <a:spLocks noChangeArrowheads="1"/>
            </p:cNvSpPr>
            <p:nvPr/>
          </p:nvSpPr>
          <p:spPr bwMode="auto">
            <a:xfrm>
              <a:off x="816" y="2424"/>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00</a:t>
              </a:r>
              <a:r>
                <a:rPr lang="en-US" altLang="lv-LV" dirty="0">
                  <a:solidFill>
                    <a:srgbClr val="FF0000"/>
                  </a:solidFill>
                  <a:latin typeface="Times New Roman" panose="02020603050405020304" pitchFamily="18" charset="0"/>
                </a:rPr>
                <a:t>01</a:t>
              </a:r>
            </a:p>
          </p:txBody>
        </p:sp>
        <p:sp>
          <p:nvSpPr>
            <p:cNvPr id="7200" name="AutoShape 26"/>
            <p:cNvSpPr>
              <a:spLocks noChangeArrowheads="1"/>
            </p:cNvSpPr>
            <p:nvPr/>
          </p:nvSpPr>
          <p:spPr bwMode="auto">
            <a:xfrm>
              <a:off x="816" y="28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00</a:t>
              </a:r>
              <a:r>
                <a:rPr lang="en-US" altLang="lv-LV" dirty="0">
                  <a:solidFill>
                    <a:srgbClr val="FF0000"/>
                  </a:solidFill>
                  <a:latin typeface="Times New Roman" panose="02020603050405020304" pitchFamily="18" charset="0"/>
                </a:rPr>
                <a:t>10</a:t>
              </a:r>
            </a:p>
          </p:txBody>
        </p:sp>
        <p:sp>
          <p:nvSpPr>
            <p:cNvPr id="7201" name="AutoShape 27"/>
            <p:cNvSpPr>
              <a:spLocks noChangeArrowheads="1"/>
            </p:cNvSpPr>
            <p:nvPr/>
          </p:nvSpPr>
          <p:spPr bwMode="auto">
            <a:xfrm>
              <a:off x="816" y="336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11</a:t>
              </a:r>
              <a:r>
                <a:rPr lang="en-US" altLang="lv-LV" dirty="0">
                  <a:solidFill>
                    <a:srgbClr val="FF0000"/>
                  </a:solidFill>
                  <a:latin typeface="Times New Roman" panose="02020603050405020304" pitchFamily="18" charset="0"/>
                </a:rPr>
                <a:t>10</a:t>
              </a:r>
            </a:p>
          </p:txBody>
        </p:sp>
      </p:grpSp>
      <p:grpSp>
        <p:nvGrpSpPr>
          <p:cNvPr id="7178" name="Group 28"/>
          <p:cNvGrpSpPr>
            <a:grpSpLocks/>
          </p:cNvGrpSpPr>
          <p:nvPr/>
        </p:nvGrpSpPr>
        <p:grpSpPr bwMode="auto">
          <a:xfrm>
            <a:off x="7620000" y="2438400"/>
            <a:ext cx="685800" cy="3429000"/>
            <a:chOff x="816" y="1488"/>
            <a:chExt cx="432" cy="2160"/>
          </a:xfrm>
        </p:grpSpPr>
        <p:cxnSp>
          <p:nvCxnSpPr>
            <p:cNvPr id="7190" name="AutoShape 29"/>
            <p:cNvCxnSpPr>
              <a:cxnSpLocks noChangeShapeType="1"/>
              <a:stCxn id="7191" idx="2"/>
              <a:endCxn id="7195" idx="0"/>
            </p:cNvCxnSpPr>
            <p:nvPr/>
          </p:nvCxnSpPr>
          <p:spPr bwMode="auto">
            <a:xfrm>
              <a:off x="1032" y="1782"/>
              <a:ext cx="0" cy="1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1" name="AutoShape 30"/>
            <p:cNvSpPr>
              <a:spLocks noChangeArrowheads="1"/>
            </p:cNvSpPr>
            <p:nvPr/>
          </p:nvSpPr>
          <p:spPr bwMode="auto">
            <a:xfrm>
              <a:off x="816" y="1488"/>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a:t>
              </a:r>
              <a:r>
                <a:rPr lang="en-US" altLang="lv-LV" dirty="0">
                  <a:solidFill>
                    <a:srgbClr val="FF0000"/>
                  </a:solidFill>
                  <a:latin typeface="Times New Roman" panose="02020603050405020304" pitchFamily="18" charset="0"/>
                </a:rPr>
                <a:t>001</a:t>
              </a:r>
              <a:endParaRPr lang="en-US" altLang="lv-LV" b="1" i="1" dirty="0">
                <a:solidFill>
                  <a:srgbClr val="FF0000"/>
                </a:solidFill>
                <a:latin typeface="Times New Roman" panose="02020603050405020304" pitchFamily="18" charset="0"/>
              </a:endParaRPr>
            </a:p>
          </p:txBody>
        </p:sp>
        <p:sp>
          <p:nvSpPr>
            <p:cNvPr id="7192" name="AutoShape 31"/>
            <p:cNvSpPr>
              <a:spLocks noChangeArrowheads="1"/>
            </p:cNvSpPr>
            <p:nvPr/>
          </p:nvSpPr>
          <p:spPr bwMode="auto">
            <a:xfrm>
              <a:off x="816" y="1956"/>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a:t>
              </a:r>
              <a:r>
                <a:rPr lang="en-US" altLang="lv-LV" dirty="0">
                  <a:solidFill>
                    <a:srgbClr val="FF0000"/>
                  </a:solidFill>
                  <a:latin typeface="Times New Roman" panose="02020603050405020304" pitchFamily="18" charset="0"/>
                </a:rPr>
                <a:t>001</a:t>
              </a:r>
            </a:p>
          </p:txBody>
        </p:sp>
        <p:sp>
          <p:nvSpPr>
            <p:cNvPr id="7193" name="AutoShape 32"/>
            <p:cNvSpPr>
              <a:spLocks noChangeArrowheads="1"/>
            </p:cNvSpPr>
            <p:nvPr/>
          </p:nvSpPr>
          <p:spPr bwMode="auto">
            <a:xfrm>
              <a:off x="816" y="2424"/>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0</a:t>
              </a:r>
              <a:r>
                <a:rPr lang="en-US" altLang="lv-LV" dirty="0">
                  <a:solidFill>
                    <a:srgbClr val="FF0000"/>
                  </a:solidFill>
                  <a:latin typeface="Times New Roman" panose="02020603050405020304" pitchFamily="18" charset="0"/>
                </a:rPr>
                <a:t>010</a:t>
              </a:r>
            </a:p>
          </p:txBody>
        </p:sp>
        <p:sp>
          <p:nvSpPr>
            <p:cNvPr id="7194" name="AutoShape 33"/>
            <p:cNvSpPr>
              <a:spLocks noChangeArrowheads="1"/>
            </p:cNvSpPr>
            <p:nvPr/>
          </p:nvSpPr>
          <p:spPr bwMode="auto">
            <a:xfrm>
              <a:off x="816" y="28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a:t>
              </a:r>
              <a:r>
                <a:rPr lang="en-US" altLang="lv-LV" dirty="0">
                  <a:solidFill>
                    <a:srgbClr val="FF0000"/>
                  </a:solidFill>
                  <a:latin typeface="Times New Roman" panose="02020603050405020304" pitchFamily="18" charset="0"/>
                </a:rPr>
                <a:t>101</a:t>
              </a:r>
            </a:p>
          </p:txBody>
        </p:sp>
        <p:sp>
          <p:nvSpPr>
            <p:cNvPr id="7195" name="AutoShape 34"/>
            <p:cNvSpPr>
              <a:spLocks noChangeArrowheads="1"/>
            </p:cNvSpPr>
            <p:nvPr/>
          </p:nvSpPr>
          <p:spPr bwMode="auto">
            <a:xfrm>
              <a:off x="816" y="336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latin typeface="Times New Roman" panose="02020603050405020304" pitchFamily="18" charset="0"/>
                </a:rPr>
                <a:t>1</a:t>
              </a:r>
              <a:r>
                <a:rPr lang="en-US" altLang="lv-LV" dirty="0">
                  <a:solidFill>
                    <a:srgbClr val="FF0000"/>
                  </a:solidFill>
                  <a:latin typeface="Times New Roman" panose="02020603050405020304" pitchFamily="18" charset="0"/>
                </a:rPr>
                <a:t>110</a:t>
              </a:r>
            </a:p>
          </p:txBody>
        </p:sp>
      </p:grpSp>
      <p:grpSp>
        <p:nvGrpSpPr>
          <p:cNvPr id="7179" name="Group 35"/>
          <p:cNvGrpSpPr>
            <a:grpSpLocks/>
          </p:cNvGrpSpPr>
          <p:nvPr/>
        </p:nvGrpSpPr>
        <p:grpSpPr bwMode="auto">
          <a:xfrm>
            <a:off x="9296400" y="2438400"/>
            <a:ext cx="685800" cy="3429000"/>
            <a:chOff x="816" y="1488"/>
            <a:chExt cx="432" cy="2160"/>
          </a:xfrm>
        </p:grpSpPr>
        <p:cxnSp>
          <p:nvCxnSpPr>
            <p:cNvPr id="7184" name="AutoShape 36"/>
            <p:cNvCxnSpPr>
              <a:cxnSpLocks noChangeShapeType="1"/>
              <a:stCxn id="7185" idx="2"/>
              <a:endCxn id="7189" idx="0"/>
            </p:cNvCxnSpPr>
            <p:nvPr/>
          </p:nvCxnSpPr>
          <p:spPr bwMode="auto">
            <a:xfrm>
              <a:off x="1032" y="1782"/>
              <a:ext cx="0" cy="15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5" name="AutoShape 37"/>
            <p:cNvSpPr>
              <a:spLocks noChangeArrowheads="1"/>
            </p:cNvSpPr>
            <p:nvPr/>
          </p:nvSpPr>
          <p:spPr bwMode="auto">
            <a:xfrm>
              <a:off x="816" y="1488"/>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solidFill>
                    <a:srgbClr val="FF0000"/>
                  </a:solidFill>
                  <a:latin typeface="Times New Roman" panose="02020603050405020304" pitchFamily="18" charset="0"/>
                </a:rPr>
                <a:t>0001</a:t>
              </a:r>
            </a:p>
          </p:txBody>
        </p:sp>
        <p:sp>
          <p:nvSpPr>
            <p:cNvPr id="7186" name="AutoShape 38"/>
            <p:cNvSpPr>
              <a:spLocks noChangeArrowheads="1"/>
            </p:cNvSpPr>
            <p:nvPr/>
          </p:nvSpPr>
          <p:spPr bwMode="auto">
            <a:xfrm>
              <a:off x="816" y="1956"/>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solidFill>
                    <a:srgbClr val="FF0000"/>
                  </a:solidFill>
                  <a:latin typeface="Times New Roman" panose="02020603050405020304" pitchFamily="18" charset="0"/>
                </a:rPr>
                <a:t>0010</a:t>
              </a:r>
            </a:p>
          </p:txBody>
        </p:sp>
        <p:sp>
          <p:nvSpPr>
            <p:cNvPr id="7187" name="AutoShape 39"/>
            <p:cNvSpPr>
              <a:spLocks noChangeArrowheads="1"/>
            </p:cNvSpPr>
            <p:nvPr/>
          </p:nvSpPr>
          <p:spPr bwMode="auto">
            <a:xfrm>
              <a:off x="816" y="2424"/>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solidFill>
                    <a:srgbClr val="FF0000"/>
                  </a:solidFill>
                  <a:latin typeface="Times New Roman" panose="02020603050405020304" pitchFamily="18" charset="0"/>
                </a:rPr>
                <a:t>1001</a:t>
              </a:r>
            </a:p>
          </p:txBody>
        </p:sp>
        <p:sp>
          <p:nvSpPr>
            <p:cNvPr id="7188" name="AutoShape 40"/>
            <p:cNvSpPr>
              <a:spLocks noChangeArrowheads="1"/>
            </p:cNvSpPr>
            <p:nvPr/>
          </p:nvSpPr>
          <p:spPr bwMode="auto">
            <a:xfrm>
              <a:off x="816" y="2892"/>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solidFill>
                    <a:srgbClr val="FF0000"/>
                  </a:solidFill>
                  <a:latin typeface="Times New Roman" panose="02020603050405020304" pitchFamily="18" charset="0"/>
                </a:rPr>
                <a:t>1101</a:t>
              </a:r>
            </a:p>
          </p:txBody>
        </p:sp>
        <p:sp>
          <p:nvSpPr>
            <p:cNvPr id="7189" name="AutoShape 41"/>
            <p:cNvSpPr>
              <a:spLocks noChangeArrowheads="1"/>
            </p:cNvSpPr>
            <p:nvPr/>
          </p:nvSpPr>
          <p:spPr bwMode="auto">
            <a:xfrm>
              <a:off x="816" y="3360"/>
              <a:ext cx="432" cy="288"/>
            </a:xfrm>
            <a:prstGeom prst="roundRect">
              <a:avLst>
                <a:gd name="adj" fmla="val 16667"/>
              </a:avLst>
            </a:prstGeom>
            <a:solidFill>
              <a:schemeClr val="accent1"/>
            </a:solidFill>
            <a:ln w="19050">
              <a:solidFill>
                <a:schemeClr val="tx1"/>
              </a:solidFill>
              <a:round/>
              <a:headEnd/>
              <a:tailEnd/>
            </a:ln>
          </p:spPr>
          <p:txBody>
            <a:bodyPr wrap="none" lIns="0" rIns="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lv-LV" dirty="0">
                  <a:solidFill>
                    <a:srgbClr val="FF0000"/>
                  </a:solidFill>
                  <a:latin typeface="Times New Roman" panose="02020603050405020304" pitchFamily="18" charset="0"/>
                </a:rPr>
                <a:t>1110</a:t>
              </a:r>
            </a:p>
          </p:txBody>
        </p:sp>
      </p:grpSp>
      <p:sp>
        <p:nvSpPr>
          <p:cNvPr id="7180" name="AutoShape 43"/>
          <p:cNvSpPr>
            <a:spLocks noChangeArrowheads="1"/>
          </p:cNvSpPr>
          <p:nvPr/>
        </p:nvSpPr>
        <p:spPr bwMode="auto">
          <a:xfrm rot="16200000">
            <a:off x="3581400" y="3924300"/>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vert="eaVert"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7181" name="AutoShape 44"/>
          <p:cNvSpPr>
            <a:spLocks noChangeArrowheads="1"/>
          </p:cNvSpPr>
          <p:nvPr/>
        </p:nvSpPr>
        <p:spPr bwMode="auto">
          <a:xfrm rot="16200000">
            <a:off x="5257800" y="3924300"/>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vert="eaVert"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7182" name="AutoShape 45"/>
          <p:cNvSpPr>
            <a:spLocks noChangeArrowheads="1"/>
          </p:cNvSpPr>
          <p:nvPr/>
        </p:nvSpPr>
        <p:spPr bwMode="auto">
          <a:xfrm rot="16200000">
            <a:off x="6934200" y="3924300"/>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vert="eaVert"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solidFill>
                <a:schemeClr val="tx2"/>
              </a:solidFill>
            </a:endParaRPr>
          </a:p>
        </p:txBody>
      </p:sp>
      <p:sp>
        <p:nvSpPr>
          <p:cNvPr id="7183" name="AutoShape 46"/>
          <p:cNvSpPr>
            <a:spLocks noChangeArrowheads="1"/>
          </p:cNvSpPr>
          <p:nvPr/>
        </p:nvSpPr>
        <p:spPr bwMode="auto">
          <a:xfrm rot="16200000">
            <a:off x="8610600" y="3924300"/>
            <a:ext cx="381000" cy="457200"/>
          </a:xfrm>
          <a:prstGeom prst="downArrow">
            <a:avLst>
              <a:gd name="adj1" fmla="val 50000"/>
              <a:gd name="adj2" fmla="val 30000"/>
            </a:avLst>
          </a:prstGeom>
          <a:solidFill>
            <a:srgbClr val="C0C0C0"/>
          </a:solidFill>
          <a:ln w="19050">
            <a:solidFill>
              <a:schemeClr val="tx2"/>
            </a:solidFill>
            <a:miter lim="800000"/>
            <a:headEnd/>
            <a:tailEnd/>
          </a:ln>
        </p:spPr>
        <p:txBody>
          <a:bodyPr vert="eaVert" wrap="none" lIns="1828800"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lv-LV" altLang="lv-LV">
              <a:solidFill>
                <a:schemeClr val="tx2"/>
              </a:solidFill>
            </a:endParaRPr>
          </a:p>
        </p:txBody>
      </p:sp>
    </p:spTree>
    <p:extLst>
      <p:ext uri="{BB962C8B-B14F-4D97-AF65-F5344CB8AC3E}">
        <p14:creationId xmlns:p14="http://schemas.microsoft.com/office/powerpoint/2010/main" val="85974817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lv-LV" smtClean="0"/>
              <a:t>Lexicographic Order</a:t>
            </a:r>
          </a:p>
        </p:txBody>
      </p:sp>
      <p:sp>
        <p:nvSpPr>
          <p:cNvPr id="4102"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lv-LV" dirty="0"/>
              <a:t>A </a:t>
            </a:r>
            <a:r>
              <a:rPr lang="en-US" altLang="lv-LV" b="1" i="1" dirty="0">
                <a:latin typeface="Times New Roman" panose="02020603050405020304" pitchFamily="18" charset="0"/>
              </a:rPr>
              <a:t>d-</a:t>
            </a:r>
            <a:r>
              <a:rPr lang="en-US" altLang="lv-LV" dirty="0"/>
              <a:t>tuple is a sequence of </a:t>
            </a:r>
            <a:r>
              <a:rPr lang="en-US" altLang="lv-LV" b="1" i="1" dirty="0">
                <a:latin typeface="Times New Roman" panose="02020603050405020304" pitchFamily="18" charset="0"/>
              </a:rPr>
              <a:t>d</a:t>
            </a:r>
            <a:r>
              <a:rPr lang="en-US" altLang="lv-LV" dirty="0"/>
              <a:t> keys </a:t>
            </a:r>
            <a:r>
              <a:rPr lang="en-US" altLang="lv-LV" dirty="0">
                <a:latin typeface="Times New Roman" panose="02020603050405020304" pitchFamily="18" charset="0"/>
              </a:rPr>
              <a:t>(</a:t>
            </a:r>
            <a:r>
              <a:rPr lang="en-US" altLang="lv-LV" b="1" i="1" dirty="0">
                <a:latin typeface="Times New Roman" panose="02020603050405020304" pitchFamily="18" charset="0"/>
              </a:rPr>
              <a:t>k</a:t>
            </a:r>
            <a:r>
              <a:rPr lang="en-US" altLang="lv-LV" baseline="-25000" dirty="0">
                <a:latin typeface="Times New Roman" panose="02020603050405020304" pitchFamily="18" charset="0"/>
              </a:rPr>
              <a:t>1</a:t>
            </a:r>
            <a:r>
              <a:rPr lang="en-US" altLang="lv-LV" dirty="0">
                <a:latin typeface="Times New Roman" panose="02020603050405020304" pitchFamily="18" charset="0"/>
              </a:rPr>
              <a:t>, </a:t>
            </a:r>
            <a:r>
              <a:rPr lang="en-US" altLang="lv-LV" b="1" i="1" dirty="0">
                <a:latin typeface="Times New Roman" panose="02020603050405020304" pitchFamily="18" charset="0"/>
              </a:rPr>
              <a:t>k</a:t>
            </a:r>
            <a:r>
              <a:rPr lang="en-US" altLang="lv-LV" baseline="-25000" dirty="0">
                <a:latin typeface="Times New Roman" panose="02020603050405020304" pitchFamily="18" charset="0"/>
              </a:rPr>
              <a:t>2</a:t>
            </a:r>
            <a:r>
              <a:rPr lang="en-US" altLang="lv-LV" dirty="0">
                <a:latin typeface="Times New Roman" panose="02020603050405020304" pitchFamily="18" charset="0"/>
              </a:rPr>
              <a:t>, </a:t>
            </a:r>
            <a:r>
              <a:rPr lang="en-US" altLang="lv-LV" b="1" i="1" dirty="0">
                <a:latin typeface="Times New Roman" panose="02020603050405020304" pitchFamily="18" charset="0"/>
              </a:rPr>
              <a:t>…</a:t>
            </a:r>
            <a:r>
              <a:rPr lang="en-US" altLang="lv-LV" dirty="0">
                <a:latin typeface="Times New Roman" panose="02020603050405020304" pitchFamily="18" charset="0"/>
              </a:rPr>
              <a:t>, </a:t>
            </a:r>
            <a:r>
              <a:rPr lang="en-US" altLang="lv-LV" b="1" i="1" dirty="0" err="1">
                <a:latin typeface="Times New Roman" panose="02020603050405020304" pitchFamily="18" charset="0"/>
              </a:rPr>
              <a:t>k</a:t>
            </a:r>
            <a:r>
              <a:rPr lang="en-US" altLang="lv-LV" b="1" i="1" baseline="-25000" dirty="0" err="1">
                <a:latin typeface="Times New Roman" panose="02020603050405020304" pitchFamily="18" charset="0"/>
              </a:rPr>
              <a:t>d</a:t>
            </a:r>
            <a:r>
              <a:rPr lang="en-US" altLang="lv-LV" dirty="0">
                <a:latin typeface="Times New Roman" panose="02020603050405020304" pitchFamily="18" charset="0"/>
              </a:rPr>
              <a:t>)</a:t>
            </a:r>
            <a:r>
              <a:rPr lang="en-US" altLang="lv-LV" dirty="0"/>
              <a:t>, where key </a:t>
            </a:r>
            <a:r>
              <a:rPr lang="en-US" altLang="lv-LV" b="1" i="1" dirty="0" err="1">
                <a:latin typeface="Times New Roman" panose="02020603050405020304" pitchFamily="18" charset="0"/>
              </a:rPr>
              <a:t>k</a:t>
            </a:r>
            <a:r>
              <a:rPr lang="en-US" altLang="lv-LV" b="1" i="1" baseline="-25000" dirty="0" err="1">
                <a:latin typeface="Times New Roman" panose="02020603050405020304" pitchFamily="18" charset="0"/>
              </a:rPr>
              <a:t>i</a:t>
            </a:r>
            <a:r>
              <a:rPr lang="en-US" altLang="lv-LV" dirty="0"/>
              <a:t> is said to be the </a:t>
            </a:r>
            <a:r>
              <a:rPr lang="en-US" altLang="lv-LV" b="1" i="1" dirty="0" err="1">
                <a:latin typeface="Times New Roman" panose="02020603050405020304" pitchFamily="18" charset="0"/>
              </a:rPr>
              <a:t>i-</a:t>
            </a:r>
            <a:r>
              <a:rPr lang="en-US" altLang="lv-LV" dirty="0" err="1"/>
              <a:t>th</a:t>
            </a:r>
            <a:r>
              <a:rPr lang="en-US" altLang="lv-LV" dirty="0"/>
              <a:t> dimension of the tuple</a:t>
            </a:r>
            <a:endParaRPr lang="en-US" altLang="lv-LV" dirty="0">
              <a:latin typeface="Times New Roman" panose="02020603050405020304" pitchFamily="18" charset="0"/>
            </a:endParaRPr>
          </a:p>
          <a:p>
            <a:pPr eaLnBrk="1" hangingPunct="1"/>
            <a:r>
              <a:rPr lang="en-US" altLang="lv-LV" dirty="0"/>
              <a:t>Example:</a:t>
            </a:r>
          </a:p>
          <a:p>
            <a:pPr lvl="1" eaLnBrk="1" hangingPunct="1"/>
            <a:r>
              <a:rPr lang="en-US" altLang="lv-LV" sz="2000" dirty="0"/>
              <a:t>The Cartesian coordinates of a point in space are a 3-tuple</a:t>
            </a:r>
          </a:p>
          <a:p>
            <a:pPr eaLnBrk="1" hangingPunct="1"/>
            <a:r>
              <a:rPr lang="en-US" altLang="lv-LV" dirty="0"/>
              <a:t>The lexicographic order of two </a:t>
            </a:r>
            <a:r>
              <a:rPr lang="en-US" altLang="lv-LV" b="1" i="1" dirty="0">
                <a:latin typeface="Times New Roman" panose="02020603050405020304" pitchFamily="18" charset="0"/>
              </a:rPr>
              <a:t>d-</a:t>
            </a:r>
            <a:r>
              <a:rPr lang="en-US" altLang="lv-LV" dirty="0"/>
              <a:t>tuples is recursively defined as follows</a:t>
            </a:r>
          </a:p>
          <a:p>
            <a:pPr algn="ctr" eaLnBrk="1" hangingPunct="1">
              <a:buFont typeface="Wingdings" panose="05000000000000000000" pitchFamily="2" charset="2"/>
              <a:buNone/>
            </a:pPr>
            <a:r>
              <a:rPr lang="en-US" altLang="lv-LV" sz="2000" dirty="0">
                <a:latin typeface="Times New Roman" panose="02020603050405020304" pitchFamily="18" charset="0"/>
              </a:rPr>
              <a:t>(</a:t>
            </a:r>
            <a:r>
              <a:rPr lang="en-US" altLang="lv-LV" sz="2000" b="1" i="1" dirty="0">
                <a:latin typeface="Times New Roman" panose="02020603050405020304" pitchFamily="18" charset="0"/>
              </a:rPr>
              <a:t>x</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x</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a:t>
            </a: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x</a:t>
            </a:r>
            <a:r>
              <a:rPr lang="en-US" altLang="lv-LV" sz="2000" b="1" i="1" baseline="-25000" dirty="0" err="1">
                <a:latin typeface="Times New Roman" panose="02020603050405020304" pitchFamily="18" charset="0"/>
              </a:rPr>
              <a:t>d</a:t>
            </a:r>
            <a:r>
              <a:rPr lang="en-US" altLang="lv-LV" sz="2000" dirty="0">
                <a:latin typeface="Times New Roman" panose="02020603050405020304" pitchFamily="18" charset="0"/>
              </a:rPr>
              <a:t>) </a:t>
            </a:r>
            <a:r>
              <a:rPr lang="en-US" altLang="lv-LV" sz="2000" dirty="0">
                <a:latin typeface="Symbol" panose="05050102010706020507" pitchFamily="18" charset="2"/>
                <a:sym typeface="Symbol" panose="05050102010706020507" pitchFamily="18" charset="2"/>
              </a:rPr>
              <a:t>&lt;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y</a:t>
            </a:r>
            <a:r>
              <a:rPr lang="en-US" altLang="lv-LV" sz="2000" baseline="-25000" dirty="0">
                <a:latin typeface="Times New Roman" panose="02020603050405020304" pitchFamily="18" charset="0"/>
              </a:rPr>
              <a:t>1</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y</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a:t>
            </a: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y</a:t>
            </a:r>
            <a:r>
              <a:rPr lang="en-US" altLang="lv-LV" sz="2000" b="1" i="1" baseline="-25000" dirty="0" err="1">
                <a:latin typeface="Times New Roman" panose="02020603050405020304" pitchFamily="18" charset="0"/>
              </a:rPr>
              <a:t>d</a:t>
            </a:r>
            <a:r>
              <a:rPr lang="en-US" altLang="lv-LV" sz="2000" dirty="0">
                <a:latin typeface="Times New Roman" panose="02020603050405020304" pitchFamily="18" charset="0"/>
              </a:rPr>
              <a:t>)</a:t>
            </a:r>
            <a:br>
              <a:rPr lang="en-US" altLang="lv-LV" sz="2000" dirty="0">
                <a:latin typeface="Times New Roman" panose="02020603050405020304" pitchFamily="18" charset="0"/>
              </a:rPr>
            </a:br>
            <a:r>
              <a:rPr lang="en-US" altLang="lv-LV" dirty="0">
                <a:solidFill>
                  <a:schemeClr val="tx2"/>
                </a:solidFill>
                <a:latin typeface="Times New Roman" panose="02020603050405020304" pitchFamily="18" charset="0"/>
                <a:sym typeface="Symbol" panose="05050102010706020507" pitchFamily="18" charset="2"/>
              </a:rPr>
              <a:t></a:t>
            </a:r>
            <a:r>
              <a:rPr lang="en-US" altLang="lv-LV" sz="2000" dirty="0">
                <a:solidFill>
                  <a:schemeClr val="tx2"/>
                </a:solidFill>
                <a:latin typeface="Times New Roman" panose="02020603050405020304" pitchFamily="18" charset="0"/>
                <a:sym typeface="Symbol" panose="05050102010706020507" pitchFamily="18" charset="2"/>
              </a:rPr>
              <a:t/>
            </a:r>
            <a:br>
              <a:rPr lang="en-US" altLang="lv-LV" sz="2000" dirty="0">
                <a:solidFill>
                  <a:schemeClr val="tx2"/>
                </a:solidFill>
                <a:latin typeface="Times New Roman" panose="02020603050405020304" pitchFamily="18" charset="0"/>
                <a:sym typeface="Symbol" panose="05050102010706020507" pitchFamily="18" charset="2"/>
              </a:rPr>
            </a:br>
            <a:r>
              <a:rPr lang="en-US" altLang="lv-LV" sz="2000" b="1" i="1" dirty="0">
                <a:latin typeface="Times New Roman" panose="02020603050405020304" pitchFamily="18" charset="0"/>
              </a:rPr>
              <a:t>x</a:t>
            </a:r>
            <a:r>
              <a:rPr lang="en-US" altLang="lv-LV" sz="2000" baseline="-25000" dirty="0">
                <a:latin typeface="Times New Roman" panose="02020603050405020304" pitchFamily="18" charset="0"/>
              </a:rPr>
              <a:t>1 </a:t>
            </a:r>
            <a:r>
              <a:rPr lang="en-US" altLang="lv-LV" sz="2000" dirty="0">
                <a:latin typeface="Symbol" panose="05050102010706020507" pitchFamily="18" charset="2"/>
                <a:sym typeface="Symbol" panose="05050102010706020507" pitchFamily="18" charset="2"/>
              </a:rPr>
              <a:t>&lt;</a:t>
            </a:r>
            <a:r>
              <a:rPr lang="en-US" altLang="lv-LV" sz="2000" dirty="0">
                <a:latin typeface="Times New Roman" panose="02020603050405020304" pitchFamily="18" charset="0"/>
                <a:sym typeface="Symbol" panose="05050102010706020507" pitchFamily="18" charset="2"/>
              </a:rPr>
              <a:t> </a:t>
            </a:r>
            <a:r>
              <a:rPr lang="en-US" altLang="lv-LV" sz="2000" b="1" i="1" dirty="0">
                <a:latin typeface="Times New Roman" panose="02020603050405020304" pitchFamily="18" charset="0"/>
              </a:rPr>
              <a:t>y</a:t>
            </a:r>
            <a:r>
              <a:rPr lang="en-US" altLang="lv-LV" sz="2000" baseline="-25000" dirty="0">
                <a:latin typeface="Times New Roman" panose="02020603050405020304" pitchFamily="18" charset="0"/>
              </a:rPr>
              <a:t>1  </a:t>
            </a:r>
            <a:r>
              <a:rPr lang="en-US" altLang="lv-LV" dirty="0">
                <a:solidFill>
                  <a:schemeClr val="tx2"/>
                </a:solidFill>
                <a:sym typeface="Symbol" panose="05050102010706020507" pitchFamily="18" charset="2"/>
              </a:rPr>
              <a:t></a:t>
            </a:r>
            <a:r>
              <a:rPr lang="en-US" altLang="lv-LV" sz="2000" dirty="0">
                <a:solidFill>
                  <a:schemeClr val="tx2"/>
                </a:solidFill>
                <a:sym typeface="Symbol" panose="05050102010706020507" pitchFamily="18" charset="2"/>
              </a:rPr>
              <a:t> </a:t>
            </a:r>
            <a:r>
              <a:rPr lang="en-US" altLang="lv-LV" sz="2000" dirty="0">
                <a:sym typeface="Symbol" panose="05050102010706020507" pitchFamily="18" charset="2"/>
              </a:rPr>
              <a:t> </a:t>
            </a:r>
            <a:r>
              <a:rPr lang="en-US" altLang="lv-LV" sz="2000" b="1" i="1" dirty="0">
                <a:latin typeface="Times New Roman" panose="02020603050405020304" pitchFamily="18" charset="0"/>
              </a:rPr>
              <a:t>x</a:t>
            </a:r>
            <a:r>
              <a:rPr lang="en-US" altLang="lv-LV" sz="2000" baseline="-25000" dirty="0">
                <a:latin typeface="Times New Roman" panose="02020603050405020304" pitchFamily="18" charset="0"/>
              </a:rPr>
              <a:t>1</a:t>
            </a:r>
            <a:r>
              <a:rPr lang="en-US" altLang="lv-LV" sz="2000" baseline="-25000" dirty="0">
                <a:latin typeface="Symbol" panose="05050102010706020507" pitchFamily="18" charset="2"/>
              </a:rPr>
              <a:t> </a:t>
            </a:r>
            <a:r>
              <a:rPr lang="en-US" altLang="lv-LV" sz="2000" dirty="0">
                <a:latin typeface="Symbol" panose="05050102010706020507" pitchFamily="18" charset="2"/>
                <a:sym typeface="Symbol" panose="05050102010706020507" pitchFamily="18" charset="2"/>
              </a:rPr>
              <a:t>=</a:t>
            </a:r>
            <a:r>
              <a:rPr lang="en-US" altLang="lv-LV" sz="2000" dirty="0">
                <a:latin typeface="Times New Roman" panose="02020603050405020304" pitchFamily="18" charset="0"/>
                <a:sym typeface="Symbol" panose="05050102010706020507" pitchFamily="18" charset="2"/>
              </a:rPr>
              <a:t> </a:t>
            </a:r>
            <a:r>
              <a:rPr lang="en-US" altLang="lv-LV" sz="2000" b="1" i="1" dirty="0">
                <a:latin typeface="Times New Roman" panose="02020603050405020304" pitchFamily="18" charset="0"/>
              </a:rPr>
              <a:t>y</a:t>
            </a:r>
            <a:r>
              <a:rPr lang="en-US" altLang="lv-LV" sz="2000" baseline="-25000" dirty="0">
                <a:latin typeface="Times New Roman" panose="02020603050405020304" pitchFamily="18" charset="0"/>
              </a:rPr>
              <a:t>1 </a:t>
            </a:r>
            <a:r>
              <a:rPr lang="en-US" altLang="lv-LV" dirty="0">
                <a:solidFill>
                  <a:schemeClr val="tx2"/>
                </a:solidFill>
                <a:sym typeface="Symbol" panose="05050102010706020507" pitchFamily="18" charset="2"/>
              </a:rPr>
              <a:t></a:t>
            </a:r>
            <a:r>
              <a:rPr lang="en-US" altLang="lv-LV" sz="2000" dirty="0">
                <a:sym typeface="Symbol" panose="05050102010706020507" pitchFamily="18" charset="2"/>
              </a:rPr>
              <a:t> </a:t>
            </a:r>
            <a:r>
              <a:rPr lang="en-US" altLang="lv-LV" sz="2000" dirty="0">
                <a:latin typeface="Times New Roman" panose="02020603050405020304" pitchFamily="18" charset="0"/>
              </a:rPr>
              <a:t>(</a:t>
            </a:r>
            <a:r>
              <a:rPr lang="en-US" altLang="lv-LV" sz="2000" b="1" i="1" dirty="0">
                <a:latin typeface="Times New Roman" panose="02020603050405020304" pitchFamily="18" charset="0"/>
              </a:rPr>
              <a:t>x</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a:t>
            </a: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x</a:t>
            </a:r>
            <a:r>
              <a:rPr lang="en-US" altLang="lv-LV" sz="2000" b="1" i="1" baseline="-25000" dirty="0" err="1">
                <a:latin typeface="Times New Roman" panose="02020603050405020304" pitchFamily="18" charset="0"/>
              </a:rPr>
              <a:t>d</a:t>
            </a:r>
            <a:r>
              <a:rPr lang="en-US" altLang="lv-LV" sz="2000" dirty="0">
                <a:latin typeface="Times New Roman" panose="02020603050405020304" pitchFamily="18" charset="0"/>
              </a:rPr>
              <a:t>) </a:t>
            </a:r>
            <a:r>
              <a:rPr lang="en-US" altLang="lv-LV" sz="2000" dirty="0">
                <a:latin typeface="Symbol" panose="05050102010706020507" pitchFamily="18" charset="2"/>
                <a:sym typeface="Symbol" panose="05050102010706020507" pitchFamily="18" charset="2"/>
              </a:rPr>
              <a:t>&lt;</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y</a:t>
            </a:r>
            <a:r>
              <a:rPr lang="en-US" altLang="lv-LV" sz="2000" baseline="-25000" dirty="0">
                <a:latin typeface="Times New Roman" panose="02020603050405020304" pitchFamily="18" charset="0"/>
              </a:rPr>
              <a:t>2</a:t>
            </a:r>
            <a:r>
              <a:rPr lang="en-US" altLang="lv-LV" sz="2000" dirty="0">
                <a:latin typeface="Times New Roman" panose="02020603050405020304" pitchFamily="18" charset="0"/>
              </a:rPr>
              <a:t>, </a:t>
            </a:r>
            <a:r>
              <a:rPr lang="en-US" altLang="lv-LV" sz="2000" b="1" i="1" dirty="0">
                <a:latin typeface="Times New Roman" panose="02020603050405020304" pitchFamily="18" charset="0"/>
              </a:rPr>
              <a:t>…</a:t>
            </a:r>
            <a:r>
              <a:rPr lang="en-US" altLang="lv-LV" sz="2000" dirty="0">
                <a:latin typeface="Times New Roman" panose="02020603050405020304" pitchFamily="18" charset="0"/>
              </a:rPr>
              <a:t>, </a:t>
            </a:r>
            <a:r>
              <a:rPr lang="en-US" altLang="lv-LV" sz="2000" b="1" i="1" dirty="0" err="1">
                <a:latin typeface="Times New Roman" panose="02020603050405020304" pitchFamily="18" charset="0"/>
              </a:rPr>
              <a:t>y</a:t>
            </a:r>
            <a:r>
              <a:rPr lang="en-US" altLang="lv-LV" sz="2000" b="1" i="1" baseline="-25000" dirty="0" err="1">
                <a:latin typeface="Times New Roman" panose="02020603050405020304" pitchFamily="18" charset="0"/>
              </a:rPr>
              <a:t>d</a:t>
            </a:r>
            <a:r>
              <a:rPr lang="en-US" altLang="lv-LV" sz="2000" dirty="0">
                <a:latin typeface="Times New Roman" panose="02020603050405020304" pitchFamily="18" charset="0"/>
              </a:rPr>
              <a:t>)</a:t>
            </a:r>
          </a:p>
          <a:p>
            <a:pPr eaLnBrk="1" hangingPunct="1">
              <a:buFont typeface="Wingdings" panose="05000000000000000000" pitchFamily="2" charset="2"/>
              <a:buNone/>
            </a:pPr>
            <a:r>
              <a:rPr lang="en-US" altLang="lv-LV" sz="2000" dirty="0">
                <a:latin typeface="Times New Roman" panose="02020603050405020304" pitchFamily="18" charset="0"/>
              </a:rPr>
              <a:t>	</a:t>
            </a:r>
            <a:r>
              <a:rPr lang="en-US" altLang="lv-LV" dirty="0"/>
              <a:t>I.e., the tuples are compared by the first dimension, then by the second dimension, etc.</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328DD70-2E5E-4875-92A0-EC389C62BBF0}" type="slidenum">
              <a:rPr lang="en-US" altLang="lv-LV" sz="1400"/>
              <a:pPr eaLnBrk="1" hangingPunct="1"/>
              <a:t>55</a:t>
            </a:fld>
            <a:endParaRPr lang="en-US" altLang="lv-LV" sz="1400"/>
          </a:p>
        </p:txBody>
      </p:sp>
    </p:spTree>
    <p:extLst>
      <p:ext uri="{BB962C8B-B14F-4D97-AF65-F5344CB8AC3E}">
        <p14:creationId xmlns:p14="http://schemas.microsoft.com/office/powerpoint/2010/main" val="207378175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lv-LV" smtClean="0"/>
              <a:t>Lexicographic-Sort</a:t>
            </a:r>
          </a:p>
        </p:txBody>
      </p:sp>
      <p:sp>
        <p:nvSpPr>
          <p:cNvPr id="11269" name="Rectangle 3" descr="Rectangle: Click to edit Master text styles&#10;Second level&#10;Third level&#10;Fourth level&#10;Fifth level"/>
          <p:cNvSpPr>
            <a:spLocks noGrp="1" noChangeArrowheads="1"/>
          </p:cNvSpPr>
          <p:nvPr>
            <p:ph sz="half" idx="1"/>
          </p:nvPr>
        </p:nvSpPr>
        <p:spPr/>
        <p:txBody>
          <a:bodyPr/>
          <a:lstStyle/>
          <a:p>
            <a:pPr eaLnBrk="1" hangingPunct="1">
              <a:lnSpc>
                <a:spcPct val="90000"/>
              </a:lnSpc>
            </a:pPr>
            <a:r>
              <a:rPr lang="en-US" altLang="lv-LV" sz="2000"/>
              <a:t>Let </a:t>
            </a:r>
            <a:r>
              <a:rPr lang="en-US" altLang="lv-LV" sz="2000" b="1" i="1">
                <a:latin typeface="Times New Roman" panose="02020603050405020304" pitchFamily="18" charset="0"/>
              </a:rPr>
              <a:t>C</a:t>
            </a:r>
            <a:r>
              <a:rPr lang="en-US" altLang="lv-LV" sz="2000" b="1" i="1" baseline="-25000">
                <a:latin typeface="Times New Roman" panose="02020603050405020304" pitchFamily="18" charset="0"/>
              </a:rPr>
              <a:t>i</a:t>
            </a:r>
            <a:r>
              <a:rPr lang="en-US" altLang="lv-LV" sz="2000"/>
              <a:t> be the comparator that compares two tuples by their </a:t>
            </a:r>
            <a:r>
              <a:rPr lang="en-US" altLang="lv-LV" sz="2000" b="1" i="1">
                <a:latin typeface="Times New Roman" panose="02020603050405020304" pitchFamily="18" charset="0"/>
              </a:rPr>
              <a:t>i-</a:t>
            </a:r>
            <a:r>
              <a:rPr lang="en-US" altLang="lv-LV" sz="2000"/>
              <a:t>th dimension</a:t>
            </a:r>
          </a:p>
          <a:p>
            <a:pPr eaLnBrk="1" hangingPunct="1">
              <a:lnSpc>
                <a:spcPct val="90000"/>
              </a:lnSpc>
            </a:pPr>
            <a:r>
              <a:rPr lang="en-US" altLang="lv-LV" sz="2000"/>
              <a:t>Let </a:t>
            </a:r>
            <a:r>
              <a:rPr lang="en-US" altLang="lv-LV" sz="2000" b="1" i="1">
                <a:latin typeface="Times New Roman" panose="02020603050405020304" pitchFamily="18" charset="0"/>
              </a:rPr>
              <a:t>stableSort</a:t>
            </a:r>
            <a:r>
              <a:rPr lang="en-US" altLang="lv-LV" sz="2000">
                <a:latin typeface="Times New Roman" panose="02020603050405020304" pitchFamily="18" charset="0"/>
              </a:rPr>
              <a:t>(</a:t>
            </a:r>
            <a:r>
              <a:rPr lang="en-US" altLang="lv-LV" sz="2000" b="1" i="1">
                <a:latin typeface="Times New Roman" panose="02020603050405020304" pitchFamily="18" charset="0"/>
              </a:rPr>
              <a:t>S</a:t>
            </a:r>
            <a:r>
              <a:rPr lang="en-US" altLang="lv-LV" sz="2000">
                <a:latin typeface="Times New Roman" panose="02020603050405020304" pitchFamily="18" charset="0"/>
              </a:rPr>
              <a:t>, </a:t>
            </a:r>
            <a:r>
              <a:rPr lang="en-US" altLang="lv-LV" sz="2000" b="1" i="1">
                <a:latin typeface="Times New Roman" panose="02020603050405020304" pitchFamily="18" charset="0"/>
              </a:rPr>
              <a:t>C</a:t>
            </a:r>
            <a:r>
              <a:rPr lang="en-US" altLang="lv-LV" sz="2000">
                <a:latin typeface="Times New Roman" panose="02020603050405020304" pitchFamily="18" charset="0"/>
              </a:rPr>
              <a:t>)</a:t>
            </a:r>
            <a:r>
              <a:rPr lang="en-US" altLang="lv-LV" sz="2000"/>
              <a:t> be a stable sorting algorithm that uses comparator </a:t>
            </a:r>
            <a:r>
              <a:rPr lang="en-US" altLang="lv-LV" sz="2000" b="1" i="1">
                <a:latin typeface="Times New Roman" panose="02020603050405020304" pitchFamily="18" charset="0"/>
              </a:rPr>
              <a:t>C</a:t>
            </a:r>
            <a:endParaRPr lang="en-US" altLang="lv-LV" sz="2000"/>
          </a:p>
          <a:p>
            <a:pPr eaLnBrk="1" hangingPunct="1">
              <a:lnSpc>
                <a:spcPct val="90000"/>
              </a:lnSpc>
            </a:pPr>
            <a:r>
              <a:rPr lang="en-US" altLang="lv-LV" sz="2000"/>
              <a:t>Lexicographic-sort sorts a sequence of </a:t>
            </a:r>
            <a:r>
              <a:rPr lang="en-US" altLang="lv-LV" sz="2000" b="1" i="1">
                <a:latin typeface="Times New Roman" panose="02020603050405020304" pitchFamily="18" charset="0"/>
              </a:rPr>
              <a:t>d-</a:t>
            </a:r>
            <a:r>
              <a:rPr lang="en-US" altLang="lv-LV" sz="2000"/>
              <a:t>tuples in lexicographic order by executing</a:t>
            </a:r>
            <a:r>
              <a:rPr lang="en-US" altLang="lv-LV" sz="2000" b="1" i="1">
                <a:latin typeface="Times New Roman" panose="02020603050405020304" pitchFamily="18" charset="0"/>
              </a:rPr>
              <a:t> d </a:t>
            </a:r>
            <a:r>
              <a:rPr lang="en-US" altLang="lv-LV" sz="2000"/>
              <a:t>times algorithm </a:t>
            </a:r>
            <a:r>
              <a:rPr lang="en-US" altLang="lv-LV" sz="2000" b="1" i="1">
                <a:latin typeface="Times New Roman" panose="02020603050405020304" pitchFamily="18" charset="0"/>
              </a:rPr>
              <a:t>stableSort</a:t>
            </a:r>
            <a:r>
              <a:rPr lang="en-US" altLang="lv-LV" sz="2000"/>
              <a:t>, one per dimension</a:t>
            </a:r>
          </a:p>
          <a:p>
            <a:pPr eaLnBrk="1" hangingPunct="1">
              <a:lnSpc>
                <a:spcPct val="90000"/>
              </a:lnSpc>
            </a:pPr>
            <a:r>
              <a:rPr lang="en-US" altLang="lv-LV" sz="2000"/>
              <a:t>Lexicographic-sort runs in </a:t>
            </a:r>
            <a:r>
              <a:rPr lang="en-US" altLang="lv-LV" sz="2000" b="1" i="1">
                <a:latin typeface="Times New Roman" panose="02020603050405020304" pitchFamily="18" charset="0"/>
              </a:rPr>
              <a:t>O</a:t>
            </a:r>
            <a:r>
              <a:rPr lang="en-US" altLang="lv-LV" sz="2000">
                <a:latin typeface="Times New Roman" panose="02020603050405020304" pitchFamily="18" charset="0"/>
              </a:rPr>
              <a:t>(</a:t>
            </a:r>
            <a:r>
              <a:rPr lang="en-US" altLang="lv-LV" sz="2000" b="1" i="1">
                <a:latin typeface="Times New Roman" panose="02020603050405020304" pitchFamily="18" charset="0"/>
              </a:rPr>
              <a:t>dT</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time, where </a:t>
            </a:r>
            <a:r>
              <a:rPr lang="en-US" altLang="lv-LV" sz="2000" b="1" i="1">
                <a:latin typeface="Times New Roman" panose="02020603050405020304" pitchFamily="18" charset="0"/>
              </a:rPr>
              <a:t>T</a:t>
            </a:r>
            <a:r>
              <a:rPr lang="en-US" altLang="lv-LV" sz="2000">
                <a:latin typeface="Times New Roman" panose="02020603050405020304" pitchFamily="18" charset="0"/>
              </a:rPr>
              <a:t>(</a:t>
            </a:r>
            <a:r>
              <a:rPr lang="en-US" altLang="lv-LV" sz="2000" b="1" i="1">
                <a:latin typeface="Times New Roman" panose="02020603050405020304" pitchFamily="18" charset="0"/>
              </a:rPr>
              <a:t>n</a:t>
            </a:r>
            <a:r>
              <a:rPr lang="en-US" altLang="lv-LV" sz="2000">
                <a:latin typeface="Times New Roman" panose="02020603050405020304" pitchFamily="18" charset="0"/>
              </a:rPr>
              <a:t>)</a:t>
            </a:r>
            <a:r>
              <a:rPr lang="en-US" altLang="lv-LV" sz="2000"/>
              <a:t> is the running time of </a:t>
            </a:r>
            <a:r>
              <a:rPr lang="en-US" altLang="lv-LV" sz="2000" b="1" i="1">
                <a:latin typeface="Times New Roman" panose="02020603050405020304" pitchFamily="18" charset="0"/>
              </a:rPr>
              <a:t>stableSort </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F863B6D-EEB7-4B9E-818C-E334CAA95EA8}" type="slidenum">
              <a:rPr lang="en-US" altLang="lv-LV" sz="1400"/>
              <a:pPr eaLnBrk="1" hangingPunct="1"/>
              <a:t>56</a:t>
            </a:fld>
            <a:endParaRPr lang="en-US" altLang="lv-LV" sz="1400"/>
          </a:p>
        </p:txBody>
      </p:sp>
      <p:sp>
        <p:nvSpPr>
          <p:cNvPr id="11270" name="Text Box 4"/>
          <p:cNvSpPr txBox="1">
            <a:spLocks noChangeArrowheads="1"/>
          </p:cNvSpPr>
          <p:nvPr/>
        </p:nvSpPr>
        <p:spPr bwMode="auto">
          <a:xfrm>
            <a:off x="6858000" y="1590676"/>
            <a:ext cx="3962400" cy="2265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42900" eaLnBrk="0" hangingPunct="0">
              <a:defRPr sz="2400">
                <a:solidFill>
                  <a:schemeClr val="tx1"/>
                </a:solidFill>
                <a:latin typeface="Tahoma" panose="020B0604030504040204" pitchFamily="34" charset="0"/>
              </a:defRPr>
            </a:lvl1pPr>
            <a:lvl2pPr marL="342900" defTabSz="342900" eaLnBrk="0" hangingPunct="0">
              <a:defRPr sz="2400">
                <a:solidFill>
                  <a:schemeClr val="tx1"/>
                </a:solidFill>
                <a:latin typeface="Tahoma" panose="020B0604030504040204" pitchFamily="34" charset="0"/>
              </a:defRPr>
            </a:lvl2pPr>
            <a:lvl3pPr marL="1143000" indent="-228600" defTabSz="342900" eaLnBrk="0" hangingPunct="0">
              <a:defRPr sz="2400">
                <a:solidFill>
                  <a:schemeClr val="tx1"/>
                </a:solidFill>
                <a:latin typeface="Tahoma" panose="020B0604030504040204" pitchFamily="34" charset="0"/>
              </a:defRPr>
            </a:lvl3pPr>
            <a:lvl4pPr marL="1600200" indent="-228600" defTabSz="342900" eaLnBrk="0" hangingPunct="0">
              <a:defRPr sz="2400">
                <a:solidFill>
                  <a:schemeClr val="tx1"/>
                </a:solidFill>
                <a:latin typeface="Tahoma" panose="020B0604030504040204" pitchFamily="34" charset="0"/>
              </a:defRPr>
            </a:lvl4pPr>
            <a:lvl5pPr marL="2057400" indent="-228600" defTabSz="342900" eaLnBrk="0" hangingPunct="0">
              <a:defRPr sz="2400">
                <a:solidFill>
                  <a:schemeClr val="tx1"/>
                </a:solidFill>
                <a:latin typeface="Tahoma" panose="020B0604030504040204" pitchFamily="34" charset="0"/>
              </a:defRPr>
            </a:lvl5pPr>
            <a:lvl6pPr marL="2514600" indent="-228600" algn="ctr" defTabSz="342900"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342900"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342900"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342900"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90000"/>
              </a:lnSpc>
              <a:spcBef>
                <a:spcPct val="20000"/>
              </a:spcBef>
              <a:buClr>
                <a:schemeClr val="hlink"/>
              </a:buClr>
              <a:buSzPct val="110000"/>
              <a:buFont typeface="Wingdings" panose="05000000000000000000" pitchFamily="2" charset="2"/>
              <a:buNone/>
            </a:pPr>
            <a:r>
              <a:rPr lang="en-US" altLang="lv-LV" sz="2000" b="1">
                <a:solidFill>
                  <a:srgbClr val="000000"/>
                </a:solidFill>
                <a:latin typeface="Times New Roman" panose="02020603050405020304" pitchFamily="18" charset="0"/>
              </a:rPr>
              <a:t>Algorithm</a:t>
            </a:r>
            <a:r>
              <a:rPr lang="en-US" altLang="lv-LV" sz="2000">
                <a:latin typeface="Times New Roman" panose="02020603050405020304" pitchFamily="18" charset="0"/>
              </a:rPr>
              <a:t> </a:t>
            </a:r>
            <a:r>
              <a:rPr lang="en-US" altLang="lv-LV" sz="2000" b="1" i="1">
                <a:solidFill>
                  <a:schemeClr val="tx2"/>
                </a:solidFill>
                <a:latin typeface="Times New Roman" panose="02020603050405020304" pitchFamily="18" charset="0"/>
              </a:rPr>
              <a:t>lexicographicSort</a:t>
            </a:r>
            <a:r>
              <a:rPr lang="en-US" altLang="lv-LV" sz="2000">
                <a:solidFill>
                  <a:schemeClr val="tx2"/>
                </a:solidFill>
                <a:latin typeface="Times New Roman" panose="02020603050405020304" pitchFamily="18" charset="0"/>
              </a:rPr>
              <a:t>(</a:t>
            </a:r>
            <a:r>
              <a:rPr lang="en-US" altLang="lv-LV" sz="2000" b="1" i="1">
                <a:solidFill>
                  <a:schemeClr val="tx2"/>
                </a:solidFill>
                <a:latin typeface="Times New Roman" panose="02020603050405020304" pitchFamily="18" charset="0"/>
              </a:rPr>
              <a:t>S</a:t>
            </a:r>
            <a:r>
              <a:rPr lang="en-US" altLang="lv-LV" sz="2000">
                <a:solidFill>
                  <a:schemeClr val="tx2"/>
                </a:solidFill>
                <a:latin typeface="Times New Roman" panose="02020603050405020304" pitchFamily="18" charset="0"/>
              </a:rPr>
              <a:t>)</a:t>
            </a: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tx2"/>
                </a:solidFill>
                <a:latin typeface="Times New Roman" panose="02020603050405020304" pitchFamily="18" charset="0"/>
              </a:rPr>
              <a:t>	</a:t>
            </a:r>
            <a:r>
              <a:rPr lang="en-US" altLang="lv-LV" sz="2000" b="1">
                <a:solidFill>
                  <a:srgbClr val="000000"/>
                </a:solidFill>
                <a:latin typeface="Times New Roman" panose="02020603050405020304" pitchFamily="18" charset="0"/>
              </a:rPr>
              <a:t>Input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of  </a:t>
            </a:r>
            <a:r>
              <a:rPr lang="en-US" altLang="lv-LV" sz="2000" b="1" i="1">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-tuples</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Output</a:t>
            </a:r>
            <a:r>
              <a:rPr lang="en-US" altLang="lv-LV" sz="2000">
                <a:latin typeface="Times New Roman" panose="02020603050405020304" pitchFamily="18" charset="0"/>
              </a:rPr>
              <a:t> </a:t>
            </a:r>
            <a:r>
              <a:rPr lang="en-US" altLang="lv-LV" sz="2000">
                <a:solidFill>
                  <a:schemeClr val="accent2"/>
                </a:solidFill>
                <a:latin typeface="Times New Roman" panose="02020603050405020304" pitchFamily="18" charset="0"/>
              </a:rPr>
              <a:t>sequence </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sorted in</a:t>
            </a:r>
            <a:br>
              <a:rPr lang="en-US" altLang="lv-LV" sz="2000">
                <a:solidFill>
                  <a:schemeClr val="accent2"/>
                </a:solidFill>
                <a:latin typeface="Times New Roman" panose="02020603050405020304" pitchFamily="18" charset="0"/>
              </a:rPr>
            </a:br>
            <a:r>
              <a:rPr lang="en-US" altLang="lv-LV" sz="2000">
                <a:solidFill>
                  <a:schemeClr val="accent2"/>
                </a:solidFill>
                <a:latin typeface="Times New Roman" panose="02020603050405020304" pitchFamily="18" charset="0"/>
              </a:rPr>
              <a:t>		lexicographic order</a:t>
            </a:r>
          </a:p>
          <a:p>
            <a:pPr algn="l" eaLnBrk="1" hangingPunct="1">
              <a:lnSpc>
                <a:spcPct val="90000"/>
              </a:lnSpc>
              <a:spcBef>
                <a:spcPct val="20000"/>
              </a:spcBef>
              <a:buClr>
                <a:schemeClr val="hlink"/>
              </a:buClr>
              <a:buSzPct val="110000"/>
              <a:buFont typeface="Wingdings" panose="05000000000000000000" pitchFamily="2" charset="2"/>
              <a:buNone/>
            </a:pPr>
            <a:endParaRPr lang="en-US" altLang="lv-LV" sz="2000">
              <a:solidFill>
                <a:schemeClr val="accent2"/>
              </a:solidFill>
              <a:latin typeface="Times New Roman" panose="02020603050405020304" pitchFamily="18" charset="0"/>
            </a:endParaRPr>
          </a:p>
          <a:p>
            <a:pPr algn="l" eaLnBrk="1" hangingPunct="1">
              <a:lnSpc>
                <a:spcPct val="90000"/>
              </a:lnSpc>
              <a:spcBef>
                <a:spcPct val="20000"/>
              </a:spcBef>
              <a:buClr>
                <a:schemeClr val="hlink"/>
              </a:buClr>
              <a:buSzPct val="110000"/>
              <a:buFont typeface="Wingdings" panose="05000000000000000000" pitchFamily="2" charset="2"/>
              <a:buNone/>
            </a:pP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for </a:t>
            </a:r>
            <a:r>
              <a:rPr lang="en-US" altLang="lv-LV" sz="2000" b="1" i="1">
                <a:solidFill>
                  <a:schemeClr val="accent2"/>
                </a:solidFill>
                <a:latin typeface="Times New Roman" panose="02020603050405020304" pitchFamily="18" charset="0"/>
              </a:rPr>
              <a:t>i </a:t>
            </a:r>
            <a:r>
              <a:rPr lang="en-US" altLang="lv-LV" sz="2000">
                <a:solidFill>
                  <a:srgbClr val="000000"/>
                </a:solidFill>
                <a:latin typeface="Times New Roman" panose="02020603050405020304" pitchFamily="18" charset="0"/>
                <a:sym typeface="Symbol" panose="05050102010706020507" pitchFamily="18" charset="2"/>
              </a:rPr>
              <a:t></a:t>
            </a:r>
            <a:r>
              <a:rPr lang="en-US" altLang="lv-LV" sz="2000">
                <a:solidFill>
                  <a:schemeClr val="tx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d</a:t>
            </a:r>
            <a:r>
              <a:rPr lang="en-US" altLang="lv-LV" sz="2000">
                <a:solidFill>
                  <a:schemeClr val="accent2"/>
                </a:solidFill>
                <a:latin typeface="Times New Roman" panose="02020603050405020304" pitchFamily="18" charset="0"/>
              </a:rPr>
              <a:t> </a:t>
            </a:r>
            <a:r>
              <a:rPr lang="en-US" altLang="lv-LV" sz="2000" b="1">
                <a:solidFill>
                  <a:srgbClr val="000000"/>
                </a:solidFill>
                <a:latin typeface="Times New Roman" panose="02020603050405020304" pitchFamily="18" charset="0"/>
              </a:rPr>
              <a:t>downto</a:t>
            </a:r>
            <a:r>
              <a:rPr lang="en-US" altLang="lv-LV" sz="2000">
                <a:solidFill>
                  <a:schemeClr val="accent2"/>
                </a:solidFill>
                <a:latin typeface="Times New Roman" panose="02020603050405020304" pitchFamily="18" charset="0"/>
              </a:rPr>
              <a:t> 1</a:t>
            </a:r>
          </a:p>
          <a:p>
            <a:pPr lvl="1" algn="l" eaLnBrk="1" hangingPunct="1">
              <a:lnSpc>
                <a:spcPct val="90000"/>
              </a:lnSpc>
              <a:spcBef>
                <a:spcPct val="20000"/>
              </a:spcBef>
              <a:buClr>
                <a:schemeClr val="hlink"/>
              </a:buClr>
              <a:buSzPct val="110000"/>
              <a:buFont typeface="Wingdings" panose="05000000000000000000" pitchFamily="2" charset="2"/>
              <a:buNone/>
            </a:pPr>
            <a:r>
              <a:rPr lang="en-US" altLang="lv-LV" sz="2000" b="1" i="1">
                <a:solidFill>
                  <a:schemeClr val="accent2"/>
                </a:solidFill>
                <a:latin typeface="Times New Roman" panose="02020603050405020304" pitchFamily="18" charset="0"/>
              </a:rPr>
              <a:t>	stableSort</a:t>
            </a:r>
            <a:r>
              <a:rPr lang="en-US" altLang="lv-LV" sz="2000">
                <a:solidFill>
                  <a:schemeClr val="accent2"/>
                </a:solidFill>
                <a:latin typeface="Times New Roman" panose="02020603050405020304" pitchFamily="18" charset="0"/>
              </a:rPr>
              <a:t>(</a:t>
            </a:r>
            <a:r>
              <a:rPr lang="en-US" altLang="lv-LV" sz="2000" b="1" i="1">
                <a:solidFill>
                  <a:schemeClr val="accent2"/>
                </a:solidFill>
                <a:latin typeface="Times New Roman" panose="02020603050405020304" pitchFamily="18" charset="0"/>
              </a:rPr>
              <a:t>S</a:t>
            </a:r>
            <a:r>
              <a:rPr lang="en-US" altLang="lv-LV" sz="2000">
                <a:solidFill>
                  <a:schemeClr val="accent2"/>
                </a:solidFill>
                <a:latin typeface="Times New Roman" panose="02020603050405020304" pitchFamily="18" charset="0"/>
              </a:rPr>
              <a:t>, </a:t>
            </a:r>
            <a:r>
              <a:rPr lang="en-US" altLang="lv-LV" sz="2000" b="1" i="1">
                <a:solidFill>
                  <a:schemeClr val="accent2"/>
                </a:solidFill>
                <a:latin typeface="Times New Roman" panose="02020603050405020304" pitchFamily="18" charset="0"/>
              </a:rPr>
              <a:t>C</a:t>
            </a:r>
            <a:r>
              <a:rPr lang="en-US" altLang="lv-LV" sz="2000" b="1" i="1" baseline="-25000">
                <a:solidFill>
                  <a:schemeClr val="accent2"/>
                </a:solidFill>
                <a:latin typeface="Times New Roman" panose="02020603050405020304" pitchFamily="18" charset="0"/>
              </a:rPr>
              <a:t>i</a:t>
            </a:r>
            <a:r>
              <a:rPr lang="en-US" altLang="lv-LV" sz="2000">
                <a:solidFill>
                  <a:schemeClr val="accent2"/>
                </a:solidFill>
                <a:latin typeface="Times New Roman" panose="02020603050405020304" pitchFamily="18" charset="0"/>
              </a:rPr>
              <a:t>)</a:t>
            </a:r>
          </a:p>
        </p:txBody>
      </p:sp>
      <p:sp>
        <p:nvSpPr>
          <p:cNvPr id="11271" name="Text Box 5"/>
          <p:cNvSpPr txBox="1">
            <a:spLocks noChangeArrowheads="1"/>
          </p:cNvSpPr>
          <p:nvPr/>
        </p:nvSpPr>
        <p:spPr bwMode="auto">
          <a:xfrm>
            <a:off x="6858000" y="4029075"/>
            <a:ext cx="4114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lv-LV"/>
              <a:t>Example:</a:t>
            </a:r>
          </a:p>
          <a:p>
            <a:pPr algn="l" eaLnBrk="1" hangingPunct="1">
              <a:spcBef>
                <a:spcPct val="50000"/>
              </a:spcBef>
            </a:pPr>
            <a:r>
              <a:rPr lang="en-US" altLang="lv-LV" sz="2000">
                <a:latin typeface="Times New Roman" panose="02020603050405020304" pitchFamily="18" charset="0"/>
              </a:rPr>
              <a:t>(7,4,6) (5,1,5) (2,4,6) (2, 1, 4) (3, 2, 4)</a:t>
            </a:r>
          </a:p>
          <a:p>
            <a:pPr algn="l" eaLnBrk="1" hangingPunct="1">
              <a:spcBef>
                <a:spcPct val="50000"/>
              </a:spcBef>
            </a:pPr>
            <a:r>
              <a:rPr lang="en-US" altLang="lv-LV" sz="2000">
                <a:latin typeface="Times New Roman" panose="02020603050405020304" pitchFamily="18" charset="0"/>
              </a:rPr>
              <a:t>(2, 1, </a:t>
            </a:r>
            <a:r>
              <a:rPr lang="en-US" altLang="lv-LV" sz="2000">
                <a:solidFill>
                  <a:schemeClr val="tx2"/>
                </a:solidFill>
                <a:latin typeface="Times New Roman" panose="02020603050405020304" pitchFamily="18" charset="0"/>
              </a:rPr>
              <a:t>4</a:t>
            </a:r>
            <a:r>
              <a:rPr lang="en-US" altLang="lv-LV" sz="2000">
                <a:latin typeface="Times New Roman" panose="02020603050405020304" pitchFamily="18" charset="0"/>
              </a:rPr>
              <a:t>) (3, 2, </a:t>
            </a:r>
            <a:r>
              <a:rPr lang="en-US" altLang="lv-LV" sz="2000">
                <a:solidFill>
                  <a:schemeClr val="tx2"/>
                </a:solidFill>
                <a:latin typeface="Times New Roman" panose="02020603050405020304" pitchFamily="18" charset="0"/>
              </a:rPr>
              <a:t>4</a:t>
            </a:r>
            <a:r>
              <a:rPr lang="en-US" altLang="lv-LV" sz="2000">
                <a:latin typeface="Times New Roman" panose="02020603050405020304" pitchFamily="18" charset="0"/>
              </a:rPr>
              <a:t>) (5,1,</a:t>
            </a:r>
            <a:r>
              <a:rPr lang="en-US" altLang="lv-LV" sz="2000">
                <a:solidFill>
                  <a:schemeClr val="tx2"/>
                </a:solidFill>
                <a:latin typeface="Times New Roman" panose="02020603050405020304" pitchFamily="18" charset="0"/>
              </a:rPr>
              <a:t>5</a:t>
            </a:r>
            <a:r>
              <a:rPr lang="en-US" altLang="lv-LV" sz="2000">
                <a:latin typeface="Times New Roman" panose="02020603050405020304" pitchFamily="18" charset="0"/>
              </a:rPr>
              <a:t>) (7,4,</a:t>
            </a:r>
            <a:r>
              <a:rPr lang="en-US" altLang="lv-LV" sz="2000">
                <a:solidFill>
                  <a:schemeClr val="tx2"/>
                </a:solidFill>
                <a:latin typeface="Times New Roman" panose="02020603050405020304" pitchFamily="18" charset="0"/>
              </a:rPr>
              <a:t>6</a:t>
            </a:r>
            <a:r>
              <a:rPr lang="en-US" altLang="lv-LV" sz="2000">
                <a:latin typeface="Times New Roman" panose="02020603050405020304" pitchFamily="18" charset="0"/>
              </a:rPr>
              <a:t>) (2,4,</a:t>
            </a:r>
            <a:r>
              <a:rPr lang="en-US" altLang="lv-LV" sz="2000">
                <a:solidFill>
                  <a:schemeClr val="tx2"/>
                </a:solidFill>
                <a:latin typeface="Times New Roman" panose="02020603050405020304" pitchFamily="18" charset="0"/>
              </a:rPr>
              <a:t>6</a:t>
            </a:r>
            <a:r>
              <a:rPr lang="en-US" altLang="lv-LV" sz="2000">
                <a:latin typeface="Times New Roman" panose="02020603050405020304" pitchFamily="18" charset="0"/>
              </a:rPr>
              <a:t>)</a:t>
            </a:r>
          </a:p>
          <a:p>
            <a:pPr algn="l" eaLnBrk="1" hangingPunct="1">
              <a:spcBef>
                <a:spcPct val="50000"/>
              </a:spcBef>
            </a:pPr>
            <a:r>
              <a:rPr lang="en-US" altLang="lv-LV" sz="2000">
                <a:latin typeface="Times New Roman" panose="02020603050405020304" pitchFamily="18" charset="0"/>
              </a:rPr>
              <a:t>(2, </a:t>
            </a:r>
            <a:r>
              <a:rPr lang="en-US" altLang="lv-LV" sz="2000">
                <a:solidFill>
                  <a:schemeClr val="tx2"/>
                </a:solidFill>
                <a:latin typeface="Times New Roman" panose="02020603050405020304" pitchFamily="18" charset="0"/>
              </a:rPr>
              <a:t>1</a:t>
            </a:r>
            <a:r>
              <a:rPr lang="en-US" altLang="lv-LV" sz="2000">
                <a:latin typeface="Times New Roman" panose="02020603050405020304" pitchFamily="18" charset="0"/>
              </a:rPr>
              <a:t>, 4) (5,</a:t>
            </a:r>
            <a:r>
              <a:rPr lang="en-US" altLang="lv-LV" sz="2000">
                <a:solidFill>
                  <a:schemeClr val="tx2"/>
                </a:solidFill>
                <a:latin typeface="Times New Roman" panose="02020603050405020304" pitchFamily="18" charset="0"/>
              </a:rPr>
              <a:t>1</a:t>
            </a:r>
            <a:r>
              <a:rPr lang="en-US" altLang="lv-LV" sz="2000">
                <a:latin typeface="Times New Roman" panose="02020603050405020304" pitchFamily="18" charset="0"/>
              </a:rPr>
              <a:t>,5) (3, </a:t>
            </a:r>
            <a:r>
              <a:rPr lang="en-US" altLang="lv-LV" sz="2000">
                <a:solidFill>
                  <a:schemeClr val="tx2"/>
                </a:solidFill>
                <a:latin typeface="Times New Roman" panose="02020603050405020304" pitchFamily="18" charset="0"/>
              </a:rPr>
              <a:t>2</a:t>
            </a:r>
            <a:r>
              <a:rPr lang="en-US" altLang="lv-LV" sz="2000">
                <a:latin typeface="Times New Roman" panose="02020603050405020304" pitchFamily="18" charset="0"/>
              </a:rPr>
              <a:t>, 4) (7,</a:t>
            </a:r>
            <a:r>
              <a:rPr lang="en-US" altLang="lv-LV" sz="2000">
                <a:solidFill>
                  <a:schemeClr val="tx2"/>
                </a:solidFill>
                <a:latin typeface="Times New Roman" panose="02020603050405020304" pitchFamily="18" charset="0"/>
              </a:rPr>
              <a:t>4</a:t>
            </a:r>
            <a:r>
              <a:rPr lang="en-US" altLang="lv-LV" sz="2000">
                <a:latin typeface="Times New Roman" panose="02020603050405020304" pitchFamily="18" charset="0"/>
              </a:rPr>
              <a:t>,6) (2,</a:t>
            </a:r>
            <a:r>
              <a:rPr lang="en-US" altLang="lv-LV" sz="2000">
                <a:solidFill>
                  <a:schemeClr val="tx2"/>
                </a:solidFill>
                <a:latin typeface="Times New Roman" panose="02020603050405020304" pitchFamily="18" charset="0"/>
              </a:rPr>
              <a:t>4</a:t>
            </a:r>
            <a:r>
              <a:rPr lang="en-US" altLang="lv-LV" sz="2000">
                <a:latin typeface="Times New Roman" panose="02020603050405020304" pitchFamily="18" charset="0"/>
              </a:rPr>
              <a:t>,6)</a:t>
            </a:r>
          </a:p>
          <a:p>
            <a:pPr algn="l" eaLnBrk="1" hangingPunct="1">
              <a:spcBef>
                <a:spcPct val="50000"/>
              </a:spcBef>
            </a:pPr>
            <a:r>
              <a:rPr lang="en-US" altLang="lv-LV" sz="2000">
                <a:latin typeface="Times New Roman" panose="02020603050405020304" pitchFamily="18" charset="0"/>
              </a:rPr>
              <a:t>(</a:t>
            </a:r>
            <a:r>
              <a:rPr lang="en-US" altLang="lv-LV" sz="2000">
                <a:solidFill>
                  <a:schemeClr val="tx2"/>
                </a:solidFill>
                <a:latin typeface="Times New Roman" panose="02020603050405020304" pitchFamily="18" charset="0"/>
              </a:rPr>
              <a:t>2</a:t>
            </a:r>
            <a:r>
              <a:rPr lang="en-US" altLang="lv-LV" sz="2000">
                <a:latin typeface="Times New Roman" panose="02020603050405020304" pitchFamily="18" charset="0"/>
              </a:rPr>
              <a:t>, 1, 4) (</a:t>
            </a:r>
            <a:r>
              <a:rPr lang="en-US" altLang="lv-LV" sz="2000">
                <a:solidFill>
                  <a:schemeClr val="tx2"/>
                </a:solidFill>
                <a:latin typeface="Times New Roman" panose="02020603050405020304" pitchFamily="18" charset="0"/>
              </a:rPr>
              <a:t>2</a:t>
            </a:r>
            <a:r>
              <a:rPr lang="en-US" altLang="lv-LV" sz="2000">
                <a:latin typeface="Times New Roman" panose="02020603050405020304" pitchFamily="18" charset="0"/>
              </a:rPr>
              <a:t>,4,6) (</a:t>
            </a:r>
            <a:r>
              <a:rPr lang="en-US" altLang="lv-LV" sz="2000">
                <a:solidFill>
                  <a:schemeClr val="tx2"/>
                </a:solidFill>
                <a:latin typeface="Times New Roman" panose="02020603050405020304" pitchFamily="18" charset="0"/>
              </a:rPr>
              <a:t>3</a:t>
            </a:r>
            <a:r>
              <a:rPr lang="en-US" altLang="lv-LV" sz="2000">
                <a:latin typeface="Times New Roman" panose="02020603050405020304" pitchFamily="18" charset="0"/>
              </a:rPr>
              <a:t>, 2, 4) (</a:t>
            </a:r>
            <a:r>
              <a:rPr lang="en-US" altLang="lv-LV" sz="2000">
                <a:solidFill>
                  <a:schemeClr val="tx2"/>
                </a:solidFill>
                <a:latin typeface="Times New Roman" panose="02020603050405020304" pitchFamily="18" charset="0"/>
              </a:rPr>
              <a:t>5</a:t>
            </a:r>
            <a:r>
              <a:rPr lang="en-US" altLang="lv-LV" sz="2000">
                <a:latin typeface="Times New Roman" panose="02020603050405020304" pitchFamily="18" charset="0"/>
              </a:rPr>
              <a:t>,1,5) (</a:t>
            </a:r>
            <a:r>
              <a:rPr lang="en-US" altLang="lv-LV" sz="2000">
                <a:solidFill>
                  <a:schemeClr val="tx2"/>
                </a:solidFill>
                <a:latin typeface="Times New Roman" panose="02020603050405020304" pitchFamily="18" charset="0"/>
              </a:rPr>
              <a:t>7</a:t>
            </a:r>
            <a:r>
              <a:rPr lang="en-US" altLang="lv-LV" sz="2000">
                <a:latin typeface="Times New Roman" panose="02020603050405020304" pitchFamily="18" charset="0"/>
              </a:rPr>
              <a:t>,4,6)</a:t>
            </a:r>
          </a:p>
        </p:txBody>
      </p:sp>
    </p:spTree>
    <p:extLst>
      <p:ext uri="{BB962C8B-B14F-4D97-AF65-F5344CB8AC3E}">
        <p14:creationId xmlns:p14="http://schemas.microsoft.com/office/powerpoint/2010/main" val="1194568371"/>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Sort</a:t>
            </a:r>
          </a:p>
        </p:txBody>
      </p:sp>
      <p:sp>
        <p:nvSpPr>
          <p:cNvPr id="3" name="Content Placeholder 2"/>
          <p:cNvSpPr>
            <a:spLocks noGrp="1"/>
          </p:cNvSpPr>
          <p:nvPr>
            <p:ph idx="1"/>
          </p:nvPr>
        </p:nvSpPr>
        <p:spPr/>
        <p:txBody>
          <a:bodyPr/>
          <a:lstStyle/>
          <a:p>
            <a:r>
              <a:rPr lang="en-US" b="1" i="1" dirty="0" smtClean="0"/>
              <a:t>Counting </a:t>
            </a:r>
            <a:r>
              <a:rPr lang="en-US" b="1" i="1" dirty="0"/>
              <a:t>sort</a:t>
            </a:r>
            <a:r>
              <a:rPr lang="en-US" dirty="0"/>
              <a:t> is an algorithm for sorting a collection of objects according to keys that are small </a:t>
            </a:r>
            <a:r>
              <a:rPr lang="en-US" dirty="0" smtClean="0"/>
              <a:t>integers</a:t>
            </a:r>
          </a:p>
          <a:p>
            <a:pPr>
              <a:spcBef>
                <a:spcPts val="24"/>
              </a:spcBef>
            </a:pPr>
            <a:r>
              <a:rPr lang="en-US" dirty="0"/>
              <a:t>It operates by counting the number of objects that have </a:t>
            </a:r>
            <a:r>
              <a:rPr lang="en-US" dirty="0" smtClean="0"/>
              <a:t>distinct </a:t>
            </a:r>
            <a:r>
              <a:rPr lang="en-US" dirty="0"/>
              <a:t>key </a:t>
            </a:r>
            <a:r>
              <a:rPr lang="en-US" dirty="0" smtClean="0"/>
              <a:t>values</a:t>
            </a:r>
          </a:p>
          <a:p>
            <a:pPr>
              <a:spcBef>
                <a:spcPts val="24"/>
              </a:spcBef>
            </a:pPr>
            <a:r>
              <a:rPr lang="en-US" dirty="0" smtClean="0"/>
              <a:t>It then uses </a:t>
            </a:r>
            <a:r>
              <a:rPr lang="en-US" dirty="0"/>
              <a:t>arithmetic on those counts to determine the positions of each key value in the output </a:t>
            </a:r>
            <a:r>
              <a:rPr lang="en-US" dirty="0" smtClean="0"/>
              <a:t>sequence</a:t>
            </a:r>
          </a:p>
          <a:p>
            <a:pPr>
              <a:spcBef>
                <a:spcPts val="24"/>
              </a:spcBef>
            </a:pPr>
            <a:r>
              <a:rPr lang="en-US" dirty="0" smtClean="0"/>
              <a:t>Its </a:t>
            </a:r>
            <a:r>
              <a:rPr lang="en-US" dirty="0"/>
              <a:t>running time is linear in the number of items and the maximum key </a:t>
            </a:r>
            <a:r>
              <a:rPr lang="en-US" dirty="0" smtClean="0"/>
              <a:t>value</a:t>
            </a:r>
          </a:p>
          <a:p>
            <a:pPr>
              <a:spcBef>
                <a:spcPts val="24"/>
              </a:spcBef>
            </a:pPr>
            <a:r>
              <a:rPr lang="en-US" dirty="0"/>
              <a:t>S</a:t>
            </a:r>
            <a:r>
              <a:rPr lang="en-US" dirty="0" smtClean="0"/>
              <a:t>o </a:t>
            </a:r>
            <a:r>
              <a:rPr lang="en-US" dirty="0"/>
              <a:t>it is only suitable for use </a:t>
            </a:r>
            <a:r>
              <a:rPr lang="en-US" dirty="0" smtClean="0"/>
              <a:t>in </a:t>
            </a:r>
            <a:r>
              <a:rPr lang="en-US" dirty="0"/>
              <a:t>situations where the keys are not significantly larger than the number of </a:t>
            </a:r>
            <a:r>
              <a:rPr lang="en-US" dirty="0" smtClean="0"/>
              <a:t>items</a:t>
            </a:r>
          </a:p>
          <a:p>
            <a:pPr>
              <a:spcBef>
                <a:spcPts val="24"/>
              </a:spcBef>
            </a:pPr>
            <a:r>
              <a:rPr lang="en-US" dirty="0" smtClean="0"/>
              <a:t>However</a:t>
            </a:r>
            <a:r>
              <a:rPr lang="en-US" dirty="0"/>
              <a:t>, it is often used as a subroutine in another sorting algorithm, radix sort, that can handle larger keys more efficiently</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57</a:t>
            </a:fld>
            <a:endParaRPr lang="en-US" dirty="0"/>
          </a:p>
        </p:txBody>
      </p:sp>
    </p:spTree>
    <p:extLst>
      <p:ext uri="{BB962C8B-B14F-4D97-AF65-F5344CB8AC3E}">
        <p14:creationId xmlns:p14="http://schemas.microsoft.com/office/powerpoint/2010/main" val="1658896067"/>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Counting Sort – 2 </a:t>
            </a:r>
            <a:endParaRPr lang="en-US" dirty="0"/>
          </a:p>
        </p:txBody>
      </p:sp>
      <p:sp>
        <p:nvSpPr>
          <p:cNvPr id="4" name="Content Placeholder 3"/>
          <p:cNvSpPr>
            <a:spLocks noGrp="1"/>
          </p:cNvSpPr>
          <p:nvPr>
            <p:ph sz="half" idx="2"/>
          </p:nvPr>
        </p:nvSpPr>
        <p:spPr>
          <a:xfrm>
            <a:off x="6604000" y="1706433"/>
            <a:ext cx="4978400" cy="4114800"/>
          </a:xfrm>
        </p:spPr>
        <p:txBody>
          <a:bodyPr/>
          <a:lstStyle/>
          <a:p>
            <a:r>
              <a:rPr lang="lv-LV" sz="1800" dirty="0" smtClean="0"/>
              <a:t>A</a:t>
            </a:r>
            <a:r>
              <a:rPr lang="en-US" sz="1800" dirty="0" err="1" smtClean="0"/>
              <a:t>rray</a:t>
            </a:r>
            <a:r>
              <a:rPr lang="en-US" sz="1800" dirty="0" smtClean="0"/>
              <a:t> </a:t>
            </a:r>
            <a:r>
              <a:rPr lang="en-US" sz="1800" dirty="0"/>
              <a:t>of counters, </a:t>
            </a:r>
            <a:r>
              <a:rPr lang="en-US" sz="1800" dirty="0">
                <a:latin typeface="Courier New" pitchFamily="49" charset="0"/>
                <a:cs typeface="Courier New" pitchFamily="49" charset="0"/>
              </a:rPr>
              <a:t>count[],</a:t>
            </a:r>
            <a:r>
              <a:rPr lang="en-US" sz="1800" dirty="0"/>
              <a:t> to track the number of times each value occurs in </a:t>
            </a:r>
            <a:r>
              <a:rPr lang="en-US" sz="1800" dirty="0">
                <a:latin typeface="Courier New" pitchFamily="49" charset="0"/>
                <a:cs typeface="Courier New" pitchFamily="49" charset="0"/>
              </a:rPr>
              <a:t>data[]</a:t>
            </a:r>
          </a:p>
          <a:p>
            <a:pPr lvl="1"/>
            <a:r>
              <a:rPr lang="en-US" sz="1800" dirty="0"/>
              <a:t>The </a:t>
            </a:r>
            <a:r>
              <a:rPr lang="en-US" sz="1800" dirty="0">
                <a:latin typeface="Courier New" pitchFamily="49" charset="0"/>
                <a:cs typeface="Courier New" pitchFamily="49" charset="0"/>
              </a:rPr>
              <a:t>count[]</a:t>
            </a:r>
            <a:r>
              <a:rPr lang="en-US" sz="1800" dirty="0"/>
              <a:t> array is indexed with the values from data</a:t>
            </a:r>
          </a:p>
          <a:p>
            <a:pPr lvl="1"/>
            <a:r>
              <a:rPr lang="en-US" sz="1800" dirty="0"/>
              <a:t>Once the count is completed, the counters indicating the values </a:t>
            </a:r>
            <a:r>
              <a:rPr lang="en-US" sz="1800" u="sng" dirty="0"/>
              <a:t>&lt;</a:t>
            </a:r>
            <a:r>
              <a:rPr lang="en-US" sz="1800" dirty="0"/>
              <a:t> </a:t>
            </a:r>
            <a:r>
              <a:rPr lang="en-US" sz="1800" i="1" dirty="0" err="1"/>
              <a:t>i</a:t>
            </a:r>
            <a:r>
              <a:rPr lang="en-US" sz="1800" dirty="0"/>
              <a:t> are added together and stored in </a:t>
            </a:r>
            <a:r>
              <a:rPr lang="en-US" sz="1800" dirty="0">
                <a:latin typeface="Courier New" pitchFamily="49" charset="0"/>
                <a:cs typeface="Courier New" pitchFamily="49" charset="0"/>
              </a:rPr>
              <a:t>count[</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p>
          <a:p>
            <a:pPr lvl="1"/>
            <a:r>
              <a:rPr lang="en-US" sz="1800" dirty="0">
                <a:cs typeface="Courier New" pitchFamily="49" charset="0"/>
              </a:rPr>
              <a:t>Consequently, </a:t>
            </a:r>
            <a:r>
              <a:rPr lang="en-US" sz="1800" dirty="0">
                <a:latin typeface="Courier New" pitchFamily="49" charset="0"/>
                <a:cs typeface="Courier New" pitchFamily="49" charset="0"/>
              </a:rPr>
              <a:t>count[</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]-1</a:t>
            </a:r>
            <a:r>
              <a:rPr lang="en-US" sz="1800" dirty="0">
                <a:cs typeface="Courier New" pitchFamily="49" charset="0"/>
              </a:rPr>
              <a:t> indicates the location of </a:t>
            </a:r>
            <a:r>
              <a:rPr lang="en-US" sz="1800" i="1" dirty="0" err="1">
                <a:cs typeface="Courier New" pitchFamily="49" charset="0"/>
              </a:rPr>
              <a:t>i</a:t>
            </a:r>
            <a:r>
              <a:rPr lang="en-US" sz="1800" dirty="0">
                <a:cs typeface="Courier New" pitchFamily="49" charset="0"/>
              </a:rPr>
              <a:t> in the </a:t>
            </a:r>
            <a:r>
              <a:rPr lang="en-US" sz="1800" dirty="0">
                <a:latin typeface="Courier New" pitchFamily="49" charset="0"/>
                <a:cs typeface="Courier New" pitchFamily="49" charset="0"/>
              </a:rPr>
              <a:t>data[]</a:t>
            </a:r>
            <a:r>
              <a:rPr lang="en-US" sz="1800" dirty="0">
                <a:cs typeface="Courier New" pitchFamily="49" charset="0"/>
              </a:rPr>
              <a:t> array</a:t>
            </a:r>
          </a:p>
          <a:p>
            <a:pPr marL="0" indent="0">
              <a:buNone/>
            </a:pPr>
            <a:endParaRPr lang="lv-LV" sz="1800" dirty="0"/>
          </a:p>
        </p:txBody>
      </p:sp>
      <p:sp>
        <p:nvSpPr>
          <p:cNvPr id="8" name="Rectangle 7"/>
          <p:cNvSpPr>
            <a:spLocks noChangeAspect="1"/>
          </p:cNvSpPr>
          <p:nvPr/>
        </p:nvSpPr>
        <p:spPr bwMode="auto">
          <a:xfrm>
            <a:off x="167640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smtClean="0">
              <a:ln>
                <a:noFill/>
              </a:ln>
              <a:solidFill>
                <a:schemeClr val="tx1"/>
              </a:solidFill>
              <a:effectLst/>
              <a:latin typeface="Times New Roman" pitchFamily="18" charset="0"/>
            </a:endParaRPr>
          </a:p>
        </p:txBody>
      </p:sp>
      <p:sp>
        <p:nvSpPr>
          <p:cNvPr id="9" name="Rectangle 8"/>
          <p:cNvSpPr>
            <a:spLocks noChangeAspect="1"/>
          </p:cNvSpPr>
          <p:nvPr/>
        </p:nvSpPr>
        <p:spPr bwMode="auto">
          <a:xfrm>
            <a:off x="195072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0" name="Rectangle 9"/>
          <p:cNvSpPr>
            <a:spLocks noChangeAspect="1"/>
          </p:cNvSpPr>
          <p:nvPr/>
        </p:nvSpPr>
        <p:spPr bwMode="auto">
          <a:xfrm>
            <a:off x="222504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1" name="Rectangle 10"/>
          <p:cNvSpPr>
            <a:spLocks noChangeAspect="1"/>
          </p:cNvSpPr>
          <p:nvPr/>
        </p:nvSpPr>
        <p:spPr bwMode="auto">
          <a:xfrm>
            <a:off x="249936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2" name="Rectangle 11"/>
          <p:cNvSpPr>
            <a:spLocks noChangeAspect="1"/>
          </p:cNvSpPr>
          <p:nvPr/>
        </p:nvSpPr>
        <p:spPr bwMode="auto">
          <a:xfrm>
            <a:off x="277368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3" name="Rectangle 12"/>
          <p:cNvSpPr>
            <a:spLocks noChangeAspect="1"/>
          </p:cNvSpPr>
          <p:nvPr/>
        </p:nvSpPr>
        <p:spPr bwMode="auto">
          <a:xfrm>
            <a:off x="304800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4" name="Rectangle 13"/>
          <p:cNvSpPr>
            <a:spLocks noChangeAspect="1"/>
          </p:cNvSpPr>
          <p:nvPr/>
        </p:nvSpPr>
        <p:spPr bwMode="auto">
          <a:xfrm>
            <a:off x="332232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5" name="Rectangle 14"/>
          <p:cNvSpPr>
            <a:spLocks noChangeAspect="1"/>
          </p:cNvSpPr>
          <p:nvPr/>
        </p:nvSpPr>
        <p:spPr bwMode="auto">
          <a:xfrm>
            <a:off x="359664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6" name="Rectangle 15"/>
          <p:cNvSpPr>
            <a:spLocks noChangeAspect="1"/>
          </p:cNvSpPr>
          <p:nvPr/>
        </p:nvSpPr>
        <p:spPr bwMode="auto">
          <a:xfrm>
            <a:off x="626364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10</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7" name="Rectangle 16"/>
          <p:cNvSpPr>
            <a:spLocks noChangeAspect="1"/>
          </p:cNvSpPr>
          <p:nvPr/>
        </p:nvSpPr>
        <p:spPr bwMode="auto">
          <a:xfrm>
            <a:off x="434340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1</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8" name="Rectangle 17"/>
          <p:cNvSpPr>
            <a:spLocks noChangeAspect="1"/>
          </p:cNvSpPr>
          <p:nvPr/>
        </p:nvSpPr>
        <p:spPr bwMode="auto">
          <a:xfrm>
            <a:off x="461772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19" name="Rectangle 18"/>
          <p:cNvSpPr>
            <a:spLocks noChangeAspect="1"/>
          </p:cNvSpPr>
          <p:nvPr/>
        </p:nvSpPr>
        <p:spPr bwMode="auto">
          <a:xfrm>
            <a:off x="489204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20" name="Rectangle 19"/>
          <p:cNvSpPr>
            <a:spLocks noChangeAspect="1"/>
          </p:cNvSpPr>
          <p:nvPr/>
        </p:nvSpPr>
        <p:spPr bwMode="auto">
          <a:xfrm>
            <a:off x="516636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rgbClr val="FF0000"/>
                </a:solidFill>
                <a:effectLst/>
                <a:latin typeface="Times New Roman" pitchFamily="18" charset="0"/>
              </a:rPr>
              <a:t>4</a:t>
            </a:r>
            <a:endParaRPr kumimoji="0" lang="lv-LV" sz="1800" b="0" i="0" u="none" strike="noStrike" cap="none" normalizeH="0" baseline="0" dirty="0" smtClean="0">
              <a:ln>
                <a:noFill/>
              </a:ln>
              <a:solidFill>
                <a:srgbClr val="FF0000"/>
              </a:solidFill>
              <a:effectLst/>
              <a:latin typeface="Times New Roman" pitchFamily="18" charset="0"/>
            </a:endParaRPr>
          </a:p>
        </p:txBody>
      </p:sp>
      <p:sp>
        <p:nvSpPr>
          <p:cNvPr id="21" name="Rectangle 20"/>
          <p:cNvSpPr>
            <a:spLocks noChangeAspect="1"/>
          </p:cNvSpPr>
          <p:nvPr/>
        </p:nvSpPr>
        <p:spPr bwMode="auto">
          <a:xfrm>
            <a:off x="544068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5</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22" name="Rectangle 21"/>
          <p:cNvSpPr>
            <a:spLocks noChangeAspect="1"/>
          </p:cNvSpPr>
          <p:nvPr/>
        </p:nvSpPr>
        <p:spPr bwMode="auto">
          <a:xfrm>
            <a:off x="571500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7</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23" name="Rectangle 22"/>
          <p:cNvSpPr>
            <a:spLocks noChangeAspect="1"/>
          </p:cNvSpPr>
          <p:nvPr/>
        </p:nvSpPr>
        <p:spPr bwMode="auto">
          <a:xfrm>
            <a:off x="5989320"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7</a:t>
            </a:r>
            <a:endParaRPr kumimoji="0" lang="lv-LV" sz="1800" b="0" i="0" u="none" strike="noStrike" cap="none" normalizeH="0" baseline="0" dirty="0" smtClean="0">
              <a:ln>
                <a:noFill/>
              </a:ln>
              <a:solidFill>
                <a:schemeClr val="tx1"/>
              </a:solidFill>
              <a:effectLst/>
              <a:latin typeface="Times New Roman" pitchFamily="18" charset="0"/>
            </a:endParaRPr>
          </a:p>
        </p:txBody>
      </p:sp>
      <p:pic>
        <p:nvPicPr>
          <p:cNvPr id="24" name="Picture 23"/>
          <p:cNvPicPr>
            <a:picLocks noChangeAspect="1"/>
          </p:cNvPicPr>
          <p:nvPr/>
        </p:nvPicPr>
        <p:blipFill>
          <a:blip r:embed="rId3"/>
          <a:stretch>
            <a:fillRect/>
          </a:stretch>
        </p:blipFill>
        <p:spPr>
          <a:xfrm>
            <a:off x="4070985" y="1750741"/>
            <a:ext cx="2847975" cy="2219325"/>
          </a:xfrm>
          <a:prstGeom prst="rect">
            <a:avLst/>
          </a:prstGeom>
        </p:spPr>
      </p:pic>
      <p:sp>
        <p:nvSpPr>
          <p:cNvPr id="25" name="Rectangle 24"/>
          <p:cNvSpPr>
            <a:spLocks noChangeAspect="1"/>
          </p:cNvSpPr>
          <p:nvPr/>
        </p:nvSpPr>
        <p:spPr bwMode="auto">
          <a:xfrm>
            <a:off x="1123176"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smtClean="0">
              <a:ln>
                <a:noFill/>
              </a:ln>
              <a:solidFill>
                <a:schemeClr val="tx1"/>
              </a:solidFill>
              <a:effectLst/>
              <a:latin typeface="Times New Roman" pitchFamily="18" charset="0"/>
            </a:endParaRPr>
          </a:p>
        </p:txBody>
      </p:sp>
      <p:sp>
        <p:nvSpPr>
          <p:cNvPr id="26" name="Rectangle 25"/>
          <p:cNvSpPr>
            <a:spLocks noChangeAspect="1"/>
          </p:cNvSpPr>
          <p:nvPr/>
        </p:nvSpPr>
        <p:spPr bwMode="auto">
          <a:xfrm>
            <a:off x="1397496" y="4343400"/>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27" name="TextBox 26"/>
          <p:cNvSpPr txBox="1"/>
          <p:nvPr/>
        </p:nvSpPr>
        <p:spPr>
          <a:xfrm>
            <a:off x="1101626" y="3970066"/>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0</a:t>
            </a:r>
            <a:endParaRPr lang="lv-LV" sz="1600" dirty="0">
              <a:latin typeface="Courier New" panose="02070309020205020404" pitchFamily="49" charset="0"/>
              <a:cs typeface="Courier New" panose="02070309020205020404" pitchFamily="49" charset="0"/>
            </a:endParaRPr>
          </a:p>
        </p:txBody>
      </p:sp>
      <p:sp>
        <p:nvSpPr>
          <p:cNvPr id="28" name="TextBox 27"/>
          <p:cNvSpPr txBox="1"/>
          <p:nvPr/>
        </p:nvSpPr>
        <p:spPr>
          <a:xfrm>
            <a:off x="13763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1</a:t>
            </a:r>
            <a:endParaRPr lang="lv-LV" sz="1600" dirty="0">
              <a:latin typeface="Courier New" panose="02070309020205020404" pitchFamily="49" charset="0"/>
              <a:cs typeface="Courier New" panose="02070309020205020404" pitchFamily="49" charset="0"/>
            </a:endParaRPr>
          </a:p>
        </p:txBody>
      </p:sp>
      <p:sp>
        <p:nvSpPr>
          <p:cNvPr id="29" name="TextBox 28"/>
          <p:cNvSpPr txBox="1"/>
          <p:nvPr/>
        </p:nvSpPr>
        <p:spPr>
          <a:xfrm>
            <a:off x="16811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2</a:t>
            </a:r>
            <a:endParaRPr lang="lv-LV" sz="1600" dirty="0">
              <a:latin typeface="Courier New" panose="02070309020205020404" pitchFamily="49" charset="0"/>
              <a:cs typeface="Courier New" panose="02070309020205020404" pitchFamily="49" charset="0"/>
            </a:endParaRPr>
          </a:p>
        </p:txBody>
      </p:sp>
      <p:sp>
        <p:nvSpPr>
          <p:cNvPr id="30" name="TextBox 29"/>
          <p:cNvSpPr txBox="1"/>
          <p:nvPr/>
        </p:nvSpPr>
        <p:spPr>
          <a:xfrm>
            <a:off x="1985918" y="3962400"/>
            <a:ext cx="300082" cy="338554"/>
          </a:xfrm>
          <a:prstGeom prst="rect">
            <a:avLst/>
          </a:prstGeom>
          <a:noFill/>
        </p:spPr>
        <p:txBody>
          <a:bodyPr wrap="square" rtlCol="0">
            <a:spAutoFit/>
          </a:bodyPr>
          <a:lstStyle/>
          <a:p>
            <a:r>
              <a:rPr lang="lv-LV" sz="1600" dirty="0" smtClean="0">
                <a:latin typeface="Courier New" panose="02070309020205020404" pitchFamily="49" charset="0"/>
                <a:cs typeface="Courier New" panose="02070309020205020404" pitchFamily="49" charset="0"/>
              </a:rPr>
              <a:t>3</a:t>
            </a:r>
            <a:endParaRPr lang="lv-LV" sz="1600" dirty="0">
              <a:latin typeface="Courier New" panose="02070309020205020404" pitchFamily="49" charset="0"/>
              <a:cs typeface="Courier New" panose="02070309020205020404" pitchFamily="49" charset="0"/>
            </a:endParaRPr>
          </a:p>
        </p:txBody>
      </p:sp>
      <p:sp>
        <p:nvSpPr>
          <p:cNvPr id="31" name="TextBox 30"/>
          <p:cNvSpPr txBox="1"/>
          <p:nvPr/>
        </p:nvSpPr>
        <p:spPr>
          <a:xfrm>
            <a:off x="2214518" y="3962400"/>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4</a:t>
            </a:r>
          </a:p>
        </p:txBody>
      </p:sp>
      <p:sp>
        <p:nvSpPr>
          <p:cNvPr id="32" name="TextBox 31"/>
          <p:cNvSpPr txBox="1"/>
          <p:nvPr/>
        </p:nvSpPr>
        <p:spPr>
          <a:xfrm>
            <a:off x="25193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5</a:t>
            </a:r>
            <a:endParaRPr lang="lv-LV" sz="1600" dirty="0">
              <a:latin typeface="Courier New" panose="02070309020205020404" pitchFamily="49" charset="0"/>
              <a:cs typeface="Courier New" panose="02070309020205020404" pitchFamily="49" charset="0"/>
            </a:endParaRPr>
          </a:p>
        </p:txBody>
      </p:sp>
      <p:sp>
        <p:nvSpPr>
          <p:cNvPr id="33" name="TextBox 32"/>
          <p:cNvSpPr txBox="1"/>
          <p:nvPr/>
        </p:nvSpPr>
        <p:spPr>
          <a:xfrm>
            <a:off x="27479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6</a:t>
            </a:r>
            <a:endParaRPr lang="lv-LV" sz="1600" dirty="0">
              <a:latin typeface="Courier New" panose="02070309020205020404" pitchFamily="49" charset="0"/>
              <a:cs typeface="Courier New" panose="02070309020205020404" pitchFamily="49" charset="0"/>
            </a:endParaRPr>
          </a:p>
        </p:txBody>
      </p:sp>
      <p:sp>
        <p:nvSpPr>
          <p:cNvPr id="34" name="TextBox 33"/>
          <p:cNvSpPr txBox="1"/>
          <p:nvPr/>
        </p:nvSpPr>
        <p:spPr>
          <a:xfrm>
            <a:off x="30527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7</a:t>
            </a:r>
            <a:endParaRPr lang="lv-LV" sz="1600" dirty="0">
              <a:latin typeface="Courier New" panose="02070309020205020404" pitchFamily="49" charset="0"/>
              <a:cs typeface="Courier New" panose="02070309020205020404" pitchFamily="49" charset="0"/>
            </a:endParaRPr>
          </a:p>
        </p:txBody>
      </p:sp>
      <p:sp>
        <p:nvSpPr>
          <p:cNvPr id="35" name="TextBox 34"/>
          <p:cNvSpPr txBox="1"/>
          <p:nvPr/>
        </p:nvSpPr>
        <p:spPr>
          <a:xfrm>
            <a:off x="3276600" y="3962400"/>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8</a:t>
            </a:r>
            <a:endParaRPr lang="lv-LV"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3586118"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9</a:t>
            </a:r>
            <a:endParaRPr lang="lv-LV" sz="1600" dirty="0">
              <a:latin typeface="Courier New" panose="02070309020205020404" pitchFamily="49" charset="0"/>
              <a:cs typeface="Courier New" panose="02070309020205020404" pitchFamily="49" charset="0"/>
            </a:endParaRPr>
          </a:p>
        </p:txBody>
      </p:sp>
      <p:pic>
        <p:nvPicPr>
          <p:cNvPr id="37" name="Picture 36"/>
          <p:cNvPicPr>
            <a:picLocks noChangeAspect="1"/>
          </p:cNvPicPr>
          <p:nvPr/>
        </p:nvPicPr>
        <p:blipFill>
          <a:blip r:embed="rId4"/>
          <a:stretch>
            <a:fillRect/>
          </a:stretch>
        </p:blipFill>
        <p:spPr>
          <a:xfrm>
            <a:off x="6931350" y="4782363"/>
            <a:ext cx="4590143" cy="1324750"/>
          </a:xfrm>
          <a:prstGeom prst="rect">
            <a:avLst/>
          </a:prstGeom>
        </p:spPr>
      </p:pic>
      <p:sp>
        <p:nvSpPr>
          <p:cNvPr id="38" name="TextBox 37"/>
          <p:cNvSpPr txBox="1"/>
          <p:nvPr/>
        </p:nvSpPr>
        <p:spPr>
          <a:xfrm>
            <a:off x="1153465" y="3579167"/>
            <a:ext cx="1287532" cy="369332"/>
          </a:xfrm>
          <a:prstGeom prst="rect">
            <a:avLst/>
          </a:prstGeom>
          <a:noFill/>
        </p:spPr>
        <p:txBody>
          <a:bodyPr wrap="none" rtlCol="0">
            <a:spAutoFit/>
          </a:bodyPr>
          <a:lstStyle/>
          <a:p>
            <a:r>
              <a:rPr lang="lv-LV" sz="1800" dirty="0" smtClean="0">
                <a:latin typeface="Courier New" panose="02070309020205020404" pitchFamily="49" charset="0"/>
                <a:cs typeface="Courier New" panose="02070309020205020404" pitchFamily="49" charset="0"/>
              </a:rPr>
              <a:t>output[]</a:t>
            </a:r>
            <a:endParaRPr lang="lv-LV" sz="1800" dirty="0">
              <a:latin typeface="Courier New" panose="02070309020205020404" pitchFamily="49" charset="0"/>
              <a:cs typeface="Courier New" panose="02070309020205020404" pitchFamily="49" charset="0"/>
            </a:endParaRPr>
          </a:p>
        </p:txBody>
      </p:sp>
      <p:sp>
        <p:nvSpPr>
          <p:cNvPr id="39" name="TextBox 38"/>
          <p:cNvSpPr txBox="1"/>
          <p:nvPr/>
        </p:nvSpPr>
        <p:spPr>
          <a:xfrm>
            <a:off x="1681118" y="4648200"/>
            <a:ext cx="4182555" cy="369332"/>
          </a:xfrm>
          <a:prstGeom prst="rect">
            <a:avLst/>
          </a:prstGeom>
          <a:noFill/>
        </p:spPr>
        <p:txBody>
          <a:bodyPr wrap="none" rtlCol="0">
            <a:spAutoFit/>
          </a:bodyPr>
          <a:lstStyle/>
          <a:p>
            <a:r>
              <a:rPr lang="lv-LV" sz="1800" dirty="0" smtClean="0">
                <a:latin typeface="Courier New" panose="02070309020205020404" pitchFamily="49" charset="0"/>
                <a:cs typeface="Courier New" panose="02070309020205020404" pitchFamily="49" charset="0"/>
              </a:rPr>
              <a:t>j=3; count[3]--; output[4]=3;</a:t>
            </a:r>
            <a:endParaRPr lang="lv-LV" sz="1800" dirty="0">
              <a:latin typeface="Courier New" panose="02070309020205020404" pitchFamily="49" charset="0"/>
              <a:cs typeface="Courier New" panose="02070309020205020404" pitchFamily="49" charset="0"/>
            </a:endParaRPr>
          </a:p>
        </p:txBody>
      </p:sp>
      <p:sp>
        <p:nvSpPr>
          <p:cNvPr id="40" name="TextBox 39"/>
          <p:cNvSpPr txBox="1"/>
          <p:nvPr/>
        </p:nvSpPr>
        <p:spPr>
          <a:xfrm>
            <a:off x="4343400" y="3970066"/>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0</a:t>
            </a:r>
            <a:endParaRPr lang="lv-LV" sz="1600" dirty="0">
              <a:latin typeface="Courier New" panose="02070309020205020404" pitchFamily="49" charset="0"/>
              <a:cs typeface="Courier New" panose="02070309020205020404" pitchFamily="49" charset="0"/>
            </a:endParaRPr>
          </a:p>
        </p:txBody>
      </p:sp>
      <p:sp>
        <p:nvSpPr>
          <p:cNvPr id="41" name="TextBox 40"/>
          <p:cNvSpPr txBox="1"/>
          <p:nvPr/>
        </p:nvSpPr>
        <p:spPr>
          <a:xfrm>
            <a:off x="4618092"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1</a:t>
            </a:r>
            <a:endParaRPr lang="lv-LV" sz="1600" dirty="0">
              <a:latin typeface="Courier New" panose="02070309020205020404" pitchFamily="49" charset="0"/>
              <a:cs typeface="Courier New" panose="02070309020205020404" pitchFamily="49" charset="0"/>
            </a:endParaRPr>
          </a:p>
        </p:txBody>
      </p:sp>
      <p:sp>
        <p:nvSpPr>
          <p:cNvPr id="42" name="TextBox 41"/>
          <p:cNvSpPr txBox="1"/>
          <p:nvPr/>
        </p:nvSpPr>
        <p:spPr>
          <a:xfrm>
            <a:off x="4922892"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2</a:t>
            </a:r>
            <a:endParaRPr lang="lv-LV" sz="1600" dirty="0">
              <a:latin typeface="Courier New" panose="02070309020205020404" pitchFamily="49" charset="0"/>
              <a:cs typeface="Courier New" panose="02070309020205020404" pitchFamily="49" charset="0"/>
            </a:endParaRPr>
          </a:p>
        </p:txBody>
      </p:sp>
      <p:sp>
        <p:nvSpPr>
          <p:cNvPr id="43" name="TextBox 42"/>
          <p:cNvSpPr txBox="1"/>
          <p:nvPr/>
        </p:nvSpPr>
        <p:spPr>
          <a:xfrm>
            <a:off x="5227692" y="3962400"/>
            <a:ext cx="300082" cy="338554"/>
          </a:xfrm>
          <a:prstGeom prst="rect">
            <a:avLst/>
          </a:prstGeom>
          <a:noFill/>
        </p:spPr>
        <p:txBody>
          <a:bodyPr wrap="square" rtlCol="0">
            <a:spAutoFit/>
          </a:bodyPr>
          <a:lstStyle/>
          <a:p>
            <a:r>
              <a:rPr lang="lv-LV" sz="1600" dirty="0" smtClean="0">
                <a:latin typeface="Courier New" panose="02070309020205020404" pitchFamily="49" charset="0"/>
                <a:cs typeface="Courier New" panose="02070309020205020404" pitchFamily="49" charset="0"/>
              </a:rPr>
              <a:t>3</a:t>
            </a:r>
            <a:endParaRPr lang="lv-LV" sz="1600" dirty="0">
              <a:latin typeface="Courier New" panose="02070309020205020404" pitchFamily="49" charset="0"/>
              <a:cs typeface="Courier New" panose="02070309020205020404" pitchFamily="49" charset="0"/>
            </a:endParaRPr>
          </a:p>
        </p:txBody>
      </p:sp>
      <p:sp>
        <p:nvSpPr>
          <p:cNvPr id="44" name="TextBox 43"/>
          <p:cNvSpPr txBox="1"/>
          <p:nvPr/>
        </p:nvSpPr>
        <p:spPr>
          <a:xfrm>
            <a:off x="5456292" y="3962400"/>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4</a:t>
            </a:r>
          </a:p>
        </p:txBody>
      </p:sp>
      <p:sp>
        <p:nvSpPr>
          <p:cNvPr id="45" name="TextBox 44"/>
          <p:cNvSpPr txBox="1"/>
          <p:nvPr/>
        </p:nvSpPr>
        <p:spPr>
          <a:xfrm>
            <a:off x="5761092"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5</a:t>
            </a:r>
            <a:endParaRPr lang="lv-LV" sz="1600" dirty="0">
              <a:latin typeface="Courier New" panose="02070309020205020404" pitchFamily="49" charset="0"/>
              <a:cs typeface="Courier New" panose="02070309020205020404" pitchFamily="49" charset="0"/>
            </a:endParaRPr>
          </a:p>
        </p:txBody>
      </p:sp>
      <p:sp>
        <p:nvSpPr>
          <p:cNvPr id="46" name="TextBox 45"/>
          <p:cNvSpPr txBox="1"/>
          <p:nvPr/>
        </p:nvSpPr>
        <p:spPr>
          <a:xfrm>
            <a:off x="5989692"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6</a:t>
            </a:r>
            <a:endParaRPr lang="lv-LV" sz="1600" dirty="0">
              <a:latin typeface="Courier New" panose="02070309020205020404" pitchFamily="49" charset="0"/>
              <a:cs typeface="Courier New" panose="02070309020205020404" pitchFamily="49" charset="0"/>
            </a:endParaRPr>
          </a:p>
        </p:txBody>
      </p:sp>
      <p:sp>
        <p:nvSpPr>
          <p:cNvPr id="47" name="TextBox 46"/>
          <p:cNvSpPr txBox="1"/>
          <p:nvPr/>
        </p:nvSpPr>
        <p:spPr>
          <a:xfrm>
            <a:off x="6294492" y="3962400"/>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7</a:t>
            </a:r>
            <a:endParaRPr lang="lv-LV" sz="1600" dirty="0">
              <a:latin typeface="Courier New" panose="02070309020205020404" pitchFamily="49" charset="0"/>
              <a:cs typeface="Courier New" panose="02070309020205020404" pitchFamily="49" charset="0"/>
            </a:endParaRPr>
          </a:p>
        </p:txBody>
      </p:sp>
      <p:sp>
        <p:nvSpPr>
          <p:cNvPr id="48" name="Rectangle 47"/>
          <p:cNvSpPr>
            <a:spLocks noChangeAspect="1"/>
          </p:cNvSpPr>
          <p:nvPr/>
        </p:nvSpPr>
        <p:spPr bwMode="auto">
          <a:xfrm>
            <a:off x="170321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smtClean="0">
              <a:ln>
                <a:noFill/>
              </a:ln>
              <a:solidFill>
                <a:schemeClr val="tx1"/>
              </a:solidFill>
              <a:effectLst/>
              <a:latin typeface="Times New Roman" pitchFamily="18" charset="0"/>
            </a:endParaRPr>
          </a:p>
        </p:txBody>
      </p:sp>
      <p:sp>
        <p:nvSpPr>
          <p:cNvPr id="49" name="Rectangle 48"/>
          <p:cNvSpPr>
            <a:spLocks noChangeAspect="1"/>
          </p:cNvSpPr>
          <p:nvPr/>
        </p:nvSpPr>
        <p:spPr bwMode="auto">
          <a:xfrm>
            <a:off x="197753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0" name="Rectangle 49"/>
          <p:cNvSpPr>
            <a:spLocks noChangeAspect="1"/>
          </p:cNvSpPr>
          <p:nvPr/>
        </p:nvSpPr>
        <p:spPr bwMode="auto">
          <a:xfrm>
            <a:off x="225185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1" name="Rectangle 50"/>
          <p:cNvSpPr>
            <a:spLocks noChangeAspect="1"/>
          </p:cNvSpPr>
          <p:nvPr/>
        </p:nvSpPr>
        <p:spPr bwMode="auto">
          <a:xfrm>
            <a:off x="252617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2" name="Rectangle 51"/>
          <p:cNvSpPr>
            <a:spLocks noChangeAspect="1"/>
          </p:cNvSpPr>
          <p:nvPr/>
        </p:nvSpPr>
        <p:spPr bwMode="auto">
          <a:xfrm>
            <a:off x="280049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3" name="Rectangle 52"/>
          <p:cNvSpPr>
            <a:spLocks noChangeAspect="1"/>
          </p:cNvSpPr>
          <p:nvPr/>
        </p:nvSpPr>
        <p:spPr bwMode="auto">
          <a:xfrm>
            <a:off x="307481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4" name="Rectangle 53"/>
          <p:cNvSpPr>
            <a:spLocks noChangeAspect="1"/>
          </p:cNvSpPr>
          <p:nvPr/>
        </p:nvSpPr>
        <p:spPr bwMode="auto">
          <a:xfrm>
            <a:off x="334913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5" name="Rectangle 54"/>
          <p:cNvSpPr>
            <a:spLocks noChangeAspect="1"/>
          </p:cNvSpPr>
          <p:nvPr/>
        </p:nvSpPr>
        <p:spPr bwMode="auto">
          <a:xfrm>
            <a:off x="362345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7</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6" name="Rectangle 55"/>
          <p:cNvSpPr>
            <a:spLocks noChangeAspect="1"/>
          </p:cNvSpPr>
          <p:nvPr/>
        </p:nvSpPr>
        <p:spPr bwMode="auto">
          <a:xfrm>
            <a:off x="629045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rgbClr val="FF0000"/>
                </a:solidFill>
                <a:effectLst/>
                <a:latin typeface="Times New Roman" pitchFamily="18" charset="0"/>
              </a:rPr>
              <a:t>9</a:t>
            </a:r>
            <a:endParaRPr kumimoji="0" lang="lv-LV" sz="1800" b="0" i="0" u="none" strike="noStrike" cap="none" normalizeH="0" baseline="0" dirty="0" smtClean="0">
              <a:ln>
                <a:noFill/>
              </a:ln>
              <a:solidFill>
                <a:srgbClr val="FF0000"/>
              </a:solidFill>
              <a:effectLst/>
              <a:latin typeface="Times New Roman" pitchFamily="18" charset="0"/>
            </a:endParaRPr>
          </a:p>
        </p:txBody>
      </p:sp>
      <p:sp>
        <p:nvSpPr>
          <p:cNvPr id="57" name="Rectangle 56"/>
          <p:cNvSpPr>
            <a:spLocks noChangeAspect="1"/>
          </p:cNvSpPr>
          <p:nvPr/>
        </p:nvSpPr>
        <p:spPr bwMode="auto">
          <a:xfrm>
            <a:off x="437021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1</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8" name="Rectangle 57"/>
          <p:cNvSpPr>
            <a:spLocks noChangeAspect="1"/>
          </p:cNvSpPr>
          <p:nvPr/>
        </p:nvSpPr>
        <p:spPr bwMode="auto">
          <a:xfrm>
            <a:off x="464453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59" name="Rectangle 58"/>
          <p:cNvSpPr>
            <a:spLocks noChangeAspect="1"/>
          </p:cNvSpPr>
          <p:nvPr/>
        </p:nvSpPr>
        <p:spPr bwMode="auto">
          <a:xfrm>
            <a:off x="491885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3</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60" name="Rectangle 59"/>
          <p:cNvSpPr>
            <a:spLocks noChangeAspect="1"/>
          </p:cNvSpPr>
          <p:nvPr/>
        </p:nvSpPr>
        <p:spPr bwMode="auto">
          <a:xfrm>
            <a:off x="519317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effectLst/>
                <a:latin typeface="Times New Roman" pitchFamily="18" charset="0"/>
              </a:rPr>
              <a:t>4</a:t>
            </a:r>
            <a:endParaRPr kumimoji="0" lang="lv-LV" sz="1800" b="0" i="0" u="none" strike="noStrike" cap="none" normalizeH="0" baseline="0" dirty="0" smtClean="0">
              <a:ln>
                <a:noFill/>
              </a:ln>
              <a:effectLst/>
              <a:latin typeface="Times New Roman" pitchFamily="18" charset="0"/>
            </a:endParaRPr>
          </a:p>
        </p:txBody>
      </p:sp>
      <p:sp>
        <p:nvSpPr>
          <p:cNvPr id="61" name="Rectangle 60"/>
          <p:cNvSpPr>
            <a:spLocks noChangeAspect="1"/>
          </p:cNvSpPr>
          <p:nvPr/>
        </p:nvSpPr>
        <p:spPr bwMode="auto">
          <a:xfrm>
            <a:off x="546749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5</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62" name="Rectangle 61"/>
          <p:cNvSpPr>
            <a:spLocks noChangeAspect="1"/>
          </p:cNvSpPr>
          <p:nvPr/>
        </p:nvSpPr>
        <p:spPr bwMode="auto">
          <a:xfrm>
            <a:off x="574181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7</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63" name="Rectangle 62"/>
          <p:cNvSpPr>
            <a:spLocks noChangeAspect="1"/>
          </p:cNvSpPr>
          <p:nvPr/>
        </p:nvSpPr>
        <p:spPr bwMode="auto">
          <a:xfrm>
            <a:off x="6016130"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lv-LV" sz="1800" b="0" i="0" u="none" strike="noStrike" cap="none" normalizeH="0" baseline="0" dirty="0" smtClean="0">
                <a:ln>
                  <a:noFill/>
                </a:ln>
                <a:solidFill>
                  <a:schemeClr val="tx1"/>
                </a:solidFill>
                <a:effectLst/>
                <a:latin typeface="Times New Roman" pitchFamily="18" charset="0"/>
              </a:rPr>
              <a:t>7</a:t>
            </a: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64" name="Rectangle 63"/>
          <p:cNvSpPr>
            <a:spLocks noChangeAspect="1"/>
          </p:cNvSpPr>
          <p:nvPr/>
        </p:nvSpPr>
        <p:spPr bwMode="auto">
          <a:xfrm>
            <a:off x="1149986"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smtClean="0">
              <a:ln>
                <a:noFill/>
              </a:ln>
              <a:solidFill>
                <a:schemeClr val="tx1"/>
              </a:solidFill>
              <a:effectLst/>
              <a:latin typeface="Times New Roman" pitchFamily="18" charset="0"/>
            </a:endParaRPr>
          </a:p>
        </p:txBody>
      </p:sp>
      <p:sp>
        <p:nvSpPr>
          <p:cNvPr id="65" name="Rectangle 64"/>
          <p:cNvSpPr>
            <a:spLocks noChangeAspect="1"/>
          </p:cNvSpPr>
          <p:nvPr/>
        </p:nvSpPr>
        <p:spPr bwMode="auto">
          <a:xfrm>
            <a:off x="1424306" y="5574268"/>
            <a:ext cx="274320" cy="27432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0" rIns="9144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1800" b="0" i="0" u="none" strike="noStrike" cap="none" normalizeH="0" baseline="0" dirty="0" smtClean="0">
              <a:ln>
                <a:noFill/>
              </a:ln>
              <a:solidFill>
                <a:schemeClr val="tx1"/>
              </a:solidFill>
              <a:effectLst/>
              <a:latin typeface="Times New Roman" pitchFamily="18" charset="0"/>
            </a:endParaRPr>
          </a:p>
        </p:txBody>
      </p:sp>
      <p:sp>
        <p:nvSpPr>
          <p:cNvPr id="66" name="TextBox 65"/>
          <p:cNvSpPr txBox="1"/>
          <p:nvPr/>
        </p:nvSpPr>
        <p:spPr>
          <a:xfrm>
            <a:off x="1128436" y="5200934"/>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0</a:t>
            </a:r>
            <a:endParaRPr lang="lv-LV" sz="1600" dirty="0">
              <a:latin typeface="Courier New" panose="02070309020205020404" pitchFamily="49" charset="0"/>
              <a:cs typeface="Courier New" panose="02070309020205020404" pitchFamily="49" charset="0"/>
            </a:endParaRPr>
          </a:p>
        </p:txBody>
      </p:sp>
      <p:sp>
        <p:nvSpPr>
          <p:cNvPr id="67" name="TextBox 66"/>
          <p:cNvSpPr txBox="1"/>
          <p:nvPr/>
        </p:nvSpPr>
        <p:spPr>
          <a:xfrm>
            <a:off x="14031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1</a:t>
            </a:r>
            <a:endParaRPr lang="lv-LV" sz="1600" dirty="0">
              <a:latin typeface="Courier New" panose="02070309020205020404" pitchFamily="49" charset="0"/>
              <a:cs typeface="Courier New" panose="02070309020205020404" pitchFamily="49" charset="0"/>
            </a:endParaRPr>
          </a:p>
        </p:txBody>
      </p:sp>
      <p:sp>
        <p:nvSpPr>
          <p:cNvPr id="68" name="TextBox 67"/>
          <p:cNvSpPr txBox="1"/>
          <p:nvPr/>
        </p:nvSpPr>
        <p:spPr>
          <a:xfrm>
            <a:off x="17079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2</a:t>
            </a:r>
            <a:endParaRPr lang="lv-LV" sz="1600" dirty="0">
              <a:latin typeface="Courier New" panose="02070309020205020404" pitchFamily="49" charset="0"/>
              <a:cs typeface="Courier New" panose="02070309020205020404" pitchFamily="49" charset="0"/>
            </a:endParaRPr>
          </a:p>
        </p:txBody>
      </p:sp>
      <p:sp>
        <p:nvSpPr>
          <p:cNvPr id="69" name="TextBox 68"/>
          <p:cNvSpPr txBox="1"/>
          <p:nvPr/>
        </p:nvSpPr>
        <p:spPr>
          <a:xfrm>
            <a:off x="2012728" y="5193268"/>
            <a:ext cx="300082" cy="338554"/>
          </a:xfrm>
          <a:prstGeom prst="rect">
            <a:avLst/>
          </a:prstGeom>
          <a:noFill/>
        </p:spPr>
        <p:txBody>
          <a:bodyPr wrap="square" rtlCol="0">
            <a:spAutoFit/>
          </a:bodyPr>
          <a:lstStyle/>
          <a:p>
            <a:r>
              <a:rPr lang="lv-LV" sz="1600" dirty="0" smtClean="0">
                <a:latin typeface="Courier New" panose="02070309020205020404" pitchFamily="49" charset="0"/>
                <a:cs typeface="Courier New" panose="02070309020205020404" pitchFamily="49" charset="0"/>
              </a:rPr>
              <a:t>3</a:t>
            </a:r>
            <a:endParaRPr lang="lv-LV" sz="1600" dirty="0">
              <a:latin typeface="Courier New" panose="02070309020205020404" pitchFamily="49" charset="0"/>
              <a:cs typeface="Courier New" panose="02070309020205020404" pitchFamily="49" charset="0"/>
            </a:endParaRPr>
          </a:p>
        </p:txBody>
      </p:sp>
      <p:sp>
        <p:nvSpPr>
          <p:cNvPr id="70" name="TextBox 69"/>
          <p:cNvSpPr txBox="1"/>
          <p:nvPr/>
        </p:nvSpPr>
        <p:spPr>
          <a:xfrm>
            <a:off x="2241328" y="5193268"/>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4</a:t>
            </a:r>
          </a:p>
        </p:txBody>
      </p:sp>
      <p:sp>
        <p:nvSpPr>
          <p:cNvPr id="71" name="TextBox 70"/>
          <p:cNvSpPr txBox="1"/>
          <p:nvPr/>
        </p:nvSpPr>
        <p:spPr>
          <a:xfrm>
            <a:off x="25461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5</a:t>
            </a:r>
            <a:endParaRPr lang="lv-LV" sz="1600" dirty="0">
              <a:latin typeface="Courier New" panose="02070309020205020404" pitchFamily="49" charset="0"/>
              <a:cs typeface="Courier New" panose="02070309020205020404" pitchFamily="49" charset="0"/>
            </a:endParaRPr>
          </a:p>
        </p:txBody>
      </p:sp>
      <p:sp>
        <p:nvSpPr>
          <p:cNvPr id="72" name="TextBox 71"/>
          <p:cNvSpPr txBox="1"/>
          <p:nvPr/>
        </p:nvSpPr>
        <p:spPr>
          <a:xfrm>
            <a:off x="27747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6</a:t>
            </a:r>
            <a:endParaRPr lang="lv-LV" sz="1600" dirty="0">
              <a:latin typeface="Courier New" panose="02070309020205020404" pitchFamily="49" charset="0"/>
              <a:cs typeface="Courier New" panose="02070309020205020404" pitchFamily="49" charset="0"/>
            </a:endParaRPr>
          </a:p>
        </p:txBody>
      </p:sp>
      <p:sp>
        <p:nvSpPr>
          <p:cNvPr id="73" name="TextBox 72"/>
          <p:cNvSpPr txBox="1"/>
          <p:nvPr/>
        </p:nvSpPr>
        <p:spPr>
          <a:xfrm>
            <a:off x="30795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7</a:t>
            </a:r>
            <a:endParaRPr lang="lv-LV" sz="1600" dirty="0">
              <a:latin typeface="Courier New" panose="02070309020205020404" pitchFamily="49" charset="0"/>
              <a:cs typeface="Courier New" panose="02070309020205020404" pitchFamily="49" charset="0"/>
            </a:endParaRPr>
          </a:p>
        </p:txBody>
      </p:sp>
      <p:sp>
        <p:nvSpPr>
          <p:cNvPr id="74" name="TextBox 73"/>
          <p:cNvSpPr txBox="1"/>
          <p:nvPr/>
        </p:nvSpPr>
        <p:spPr>
          <a:xfrm>
            <a:off x="3303410" y="5193268"/>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8</a:t>
            </a:r>
            <a:endParaRPr lang="lv-LV" sz="1600" dirty="0">
              <a:latin typeface="Courier New" panose="02070309020205020404" pitchFamily="49" charset="0"/>
              <a:cs typeface="Courier New" panose="02070309020205020404" pitchFamily="49" charset="0"/>
            </a:endParaRPr>
          </a:p>
        </p:txBody>
      </p:sp>
      <p:sp>
        <p:nvSpPr>
          <p:cNvPr id="75" name="TextBox 74"/>
          <p:cNvSpPr txBox="1"/>
          <p:nvPr/>
        </p:nvSpPr>
        <p:spPr>
          <a:xfrm>
            <a:off x="3612928"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9</a:t>
            </a:r>
            <a:endParaRPr lang="lv-LV" sz="1600" dirty="0">
              <a:latin typeface="Courier New" panose="02070309020205020404" pitchFamily="49" charset="0"/>
              <a:cs typeface="Courier New" panose="02070309020205020404" pitchFamily="49" charset="0"/>
            </a:endParaRPr>
          </a:p>
        </p:txBody>
      </p:sp>
      <p:sp>
        <p:nvSpPr>
          <p:cNvPr id="76" name="TextBox 75"/>
          <p:cNvSpPr txBox="1"/>
          <p:nvPr/>
        </p:nvSpPr>
        <p:spPr>
          <a:xfrm>
            <a:off x="1707928" y="5879068"/>
            <a:ext cx="4182555" cy="369332"/>
          </a:xfrm>
          <a:prstGeom prst="rect">
            <a:avLst/>
          </a:prstGeom>
          <a:noFill/>
        </p:spPr>
        <p:txBody>
          <a:bodyPr wrap="none" rtlCol="0">
            <a:spAutoFit/>
          </a:bodyPr>
          <a:lstStyle/>
          <a:p>
            <a:r>
              <a:rPr lang="lv-LV" sz="1800" dirty="0" smtClean="0">
                <a:latin typeface="Courier New" panose="02070309020205020404" pitchFamily="49" charset="0"/>
                <a:cs typeface="Courier New" panose="02070309020205020404" pitchFamily="49" charset="0"/>
              </a:rPr>
              <a:t>j=7; count[7]--; output[9]=</a:t>
            </a:r>
            <a:r>
              <a:rPr lang="lv-LV" sz="1800" dirty="0">
                <a:latin typeface="Courier New" panose="02070309020205020404" pitchFamily="49" charset="0"/>
                <a:cs typeface="Courier New" panose="02070309020205020404" pitchFamily="49" charset="0"/>
              </a:rPr>
              <a:t>7</a:t>
            </a:r>
            <a:r>
              <a:rPr lang="lv-LV" sz="1800" dirty="0" smtClean="0">
                <a:latin typeface="Courier New" panose="02070309020205020404" pitchFamily="49" charset="0"/>
                <a:cs typeface="Courier New" panose="02070309020205020404" pitchFamily="49" charset="0"/>
              </a:rPr>
              <a:t>;</a:t>
            </a:r>
            <a:endParaRPr lang="lv-LV" sz="1800" dirty="0">
              <a:latin typeface="Courier New" panose="02070309020205020404" pitchFamily="49" charset="0"/>
              <a:cs typeface="Courier New" panose="02070309020205020404" pitchFamily="49" charset="0"/>
            </a:endParaRPr>
          </a:p>
        </p:txBody>
      </p:sp>
      <p:sp>
        <p:nvSpPr>
          <p:cNvPr id="77" name="TextBox 76"/>
          <p:cNvSpPr txBox="1"/>
          <p:nvPr/>
        </p:nvSpPr>
        <p:spPr>
          <a:xfrm>
            <a:off x="4370210" y="5200934"/>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0</a:t>
            </a:r>
            <a:endParaRPr lang="lv-LV" sz="1600" dirty="0">
              <a:latin typeface="Courier New" panose="02070309020205020404" pitchFamily="49" charset="0"/>
              <a:cs typeface="Courier New" panose="02070309020205020404" pitchFamily="49" charset="0"/>
            </a:endParaRPr>
          </a:p>
        </p:txBody>
      </p:sp>
      <p:sp>
        <p:nvSpPr>
          <p:cNvPr id="78" name="TextBox 77"/>
          <p:cNvSpPr txBox="1"/>
          <p:nvPr/>
        </p:nvSpPr>
        <p:spPr>
          <a:xfrm>
            <a:off x="4644902"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1</a:t>
            </a:r>
            <a:endParaRPr lang="lv-LV" sz="1600" dirty="0">
              <a:latin typeface="Courier New" panose="02070309020205020404" pitchFamily="49" charset="0"/>
              <a:cs typeface="Courier New" panose="02070309020205020404" pitchFamily="49" charset="0"/>
            </a:endParaRPr>
          </a:p>
        </p:txBody>
      </p:sp>
      <p:sp>
        <p:nvSpPr>
          <p:cNvPr id="79" name="TextBox 78"/>
          <p:cNvSpPr txBox="1"/>
          <p:nvPr/>
        </p:nvSpPr>
        <p:spPr>
          <a:xfrm>
            <a:off x="4949702"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2</a:t>
            </a:r>
            <a:endParaRPr lang="lv-LV" sz="1600" dirty="0">
              <a:latin typeface="Courier New" panose="02070309020205020404" pitchFamily="49" charset="0"/>
              <a:cs typeface="Courier New" panose="02070309020205020404" pitchFamily="49" charset="0"/>
            </a:endParaRPr>
          </a:p>
        </p:txBody>
      </p:sp>
      <p:sp>
        <p:nvSpPr>
          <p:cNvPr id="80" name="TextBox 79"/>
          <p:cNvSpPr txBox="1"/>
          <p:nvPr/>
        </p:nvSpPr>
        <p:spPr>
          <a:xfrm>
            <a:off x="5254502" y="5193268"/>
            <a:ext cx="300082" cy="338554"/>
          </a:xfrm>
          <a:prstGeom prst="rect">
            <a:avLst/>
          </a:prstGeom>
          <a:noFill/>
        </p:spPr>
        <p:txBody>
          <a:bodyPr wrap="square" rtlCol="0">
            <a:spAutoFit/>
          </a:bodyPr>
          <a:lstStyle/>
          <a:p>
            <a:r>
              <a:rPr lang="lv-LV" sz="1600" dirty="0" smtClean="0">
                <a:latin typeface="Courier New" panose="02070309020205020404" pitchFamily="49" charset="0"/>
                <a:cs typeface="Courier New" panose="02070309020205020404" pitchFamily="49" charset="0"/>
              </a:rPr>
              <a:t>3</a:t>
            </a:r>
            <a:endParaRPr lang="lv-LV" sz="1600" dirty="0">
              <a:latin typeface="Courier New" panose="02070309020205020404" pitchFamily="49" charset="0"/>
              <a:cs typeface="Courier New" panose="02070309020205020404" pitchFamily="49" charset="0"/>
            </a:endParaRPr>
          </a:p>
        </p:txBody>
      </p:sp>
      <p:sp>
        <p:nvSpPr>
          <p:cNvPr id="81" name="TextBox 80"/>
          <p:cNvSpPr txBox="1"/>
          <p:nvPr/>
        </p:nvSpPr>
        <p:spPr>
          <a:xfrm>
            <a:off x="5483102" y="5193268"/>
            <a:ext cx="308098" cy="338554"/>
          </a:xfrm>
          <a:prstGeom prst="rect">
            <a:avLst/>
          </a:prstGeom>
          <a:noFill/>
        </p:spPr>
        <p:txBody>
          <a:bodyPr wrap="none" rtlCol="0">
            <a:spAutoFit/>
          </a:bodyPr>
          <a:lstStyle/>
          <a:p>
            <a:r>
              <a:rPr lang="lv-LV" sz="1600" dirty="0">
                <a:latin typeface="Courier New" panose="02070309020205020404" pitchFamily="49" charset="0"/>
                <a:cs typeface="Courier New" panose="02070309020205020404" pitchFamily="49" charset="0"/>
              </a:rPr>
              <a:t>4</a:t>
            </a:r>
          </a:p>
        </p:txBody>
      </p:sp>
      <p:sp>
        <p:nvSpPr>
          <p:cNvPr id="82" name="TextBox 81"/>
          <p:cNvSpPr txBox="1"/>
          <p:nvPr/>
        </p:nvSpPr>
        <p:spPr>
          <a:xfrm>
            <a:off x="5787902"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5</a:t>
            </a:r>
            <a:endParaRPr lang="lv-LV" sz="1600" dirty="0">
              <a:latin typeface="Courier New" panose="02070309020205020404" pitchFamily="49" charset="0"/>
              <a:cs typeface="Courier New" panose="02070309020205020404" pitchFamily="49" charset="0"/>
            </a:endParaRPr>
          </a:p>
        </p:txBody>
      </p:sp>
      <p:sp>
        <p:nvSpPr>
          <p:cNvPr id="83" name="TextBox 82"/>
          <p:cNvSpPr txBox="1"/>
          <p:nvPr/>
        </p:nvSpPr>
        <p:spPr>
          <a:xfrm>
            <a:off x="6016502"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6</a:t>
            </a:r>
            <a:endParaRPr lang="lv-LV" sz="1600" dirty="0">
              <a:latin typeface="Courier New" panose="02070309020205020404" pitchFamily="49" charset="0"/>
              <a:cs typeface="Courier New" panose="02070309020205020404" pitchFamily="49" charset="0"/>
            </a:endParaRPr>
          </a:p>
        </p:txBody>
      </p:sp>
      <p:sp>
        <p:nvSpPr>
          <p:cNvPr id="84" name="TextBox 83"/>
          <p:cNvSpPr txBox="1"/>
          <p:nvPr/>
        </p:nvSpPr>
        <p:spPr>
          <a:xfrm>
            <a:off x="6321302" y="5193268"/>
            <a:ext cx="308098" cy="338554"/>
          </a:xfrm>
          <a:prstGeom prst="rect">
            <a:avLst/>
          </a:prstGeom>
          <a:noFill/>
        </p:spPr>
        <p:txBody>
          <a:bodyPr wrap="none" rtlCol="0">
            <a:spAutoFit/>
          </a:bodyPr>
          <a:lstStyle/>
          <a:p>
            <a:r>
              <a:rPr lang="lv-LV" sz="1600" dirty="0" smtClean="0">
                <a:latin typeface="Courier New" panose="02070309020205020404" pitchFamily="49" charset="0"/>
                <a:cs typeface="Courier New" panose="02070309020205020404" pitchFamily="49" charset="0"/>
              </a:rPr>
              <a:t>7</a:t>
            </a:r>
            <a:endParaRPr lang="lv-LV" sz="1600" dirty="0">
              <a:latin typeface="Courier New" panose="02070309020205020404" pitchFamily="49" charset="0"/>
              <a:cs typeface="Courier New" panose="02070309020205020404" pitchFamily="49" charset="0"/>
            </a:endParaRPr>
          </a:p>
        </p:txBody>
      </p:sp>
      <mc:AlternateContent xmlns:mc="http://schemas.openxmlformats.org/markup-compatibility/2006">
        <mc:Choice xmlns:a14="http://schemas.microsoft.com/office/drawing/2010/main" Requires="a14">
          <p:sp>
            <p:nvSpPr>
              <p:cNvPr id="85" name="TextBox 84"/>
              <p:cNvSpPr txBox="1"/>
              <p:nvPr/>
            </p:nvSpPr>
            <p:spPr>
              <a:xfrm>
                <a:off x="3296969" y="1971301"/>
                <a:ext cx="44319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𝑛</m:t>
                      </m:r>
                    </m:oMath>
                  </m:oMathPara>
                </a14:m>
                <a:endParaRPr lang="lv-LV" dirty="0"/>
              </a:p>
            </p:txBody>
          </p:sp>
        </mc:Choice>
        <mc:Fallback>
          <p:sp>
            <p:nvSpPr>
              <p:cNvPr id="85" name="TextBox 84"/>
              <p:cNvSpPr txBox="1">
                <a:spLocks noRot="1" noChangeAspect="1" noMove="1" noResize="1" noEditPoints="1" noAdjustHandles="1" noChangeArrowheads="1" noChangeShapeType="1" noTextEdit="1"/>
              </p:cNvSpPr>
              <p:nvPr/>
            </p:nvSpPr>
            <p:spPr>
              <a:xfrm>
                <a:off x="3296969" y="1971301"/>
                <a:ext cx="443198" cy="461665"/>
              </a:xfrm>
              <a:prstGeom prst="rect">
                <a:avLst/>
              </a:prstGeom>
              <a:blipFill>
                <a:blip r:embed="rId5"/>
                <a:stretch>
                  <a:fillRect/>
                </a:stretch>
              </a:blipFill>
            </p:spPr>
            <p:txBody>
              <a:bodyPr/>
              <a:lstStyle/>
              <a:p>
                <a:r>
                  <a:rPr lang="lv-LV">
                    <a:noFill/>
                  </a:rPr>
                  <a:t> </a:t>
                </a:r>
              </a:p>
            </p:txBody>
          </p:sp>
        </mc:Fallback>
      </mc:AlternateContent>
      <mc:AlternateContent xmlns:mc="http://schemas.openxmlformats.org/markup-compatibility/2006">
        <mc:Choice xmlns:a14="http://schemas.microsoft.com/office/drawing/2010/main" Requires="a14">
          <p:sp>
            <p:nvSpPr>
              <p:cNvPr id="86" name="TextBox 85"/>
              <p:cNvSpPr txBox="1"/>
              <p:nvPr/>
            </p:nvSpPr>
            <p:spPr>
              <a:xfrm>
                <a:off x="3276600" y="2738735"/>
                <a:ext cx="44319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𝑘</m:t>
                      </m:r>
                    </m:oMath>
                  </m:oMathPara>
                </a14:m>
                <a:endParaRPr lang="lv-LV" dirty="0"/>
              </a:p>
            </p:txBody>
          </p:sp>
        </mc:Choice>
        <mc:Fallback>
          <p:sp>
            <p:nvSpPr>
              <p:cNvPr id="86" name="TextBox 85"/>
              <p:cNvSpPr txBox="1">
                <a:spLocks noRot="1" noChangeAspect="1" noMove="1" noResize="1" noEditPoints="1" noAdjustHandles="1" noChangeArrowheads="1" noChangeShapeType="1" noTextEdit="1"/>
              </p:cNvSpPr>
              <p:nvPr/>
            </p:nvSpPr>
            <p:spPr>
              <a:xfrm>
                <a:off x="3276600" y="2738735"/>
                <a:ext cx="443198" cy="461665"/>
              </a:xfrm>
              <a:prstGeom prst="rect">
                <a:avLst/>
              </a:prstGeom>
              <a:blipFill>
                <a:blip r:embed="rId6"/>
                <a:stretch>
                  <a:fillRect/>
                </a:stretch>
              </a:blipFill>
            </p:spPr>
            <p:txBody>
              <a:bodyPr/>
              <a:lstStyle/>
              <a:p>
                <a:r>
                  <a:rPr lang="lv-LV">
                    <a:noFill/>
                  </a:rPr>
                  <a:t> </a:t>
                </a:r>
              </a:p>
            </p:txBody>
          </p:sp>
        </mc:Fallback>
      </mc:AlternateContent>
      <p:cxnSp>
        <p:nvCxnSpPr>
          <p:cNvPr id="88" name="Straight Arrow Connector 87"/>
          <p:cNvCxnSpPr/>
          <p:nvPr/>
        </p:nvCxnSpPr>
        <p:spPr bwMode="auto">
          <a:xfrm>
            <a:off x="3870960" y="2286000"/>
            <a:ext cx="4724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p:cNvCxnSpPr>
            <a:stCxn id="86" idx="3"/>
          </p:cNvCxnSpPr>
          <p:nvPr/>
        </p:nvCxnSpPr>
        <p:spPr bwMode="auto">
          <a:xfrm flipV="1">
            <a:off x="3719798" y="2969567"/>
            <a:ext cx="471202"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2137504" y="2048796"/>
            <a:ext cx="1088760" cy="369332"/>
          </a:xfrm>
          <a:prstGeom prst="rect">
            <a:avLst/>
          </a:prstGeom>
          <a:noFill/>
        </p:spPr>
        <p:txBody>
          <a:bodyPr wrap="none" rtlCol="0">
            <a:spAutoFit/>
          </a:bodyPr>
          <a:lstStyle/>
          <a:p>
            <a:r>
              <a:rPr lang="lv-LV" sz="1800" dirty="0" smtClean="0"/>
              <a:t>Input size</a:t>
            </a:r>
            <a:endParaRPr lang="lv-LV" sz="1800" dirty="0"/>
          </a:p>
        </p:txBody>
      </p:sp>
      <p:sp>
        <p:nvSpPr>
          <p:cNvPr id="92" name="TextBox 91"/>
          <p:cNvSpPr txBox="1"/>
          <p:nvPr/>
        </p:nvSpPr>
        <p:spPr>
          <a:xfrm>
            <a:off x="1883576" y="2772816"/>
            <a:ext cx="1713064" cy="369332"/>
          </a:xfrm>
          <a:prstGeom prst="rect">
            <a:avLst/>
          </a:prstGeom>
          <a:noFill/>
        </p:spPr>
        <p:txBody>
          <a:bodyPr wrap="square" rtlCol="0">
            <a:spAutoFit/>
          </a:bodyPr>
          <a:lstStyle/>
          <a:p>
            <a:r>
              <a:rPr lang="lv-LV" sz="1800" dirty="0" smtClean="0"/>
              <a:t>Keyspace size</a:t>
            </a:r>
            <a:endParaRPr lang="lv-LV" sz="1800" dirty="0"/>
          </a:p>
        </p:txBody>
      </p:sp>
    </p:spTree>
    <p:extLst>
      <p:ext uri="{BB962C8B-B14F-4D97-AF65-F5344CB8AC3E}">
        <p14:creationId xmlns:p14="http://schemas.microsoft.com/office/powerpoint/2010/main" val="28860662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the STL</a:t>
            </a:r>
            <a:endParaRPr lang="en-US" dirty="0"/>
          </a:p>
        </p:txBody>
      </p:sp>
      <p:sp>
        <p:nvSpPr>
          <p:cNvPr id="3" name="Content Placeholder 2"/>
          <p:cNvSpPr>
            <a:spLocks noGrp="1"/>
          </p:cNvSpPr>
          <p:nvPr>
            <p:ph idx="1"/>
          </p:nvPr>
        </p:nvSpPr>
        <p:spPr/>
        <p:txBody>
          <a:bodyPr/>
          <a:lstStyle/>
          <a:p>
            <a:r>
              <a:rPr lang="en-US" dirty="0" smtClean="0"/>
              <a:t>There are a number of sorting algorithms in the STL, particularly in the </a:t>
            </a:r>
            <a:r>
              <a:rPr lang="en-US" sz="2000" dirty="0">
                <a:latin typeface="Courier New" pitchFamily="49" charset="0"/>
                <a:cs typeface="Courier New" pitchFamily="49" charset="0"/>
              </a:rPr>
              <a:t>&lt;algorithm&gt;</a:t>
            </a:r>
            <a:r>
              <a:rPr lang="en-US" dirty="0" smtClean="0"/>
              <a:t> library</a:t>
            </a:r>
          </a:p>
          <a:p>
            <a:pPr>
              <a:spcBef>
                <a:spcPts val="24"/>
              </a:spcBef>
            </a:pPr>
            <a:r>
              <a:rPr lang="en-US" dirty="0" smtClean="0"/>
              <a:t>Among the algorithms that are implemented in the library are the quicksort, mergesort, and heap sort</a:t>
            </a:r>
          </a:p>
          <a:p>
            <a:pPr>
              <a:spcBef>
                <a:spcPts val="24"/>
              </a:spcBef>
            </a:pPr>
            <a:r>
              <a:rPr lang="en-US" dirty="0" smtClean="0"/>
              <a:t>These functions are shown in Figure 9.18 on pages 529 – 531</a:t>
            </a:r>
          </a:p>
          <a:p>
            <a:pPr>
              <a:spcBef>
                <a:spcPts val="24"/>
              </a:spcBef>
            </a:pPr>
            <a:r>
              <a:rPr lang="en-US" dirty="0" smtClean="0"/>
              <a:t>The first group of functions are called partial sorting functions</a:t>
            </a:r>
          </a:p>
          <a:p>
            <a:pPr>
              <a:spcBef>
                <a:spcPts val="24"/>
              </a:spcBef>
            </a:pPr>
            <a:r>
              <a:rPr lang="en-US" dirty="0" smtClean="0"/>
              <a:t>The first of </a:t>
            </a:r>
            <a:r>
              <a:rPr lang="en-US" dirty="0"/>
              <a:t>these </a:t>
            </a:r>
            <a:r>
              <a:rPr lang="en-US" dirty="0" smtClean="0"/>
              <a:t>picks the </a:t>
            </a:r>
            <a:r>
              <a:rPr lang="en-US" sz="2000" dirty="0">
                <a:latin typeface="Courier New" pitchFamily="49" charset="0"/>
                <a:cs typeface="Courier New" pitchFamily="49" charset="0"/>
              </a:rPr>
              <a:t>k = middle – first</a:t>
            </a:r>
            <a:r>
              <a:rPr lang="en-US" dirty="0" smtClean="0">
                <a:cs typeface="Courier New" pitchFamily="49" charset="0"/>
              </a:rPr>
              <a:t> smallest</a:t>
            </a:r>
            <a:r>
              <a:rPr lang="en-US" sz="2000" dirty="0">
                <a:latin typeface="Courier New" pitchFamily="49" charset="0"/>
                <a:cs typeface="Courier New" pitchFamily="49" charset="0"/>
              </a:rPr>
              <a:t> </a:t>
            </a:r>
            <a:r>
              <a:rPr lang="en-US" dirty="0" smtClean="0">
                <a:cs typeface="Courier New" pitchFamily="49" charset="0"/>
              </a:rPr>
              <a:t>elements and orders them in the range </a:t>
            </a:r>
            <a:r>
              <a:rPr lang="en-US" sz="2000" dirty="0">
                <a:latin typeface="Courier New" pitchFamily="49" charset="0"/>
                <a:cs typeface="Courier New" pitchFamily="49" charset="0"/>
              </a:rPr>
              <a:t>[first, middle)</a:t>
            </a:r>
          </a:p>
          <a:p>
            <a:pPr>
              <a:spcBef>
                <a:spcPts val="24"/>
              </a:spcBef>
            </a:pPr>
            <a:r>
              <a:rPr lang="en-US" dirty="0" smtClean="0">
                <a:cs typeface="Courier New" pitchFamily="49" charset="0"/>
              </a:rPr>
              <a:t>So the code</a:t>
            </a:r>
          </a:p>
          <a:p>
            <a:pPr marL="0" indent="0" algn="ctr">
              <a:spcBef>
                <a:spcPts val="600"/>
              </a:spcBef>
              <a:buNone/>
            </a:pPr>
            <a:r>
              <a:rPr lang="en-US" sz="2000" dirty="0" err="1">
                <a:latin typeface="Courier New" pitchFamily="49" charset="0"/>
                <a:cs typeface="Courier New" pitchFamily="49" charset="0"/>
              </a:rPr>
              <a:t>partial_sort</a:t>
            </a:r>
            <a:r>
              <a:rPr lang="en-US" sz="2000" dirty="0">
                <a:latin typeface="Courier New" pitchFamily="49" charset="0"/>
                <a:cs typeface="Courier New" pitchFamily="49" charset="0"/>
              </a:rPr>
              <a:t>(v1.begin(),v1.begin()+3,v1.end());</a:t>
            </a:r>
          </a:p>
          <a:p>
            <a:pPr marL="339725" indent="0">
              <a:spcBef>
                <a:spcPts val="600"/>
              </a:spcBef>
              <a:buNone/>
            </a:pPr>
            <a:r>
              <a:rPr lang="en-US" dirty="0" smtClean="0">
                <a:cs typeface="Courier New" pitchFamily="49" charset="0"/>
              </a:rPr>
              <a:t>takes the three smallest values in vector </a:t>
            </a:r>
            <a:r>
              <a:rPr lang="en-US" sz="2000" dirty="0">
                <a:latin typeface="Courier New" pitchFamily="49" charset="0"/>
                <a:cs typeface="Courier New" pitchFamily="49" charset="0"/>
              </a:rPr>
              <a:t>v1</a:t>
            </a:r>
            <a:r>
              <a:rPr lang="en-US" dirty="0" smtClean="0">
                <a:cs typeface="Courier New" pitchFamily="49" charset="0"/>
              </a:rPr>
              <a:t> and puts them in the first three locations</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59</a:t>
            </a:fld>
            <a:endParaRPr lang="en-US" dirty="0"/>
          </a:p>
        </p:txBody>
      </p:sp>
    </p:spTree>
    <p:extLst>
      <p:ext uri="{BB962C8B-B14F-4D97-AF65-F5344CB8AC3E}">
        <p14:creationId xmlns:p14="http://schemas.microsoft.com/office/powerpoint/2010/main" val="17664082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lv-LV" altLang="en-US" dirty="0" smtClean="0"/>
              <a:t>Typical States in Tables</a:t>
            </a:r>
          </a:p>
        </p:txBody>
      </p:sp>
      <p:sp>
        <p:nvSpPr>
          <p:cNvPr id="362499" name="Rectangle 3"/>
          <p:cNvSpPr>
            <a:spLocks noGrp="1" noChangeArrowheads="1"/>
          </p:cNvSpPr>
          <p:nvPr>
            <p:ph idx="1"/>
          </p:nvPr>
        </p:nvSpPr>
        <p:spPr>
          <a:xfrm>
            <a:off x="1422400" y="1752601"/>
            <a:ext cx="10160000" cy="975080"/>
          </a:xfrm>
        </p:spPr>
        <p:txBody>
          <a:bodyPr/>
          <a:lstStyle/>
          <a:p>
            <a:pPr eaLnBrk="1" hangingPunct="1">
              <a:lnSpc>
                <a:spcPct val="90000"/>
              </a:lnSpc>
            </a:pPr>
            <a:r>
              <a:rPr lang="lv-LV" altLang="en-US" sz="2800" dirty="0" smtClean="0"/>
              <a:t>Many simple algorithms allow to illustrate the sortable array – its division in regions. </a:t>
            </a:r>
            <a:endParaRPr lang="lv-LV" altLang="en-US" sz="2800" dirty="0"/>
          </a:p>
        </p:txBody>
      </p:sp>
      <p:sp>
        <p:nvSpPr>
          <p:cNvPr id="102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EDB4FA-2CD3-47E8-ACCF-EDD4E79C0F52}" type="slidenum">
              <a:rPr lang="lv-LV" altLang="en-US" sz="1400"/>
              <a:pPr>
                <a:spcBef>
                  <a:spcPct val="0"/>
                </a:spcBef>
                <a:buFontTx/>
                <a:buNone/>
              </a:pPr>
              <a:t>6</a:t>
            </a:fld>
            <a:endParaRPr lang="lv-LV" altLang="en-US" sz="1400"/>
          </a:p>
        </p:txBody>
      </p:sp>
      <p:graphicFrame>
        <p:nvGraphicFramePr>
          <p:cNvPr id="362521" name="Group 25"/>
          <p:cNvGraphicFramePr>
            <a:graphicFrameLocks noGrp="1"/>
          </p:cNvGraphicFramePr>
          <p:nvPr>
            <p:extLst/>
          </p:nvPr>
        </p:nvGraphicFramePr>
        <p:xfrm>
          <a:off x="3124200" y="2819401"/>
          <a:ext cx="6096000" cy="517880"/>
        </p:xfrm>
        <a:graphic>
          <a:graphicData uri="http://schemas.openxmlformats.org/drawingml/2006/table">
            <a:tbl>
              <a:tblPr/>
              <a:tblGrid>
                <a:gridCol w="3048000">
                  <a:extLst>
                    <a:ext uri="{9D8B030D-6E8A-4147-A177-3AD203B41FA5}">
                      <a16:colId xmlns:a16="http://schemas.microsoft.com/office/drawing/2014/main" val="2710771351"/>
                    </a:ext>
                  </a:extLst>
                </a:gridCol>
                <a:gridCol w="3048000">
                  <a:extLst>
                    <a:ext uri="{9D8B030D-6E8A-4147-A177-3AD203B41FA5}">
                      <a16:colId xmlns:a16="http://schemas.microsoft.com/office/drawing/2014/main" val="39661723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dirty="0" smtClean="0">
                          <a:ln>
                            <a:noFill/>
                          </a:ln>
                          <a:solidFill>
                            <a:schemeClr val="tx1"/>
                          </a:solidFill>
                          <a:effectLst/>
                          <a:latin typeface="Times New Roman" panose="02020603050405020304" pitchFamily="18" charset="0"/>
                        </a:rPr>
                        <a:t>Unordered part</a:t>
                      </a:r>
                      <a:endParaRPr kumimoji="0" lang="en-GB" altLang="en-US" sz="2800" b="0" i="0" u="none" strike="noStrike" cap="none" normalizeH="0" baseline="0" dirty="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4096772114"/>
                  </a:ext>
                </a:extLst>
              </a:tr>
            </a:tbl>
          </a:graphicData>
        </a:graphic>
      </p:graphicFrame>
      <p:graphicFrame>
        <p:nvGraphicFramePr>
          <p:cNvPr id="362545" name="Group 49"/>
          <p:cNvGraphicFramePr>
            <a:graphicFrameLocks noGrp="1"/>
          </p:cNvGraphicFramePr>
          <p:nvPr/>
        </p:nvGraphicFramePr>
        <p:xfrm>
          <a:off x="3124200" y="3581401"/>
          <a:ext cx="6096000" cy="517880"/>
        </p:xfrm>
        <a:graphic>
          <a:graphicData uri="http://schemas.openxmlformats.org/drawingml/2006/table">
            <a:tbl>
              <a:tblPr/>
              <a:tblGrid>
                <a:gridCol w="6096000">
                  <a:extLst>
                    <a:ext uri="{9D8B030D-6E8A-4147-A177-3AD203B41FA5}">
                      <a16:colId xmlns:a16="http://schemas.microsoft.com/office/drawing/2014/main" val="1716714627"/>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657553115"/>
                  </a:ext>
                </a:extLst>
              </a:tr>
            </a:tbl>
          </a:graphicData>
        </a:graphic>
      </p:graphicFrame>
      <p:graphicFrame>
        <p:nvGraphicFramePr>
          <p:cNvPr id="362546" name="Group 50"/>
          <p:cNvGraphicFramePr>
            <a:graphicFrameLocks noGrp="1"/>
          </p:cNvGraphicFramePr>
          <p:nvPr/>
        </p:nvGraphicFramePr>
        <p:xfrm>
          <a:off x="3124200" y="5029201"/>
          <a:ext cx="6121400" cy="517880"/>
        </p:xfrm>
        <a:graphic>
          <a:graphicData uri="http://schemas.openxmlformats.org/drawingml/2006/table">
            <a:tbl>
              <a:tblPr/>
              <a:tblGrid>
                <a:gridCol w="208270">
                  <a:extLst>
                    <a:ext uri="{9D8B030D-6E8A-4147-A177-3AD203B41FA5}">
                      <a16:colId xmlns:a16="http://schemas.microsoft.com/office/drawing/2014/main" val="2700682187"/>
                    </a:ext>
                  </a:extLst>
                </a:gridCol>
                <a:gridCol w="5913130">
                  <a:extLst>
                    <a:ext uri="{9D8B030D-6E8A-4147-A177-3AD203B41FA5}">
                      <a16:colId xmlns:a16="http://schemas.microsoft.com/office/drawing/2014/main" val="2215636502"/>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84217365"/>
                  </a:ext>
                </a:extLst>
              </a:tr>
            </a:tbl>
          </a:graphicData>
        </a:graphic>
      </p:graphicFrame>
      <p:graphicFrame>
        <p:nvGraphicFramePr>
          <p:cNvPr id="362539" name="Group 43"/>
          <p:cNvGraphicFramePr>
            <a:graphicFrameLocks noGrp="1"/>
          </p:cNvGraphicFramePr>
          <p:nvPr/>
        </p:nvGraphicFramePr>
        <p:xfrm>
          <a:off x="3124200" y="5638801"/>
          <a:ext cx="6096000" cy="517880"/>
        </p:xfrm>
        <a:graphic>
          <a:graphicData uri="http://schemas.openxmlformats.org/drawingml/2006/table">
            <a:tbl>
              <a:tblPr/>
              <a:tblGrid>
                <a:gridCol w="6096000">
                  <a:extLst>
                    <a:ext uri="{9D8B030D-6E8A-4147-A177-3AD203B41FA5}">
                      <a16:colId xmlns:a16="http://schemas.microsoft.com/office/drawing/2014/main" val="40113659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72288819"/>
                  </a:ext>
                </a:extLst>
              </a:tr>
            </a:tbl>
          </a:graphicData>
        </a:graphic>
      </p:graphicFrame>
      <p:graphicFrame>
        <p:nvGraphicFramePr>
          <p:cNvPr id="362556" name="Group 60"/>
          <p:cNvGraphicFramePr>
            <a:graphicFrameLocks noGrp="1"/>
          </p:cNvGraphicFramePr>
          <p:nvPr/>
        </p:nvGraphicFramePr>
        <p:xfrm>
          <a:off x="3124200" y="4191001"/>
          <a:ext cx="6122988" cy="517880"/>
        </p:xfrm>
        <a:graphic>
          <a:graphicData uri="http://schemas.openxmlformats.org/drawingml/2006/table">
            <a:tbl>
              <a:tblPr/>
              <a:tblGrid>
                <a:gridCol w="5914718">
                  <a:extLst>
                    <a:ext uri="{9D8B030D-6E8A-4147-A177-3AD203B41FA5}">
                      <a16:colId xmlns:a16="http://schemas.microsoft.com/office/drawing/2014/main" val="1054895455"/>
                    </a:ext>
                  </a:extLst>
                </a:gridCol>
                <a:gridCol w="208270">
                  <a:extLst>
                    <a:ext uri="{9D8B030D-6E8A-4147-A177-3AD203B41FA5}">
                      <a16:colId xmlns:a16="http://schemas.microsoft.com/office/drawing/2014/main" val="175460307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L="91435" marR="91435"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79918172"/>
                  </a:ext>
                </a:extLst>
              </a:tr>
            </a:tbl>
          </a:graphicData>
        </a:graphic>
      </p:graphicFrame>
    </p:spTree>
    <p:extLst>
      <p:ext uri="{BB962C8B-B14F-4D97-AF65-F5344CB8AC3E}">
        <p14:creationId xmlns:p14="http://schemas.microsoft.com/office/powerpoint/2010/main" val="2845030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 calcmode="lin" valueType="num">
                                      <p:cBhvr additive="base">
                                        <p:cTn id="7" dur="500" fill="hold"/>
                                        <p:tgtEl>
                                          <p:spTgt spid="362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2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2521"/>
                                        </p:tgtEl>
                                        <p:attrNameLst>
                                          <p:attrName>style.visibility</p:attrName>
                                        </p:attrNameLst>
                                      </p:cBhvr>
                                      <p:to>
                                        <p:strVal val="visible"/>
                                      </p:to>
                                    </p:set>
                                    <p:anim calcmode="lin" valueType="num">
                                      <p:cBhvr additive="base">
                                        <p:cTn id="13" dur="500" fill="hold"/>
                                        <p:tgtEl>
                                          <p:spTgt spid="362521"/>
                                        </p:tgtEl>
                                        <p:attrNameLst>
                                          <p:attrName>ppt_x</p:attrName>
                                        </p:attrNameLst>
                                      </p:cBhvr>
                                      <p:tavLst>
                                        <p:tav tm="0">
                                          <p:val>
                                            <p:strVal val="0-#ppt_w/2"/>
                                          </p:val>
                                        </p:tav>
                                        <p:tav tm="100000">
                                          <p:val>
                                            <p:strVal val="#ppt_x"/>
                                          </p:val>
                                        </p:tav>
                                      </p:tavLst>
                                    </p:anim>
                                    <p:anim calcmode="lin" valueType="num">
                                      <p:cBhvr additive="base">
                                        <p:cTn id="14" dur="500" fill="hold"/>
                                        <p:tgtEl>
                                          <p:spTgt spid="3625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2545"/>
                                        </p:tgtEl>
                                        <p:attrNameLst>
                                          <p:attrName>style.visibility</p:attrName>
                                        </p:attrNameLst>
                                      </p:cBhvr>
                                      <p:to>
                                        <p:strVal val="visible"/>
                                      </p:to>
                                    </p:set>
                                    <p:anim calcmode="lin" valueType="num">
                                      <p:cBhvr additive="base">
                                        <p:cTn id="19" dur="500" fill="hold"/>
                                        <p:tgtEl>
                                          <p:spTgt spid="362545"/>
                                        </p:tgtEl>
                                        <p:attrNameLst>
                                          <p:attrName>ppt_x</p:attrName>
                                        </p:attrNameLst>
                                      </p:cBhvr>
                                      <p:tavLst>
                                        <p:tav tm="0">
                                          <p:val>
                                            <p:strVal val="0-#ppt_w/2"/>
                                          </p:val>
                                        </p:tav>
                                        <p:tav tm="100000">
                                          <p:val>
                                            <p:strVal val="#ppt_x"/>
                                          </p:val>
                                        </p:tav>
                                      </p:tavLst>
                                    </p:anim>
                                    <p:anim calcmode="lin" valueType="num">
                                      <p:cBhvr additive="base">
                                        <p:cTn id="20" dur="500" fill="hold"/>
                                        <p:tgtEl>
                                          <p:spTgt spid="3625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625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62546"/>
                                        </p:tgtEl>
                                        <p:attrNameLst>
                                          <p:attrName>style.visibility</p:attrName>
                                        </p:attrNameLst>
                                      </p:cBhvr>
                                      <p:to>
                                        <p:strVal val="visible"/>
                                      </p:to>
                                    </p:set>
                                    <p:anim calcmode="lin" valueType="num">
                                      <p:cBhvr additive="base">
                                        <p:cTn id="29" dur="500" fill="hold"/>
                                        <p:tgtEl>
                                          <p:spTgt spid="362546"/>
                                        </p:tgtEl>
                                        <p:attrNameLst>
                                          <p:attrName>ppt_x</p:attrName>
                                        </p:attrNameLst>
                                      </p:cBhvr>
                                      <p:tavLst>
                                        <p:tav tm="0">
                                          <p:val>
                                            <p:strVal val="0-#ppt_w/2"/>
                                          </p:val>
                                        </p:tav>
                                        <p:tav tm="100000">
                                          <p:val>
                                            <p:strVal val="#ppt_x"/>
                                          </p:val>
                                        </p:tav>
                                      </p:tavLst>
                                    </p:anim>
                                    <p:anim calcmode="lin" valueType="num">
                                      <p:cBhvr additive="base">
                                        <p:cTn id="30" dur="500" fill="hold"/>
                                        <p:tgtEl>
                                          <p:spTgt spid="36254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62539"/>
                                        </p:tgtEl>
                                        <p:attrNameLst>
                                          <p:attrName>style.visibility</p:attrName>
                                        </p:attrNameLst>
                                      </p:cBhvr>
                                      <p:to>
                                        <p:strVal val="visible"/>
                                      </p:to>
                                    </p:set>
                                    <p:anim calcmode="lin" valueType="num">
                                      <p:cBhvr additive="base">
                                        <p:cTn id="35" dur="500" fill="hold"/>
                                        <p:tgtEl>
                                          <p:spTgt spid="362539"/>
                                        </p:tgtEl>
                                        <p:attrNameLst>
                                          <p:attrName>ppt_x</p:attrName>
                                        </p:attrNameLst>
                                      </p:cBhvr>
                                      <p:tavLst>
                                        <p:tav tm="0">
                                          <p:val>
                                            <p:strVal val="0-#ppt_w/2"/>
                                          </p:val>
                                        </p:tav>
                                        <p:tav tm="100000">
                                          <p:val>
                                            <p:strVal val="#ppt_x"/>
                                          </p:val>
                                        </p:tav>
                                      </p:tavLst>
                                    </p:anim>
                                    <p:anim calcmode="lin" valueType="num">
                                      <p:cBhvr additive="base">
                                        <p:cTn id="36" dur="500" fill="hold"/>
                                        <p:tgtEl>
                                          <p:spTgt spid="3625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the STL (continued)</a:t>
            </a:r>
            <a:endParaRPr lang="en-US" dirty="0"/>
          </a:p>
        </p:txBody>
      </p:sp>
      <p:sp>
        <p:nvSpPr>
          <p:cNvPr id="3" name="Content Placeholder 2"/>
          <p:cNvSpPr>
            <a:spLocks noGrp="1"/>
          </p:cNvSpPr>
          <p:nvPr>
            <p:ph idx="1"/>
          </p:nvPr>
        </p:nvSpPr>
        <p:spPr/>
        <p:txBody>
          <a:bodyPr/>
          <a:lstStyle/>
          <a:p>
            <a:r>
              <a:rPr lang="en-US" dirty="0" smtClean="0"/>
              <a:t>The default ordering is ascending order, but this can be changed in the fourth parameter of the function</a:t>
            </a:r>
          </a:p>
          <a:p>
            <a:r>
              <a:rPr lang="en-US" dirty="0" smtClean="0"/>
              <a:t>So the call</a:t>
            </a:r>
          </a:p>
          <a:p>
            <a:pPr marL="0" indent="0" algn="ctr">
              <a:spcBef>
                <a:spcPts val="600"/>
              </a:spcBef>
              <a:buNone/>
            </a:pPr>
            <a:r>
              <a:rPr lang="en-US" sz="1600" dirty="0" err="1">
                <a:latin typeface="Courier New" pitchFamily="49" charset="0"/>
                <a:cs typeface="Courier New" pitchFamily="49" charset="0"/>
              </a:rPr>
              <a:t>partial_sort</a:t>
            </a:r>
            <a:r>
              <a:rPr lang="en-US" sz="1600" dirty="0">
                <a:latin typeface="Courier New" pitchFamily="49" charset="0"/>
                <a:cs typeface="Courier New" pitchFamily="49" charset="0"/>
              </a:rPr>
              <a:t>(v2.begin()+1,v2.begin()+4,v2.end(),greater&lt;</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&gt;());</a:t>
            </a:r>
          </a:p>
          <a:p>
            <a:pPr marL="339725" indent="0">
              <a:spcBef>
                <a:spcPts val="600"/>
              </a:spcBef>
              <a:buNone/>
            </a:pPr>
            <a:r>
              <a:rPr lang="en-US" dirty="0" smtClean="0"/>
              <a:t>takes the largest three values in </a:t>
            </a:r>
            <a:r>
              <a:rPr lang="en-US" sz="2000" dirty="0">
                <a:latin typeface="Courier New" pitchFamily="49" charset="0"/>
                <a:cs typeface="Courier New" pitchFamily="49" charset="0"/>
              </a:rPr>
              <a:t>v2</a:t>
            </a:r>
            <a:r>
              <a:rPr lang="en-US" dirty="0" smtClean="0">
                <a:cs typeface="Courier New" pitchFamily="49" charset="0"/>
              </a:rPr>
              <a:t> and puts them into positions two through four in descending order</a:t>
            </a:r>
          </a:p>
          <a:p>
            <a:pPr>
              <a:spcBef>
                <a:spcPts val="24"/>
              </a:spcBef>
            </a:pPr>
            <a:r>
              <a:rPr lang="en-US" dirty="0" smtClean="0">
                <a:cs typeface="Courier New" pitchFamily="49" charset="0"/>
              </a:rPr>
              <a:t>In both cases, the order of the values outside the destination range is unspecified</a:t>
            </a:r>
          </a:p>
          <a:p>
            <a:r>
              <a:rPr lang="en-US" dirty="0" smtClean="0">
                <a:cs typeface="Courier New" pitchFamily="49" charset="0"/>
              </a:rPr>
              <a:t>A third version takes the first </a:t>
            </a:r>
            <a:r>
              <a:rPr lang="en-US" sz="2000" i="1" dirty="0">
                <a:latin typeface="Courier New" pitchFamily="49" charset="0"/>
                <a:cs typeface="Courier New" pitchFamily="49" charset="0"/>
              </a:rPr>
              <a:t>k </a:t>
            </a:r>
            <a:r>
              <a:rPr lang="en-US" sz="2000" dirty="0">
                <a:latin typeface="Courier New" pitchFamily="49" charset="0"/>
                <a:cs typeface="Courier New" pitchFamily="49" charset="0"/>
              </a:rPr>
              <a:t>= last1 - first1</a:t>
            </a:r>
            <a:r>
              <a:rPr lang="en-US" dirty="0" smtClean="0"/>
              <a:t> or </a:t>
            </a:r>
            <a:r>
              <a:rPr lang="en-US" sz="2000" dirty="0">
                <a:latin typeface="Courier New" pitchFamily="49" charset="0"/>
                <a:cs typeface="Courier New" pitchFamily="49" charset="0"/>
              </a:rPr>
              <a:t>last2 - first2 </a:t>
            </a:r>
            <a:r>
              <a:rPr lang="en-US" dirty="0" smtClean="0">
                <a:cs typeface="Courier New" pitchFamily="49" charset="0"/>
              </a:rPr>
              <a:t>elements from the range </a:t>
            </a:r>
            <a:r>
              <a:rPr lang="en-US" sz="2000" dirty="0">
                <a:latin typeface="Courier New" pitchFamily="49" charset="0"/>
                <a:cs typeface="Courier New" pitchFamily="49" charset="0"/>
              </a:rPr>
              <a:t>[first1,last1)</a:t>
            </a:r>
          </a:p>
          <a:p>
            <a:r>
              <a:rPr lang="en-US" dirty="0" smtClean="0">
                <a:cs typeface="Courier New" pitchFamily="49" charset="0"/>
              </a:rPr>
              <a:t>It then overwrites the elements in the range </a:t>
            </a:r>
            <a:r>
              <a:rPr lang="en-US" sz="2000" dirty="0">
                <a:latin typeface="Courier New" pitchFamily="49" charset="0"/>
                <a:cs typeface="Courier New" pitchFamily="49" charset="0"/>
              </a:rPr>
              <a:t>[first2,last2)</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60</a:t>
            </a:fld>
            <a:endParaRPr lang="en-US" dirty="0"/>
          </a:p>
        </p:txBody>
      </p:sp>
    </p:spTree>
    <p:extLst>
      <p:ext uri="{BB962C8B-B14F-4D97-AF65-F5344CB8AC3E}">
        <p14:creationId xmlns:p14="http://schemas.microsoft.com/office/powerpoint/2010/main" val="194580026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the STL (continued)</a:t>
            </a:r>
            <a:endParaRPr lang="en-US" dirty="0"/>
          </a:p>
        </p:txBody>
      </p:sp>
      <p:sp>
        <p:nvSpPr>
          <p:cNvPr id="3" name="Content Placeholder 2"/>
          <p:cNvSpPr>
            <a:spLocks noGrp="1"/>
          </p:cNvSpPr>
          <p:nvPr>
            <p:ph idx="1"/>
          </p:nvPr>
        </p:nvSpPr>
        <p:spPr/>
        <p:txBody>
          <a:bodyPr/>
          <a:lstStyle/>
          <a:p>
            <a:r>
              <a:rPr lang="en-US" dirty="0" smtClean="0"/>
              <a:t>So in this case, the call</a:t>
            </a:r>
          </a:p>
          <a:p>
            <a:pPr marL="0" indent="0" algn="ctr">
              <a:spcBef>
                <a:spcPts val="600"/>
              </a:spcBef>
              <a:buNone/>
            </a:pPr>
            <a:r>
              <a:rPr lang="en-US" sz="1600" dirty="0" err="1">
                <a:latin typeface="Courier New" pitchFamily="49" charset="0"/>
                <a:cs typeface="Courier New" pitchFamily="49" charset="0"/>
              </a:rPr>
              <a:t>partial_sort_copy</a:t>
            </a:r>
            <a:r>
              <a:rPr lang="en-US" sz="1600" dirty="0">
                <a:latin typeface="Courier New" pitchFamily="49" charset="0"/>
                <a:cs typeface="Courier New" pitchFamily="49" charset="0"/>
              </a:rPr>
              <a:t>(v2.begin(),v2.begin()+4,v3.begin(),v3.end());</a:t>
            </a:r>
          </a:p>
          <a:p>
            <a:pPr marL="339725" indent="0">
              <a:spcBef>
                <a:spcPts val="600"/>
              </a:spcBef>
              <a:buNone/>
            </a:pPr>
            <a:r>
              <a:rPr lang="en-US" dirty="0"/>
              <a:t>t</a:t>
            </a:r>
            <a:r>
              <a:rPr lang="en-US" dirty="0" smtClean="0"/>
              <a:t>akes the first four integers of </a:t>
            </a:r>
            <a:r>
              <a:rPr lang="en-US" sz="2000" i="1" dirty="0">
                <a:latin typeface="Courier New" pitchFamily="49" charset="0"/>
                <a:cs typeface="Courier New" pitchFamily="49" charset="0"/>
              </a:rPr>
              <a:t>v</a:t>
            </a:r>
            <a:r>
              <a:rPr lang="en-US" sz="2000" dirty="0">
                <a:latin typeface="Courier New" pitchFamily="49" charset="0"/>
                <a:cs typeface="Courier New" pitchFamily="49" charset="0"/>
              </a:rPr>
              <a:t>2</a:t>
            </a:r>
            <a:r>
              <a:rPr lang="en-US" dirty="0" smtClean="0"/>
              <a:t> and puts them into the first four locations of </a:t>
            </a:r>
            <a:r>
              <a:rPr lang="en-US" sz="2000" dirty="0">
                <a:latin typeface="Courier New" pitchFamily="49" charset="0"/>
                <a:cs typeface="Courier New" pitchFamily="49" charset="0"/>
              </a:rPr>
              <a:t>v3</a:t>
            </a:r>
          </a:p>
          <a:p>
            <a:pPr>
              <a:spcBef>
                <a:spcPts val="24"/>
              </a:spcBef>
            </a:pPr>
            <a:r>
              <a:rPr lang="en-US" dirty="0" smtClean="0">
                <a:cs typeface="Courier New" pitchFamily="49" charset="0"/>
              </a:rPr>
              <a:t>In addition, an iterator is returned pointing to the first position following the last copied number</a:t>
            </a:r>
          </a:p>
          <a:p>
            <a:pPr>
              <a:spcBef>
                <a:spcPts val="24"/>
              </a:spcBef>
            </a:pPr>
            <a:r>
              <a:rPr lang="en-US" dirty="0" smtClean="0">
                <a:cs typeface="Courier New" pitchFamily="49" charset="0"/>
              </a:rPr>
              <a:t>The last variation of the partial sort is similar to this third one, but allows for providing a relation to direct the sort order</a:t>
            </a:r>
          </a:p>
          <a:p>
            <a:pPr>
              <a:spcBef>
                <a:spcPts val="24"/>
              </a:spcBef>
            </a:pPr>
            <a:r>
              <a:rPr lang="en-US" dirty="0" smtClean="0">
                <a:cs typeface="Courier New" pitchFamily="49" charset="0"/>
              </a:rPr>
              <a:t>The program of Figure 9.18 also demonstrates the </a:t>
            </a:r>
            <a:r>
              <a:rPr lang="en-US" sz="2000" dirty="0">
                <a:latin typeface="Courier New" pitchFamily="49" charset="0"/>
                <a:cs typeface="Courier New" pitchFamily="49" charset="0"/>
              </a:rPr>
              <a:t>partition()</a:t>
            </a:r>
            <a:r>
              <a:rPr lang="en-US" dirty="0" smtClean="0">
                <a:cs typeface="Courier New" pitchFamily="49" charset="0"/>
              </a:rPr>
              <a:t> function</a:t>
            </a:r>
          </a:p>
          <a:p>
            <a:pPr>
              <a:spcBef>
                <a:spcPts val="24"/>
              </a:spcBef>
            </a:pPr>
            <a:r>
              <a:rPr lang="en-US" dirty="0" smtClean="0">
                <a:cs typeface="Courier New" pitchFamily="49" charset="0"/>
              </a:rPr>
              <a:t>This function orders two ranges with respect to one another, using a Boolean function to separate the ranges</a:t>
            </a:r>
          </a:p>
          <a:p>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61</a:t>
            </a:fld>
            <a:endParaRPr lang="en-US" dirty="0"/>
          </a:p>
        </p:txBody>
      </p:sp>
    </p:spTree>
    <p:extLst>
      <p:ext uri="{BB962C8B-B14F-4D97-AF65-F5344CB8AC3E}">
        <p14:creationId xmlns:p14="http://schemas.microsoft.com/office/powerpoint/2010/main" val="3337017724"/>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in the STL (continued)</a:t>
            </a:r>
            <a:endParaRPr lang="en-US" dirty="0"/>
          </a:p>
        </p:txBody>
      </p:sp>
      <p:sp>
        <p:nvSpPr>
          <p:cNvPr id="3" name="Content Placeholder 2"/>
          <p:cNvSpPr>
            <a:spLocks noGrp="1"/>
          </p:cNvSpPr>
          <p:nvPr>
            <p:ph idx="1"/>
          </p:nvPr>
        </p:nvSpPr>
        <p:spPr/>
        <p:txBody>
          <a:bodyPr/>
          <a:lstStyle/>
          <a:p>
            <a:r>
              <a:rPr lang="en-US" dirty="0" smtClean="0"/>
              <a:t>Values for which the function is true are placed in the first range; those for which it is false, in the second</a:t>
            </a:r>
          </a:p>
          <a:p>
            <a:r>
              <a:rPr lang="en-US" dirty="0"/>
              <a:t>T</a:t>
            </a:r>
            <a:r>
              <a:rPr lang="en-US" dirty="0" smtClean="0"/>
              <a:t>he most useful function is probably the one </a:t>
            </a:r>
            <a:r>
              <a:rPr lang="en-US" dirty="0"/>
              <a:t>that implements the </a:t>
            </a:r>
            <a:r>
              <a:rPr lang="en-US" dirty="0" smtClean="0"/>
              <a:t>quicksort, </a:t>
            </a:r>
            <a:r>
              <a:rPr lang="en-US" sz="2000" dirty="0">
                <a:latin typeface="Courier New" pitchFamily="49" charset="0"/>
                <a:cs typeface="Courier New" pitchFamily="49" charset="0"/>
              </a:rPr>
              <a:t>sort()</a:t>
            </a:r>
            <a:endParaRPr lang="en-US" dirty="0" smtClean="0"/>
          </a:p>
          <a:p>
            <a:r>
              <a:rPr lang="en-US" dirty="0" smtClean="0"/>
              <a:t>If we call it as follows:</a:t>
            </a:r>
          </a:p>
          <a:p>
            <a:pPr marL="0" indent="0" algn="ctr">
              <a:spcBef>
                <a:spcPts val="600"/>
              </a:spcBef>
              <a:buNone/>
            </a:pPr>
            <a:r>
              <a:rPr lang="en-US" sz="1800" dirty="0">
                <a:latin typeface="Courier New" pitchFamily="49" charset="0"/>
                <a:cs typeface="Courier New" pitchFamily="49" charset="0"/>
              </a:rPr>
              <a:t>sort(v1.begin(),v1.end());</a:t>
            </a:r>
          </a:p>
          <a:p>
            <a:pPr marL="0" indent="339725">
              <a:spcBef>
                <a:spcPts val="600"/>
              </a:spcBef>
              <a:buNone/>
            </a:pPr>
            <a:r>
              <a:rPr lang="en-US" dirty="0"/>
              <a:t>i</a:t>
            </a:r>
            <a:r>
              <a:rPr lang="en-US" dirty="0" smtClean="0"/>
              <a:t>t will sort the entire list </a:t>
            </a:r>
            <a:r>
              <a:rPr lang="en-US" sz="2000" dirty="0">
                <a:latin typeface="Courier New" pitchFamily="49" charset="0"/>
                <a:cs typeface="Courier New" pitchFamily="49" charset="0"/>
              </a:rPr>
              <a:t>v1</a:t>
            </a:r>
            <a:r>
              <a:rPr lang="en-US" sz="2000" dirty="0">
                <a:cs typeface="Courier New" pitchFamily="49" charset="0"/>
              </a:rPr>
              <a:t> </a:t>
            </a:r>
            <a:r>
              <a:rPr lang="en-US" dirty="0" smtClean="0">
                <a:cs typeface="Courier New" pitchFamily="49" charset="0"/>
              </a:rPr>
              <a:t>into ascending order</a:t>
            </a:r>
          </a:p>
          <a:p>
            <a:pPr>
              <a:spcBef>
                <a:spcPts val="24"/>
              </a:spcBef>
            </a:pPr>
            <a:r>
              <a:rPr lang="en-US" dirty="0" smtClean="0"/>
              <a:t>There is a second version that allows for explicit specification of the sorting relation</a:t>
            </a:r>
          </a:p>
          <a:p>
            <a:pPr>
              <a:spcBef>
                <a:spcPts val="24"/>
              </a:spcBef>
            </a:pPr>
            <a:r>
              <a:rPr lang="en-US" dirty="0" smtClean="0"/>
              <a:t>Stable sorting functions are also provided in the STL; </a:t>
            </a:r>
            <a:r>
              <a:rPr lang="en-US" b="1" i="1" dirty="0" smtClean="0"/>
              <a:t>stable</a:t>
            </a:r>
            <a:r>
              <a:rPr lang="en-US" dirty="0" smtClean="0"/>
              <a:t> algorithms preserve the original order of equal items</a:t>
            </a:r>
          </a:p>
          <a:p>
            <a:pPr marL="0" indent="0">
              <a:spcBef>
                <a:spcPts val="24"/>
              </a:spcBef>
              <a:buNone/>
            </a:pP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62</a:t>
            </a:fld>
            <a:endParaRPr lang="en-US" dirty="0"/>
          </a:p>
        </p:txBody>
      </p:sp>
    </p:spTree>
    <p:extLst>
      <p:ext uri="{BB962C8B-B14F-4D97-AF65-F5344CB8AC3E}">
        <p14:creationId xmlns:p14="http://schemas.microsoft.com/office/powerpoint/2010/main" val="262231269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a:t>
            </a:r>
            <a:r>
              <a:rPr lang="en-US" dirty="0" smtClean="0"/>
              <a:t>Remarks</a:t>
            </a:r>
            <a:endParaRPr lang="en-US" dirty="0"/>
          </a:p>
        </p:txBody>
      </p:sp>
      <p:sp>
        <p:nvSpPr>
          <p:cNvPr id="3" name="Content Placeholder 2"/>
          <p:cNvSpPr>
            <a:spLocks noGrp="1"/>
          </p:cNvSpPr>
          <p:nvPr>
            <p:ph idx="1"/>
          </p:nvPr>
        </p:nvSpPr>
        <p:spPr/>
        <p:txBody>
          <a:bodyPr/>
          <a:lstStyle/>
          <a:p>
            <a:pPr>
              <a:spcBef>
                <a:spcPts val="24"/>
              </a:spcBef>
            </a:pPr>
            <a:r>
              <a:rPr lang="lv-LV" dirty="0" smtClean="0"/>
              <a:t>If we order items "one-by-one", we typically get</a:t>
            </a:r>
            <a:r>
              <a:rPr lang="en-US" dirty="0" smtClean="0"/>
              <a:t> </a:t>
            </a:r>
            <a:r>
              <a:rPr lang="en-US" i="1" dirty="0"/>
              <a:t>O</a:t>
            </a:r>
            <a:r>
              <a:rPr lang="en-US" dirty="0"/>
              <a:t>(</a:t>
            </a:r>
            <a:r>
              <a:rPr lang="en-US" i="1" dirty="0"/>
              <a:t>n</a:t>
            </a:r>
            <a:r>
              <a:rPr lang="en-US" baseline="30000" dirty="0"/>
              <a:t>2</a:t>
            </a:r>
            <a:r>
              <a:rPr lang="en-US" dirty="0"/>
              <a:t>) </a:t>
            </a:r>
            <a:r>
              <a:rPr lang="en-US" dirty="0" smtClean="0"/>
              <a:t>algorithms</a:t>
            </a:r>
            <a:r>
              <a:rPr lang="lv-LV" dirty="0" smtClean="0"/>
              <a:t>: if length increases 2 times, the runtime grows 4 times. </a:t>
            </a:r>
            <a:endParaRPr lang="lv-LV" dirty="0"/>
          </a:p>
          <a:p>
            <a:pPr>
              <a:spcBef>
                <a:spcPts val="24"/>
              </a:spcBef>
            </a:pPr>
            <a:r>
              <a:rPr lang="lv-LV" dirty="0" smtClean="0"/>
              <a:t>C</a:t>
            </a:r>
            <a:r>
              <a:rPr lang="en-US" dirty="0" err="1" smtClean="0"/>
              <a:t>ounting</a:t>
            </a:r>
            <a:r>
              <a:rPr lang="en-US" dirty="0" smtClean="0"/>
              <a:t> </a:t>
            </a:r>
            <a:r>
              <a:rPr lang="en-US" dirty="0" smtClean="0"/>
              <a:t>sort is the fastest among the algorithms, </a:t>
            </a:r>
            <a:r>
              <a:rPr lang="lv-LV" dirty="0" smtClean="0"/>
              <a:t>it limits on what are the input data (no big gaps, no negative numbers). </a:t>
            </a:r>
          </a:p>
          <a:p>
            <a:pPr>
              <a:spcBef>
                <a:spcPts val="24"/>
              </a:spcBef>
            </a:pPr>
            <a:r>
              <a:rPr lang="lv-LV" dirty="0" smtClean="0"/>
              <a:t>Comparison sort algorithms: M</a:t>
            </a:r>
            <a:r>
              <a:rPr lang="en-US" dirty="0" err="1" smtClean="0"/>
              <a:t>ergesort</a:t>
            </a:r>
            <a:r>
              <a:rPr lang="en-US" dirty="0" smtClean="0"/>
              <a:t>, </a:t>
            </a:r>
            <a:r>
              <a:rPr lang="lv-LV" dirty="0" smtClean="0"/>
              <a:t>Q</a:t>
            </a:r>
            <a:r>
              <a:rPr lang="en-US" dirty="0" err="1" smtClean="0"/>
              <a:t>uicksort</a:t>
            </a:r>
            <a:r>
              <a:rPr lang="en-US" dirty="0" smtClean="0"/>
              <a:t> </a:t>
            </a:r>
            <a:r>
              <a:rPr lang="en-US" dirty="0" smtClean="0"/>
              <a:t>and Shell sort </a:t>
            </a:r>
            <a:r>
              <a:rPr lang="lv-LV" dirty="0" smtClean="0"/>
              <a:t>are fast on typical (random) data. (We did not analyze Shell sort – same as Quicksort, does not have good worst-case behavior.)</a:t>
            </a:r>
          </a:p>
          <a:p>
            <a:pPr>
              <a:spcBef>
                <a:spcPts val="24"/>
              </a:spcBef>
            </a:pPr>
            <a:endParaRPr lang="lv-LV" dirty="0" smtClean="0"/>
          </a:p>
          <a:p>
            <a:pPr>
              <a:spcBef>
                <a:spcPts val="24"/>
              </a:spcBef>
            </a:pP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63</a:t>
            </a:fld>
            <a:endParaRPr lang="en-US" dirty="0"/>
          </a:p>
        </p:txBody>
      </p:sp>
    </p:spTree>
    <p:extLst>
      <p:ext uri="{BB962C8B-B14F-4D97-AF65-F5344CB8AC3E}">
        <p14:creationId xmlns:p14="http://schemas.microsoft.com/office/powerpoint/2010/main" val="17100618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lv-LV" altLang="en-US" dirty="0" smtClean="0">
                <a:solidFill>
                  <a:schemeClr val="tx1"/>
                </a:solidFill>
              </a:rPr>
              <a:t>Insertion Sort</a:t>
            </a:r>
          </a:p>
        </p:txBody>
      </p:sp>
      <p:sp>
        <p:nvSpPr>
          <p:cNvPr id="363523" name="Rectangle 3"/>
          <p:cNvSpPr>
            <a:spLocks noGrp="1" noChangeArrowheads="1"/>
          </p:cNvSpPr>
          <p:nvPr>
            <p:ph idx="1"/>
          </p:nvPr>
        </p:nvSpPr>
        <p:spPr>
          <a:xfrm>
            <a:off x="1422400" y="1752601"/>
            <a:ext cx="10160000" cy="636231"/>
          </a:xfrm>
        </p:spPr>
        <p:txBody>
          <a:bodyPr/>
          <a:lstStyle/>
          <a:p>
            <a:pPr eaLnBrk="1" hangingPunct="1">
              <a:lnSpc>
                <a:spcPct val="90000"/>
              </a:lnSpc>
            </a:pPr>
            <a:r>
              <a:rPr lang="lv-LV" altLang="en-US" sz="2800" dirty="0" smtClean="0"/>
              <a:t>Any element in the unordred part is inserted into its right place.</a:t>
            </a:r>
            <a:endParaRPr lang="lv-LV" altLang="en-US" sz="2800" dirty="0"/>
          </a:p>
        </p:txBody>
      </p:sp>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3F79440-E965-4CCD-8018-C57416A181FD}" type="slidenum">
              <a:rPr lang="lv-LV" altLang="en-US" sz="1400"/>
              <a:pPr>
                <a:spcBef>
                  <a:spcPct val="0"/>
                </a:spcBef>
                <a:buFontTx/>
                <a:buNone/>
              </a:pPr>
              <a:t>7</a:t>
            </a:fld>
            <a:endParaRPr lang="lv-LV" altLang="en-US" sz="1400"/>
          </a:p>
        </p:txBody>
      </p:sp>
      <p:graphicFrame>
        <p:nvGraphicFramePr>
          <p:cNvPr id="363549" name="Group 29"/>
          <p:cNvGraphicFramePr>
            <a:graphicFrameLocks noGrp="1"/>
          </p:cNvGraphicFramePr>
          <p:nvPr/>
        </p:nvGraphicFramePr>
        <p:xfrm>
          <a:off x="3200400" y="2667001"/>
          <a:ext cx="6019800" cy="517880"/>
        </p:xfrm>
        <a:graphic>
          <a:graphicData uri="http://schemas.openxmlformats.org/drawingml/2006/table">
            <a:tbl>
              <a:tblPr/>
              <a:tblGrid>
                <a:gridCol w="669925">
                  <a:extLst>
                    <a:ext uri="{9D8B030D-6E8A-4147-A177-3AD203B41FA5}">
                      <a16:colId xmlns:a16="http://schemas.microsoft.com/office/drawing/2014/main" val="1340273067"/>
                    </a:ext>
                  </a:extLst>
                </a:gridCol>
                <a:gridCol w="666750">
                  <a:extLst>
                    <a:ext uri="{9D8B030D-6E8A-4147-A177-3AD203B41FA5}">
                      <a16:colId xmlns:a16="http://schemas.microsoft.com/office/drawing/2014/main" val="202146246"/>
                    </a:ext>
                  </a:extLst>
                </a:gridCol>
                <a:gridCol w="669925">
                  <a:extLst>
                    <a:ext uri="{9D8B030D-6E8A-4147-A177-3AD203B41FA5}">
                      <a16:colId xmlns:a16="http://schemas.microsoft.com/office/drawing/2014/main" val="1227048734"/>
                    </a:ext>
                  </a:extLst>
                </a:gridCol>
                <a:gridCol w="669925">
                  <a:extLst>
                    <a:ext uri="{9D8B030D-6E8A-4147-A177-3AD203B41FA5}">
                      <a16:colId xmlns:a16="http://schemas.microsoft.com/office/drawing/2014/main" val="4039791066"/>
                    </a:ext>
                  </a:extLst>
                </a:gridCol>
                <a:gridCol w="666750">
                  <a:extLst>
                    <a:ext uri="{9D8B030D-6E8A-4147-A177-3AD203B41FA5}">
                      <a16:colId xmlns:a16="http://schemas.microsoft.com/office/drawing/2014/main" val="3763592390"/>
                    </a:ext>
                  </a:extLst>
                </a:gridCol>
                <a:gridCol w="669925">
                  <a:extLst>
                    <a:ext uri="{9D8B030D-6E8A-4147-A177-3AD203B41FA5}">
                      <a16:colId xmlns:a16="http://schemas.microsoft.com/office/drawing/2014/main" val="3953549799"/>
                    </a:ext>
                  </a:extLst>
                </a:gridCol>
                <a:gridCol w="669925">
                  <a:extLst>
                    <a:ext uri="{9D8B030D-6E8A-4147-A177-3AD203B41FA5}">
                      <a16:colId xmlns:a16="http://schemas.microsoft.com/office/drawing/2014/main" val="3733954880"/>
                    </a:ext>
                  </a:extLst>
                </a:gridCol>
                <a:gridCol w="666750">
                  <a:extLst>
                    <a:ext uri="{9D8B030D-6E8A-4147-A177-3AD203B41FA5}">
                      <a16:colId xmlns:a16="http://schemas.microsoft.com/office/drawing/2014/main" val="1236431065"/>
                    </a:ext>
                  </a:extLst>
                </a:gridCol>
                <a:gridCol w="669925">
                  <a:extLst>
                    <a:ext uri="{9D8B030D-6E8A-4147-A177-3AD203B41FA5}">
                      <a16:colId xmlns:a16="http://schemas.microsoft.com/office/drawing/2014/main" val="4215762113"/>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220519883"/>
                  </a:ext>
                </a:extLst>
              </a:tr>
            </a:tbl>
          </a:graphicData>
        </a:graphic>
      </p:graphicFrame>
      <p:graphicFrame>
        <p:nvGraphicFramePr>
          <p:cNvPr id="363572" name="Group 52"/>
          <p:cNvGraphicFramePr>
            <a:graphicFrameLocks noGrp="1"/>
          </p:cNvGraphicFramePr>
          <p:nvPr/>
        </p:nvGraphicFramePr>
        <p:xfrm>
          <a:off x="3200400" y="3352801"/>
          <a:ext cx="6019800" cy="517880"/>
        </p:xfrm>
        <a:graphic>
          <a:graphicData uri="http://schemas.openxmlformats.org/drawingml/2006/table">
            <a:tbl>
              <a:tblPr/>
              <a:tblGrid>
                <a:gridCol w="669925">
                  <a:extLst>
                    <a:ext uri="{9D8B030D-6E8A-4147-A177-3AD203B41FA5}">
                      <a16:colId xmlns:a16="http://schemas.microsoft.com/office/drawing/2014/main" val="1422694020"/>
                    </a:ext>
                  </a:extLst>
                </a:gridCol>
                <a:gridCol w="666750">
                  <a:extLst>
                    <a:ext uri="{9D8B030D-6E8A-4147-A177-3AD203B41FA5}">
                      <a16:colId xmlns:a16="http://schemas.microsoft.com/office/drawing/2014/main" val="80609411"/>
                    </a:ext>
                  </a:extLst>
                </a:gridCol>
                <a:gridCol w="669925">
                  <a:extLst>
                    <a:ext uri="{9D8B030D-6E8A-4147-A177-3AD203B41FA5}">
                      <a16:colId xmlns:a16="http://schemas.microsoft.com/office/drawing/2014/main" val="3865961000"/>
                    </a:ext>
                  </a:extLst>
                </a:gridCol>
                <a:gridCol w="669925">
                  <a:extLst>
                    <a:ext uri="{9D8B030D-6E8A-4147-A177-3AD203B41FA5}">
                      <a16:colId xmlns:a16="http://schemas.microsoft.com/office/drawing/2014/main" val="3057383641"/>
                    </a:ext>
                  </a:extLst>
                </a:gridCol>
                <a:gridCol w="666750">
                  <a:extLst>
                    <a:ext uri="{9D8B030D-6E8A-4147-A177-3AD203B41FA5}">
                      <a16:colId xmlns:a16="http://schemas.microsoft.com/office/drawing/2014/main" val="2689120280"/>
                    </a:ext>
                  </a:extLst>
                </a:gridCol>
                <a:gridCol w="669925">
                  <a:extLst>
                    <a:ext uri="{9D8B030D-6E8A-4147-A177-3AD203B41FA5}">
                      <a16:colId xmlns:a16="http://schemas.microsoft.com/office/drawing/2014/main" val="1555344978"/>
                    </a:ext>
                  </a:extLst>
                </a:gridCol>
                <a:gridCol w="669925">
                  <a:extLst>
                    <a:ext uri="{9D8B030D-6E8A-4147-A177-3AD203B41FA5}">
                      <a16:colId xmlns:a16="http://schemas.microsoft.com/office/drawing/2014/main" val="245909840"/>
                    </a:ext>
                  </a:extLst>
                </a:gridCol>
                <a:gridCol w="666750">
                  <a:extLst>
                    <a:ext uri="{9D8B030D-6E8A-4147-A177-3AD203B41FA5}">
                      <a16:colId xmlns:a16="http://schemas.microsoft.com/office/drawing/2014/main" val="3369929296"/>
                    </a:ext>
                  </a:extLst>
                </a:gridCol>
                <a:gridCol w="669925">
                  <a:extLst>
                    <a:ext uri="{9D8B030D-6E8A-4147-A177-3AD203B41FA5}">
                      <a16:colId xmlns:a16="http://schemas.microsoft.com/office/drawing/2014/main" val="131286276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2189153361"/>
                  </a:ext>
                </a:extLst>
              </a:tr>
            </a:tbl>
          </a:graphicData>
        </a:graphic>
      </p:graphicFrame>
      <p:graphicFrame>
        <p:nvGraphicFramePr>
          <p:cNvPr id="363595" name="Group 75"/>
          <p:cNvGraphicFramePr>
            <a:graphicFrameLocks noGrp="1"/>
          </p:cNvGraphicFramePr>
          <p:nvPr/>
        </p:nvGraphicFramePr>
        <p:xfrm>
          <a:off x="3200400" y="4038601"/>
          <a:ext cx="6019800" cy="517880"/>
        </p:xfrm>
        <a:graphic>
          <a:graphicData uri="http://schemas.openxmlformats.org/drawingml/2006/table">
            <a:tbl>
              <a:tblPr/>
              <a:tblGrid>
                <a:gridCol w="669925">
                  <a:extLst>
                    <a:ext uri="{9D8B030D-6E8A-4147-A177-3AD203B41FA5}">
                      <a16:colId xmlns:a16="http://schemas.microsoft.com/office/drawing/2014/main" val="1452484399"/>
                    </a:ext>
                  </a:extLst>
                </a:gridCol>
                <a:gridCol w="666750">
                  <a:extLst>
                    <a:ext uri="{9D8B030D-6E8A-4147-A177-3AD203B41FA5}">
                      <a16:colId xmlns:a16="http://schemas.microsoft.com/office/drawing/2014/main" val="1198935017"/>
                    </a:ext>
                  </a:extLst>
                </a:gridCol>
                <a:gridCol w="669925">
                  <a:extLst>
                    <a:ext uri="{9D8B030D-6E8A-4147-A177-3AD203B41FA5}">
                      <a16:colId xmlns:a16="http://schemas.microsoft.com/office/drawing/2014/main" val="886717238"/>
                    </a:ext>
                  </a:extLst>
                </a:gridCol>
                <a:gridCol w="669925">
                  <a:extLst>
                    <a:ext uri="{9D8B030D-6E8A-4147-A177-3AD203B41FA5}">
                      <a16:colId xmlns:a16="http://schemas.microsoft.com/office/drawing/2014/main" val="3061431759"/>
                    </a:ext>
                  </a:extLst>
                </a:gridCol>
                <a:gridCol w="666750">
                  <a:extLst>
                    <a:ext uri="{9D8B030D-6E8A-4147-A177-3AD203B41FA5}">
                      <a16:colId xmlns:a16="http://schemas.microsoft.com/office/drawing/2014/main" val="4084365159"/>
                    </a:ext>
                  </a:extLst>
                </a:gridCol>
                <a:gridCol w="669925">
                  <a:extLst>
                    <a:ext uri="{9D8B030D-6E8A-4147-A177-3AD203B41FA5}">
                      <a16:colId xmlns:a16="http://schemas.microsoft.com/office/drawing/2014/main" val="3838934857"/>
                    </a:ext>
                  </a:extLst>
                </a:gridCol>
                <a:gridCol w="669925">
                  <a:extLst>
                    <a:ext uri="{9D8B030D-6E8A-4147-A177-3AD203B41FA5}">
                      <a16:colId xmlns:a16="http://schemas.microsoft.com/office/drawing/2014/main" val="2110685179"/>
                    </a:ext>
                  </a:extLst>
                </a:gridCol>
                <a:gridCol w="666750">
                  <a:extLst>
                    <a:ext uri="{9D8B030D-6E8A-4147-A177-3AD203B41FA5}">
                      <a16:colId xmlns:a16="http://schemas.microsoft.com/office/drawing/2014/main" val="1370010187"/>
                    </a:ext>
                  </a:extLst>
                </a:gridCol>
                <a:gridCol w="669925">
                  <a:extLst>
                    <a:ext uri="{9D8B030D-6E8A-4147-A177-3AD203B41FA5}">
                      <a16:colId xmlns:a16="http://schemas.microsoft.com/office/drawing/2014/main" val="2199616466"/>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3968070926"/>
                  </a:ext>
                </a:extLst>
              </a:tr>
            </a:tbl>
          </a:graphicData>
        </a:graphic>
      </p:graphicFrame>
      <p:graphicFrame>
        <p:nvGraphicFramePr>
          <p:cNvPr id="363620" name="Group 100"/>
          <p:cNvGraphicFramePr>
            <a:graphicFrameLocks noGrp="1"/>
          </p:cNvGraphicFramePr>
          <p:nvPr/>
        </p:nvGraphicFramePr>
        <p:xfrm>
          <a:off x="3200400" y="4724401"/>
          <a:ext cx="6019800" cy="517880"/>
        </p:xfrm>
        <a:graphic>
          <a:graphicData uri="http://schemas.openxmlformats.org/drawingml/2006/table">
            <a:tbl>
              <a:tblPr/>
              <a:tblGrid>
                <a:gridCol w="669925">
                  <a:extLst>
                    <a:ext uri="{9D8B030D-6E8A-4147-A177-3AD203B41FA5}">
                      <a16:colId xmlns:a16="http://schemas.microsoft.com/office/drawing/2014/main" val="241427005"/>
                    </a:ext>
                  </a:extLst>
                </a:gridCol>
                <a:gridCol w="666750">
                  <a:extLst>
                    <a:ext uri="{9D8B030D-6E8A-4147-A177-3AD203B41FA5}">
                      <a16:colId xmlns:a16="http://schemas.microsoft.com/office/drawing/2014/main" val="1528027313"/>
                    </a:ext>
                  </a:extLst>
                </a:gridCol>
                <a:gridCol w="669925">
                  <a:extLst>
                    <a:ext uri="{9D8B030D-6E8A-4147-A177-3AD203B41FA5}">
                      <a16:colId xmlns:a16="http://schemas.microsoft.com/office/drawing/2014/main" val="3001656668"/>
                    </a:ext>
                  </a:extLst>
                </a:gridCol>
                <a:gridCol w="669925">
                  <a:extLst>
                    <a:ext uri="{9D8B030D-6E8A-4147-A177-3AD203B41FA5}">
                      <a16:colId xmlns:a16="http://schemas.microsoft.com/office/drawing/2014/main" val="1513419363"/>
                    </a:ext>
                  </a:extLst>
                </a:gridCol>
                <a:gridCol w="666750">
                  <a:extLst>
                    <a:ext uri="{9D8B030D-6E8A-4147-A177-3AD203B41FA5}">
                      <a16:colId xmlns:a16="http://schemas.microsoft.com/office/drawing/2014/main" val="1087459274"/>
                    </a:ext>
                  </a:extLst>
                </a:gridCol>
                <a:gridCol w="669925">
                  <a:extLst>
                    <a:ext uri="{9D8B030D-6E8A-4147-A177-3AD203B41FA5}">
                      <a16:colId xmlns:a16="http://schemas.microsoft.com/office/drawing/2014/main" val="3515725874"/>
                    </a:ext>
                  </a:extLst>
                </a:gridCol>
                <a:gridCol w="669925">
                  <a:extLst>
                    <a:ext uri="{9D8B030D-6E8A-4147-A177-3AD203B41FA5}">
                      <a16:colId xmlns:a16="http://schemas.microsoft.com/office/drawing/2014/main" val="3317699202"/>
                    </a:ext>
                  </a:extLst>
                </a:gridCol>
                <a:gridCol w="666750">
                  <a:extLst>
                    <a:ext uri="{9D8B030D-6E8A-4147-A177-3AD203B41FA5}">
                      <a16:colId xmlns:a16="http://schemas.microsoft.com/office/drawing/2014/main" val="1675036020"/>
                    </a:ext>
                  </a:extLst>
                </a:gridCol>
                <a:gridCol w="669925">
                  <a:extLst>
                    <a:ext uri="{9D8B030D-6E8A-4147-A177-3AD203B41FA5}">
                      <a16:colId xmlns:a16="http://schemas.microsoft.com/office/drawing/2014/main" val="1570623595"/>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383934600"/>
                  </a:ext>
                </a:extLst>
              </a:tr>
            </a:tbl>
          </a:graphicData>
        </a:graphic>
      </p:graphicFrame>
      <p:graphicFrame>
        <p:nvGraphicFramePr>
          <p:cNvPr id="363643" name="Group 123"/>
          <p:cNvGraphicFramePr>
            <a:graphicFrameLocks noGrp="1"/>
          </p:cNvGraphicFramePr>
          <p:nvPr/>
        </p:nvGraphicFramePr>
        <p:xfrm>
          <a:off x="3200400" y="5410201"/>
          <a:ext cx="6019800" cy="517880"/>
        </p:xfrm>
        <a:graphic>
          <a:graphicData uri="http://schemas.openxmlformats.org/drawingml/2006/table">
            <a:tbl>
              <a:tblPr/>
              <a:tblGrid>
                <a:gridCol w="669925">
                  <a:extLst>
                    <a:ext uri="{9D8B030D-6E8A-4147-A177-3AD203B41FA5}">
                      <a16:colId xmlns:a16="http://schemas.microsoft.com/office/drawing/2014/main" val="612704797"/>
                    </a:ext>
                  </a:extLst>
                </a:gridCol>
                <a:gridCol w="666750">
                  <a:extLst>
                    <a:ext uri="{9D8B030D-6E8A-4147-A177-3AD203B41FA5}">
                      <a16:colId xmlns:a16="http://schemas.microsoft.com/office/drawing/2014/main" val="1785072949"/>
                    </a:ext>
                  </a:extLst>
                </a:gridCol>
                <a:gridCol w="669925">
                  <a:extLst>
                    <a:ext uri="{9D8B030D-6E8A-4147-A177-3AD203B41FA5}">
                      <a16:colId xmlns:a16="http://schemas.microsoft.com/office/drawing/2014/main" val="1513177880"/>
                    </a:ext>
                  </a:extLst>
                </a:gridCol>
                <a:gridCol w="669925">
                  <a:extLst>
                    <a:ext uri="{9D8B030D-6E8A-4147-A177-3AD203B41FA5}">
                      <a16:colId xmlns:a16="http://schemas.microsoft.com/office/drawing/2014/main" val="2877679735"/>
                    </a:ext>
                  </a:extLst>
                </a:gridCol>
                <a:gridCol w="666750">
                  <a:extLst>
                    <a:ext uri="{9D8B030D-6E8A-4147-A177-3AD203B41FA5}">
                      <a16:colId xmlns:a16="http://schemas.microsoft.com/office/drawing/2014/main" val="3155577593"/>
                    </a:ext>
                  </a:extLst>
                </a:gridCol>
                <a:gridCol w="669925">
                  <a:extLst>
                    <a:ext uri="{9D8B030D-6E8A-4147-A177-3AD203B41FA5}">
                      <a16:colId xmlns:a16="http://schemas.microsoft.com/office/drawing/2014/main" val="739294324"/>
                    </a:ext>
                  </a:extLst>
                </a:gridCol>
                <a:gridCol w="669925">
                  <a:extLst>
                    <a:ext uri="{9D8B030D-6E8A-4147-A177-3AD203B41FA5}">
                      <a16:colId xmlns:a16="http://schemas.microsoft.com/office/drawing/2014/main" val="2948012981"/>
                    </a:ext>
                  </a:extLst>
                </a:gridCol>
                <a:gridCol w="666750">
                  <a:extLst>
                    <a:ext uri="{9D8B030D-6E8A-4147-A177-3AD203B41FA5}">
                      <a16:colId xmlns:a16="http://schemas.microsoft.com/office/drawing/2014/main" val="817111981"/>
                    </a:ext>
                  </a:extLst>
                </a:gridCol>
                <a:gridCol w="669925">
                  <a:extLst>
                    <a:ext uri="{9D8B030D-6E8A-4147-A177-3AD203B41FA5}">
                      <a16:colId xmlns:a16="http://schemas.microsoft.com/office/drawing/2014/main" val="3109597854"/>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216198014"/>
                  </a:ext>
                </a:extLst>
              </a:tr>
            </a:tbl>
          </a:graphicData>
        </a:graphic>
      </p:graphicFrame>
      <p:graphicFrame>
        <p:nvGraphicFramePr>
          <p:cNvPr id="363681" name="Group 161"/>
          <p:cNvGraphicFramePr>
            <a:graphicFrameLocks noGrp="1"/>
          </p:cNvGraphicFramePr>
          <p:nvPr/>
        </p:nvGraphicFramePr>
        <p:xfrm>
          <a:off x="3200400" y="6019801"/>
          <a:ext cx="6019800" cy="517880"/>
        </p:xfrm>
        <a:graphic>
          <a:graphicData uri="http://schemas.openxmlformats.org/drawingml/2006/table">
            <a:tbl>
              <a:tblPr/>
              <a:tblGrid>
                <a:gridCol w="669925">
                  <a:extLst>
                    <a:ext uri="{9D8B030D-6E8A-4147-A177-3AD203B41FA5}">
                      <a16:colId xmlns:a16="http://schemas.microsoft.com/office/drawing/2014/main" val="148722246"/>
                    </a:ext>
                  </a:extLst>
                </a:gridCol>
                <a:gridCol w="666750">
                  <a:extLst>
                    <a:ext uri="{9D8B030D-6E8A-4147-A177-3AD203B41FA5}">
                      <a16:colId xmlns:a16="http://schemas.microsoft.com/office/drawing/2014/main" val="3929032704"/>
                    </a:ext>
                  </a:extLst>
                </a:gridCol>
                <a:gridCol w="669925">
                  <a:extLst>
                    <a:ext uri="{9D8B030D-6E8A-4147-A177-3AD203B41FA5}">
                      <a16:colId xmlns:a16="http://schemas.microsoft.com/office/drawing/2014/main" val="2370172872"/>
                    </a:ext>
                  </a:extLst>
                </a:gridCol>
                <a:gridCol w="669925">
                  <a:extLst>
                    <a:ext uri="{9D8B030D-6E8A-4147-A177-3AD203B41FA5}">
                      <a16:colId xmlns:a16="http://schemas.microsoft.com/office/drawing/2014/main" val="4144584319"/>
                    </a:ext>
                  </a:extLst>
                </a:gridCol>
                <a:gridCol w="666750">
                  <a:extLst>
                    <a:ext uri="{9D8B030D-6E8A-4147-A177-3AD203B41FA5}">
                      <a16:colId xmlns:a16="http://schemas.microsoft.com/office/drawing/2014/main" val="1267869587"/>
                    </a:ext>
                  </a:extLst>
                </a:gridCol>
                <a:gridCol w="669925">
                  <a:extLst>
                    <a:ext uri="{9D8B030D-6E8A-4147-A177-3AD203B41FA5}">
                      <a16:colId xmlns:a16="http://schemas.microsoft.com/office/drawing/2014/main" val="2551263335"/>
                    </a:ext>
                  </a:extLst>
                </a:gridCol>
                <a:gridCol w="669925">
                  <a:extLst>
                    <a:ext uri="{9D8B030D-6E8A-4147-A177-3AD203B41FA5}">
                      <a16:colId xmlns:a16="http://schemas.microsoft.com/office/drawing/2014/main" val="4003011118"/>
                    </a:ext>
                  </a:extLst>
                </a:gridCol>
                <a:gridCol w="666750">
                  <a:extLst>
                    <a:ext uri="{9D8B030D-6E8A-4147-A177-3AD203B41FA5}">
                      <a16:colId xmlns:a16="http://schemas.microsoft.com/office/drawing/2014/main" val="3461352905"/>
                    </a:ext>
                  </a:extLst>
                </a:gridCol>
                <a:gridCol w="669925">
                  <a:extLst>
                    <a:ext uri="{9D8B030D-6E8A-4147-A177-3AD203B41FA5}">
                      <a16:colId xmlns:a16="http://schemas.microsoft.com/office/drawing/2014/main" val="634304349"/>
                    </a:ext>
                  </a:extLst>
                </a:gridCol>
              </a:tblGrid>
              <a:tr h="5175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4</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7</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8</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9</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15</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lv-LV" altLang="en-US" sz="2800" b="0" i="0" u="none" strike="noStrike" cap="none" normalizeH="0" baseline="0" smtClean="0">
                          <a:ln>
                            <a:noFill/>
                          </a:ln>
                          <a:solidFill>
                            <a:schemeClr val="tx1"/>
                          </a:solidFill>
                          <a:effectLst/>
                          <a:latin typeface="Times New Roman" panose="02020603050405020304" pitchFamily="18" charset="0"/>
                        </a:rPr>
                        <a:t>20</a:t>
                      </a:r>
                      <a:endParaRPr kumimoji="0" lang="en-GB" altLang="en-US" sz="2800" b="0" i="0" u="none" strike="noStrike" cap="none" normalizeH="0" baseline="0" smtClean="0">
                        <a:ln>
                          <a:noFill/>
                        </a:ln>
                        <a:solidFill>
                          <a:schemeClr val="tx1"/>
                        </a:solidFill>
                        <a:effectLst/>
                        <a:latin typeface="Times New Roman" panose="02020603050405020304" pitchFamily="18" charset="0"/>
                      </a:endParaRP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12384142"/>
                  </a:ext>
                </a:extLst>
              </a:tr>
            </a:tbl>
          </a:graphicData>
        </a:graphic>
      </p:graphicFrame>
    </p:spTree>
    <p:extLst>
      <p:ext uri="{BB962C8B-B14F-4D97-AF65-F5344CB8AC3E}">
        <p14:creationId xmlns:p14="http://schemas.microsoft.com/office/powerpoint/2010/main" val="1347291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3549"/>
                                        </p:tgtEl>
                                        <p:attrNameLst>
                                          <p:attrName>style.visibility</p:attrName>
                                        </p:attrNameLst>
                                      </p:cBhvr>
                                      <p:to>
                                        <p:strVal val="visible"/>
                                      </p:to>
                                    </p:set>
                                    <p:anim calcmode="lin" valueType="num">
                                      <p:cBhvr additive="base">
                                        <p:cTn id="13" dur="500" fill="hold"/>
                                        <p:tgtEl>
                                          <p:spTgt spid="363549"/>
                                        </p:tgtEl>
                                        <p:attrNameLst>
                                          <p:attrName>ppt_x</p:attrName>
                                        </p:attrNameLst>
                                      </p:cBhvr>
                                      <p:tavLst>
                                        <p:tav tm="0">
                                          <p:val>
                                            <p:strVal val="0-#ppt_w/2"/>
                                          </p:val>
                                        </p:tav>
                                        <p:tav tm="100000">
                                          <p:val>
                                            <p:strVal val="#ppt_x"/>
                                          </p:val>
                                        </p:tav>
                                      </p:tavLst>
                                    </p:anim>
                                    <p:anim calcmode="lin" valueType="num">
                                      <p:cBhvr additive="base">
                                        <p:cTn id="14" dur="500" fill="hold"/>
                                        <p:tgtEl>
                                          <p:spTgt spid="3635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3572"/>
                                        </p:tgtEl>
                                        <p:attrNameLst>
                                          <p:attrName>style.visibility</p:attrName>
                                        </p:attrNameLst>
                                      </p:cBhvr>
                                      <p:to>
                                        <p:strVal val="visible"/>
                                      </p:to>
                                    </p:set>
                                    <p:anim calcmode="lin" valueType="num">
                                      <p:cBhvr additive="base">
                                        <p:cTn id="19" dur="500" fill="hold"/>
                                        <p:tgtEl>
                                          <p:spTgt spid="363572"/>
                                        </p:tgtEl>
                                        <p:attrNameLst>
                                          <p:attrName>ppt_x</p:attrName>
                                        </p:attrNameLst>
                                      </p:cBhvr>
                                      <p:tavLst>
                                        <p:tav tm="0">
                                          <p:val>
                                            <p:strVal val="0-#ppt_w/2"/>
                                          </p:val>
                                        </p:tav>
                                        <p:tav tm="100000">
                                          <p:val>
                                            <p:strVal val="#ppt_x"/>
                                          </p:val>
                                        </p:tav>
                                      </p:tavLst>
                                    </p:anim>
                                    <p:anim calcmode="lin" valueType="num">
                                      <p:cBhvr additive="base">
                                        <p:cTn id="20" dur="500" fill="hold"/>
                                        <p:tgtEl>
                                          <p:spTgt spid="3635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3595"/>
                                        </p:tgtEl>
                                        <p:attrNameLst>
                                          <p:attrName>style.visibility</p:attrName>
                                        </p:attrNameLst>
                                      </p:cBhvr>
                                      <p:to>
                                        <p:strVal val="visible"/>
                                      </p:to>
                                    </p:set>
                                    <p:anim calcmode="lin" valueType="num">
                                      <p:cBhvr additive="base">
                                        <p:cTn id="25" dur="500" fill="hold"/>
                                        <p:tgtEl>
                                          <p:spTgt spid="363595"/>
                                        </p:tgtEl>
                                        <p:attrNameLst>
                                          <p:attrName>ppt_x</p:attrName>
                                        </p:attrNameLst>
                                      </p:cBhvr>
                                      <p:tavLst>
                                        <p:tav tm="0">
                                          <p:val>
                                            <p:strVal val="0-#ppt_w/2"/>
                                          </p:val>
                                        </p:tav>
                                        <p:tav tm="100000">
                                          <p:val>
                                            <p:strVal val="#ppt_x"/>
                                          </p:val>
                                        </p:tav>
                                      </p:tavLst>
                                    </p:anim>
                                    <p:anim calcmode="lin" valueType="num">
                                      <p:cBhvr additive="base">
                                        <p:cTn id="26" dur="500" fill="hold"/>
                                        <p:tgtEl>
                                          <p:spTgt spid="36359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3620"/>
                                        </p:tgtEl>
                                        <p:attrNameLst>
                                          <p:attrName>style.visibility</p:attrName>
                                        </p:attrNameLst>
                                      </p:cBhvr>
                                      <p:to>
                                        <p:strVal val="visible"/>
                                      </p:to>
                                    </p:set>
                                    <p:anim calcmode="lin" valueType="num">
                                      <p:cBhvr additive="base">
                                        <p:cTn id="31" dur="500" fill="hold"/>
                                        <p:tgtEl>
                                          <p:spTgt spid="363620"/>
                                        </p:tgtEl>
                                        <p:attrNameLst>
                                          <p:attrName>ppt_x</p:attrName>
                                        </p:attrNameLst>
                                      </p:cBhvr>
                                      <p:tavLst>
                                        <p:tav tm="0">
                                          <p:val>
                                            <p:strVal val="0-#ppt_w/2"/>
                                          </p:val>
                                        </p:tav>
                                        <p:tav tm="100000">
                                          <p:val>
                                            <p:strVal val="#ppt_x"/>
                                          </p:val>
                                        </p:tav>
                                      </p:tavLst>
                                    </p:anim>
                                    <p:anim calcmode="lin" valueType="num">
                                      <p:cBhvr additive="base">
                                        <p:cTn id="32" dur="500" fill="hold"/>
                                        <p:tgtEl>
                                          <p:spTgt spid="36362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63643"/>
                                        </p:tgtEl>
                                        <p:attrNameLst>
                                          <p:attrName>style.visibility</p:attrName>
                                        </p:attrNameLst>
                                      </p:cBhvr>
                                      <p:to>
                                        <p:strVal val="visible"/>
                                      </p:to>
                                    </p:set>
                                    <p:anim calcmode="lin" valueType="num">
                                      <p:cBhvr additive="base">
                                        <p:cTn id="37" dur="500" fill="hold"/>
                                        <p:tgtEl>
                                          <p:spTgt spid="363643"/>
                                        </p:tgtEl>
                                        <p:attrNameLst>
                                          <p:attrName>ppt_x</p:attrName>
                                        </p:attrNameLst>
                                      </p:cBhvr>
                                      <p:tavLst>
                                        <p:tav tm="0">
                                          <p:val>
                                            <p:strVal val="0-#ppt_w/2"/>
                                          </p:val>
                                        </p:tav>
                                        <p:tav tm="100000">
                                          <p:val>
                                            <p:strVal val="#ppt_x"/>
                                          </p:val>
                                        </p:tav>
                                      </p:tavLst>
                                    </p:anim>
                                    <p:anim calcmode="lin" valueType="num">
                                      <p:cBhvr additive="base">
                                        <p:cTn id="38" dur="500" fill="hold"/>
                                        <p:tgtEl>
                                          <p:spTgt spid="3636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6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lv-LV" altLang="en-US" dirty="0" smtClean="0">
                <a:solidFill>
                  <a:schemeClr val="tx1"/>
                </a:solidFill>
              </a:rPr>
              <a:t>Insertion Sort</a:t>
            </a:r>
          </a:p>
        </p:txBody>
      </p:sp>
      <p:sp>
        <p:nvSpPr>
          <p:cNvPr id="12292" name="Rectangle 3"/>
          <p:cNvSpPr>
            <a:spLocks noGrp="1" noChangeArrowheads="1"/>
          </p:cNvSpPr>
          <p:nvPr>
            <p:ph idx="1"/>
          </p:nvPr>
        </p:nvSpPr>
        <p:spPr/>
        <p:txBody>
          <a:bodyPr/>
          <a:lstStyle/>
          <a:p>
            <a:pPr eaLnBrk="1" hangingPunct="1">
              <a:lnSpc>
                <a:spcPct val="96000"/>
              </a:lnSpc>
              <a:buFontTx/>
              <a:buNone/>
            </a:pPr>
            <a:r>
              <a:rPr lang="en-US" altLang="en-US" sz="2800" b="1" dirty="0" smtClean="0"/>
              <a:t>function</a:t>
            </a:r>
            <a:r>
              <a:rPr lang="lv-LV" altLang="en-US" sz="2800" b="1" dirty="0" smtClean="0"/>
              <a:t> </a:t>
            </a:r>
            <a:r>
              <a:rPr lang="lv-LV" altLang="en-US" sz="2800" i="1" dirty="0"/>
              <a:t>InsertionSort</a:t>
            </a:r>
            <a:r>
              <a:rPr lang="lv-LV" altLang="en-US" sz="2800" dirty="0"/>
              <a:t>(</a:t>
            </a:r>
            <a:r>
              <a:rPr lang="lv-LV" altLang="en-US" sz="2800" b="1" dirty="0"/>
              <a:t>table </a:t>
            </a:r>
            <a:r>
              <a:rPr lang="lv-LV" altLang="en-US" sz="2800" dirty="0"/>
              <a:t>A[0..n-1])</a:t>
            </a:r>
          </a:p>
          <a:p>
            <a:pPr eaLnBrk="1" hangingPunct="1">
              <a:lnSpc>
                <a:spcPct val="96000"/>
              </a:lnSpc>
              <a:buFontTx/>
              <a:buNone/>
            </a:pPr>
            <a:r>
              <a:rPr lang="en-US" altLang="en-US" sz="2800" dirty="0" smtClean="0">
                <a:solidFill>
                  <a:srgbClr val="43B02A"/>
                </a:solidFill>
              </a:rPr>
              <a:t>    </a:t>
            </a:r>
            <a:r>
              <a:rPr lang="lv-LV" altLang="en-US" sz="2800" dirty="0" smtClean="0">
                <a:solidFill>
                  <a:srgbClr val="43B02A"/>
                </a:solidFill>
              </a:rPr>
              <a:t>{Order by inserting every element somewhere in the left part}</a:t>
            </a:r>
            <a:endParaRPr lang="lv-LV" altLang="en-US" sz="2800" dirty="0">
              <a:solidFill>
                <a:srgbClr val="43B02A"/>
              </a:solidFill>
            </a:endParaRPr>
          </a:p>
          <a:p>
            <a:pPr eaLnBrk="1" hangingPunct="1">
              <a:lnSpc>
                <a:spcPct val="96000"/>
              </a:lnSpc>
              <a:buFontTx/>
              <a:buNone/>
            </a:pPr>
            <a:r>
              <a:rPr lang="lv-LV" altLang="en-US" sz="2800" dirty="0"/>
              <a:t>	</a:t>
            </a:r>
            <a:r>
              <a:rPr lang="lv-LV" altLang="en-US" sz="2800" b="1" dirty="0"/>
              <a:t>for </a:t>
            </a:r>
            <a:r>
              <a:rPr lang="lv-LV" altLang="en-US" sz="2800" dirty="0"/>
              <a:t>i</a:t>
            </a:r>
            <a:r>
              <a:rPr lang="lv-LV" altLang="en-US" sz="2800" i="1" dirty="0"/>
              <a:t> </a:t>
            </a:r>
            <a:r>
              <a:rPr lang="lv-LV" altLang="en-US" sz="2800" b="1" dirty="0"/>
              <a:t>from </a:t>
            </a:r>
            <a:r>
              <a:rPr lang="lv-LV" altLang="en-US" sz="2800" dirty="0"/>
              <a:t>1 </a:t>
            </a:r>
            <a:r>
              <a:rPr lang="lv-LV" altLang="en-US" sz="2800" b="1" dirty="0"/>
              <a:t>to </a:t>
            </a:r>
            <a:r>
              <a:rPr lang="lv-LV" altLang="en-US" sz="2800" dirty="0"/>
              <a:t>n-1 </a:t>
            </a:r>
            <a:r>
              <a:rPr lang="lv-LV" altLang="en-US" sz="2800" b="1" dirty="0"/>
              <a:t>do</a:t>
            </a:r>
          </a:p>
          <a:p>
            <a:pPr eaLnBrk="1" hangingPunct="1">
              <a:lnSpc>
                <a:spcPct val="96000"/>
              </a:lnSpc>
              <a:buFontTx/>
              <a:buNone/>
            </a:pPr>
            <a:r>
              <a:rPr lang="lv-LV" altLang="en-US" sz="2800" b="1" dirty="0">
                <a:solidFill>
                  <a:srgbClr val="43B02A"/>
                </a:solidFill>
              </a:rPr>
              <a:t>		</a:t>
            </a:r>
            <a:r>
              <a:rPr lang="lv-LV" altLang="en-US" sz="2800" dirty="0">
                <a:solidFill>
                  <a:srgbClr val="43B02A"/>
                </a:solidFill>
              </a:rPr>
              <a:t>j = i	{ j </a:t>
            </a:r>
            <a:r>
              <a:rPr lang="lv-LV" altLang="en-US" sz="2800" dirty="0" smtClean="0">
                <a:solidFill>
                  <a:srgbClr val="43B02A"/>
                </a:solidFill>
              </a:rPr>
              <a:t>goes leftwards until it finds the place for A[i]}</a:t>
            </a:r>
            <a:endParaRPr lang="lv-LV" altLang="en-US" sz="2800" dirty="0">
              <a:solidFill>
                <a:srgbClr val="43B02A"/>
              </a:solidFill>
            </a:endParaRPr>
          </a:p>
          <a:p>
            <a:pPr eaLnBrk="1" hangingPunct="1">
              <a:lnSpc>
                <a:spcPct val="96000"/>
              </a:lnSpc>
              <a:buFontTx/>
              <a:buNone/>
            </a:pPr>
            <a:r>
              <a:rPr lang="lv-LV" altLang="en-US" sz="2800" dirty="0"/>
              <a:t>		x = A[i]</a:t>
            </a:r>
          </a:p>
          <a:p>
            <a:pPr eaLnBrk="1" hangingPunct="1">
              <a:lnSpc>
                <a:spcPct val="96000"/>
              </a:lnSpc>
              <a:buFontTx/>
              <a:buNone/>
            </a:pPr>
            <a:r>
              <a:rPr lang="lv-LV" altLang="en-US" sz="2800" dirty="0"/>
              <a:t>		</a:t>
            </a:r>
            <a:r>
              <a:rPr lang="lv-LV" altLang="en-US" sz="2800" b="1" dirty="0"/>
              <a:t>while </a:t>
            </a:r>
            <a:r>
              <a:rPr lang="lv-LV" altLang="en-US" sz="2800" dirty="0"/>
              <a:t>j &gt;= 1 </a:t>
            </a:r>
            <a:r>
              <a:rPr lang="lv-LV" altLang="en-US" sz="2800" b="1" dirty="0"/>
              <a:t>and</a:t>
            </a:r>
            <a:r>
              <a:rPr lang="lv-LV" altLang="en-US" sz="2800" dirty="0"/>
              <a:t> A[j-1] &gt; x </a:t>
            </a:r>
            <a:r>
              <a:rPr lang="lv-LV" altLang="en-US" sz="2800" b="1" dirty="0"/>
              <a:t>do</a:t>
            </a:r>
          </a:p>
          <a:p>
            <a:pPr eaLnBrk="1" hangingPunct="1">
              <a:lnSpc>
                <a:spcPct val="96000"/>
              </a:lnSpc>
              <a:buFontTx/>
              <a:buNone/>
            </a:pPr>
            <a:r>
              <a:rPr lang="lv-LV" altLang="en-US" sz="2800" b="1" dirty="0"/>
              <a:t>			</a:t>
            </a:r>
            <a:r>
              <a:rPr lang="lv-LV" altLang="en-US" sz="2800" dirty="0"/>
              <a:t>A[j] = A[j-1]</a:t>
            </a:r>
          </a:p>
          <a:p>
            <a:pPr eaLnBrk="1" hangingPunct="1">
              <a:lnSpc>
                <a:spcPct val="96000"/>
              </a:lnSpc>
              <a:buFontTx/>
              <a:buNone/>
            </a:pPr>
            <a:r>
              <a:rPr lang="lv-LV" altLang="en-US" sz="2800" dirty="0"/>
              <a:t>			j = j-1</a:t>
            </a:r>
          </a:p>
          <a:p>
            <a:pPr eaLnBrk="1" hangingPunct="1">
              <a:lnSpc>
                <a:spcPct val="96000"/>
              </a:lnSpc>
              <a:buFontTx/>
              <a:buNone/>
            </a:pPr>
            <a:r>
              <a:rPr lang="lv-LV" altLang="en-US" sz="2800" dirty="0"/>
              <a:t>		A[j] = x</a:t>
            </a:r>
          </a:p>
        </p:txBody>
      </p:sp>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63C31D-7ED6-4441-877D-B838641CD713}" type="slidenum">
              <a:rPr lang="lv-LV" altLang="en-US" sz="1400"/>
              <a:pPr>
                <a:spcBef>
                  <a:spcPct val="0"/>
                </a:spcBef>
                <a:buFontTx/>
                <a:buNone/>
              </a:pPr>
              <a:t>8</a:t>
            </a:fld>
            <a:endParaRPr lang="lv-LV" altLang="en-US" sz="1400"/>
          </a:p>
        </p:txBody>
      </p:sp>
    </p:spTree>
    <p:extLst>
      <p:ext uri="{BB962C8B-B14F-4D97-AF65-F5344CB8AC3E}">
        <p14:creationId xmlns:p14="http://schemas.microsoft.com/office/powerpoint/2010/main" val="198812409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lv-LV" sz="3600" dirty="0" smtClean="0">
                <a:latin typeface="Calibri" pitchFamily="34" charset="0"/>
                <a:cs typeface="Calibri" pitchFamily="34" charset="0"/>
              </a:rPr>
              <a:t>Insertion Sort</a:t>
            </a:r>
            <a:endParaRPr lang="en-US" sz="3600" dirty="0">
              <a:latin typeface="Calibri" pitchFamily="34" charset="0"/>
              <a:cs typeface="Calibri" pitchFamily="34" charset="0"/>
            </a:endParaRPr>
          </a:p>
        </p:txBody>
      </p:sp>
      <p:sp>
        <p:nvSpPr>
          <p:cNvPr id="16387" name="Rectangle 3"/>
          <p:cNvSpPr>
            <a:spLocks noGrp="1" noChangeArrowheads="1"/>
          </p:cNvSpPr>
          <p:nvPr>
            <p:ph idx="1"/>
          </p:nvPr>
        </p:nvSpPr>
        <p:spPr>
          <a:xfrm>
            <a:off x="1422400" y="1752601"/>
            <a:ext cx="10160000" cy="2362199"/>
          </a:xfrm>
        </p:spPr>
        <p:txBody>
          <a:bodyPr>
            <a:normAutofit/>
          </a:bodyPr>
          <a:lstStyle/>
          <a:p>
            <a:pPr>
              <a:spcBef>
                <a:spcPts val="900"/>
              </a:spcBef>
            </a:pPr>
            <a:r>
              <a:rPr lang="en-US" dirty="0" smtClean="0">
                <a:latin typeface="Calibri" pitchFamily="34" charset="0"/>
                <a:cs typeface="Calibri" pitchFamily="34" charset="0"/>
              </a:rPr>
              <a:t>The </a:t>
            </a:r>
            <a:r>
              <a:rPr lang="en-US" dirty="0" smtClean="0">
                <a:latin typeface="Calibri" pitchFamily="34" charset="0"/>
                <a:cs typeface="Calibri" pitchFamily="34" charset="0"/>
              </a:rPr>
              <a:t>sort can be implemented with the following code</a:t>
            </a:r>
            <a:r>
              <a:rPr lang="en-US" dirty="0" smtClean="0">
                <a:latin typeface="Calibri" pitchFamily="34" charset="0"/>
                <a:cs typeface="Calibri" pitchFamily="34" charset="0"/>
              </a:rPr>
              <a:t>:</a:t>
            </a:r>
            <a:endParaRPr lang="lv-LV" dirty="0" smtClean="0">
              <a:latin typeface="Calibri" pitchFamily="34" charset="0"/>
              <a:cs typeface="Calibri" pitchFamily="34" charset="0"/>
            </a:endParaRPr>
          </a:p>
          <a:p>
            <a:pPr marL="0" indent="0">
              <a:spcBef>
                <a:spcPts val="900"/>
              </a:spcBef>
              <a:buNone/>
            </a:pPr>
            <a:r>
              <a:rPr lang="en-US" sz="2000" dirty="0" err="1" smtClean="0">
                <a:latin typeface="Courier New" pitchFamily="49" charset="0"/>
                <a:cs typeface="Courier New" pitchFamily="49" charset="0"/>
              </a:rPr>
              <a:t>insertionsort</a:t>
            </a:r>
            <a:r>
              <a:rPr lang="en-US" sz="2000" dirty="0" smtClean="0">
                <a:latin typeface="Courier New" pitchFamily="49" charset="0"/>
                <a:cs typeface="Courier New" pitchFamily="49" charset="0"/>
              </a:rPr>
              <a:t>(</a:t>
            </a:r>
            <a:r>
              <a:rPr lang="lv-LV" sz="2000" dirty="0" smtClean="0">
                <a:latin typeface="Courier New" pitchFamily="49" charset="0"/>
                <a:cs typeface="Courier New" pitchFamily="49" charset="0"/>
              </a:rPr>
              <a:t>arr</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n)</a:t>
            </a:r>
          </a:p>
          <a:p>
            <a:pPr marL="0" indent="0">
              <a:buNone/>
            </a:pPr>
            <a:r>
              <a:rPr lang="lv-LV"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 </a:t>
            </a:r>
            <a:r>
              <a:rPr lang="en-US" sz="2000" b="1" i="1" dirty="0">
                <a:latin typeface="Courier New" pitchFamily="49" charset="0"/>
                <a:cs typeface="Courier New" pitchFamily="49" charset="0"/>
              </a:rPr>
              <a:t>to</a:t>
            </a:r>
            <a:r>
              <a:rPr lang="en-US" sz="2000" i="1" dirty="0">
                <a:latin typeface="Courier New" pitchFamily="49" charset="0"/>
                <a:cs typeface="Courier New" pitchFamily="49" charset="0"/>
              </a:rPr>
              <a:t> </a:t>
            </a:r>
            <a:r>
              <a:rPr lang="en-US" sz="2000" dirty="0" smtClean="0">
                <a:latin typeface="Courier New" pitchFamily="49" charset="0"/>
                <a:cs typeface="Courier New" pitchFamily="49" charset="0"/>
              </a:rPr>
              <a:t>n-1</a:t>
            </a:r>
            <a:r>
              <a:rPr lang="lv-LV"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marL="0" indent="0">
              <a:buNone/>
            </a:pPr>
            <a:r>
              <a:rPr lang="lv-LV" sz="2000" i="1" dirty="0" smtClean="0">
                <a:solidFill>
                  <a:srgbClr val="0033CC"/>
                </a:solidFill>
                <a:latin typeface="Courier New" pitchFamily="49" charset="0"/>
                <a:cs typeface="Courier New" pitchFamily="49" charset="0"/>
              </a:rPr>
              <a:t>    </a:t>
            </a:r>
            <a:r>
              <a:rPr lang="en-US" sz="2000" i="1" dirty="0" smtClean="0">
                <a:solidFill>
                  <a:srgbClr val="0033CC"/>
                </a:solidFill>
                <a:latin typeface="Courier New" pitchFamily="49" charset="0"/>
                <a:cs typeface="Courier New" pitchFamily="49" charset="0"/>
              </a:rPr>
              <a:t>move </a:t>
            </a:r>
            <a:r>
              <a:rPr lang="en-US" sz="2000" i="1" dirty="0">
                <a:solidFill>
                  <a:srgbClr val="0033CC"/>
                </a:solidFill>
                <a:latin typeface="Courier New" pitchFamily="49" charset="0"/>
                <a:cs typeface="Courier New" pitchFamily="49" charset="0"/>
              </a:rPr>
              <a:t>all </a:t>
            </a:r>
            <a:r>
              <a:rPr lang="lv-LV" sz="2000" dirty="0" smtClean="0">
                <a:solidFill>
                  <a:srgbClr val="0033CC"/>
                </a:solidFill>
                <a:latin typeface="Courier New" pitchFamily="49" charset="0"/>
                <a:cs typeface="Courier New" pitchFamily="49" charset="0"/>
              </a:rPr>
              <a:t>arr</a:t>
            </a:r>
            <a:r>
              <a:rPr lang="en-US" sz="2000" dirty="0" smtClean="0">
                <a:solidFill>
                  <a:srgbClr val="0033CC"/>
                </a:solidFill>
                <a:latin typeface="Courier New" pitchFamily="49" charset="0"/>
                <a:cs typeface="Courier New" pitchFamily="49" charset="0"/>
              </a:rPr>
              <a:t>[j</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greater than </a:t>
            </a:r>
            <a:r>
              <a:rPr lang="lv-LV" sz="2000" dirty="0" smtClean="0">
                <a:solidFill>
                  <a:srgbClr val="0033CC"/>
                </a:solidFill>
                <a:latin typeface="Courier New" pitchFamily="49" charset="0"/>
                <a:cs typeface="Courier New" pitchFamily="49" charset="0"/>
              </a:rPr>
              <a:t>arr</a:t>
            </a:r>
            <a:r>
              <a:rPr lang="en-US" sz="2000" dirty="0" smtClean="0">
                <a:solidFill>
                  <a:srgbClr val="0033CC"/>
                </a:solidFill>
                <a:latin typeface="Courier New" pitchFamily="49" charset="0"/>
                <a:cs typeface="Courier New" pitchFamily="49" charset="0"/>
              </a:rPr>
              <a:t>[</a:t>
            </a:r>
            <a:r>
              <a:rPr lang="en-US" sz="2000" dirty="0" err="1" smtClean="0">
                <a:solidFill>
                  <a:srgbClr val="0033CC"/>
                </a:solidFill>
                <a:latin typeface="Courier New" pitchFamily="49" charset="0"/>
                <a:cs typeface="Courier New" pitchFamily="49" charset="0"/>
              </a:rPr>
              <a:t>i</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by one position</a:t>
            </a:r>
            <a:r>
              <a:rPr lang="en-US" sz="2000" dirty="0">
                <a:solidFill>
                  <a:srgbClr val="0033CC"/>
                </a:solidFill>
                <a:latin typeface="Courier New" pitchFamily="49" charset="0"/>
                <a:cs typeface="Courier New" pitchFamily="49" charset="0"/>
              </a:rPr>
              <a:t>;</a:t>
            </a:r>
          </a:p>
          <a:p>
            <a:pPr marL="0" indent="0">
              <a:buNone/>
            </a:pPr>
            <a:r>
              <a:rPr lang="lv-LV" sz="2000" i="1" dirty="0" smtClean="0">
                <a:solidFill>
                  <a:srgbClr val="0033CC"/>
                </a:solidFill>
                <a:latin typeface="Courier New" pitchFamily="49" charset="0"/>
                <a:cs typeface="Courier New" pitchFamily="49" charset="0"/>
              </a:rPr>
              <a:t>    </a:t>
            </a:r>
            <a:r>
              <a:rPr lang="en-US" sz="2000" i="1" dirty="0" smtClean="0">
                <a:solidFill>
                  <a:srgbClr val="0033CC"/>
                </a:solidFill>
                <a:latin typeface="Courier New" pitchFamily="49" charset="0"/>
                <a:cs typeface="Courier New" pitchFamily="49" charset="0"/>
              </a:rPr>
              <a:t>place </a:t>
            </a:r>
            <a:r>
              <a:rPr lang="en-US" sz="2000" dirty="0">
                <a:solidFill>
                  <a:srgbClr val="0033CC"/>
                </a:solidFill>
                <a:latin typeface="Courier New" pitchFamily="49" charset="0"/>
                <a:cs typeface="Courier New" pitchFamily="49" charset="0"/>
              </a:rPr>
              <a:t>data[</a:t>
            </a:r>
            <a:r>
              <a:rPr lang="en-US" sz="2000" dirty="0" err="1">
                <a:solidFill>
                  <a:srgbClr val="0033CC"/>
                </a:solidFill>
                <a:latin typeface="Courier New" pitchFamily="49" charset="0"/>
                <a:cs typeface="Courier New" pitchFamily="49" charset="0"/>
              </a:rPr>
              <a:t>i</a:t>
            </a:r>
            <a:r>
              <a:rPr lang="en-US" sz="2000" dirty="0">
                <a:solidFill>
                  <a:srgbClr val="0033CC"/>
                </a:solidFill>
                <a:latin typeface="Courier New" pitchFamily="49" charset="0"/>
                <a:cs typeface="Courier New" pitchFamily="49" charset="0"/>
              </a:rPr>
              <a:t>] </a:t>
            </a:r>
            <a:r>
              <a:rPr lang="en-US" sz="2000" i="1" dirty="0">
                <a:solidFill>
                  <a:srgbClr val="0033CC"/>
                </a:solidFill>
                <a:latin typeface="Courier New" pitchFamily="49" charset="0"/>
                <a:cs typeface="Courier New" pitchFamily="49" charset="0"/>
              </a:rPr>
              <a:t>in its proper position</a:t>
            </a:r>
            <a:r>
              <a:rPr lang="en-US" sz="2000" dirty="0" smtClean="0">
                <a:solidFill>
                  <a:srgbClr val="0033CC"/>
                </a:solidFill>
                <a:latin typeface="Courier New" pitchFamily="49" charset="0"/>
                <a:cs typeface="Courier New" pitchFamily="49" charset="0"/>
              </a:rPr>
              <a:t>;</a:t>
            </a:r>
            <a:endParaRPr lang="en-US" sz="2000" dirty="0">
              <a:solidFill>
                <a:srgbClr val="0033CC"/>
              </a:solidFill>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166912"/>
            <a:ext cx="60864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64844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2368</TotalTime>
  <Words>4805</Words>
  <Application>Microsoft Office PowerPoint</Application>
  <PresentationFormat>Widescreen</PresentationFormat>
  <Paragraphs>1023</Paragraphs>
  <Slides>63</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6" baseType="lpstr">
      <vt:lpstr>ＭＳ Ｐゴシック</vt:lpstr>
      <vt:lpstr>Arial</vt:lpstr>
      <vt:lpstr>Calibri</vt:lpstr>
      <vt:lpstr>Cambria Math</vt:lpstr>
      <vt:lpstr>Courier New</vt:lpstr>
      <vt:lpstr>Liberation Mono</vt:lpstr>
      <vt:lpstr>Symbol</vt:lpstr>
      <vt:lpstr>Tahoma</vt:lpstr>
      <vt:lpstr>Times New Roman</vt:lpstr>
      <vt:lpstr>Wingdings</vt:lpstr>
      <vt:lpstr>Notebook</vt:lpstr>
      <vt:lpstr>VISIO</vt:lpstr>
      <vt:lpstr>Microsoft Equation 3.0</vt:lpstr>
      <vt:lpstr>Data Structures Sorting Algorithms</vt:lpstr>
      <vt:lpstr>Objectives</vt:lpstr>
      <vt:lpstr>Classifying Sorting Methods</vt:lpstr>
      <vt:lpstr>The behavior of algorithms</vt:lpstr>
      <vt:lpstr>Sorting data in an array</vt:lpstr>
      <vt:lpstr>Typical States in Tables</vt:lpstr>
      <vt:lpstr>Insertion Sort</vt:lpstr>
      <vt:lpstr>Insertion Sort</vt:lpstr>
      <vt:lpstr>Insertion Sort</vt:lpstr>
      <vt:lpstr>Selection Sort</vt:lpstr>
      <vt:lpstr>Selection Sort</vt:lpstr>
      <vt:lpstr>Selection Sort</vt:lpstr>
      <vt:lpstr>Bubble Sort</vt:lpstr>
      <vt:lpstr>Heap Sort</vt:lpstr>
      <vt:lpstr>Heap Sort</vt:lpstr>
      <vt:lpstr>Heap Sort</vt:lpstr>
      <vt:lpstr>Heap Sort</vt:lpstr>
      <vt:lpstr>Heap Sort complexity</vt:lpstr>
      <vt:lpstr>Merge Sort</vt:lpstr>
      <vt:lpstr>MergeSort</vt:lpstr>
      <vt:lpstr>Analysis of MergeSort</vt:lpstr>
      <vt:lpstr>Divide-and-Conquer Paradigm</vt:lpstr>
      <vt:lpstr>Merge-Sort</vt:lpstr>
      <vt:lpstr>Merging Two Sorted Sequences</vt:lpstr>
      <vt:lpstr>How to Merge? (Temp. Array)</vt:lpstr>
      <vt:lpstr>MergeSort Visualized</vt:lpstr>
      <vt:lpstr>Analysis of Merge-Sort</vt:lpstr>
      <vt:lpstr>Summary of Sorting Algorithms</vt:lpstr>
      <vt:lpstr>Quicksort: Intro</vt:lpstr>
      <vt:lpstr>Quicksort: Use of Pivot</vt:lpstr>
      <vt:lpstr>Quicksort</vt:lpstr>
      <vt:lpstr>Quick Sort Example</vt:lpstr>
      <vt:lpstr>Quick Sort Example</vt:lpstr>
      <vt:lpstr>Quick Sort</vt:lpstr>
      <vt:lpstr>QuickSort analysis</vt:lpstr>
      <vt:lpstr>Quicksort: Time Complexity</vt:lpstr>
      <vt:lpstr>Worst-case Running Time</vt:lpstr>
      <vt:lpstr>Expected Running Time</vt:lpstr>
      <vt:lpstr>Expected Running Time, Part 2</vt:lpstr>
      <vt:lpstr>Summary of Sorting Algorithms</vt:lpstr>
      <vt:lpstr>Lower-Bound on Sorting</vt:lpstr>
      <vt:lpstr>Three Comparisons for n=3</vt:lpstr>
      <vt:lpstr>The Lower Bound</vt:lpstr>
      <vt:lpstr>Decision Trees (continued)</vt:lpstr>
      <vt:lpstr>Digital Sorting – General Approach</vt:lpstr>
      <vt:lpstr>Classical Sorting Approach</vt:lpstr>
      <vt:lpstr>RadixSort</vt:lpstr>
      <vt:lpstr>RadixSort algorithm</vt:lpstr>
      <vt:lpstr>Bucket-Sort: Revisited</vt:lpstr>
      <vt:lpstr>Example</vt:lpstr>
      <vt:lpstr>Properties and Extensions</vt:lpstr>
      <vt:lpstr>Radix-Sort</vt:lpstr>
      <vt:lpstr>Radix-Sort for Binary Numbers</vt:lpstr>
      <vt:lpstr>Example</vt:lpstr>
      <vt:lpstr>Lexicographic Order</vt:lpstr>
      <vt:lpstr>Lexicographic-Sort</vt:lpstr>
      <vt:lpstr>Counting Sort</vt:lpstr>
      <vt:lpstr>Counting Sort – 2 </vt:lpstr>
      <vt:lpstr>Sorting in the STL</vt:lpstr>
      <vt:lpstr>Sorting in the STL (continued)</vt:lpstr>
      <vt:lpstr>Sorting in the STL (continued)</vt:lpstr>
      <vt:lpstr>Sorting in the STL (continued)</vt:lpstr>
      <vt:lpstr>Concluding Remarks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158</cp:revision>
  <cp:lastPrinted>1601-01-01T00:00:00Z</cp:lastPrinted>
  <dcterms:created xsi:type="dcterms:W3CDTF">1601-01-01T00:00:00Z</dcterms:created>
  <dcterms:modified xsi:type="dcterms:W3CDTF">2021-10-19T22:26:51Z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