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9"/>
  </p:notesMasterIdLst>
  <p:handoutMasterIdLst>
    <p:handoutMasterId r:id="rId60"/>
  </p:handoutMasterIdLst>
  <p:sldIdLst>
    <p:sldId id="280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73" r:id="rId32"/>
    <p:sldId id="374" r:id="rId33"/>
    <p:sldId id="375" r:id="rId34"/>
    <p:sldId id="376" r:id="rId35"/>
    <p:sldId id="377" r:id="rId36"/>
    <p:sldId id="378" r:id="rId37"/>
    <p:sldId id="330" r:id="rId38"/>
    <p:sldId id="331" r:id="rId39"/>
    <p:sldId id="332" r:id="rId40"/>
    <p:sldId id="333" r:id="rId41"/>
    <p:sldId id="379" r:id="rId42"/>
    <p:sldId id="380" r:id="rId43"/>
    <p:sldId id="381" r:id="rId44"/>
    <p:sldId id="382" r:id="rId45"/>
    <p:sldId id="383" r:id="rId46"/>
    <p:sldId id="384" r:id="rId47"/>
    <p:sldId id="385" r:id="rId48"/>
    <p:sldId id="386" r:id="rId49"/>
    <p:sldId id="387" r:id="rId50"/>
    <p:sldId id="388" r:id="rId51"/>
    <p:sldId id="389" r:id="rId52"/>
    <p:sldId id="390" r:id="rId53"/>
    <p:sldId id="391" r:id="rId54"/>
    <p:sldId id="392" r:id="rId55"/>
    <p:sldId id="393" r:id="rId56"/>
    <p:sldId id="394" r:id="rId57"/>
    <p:sldId id="395" r:id="rId5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2BB7856-BF30-437E-817C-33DCE9BC3D06}">
          <p14:sldIdLst>
            <p14:sldId id="280"/>
          </p14:sldIdLst>
        </p14:section>
        <p14:section name="Graph ADT" id="{2B665F94-0034-47B1-B390-DF181E39A7FA}">
          <p14:sldIdLst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</p14:sldIdLst>
        </p14:section>
        <p14:section name="Breadth First Search (BFS)" id="{2CD98636-459F-4CDD-BFB9-E435D608D01F}">
          <p14:sldIdLst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Depth First Search (DFS)" id="{FFF2DD15-528F-451C-BABE-8ADC8B96B399}">
          <p14:sldIdLst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</p14:sldIdLst>
        </p14:section>
        <p14:section name="Directed Graphs" id="{0005B4D3-DD5A-4550-86F5-4EA7F8262BB8}">
          <p14:sldIdLst>
            <p14:sldId id="330"/>
            <p14:sldId id="331"/>
            <p14:sldId id="332"/>
            <p14:sldId id="333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02A"/>
    <a:srgbClr val="0033CC"/>
    <a:srgbClr val="43B05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0" autoAdjust="0"/>
    <p:restoredTop sz="82599" autoAdjust="0"/>
  </p:normalViewPr>
  <p:slideViewPr>
    <p:cSldViewPr>
      <p:cViewPr varScale="1">
        <p:scale>
          <a:sx n="95" d="100"/>
          <a:sy n="95" d="100"/>
        </p:scale>
        <p:origin x="56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9.xml"/><Relationship Id="rId18" Type="http://schemas.openxmlformats.org/officeDocument/2006/relationships/slide" Target="slides/slide25.xml"/><Relationship Id="rId26" Type="http://schemas.openxmlformats.org/officeDocument/2006/relationships/slide" Target="slides/slide34.xml"/><Relationship Id="rId3" Type="http://schemas.openxmlformats.org/officeDocument/2006/relationships/slide" Target="slides/slide4.xml"/><Relationship Id="rId21" Type="http://schemas.openxmlformats.org/officeDocument/2006/relationships/slide" Target="slides/slide28.xml"/><Relationship Id="rId7" Type="http://schemas.openxmlformats.org/officeDocument/2006/relationships/slide" Target="slides/slide8.xml"/><Relationship Id="rId12" Type="http://schemas.openxmlformats.org/officeDocument/2006/relationships/slide" Target="slides/slide15.xml"/><Relationship Id="rId17" Type="http://schemas.openxmlformats.org/officeDocument/2006/relationships/slide" Target="slides/slide24.xml"/><Relationship Id="rId25" Type="http://schemas.openxmlformats.org/officeDocument/2006/relationships/slide" Target="slides/slide33.xml"/><Relationship Id="rId2" Type="http://schemas.openxmlformats.org/officeDocument/2006/relationships/slide" Target="slides/slide3.xml"/><Relationship Id="rId16" Type="http://schemas.openxmlformats.org/officeDocument/2006/relationships/slide" Target="slides/slide23.xml"/><Relationship Id="rId20" Type="http://schemas.openxmlformats.org/officeDocument/2006/relationships/slide" Target="slides/slide27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4.xml"/><Relationship Id="rId24" Type="http://schemas.openxmlformats.org/officeDocument/2006/relationships/slide" Target="slides/slide32.xml"/><Relationship Id="rId5" Type="http://schemas.openxmlformats.org/officeDocument/2006/relationships/slide" Target="slides/slide6.xml"/><Relationship Id="rId15" Type="http://schemas.openxmlformats.org/officeDocument/2006/relationships/slide" Target="slides/slide21.xml"/><Relationship Id="rId23" Type="http://schemas.openxmlformats.org/officeDocument/2006/relationships/slide" Target="slides/slide30.xml"/><Relationship Id="rId28" Type="http://schemas.openxmlformats.org/officeDocument/2006/relationships/slide" Target="slides/slide36.xml"/><Relationship Id="rId10" Type="http://schemas.openxmlformats.org/officeDocument/2006/relationships/slide" Target="slides/slide11.xml"/><Relationship Id="rId19" Type="http://schemas.openxmlformats.org/officeDocument/2006/relationships/slide" Target="slides/slide26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20.xml"/><Relationship Id="rId22" Type="http://schemas.openxmlformats.org/officeDocument/2006/relationships/slide" Target="slides/slide29.xml"/><Relationship Id="rId27" Type="http://schemas.openxmlformats.org/officeDocument/2006/relationships/slide" Target="slides/slide3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lv-LV" dirty="0" smtClean="0">
                <a:latin typeface="Arial" panose="020B0604020202020204" pitchFamily="34" charset="0"/>
              </a:rPr>
              <a:t># Every module has the following content</a:t>
            </a:r>
          </a:p>
          <a:p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Title (1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Table of Contents (1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 –</a:t>
            </a:r>
            <a:r>
              <a:rPr lang="en-US" altLang="lv-LV" baseline="0" dirty="0" smtClean="0">
                <a:latin typeface="Arial" panose="020B0604020202020204" pitchFamily="34" charset="0"/>
              </a:rPr>
              <a:t> where are we in the material?</a:t>
            </a:r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Motivation (1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 – why</a:t>
            </a:r>
            <a:r>
              <a:rPr lang="en-US" altLang="lv-LV" baseline="0" dirty="0" smtClean="0">
                <a:latin typeface="Arial" panose="020B0604020202020204" pitchFamily="34" charset="0"/>
              </a:rPr>
              <a:t> do we need this module?</a:t>
            </a:r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Anchor Task (1x) – introduce the key problem</a:t>
            </a:r>
            <a:r>
              <a:rPr lang="en-US" altLang="lv-LV" baseline="0" dirty="0" smtClean="0">
                <a:latin typeface="Arial" panose="020B0604020202020204" pitchFamily="34" charset="0"/>
              </a:rPr>
              <a:t> handled by this</a:t>
            </a:r>
            <a:r>
              <a:rPr lang="en-US" altLang="lv-LV" dirty="0" smtClean="0">
                <a:latin typeface="Arial" panose="020B0604020202020204" pitchFamily="34" charset="0"/>
              </a:rPr>
              <a:t> module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Objectives (1x)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Theory Section (1 subtitle + more slides) or Demo Section (1 subtitle + more slides)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Summary (1x)</a:t>
            </a:r>
            <a:br>
              <a:rPr lang="en-US" altLang="lv-LV" dirty="0" smtClean="0">
                <a:latin typeface="Arial" panose="020B0604020202020204" pitchFamily="34" charset="0"/>
              </a:rPr>
            </a:br>
            <a:r>
              <a:rPr lang="en-US" altLang="lv-LV" dirty="0" smtClean="0">
                <a:latin typeface="Arial" panose="020B0604020202020204" pitchFamily="34" charset="0"/>
              </a:rPr>
              <a:t>* References (1x)</a:t>
            </a:r>
          </a:p>
          <a:p>
            <a:endParaRPr lang="lv-LV" altLang="lv-LV" dirty="0" smtClean="0">
              <a:latin typeface="Arial" panose="020B0604020202020204" pitchFamily="34" charset="0"/>
            </a:endParaRP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81ACFC-FDB6-4759-95D8-FE45B43790B9}" type="slidenum">
              <a:rPr lang="lv-LV" altLang="lv-LV" sz="1200" smtClean="0">
                <a:latin typeface="Arial" panose="020B0604020202020204" pitchFamily="34" charset="0"/>
              </a:rPr>
              <a:pPr/>
              <a:t>1</a:t>
            </a:fld>
            <a:endParaRPr lang="lv-LV" altLang="lv-LV" sz="1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41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808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49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3445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50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0490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51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1277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9050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9050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9F291-D02B-4A8D-A5D4-31C26AAC2192}" type="datetime8">
              <a:rPr lang="en-US"/>
              <a:pPr>
                <a:defRPr/>
              </a:pPr>
              <a:t>11/1/2021 3:36 AM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Directed Graphs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55759D-60DE-4CBA-999F-282C17985F3D}" type="slidenum">
              <a:rPr lang="en-US" altLang="lv-LV"/>
              <a:pPr/>
              <a:t>‹#›</a:t>
            </a:fld>
            <a:endParaRPr lang="en-US" altLang="lv-LV"/>
          </a:p>
        </p:txBody>
      </p:sp>
    </p:spTree>
    <p:extLst>
      <p:ext uri="{BB962C8B-B14F-4D97-AF65-F5344CB8AC3E}">
        <p14:creationId xmlns:p14="http://schemas.microsoft.com/office/powerpoint/2010/main" val="31744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17600" y="1905000"/>
            <a:ext cx="103632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44BF2-8FAF-460E-88D5-83554C8592B6}" type="datetime8">
              <a:rPr lang="en-US"/>
              <a:pPr>
                <a:defRPr/>
              </a:pPr>
              <a:t>11/1/2021 3:36 AM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5E3EBD-458D-49A3-AB83-2EB6686E6EF3}" type="slidenum">
              <a:rPr lang="en-US" altLang="lv-LV"/>
              <a:pPr/>
              <a:t>‹#›</a:t>
            </a:fld>
            <a:endParaRPr lang="en-US" altLang="lv-LV"/>
          </a:p>
        </p:txBody>
      </p:sp>
    </p:spTree>
    <p:extLst>
      <p:ext uri="{BB962C8B-B14F-4D97-AF65-F5344CB8AC3E}">
        <p14:creationId xmlns:p14="http://schemas.microsoft.com/office/powerpoint/2010/main" val="136141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  <p:sldLayoutId id="2147483699" r:id="rId6"/>
    <p:sldLayoutId id="2147483700" r:id="rId7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inen-tracer-682.appspot.com/data-structures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371601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Structures</a:t>
            </a:r>
            <a:r>
              <a:rPr lang="lv-LV" altLang="lv-LV" dirty="0" smtClean="0">
                <a:ea typeface="ＭＳ Ｐゴシック" panose="020B0600070205080204" pitchFamily="34" charset="-128"/>
              </a:rPr>
              <a:t/>
            </a:r>
            <a:br>
              <a:rPr lang="lv-LV" altLang="lv-LV" dirty="0" smtClean="0">
                <a:ea typeface="ＭＳ Ｐゴシック" panose="020B0600070205080204" pitchFamily="34" charset="-128"/>
              </a:rPr>
            </a:br>
            <a:r>
              <a:rPr lang="lv-LV" altLang="lv-LV" dirty="0" smtClean="0">
                <a:ea typeface="ＭＳ Ｐゴシック" panose="020B0600070205080204" pitchFamily="34" charset="-128"/>
              </a:rPr>
              <a:t>Graphs - Introduction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352800"/>
            <a:ext cx="6400800" cy="2514600"/>
          </a:xfrm>
        </p:spPr>
        <p:txBody>
          <a:bodyPr/>
          <a:lstStyle/>
          <a:p>
            <a:pPr eaLnBrk="1" hangingPunct="1"/>
            <a:endParaRPr lang="en-US" altLang="lv-LV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Structures and Algorithms</a:t>
            </a:r>
          </a:p>
          <a:p>
            <a:pPr eaLnBrk="1" hangingPunct="1"/>
            <a:r>
              <a:rPr lang="lv-LV" altLang="lv-LV" dirty="0" smtClean="0">
                <a:hlinkClick r:id="rId3"/>
              </a:rPr>
              <a:t>http://linen-tracer-682.appspot.com/data-structures/index.html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Edge List Structure</a:t>
            </a:r>
            <a:endParaRPr lang="en-US" altLang="lv-LV" smtClean="0">
              <a:cs typeface="Tahoma" panose="020B0604030504040204" pitchFamily="34" charset="0"/>
            </a:endParaRPr>
          </a:p>
        </p:txBody>
      </p:sp>
      <p:sp>
        <p:nvSpPr>
          <p:cNvPr id="122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Vertex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reference to position in vertex sequence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Edge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origin vertex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destination vertex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reference to position in edge sequence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Vertex sequence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sequence of vertex objects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Edge sequence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sequence of edge objects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5C518A6-A805-4C13-A7B3-5AF9FC9A2AB0}" type="slidenum">
              <a:rPr lang="en-US" altLang="lv-LV" sz="1400"/>
              <a:pPr eaLnBrk="1" hangingPunct="1"/>
              <a:t>10</a:t>
            </a:fld>
            <a:endParaRPr lang="en-US" altLang="lv-LV" sz="1400"/>
          </a:p>
        </p:txBody>
      </p:sp>
      <p:cxnSp>
        <p:nvCxnSpPr>
          <p:cNvPr id="12292" name="AutoShape 46"/>
          <p:cNvCxnSpPr>
            <a:cxnSpLocks noChangeShapeType="1"/>
            <a:stCxn id="12317" idx="2"/>
            <a:endCxn id="12314" idx="6"/>
          </p:cNvCxnSpPr>
          <p:nvPr/>
        </p:nvCxnSpPr>
        <p:spPr bwMode="auto">
          <a:xfrm flipH="1">
            <a:off x="7327900" y="5943600"/>
            <a:ext cx="32543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3" name="AutoShape 23"/>
          <p:cNvCxnSpPr>
            <a:cxnSpLocks noChangeShapeType="1"/>
            <a:stCxn id="12313" idx="2"/>
            <a:endCxn id="12305" idx="6"/>
          </p:cNvCxnSpPr>
          <p:nvPr/>
        </p:nvCxnSpPr>
        <p:spPr bwMode="auto">
          <a:xfrm flipH="1">
            <a:off x="7324725" y="3505200"/>
            <a:ext cx="32543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6" name="Oval 4"/>
          <p:cNvSpPr>
            <a:spLocks noChangeArrowheads="1"/>
          </p:cNvSpPr>
          <p:nvPr/>
        </p:nvSpPr>
        <p:spPr bwMode="auto">
          <a:xfrm>
            <a:off x="7435849" y="25479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v</a:t>
            </a:r>
          </a:p>
        </p:txBody>
      </p:sp>
      <p:sp>
        <p:nvSpPr>
          <p:cNvPr id="12297" name="Oval 5"/>
          <p:cNvSpPr>
            <a:spLocks noChangeArrowheads="1"/>
          </p:cNvSpPr>
          <p:nvPr/>
        </p:nvSpPr>
        <p:spPr bwMode="auto">
          <a:xfrm>
            <a:off x="8350249" y="16065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u</a:t>
            </a:r>
          </a:p>
        </p:txBody>
      </p:sp>
      <p:sp>
        <p:nvSpPr>
          <p:cNvPr id="12298" name="Oval 7"/>
          <p:cNvSpPr>
            <a:spLocks noChangeArrowheads="1"/>
          </p:cNvSpPr>
          <p:nvPr/>
        </p:nvSpPr>
        <p:spPr bwMode="auto">
          <a:xfrm>
            <a:off x="9264649" y="25479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w</a:t>
            </a:r>
          </a:p>
        </p:txBody>
      </p:sp>
      <p:cxnSp>
        <p:nvCxnSpPr>
          <p:cNvPr id="12299" name="AutoShape 8"/>
          <p:cNvCxnSpPr>
            <a:cxnSpLocks noChangeShapeType="1"/>
            <a:stCxn id="12297" idx="5"/>
            <a:endCxn id="12298" idx="1"/>
          </p:cNvCxnSpPr>
          <p:nvPr/>
        </p:nvCxnSpPr>
        <p:spPr bwMode="auto">
          <a:xfrm>
            <a:off x="8610599" y="1876425"/>
            <a:ext cx="698500" cy="706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0" name="AutoShape 9"/>
          <p:cNvCxnSpPr>
            <a:cxnSpLocks noChangeShapeType="1"/>
            <a:stCxn id="12297" idx="3"/>
            <a:endCxn id="12296" idx="7"/>
          </p:cNvCxnSpPr>
          <p:nvPr/>
        </p:nvCxnSpPr>
        <p:spPr bwMode="auto">
          <a:xfrm flipH="1">
            <a:off x="7696199" y="1876425"/>
            <a:ext cx="698500" cy="706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1" name="AutoShape 12"/>
          <p:cNvCxnSpPr>
            <a:cxnSpLocks noChangeShapeType="1"/>
            <a:stCxn id="12298" idx="2"/>
            <a:endCxn id="12296" idx="6"/>
          </p:cNvCxnSpPr>
          <p:nvPr/>
        </p:nvCxnSpPr>
        <p:spPr bwMode="auto">
          <a:xfrm flipH="1">
            <a:off x="7750174" y="2700338"/>
            <a:ext cx="1504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7750174" y="1920876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12303" name="Text Box 16"/>
          <p:cNvSpPr txBox="1">
            <a:spLocks noChangeArrowheads="1"/>
          </p:cNvSpPr>
          <p:nvPr/>
        </p:nvSpPr>
        <p:spPr bwMode="auto">
          <a:xfrm>
            <a:off x="8958263" y="1920876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12304" name="Text Box 18"/>
          <p:cNvSpPr txBox="1">
            <a:spLocks noChangeArrowheads="1"/>
          </p:cNvSpPr>
          <p:nvPr/>
        </p:nvSpPr>
        <p:spPr bwMode="auto">
          <a:xfrm>
            <a:off x="8347074" y="22875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12305" name="Oval 19"/>
          <p:cNvSpPr>
            <a:spLocks noChangeArrowheads="1"/>
          </p:cNvSpPr>
          <p:nvPr/>
        </p:nvSpPr>
        <p:spPr bwMode="auto">
          <a:xfrm>
            <a:off x="7010399" y="3352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2306" name="Oval 20"/>
          <p:cNvSpPr>
            <a:spLocks noChangeArrowheads="1"/>
          </p:cNvSpPr>
          <p:nvPr/>
        </p:nvSpPr>
        <p:spPr bwMode="auto">
          <a:xfrm>
            <a:off x="8202612" y="3352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2307" name="Oval 21"/>
          <p:cNvSpPr>
            <a:spLocks noChangeArrowheads="1"/>
          </p:cNvSpPr>
          <p:nvPr/>
        </p:nvSpPr>
        <p:spPr bwMode="auto">
          <a:xfrm>
            <a:off x="9394824" y="3352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2308" name="Rectangle 35"/>
          <p:cNvSpPr>
            <a:spLocks noChangeArrowheads="1"/>
          </p:cNvSpPr>
          <p:nvPr/>
        </p:nvSpPr>
        <p:spPr bwMode="auto">
          <a:xfrm>
            <a:off x="7239000" y="5040314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09" name="Rectangle 37"/>
          <p:cNvSpPr>
            <a:spLocks noChangeArrowheads="1"/>
          </p:cNvSpPr>
          <p:nvPr/>
        </p:nvSpPr>
        <p:spPr bwMode="auto">
          <a:xfrm>
            <a:off x="7458075" y="5040314"/>
            <a:ext cx="31432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12310" name="Oval 38"/>
          <p:cNvSpPr>
            <a:spLocks noChangeArrowheads="1"/>
          </p:cNvSpPr>
          <p:nvPr/>
        </p:nvSpPr>
        <p:spPr bwMode="auto">
          <a:xfrm>
            <a:off x="10515599" y="25479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z</a:t>
            </a:r>
          </a:p>
        </p:txBody>
      </p:sp>
      <p:cxnSp>
        <p:nvCxnSpPr>
          <p:cNvPr id="12311" name="AutoShape 39"/>
          <p:cNvCxnSpPr>
            <a:cxnSpLocks noChangeShapeType="1"/>
            <a:stCxn id="12310" idx="2"/>
            <a:endCxn id="12298" idx="6"/>
          </p:cNvCxnSpPr>
          <p:nvPr/>
        </p:nvCxnSpPr>
        <p:spPr bwMode="auto">
          <a:xfrm flipH="1">
            <a:off x="9578974" y="2700338"/>
            <a:ext cx="9271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2" name="Text Box 40"/>
          <p:cNvSpPr txBox="1">
            <a:spLocks noChangeArrowheads="1"/>
          </p:cNvSpPr>
          <p:nvPr/>
        </p:nvSpPr>
        <p:spPr bwMode="auto">
          <a:xfrm>
            <a:off x="9790112" y="22875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</a:t>
            </a:r>
          </a:p>
        </p:txBody>
      </p:sp>
      <p:sp>
        <p:nvSpPr>
          <p:cNvPr id="12313" name="Oval 41"/>
          <p:cNvSpPr>
            <a:spLocks noChangeArrowheads="1"/>
          </p:cNvSpPr>
          <p:nvPr/>
        </p:nvSpPr>
        <p:spPr bwMode="auto">
          <a:xfrm>
            <a:off x="10588624" y="3352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2314" name="Oval 42"/>
          <p:cNvSpPr>
            <a:spLocks noChangeArrowheads="1"/>
          </p:cNvSpPr>
          <p:nvPr/>
        </p:nvSpPr>
        <p:spPr bwMode="auto">
          <a:xfrm>
            <a:off x="7013574" y="5791200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2315" name="Oval 43"/>
          <p:cNvSpPr>
            <a:spLocks noChangeArrowheads="1"/>
          </p:cNvSpPr>
          <p:nvPr/>
        </p:nvSpPr>
        <p:spPr bwMode="auto">
          <a:xfrm>
            <a:off x="8205787" y="5791200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2316" name="Oval 44"/>
          <p:cNvSpPr>
            <a:spLocks noChangeArrowheads="1"/>
          </p:cNvSpPr>
          <p:nvPr/>
        </p:nvSpPr>
        <p:spPr bwMode="auto">
          <a:xfrm>
            <a:off x="9397999" y="5791200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2317" name="Oval 45"/>
          <p:cNvSpPr>
            <a:spLocks noChangeArrowheads="1"/>
          </p:cNvSpPr>
          <p:nvPr/>
        </p:nvSpPr>
        <p:spPr bwMode="auto">
          <a:xfrm>
            <a:off x="10591799" y="5791200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cxnSp>
        <p:nvCxnSpPr>
          <p:cNvPr id="12318" name="AutoShape 63"/>
          <p:cNvCxnSpPr>
            <a:cxnSpLocks noChangeShapeType="1"/>
            <a:endCxn id="12308" idx="2"/>
          </p:cNvCxnSpPr>
          <p:nvPr/>
        </p:nvCxnSpPr>
        <p:spPr bwMode="auto">
          <a:xfrm flipV="1">
            <a:off x="7161213" y="5364164"/>
            <a:ext cx="187325" cy="574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9" name="AutoShape 64"/>
          <p:cNvCxnSpPr>
            <a:cxnSpLocks noChangeShapeType="1"/>
          </p:cNvCxnSpPr>
          <p:nvPr/>
        </p:nvCxnSpPr>
        <p:spPr bwMode="auto">
          <a:xfrm flipV="1">
            <a:off x="8358188" y="5364164"/>
            <a:ext cx="136525" cy="574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0" name="AutoShape 65"/>
          <p:cNvCxnSpPr>
            <a:cxnSpLocks noChangeShapeType="1"/>
          </p:cNvCxnSpPr>
          <p:nvPr/>
        </p:nvCxnSpPr>
        <p:spPr bwMode="auto">
          <a:xfrm flipV="1">
            <a:off x="9545638" y="5364164"/>
            <a:ext cx="142875" cy="574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1" name="AutoShape 66"/>
          <p:cNvCxnSpPr>
            <a:cxnSpLocks noChangeShapeType="1"/>
          </p:cNvCxnSpPr>
          <p:nvPr/>
        </p:nvCxnSpPr>
        <p:spPr bwMode="auto">
          <a:xfrm flipV="1">
            <a:off x="10739438" y="5364164"/>
            <a:ext cx="142875" cy="574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22" name="Rectangle 74"/>
          <p:cNvSpPr>
            <a:spLocks noChangeArrowheads="1"/>
          </p:cNvSpPr>
          <p:nvPr/>
        </p:nvSpPr>
        <p:spPr bwMode="auto">
          <a:xfrm>
            <a:off x="7181850" y="40243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u</a:t>
            </a:r>
          </a:p>
        </p:txBody>
      </p:sp>
      <p:sp>
        <p:nvSpPr>
          <p:cNvPr id="12323" name="Rectangle 78"/>
          <p:cNvSpPr>
            <a:spLocks noChangeArrowheads="1"/>
          </p:cNvSpPr>
          <p:nvPr/>
        </p:nvSpPr>
        <p:spPr bwMode="auto">
          <a:xfrm>
            <a:off x="8366125" y="40243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v</a:t>
            </a:r>
          </a:p>
        </p:txBody>
      </p:sp>
      <p:sp>
        <p:nvSpPr>
          <p:cNvPr id="12324" name="Rectangle 81"/>
          <p:cNvSpPr>
            <a:spLocks noChangeArrowheads="1"/>
          </p:cNvSpPr>
          <p:nvPr/>
        </p:nvSpPr>
        <p:spPr bwMode="auto">
          <a:xfrm>
            <a:off x="9550400" y="401955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w</a:t>
            </a:r>
          </a:p>
        </p:txBody>
      </p:sp>
      <p:sp>
        <p:nvSpPr>
          <p:cNvPr id="12325" name="Rectangle 84"/>
          <p:cNvSpPr>
            <a:spLocks noChangeArrowheads="1"/>
          </p:cNvSpPr>
          <p:nvPr/>
        </p:nvSpPr>
        <p:spPr bwMode="auto">
          <a:xfrm>
            <a:off x="10734675" y="4014789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z</a:t>
            </a:r>
          </a:p>
        </p:txBody>
      </p:sp>
      <p:cxnSp>
        <p:nvCxnSpPr>
          <p:cNvPr id="12326" name="AutoShape 85"/>
          <p:cNvCxnSpPr>
            <a:cxnSpLocks noChangeShapeType="1"/>
            <a:endCxn id="12322" idx="0"/>
          </p:cNvCxnSpPr>
          <p:nvPr/>
        </p:nvCxnSpPr>
        <p:spPr bwMode="auto">
          <a:xfrm>
            <a:off x="7158038" y="3500438"/>
            <a:ext cx="180975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7" name="AutoShape 87"/>
          <p:cNvCxnSpPr>
            <a:cxnSpLocks noChangeShapeType="1"/>
            <a:endCxn id="12323" idx="0"/>
          </p:cNvCxnSpPr>
          <p:nvPr/>
        </p:nvCxnSpPr>
        <p:spPr bwMode="auto">
          <a:xfrm>
            <a:off x="8350249" y="3500438"/>
            <a:ext cx="173038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8" name="AutoShape 88"/>
          <p:cNvCxnSpPr>
            <a:cxnSpLocks noChangeShapeType="1"/>
            <a:endCxn id="12324" idx="0"/>
          </p:cNvCxnSpPr>
          <p:nvPr/>
        </p:nvCxnSpPr>
        <p:spPr bwMode="auto">
          <a:xfrm>
            <a:off x="9547224" y="3505201"/>
            <a:ext cx="160338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9" name="AutoShape 89"/>
          <p:cNvCxnSpPr>
            <a:cxnSpLocks noChangeShapeType="1"/>
            <a:endCxn id="12325" idx="0"/>
          </p:cNvCxnSpPr>
          <p:nvPr/>
        </p:nvCxnSpPr>
        <p:spPr bwMode="auto">
          <a:xfrm>
            <a:off x="10734675" y="3500439"/>
            <a:ext cx="157163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30" name="Freeform 92"/>
          <p:cNvSpPr>
            <a:spLocks/>
          </p:cNvSpPr>
          <p:nvPr/>
        </p:nvSpPr>
        <p:spPr bwMode="auto">
          <a:xfrm>
            <a:off x="7348537" y="4352925"/>
            <a:ext cx="1090612" cy="838200"/>
          </a:xfrm>
          <a:custGeom>
            <a:avLst/>
            <a:gdLst>
              <a:gd name="T0" fmla="*/ 0 w 720"/>
              <a:gd name="T1" fmla="*/ 838200 h 504"/>
              <a:gd name="T2" fmla="*/ 554394 w 720"/>
              <a:gd name="T3" fmla="*/ 389164 h 504"/>
              <a:gd name="T4" fmla="*/ 1090612 w 720"/>
              <a:gd name="T5" fmla="*/ 0 h 504"/>
              <a:gd name="T6" fmla="*/ 0 60000 65536"/>
              <a:gd name="T7" fmla="*/ 0 60000 65536"/>
              <a:gd name="T8" fmla="*/ 0 60000 65536"/>
              <a:gd name="T9" fmla="*/ 0 w 720"/>
              <a:gd name="T10" fmla="*/ 0 h 504"/>
              <a:gd name="T11" fmla="*/ 720 w 720"/>
              <a:gd name="T12" fmla="*/ 504 h 5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504">
                <a:moveTo>
                  <a:pt x="0" y="504"/>
                </a:moveTo>
                <a:cubicBezTo>
                  <a:pt x="61" y="459"/>
                  <a:pt x="198" y="204"/>
                  <a:pt x="366" y="234"/>
                </a:cubicBezTo>
                <a:cubicBezTo>
                  <a:pt x="534" y="264"/>
                  <a:pt x="646" y="49"/>
                  <a:pt x="72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31" name="Rectangle 100"/>
          <p:cNvSpPr>
            <a:spLocks noChangeArrowheads="1"/>
          </p:cNvSpPr>
          <p:nvPr/>
        </p:nvSpPr>
        <p:spPr bwMode="auto">
          <a:xfrm>
            <a:off x="6867525" y="40243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2332" name="Line 101"/>
          <p:cNvSpPr>
            <a:spLocks noChangeShapeType="1"/>
          </p:cNvSpPr>
          <p:nvPr/>
        </p:nvSpPr>
        <p:spPr bwMode="auto">
          <a:xfrm flipV="1">
            <a:off x="7013575" y="3657600"/>
            <a:ext cx="104775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33" name="Rectangle 102"/>
          <p:cNvSpPr>
            <a:spLocks noChangeArrowheads="1"/>
          </p:cNvSpPr>
          <p:nvPr/>
        </p:nvSpPr>
        <p:spPr bwMode="auto">
          <a:xfrm>
            <a:off x="8067675" y="40243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2334" name="Line 103"/>
          <p:cNvSpPr>
            <a:spLocks noChangeShapeType="1"/>
          </p:cNvSpPr>
          <p:nvPr/>
        </p:nvSpPr>
        <p:spPr bwMode="auto">
          <a:xfrm flipV="1">
            <a:off x="8205787" y="3648075"/>
            <a:ext cx="93662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35" name="Rectangle 104"/>
          <p:cNvSpPr>
            <a:spLocks noChangeArrowheads="1"/>
          </p:cNvSpPr>
          <p:nvPr/>
        </p:nvSpPr>
        <p:spPr bwMode="auto">
          <a:xfrm>
            <a:off x="9240838" y="401955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2336" name="Line 105"/>
          <p:cNvSpPr>
            <a:spLocks noChangeShapeType="1"/>
          </p:cNvSpPr>
          <p:nvPr/>
        </p:nvSpPr>
        <p:spPr bwMode="auto">
          <a:xfrm flipV="1">
            <a:off x="9397999" y="3643313"/>
            <a:ext cx="4445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37" name="Rectangle 106"/>
          <p:cNvSpPr>
            <a:spLocks noChangeArrowheads="1"/>
          </p:cNvSpPr>
          <p:nvPr/>
        </p:nvSpPr>
        <p:spPr bwMode="auto">
          <a:xfrm>
            <a:off x="10420350" y="4014789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2338" name="Line 107"/>
          <p:cNvSpPr>
            <a:spLocks noChangeShapeType="1"/>
          </p:cNvSpPr>
          <p:nvPr/>
        </p:nvSpPr>
        <p:spPr bwMode="auto">
          <a:xfrm flipV="1">
            <a:off x="10591799" y="3643313"/>
            <a:ext cx="4445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39" name="Rectangle 108"/>
          <p:cNvSpPr>
            <a:spLocks noChangeArrowheads="1"/>
          </p:cNvSpPr>
          <p:nvPr/>
        </p:nvSpPr>
        <p:spPr bwMode="auto">
          <a:xfrm>
            <a:off x="7019925" y="5040314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40" name="Line 91"/>
          <p:cNvSpPr>
            <a:spLocks noChangeShapeType="1"/>
          </p:cNvSpPr>
          <p:nvPr/>
        </p:nvSpPr>
        <p:spPr bwMode="auto">
          <a:xfrm flipV="1">
            <a:off x="7118350" y="4343401"/>
            <a:ext cx="220663" cy="847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41" name="Rectangle 109"/>
          <p:cNvSpPr>
            <a:spLocks noChangeArrowheads="1"/>
          </p:cNvSpPr>
          <p:nvPr/>
        </p:nvSpPr>
        <p:spPr bwMode="auto">
          <a:xfrm>
            <a:off x="6800850" y="5040314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2342" name="AutoShape 110"/>
          <p:cNvCxnSpPr>
            <a:cxnSpLocks noChangeShapeType="1"/>
            <a:endCxn id="12314" idx="1"/>
          </p:cNvCxnSpPr>
          <p:nvPr/>
        </p:nvCxnSpPr>
        <p:spPr bwMode="auto">
          <a:xfrm>
            <a:off x="6896100" y="5181601"/>
            <a:ext cx="161925" cy="644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43" name="Rectangle 111"/>
          <p:cNvSpPr>
            <a:spLocks noChangeArrowheads="1"/>
          </p:cNvSpPr>
          <p:nvPr/>
        </p:nvSpPr>
        <p:spPr bwMode="auto">
          <a:xfrm>
            <a:off x="8429625" y="5040314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44" name="Rectangle 112"/>
          <p:cNvSpPr>
            <a:spLocks noChangeArrowheads="1"/>
          </p:cNvSpPr>
          <p:nvPr/>
        </p:nvSpPr>
        <p:spPr bwMode="auto">
          <a:xfrm>
            <a:off x="8648700" y="5040314"/>
            <a:ext cx="31432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12345" name="Rectangle 113"/>
          <p:cNvSpPr>
            <a:spLocks noChangeArrowheads="1"/>
          </p:cNvSpPr>
          <p:nvPr/>
        </p:nvSpPr>
        <p:spPr bwMode="auto">
          <a:xfrm>
            <a:off x="8210550" y="5040314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46" name="Rectangle 114"/>
          <p:cNvSpPr>
            <a:spLocks noChangeArrowheads="1"/>
          </p:cNvSpPr>
          <p:nvPr/>
        </p:nvSpPr>
        <p:spPr bwMode="auto">
          <a:xfrm>
            <a:off x="7991475" y="5040314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2347" name="AutoShape 115"/>
          <p:cNvCxnSpPr>
            <a:cxnSpLocks noChangeShapeType="1"/>
          </p:cNvCxnSpPr>
          <p:nvPr/>
        </p:nvCxnSpPr>
        <p:spPr bwMode="auto">
          <a:xfrm>
            <a:off x="8086725" y="5181601"/>
            <a:ext cx="161925" cy="644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48" name="Freeform 93"/>
          <p:cNvSpPr>
            <a:spLocks/>
          </p:cNvSpPr>
          <p:nvPr/>
        </p:nvSpPr>
        <p:spPr bwMode="auto">
          <a:xfrm>
            <a:off x="8523288" y="4362451"/>
            <a:ext cx="1106487" cy="828675"/>
          </a:xfrm>
          <a:custGeom>
            <a:avLst/>
            <a:gdLst>
              <a:gd name="T0" fmla="*/ 0 w 720"/>
              <a:gd name="T1" fmla="*/ 828675 h 522"/>
              <a:gd name="T2" fmla="*/ 387270 w 720"/>
              <a:gd name="T3" fmla="*/ 400050 h 522"/>
              <a:gd name="T4" fmla="*/ 912852 w 720"/>
              <a:gd name="T5" fmla="*/ 247650 h 522"/>
              <a:gd name="T6" fmla="*/ 1078825 w 720"/>
              <a:gd name="T7" fmla="*/ 0 h 52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522"/>
              <a:gd name="T14" fmla="*/ 720 w 720"/>
              <a:gd name="T15" fmla="*/ 522 h 5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522">
                <a:moveTo>
                  <a:pt x="0" y="522"/>
                </a:moveTo>
                <a:cubicBezTo>
                  <a:pt x="42" y="477"/>
                  <a:pt x="66" y="324"/>
                  <a:pt x="252" y="252"/>
                </a:cubicBezTo>
                <a:cubicBezTo>
                  <a:pt x="438" y="180"/>
                  <a:pt x="468" y="240"/>
                  <a:pt x="594" y="156"/>
                </a:cubicBezTo>
                <a:cubicBezTo>
                  <a:pt x="720" y="72"/>
                  <a:pt x="679" y="33"/>
                  <a:pt x="70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49" name="Line 94"/>
          <p:cNvSpPr>
            <a:spLocks noChangeShapeType="1"/>
          </p:cNvSpPr>
          <p:nvPr/>
        </p:nvSpPr>
        <p:spPr bwMode="auto">
          <a:xfrm flipV="1">
            <a:off x="8299449" y="4352925"/>
            <a:ext cx="230188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50" name="Rectangle 120"/>
          <p:cNvSpPr>
            <a:spLocks noChangeArrowheads="1"/>
          </p:cNvSpPr>
          <p:nvPr/>
        </p:nvSpPr>
        <p:spPr bwMode="auto">
          <a:xfrm>
            <a:off x="9615488" y="5040314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51" name="Rectangle 121"/>
          <p:cNvSpPr>
            <a:spLocks noChangeArrowheads="1"/>
          </p:cNvSpPr>
          <p:nvPr/>
        </p:nvSpPr>
        <p:spPr bwMode="auto">
          <a:xfrm>
            <a:off x="9834563" y="5040314"/>
            <a:ext cx="31432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12352" name="Rectangle 122"/>
          <p:cNvSpPr>
            <a:spLocks noChangeArrowheads="1"/>
          </p:cNvSpPr>
          <p:nvPr/>
        </p:nvSpPr>
        <p:spPr bwMode="auto">
          <a:xfrm>
            <a:off x="9396413" y="5040314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53" name="Rectangle 123"/>
          <p:cNvSpPr>
            <a:spLocks noChangeArrowheads="1"/>
          </p:cNvSpPr>
          <p:nvPr/>
        </p:nvSpPr>
        <p:spPr bwMode="auto">
          <a:xfrm>
            <a:off x="9177338" y="5040314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2354" name="AutoShape 124"/>
          <p:cNvCxnSpPr>
            <a:cxnSpLocks noChangeShapeType="1"/>
          </p:cNvCxnSpPr>
          <p:nvPr/>
        </p:nvCxnSpPr>
        <p:spPr bwMode="auto">
          <a:xfrm>
            <a:off x="9272588" y="5181601"/>
            <a:ext cx="161925" cy="644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55" name="Line 97"/>
          <p:cNvSpPr>
            <a:spLocks noChangeShapeType="1"/>
          </p:cNvSpPr>
          <p:nvPr/>
        </p:nvSpPr>
        <p:spPr bwMode="auto">
          <a:xfrm flipH="1" flipV="1">
            <a:off x="9688512" y="4352926"/>
            <a:ext cx="19050" cy="828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56" name="Freeform 98"/>
          <p:cNvSpPr>
            <a:spLocks/>
          </p:cNvSpPr>
          <p:nvPr/>
        </p:nvSpPr>
        <p:spPr bwMode="auto">
          <a:xfrm>
            <a:off x="7429499" y="4362451"/>
            <a:ext cx="2076450" cy="828675"/>
          </a:xfrm>
          <a:custGeom>
            <a:avLst/>
            <a:gdLst>
              <a:gd name="T0" fmla="*/ 2076450 w 1308"/>
              <a:gd name="T1" fmla="*/ 828675 h 522"/>
              <a:gd name="T2" fmla="*/ 1714500 w 1308"/>
              <a:gd name="T3" fmla="*/ 323850 h 522"/>
              <a:gd name="T4" fmla="*/ 561975 w 1308"/>
              <a:gd name="T5" fmla="*/ 504825 h 522"/>
              <a:gd name="T6" fmla="*/ 0 w 1308"/>
              <a:gd name="T7" fmla="*/ 0 h 522"/>
              <a:gd name="T8" fmla="*/ 0 60000 65536"/>
              <a:gd name="T9" fmla="*/ 0 60000 65536"/>
              <a:gd name="T10" fmla="*/ 0 60000 65536"/>
              <a:gd name="T11" fmla="*/ 0 60000 65536"/>
              <a:gd name="T12" fmla="*/ 0 w 1308"/>
              <a:gd name="T13" fmla="*/ 0 h 522"/>
              <a:gd name="T14" fmla="*/ 1308 w 1308"/>
              <a:gd name="T15" fmla="*/ 522 h 5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08" h="522">
                <a:moveTo>
                  <a:pt x="1308" y="522"/>
                </a:moveTo>
                <a:cubicBezTo>
                  <a:pt x="1272" y="469"/>
                  <a:pt x="1239" y="238"/>
                  <a:pt x="1080" y="204"/>
                </a:cubicBezTo>
                <a:cubicBezTo>
                  <a:pt x="936" y="114"/>
                  <a:pt x="531" y="353"/>
                  <a:pt x="354" y="318"/>
                </a:cubicBezTo>
                <a:cubicBezTo>
                  <a:pt x="177" y="283"/>
                  <a:pt x="74" y="66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57" name="Rectangle 125"/>
          <p:cNvSpPr>
            <a:spLocks noChangeArrowheads="1"/>
          </p:cNvSpPr>
          <p:nvPr/>
        </p:nvSpPr>
        <p:spPr bwMode="auto">
          <a:xfrm>
            <a:off x="10820400" y="5040314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58" name="Rectangle 126"/>
          <p:cNvSpPr>
            <a:spLocks noChangeArrowheads="1"/>
          </p:cNvSpPr>
          <p:nvPr/>
        </p:nvSpPr>
        <p:spPr bwMode="auto">
          <a:xfrm>
            <a:off x="11039475" y="5040314"/>
            <a:ext cx="31432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</a:t>
            </a:r>
          </a:p>
        </p:txBody>
      </p:sp>
      <p:sp>
        <p:nvSpPr>
          <p:cNvPr id="12359" name="Rectangle 127"/>
          <p:cNvSpPr>
            <a:spLocks noChangeArrowheads="1"/>
          </p:cNvSpPr>
          <p:nvPr/>
        </p:nvSpPr>
        <p:spPr bwMode="auto">
          <a:xfrm>
            <a:off x="10601325" y="5040314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60" name="Rectangle 128"/>
          <p:cNvSpPr>
            <a:spLocks noChangeArrowheads="1"/>
          </p:cNvSpPr>
          <p:nvPr/>
        </p:nvSpPr>
        <p:spPr bwMode="auto">
          <a:xfrm>
            <a:off x="10382250" y="5040314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2361" name="AutoShape 129"/>
          <p:cNvCxnSpPr>
            <a:cxnSpLocks noChangeShapeType="1"/>
          </p:cNvCxnSpPr>
          <p:nvPr/>
        </p:nvCxnSpPr>
        <p:spPr bwMode="auto">
          <a:xfrm>
            <a:off x="10477500" y="5181601"/>
            <a:ext cx="161925" cy="644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62" name="Freeform 95"/>
          <p:cNvSpPr>
            <a:spLocks/>
          </p:cNvSpPr>
          <p:nvPr/>
        </p:nvSpPr>
        <p:spPr bwMode="auto">
          <a:xfrm>
            <a:off x="9772650" y="4343401"/>
            <a:ext cx="962025" cy="847725"/>
          </a:xfrm>
          <a:custGeom>
            <a:avLst/>
            <a:gdLst>
              <a:gd name="T0" fmla="*/ 962025 w 606"/>
              <a:gd name="T1" fmla="*/ 847725 h 534"/>
              <a:gd name="T2" fmla="*/ 842963 w 606"/>
              <a:gd name="T3" fmla="*/ 447675 h 534"/>
              <a:gd name="T4" fmla="*/ 328612 w 606"/>
              <a:gd name="T5" fmla="*/ 376237 h 534"/>
              <a:gd name="T6" fmla="*/ 0 w 606"/>
              <a:gd name="T7" fmla="*/ 0 h 534"/>
              <a:gd name="T8" fmla="*/ 0 60000 65536"/>
              <a:gd name="T9" fmla="*/ 0 60000 65536"/>
              <a:gd name="T10" fmla="*/ 0 60000 65536"/>
              <a:gd name="T11" fmla="*/ 0 60000 65536"/>
              <a:gd name="T12" fmla="*/ 0 w 606"/>
              <a:gd name="T13" fmla="*/ 0 h 534"/>
              <a:gd name="T14" fmla="*/ 606 w 606"/>
              <a:gd name="T15" fmla="*/ 534 h 5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6" h="534">
                <a:moveTo>
                  <a:pt x="606" y="534"/>
                </a:moveTo>
                <a:cubicBezTo>
                  <a:pt x="606" y="534"/>
                  <a:pt x="606" y="330"/>
                  <a:pt x="531" y="282"/>
                </a:cubicBezTo>
                <a:cubicBezTo>
                  <a:pt x="456" y="234"/>
                  <a:pt x="279" y="294"/>
                  <a:pt x="207" y="237"/>
                </a:cubicBezTo>
                <a:cubicBezTo>
                  <a:pt x="135" y="180"/>
                  <a:pt x="43" y="5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63" name="Line 96"/>
          <p:cNvSpPr>
            <a:spLocks noChangeShapeType="1"/>
          </p:cNvSpPr>
          <p:nvPr/>
        </p:nvSpPr>
        <p:spPr bwMode="auto">
          <a:xfrm flipH="1" flipV="1">
            <a:off x="10882313" y="4352926"/>
            <a:ext cx="14287" cy="828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64" name="Line 131"/>
          <p:cNvSpPr>
            <a:spLocks noChangeShapeType="1"/>
          </p:cNvSpPr>
          <p:nvPr/>
        </p:nvSpPr>
        <p:spPr bwMode="auto">
          <a:xfrm>
            <a:off x="6800849" y="3048000"/>
            <a:ext cx="4552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6843044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Adjacency List Structure</a:t>
            </a:r>
            <a:endParaRPr lang="en-US" altLang="lv-LV" smtClean="0">
              <a:cs typeface="Tahoma" panose="020B0604030504040204" pitchFamily="34" charset="0"/>
            </a:endParaRP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/>
              <a:t>Edge list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Incidence sequence for each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sequence of references to edge objects of incident edges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Augmented edge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references to associated positions in incidence sequences of end vertices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7B0C844-4F96-4D7E-977D-89603EC0EDDE}" type="slidenum">
              <a:rPr lang="en-US" altLang="lv-LV" sz="1400"/>
              <a:pPr eaLnBrk="1" hangingPunct="1"/>
              <a:t>11</a:t>
            </a:fld>
            <a:endParaRPr lang="en-US" altLang="lv-LV" sz="1400"/>
          </a:p>
        </p:txBody>
      </p:sp>
      <p:cxnSp>
        <p:nvCxnSpPr>
          <p:cNvPr id="13318" name="AutoShape 4"/>
          <p:cNvCxnSpPr>
            <a:cxnSpLocks noChangeShapeType="1"/>
            <a:stCxn id="13333" idx="2"/>
            <a:endCxn id="13332" idx="6"/>
          </p:cNvCxnSpPr>
          <p:nvPr/>
        </p:nvCxnSpPr>
        <p:spPr bwMode="auto">
          <a:xfrm flipH="1">
            <a:off x="7556501" y="6096000"/>
            <a:ext cx="2733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9" name="AutoShape 5"/>
          <p:cNvCxnSpPr>
            <a:cxnSpLocks noChangeShapeType="1"/>
            <a:stCxn id="13329" idx="2"/>
            <a:endCxn id="13327" idx="6"/>
          </p:cNvCxnSpPr>
          <p:nvPr/>
        </p:nvCxnSpPr>
        <p:spPr bwMode="auto">
          <a:xfrm flipH="1">
            <a:off x="7553325" y="2895600"/>
            <a:ext cx="29400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0" name="Oval 6"/>
          <p:cNvSpPr>
            <a:spLocks noChangeArrowheads="1"/>
          </p:cNvSpPr>
          <p:nvPr/>
        </p:nvSpPr>
        <p:spPr bwMode="auto">
          <a:xfrm>
            <a:off x="7969250" y="19764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u</a:t>
            </a:r>
          </a:p>
        </p:txBody>
      </p:sp>
      <p:sp>
        <p:nvSpPr>
          <p:cNvPr id="13321" name="Oval 7"/>
          <p:cNvSpPr>
            <a:spLocks noChangeArrowheads="1"/>
          </p:cNvSpPr>
          <p:nvPr/>
        </p:nvSpPr>
        <p:spPr bwMode="auto">
          <a:xfrm>
            <a:off x="8880475" y="1600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v</a:t>
            </a:r>
          </a:p>
        </p:txBody>
      </p:sp>
      <p:sp>
        <p:nvSpPr>
          <p:cNvPr id="13322" name="Oval 8"/>
          <p:cNvSpPr>
            <a:spLocks noChangeArrowheads="1"/>
          </p:cNvSpPr>
          <p:nvPr/>
        </p:nvSpPr>
        <p:spPr bwMode="auto">
          <a:xfrm>
            <a:off x="9798050" y="19764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w</a:t>
            </a:r>
          </a:p>
        </p:txBody>
      </p:sp>
      <p:cxnSp>
        <p:nvCxnSpPr>
          <p:cNvPr id="13323" name="AutoShape 9"/>
          <p:cNvCxnSpPr>
            <a:cxnSpLocks noChangeShapeType="1"/>
            <a:stCxn id="13321" idx="5"/>
            <a:endCxn id="13322" idx="1"/>
          </p:cNvCxnSpPr>
          <p:nvPr/>
        </p:nvCxnSpPr>
        <p:spPr bwMode="auto">
          <a:xfrm>
            <a:off x="9140826" y="1870075"/>
            <a:ext cx="70167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4" name="AutoShape 10"/>
          <p:cNvCxnSpPr>
            <a:cxnSpLocks noChangeShapeType="1"/>
            <a:stCxn id="13321" idx="3"/>
            <a:endCxn id="13320" idx="7"/>
          </p:cNvCxnSpPr>
          <p:nvPr/>
        </p:nvCxnSpPr>
        <p:spPr bwMode="auto">
          <a:xfrm flipH="1">
            <a:off x="8229601" y="1870075"/>
            <a:ext cx="69532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5" name="Text Box 12"/>
          <p:cNvSpPr txBox="1">
            <a:spLocks noChangeArrowheads="1"/>
          </p:cNvSpPr>
          <p:nvPr/>
        </p:nvSpPr>
        <p:spPr bwMode="auto">
          <a:xfrm>
            <a:off x="8424863" y="16002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13326" name="Text Box 13"/>
          <p:cNvSpPr txBox="1">
            <a:spLocks noChangeArrowheads="1"/>
          </p:cNvSpPr>
          <p:nvPr/>
        </p:nvSpPr>
        <p:spPr bwMode="auto">
          <a:xfrm>
            <a:off x="9336088" y="16002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13327" name="Oval 15"/>
          <p:cNvSpPr>
            <a:spLocks noChangeArrowheads="1"/>
          </p:cNvSpPr>
          <p:nvPr/>
        </p:nvSpPr>
        <p:spPr bwMode="auto">
          <a:xfrm>
            <a:off x="7239000" y="2743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3328" name="Oval 16"/>
          <p:cNvSpPr>
            <a:spLocks noChangeArrowheads="1"/>
          </p:cNvSpPr>
          <p:nvPr/>
        </p:nvSpPr>
        <p:spPr bwMode="auto">
          <a:xfrm>
            <a:off x="8853488" y="2743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3329" name="Oval 17"/>
          <p:cNvSpPr>
            <a:spLocks noChangeArrowheads="1"/>
          </p:cNvSpPr>
          <p:nvPr/>
        </p:nvSpPr>
        <p:spPr bwMode="auto">
          <a:xfrm>
            <a:off x="10502900" y="2743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7467601" y="5192714"/>
            <a:ext cx="21907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7686676" y="5192714"/>
            <a:ext cx="31432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13332" name="Oval 24"/>
          <p:cNvSpPr>
            <a:spLocks noChangeArrowheads="1"/>
          </p:cNvSpPr>
          <p:nvPr/>
        </p:nvSpPr>
        <p:spPr bwMode="auto">
          <a:xfrm>
            <a:off x="7242175" y="5943600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3333" name="Oval 27"/>
          <p:cNvSpPr>
            <a:spLocks noChangeArrowheads="1"/>
          </p:cNvSpPr>
          <p:nvPr/>
        </p:nvSpPr>
        <p:spPr bwMode="auto">
          <a:xfrm>
            <a:off x="10299700" y="5943600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cxnSp>
        <p:nvCxnSpPr>
          <p:cNvPr id="13334" name="AutoShape 28"/>
          <p:cNvCxnSpPr>
            <a:cxnSpLocks noChangeShapeType="1"/>
            <a:endCxn id="13330" idx="2"/>
          </p:cNvCxnSpPr>
          <p:nvPr/>
        </p:nvCxnSpPr>
        <p:spPr bwMode="auto">
          <a:xfrm flipV="1">
            <a:off x="7394576" y="5648326"/>
            <a:ext cx="182563" cy="455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AutoShape 31"/>
          <p:cNvCxnSpPr>
            <a:cxnSpLocks noChangeShapeType="1"/>
            <a:endCxn id="13371" idx="2"/>
          </p:cNvCxnSpPr>
          <p:nvPr/>
        </p:nvCxnSpPr>
        <p:spPr bwMode="auto">
          <a:xfrm flipV="1">
            <a:off x="10447338" y="5637214"/>
            <a:ext cx="234950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6" name="Rectangle 32"/>
          <p:cNvSpPr>
            <a:spLocks noChangeArrowheads="1"/>
          </p:cNvSpPr>
          <p:nvPr/>
        </p:nvSpPr>
        <p:spPr bwMode="auto">
          <a:xfrm>
            <a:off x="7410451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u</a:t>
            </a:r>
          </a:p>
        </p:txBody>
      </p:sp>
      <p:sp>
        <p:nvSpPr>
          <p:cNvPr id="13337" name="Rectangle 33"/>
          <p:cNvSpPr>
            <a:spLocks noChangeArrowheads="1"/>
          </p:cNvSpPr>
          <p:nvPr/>
        </p:nvSpPr>
        <p:spPr bwMode="auto">
          <a:xfrm>
            <a:off x="9017001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v</a:t>
            </a:r>
          </a:p>
        </p:txBody>
      </p:sp>
      <p:sp>
        <p:nvSpPr>
          <p:cNvPr id="13338" name="Rectangle 34"/>
          <p:cNvSpPr>
            <a:spLocks noChangeArrowheads="1"/>
          </p:cNvSpPr>
          <p:nvPr/>
        </p:nvSpPr>
        <p:spPr bwMode="auto">
          <a:xfrm>
            <a:off x="10658476" y="340995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w</a:t>
            </a:r>
          </a:p>
        </p:txBody>
      </p:sp>
      <p:cxnSp>
        <p:nvCxnSpPr>
          <p:cNvPr id="13339" name="AutoShape 36"/>
          <p:cNvCxnSpPr>
            <a:cxnSpLocks noChangeShapeType="1"/>
            <a:endCxn id="13336" idx="0"/>
          </p:cNvCxnSpPr>
          <p:nvPr/>
        </p:nvCxnSpPr>
        <p:spPr bwMode="auto">
          <a:xfrm>
            <a:off x="7386639" y="2890838"/>
            <a:ext cx="180975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0" name="AutoShape 37"/>
          <p:cNvCxnSpPr>
            <a:cxnSpLocks noChangeShapeType="1"/>
            <a:endCxn id="13337" idx="0"/>
          </p:cNvCxnSpPr>
          <p:nvPr/>
        </p:nvCxnSpPr>
        <p:spPr bwMode="auto">
          <a:xfrm>
            <a:off x="9001125" y="2890838"/>
            <a:ext cx="173038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1" name="AutoShape 38"/>
          <p:cNvCxnSpPr>
            <a:cxnSpLocks noChangeShapeType="1"/>
            <a:endCxn id="13338" idx="0"/>
          </p:cNvCxnSpPr>
          <p:nvPr/>
        </p:nvCxnSpPr>
        <p:spPr bwMode="auto">
          <a:xfrm>
            <a:off x="10655300" y="2895601"/>
            <a:ext cx="160338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2" name="Freeform 40"/>
          <p:cNvSpPr>
            <a:spLocks/>
          </p:cNvSpPr>
          <p:nvPr/>
        </p:nvSpPr>
        <p:spPr bwMode="auto">
          <a:xfrm>
            <a:off x="7558088" y="3567114"/>
            <a:ext cx="823912" cy="1747837"/>
          </a:xfrm>
          <a:custGeom>
            <a:avLst/>
            <a:gdLst>
              <a:gd name="T0" fmla="*/ 4762 w 519"/>
              <a:gd name="T1" fmla="*/ 1747837 h 1101"/>
              <a:gd name="T2" fmla="*/ 171450 w 519"/>
              <a:gd name="T3" fmla="*/ 1090612 h 1101"/>
              <a:gd name="T4" fmla="*/ 290512 w 519"/>
              <a:gd name="T5" fmla="*/ 360362 h 1101"/>
              <a:gd name="T6" fmla="*/ 823912 w 519"/>
              <a:gd name="T7" fmla="*/ 0 h 1101"/>
              <a:gd name="T8" fmla="*/ 0 60000 65536"/>
              <a:gd name="T9" fmla="*/ 0 60000 65536"/>
              <a:gd name="T10" fmla="*/ 0 60000 65536"/>
              <a:gd name="T11" fmla="*/ 0 60000 65536"/>
              <a:gd name="T12" fmla="*/ 0 w 519"/>
              <a:gd name="T13" fmla="*/ 0 h 1101"/>
              <a:gd name="T14" fmla="*/ 519 w 519"/>
              <a:gd name="T15" fmla="*/ 1101 h 11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9" h="1101">
                <a:moveTo>
                  <a:pt x="3" y="1101"/>
                </a:moveTo>
                <a:cubicBezTo>
                  <a:pt x="20" y="1032"/>
                  <a:pt x="0" y="798"/>
                  <a:pt x="108" y="687"/>
                </a:cubicBezTo>
                <a:cubicBezTo>
                  <a:pt x="216" y="576"/>
                  <a:pt x="115" y="341"/>
                  <a:pt x="183" y="227"/>
                </a:cubicBezTo>
                <a:cubicBezTo>
                  <a:pt x="251" y="113"/>
                  <a:pt x="449" y="47"/>
                  <a:pt x="519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3343" name="Rectangle 41"/>
          <p:cNvSpPr>
            <a:spLocks noChangeArrowheads="1"/>
          </p:cNvSpPr>
          <p:nvPr/>
        </p:nvSpPr>
        <p:spPr bwMode="auto">
          <a:xfrm>
            <a:off x="7096126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3344" name="Line 42"/>
          <p:cNvSpPr>
            <a:spLocks noChangeShapeType="1"/>
          </p:cNvSpPr>
          <p:nvPr/>
        </p:nvSpPr>
        <p:spPr bwMode="auto">
          <a:xfrm flipV="1">
            <a:off x="7242176" y="3048000"/>
            <a:ext cx="104775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3345" name="Rectangle 43"/>
          <p:cNvSpPr>
            <a:spLocks noChangeArrowheads="1"/>
          </p:cNvSpPr>
          <p:nvPr/>
        </p:nvSpPr>
        <p:spPr bwMode="auto">
          <a:xfrm>
            <a:off x="8718551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3346" name="Line 44"/>
          <p:cNvSpPr>
            <a:spLocks noChangeShapeType="1"/>
          </p:cNvSpPr>
          <p:nvPr/>
        </p:nvSpPr>
        <p:spPr bwMode="auto">
          <a:xfrm flipV="1">
            <a:off x="8856663" y="3038475"/>
            <a:ext cx="93662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3347" name="Rectangle 45"/>
          <p:cNvSpPr>
            <a:spLocks noChangeArrowheads="1"/>
          </p:cNvSpPr>
          <p:nvPr/>
        </p:nvSpPr>
        <p:spPr bwMode="auto">
          <a:xfrm>
            <a:off x="10348914" y="340995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3348" name="Line 46"/>
          <p:cNvSpPr>
            <a:spLocks noChangeShapeType="1"/>
          </p:cNvSpPr>
          <p:nvPr/>
        </p:nvSpPr>
        <p:spPr bwMode="auto">
          <a:xfrm flipV="1">
            <a:off x="10506075" y="3033713"/>
            <a:ext cx="4445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3349" name="Rectangle 49"/>
          <p:cNvSpPr>
            <a:spLocks noChangeArrowheads="1"/>
          </p:cNvSpPr>
          <p:nvPr/>
        </p:nvSpPr>
        <p:spPr bwMode="auto">
          <a:xfrm>
            <a:off x="7248526" y="5192714"/>
            <a:ext cx="21907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50" name="Freeform 50"/>
          <p:cNvSpPr>
            <a:spLocks/>
          </p:cNvSpPr>
          <p:nvPr/>
        </p:nvSpPr>
        <p:spPr bwMode="auto">
          <a:xfrm>
            <a:off x="7072314" y="3729038"/>
            <a:ext cx="485775" cy="1581150"/>
          </a:xfrm>
          <a:custGeom>
            <a:avLst/>
            <a:gdLst>
              <a:gd name="T0" fmla="*/ 280987 w 306"/>
              <a:gd name="T1" fmla="*/ 1581150 h 996"/>
              <a:gd name="T2" fmla="*/ 242888 w 306"/>
              <a:gd name="T3" fmla="*/ 738188 h 996"/>
              <a:gd name="T4" fmla="*/ 209550 w 306"/>
              <a:gd name="T5" fmla="*/ 0 h 996"/>
              <a:gd name="T6" fmla="*/ 0 60000 65536"/>
              <a:gd name="T7" fmla="*/ 0 60000 65536"/>
              <a:gd name="T8" fmla="*/ 0 60000 65536"/>
              <a:gd name="T9" fmla="*/ 0 w 306"/>
              <a:gd name="T10" fmla="*/ 0 h 996"/>
              <a:gd name="T11" fmla="*/ 306 w 306"/>
              <a:gd name="T12" fmla="*/ 996 h 9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6" h="996">
                <a:moveTo>
                  <a:pt x="177" y="996"/>
                </a:moveTo>
                <a:cubicBezTo>
                  <a:pt x="173" y="908"/>
                  <a:pt x="306" y="606"/>
                  <a:pt x="153" y="465"/>
                </a:cubicBezTo>
                <a:cubicBezTo>
                  <a:pt x="0" y="324"/>
                  <a:pt x="137" y="97"/>
                  <a:pt x="13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3351" name="Rectangle 51"/>
          <p:cNvSpPr>
            <a:spLocks noChangeArrowheads="1"/>
          </p:cNvSpPr>
          <p:nvPr/>
        </p:nvSpPr>
        <p:spPr bwMode="auto">
          <a:xfrm>
            <a:off x="7029451" y="5192714"/>
            <a:ext cx="21907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3352" name="AutoShape 52"/>
          <p:cNvCxnSpPr>
            <a:cxnSpLocks noChangeShapeType="1"/>
            <a:endCxn id="13332" idx="1"/>
          </p:cNvCxnSpPr>
          <p:nvPr/>
        </p:nvCxnSpPr>
        <p:spPr bwMode="auto">
          <a:xfrm>
            <a:off x="7129463" y="5405439"/>
            <a:ext cx="157162" cy="573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53" name="Rectangle 74"/>
          <p:cNvSpPr>
            <a:spLocks noChangeArrowheads="1"/>
          </p:cNvSpPr>
          <p:nvPr/>
        </p:nvSpPr>
        <p:spPr bwMode="auto">
          <a:xfrm>
            <a:off x="6781801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3354" name="Rectangle 75"/>
          <p:cNvSpPr>
            <a:spLocks noChangeArrowheads="1"/>
          </p:cNvSpPr>
          <p:nvPr/>
        </p:nvSpPr>
        <p:spPr bwMode="auto">
          <a:xfrm>
            <a:off x="8404226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3355" name="Rectangle 76"/>
          <p:cNvSpPr>
            <a:spLocks noChangeArrowheads="1"/>
          </p:cNvSpPr>
          <p:nvPr/>
        </p:nvSpPr>
        <p:spPr bwMode="auto">
          <a:xfrm>
            <a:off x="10034589" y="340995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3356" name="Oval 77"/>
          <p:cNvSpPr>
            <a:spLocks noChangeArrowheads="1"/>
          </p:cNvSpPr>
          <p:nvPr/>
        </p:nvSpPr>
        <p:spPr bwMode="auto">
          <a:xfrm>
            <a:off x="6724650" y="4114800"/>
            <a:ext cx="304800" cy="3048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>
              <a:solidFill>
                <a:schemeClr val="tx2"/>
              </a:solidFill>
            </a:endParaRPr>
          </a:p>
        </p:txBody>
      </p:sp>
      <p:sp>
        <p:nvSpPr>
          <p:cNvPr id="13357" name="Oval 78"/>
          <p:cNvSpPr>
            <a:spLocks noChangeArrowheads="1"/>
          </p:cNvSpPr>
          <p:nvPr/>
        </p:nvSpPr>
        <p:spPr bwMode="auto">
          <a:xfrm>
            <a:off x="8223250" y="4114800"/>
            <a:ext cx="304800" cy="3048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>
              <a:solidFill>
                <a:schemeClr val="tx2"/>
              </a:solidFill>
            </a:endParaRPr>
          </a:p>
        </p:txBody>
      </p:sp>
      <p:sp>
        <p:nvSpPr>
          <p:cNvPr id="13358" name="Oval 79"/>
          <p:cNvSpPr>
            <a:spLocks noChangeArrowheads="1"/>
          </p:cNvSpPr>
          <p:nvPr/>
        </p:nvSpPr>
        <p:spPr bwMode="auto">
          <a:xfrm>
            <a:off x="9144000" y="4114800"/>
            <a:ext cx="304800" cy="3048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>
              <a:solidFill>
                <a:schemeClr val="tx2"/>
              </a:solidFill>
            </a:endParaRPr>
          </a:p>
        </p:txBody>
      </p:sp>
      <p:sp>
        <p:nvSpPr>
          <p:cNvPr id="13359" name="Oval 80"/>
          <p:cNvSpPr>
            <a:spLocks noChangeArrowheads="1"/>
          </p:cNvSpPr>
          <p:nvPr/>
        </p:nvSpPr>
        <p:spPr bwMode="auto">
          <a:xfrm>
            <a:off x="10134600" y="4114800"/>
            <a:ext cx="304800" cy="3048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>
              <a:solidFill>
                <a:schemeClr val="tx2"/>
              </a:solidFill>
            </a:endParaRPr>
          </a:p>
        </p:txBody>
      </p:sp>
      <p:cxnSp>
        <p:nvCxnSpPr>
          <p:cNvPr id="13360" name="AutoShape 81"/>
          <p:cNvCxnSpPr>
            <a:cxnSpLocks noChangeShapeType="1"/>
            <a:endCxn id="13356" idx="0"/>
          </p:cNvCxnSpPr>
          <p:nvPr/>
        </p:nvCxnSpPr>
        <p:spPr bwMode="auto">
          <a:xfrm flipH="1">
            <a:off x="6877051" y="3562351"/>
            <a:ext cx="47625" cy="542925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1" name="AutoShape 82"/>
          <p:cNvCxnSpPr>
            <a:cxnSpLocks noChangeShapeType="1"/>
          </p:cNvCxnSpPr>
          <p:nvPr/>
        </p:nvCxnSpPr>
        <p:spPr bwMode="auto">
          <a:xfrm flipH="1">
            <a:off x="8380413" y="3576639"/>
            <a:ext cx="177800" cy="547687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2" name="AutoShape 83"/>
          <p:cNvCxnSpPr>
            <a:cxnSpLocks noChangeShapeType="1"/>
            <a:endCxn id="13359" idx="0"/>
          </p:cNvCxnSpPr>
          <p:nvPr/>
        </p:nvCxnSpPr>
        <p:spPr bwMode="auto">
          <a:xfrm>
            <a:off x="10179050" y="3581401"/>
            <a:ext cx="107950" cy="523875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3" name="AutoShape 84"/>
          <p:cNvCxnSpPr>
            <a:cxnSpLocks noChangeShapeType="1"/>
            <a:stCxn id="13358" idx="2"/>
            <a:endCxn id="13357" idx="6"/>
          </p:cNvCxnSpPr>
          <p:nvPr/>
        </p:nvCxnSpPr>
        <p:spPr bwMode="auto">
          <a:xfrm flipH="1">
            <a:off x="8537575" y="4267200"/>
            <a:ext cx="596900" cy="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4" name="AutoShape 85"/>
          <p:cNvCxnSpPr>
            <a:cxnSpLocks noChangeShapeType="1"/>
            <a:endCxn id="13351" idx="0"/>
          </p:cNvCxnSpPr>
          <p:nvPr/>
        </p:nvCxnSpPr>
        <p:spPr bwMode="auto">
          <a:xfrm>
            <a:off x="6872288" y="4271964"/>
            <a:ext cx="266700" cy="911225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5" name="AutoShape 86"/>
          <p:cNvCxnSpPr>
            <a:cxnSpLocks noChangeShapeType="1"/>
          </p:cNvCxnSpPr>
          <p:nvPr/>
        </p:nvCxnSpPr>
        <p:spPr bwMode="auto">
          <a:xfrm rot="5400000">
            <a:off x="7657307" y="4463257"/>
            <a:ext cx="919163" cy="527050"/>
          </a:xfrm>
          <a:prstGeom prst="curvedConnector3">
            <a:avLst>
              <a:gd name="adj1" fmla="val 49912"/>
            </a:avLst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6" name="AutoShape 87"/>
          <p:cNvCxnSpPr>
            <a:cxnSpLocks noChangeShapeType="1"/>
          </p:cNvCxnSpPr>
          <p:nvPr/>
        </p:nvCxnSpPr>
        <p:spPr bwMode="auto">
          <a:xfrm rot="16200000" flipH="1">
            <a:off x="9275763" y="4283075"/>
            <a:ext cx="919162" cy="877888"/>
          </a:xfrm>
          <a:prstGeom prst="curvedConnector3">
            <a:avLst>
              <a:gd name="adj1" fmla="val 49912"/>
            </a:avLst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7" name="AutoShape 88"/>
          <p:cNvCxnSpPr>
            <a:cxnSpLocks noChangeShapeType="1"/>
          </p:cNvCxnSpPr>
          <p:nvPr/>
        </p:nvCxnSpPr>
        <p:spPr bwMode="auto">
          <a:xfrm rot="16200000" flipH="1">
            <a:off x="10031413" y="4522788"/>
            <a:ext cx="901700" cy="39052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68" name="Line 89"/>
          <p:cNvSpPr>
            <a:spLocks noChangeShapeType="1"/>
          </p:cNvSpPr>
          <p:nvPr/>
        </p:nvSpPr>
        <p:spPr bwMode="auto">
          <a:xfrm>
            <a:off x="7248525" y="5414963"/>
            <a:ext cx="438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3369" name="Freeform 90"/>
          <p:cNvSpPr>
            <a:spLocks/>
          </p:cNvSpPr>
          <p:nvPr/>
        </p:nvSpPr>
        <p:spPr bwMode="auto">
          <a:xfrm>
            <a:off x="7567614" y="4395788"/>
            <a:ext cx="1082675" cy="1585912"/>
          </a:xfrm>
          <a:custGeom>
            <a:avLst/>
            <a:gdLst>
              <a:gd name="T0" fmla="*/ 0 w 682"/>
              <a:gd name="T1" fmla="*/ 1120775 h 999"/>
              <a:gd name="T2" fmla="*/ 400050 w 682"/>
              <a:gd name="T3" fmla="*/ 1504950 h 999"/>
              <a:gd name="T4" fmla="*/ 1000125 w 682"/>
              <a:gd name="T5" fmla="*/ 633412 h 999"/>
              <a:gd name="T6" fmla="*/ 890588 w 682"/>
              <a:gd name="T7" fmla="*/ 0 h 999"/>
              <a:gd name="T8" fmla="*/ 0 60000 65536"/>
              <a:gd name="T9" fmla="*/ 0 60000 65536"/>
              <a:gd name="T10" fmla="*/ 0 60000 65536"/>
              <a:gd name="T11" fmla="*/ 0 60000 65536"/>
              <a:gd name="T12" fmla="*/ 0 w 682"/>
              <a:gd name="T13" fmla="*/ 0 h 999"/>
              <a:gd name="T14" fmla="*/ 682 w 682"/>
              <a:gd name="T15" fmla="*/ 999 h 9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2" h="999">
                <a:moveTo>
                  <a:pt x="0" y="706"/>
                </a:moveTo>
                <a:cubicBezTo>
                  <a:pt x="42" y="746"/>
                  <a:pt x="147" y="999"/>
                  <a:pt x="252" y="948"/>
                </a:cubicBezTo>
                <a:cubicBezTo>
                  <a:pt x="357" y="897"/>
                  <a:pt x="578" y="557"/>
                  <a:pt x="630" y="399"/>
                </a:cubicBezTo>
                <a:cubicBezTo>
                  <a:pt x="682" y="241"/>
                  <a:pt x="575" y="83"/>
                  <a:pt x="561" y="0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3370" name="Freeform 91"/>
          <p:cNvSpPr>
            <a:spLocks/>
          </p:cNvSpPr>
          <p:nvPr/>
        </p:nvSpPr>
        <p:spPr bwMode="auto">
          <a:xfrm>
            <a:off x="6580189" y="4395789"/>
            <a:ext cx="790575" cy="1474787"/>
          </a:xfrm>
          <a:custGeom>
            <a:avLst/>
            <a:gdLst>
              <a:gd name="T0" fmla="*/ 790575 w 498"/>
              <a:gd name="T1" fmla="*/ 1144587 h 929"/>
              <a:gd name="T2" fmla="*/ 506413 w 498"/>
              <a:gd name="T3" fmla="*/ 1395412 h 929"/>
              <a:gd name="T4" fmla="*/ 53975 w 498"/>
              <a:gd name="T5" fmla="*/ 671512 h 929"/>
              <a:gd name="T6" fmla="*/ 182563 w 498"/>
              <a:gd name="T7" fmla="*/ 0 h 929"/>
              <a:gd name="T8" fmla="*/ 0 60000 65536"/>
              <a:gd name="T9" fmla="*/ 0 60000 65536"/>
              <a:gd name="T10" fmla="*/ 0 60000 65536"/>
              <a:gd name="T11" fmla="*/ 0 60000 65536"/>
              <a:gd name="T12" fmla="*/ 0 w 498"/>
              <a:gd name="T13" fmla="*/ 0 h 929"/>
              <a:gd name="T14" fmla="*/ 498 w 498"/>
              <a:gd name="T15" fmla="*/ 929 h 9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8" h="929">
                <a:moveTo>
                  <a:pt x="498" y="721"/>
                </a:moveTo>
                <a:cubicBezTo>
                  <a:pt x="468" y="747"/>
                  <a:pt x="396" y="929"/>
                  <a:pt x="319" y="879"/>
                </a:cubicBezTo>
                <a:cubicBezTo>
                  <a:pt x="242" y="829"/>
                  <a:pt x="68" y="569"/>
                  <a:pt x="34" y="423"/>
                </a:cubicBezTo>
                <a:cubicBezTo>
                  <a:pt x="0" y="277"/>
                  <a:pt x="98" y="88"/>
                  <a:pt x="115" y="0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3371" name="Rectangle 93"/>
          <p:cNvSpPr>
            <a:spLocks noChangeArrowheads="1"/>
          </p:cNvSpPr>
          <p:nvPr/>
        </p:nvSpPr>
        <p:spPr bwMode="auto">
          <a:xfrm>
            <a:off x="10572751" y="5181600"/>
            <a:ext cx="21907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72" name="Rectangle 94"/>
          <p:cNvSpPr>
            <a:spLocks noChangeArrowheads="1"/>
          </p:cNvSpPr>
          <p:nvPr/>
        </p:nvSpPr>
        <p:spPr bwMode="auto">
          <a:xfrm>
            <a:off x="10791826" y="5181600"/>
            <a:ext cx="31432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13373" name="Rectangle 95"/>
          <p:cNvSpPr>
            <a:spLocks noChangeArrowheads="1"/>
          </p:cNvSpPr>
          <p:nvPr/>
        </p:nvSpPr>
        <p:spPr bwMode="auto">
          <a:xfrm>
            <a:off x="10353676" y="5181600"/>
            <a:ext cx="21907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74" name="Rectangle 96"/>
          <p:cNvSpPr>
            <a:spLocks noChangeArrowheads="1"/>
          </p:cNvSpPr>
          <p:nvPr/>
        </p:nvSpPr>
        <p:spPr bwMode="auto">
          <a:xfrm>
            <a:off x="10134601" y="5181600"/>
            <a:ext cx="21907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75" name="Line 97"/>
          <p:cNvSpPr>
            <a:spLocks noChangeShapeType="1"/>
          </p:cNvSpPr>
          <p:nvPr/>
        </p:nvSpPr>
        <p:spPr bwMode="auto">
          <a:xfrm>
            <a:off x="10353675" y="5403850"/>
            <a:ext cx="438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3376" name="Freeform 72"/>
          <p:cNvSpPr>
            <a:spLocks/>
          </p:cNvSpPr>
          <p:nvPr/>
        </p:nvSpPr>
        <p:spPr bwMode="auto">
          <a:xfrm>
            <a:off x="9334500" y="3562351"/>
            <a:ext cx="1181100" cy="1724025"/>
          </a:xfrm>
          <a:custGeom>
            <a:avLst/>
            <a:gdLst>
              <a:gd name="T0" fmla="*/ 1133475 w 744"/>
              <a:gd name="T1" fmla="*/ 1724025 h 1086"/>
              <a:gd name="T2" fmla="*/ 933450 w 744"/>
              <a:gd name="T3" fmla="*/ 1214437 h 1086"/>
              <a:gd name="T4" fmla="*/ 428625 w 744"/>
              <a:gd name="T5" fmla="*/ 171450 h 1086"/>
              <a:gd name="T6" fmla="*/ 0 w 744"/>
              <a:gd name="T7" fmla="*/ 0 h 1086"/>
              <a:gd name="T8" fmla="*/ 0 60000 65536"/>
              <a:gd name="T9" fmla="*/ 0 60000 65536"/>
              <a:gd name="T10" fmla="*/ 0 60000 65536"/>
              <a:gd name="T11" fmla="*/ 0 60000 65536"/>
              <a:gd name="T12" fmla="*/ 0 w 744"/>
              <a:gd name="T13" fmla="*/ 0 h 1086"/>
              <a:gd name="T14" fmla="*/ 744 w 744"/>
              <a:gd name="T15" fmla="*/ 1086 h 10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4" h="1086">
                <a:moveTo>
                  <a:pt x="714" y="1086"/>
                </a:moveTo>
                <a:cubicBezTo>
                  <a:pt x="693" y="1033"/>
                  <a:pt x="744" y="870"/>
                  <a:pt x="588" y="765"/>
                </a:cubicBezTo>
                <a:cubicBezTo>
                  <a:pt x="432" y="660"/>
                  <a:pt x="366" y="192"/>
                  <a:pt x="270" y="108"/>
                </a:cubicBezTo>
                <a:cubicBezTo>
                  <a:pt x="174" y="24"/>
                  <a:pt x="56" y="22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3377" name="Freeform 73"/>
          <p:cNvSpPr>
            <a:spLocks/>
          </p:cNvSpPr>
          <p:nvPr/>
        </p:nvSpPr>
        <p:spPr bwMode="auto">
          <a:xfrm>
            <a:off x="10691814" y="3729039"/>
            <a:ext cx="566737" cy="1557337"/>
          </a:xfrm>
          <a:custGeom>
            <a:avLst/>
            <a:gdLst>
              <a:gd name="T0" fmla="*/ 0 w 357"/>
              <a:gd name="T1" fmla="*/ 1557337 h 981"/>
              <a:gd name="T2" fmla="*/ 566737 w 357"/>
              <a:gd name="T3" fmla="*/ 728662 h 981"/>
              <a:gd name="T4" fmla="*/ 138112 w 357"/>
              <a:gd name="T5" fmla="*/ 0 h 981"/>
              <a:gd name="T6" fmla="*/ 0 60000 65536"/>
              <a:gd name="T7" fmla="*/ 0 60000 65536"/>
              <a:gd name="T8" fmla="*/ 0 60000 65536"/>
              <a:gd name="T9" fmla="*/ 0 w 357"/>
              <a:gd name="T10" fmla="*/ 0 h 981"/>
              <a:gd name="T11" fmla="*/ 357 w 357"/>
              <a:gd name="T12" fmla="*/ 981 h 9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7" h="981">
                <a:moveTo>
                  <a:pt x="0" y="981"/>
                </a:moveTo>
                <a:cubicBezTo>
                  <a:pt x="59" y="894"/>
                  <a:pt x="343" y="623"/>
                  <a:pt x="357" y="459"/>
                </a:cubicBezTo>
                <a:cubicBezTo>
                  <a:pt x="319" y="294"/>
                  <a:pt x="143" y="96"/>
                  <a:pt x="87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cxnSp>
        <p:nvCxnSpPr>
          <p:cNvPr id="13378" name="AutoShape 71"/>
          <p:cNvCxnSpPr>
            <a:cxnSpLocks noChangeShapeType="1"/>
          </p:cNvCxnSpPr>
          <p:nvPr/>
        </p:nvCxnSpPr>
        <p:spPr bwMode="auto">
          <a:xfrm>
            <a:off x="10233025" y="5405439"/>
            <a:ext cx="114300" cy="573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79" name="Freeform 98"/>
          <p:cNvSpPr>
            <a:spLocks/>
          </p:cNvSpPr>
          <p:nvPr/>
        </p:nvSpPr>
        <p:spPr bwMode="auto">
          <a:xfrm>
            <a:off x="9224963" y="4410075"/>
            <a:ext cx="1219200" cy="1371600"/>
          </a:xfrm>
          <a:custGeom>
            <a:avLst/>
            <a:gdLst>
              <a:gd name="T0" fmla="*/ 1219200 w 768"/>
              <a:gd name="T1" fmla="*/ 1104900 h 864"/>
              <a:gd name="T2" fmla="*/ 990600 w 768"/>
              <a:gd name="T3" fmla="*/ 1357313 h 864"/>
              <a:gd name="T4" fmla="*/ 323850 w 768"/>
              <a:gd name="T5" fmla="*/ 1014413 h 864"/>
              <a:gd name="T6" fmla="*/ 0 w 768"/>
              <a:gd name="T7" fmla="*/ 0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864"/>
              <a:gd name="T14" fmla="*/ 768 w 768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864">
                <a:moveTo>
                  <a:pt x="768" y="696"/>
                </a:moveTo>
                <a:cubicBezTo>
                  <a:pt x="744" y="722"/>
                  <a:pt x="718" y="864"/>
                  <a:pt x="624" y="855"/>
                </a:cubicBezTo>
                <a:cubicBezTo>
                  <a:pt x="530" y="846"/>
                  <a:pt x="308" y="782"/>
                  <a:pt x="204" y="639"/>
                </a:cubicBezTo>
                <a:cubicBezTo>
                  <a:pt x="100" y="496"/>
                  <a:pt x="43" y="133"/>
                  <a:pt x="0" y="0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3380" name="Freeform 99"/>
          <p:cNvSpPr>
            <a:spLocks/>
          </p:cNvSpPr>
          <p:nvPr/>
        </p:nvSpPr>
        <p:spPr bwMode="auto">
          <a:xfrm>
            <a:off x="10448926" y="4262439"/>
            <a:ext cx="906463" cy="1673225"/>
          </a:xfrm>
          <a:custGeom>
            <a:avLst/>
            <a:gdLst>
              <a:gd name="T0" fmla="*/ 228600 w 571"/>
              <a:gd name="T1" fmla="*/ 1271587 h 1054"/>
              <a:gd name="T2" fmla="*/ 581025 w 571"/>
              <a:gd name="T3" fmla="*/ 1604962 h 1054"/>
              <a:gd name="T4" fmla="*/ 809625 w 571"/>
              <a:gd name="T5" fmla="*/ 862012 h 1054"/>
              <a:gd name="T6" fmla="*/ 0 w 571"/>
              <a:gd name="T7" fmla="*/ 0 h 1054"/>
              <a:gd name="T8" fmla="*/ 0 60000 65536"/>
              <a:gd name="T9" fmla="*/ 0 60000 65536"/>
              <a:gd name="T10" fmla="*/ 0 60000 65536"/>
              <a:gd name="T11" fmla="*/ 0 60000 65536"/>
              <a:gd name="T12" fmla="*/ 0 w 571"/>
              <a:gd name="T13" fmla="*/ 0 h 1054"/>
              <a:gd name="T14" fmla="*/ 571 w 571"/>
              <a:gd name="T15" fmla="*/ 1054 h 10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1" h="1054">
                <a:moveTo>
                  <a:pt x="144" y="801"/>
                </a:moveTo>
                <a:cubicBezTo>
                  <a:pt x="181" y="836"/>
                  <a:pt x="305" y="1054"/>
                  <a:pt x="366" y="1011"/>
                </a:cubicBezTo>
                <a:cubicBezTo>
                  <a:pt x="427" y="968"/>
                  <a:pt x="571" y="711"/>
                  <a:pt x="510" y="543"/>
                </a:cubicBezTo>
                <a:cubicBezTo>
                  <a:pt x="449" y="375"/>
                  <a:pt x="106" y="113"/>
                  <a:pt x="0" y="0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3381" name="Line 100"/>
          <p:cNvSpPr>
            <a:spLocks noChangeShapeType="1"/>
          </p:cNvSpPr>
          <p:nvPr/>
        </p:nvSpPr>
        <p:spPr bwMode="auto">
          <a:xfrm>
            <a:off x="7029450" y="2514600"/>
            <a:ext cx="4552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002421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Adjacency Matrix Structure</a:t>
            </a:r>
            <a:endParaRPr lang="en-US" altLang="lv-LV" smtClean="0">
              <a:cs typeface="Tahoma" panose="020B0604030504040204" pitchFamily="34" charset="0"/>
            </a:endParaRP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/>
              <a:t>Edge list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Augmented vertex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Integer key (index) associated with vertex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2D-array adjacency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Reference to edge object for adjacent 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Null for non nonadjacent vertices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The “old fashioned” version just has 0 for no edge and 1 for edge</a:t>
            </a:r>
          </a:p>
          <a:p>
            <a:pPr eaLnBrk="1" hangingPunct="1">
              <a:lnSpc>
                <a:spcPct val="90000"/>
              </a:lnSpc>
            </a:pPr>
            <a:endParaRPr lang="en-US" altLang="lv-LV" sz="200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652DB0C-FCB9-45D6-8075-9B800D3BD66C}" type="slidenum">
              <a:rPr lang="en-US" altLang="lv-LV" sz="1400"/>
              <a:pPr eaLnBrk="1" hangingPunct="1"/>
              <a:t>12</a:t>
            </a:fld>
            <a:endParaRPr lang="en-US" altLang="lv-LV" sz="1400"/>
          </a:p>
        </p:txBody>
      </p:sp>
      <p:sp>
        <p:nvSpPr>
          <p:cNvPr id="14342" name="Oval 5"/>
          <p:cNvSpPr>
            <a:spLocks noChangeArrowheads="1"/>
          </p:cNvSpPr>
          <p:nvPr/>
        </p:nvSpPr>
        <p:spPr bwMode="auto">
          <a:xfrm>
            <a:off x="7893050" y="19764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u</a:t>
            </a:r>
          </a:p>
        </p:txBody>
      </p:sp>
      <p:sp>
        <p:nvSpPr>
          <p:cNvPr id="14343" name="Oval 6"/>
          <p:cNvSpPr>
            <a:spLocks noChangeArrowheads="1"/>
          </p:cNvSpPr>
          <p:nvPr/>
        </p:nvSpPr>
        <p:spPr bwMode="auto">
          <a:xfrm>
            <a:off x="8804275" y="1600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v</a:t>
            </a:r>
          </a:p>
        </p:txBody>
      </p:sp>
      <p:sp>
        <p:nvSpPr>
          <p:cNvPr id="14344" name="Oval 7"/>
          <p:cNvSpPr>
            <a:spLocks noChangeArrowheads="1"/>
          </p:cNvSpPr>
          <p:nvPr/>
        </p:nvSpPr>
        <p:spPr bwMode="auto">
          <a:xfrm>
            <a:off x="9721850" y="19764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w</a:t>
            </a:r>
          </a:p>
        </p:txBody>
      </p:sp>
      <p:cxnSp>
        <p:nvCxnSpPr>
          <p:cNvPr id="14345" name="AutoShape 8"/>
          <p:cNvCxnSpPr>
            <a:cxnSpLocks noChangeShapeType="1"/>
            <a:stCxn id="14343" idx="5"/>
            <a:endCxn id="14344" idx="1"/>
          </p:cNvCxnSpPr>
          <p:nvPr/>
        </p:nvCxnSpPr>
        <p:spPr bwMode="auto">
          <a:xfrm>
            <a:off x="9064626" y="1870075"/>
            <a:ext cx="70167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6" name="AutoShape 9"/>
          <p:cNvCxnSpPr>
            <a:cxnSpLocks noChangeShapeType="1"/>
            <a:stCxn id="14343" idx="3"/>
            <a:endCxn id="14342" idx="7"/>
          </p:cNvCxnSpPr>
          <p:nvPr/>
        </p:nvCxnSpPr>
        <p:spPr bwMode="auto">
          <a:xfrm flipH="1">
            <a:off x="8153401" y="1870075"/>
            <a:ext cx="69532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7" name="Text Box 10"/>
          <p:cNvSpPr txBox="1">
            <a:spLocks noChangeArrowheads="1"/>
          </p:cNvSpPr>
          <p:nvPr/>
        </p:nvSpPr>
        <p:spPr bwMode="auto">
          <a:xfrm>
            <a:off x="8348663" y="16002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9259888" y="16002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14349" name="Line 68"/>
          <p:cNvSpPr>
            <a:spLocks noChangeShapeType="1"/>
          </p:cNvSpPr>
          <p:nvPr/>
        </p:nvSpPr>
        <p:spPr bwMode="auto">
          <a:xfrm>
            <a:off x="6953250" y="2514600"/>
            <a:ext cx="4552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graphicFrame>
        <p:nvGraphicFramePr>
          <p:cNvPr id="215721" name="Group 6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481926"/>
              </p:ext>
            </p:extLst>
          </p:nvPr>
        </p:nvGraphicFramePr>
        <p:xfrm>
          <a:off x="8001000" y="4116388"/>
          <a:ext cx="1676400" cy="1522413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55349434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40013071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4130328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10664079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lv-LV" altLang="lv-LV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265791"/>
                  </a:ext>
                </a:extLst>
              </a:tr>
              <a:tr h="381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  <a:sym typeface="Symbol" panose="05050102010706020507" pitchFamily="18" charset="2"/>
                        </a:rPr>
                        <a:t></a:t>
                      </a:r>
                      <a:endParaRPr kumimoji="0" lang="en-US" altLang="lv-LV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lv-LV" altLang="lv-LV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77494"/>
                  </a:ext>
                </a:extLst>
              </a:tr>
              <a:tr h="3794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lv-LV" altLang="lv-LV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lv-LV" altLang="lv-LV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867320"/>
                  </a:ext>
                </a:extLst>
              </a:tr>
              <a:tr h="381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lv-LV" altLang="lv-LV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380443"/>
                  </a:ext>
                </a:extLst>
              </a:tr>
            </a:tbl>
          </a:graphicData>
        </a:graphic>
      </p:graphicFrame>
      <p:cxnSp>
        <p:nvCxnSpPr>
          <p:cNvPr id="14375" name="AutoShape 481"/>
          <p:cNvCxnSpPr>
            <a:cxnSpLocks noChangeShapeType="1"/>
            <a:stCxn id="14383" idx="2"/>
            <a:endCxn id="14382" idx="6"/>
          </p:cNvCxnSpPr>
          <p:nvPr/>
        </p:nvCxnSpPr>
        <p:spPr bwMode="auto">
          <a:xfrm flipH="1">
            <a:off x="7480301" y="6096000"/>
            <a:ext cx="2733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6" name="AutoShape 482"/>
          <p:cNvCxnSpPr>
            <a:cxnSpLocks noChangeShapeType="1"/>
            <a:stCxn id="14379" idx="2"/>
            <a:endCxn id="14377" idx="6"/>
          </p:cNvCxnSpPr>
          <p:nvPr/>
        </p:nvCxnSpPr>
        <p:spPr bwMode="auto">
          <a:xfrm flipH="1">
            <a:off x="7477125" y="2895600"/>
            <a:ext cx="29400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77" name="Oval 483"/>
          <p:cNvSpPr>
            <a:spLocks noChangeArrowheads="1"/>
          </p:cNvSpPr>
          <p:nvPr/>
        </p:nvSpPr>
        <p:spPr bwMode="auto">
          <a:xfrm>
            <a:off x="7162800" y="2743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4378" name="Oval 484"/>
          <p:cNvSpPr>
            <a:spLocks noChangeArrowheads="1"/>
          </p:cNvSpPr>
          <p:nvPr/>
        </p:nvSpPr>
        <p:spPr bwMode="auto">
          <a:xfrm>
            <a:off x="8777288" y="2743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4379" name="Oval 485"/>
          <p:cNvSpPr>
            <a:spLocks noChangeArrowheads="1"/>
          </p:cNvSpPr>
          <p:nvPr/>
        </p:nvSpPr>
        <p:spPr bwMode="auto">
          <a:xfrm>
            <a:off x="10426700" y="2743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4380" name="Rectangle 486"/>
          <p:cNvSpPr>
            <a:spLocks noChangeArrowheads="1"/>
          </p:cNvSpPr>
          <p:nvPr/>
        </p:nvSpPr>
        <p:spPr bwMode="auto">
          <a:xfrm>
            <a:off x="7391401" y="5192714"/>
            <a:ext cx="21907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381" name="Rectangle 487"/>
          <p:cNvSpPr>
            <a:spLocks noChangeArrowheads="1"/>
          </p:cNvSpPr>
          <p:nvPr/>
        </p:nvSpPr>
        <p:spPr bwMode="auto">
          <a:xfrm>
            <a:off x="7610476" y="5192714"/>
            <a:ext cx="31432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14382" name="Oval 488"/>
          <p:cNvSpPr>
            <a:spLocks noChangeArrowheads="1"/>
          </p:cNvSpPr>
          <p:nvPr/>
        </p:nvSpPr>
        <p:spPr bwMode="auto">
          <a:xfrm>
            <a:off x="7165975" y="5943600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4383" name="Oval 489"/>
          <p:cNvSpPr>
            <a:spLocks noChangeArrowheads="1"/>
          </p:cNvSpPr>
          <p:nvPr/>
        </p:nvSpPr>
        <p:spPr bwMode="auto">
          <a:xfrm>
            <a:off x="10223500" y="5943600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cxnSp>
        <p:nvCxnSpPr>
          <p:cNvPr id="14384" name="AutoShape 490"/>
          <p:cNvCxnSpPr>
            <a:cxnSpLocks noChangeShapeType="1"/>
            <a:endCxn id="14380" idx="2"/>
          </p:cNvCxnSpPr>
          <p:nvPr/>
        </p:nvCxnSpPr>
        <p:spPr bwMode="auto">
          <a:xfrm flipV="1">
            <a:off x="7318376" y="5648326"/>
            <a:ext cx="182563" cy="455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85" name="AutoShape 491"/>
          <p:cNvCxnSpPr>
            <a:cxnSpLocks noChangeShapeType="1"/>
            <a:endCxn id="14406" idx="2"/>
          </p:cNvCxnSpPr>
          <p:nvPr/>
        </p:nvCxnSpPr>
        <p:spPr bwMode="auto">
          <a:xfrm flipV="1">
            <a:off x="10371138" y="5637214"/>
            <a:ext cx="234950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86" name="Rectangle 492"/>
          <p:cNvSpPr>
            <a:spLocks noChangeArrowheads="1"/>
          </p:cNvSpPr>
          <p:nvPr/>
        </p:nvSpPr>
        <p:spPr bwMode="auto">
          <a:xfrm>
            <a:off x="7334251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u</a:t>
            </a:r>
          </a:p>
        </p:txBody>
      </p:sp>
      <p:sp>
        <p:nvSpPr>
          <p:cNvPr id="14387" name="Rectangle 493"/>
          <p:cNvSpPr>
            <a:spLocks noChangeArrowheads="1"/>
          </p:cNvSpPr>
          <p:nvPr/>
        </p:nvSpPr>
        <p:spPr bwMode="auto">
          <a:xfrm>
            <a:off x="8940801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v</a:t>
            </a:r>
          </a:p>
        </p:txBody>
      </p:sp>
      <p:sp>
        <p:nvSpPr>
          <p:cNvPr id="14388" name="Rectangle 494"/>
          <p:cNvSpPr>
            <a:spLocks noChangeArrowheads="1"/>
          </p:cNvSpPr>
          <p:nvPr/>
        </p:nvSpPr>
        <p:spPr bwMode="auto">
          <a:xfrm>
            <a:off x="10582276" y="340995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w</a:t>
            </a:r>
          </a:p>
        </p:txBody>
      </p:sp>
      <p:cxnSp>
        <p:nvCxnSpPr>
          <p:cNvPr id="14389" name="AutoShape 495"/>
          <p:cNvCxnSpPr>
            <a:cxnSpLocks noChangeShapeType="1"/>
            <a:endCxn id="14386" idx="0"/>
          </p:cNvCxnSpPr>
          <p:nvPr/>
        </p:nvCxnSpPr>
        <p:spPr bwMode="auto">
          <a:xfrm>
            <a:off x="7310439" y="2890838"/>
            <a:ext cx="180975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90" name="AutoShape 496"/>
          <p:cNvCxnSpPr>
            <a:cxnSpLocks noChangeShapeType="1"/>
            <a:endCxn id="14387" idx="0"/>
          </p:cNvCxnSpPr>
          <p:nvPr/>
        </p:nvCxnSpPr>
        <p:spPr bwMode="auto">
          <a:xfrm>
            <a:off x="8924925" y="2890838"/>
            <a:ext cx="173038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91" name="AutoShape 497"/>
          <p:cNvCxnSpPr>
            <a:cxnSpLocks noChangeShapeType="1"/>
            <a:endCxn id="14388" idx="0"/>
          </p:cNvCxnSpPr>
          <p:nvPr/>
        </p:nvCxnSpPr>
        <p:spPr bwMode="auto">
          <a:xfrm>
            <a:off x="10579100" y="2895601"/>
            <a:ext cx="160338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92" name="Freeform 498"/>
          <p:cNvSpPr>
            <a:spLocks/>
          </p:cNvSpPr>
          <p:nvPr/>
        </p:nvSpPr>
        <p:spPr bwMode="auto">
          <a:xfrm>
            <a:off x="7486650" y="3567113"/>
            <a:ext cx="819150" cy="1814512"/>
          </a:xfrm>
          <a:custGeom>
            <a:avLst/>
            <a:gdLst>
              <a:gd name="T0" fmla="*/ 0 w 516"/>
              <a:gd name="T1" fmla="*/ 1814512 h 1143"/>
              <a:gd name="T2" fmla="*/ 285750 w 516"/>
              <a:gd name="T3" fmla="*/ 360362 h 1143"/>
              <a:gd name="T4" fmla="*/ 819150 w 516"/>
              <a:gd name="T5" fmla="*/ 0 h 1143"/>
              <a:gd name="T6" fmla="*/ 0 60000 65536"/>
              <a:gd name="T7" fmla="*/ 0 60000 65536"/>
              <a:gd name="T8" fmla="*/ 0 60000 65536"/>
              <a:gd name="T9" fmla="*/ 0 w 516"/>
              <a:gd name="T10" fmla="*/ 0 h 1143"/>
              <a:gd name="T11" fmla="*/ 516 w 516"/>
              <a:gd name="T12" fmla="*/ 1143 h 1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6" h="1143">
                <a:moveTo>
                  <a:pt x="0" y="1143"/>
                </a:moveTo>
                <a:cubicBezTo>
                  <a:pt x="30" y="991"/>
                  <a:pt x="94" y="418"/>
                  <a:pt x="180" y="227"/>
                </a:cubicBezTo>
                <a:cubicBezTo>
                  <a:pt x="266" y="36"/>
                  <a:pt x="446" y="47"/>
                  <a:pt x="516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4393" name="Rectangle 499"/>
          <p:cNvSpPr>
            <a:spLocks noChangeArrowheads="1"/>
          </p:cNvSpPr>
          <p:nvPr/>
        </p:nvSpPr>
        <p:spPr bwMode="auto">
          <a:xfrm>
            <a:off x="7019926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4394" name="Line 500"/>
          <p:cNvSpPr>
            <a:spLocks noChangeShapeType="1"/>
          </p:cNvSpPr>
          <p:nvPr/>
        </p:nvSpPr>
        <p:spPr bwMode="auto">
          <a:xfrm flipV="1">
            <a:off x="7165976" y="3048000"/>
            <a:ext cx="104775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4395" name="Rectangle 501"/>
          <p:cNvSpPr>
            <a:spLocks noChangeArrowheads="1"/>
          </p:cNvSpPr>
          <p:nvPr/>
        </p:nvSpPr>
        <p:spPr bwMode="auto">
          <a:xfrm>
            <a:off x="8642351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4396" name="Line 502"/>
          <p:cNvSpPr>
            <a:spLocks noChangeShapeType="1"/>
          </p:cNvSpPr>
          <p:nvPr/>
        </p:nvSpPr>
        <p:spPr bwMode="auto">
          <a:xfrm flipV="1">
            <a:off x="8780463" y="3038475"/>
            <a:ext cx="93662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4397" name="Rectangle 503"/>
          <p:cNvSpPr>
            <a:spLocks noChangeArrowheads="1"/>
          </p:cNvSpPr>
          <p:nvPr/>
        </p:nvSpPr>
        <p:spPr bwMode="auto">
          <a:xfrm>
            <a:off x="10272714" y="340995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4398" name="Line 504"/>
          <p:cNvSpPr>
            <a:spLocks noChangeShapeType="1"/>
          </p:cNvSpPr>
          <p:nvPr/>
        </p:nvSpPr>
        <p:spPr bwMode="auto">
          <a:xfrm flipV="1">
            <a:off x="10429875" y="3033713"/>
            <a:ext cx="4445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4399" name="Rectangle 505"/>
          <p:cNvSpPr>
            <a:spLocks noChangeArrowheads="1"/>
          </p:cNvSpPr>
          <p:nvPr/>
        </p:nvSpPr>
        <p:spPr bwMode="auto">
          <a:xfrm>
            <a:off x="7172326" y="5192714"/>
            <a:ext cx="21907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400" name="Freeform 506"/>
          <p:cNvSpPr>
            <a:spLocks/>
          </p:cNvSpPr>
          <p:nvPr/>
        </p:nvSpPr>
        <p:spPr bwMode="auto">
          <a:xfrm>
            <a:off x="6924675" y="3762376"/>
            <a:ext cx="342900" cy="1628775"/>
          </a:xfrm>
          <a:custGeom>
            <a:avLst/>
            <a:gdLst>
              <a:gd name="T0" fmla="*/ 342900 w 216"/>
              <a:gd name="T1" fmla="*/ 1628775 h 1026"/>
              <a:gd name="T2" fmla="*/ 95250 w 216"/>
              <a:gd name="T3" fmla="*/ 819150 h 1026"/>
              <a:gd name="T4" fmla="*/ 66675 w 216"/>
              <a:gd name="T5" fmla="*/ 0 h 1026"/>
              <a:gd name="T6" fmla="*/ 0 60000 65536"/>
              <a:gd name="T7" fmla="*/ 0 60000 65536"/>
              <a:gd name="T8" fmla="*/ 0 60000 65536"/>
              <a:gd name="T9" fmla="*/ 0 w 216"/>
              <a:gd name="T10" fmla="*/ 0 h 1026"/>
              <a:gd name="T11" fmla="*/ 216 w 216"/>
              <a:gd name="T12" fmla="*/ 1026 h 10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" h="1026">
                <a:moveTo>
                  <a:pt x="216" y="1026"/>
                </a:moveTo>
                <a:cubicBezTo>
                  <a:pt x="190" y="941"/>
                  <a:pt x="120" y="744"/>
                  <a:pt x="60" y="516"/>
                </a:cubicBezTo>
                <a:cubicBezTo>
                  <a:pt x="0" y="288"/>
                  <a:pt x="46" y="107"/>
                  <a:pt x="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4401" name="Rectangle 507"/>
          <p:cNvSpPr>
            <a:spLocks noChangeArrowheads="1"/>
          </p:cNvSpPr>
          <p:nvPr/>
        </p:nvSpPr>
        <p:spPr bwMode="auto">
          <a:xfrm>
            <a:off x="6953251" y="5192714"/>
            <a:ext cx="21907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4402" name="AutoShape 508"/>
          <p:cNvCxnSpPr>
            <a:cxnSpLocks noChangeShapeType="1"/>
            <a:endCxn id="14382" idx="1"/>
          </p:cNvCxnSpPr>
          <p:nvPr/>
        </p:nvCxnSpPr>
        <p:spPr bwMode="auto">
          <a:xfrm>
            <a:off x="7053263" y="5405439"/>
            <a:ext cx="157162" cy="573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03" name="Rectangle 509"/>
          <p:cNvSpPr>
            <a:spLocks noChangeArrowheads="1"/>
          </p:cNvSpPr>
          <p:nvPr/>
        </p:nvSpPr>
        <p:spPr bwMode="auto">
          <a:xfrm>
            <a:off x="6705601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0</a:t>
            </a:r>
          </a:p>
        </p:txBody>
      </p:sp>
      <p:sp>
        <p:nvSpPr>
          <p:cNvPr id="14404" name="Rectangle 510"/>
          <p:cNvSpPr>
            <a:spLocks noChangeArrowheads="1"/>
          </p:cNvSpPr>
          <p:nvPr/>
        </p:nvSpPr>
        <p:spPr bwMode="auto">
          <a:xfrm>
            <a:off x="8328026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1</a:t>
            </a:r>
          </a:p>
        </p:txBody>
      </p:sp>
      <p:sp>
        <p:nvSpPr>
          <p:cNvPr id="14405" name="Rectangle 511"/>
          <p:cNvSpPr>
            <a:spLocks noChangeArrowheads="1"/>
          </p:cNvSpPr>
          <p:nvPr/>
        </p:nvSpPr>
        <p:spPr bwMode="auto">
          <a:xfrm>
            <a:off x="9958389" y="340995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2</a:t>
            </a:r>
          </a:p>
        </p:txBody>
      </p:sp>
      <p:sp>
        <p:nvSpPr>
          <p:cNvPr id="14406" name="Rectangle 527"/>
          <p:cNvSpPr>
            <a:spLocks noChangeArrowheads="1"/>
          </p:cNvSpPr>
          <p:nvPr/>
        </p:nvSpPr>
        <p:spPr bwMode="auto">
          <a:xfrm>
            <a:off x="10496551" y="5181600"/>
            <a:ext cx="21907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407" name="Rectangle 528"/>
          <p:cNvSpPr>
            <a:spLocks noChangeArrowheads="1"/>
          </p:cNvSpPr>
          <p:nvPr/>
        </p:nvSpPr>
        <p:spPr bwMode="auto">
          <a:xfrm>
            <a:off x="10715626" y="5181600"/>
            <a:ext cx="31432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14408" name="Rectangle 529"/>
          <p:cNvSpPr>
            <a:spLocks noChangeArrowheads="1"/>
          </p:cNvSpPr>
          <p:nvPr/>
        </p:nvSpPr>
        <p:spPr bwMode="auto">
          <a:xfrm>
            <a:off x="10277476" y="5181600"/>
            <a:ext cx="21907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409" name="Rectangle 530"/>
          <p:cNvSpPr>
            <a:spLocks noChangeArrowheads="1"/>
          </p:cNvSpPr>
          <p:nvPr/>
        </p:nvSpPr>
        <p:spPr bwMode="auto">
          <a:xfrm>
            <a:off x="10058401" y="5181600"/>
            <a:ext cx="21907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410" name="Freeform 532"/>
          <p:cNvSpPr>
            <a:spLocks/>
          </p:cNvSpPr>
          <p:nvPr/>
        </p:nvSpPr>
        <p:spPr bwMode="auto">
          <a:xfrm>
            <a:off x="9296400" y="3581400"/>
            <a:ext cx="1104900" cy="1809750"/>
          </a:xfrm>
          <a:custGeom>
            <a:avLst/>
            <a:gdLst>
              <a:gd name="T0" fmla="*/ 1104900 w 696"/>
              <a:gd name="T1" fmla="*/ 1809750 h 1140"/>
              <a:gd name="T2" fmla="*/ 619125 w 696"/>
              <a:gd name="T3" fmla="*/ 495300 h 1140"/>
              <a:gd name="T4" fmla="*/ 0 w 696"/>
              <a:gd name="T5" fmla="*/ 0 h 1140"/>
              <a:gd name="T6" fmla="*/ 0 60000 65536"/>
              <a:gd name="T7" fmla="*/ 0 60000 65536"/>
              <a:gd name="T8" fmla="*/ 0 60000 65536"/>
              <a:gd name="T9" fmla="*/ 0 w 696"/>
              <a:gd name="T10" fmla="*/ 0 h 1140"/>
              <a:gd name="T11" fmla="*/ 696 w 696"/>
              <a:gd name="T12" fmla="*/ 1140 h 1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6" h="1140">
                <a:moveTo>
                  <a:pt x="696" y="1140"/>
                </a:moveTo>
                <a:cubicBezTo>
                  <a:pt x="645" y="1002"/>
                  <a:pt x="516" y="516"/>
                  <a:pt x="390" y="312"/>
                </a:cubicBezTo>
                <a:cubicBezTo>
                  <a:pt x="264" y="108"/>
                  <a:pt x="81" y="65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4411" name="Freeform 533"/>
          <p:cNvSpPr>
            <a:spLocks/>
          </p:cNvSpPr>
          <p:nvPr/>
        </p:nvSpPr>
        <p:spPr bwMode="auto">
          <a:xfrm>
            <a:off x="10601325" y="3729039"/>
            <a:ext cx="311150" cy="1652587"/>
          </a:xfrm>
          <a:custGeom>
            <a:avLst/>
            <a:gdLst>
              <a:gd name="T0" fmla="*/ 0 w 196"/>
              <a:gd name="T1" fmla="*/ 1652587 h 1041"/>
              <a:gd name="T2" fmla="*/ 285750 w 196"/>
              <a:gd name="T3" fmla="*/ 681037 h 1041"/>
              <a:gd name="T4" fmla="*/ 152400 w 196"/>
              <a:gd name="T5" fmla="*/ 0 h 1041"/>
              <a:gd name="T6" fmla="*/ 0 60000 65536"/>
              <a:gd name="T7" fmla="*/ 0 60000 65536"/>
              <a:gd name="T8" fmla="*/ 0 60000 65536"/>
              <a:gd name="T9" fmla="*/ 0 w 196"/>
              <a:gd name="T10" fmla="*/ 0 h 1041"/>
              <a:gd name="T11" fmla="*/ 196 w 196"/>
              <a:gd name="T12" fmla="*/ 1041 h 10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6" h="1041">
                <a:moveTo>
                  <a:pt x="0" y="1041"/>
                </a:moveTo>
                <a:cubicBezTo>
                  <a:pt x="30" y="939"/>
                  <a:pt x="164" y="602"/>
                  <a:pt x="180" y="429"/>
                </a:cubicBezTo>
                <a:cubicBezTo>
                  <a:pt x="196" y="256"/>
                  <a:pt x="113" y="89"/>
                  <a:pt x="96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cxnSp>
        <p:nvCxnSpPr>
          <p:cNvPr id="14412" name="AutoShape 534"/>
          <p:cNvCxnSpPr>
            <a:cxnSpLocks noChangeShapeType="1"/>
          </p:cNvCxnSpPr>
          <p:nvPr/>
        </p:nvCxnSpPr>
        <p:spPr bwMode="auto">
          <a:xfrm>
            <a:off x="10156825" y="5405439"/>
            <a:ext cx="114300" cy="573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13" name="Freeform 683"/>
          <p:cNvSpPr>
            <a:spLocks/>
          </p:cNvSpPr>
          <p:nvPr/>
        </p:nvSpPr>
        <p:spPr bwMode="auto">
          <a:xfrm>
            <a:off x="7772400" y="4832350"/>
            <a:ext cx="838200" cy="349250"/>
          </a:xfrm>
          <a:custGeom>
            <a:avLst/>
            <a:gdLst>
              <a:gd name="T0" fmla="*/ 838200 w 528"/>
              <a:gd name="T1" fmla="*/ 196850 h 220"/>
              <a:gd name="T2" fmla="*/ 295275 w 528"/>
              <a:gd name="T3" fmla="*/ 25400 h 220"/>
              <a:gd name="T4" fmla="*/ 0 w 528"/>
              <a:gd name="T5" fmla="*/ 349250 h 220"/>
              <a:gd name="T6" fmla="*/ 0 60000 65536"/>
              <a:gd name="T7" fmla="*/ 0 60000 65536"/>
              <a:gd name="T8" fmla="*/ 0 60000 65536"/>
              <a:gd name="T9" fmla="*/ 0 w 528"/>
              <a:gd name="T10" fmla="*/ 0 h 220"/>
              <a:gd name="T11" fmla="*/ 528 w 528"/>
              <a:gd name="T12" fmla="*/ 220 h 2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220">
                <a:moveTo>
                  <a:pt x="528" y="124"/>
                </a:moveTo>
                <a:cubicBezTo>
                  <a:pt x="471" y="106"/>
                  <a:pt x="274" y="0"/>
                  <a:pt x="186" y="16"/>
                </a:cubicBezTo>
                <a:cubicBezTo>
                  <a:pt x="98" y="32"/>
                  <a:pt x="39" y="178"/>
                  <a:pt x="0" y="220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4414" name="Freeform 684"/>
          <p:cNvSpPr>
            <a:spLocks/>
          </p:cNvSpPr>
          <p:nvPr/>
        </p:nvSpPr>
        <p:spPr bwMode="auto">
          <a:xfrm>
            <a:off x="7620000" y="3956051"/>
            <a:ext cx="1371600" cy="1216025"/>
          </a:xfrm>
          <a:custGeom>
            <a:avLst/>
            <a:gdLst>
              <a:gd name="T0" fmla="*/ 1371600 w 864"/>
              <a:gd name="T1" fmla="*/ 717550 h 766"/>
              <a:gd name="T2" fmla="*/ 904875 w 864"/>
              <a:gd name="T3" fmla="*/ 34925 h 766"/>
              <a:gd name="T4" fmla="*/ 266700 w 864"/>
              <a:gd name="T5" fmla="*/ 511175 h 766"/>
              <a:gd name="T6" fmla="*/ 0 w 864"/>
              <a:gd name="T7" fmla="*/ 1216025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766"/>
              <a:gd name="T14" fmla="*/ 864 w 864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766">
                <a:moveTo>
                  <a:pt x="864" y="452"/>
                </a:moveTo>
                <a:cubicBezTo>
                  <a:pt x="815" y="380"/>
                  <a:pt x="686" y="44"/>
                  <a:pt x="570" y="22"/>
                </a:cubicBezTo>
                <a:cubicBezTo>
                  <a:pt x="454" y="0"/>
                  <a:pt x="263" y="198"/>
                  <a:pt x="168" y="322"/>
                </a:cubicBezTo>
                <a:cubicBezTo>
                  <a:pt x="73" y="446"/>
                  <a:pt x="35" y="674"/>
                  <a:pt x="0" y="766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4415" name="Freeform 685"/>
          <p:cNvSpPr>
            <a:spLocks/>
          </p:cNvSpPr>
          <p:nvPr/>
        </p:nvSpPr>
        <p:spPr bwMode="auto">
          <a:xfrm>
            <a:off x="9477375" y="4884738"/>
            <a:ext cx="647700" cy="296862"/>
          </a:xfrm>
          <a:custGeom>
            <a:avLst/>
            <a:gdLst>
              <a:gd name="T0" fmla="*/ 0 w 408"/>
              <a:gd name="T1" fmla="*/ 227012 h 187"/>
              <a:gd name="T2" fmla="*/ 428625 w 408"/>
              <a:gd name="T3" fmla="*/ 11112 h 187"/>
              <a:gd name="T4" fmla="*/ 647700 w 408"/>
              <a:gd name="T5" fmla="*/ 296862 h 187"/>
              <a:gd name="T6" fmla="*/ 0 60000 65536"/>
              <a:gd name="T7" fmla="*/ 0 60000 65536"/>
              <a:gd name="T8" fmla="*/ 0 60000 65536"/>
              <a:gd name="T9" fmla="*/ 0 w 408"/>
              <a:gd name="T10" fmla="*/ 0 h 187"/>
              <a:gd name="T11" fmla="*/ 408 w 408"/>
              <a:gd name="T12" fmla="*/ 187 h 1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187">
                <a:moveTo>
                  <a:pt x="0" y="143"/>
                </a:moveTo>
                <a:cubicBezTo>
                  <a:pt x="45" y="120"/>
                  <a:pt x="202" y="0"/>
                  <a:pt x="270" y="7"/>
                </a:cubicBezTo>
                <a:cubicBezTo>
                  <a:pt x="338" y="14"/>
                  <a:pt x="379" y="150"/>
                  <a:pt x="408" y="187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4416" name="Freeform 686"/>
          <p:cNvSpPr>
            <a:spLocks/>
          </p:cNvSpPr>
          <p:nvPr/>
        </p:nvSpPr>
        <p:spPr bwMode="auto">
          <a:xfrm>
            <a:off x="9058276" y="5448300"/>
            <a:ext cx="981075" cy="482600"/>
          </a:xfrm>
          <a:custGeom>
            <a:avLst/>
            <a:gdLst>
              <a:gd name="T0" fmla="*/ 0 w 618"/>
              <a:gd name="T1" fmla="*/ 0 h 304"/>
              <a:gd name="T2" fmla="*/ 314325 w 618"/>
              <a:gd name="T3" fmla="*/ 476250 h 304"/>
              <a:gd name="T4" fmla="*/ 981075 w 618"/>
              <a:gd name="T5" fmla="*/ 38100 h 304"/>
              <a:gd name="T6" fmla="*/ 0 60000 65536"/>
              <a:gd name="T7" fmla="*/ 0 60000 65536"/>
              <a:gd name="T8" fmla="*/ 0 60000 65536"/>
              <a:gd name="T9" fmla="*/ 0 w 618"/>
              <a:gd name="T10" fmla="*/ 0 h 304"/>
              <a:gd name="T11" fmla="*/ 618 w 618"/>
              <a:gd name="T12" fmla="*/ 304 h 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8" h="304">
                <a:moveTo>
                  <a:pt x="0" y="0"/>
                </a:moveTo>
                <a:cubicBezTo>
                  <a:pt x="33" y="49"/>
                  <a:pt x="95" y="296"/>
                  <a:pt x="198" y="300"/>
                </a:cubicBezTo>
                <a:cubicBezTo>
                  <a:pt x="301" y="304"/>
                  <a:pt x="531" y="81"/>
                  <a:pt x="618" y="24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550928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Performance</a:t>
            </a:r>
          </a:p>
        </p:txBody>
      </p:sp>
      <p:graphicFrame>
        <p:nvGraphicFramePr>
          <p:cNvPr id="216215" name="Group 151"/>
          <p:cNvGraphicFramePr>
            <a:graphicFrameLocks noGrp="1"/>
          </p:cNvGraphicFramePr>
          <p:nvPr>
            <p:ph idx="1"/>
          </p:nvPr>
        </p:nvGraphicFramePr>
        <p:xfrm>
          <a:off x="1422400" y="1752600"/>
          <a:ext cx="10160000" cy="4243578"/>
        </p:xfrm>
        <a:graphic>
          <a:graphicData uri="http://schemas.openxmlformats.org/drawingml/2006/table">
            <a:tbl>
              <a:tblPr/>
              <a:tblGrid>
                <a:gridCol w="3486395">
                  <a:extLst>
                    <a:ext uri="{9D8B030D-6E8A-4147-A177-3AD203B41FA5}">
                      <a16:colId xmlns:a16="http://schemas.microsoft.com/office/drawing/2014/main" val="2619732761"/>
                    </a:ext>
                  </a:extLst>
                </a:gridCol>
                <a:gridCol w="1202836">
                  <a:extLst>
                    <a:ext uri="{9D8B030D-6E8A-4147-A177-3AD203B41FA5}">
                      <a16:colId xmlns:a16="http://schemas.microsoft.com/office/drawing/2014/main" val="4064575072"/>
                    </a:ext>
                  </a:extLst>
                </a:gridCol>
                <a:gridCol w="3419231">
                  <a:extLst>
                    <a:ext uri="{9D8B030D-6E8A-4147-A177-3AD203B41FA5}">
                      <a16:colId xmlns:a16="http://schemas.microsoft.com/office/drawing/2014/main" val="2342672886"/>
                    </a:ext>
                  </a:extLst>
                </a:gridCol>
                <a:gridCol w="2051538">
                  <a:extLst>
                    <a:ext uri="{9D8B030D-6E8A-4147-A177-3AD203B41FA5}">
                      <a16:colId xmlns:a16="http://schemas.microsoft.com/office/drawing/2014/main" val="772245420"/>
                    </a:ext>
                  </a:extLst>
                </a:gridCol>
              </a:tblGrid>
              <a:tr h="9144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altLang="lv-LV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n</a:t>
                      </a: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vertices, </a:t>
                      </a:r>
                      <a:r>
                        <a:rPr kumimoji="0" lang="en-US" altLang="lv-LV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edges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no parallel edges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no self-loops</a:t>
                      </a:r>
                    </a:p>
                  </a:txBody>
                  <a:tcPr marL="117231" marR="1172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Edge</a:t>
                      </a:r>
                      <a:b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List</a:t>
                      </a: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Adjacency</a:t>
                      </a:r>
                      <a:b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List</a:t>
                      </a: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Adjacency Matrix</a:t>
                      </a: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227897"/>
                  </a:ext>
                </a:extLst>
              </a:tr>
              <a:tr h="4730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Space</a:t>
                      </a:r>
                    </a:p>
                  </a:txBody>
                  <a:tcPr marL="117231" marR="1172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 </a:t>
                      </a: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+</a:t>
                      </a: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m</a:t>
                      </a: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 </a:t>
                      </a: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+</a:t>
                      </a: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m</a:t>
                      </a: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lv-LV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737452"/>
                  </a:ext>
                </a:extLst>
              </a:tr>
              <a:tr h="4572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v.</a:t>
                      </a: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incidentEdges</a:t>
                      </a: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()</a:t>
                      </a:r>
                    </a:p>
                  </a:txBody>
                  <a:tcPr marL="117231" marR="1172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deg(</a:t>
                      </a: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514043"/>
                  </a:ext>
                </a:extLst>
              </a:tr>
              <a:tr h="381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u.</a:t>
                      </a: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isAdjacentTo </a:t>
                      </a: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</a:t>
                      </a: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)</a:t>
                      </a:r>
                    </a:p>
                  </a:txBody>
                  <a:tcPr marL="117231" marR="1172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min(deg(</a:t>
                      </a: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), deg(</a:t>
                      </a: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</a:t>
                      </a: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))</a:t>
                      </a: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846311"/>
                  </a:ext>
                </a:extLst>
              </a:tr>
              <a:tr h="3825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insertVertex</a:t>
                      </a: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</a:t>
                      </a: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)</a:t>
                      </a:r>
                    </a:p>
                  </a:txBody>
                  <a:tcPr marL="117231" marR="1172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lv-LV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250691"/>
                  </a:ext>
                </a:extLst>
              </a:tr>
              <a:tr h="4603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insertEdge</a:t>
                      </a: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</a:t>
                      </a: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v, w, o</a:t>
                      </a: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)</a:t>
                      </a:r>
                    </a:p>
                  </a:txBody>
                  <a:tcPr marL="117231" marR="1172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4756878"/>
                  </a:ext>
                </a:extLst>
              </a:tr>
              <a:tr h="4572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eraseVertex</a:t>
                      </a: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</a:t>
                      </a: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)</a:t>
                      </a:r>
                    </a:p>
                  </a:txBody>
                  <a:tcPr marL="117231" marR="1172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deg(</a:t>
                      </a: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lv-LV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kumimoji="0" lang="en-US" altLang="lv-LV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284950"/>
                  </a:ext>
                </a:extLst>
              </a:tr>
              <a:tr h="4572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eraseEdge</a:t>
                      </a: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</a:t>
                      </a: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)</a:t>
                      </a:r>
                    </a:p>
                  </a:txBody>
                  <a:tcPr marL="117231" marR="1172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117231" marR="1172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867442"/>
                  </a:ext>
                </a:extLst>
              </a:tr>
            </a:tbl>
          </a:graphicData>
        </a:graphic>
      </p:graphicFrame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B5854A1-AC66-4F93-B858-D1387FCAE22F}" type="slidenum">
              <a:rPr lang="en-US" altLang="lv-LV" sz="1400"/>
              <a:pPr eaLnBrk="1" hangingPunct="1"/>
              <a:t>13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29408469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Breadth-First Search</a:t>
            </a:r>
            <a:endParaRPr lang="en-US" altLang="lv-LV" smtClean="0">
              <a:cs typeface="Tahoma" panose="020B0604030504040204" pitchFamily="34" charset="0"/>
            </a:endParaRP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400"/>
              <a:t>Breadth-first search (BFS) is a general technique for traversing a graph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/>
              <a:t>A BFS traversal of a graph 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Visits all the vertices and edges of 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Determines whether G is 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Computes the connected components of 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Computes a spanning forest of G</a:t>
            </a:r>
          </a:p>
        </p:txBody>
      </p:sp>
      <p:sp>
        <p:nvSpPr>
          <p:cNvPr id="410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lv-LV" sz="2400"/>
              <a:t>BFS on a graph with </a:t>
            </a:r>
            <a:r>
              <a:rPr lang="en-US" altLang="lv-LV" sz="2400" b="1" i="1">
                <a:latin typeface="Times New Roman" panose="02020603050405020304" pitchFamily="18" charset="0"/>
              </a:rPr>
              <a:t>n</a:t>
            </a:r>
            <a:r>
              <a:rPr lang="en-US" altLang="lv-LV" sz="2400"/>
              <a:t> vertices and </a:t>
            </a:r>
            <a:r>
              <a:rPr lang="en-US" altLang="lv-LV" sz="2400" b="1" i="1">
                <a:latin typeface="Times New Roman" panose="02020603050405020304" pitchFamily="18" charset="0"/>
              </a:rPr>
              <a:t>m</a:t>
            </a:r>
            <a:r>
              <a:rPr lang="en-US" altLang="lv-LV" sz="2400"/>
              <a:t> edges takes </a:t>
            </a:r>
            <a:r>
              <a:rPr lang="en-US" altLang="lv-LV" sz="2400" b="1" i="1">
                <a:latin typeface="Times New Roman" panose="02020603050405020304" pitchFamily="18" charset="0"/>
              </a:rPr>
              <a:t>O</a:t>
            </a:r>
            <a:r>
              <a:rPr lang="en-US" altLang="lv-LV" sz="2400">
                <a:latin typeface="Times New Roman" panose="02020603050405020304" pitchFamily="18" charset="0"/>
              </a:rPr>
              <a:t>(</a:t>
            </a:r>
            <a:r>
              <a:rPr lang="en-US" altLang="lv-LV" sz="2400" b="1" i="1">
                <a:latin typeface="Times New Roman" panose="02020603050405020304" pitchFamily="18" charset="0"/>
              </a:rPr>
              <a:t>n</a:t>
            </a:r>
            <a:r>
              <a:rPr lang="en-US" altLang="lv-LV" sz="2400">
                <a:latin typeface="Symbol" panose="05050102010706020507" pitchFamily="18" charset="2"/>
              </a:rPr>
              <a:t> + </a:t>
            </a:r>
            <a:r>
              <a:rPr lang="en-US" altLang="lv-LV" sz="2400" b="1" i="1">
                <a:latin typeface="Times New Roman" panose="02020603050405020304" pitchFamily="18" charset="0"/>
              </a:rPr>
              <a:t>m</a:t>
            </a:r>
            <a:r>
              <a:rPr lang="en-US" altLang="lv-LV" sz="2400">
                <a:latin typeface="Times New Roman" panose="02020603050405020304" pitchFamily="18" charset="0"/>
              </a:rPr>
              <a:t> )</a:t>
            </a:r>
            <a:r>
              <a:rPr lang="en-US" altLang="lv-LV" sz="2400"/>
              <a:t> time</a:t>
            </a:r>
          </a:p>
          <a:p>
            <a:pPr eaLnBrk="1" hangingPunct="1"/>
            <a:r>
              <a:rPr lang="en-US" altLang="lv-LV" sz="2400"/>
              <a:t>BFS can be further extended to solve other graph problems</a:t>
            </a:r>
          </a:p>
          <a:p>
            <a:pPr lvl="1" eaLnBrk="1" hangingPunct="1"/>
            <a:r>
              <a:rPr lang="en-US" altLang="lv-LV" sz="2000"/>
              <a:t>Find and report a path with the minimum number of edges between two given vertices </a:t>
            </a:r>
          </a:p>
          <a:p>
            <a:pPr lvl="1" eaLnBrk="1" hangingPunct="1"/>
            <a:r>
              <a:rPr lang="en-US" altLang="lv-LV" sz="2000"/>
              <a:t>Find a simple cycle, if there is one</a:t>
            </a:r>
          </a:p>
        </p:txBody>
      </p:sp>
      <p:sp>
        <p:nvSpPr>
          <p:cNvPr id="40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62A0EDB-5069-4544-86E2-1EFBD046AFE8}" type="slidenum">
              <a:rPr lang="en-US" altLang="lv-LV" sz="1400"/>
              <a:pPr eaLnBrk="1" hangingPunct="1"/>
              <a:t>14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1295328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BFS Algorithm</a:t>
            </a:r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1422400" y="1752600"/>
            <a:ext cx="497840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1800"/>
              <a:t>The algorithm uses a mechanism for setting and getting “labels” of vertices and edges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31CECA1-FCAE-4D0F-9617-ECC927129FF2}" type="slidenum">
              <a:rPr lang="en-US" altLang="lv-LV" sz="1400"/>
              <a:pPr eaLnBrk="1" hangingPunct="1"/>
              <a:t>15</a:t>
            </a:fld>
            <a:endParaRPr lang="en-US" altLang="lv-LV" sz="1400"/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6781800" y="1576552"/>
            <a:ext cx="4419600" cy="4829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BFS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G, s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r>
              <a:rPr lang="en-US" altLang="lv-LV" sz="18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new empty sequence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r>
              <a:rPr lang="en-US" altLang="lv-LV" sz="18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.insertBack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s.setLabel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VISITED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while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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r>
              <a:rPr lang="en-US" altLang="lv-LV" sz="1800" b="1" i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.empty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L</a:t>
            </a:r>
            <a:r>
              <a:rPr lang="en-US" altLang="lv-LV" sz="1800" b="1" i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lv-LV" sz="1800" baseline="-25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sz="18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new empty sequence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for all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L</a:t>
            </a:r>
            <a:r>
              <a:rPr lang="en-US" altLang="lv-LV" sz="1800" b="1" i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.elements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b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v.incidentEdges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e.getLabel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UNEXPLORED</a:t>
            </a: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e.opposite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	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if 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w.getLabel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UNEXPLORED</a:t>
            </a: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	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e.setLabel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DISCOVERY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	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w.setLabel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VISITED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			L</a:t>
            </a:r>
            <a:r>
              <a:rPr lang="en-US" altLang="lv-LV" sz="1800" b="1" i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lv-LV" sz="1800" baseline="-250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sz="18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.insertBack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	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	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e.setLabel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CROSS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lv-LV" sz="18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127" name="Text Box 5"/>
          <p:cNvSpPr txBox="1">
            <a:spLocks noChangeArrowheads="1"/>
          </p:cNvSpPr>
          <p:nvPr/>
        </p:nvSpPr>
        <p:spPr bwMode="auto">
          <a:xfrm>
            <a:off x="2209800" y="2738439"/>
            <a:ext cx="3581400" cy="3582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286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BFS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graph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labeling of the edges </a:t>
            </a:r>
            <a:b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and partition of the </a:t>
            </a:r>
            <a:b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vertices  of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 </a:t>
            </a: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G.vertices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u.setLabel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UNEXPLORED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G.edges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e.setLabel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UNEXPLORED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G.vertices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if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v.getLabel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UNEXPLORED</a:t>
            </a:r>
            <a:endParaRPr lang="en-US" altLang="lv-LV" sz="1800" b="1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BFS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G, v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52314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93BCED8-8684-4487-AAF0-1661241A3C7B}" type="slidenum">
              <a:rPr lang="en-US" altLang="lv-LV" sz="1400"/>
              <a:pPr eaLnBrk="1" hangingPunct="1"/>
              <a:t>16</a:t>
            </a:fld>
            <a:endParaRPr lang="en-US" altLang="lv-LV" sz="1400"/>
          </a:p>
        </p:txBody>
      </p:sp>
      <p:sp>
        <p:nvSpPr>
          <p:cNvPr id="6148" name="AutoShape 86"/>
          <p:cNvSpPr>
            <a:spLocks noChangeArrowheads="1"/>
          </p:cNvSpPr>
          <p:nvPr/>
        </p:nvSpPr>
        <p:spPr bwMode="auto">
          <a:xfrm>
            <a:off x="2635250" y="4935538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49" name="AutoShape 81"/>
          <p:cNvSpPr>
            <a:spLocks noChangeArrowheads="1"/>
          </p:cNvSpPr>
          <p:nvPr/>
        </p:nvSpPr>
        <p:spPr bwMode="auto">
          <a:xfrm>
            <a:off x="3240089" y="4203700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51" name="Oval 4"/>
          <p:cNvSpPr>
            <a:spLocks noChangeAspect="1" noChangeArrowheads="1"/>
          </p:cNvSpPr>
          <p:nvPr/>
        </p:nvSpPr>
        <p:spPr bwMode="auto">
          <a:xfrm>
            <a:off x="4078288" y="49974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6152" name="Oval 5"/>
          <p:cNvSpPr>
            <a:spLocks noChangeAspect="1" noChangeArrowheads="1"/>
          </p:cNvSpPr>
          <p:nvPr/>
        </p:nvSpPr>
        <p:spPr bwMode="auto">
          <a:xfrm>
            <a:off x="2857501" y="4997451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6153" name="Oval 6"/>
          <p:cNvSpPr>
            <a:spLocks noChangeAspect="1" noChangeArrowheads="1"/>
          </p:cNvSpPr>
          <p:nvPr/>
        </p:nvSpPr>
        <p:spPr bwMode="auto">
          <a:xfrm>
            <a:off x="3486151" y="426561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6154" name="Oval 7"/>
          <p:cNvSpPr>
            <a:spLocks noChangeAspect="1" noChangeArrowheads="1"/>
          </p:cNvSpPr>
          <p:nvPr/>
        </p:nvSpPr>
        <p:spPr bwMode="auto">
          <a:xfrm>
            <a:off x="3467101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</a:t>
            </a:r>
          </a:p>
        </p:txBody>
      </p:sp>
      <p:cxnSp>
        <p:nvCxnSpPr>
          <p:cNvPr id="6155" name="AutoShape 8"/>
          <p:cNvCxnSpPr>
            <a:cxnSpLocks noChangeAspect="1" noChangeShapeType="1"/>
            <a:stCxn id="6153" idx="3"/>
            <a:endCxn id="6152" idx="7"/>
          </p:cNvCxnSpPr>
          <p:nvPr/>
        </p:nvCxnSpPr>
        <p:spPr bwMode="auto">
          <a:xfrm flipH="1">
            <a:off x="3170238" y="459740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6" name="AutoShape 9"/>
          <p:cNvCxnSpPr>
            <a:cxnSpLocks noChangeAspect="1" noChangeShapeType="1"/>
            <a:stCxn id="6154" idx="1"/>
            <a:endCxn id="6152" idx="5"/>
          </p:cNvCxnSpPr>
          <p:nvPr/>
        </p:nvCxnSpPr>
        <p:spPr bwMode="auto">
          <a:xfrm flipH="1" flipV="1">
            <a:off x="3170238" y="5329238"/>
            <a:ext cx="349250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7" name="AutoShape 10"/>
          <p:cNvCxnSpPr>
            <a:cxnSpLocks noChangeAspect="1" noChangeShapeType="1"/>
            <a:stCxn id="6154" idx="7"/>
            <a:endCxn id="6151" idx="3"/>
          </p:cNvCxnSpPr>
          <p:nvPr/>
        </p:nvCxnSpPr>
        <p:spPr bwMode="auto">
          <a:xfrm flipV="1">
            <a:off x="3779839" y="5319714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AutoShape 11"/>
          <p:cNvCxnSpPr>
            <a:cxnSpLocks noChangeAspect="1" noChangeShapeType="1"/>
            <a:stCxn id="6153" idx="5"/>
            <a:endCxn id="6151" idx="1"/>
          </p:cNvCxnSpPr>
          <p:nvPr/>
        </p:nvCxnSpPr>
        <p:spPr bwMode="auto">
          <a:xfrm>
            <a:off x="3798889" y="4597401"/>
            <a:ext cx="331787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9" name="AutoShape 12"/>
          <p:cNvCxnSpPr>
            <a:cxnSpLocks noChangeAspect="1" noChangeShapeType="1"/>
            <a:stCxn id="6152" idx="6"/>
            <a:endCxn id="6151" idx="2"/>
          </p:cNvCxnSpPr>
          <p:nvPr/>
        </p:nvCxnSpPr>
        <p:spPr bwMode="auto">
          <a:xfrm>
            <a:off x="3241675" y="5180013"/>
            <a:ext cx="8255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0" name="Oval 13"/>
          <p:cNvSpPr>
            <a:spLocks noChangeAspect="1" noChangeArrowheads="1"/>
          </p:cNvSpPr>
          <p:nvPr/>
        </p:nvSpPr>
        <p:spPr bwMode="auto">
          <a:xfrm>
            <a:off x="5300663" y="49974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</a:t>
            </a:r>
          </a:p>
        </p:txBody>
      </p:sp>
      <p:cxnSp>
        <p:nvCxnSpPr>
          <p:cNvPr id="6161" name="AutoShape 15"/>
          <p:cNvCxnSpPr>
            <a:cxnSpLocks noChangeAspect="1" noChangeShapeType="1"/>
            <a:stCxn id="6176" idx="7"/>
            <a:endCxn id="6160" idx="3"/>
          </p:cNvCxnSpPr>
          <p:nvPr/>
        </p:nvCxnSpPr>
        <p:spPr bwMode="auto">
          <a:xfrm flipV="1">
            <a:off x="5002214" y="5319714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2" name="AutoShape 16"/>
          <p:cNvCxnSpPr>
            <a:cxnSpLocks noChangeAspect="1" noChangeShapeType="1"/>
            <a:stCxn id="6160" idx="1"/>
            <a:endCxn id="6153" idx="6"/>
          </p:cNvCxnSpPr>
          <p:nvPr/>
        </p:nvCxnSpPr>
        <p:spPr bwMode="auto">
          <a:xfrm flipH="1" flipV="1">
            <a:off x="3870326" y="4448175"/>
            <a:ext cx="14827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3" name="Text Box 58"/>
          <p:cNvSpPr txBox="1">
            <a:spLocks noChangeArrowheads="1"/>
          </p:cNvSpPr>
          <p:nvPr/>
        </p:nvSpPr>
        <p:spPr bwMode="auto">
          <a:xfrm>
            <a:off x="3336925" y="2925763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discovery edge</a:t>
            </a:r>
          </a:p>
        </p:txBody>
      </p:sp>
      <p:sp>
        <p:nvSpPr>
          <p:cNvPr id="6164" name="Text Box 60"/>
          <p:cNvSpPr txBox="1">
            <a:spLocks noChangeArrowheads="1"/>
          </p:cNvSpPr>
          <p:nvPr/>
        </p:nvSpPr>
        <p:spPr bwMode="auto">
          <a:xfrm>
            <a:off x="3303588" y="3352800"/>
            <a:ext cx="162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accent2"/>
                </a:solidFill>
              </a:rPr>
              <a:t>cross edge</a:t>
            </a:r>
          </a:p>
        </p:txBody>
      </p:sp>
      <p:sp>
        <p:nvSpPr>
          <p:cNvPr id="6165" name="Oval 61"/>
          <p:cNvSpPr>
            <a:spLocks noChangeAspect="1" noChangeArrowheads="1"/>
          </p:cNvSpPr>
          <p:nvPr/>
        </p:nvSpPr>
        <p:spPr bwMode="auto">
          <a:xfrm>
            <a:off x="2525713" y="2117726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6166" name="Text Box 62"/>
          <p:cNvSpPr txBox="1">
            <a:spLocks noChangeArrowheads="1"/>
          </p:cNvSpPr>
          <p:nvPr/>
        </p:nvSpPr>
        <p:spPr bwMode="auto">
          <a:xfrm>
            <a:off x="3336926" y="2071688"/>
            <a:ext cx="1973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visited vertex</a:t>
            </a:r>
          </a:p>
        </p:txBody>
      </p:sp>
      <p:sp>
        <p:nvSpPr>
          <p:cNvPr id="6167" name="Oval 63"/>
          <p:cNvSpPr>
            <a:spLocks noChangeAspect="1" noChangeArrowheads="1"/>
          </p:cNvSpPr>
          <p:nvPr/>
        </p:nvSpPr>
        <p:spPr bwMode="auto">
          <a:xfrm>
            <a:off x="2525713" y="168910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6168" name="Text Box 64"/>
          <p:cNvSpPr txBox="1">
            <a:spLocks noChangeArrowheads="1"/>
          </p:cNvSpPr>
          <p:nvPr/>
        </p:nvSpPr>
        <p:spPr bwMode="auto">
          <a:xfrm>
            <a:off x="3336926" y="1644650"/>
            <a:ext cx="260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unexplored vertex</a:t>
            </a:r>
          </a:p>
        </p:txBody>
      </p:sp>
      <p:sp>
        <p:nvSpPr>
          <p:cNvPr id="6169" name="Text Box 65"/>
          <p:cNvSpPr txBox="1">
            <a:spLocks noChangeArrowheads="1"/>
          </p:cNvSpPr>
          <p:nvPr/>
        </p:nvSpPr>
        <p:spPr bwMode="auto">
          <a:xfrm>
            <a:off x="3336926" y="2498725"/>
            <a:ext cx="242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unexplored edge</a:t>
            </a:r>
          </a:p>
        </p:txBody>
      </p:sp>
      <p:grpSp>
        <p:nvGrpSpPr>
          <p:cNvPr id="6170" name="Group 73"/>
          <p:cNvGrpSpPr>
            <a:grpSpLocks/>
          </p:cNvGrpSpPr>
          <p:nvPr/>
        </p:nvGrpSpPr>
        <p:grpSpPr bwMode="auto">
          <a:xfrm>
            <a:off x="2270125" y="2728914"/>
            <a:ext cx="877888" cy="852487"/>
            <a:chOff x="432" y="1691"/>
            <a:chExt cx="937" cy="537"/>
          </a:xfrm>
        </p:grpSpPr>
        <p:sp>
          <p:nvSpPr>
            <p:cNvPr id="6217" name="Line 57"/>
            <p:cNvSpPr>
              <a:spLocks noChangeShapeType="1"/>
            </p:cNvSpPr>
            <p:nvPr/>
          </p:nvSpPr>
          <p:spPr bwMode="auto">
            <a:xfrm>
              <a:off x="432" y="1959"/>
              <a:ext cx="93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6218" name="Line 59"/>
            <p:cNvSpPr>
              <a:spLocks noChangeShapeType="1"/>
            </p:cNvSpPr>
            <p:nvPr/>
          </p:nvSpPr>
          <p:spPr bwMode="auto">
            <a:xfrm>
              <a:off x="432" y="2228"/>
              <a:ext cx="93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6219" name="Line 67"/>
            <p:cNvSpPr>
              <a:spLocks noChangeShapeType="1"/>
            </p:cNvSpPr>
            <p:nvPr/>
          </p:nvSpPr>
          <p:spPr bwMode="auto">
            <a:xfrm>
              <a:off x="432" y="1691"/>
              <a:ext cx="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  <p:sp>
        <p:nvSpPr>
          <p:cNvPr id="6171" name="AutoShape 75"/>
          <p:cNvSpPr>
            <a:spLocks noChangeArrowheads="1"/>
          </p:cNvSpPr>
          <p:nvPr/>
        </p:nvSpPr>
        <p:spPr bwMode="auto">
          <a:xfrm rot="5400000">
            <a:off x="8283576" y="3643313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72" name="AutoShape 76"/>
          <p:cNvSpPr>
            <a:spLocks noChangeArrowheads="1"/>
          </p:cNvSpPr>
          <p:nvPr/>
        </p:nvSpPr>
        <p:spPr bwMode="auto">
          <a:xfrm rot="8100000" flipH="1" flipV="1">
            <a:off x="5729288" y="3629026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73" name="Text Box 78"/>
          <p:cNvSpPr txBox="1">
            <a:spLocks noChangeArrowheads="1"/>
          </p:cNvSpPr>
          <p:nvPr/>
        </p:nvSpPr>
        <p:spPr bwMode="auto">
          <a:xfrm>
            <a:off x="2743201" y="4022726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lv-LV" sz="2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174" name="Text Box 82"/>
          <p:cNvSpPr txBox="1">
            <a:spLocks noChangeArrowheads="1"/>
          </p:cNvSpPr>
          <p:nvPr/>
        </p:nvSpPr>
        <p:spPr bwMode="auto">
          <a:xfrm>
            <a:off x="2133601" y="4746626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lv-LV" sz="2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</p:txBody>
      </p:sp>
      <p:cxnSp>
        <p:nvCxnSpPr>
          <p:cNvPr id="6175" name="AutoShape 83"/>
          <p:cNvCxnSpPr>
            <a:cxnSpLocks noChangeAspect="1" noChangeShapeType="1"/>
            <a:stCxn id="6151" idx="6"/>
            <a:endCxn id="6160" idx="2"/>
          </p:cNvCxnSpPr>
          <p:nvPr/>
        </p:nvCxnSpPr>
        <p:spPr bwMode="auto">
          <a:xfrm>
            <a:off x="4452938" y="5180013"/>
            <a:ext cx="8366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6" name="Oval 84"/>
          <p:cNvSpPr>
            <a:spLocks noChangeAspect="1" noChangeArrowheads="1"/>
          </p:cNvSpPr>
          <p:nvPr/>
        </p:nvSpPr>
        <p:spPr bwMode="auto">
          <a:xfrm>
            <a:off x="4689476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cxnSp>
        <p:nvCxnSpPr>
          <p:cNvPr id="6177" name="AutoShape 85"/>
          <p:cNvCxnSpPr>
            <a:cxnSpLocks noChangeAspect="1" noChangeShapeType="1"/>
            <a:stCxn id="6151" idx="5"/>
            <a:endCxn id="6176" idx="1"/>
          </p:cNvCxnSpPr>
          <p:nvPr/>
        </p:nvCxnSpPr>
        <p:spPr bwMode="auto">
          <a:xfrm>
            <a:off x="4391025" y="5319714"/>
            <a:ext cx="350838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178" name="Group 106"/>
          <p:cNvGrpSpPr>
            <a:grpSpLocks/>
          </p:cNvGrpSpPr>
          <p:nvPr/>
        </p:nvGrpSpPr>
        <p:grpSpPr bwMode="auto">
          <a:xfrm>
            <a:off x="6715126" y="1289051"/>
            <a:ext cx="3533775" cy="2073275"/>
            <a:chOff x="3264" y="812"/>
            <a:chExt cx="2226" cy="1306"/>
          </a:xfrm>
        </p:grpSpPr>
        <p:sp>
          <p:nvSpPr>
            <p:cNvPr id="6198" name="AutoShape 87"/>
            <p:cNvSpPr>
              <a:spLocks noChangeArrowheads="1"/>
            </p:cNvSpPr>
            <p:nvPr/>
          </p:nvSpPr>
          <p:spPr bwMode="auto">
            <a:xfrm>
              <a:off x="3580" y="1387"/>
              <a:ext cx="1294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6199" name="AutoShape 88"/>
            <p:cNvSpPr>
              <a:spLocks noChangeArrowheads="1"/>
            </p:cNvSpPr>
            <p:nvPr/>
          </p:nvSpPr>
          <p:spPr bwMode="auto">
            <a:xfrm>
              <a:off x="3961" y="926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6200" name="Oval 89"/>
            <p:cNvSpPr>
              <a:spLocks noChangeAspect="1" noChangeArrowheads="1"/>
            </p:cNvSpPr>
            <p:nvPr/>
          </p:nvSpPr>
          <p:spPr bwMode="auto">
            <a:xfrm>
              <a:off x="4489" y="142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C</a:t>
              </a:r>
            </a:p>
          </p:txBody>
        </p:sp>
        <p:sp>
          <p:nvSpPr>
            <p:cNvPr id="6201" name="Oval 90"/>
            <p:cNvSpPr>
              <a:spLocks noChangeAspect="1" noChangeArrowheads="1"/>
            </p:cNvSpPr>
            <p:nvPr/>
          </p:nvSpPr>
          <p:spPr bwMode="auto">
            <a:xfrm>
              <a:off x="3720" y="142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B</a:t>
              </a:r>
            </a:p>
          </p:txBody>
        </p:sp>
        <p:sp>
          <p:nvSpPr>
            <p:cNvPr id="6202" name="Oval 91"/>
            <p:cNvSpPr>
              <a:spLocks noChangeAspect="1" noChangeArrowheads="1"/>
            </p:cNvSpPr>
            <p:nvPr/>
          </p:nvSpPr>
          <p:spPr bwMode="auto">
            <a:xfrm>
              <a:off x="4116" y="96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A</a:t>
              </a:r>
            </a:p>
          </p:txBody>
        </p:sp>
        <p:sp>
          <p:nvSpPr>
            <p:cNvPr id="6203" name="Oval 92"/>
            <p:cNvSpPr>
              <a:spLocks noChangeAspect="1" noChangeArrowheads="1"/>
            </p:cNvSpPr>
            <p:nvPr/>
          </p:nvSpPr>
          <p:spPr bwMode="auto">
            <a:xfrm>
              <a:off x="4104" y="188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E</a:t>
              </a:r>
            </a:p>
          </p:txBody>
        </p:sp>
        <p:cxnSp>
          <p:nvCxnSpPr>
            <p:cNvPr id="6204" name="AutoShape 93"/>
            <p:cNvCxnSpPr>
              <a:cxnSpLocks noChangeAspect="1" noChangeShapeType="1"/>
              <a:stCxn id="6202" idx="3"/>
              <a:endCxn id="6201" idx="7"/>
            </p:cNvCxnSpPr>
            <p:nvPr/>
          </p:nvCxnSpPr>
          <p:spPr bwMode="auto">
            <a:xfrm flipH="1">
              <a:off x="3917" y="1174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05" name="AutoShape 94"/>
            <p:cNvCxnSpPr>
              <a:cxnSpLocks noChangeAspect="1" noChangeShapeType="1"/>
              <a:stCxn id="6203" idx="1"/>
              <a:endCxn id="6201" idx="5"/>
            </p:cNvCxnSpPr>
            <p:nvPr/>
          </p:nvCxnSpPr>
          <p:spPr bwMode="auto">
            <a:xfrm flipH="1" flipV="1">
              <a:off x="3917" y="1635"/>
              <a:ext cx="220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06" name="AutoShape 95"/>
            <p:cNvCxnSpPr>
              <a:cxnSpLocks noChangeAspect="1" noChangeShapeType="1"/>
              <a:stCxn id="6203" idx="7"/>
              <a:endCxn id="6200" idx="3"/>
            </p:cNvCxnSpPr>
            <p:nvPr/>
          </p:nvCxnSpPr>
          <p:spPr bwMode="auto">
            <a:xfrm flipV="1">
              <a:off x="4301" y="1635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07" name="AutoShape 96"/>
            <p:cNvCxnSpPr>
              <a:cxnSpLocks noChangeAspect="1" noChangeShapeType="1"/>
              <a:stCxn id="6202" idx="5"/>
              <a:endCxn id="6200" idx="1"/>
            </p:cNvCxnSpPr>
            <p:nvPr/>
          </p:nvCxnSpPr>
          <p:spPr bwMode="auto">
            <a:xfrm>
              <a:off x="4313" y="1174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08" name="AutoShape 97"/>
            <p:cNvCxnSpPr>
              <a:cxnSpLocks noChangeAspect="1" noChangeShapeType="1"/>
              <a:stCxn id="6201" idx="6"/>
              <a:endCxn id="6200" idx="2"/>
            </p:cNvCxnSpPr>
            <p:nvPr/>
          </p:nvCxnSpPr>
          <p:spPr bwMode="auto">
            <a:xfrm>
              <a:off x="3962" y="1541"/>
              <a:ext cx="51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09" name="Oval 98"/>
            <p:cNvSpPr>
              <a:spLocks noChangeAspect="1" noChangeArrowheads="1"/>
            </p:cNvSpPr>
            <p:nvPr/>
          </p:nvSpPr>
          <p:spPr bwMode="auto">
            <a:xfrm>
              <a:off x="5259" y="1426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D</a:t>
              </a:r>
            </a:p>
          </p:txBody>
        </p:sp>
        <p:cxnSp>
          <p:nvCxnSpPr>
            <p:cNvPr id="6210" name="AutoShape 99"/>
            <p:cNvCxnSpPr>
              <a:cxnSpLocks noChangeAspect="1" noChangeShapeType="1"/>
              <a:stCxn id="6215" idx="7"/>
              <a:endCxn id="6209" idx="3"/>
            </p:cNvCxnSpPr>
            <p:nvPr/>
          </p:nvCxnSpPr>
          <p:spPr bwMode="auto">
            <a:xfrm flipV="1">
              <a:off x="5071" y="1629"/>
              <a:ext cx="221" cy="2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11" name="AutoShape 100"/>
            <p:cNvCxnSpPr>
              <a:cxnSpLocks noChangeAspect="1" noChangeShapeType="1"/>
              <a:stCxn id="6209" idx="1"/>
              <a:endCxn id="6202" idx="6"/>
            </p:cNvCxnSpPr>
            <p:nvPr/>
          </p:nvCxnSpPr>
          <p:spPr bwMode="auto">
            <a:xfrm flipH="1" flipV="1">
              <a:off x="4358" y="1080"/>
              <a:ext cx="934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12" name="Text Box 101"/>
            <p:cNvSpPr txBox="1">
              <a:spLocks noChangeArrowheads="1"/>
            </p:cNvSpPr>
            <p:nvPr/>
          </p:nvSpPr>
          <p:spPr bwMode="auto">
            <a:xfrm>
              <a:off x="3648" y="81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213" name="Text Box 102"/>
            <p:cNvSpPr txBox="1">
              <a:spLocks noChangeArrowheads="1"/>
            </p:cNvSpPr>
            <p:nvPr/>
          </p:nvSpPr>
          <p:spPr bwMode="auto">
            <a:xfrm>
              <a:off x="3264" y="1268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6214" name="AutoShape 103"/>
            <p:cNvCxnSpPr>
              <a:cxnSpLocks noChangeAspect="1" noChangeShapeType="1"/>
              <a:stCxn id="6200" idx="6"/>
              <a:endCxn id="6209" idx="2"/>
            </p:cNvCxnSpPr>
            <p:nvPr/>
          </p:nvCxnSpPr>
          <p:spPr bwMode="auto">
            <a:xfrm>
              <a:off x="4731" y="1541"/>
              <a:ext cx="52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15" name="Oval 104"/>
            <p:cNvSpPr>
              <a:spLocks noChangeAspect="1" noChangeArrowheads="1"/>
            </p:cNvSpPr>
            <p:nvPr/>
          </p:nvSpPr>
          <p:spPr bwMode="auto">
            <a:xfrm>
              <a:off x="4874" y="188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F</a:t>
              </a:r>
            </a:p>
          </p:txBody>
        </p:sp>
        <p:cxnSp>
          <p:nvCxnSpPr>
            <p:cNvPr id="6216" name="AutoShape 105"/>
            <p:cNvCxnSpPr>
              <a:cxnSpLocks noChangeAspect="1" noChangeShapeType="1"/>
              <a:stCxn id="6200" idx="5"/>
              <a:endCxn id="6215" idx="1"/>
            </p:cNvCxnSpPr>
            <p:nvPr/>
          </p:nvCxnSpPr>
          <p:spPr bwMode="auto">
            <a:xfrm>
              <a:off x="4686" y="1635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179" name="AutoShape 108"/>
          <p:cNvSpPr>
            <a:spLocks noChangeArrowheads="1"/>
          </p:cNvSpPr>
          <p:nvPr/>
        </p:nvSpPr>
        <p:spPr bwMode="auto">
          <a:xfrm>
            <a:off x="7215188" y="4935538"/>
            <a:ext cx="314801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80" name="AutoShape 109"/>
          <p:cNvSpPr>
            <a:spLocks noChangeArrowheads="1"/>
          </p:cNvSpPr>
          <p:nvPr/>
        </p:nvSpPr>
        <p:spPr bwMode="auto">
          <a:xfrm>
            <a:off x="7820025" y="4203700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81" name="Oval 110"/>
          <p:cNvSpPr>
            <a:spLocks noChangeAspect="1" noChangeArrowheads="1"/>
          </p:cNvSpPr>
          <p:nvPr/>
        </p:nvSpPr>
        <p:spPr bwMode="auto">
          <a:xfrm>
            <a:off x="8658226" y="4997451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6182" name="Oval 111"/>
          <p:cNvSpPr>
            <a:spLocks noChangeAspect="1" noChangeArrowheads="1"/>
          </p:cNvSpPr>
          <p:nvPr/>
        </p:nvSpPr>
        <p:spPr bwMode="auto">
          <a:xfrm>
            <a:off x="7437438" y="4997451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6183" name="Oval 112"/>
          <p:cNvSpPr>
            <a:spLocks noChangeAspect="1" noChangeArrowheads="1"/>
          </p:cNvSpPr>
          <p:nvPr/>
        </p:nvSpPr>
        <p:spPr bwMode="auto">
          <a:xfrm>
            <a:off x="8066088" y="4265613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6184" name="Oval 113"/>
          <p:cNvSpPr>
            <a:spLocks noChangeAspect="1" noChangeArrowheads="1"/>
          </p:cNvSpPr>
          <p:nvPr/>
        </p:nvSpPr>
        <p:spPr bwMode="auto">
          <a:xfrm>
            <a:off x="8047038" y="57292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</a:t>
            </a:r>
          </a:p>
        </p:txBody>
      </p:sp>
      <p:cxnSp>
        <p:nvCxnSpPr>
          <p:cNvPr id="6185" name="AutoShape 114"/>
          <p:cNvCxnSpPr>
            <a:cxnSpLocks noChangeAspect="1" noChangeShapeType="1"/>
            <a:stCxn id="6183" idx="3"/>
            <a:endCxn id="6182" idx="7"/>
          </p:cNvCxnSpPr>
          <p:nvPr/>
        </p:nvCxnSpPr>
        <p:spPr bwMode="auto">
          <a:xfrm flipH="1">
            <a:off x="7750175" y="459740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6" name="AutoShape 115"/>
          <p:cNvCxnSpPr>
            <a:cxnSpLocks noChangeAspect="1" noChangeShapeType="1"/>
            <a:stCxn id="6184" idx="1"/>
            <a:endCxn id="6182" idx="5"/>
          </p:cNvCxnSpPr>
          <p:nvPr/>
        </p:nvCxnSpPr>
        <p:spPr bwMode="auto">
          <a:xfrm flipH="1" flipV="1">
            <a:off x="7750175" y="5329238"/>
            <a:ext cx="349250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7" name="AutoShape 116"/>
          <p:cNvCxnSpPr>
            <a:cxnSpLocks noChangeAspect="1" noChangeShapeType="1"/>
            <a:stCxn id="6184" idx="7"/>
            <a:endCxn id="6181" idx="3"/>
          </p:cNvCxnSpPr>
          <p:nvPr/>
        </p:nvCxnSpPr>
        <p:spPr bwMode="auto">
          <a:xfrm flipV="1">
            <a:off x="8359775" y="5329238"/>
            <a:ext cx="350838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8" name="AutoShape 117"/>
          <p:cNvCxnSpPr>
            <a:cxnSpLocks noChangeAspect="1" noChangeShapeType="1"/>
            <a:stCxn id="6183" idx="5"/>
            <a:endCxn id="6181" idx="1"/>
          </p:cNvCxnSpPr>
          <p:nvPr/>
        </p:nvCxnSpPr>
        <p:spPr bwMode="auto">
          <a:xfrm>
            <a:off x="8378825" y="4597400"/>
            <a:ext cx="331788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9" name="AutoShape 118"/>
          <p:cNvCxnSpPr>
            <a:cxnSpLocks noChangeAspect="1" noChangeShapeType="1"/>
            <a:stCxn id="6182" idx="6"/>
            <a:endCxn id="6181" idx="2"/>
          </p:cNvCxnSpPr>
          <p:nvPr/>
        </p:nvCxnSpPr>
        <p:spPr bwMode="auto">
          <a:xfrm>
            <a:off x="7821614" y="5180013"/>
            <a:ext cx="8159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90" name="Oval 119"/>
          <p:cNvSpPr>
            <a:spLocks noChangeAspect="1" noChangeArrowheads="1"/>
          </p:cNvSpPr>
          <p:nvPr/>
        </p:nvSpPr>
        <p:spPr bwMode="auto">
          <a:xfrm>
            <a:off x="9880601" y="4997451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</a:t>
            </a:r>
          </a:p>
        </p:txBody>
      </p:sp>
      <p:cxnSp>
        <p:nvCxnSpPr>
          <p:cNvPr id="6191" name="AutoShape 120"/>
          <p:cNvCxnSpPr>
            <a:cxnSpLocks noChangeAspect="1" noChangeShapeType="1"/>
            <a:stCxn id="6196" idx="7"/>
            <a:endCxn id="6190" idx="3"/>
          </p:cNvCxnSpPr>
          <p:nvPr/>
        </p:nvCxnSpPr>
        <p:spPr bwMode="auto">
          <a:xfrm flipV="1">
            <a:off x="9582150" y="5329238"/>
            <a:ext cx="350838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2" name="AutoShape 121"/>
          <p:cNvCxnSpPr>
            <a:cxnSpLocks noChangeAspect="1" noChangeShapeType="1"/>
            <a:stCxn id="6190" idx="1"/>
            <a:endCxn id="6183" idx="6"/>
          </p:cNvCxnSpPr>
          <p:nvPr/>
        </p:nvCxnSpPr>
        <p:spPr bwMode="auto">
          <a:xfrm flipH="1" flipV="1">
            <a:off x="8450264" y="4448176"/>
            <a:ext cx="1482725" cy="582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93" name="Text Box 122"/>
          <p:cNvSpPr txBox="1">
            <a:spLocks noChangeArrowheads="1"/>
          </p:cNvSpPr>
          <p:nvPr/>
        </p:nvSpPr>
        <p:spPr bwMode="auto">
          <a:xfrm>
            <a:off x="7323139" y="4022726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lv-LV" sz="2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194" name="Text Box 123"/>
          <p:cNvSpPr txBox="1">
            <a:spLocks noChangeArrowheads="1"/>
          </p:cNvSpPr>
          <p:nvPr/>
        </p:nvSpPr>
        <p:spPr bwMode="auto">
          <a:xfrm>
            <a:off x="6713539" y="4746626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lv-LV" sz="2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</p:txBody>
      </p:sp>
      <p:cxnSp>
        <p:nvCxnSpPr>
          <p:cNvPr id="6195" name="AutoShape 124"/>
          <p:cNvCxnSpPr>
            <a:cxnSpLocks noChangeAspect="1" noChangeShapeType="1"/>
            <a:stCxn id="6181" idx="6"/>
            <a:endCxn id="6190" idx="2"/>
          </p:cNvCxnSpPr>
          <p:nvPr/>
        </p:nvCxnSpPr>
        <p:spPr bwMode="auto">
          <a:xfrm>
            <a:off x="9042401" y="5180013"/>
            <a:ext cx="8175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96" name="Oval 125"/>
          <p:cNvSpPr>
            <a:spLocks noChangeAspect="1" noChangeArrowheads="1"/>
          </p:cNvSpPr>
          <p:nvPr/>
        </p:nvSpPr>
        <p:spPr bwMode="auto">
          <a:xfrm>
            <a:off x="9269413" y="57292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cxnSp>
        <p:nvCxnSpPr>
          <p:cNvPr id="6197" name="AutoShape 126"/>
          <p:cNvCxnSpPr>
            <a:cxnSpLocks noChangeAspect="1" noChangeShapeType="1"/>
            <a:stCxn id="6181" idx="5"/>
            <a:endCxn id="6196" idx="1"/>
          </p:cNvCxnSpPr>
          <p:nvPr/>
        </p:nvCxnSpPr>
        <p:spPr bwMode="auto">
          <a:xfrm>
            <a:off x="8970964" y="5329238"/>
            <a:ext cx="350837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425277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Breadth-First Search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9B14BB9-227A-4515-96D2-47B18FC04724}" type="slidenum">
              <a:rPr lang="en-US" altLang="lv-LV" sz="1400"/>
              <a:pPr eaLnBrk="1" hangingPunct="1"/>
              <a:t>17</a:t>
            </a:fld>
            <a:endParaRPr lang="en-US" altLang="lv-LV" sz="1400"/>
          </a:p>
        </p:txBody>
      </p:sp>
      <p:sp>
        <p:nvSpPr>
          <p:cNvPr id="717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 (cont.)</a:t>
            </a:r>
          </a:p>
        </p:txBody>
      </p:sp>
      <p:sp>
        <p:nvSpPr>
          <p:cNvPr id="7173" name="AutoShape 1079"/>
          <p:cNvSpPr>
            <a:spLocks noChangeArrowheads="1"/>
          </p:cNvSpPr>
          <p:nvPr/>
        </p:nvSpPr>
        <p:spPr bwMode="auto">
          <a:xfrm rot="5400000">
            <a:off x="8234363" y="3757613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74" name="AutoShape 1080"/>
          <p:cNvSpPr>
            <a:spLocks noChangeArrowheads="1"/>
          </p:cNvSpPr>
          <p:nvPr/>
        </p:nvSpPr>
        <p:spPr bwMode="auto">
          <a:xfrm rot="8100000" flipH="1" flipV="1">
            <a:off x="5691188" y="3733801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75" name="AutoShape 1081"/>
          <p:cNvSpPr>
            <a:spLocks noChangeArrowheads="1"/>
          </p:cNvSpPr>
          <p:nvPr/>
        </p:nvSpPr>
        <p:spPr bwMode="auto">
          <a:xfrm rot="5400000">
            <a:off x="3814763" y="3757613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grpSp>
        <p:nvGrpSpPr>
          <p:cNvPr id="7176" name="Group 1101"/>
          <p:cNvGrpSpPr>
            <a:grpSpLocks/>
          </p:cNvGrpSpPr>
          <p:nvPr/>
        </p:nvGrpSpPr>
        <p:grpSpPr bwMode="auto">
          <a:xfrm>
            <a:off x="2219326" y="1508126"/>
            <a:ext cx="3649663" cy="2073275"/>
            <a:chOff x="384" y="950"/>
            <a:chExt cx="2299" cy="1306"/>
          </a:xfrm>
        </p:grpSpPr>
        <p:sp>
          <p:nvSpPr>
            <p:cNvPr id="7243" name="AutoShape 1082"/>
            <p:cNvSpPr>
              <a:spLocks noChangeArrowheads="1"/>
            </p:cNvSpPr>
            <p:nvPr/>
          </p:nvSpPr>
          <p:spPr bwMode="auto">
            <a:xfrm>
              <a:off x="700" y="1525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44" name="AutoShape 1083"/>
            <p:cNvSpPr>
              <a:spLocks noChangeArrowheads="1"/>
            </p:cNvSpPr>
            <p:nvPr/>
          </p:nvSpPr>
          <p:spPr bwMode="auto">
            <a:xfrm>
              <a:off x="1081" y="106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45" name="Oval 1084"/>
            <p:cNvSpPr>
              <a:spLocks noChangeAspect="1" noChangeArrowheads="1"/>
            </p:cNvSpPr>
            <p:nvPr/>
          </p:nvSpPr>
          <p:spPr bwMode="auto">
            <a:xfrm>
              <a:off x="1609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C</a:t>
              </a:r>
            </a:p>
          </p:txBody>
        </p:sp>
        <p:sp>
          <p:nvSpPr>
            <p:cNvPr id="7246" name="Oval 1085"/>
            <p:cNvSpPr>
              <a:spLocks noChangeAspect="1" noChangeArrowheads="1"/>
            </p:cNvSpPr>
            <p:nvPr/>
          </p:nvSpPr>
          <p:spPr bwMode="auto">
            <a:xfrm>
              <a:off x="840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B</a:t>
              </a:r>
            </a:p>
          </p:txBody>
        </p:sp>
        <p:sp>
          <p:nvSpPr>
            <p:cNvPr id="7247" name="Oval 1086"/>
            <p:cNvSpPr>
              <a:spLocks noChangeAspect="1" noChangeArrowheads="1"/>
            </p:cNvSpPr>
            <p:nvPr/>
          </p:nvSpPr>
          <p:spPr bwMode="auto">
            <a:xfrm>
              <a:off x="1236" y="1103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A</a:t>
              </a:r>
            </a:p>
          </p:txBody>
        </p:sp>
        <p:sp>
          <p:nvSpPr>
            <p:cNvPr id="7248" name="Oval 1087"/>
            <p:cNvSpPr>
              <a:spLocks noChangeAspect="1" noChangeArrowheads="1"/>
            </p:cNvSpPr>
            <p:nvPr/>
          </p:nvSpPr>
          <p:spPr bwMode="auto">
            <a:xfrm>
              <a:off x="1224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E</a:t>
              </a:r>
            </a:p>
          </p:txBody>
        </p:sp>
        <p:cxnSp>
          <p:nvCxnSpPr>
            <p:cNvPr id="7249" name="AutoShape 1088"/>
            <p:cNvCxnSpPr>
              <a:cxnSpLocks noChangeAspect="1" noChangeShapeType="1"/>
              <a:stCxn id="7247" idx="3"/>
              <a:endCxn id="7246" idx="7"/>
            </p:cNvCxnSpPr>
            <p:nvPr/>
          </p:nvCxnSpPr>
          <p:spPr bwMode="auto">
            <a:xfrm flipH="1">
              <a:off x="1037" y="1312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50" name="AutoShape 1089"/>
            <p:cNvCxnSpPr>
              <a:cxnSpLocks noChangeAspect="1" noChangeShapeType="1"/>
              <a:stCxn id="7248" idx="1"/>
              <a:endCxn id="7246" idx="5"/>
            </p:cNvCxnSpPr>
            <p:nvPr/>
          </p:nvCxnSpPr>
          <p:spPr bwMode="auto">
            <a:xfrm flipH="1" flipV="1">
              <a:off x="1037" y="1773"/>
              <a:ext cx="220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51" name="AutoShape 1090"/>
            <p:cNvCxnSpPr>
              <a:cxnSpLocks noChangeAspect="1" noChangeShapeType="1"/>
              <a:stCxn id="7248" idx="7"/>
              <a:endCxn id="7245" idx="3"/>
            </p:cNvCxnSpPr>
            <p:nvPr/>
          </p:nvCxnSpPr>
          <p:spPr bwMode="auto">
            <a:xfrm flipV="1">
              <a:off x="1421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52" name="AutoShape 1091"/>
            <p:cNvCxnSpPr>
              <a:cxnSpLocks noChangeAspect="1" noChangeShapeType="1"/>
              <a:stCxn id="7247" idx="5"/>
              <a:endCxn id="7245" idx="1"/>
            </p:cNvCxnSpPr>
            <p:nvPr/>
          </p:nvCxnSpPr>
          <p:spPr bwMode="auto">
            <a:xfrm>
              <a:off x="1433" y="1312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53" name="AutoShape 1092"/>
            <p:cNvCxnSpPr>
              <a:cxnSpLocks noChangeAspect="1" noChangeShapeType="1"/>
              <a:stCxn id="7246" idx="6"/>
              <a:endCxn id="7245" idx="2"/>
            </p:cNvCxnSpPr>
            <p:nvPr/>
          </p:nvCxnSpPr>
          <p:spPr bwMode="auto">
            <a:xfrm>
              <a:off x="1082" y="1679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54" name="Oval 1093"/>
            <p:cNvSpPr>
              <a:spLocks noChangeAspect="1" noChangeArrowheads="1"/>
            </p:cNvSpPr>
            <p:nvPr/>
          </p:nvSpPr>
          <p:spPr bwMode="auto">
            <a:xfrm>
              <a:off x="2379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D</a:t>
              </a:r>
            </a:p>
          </p:txBody>
        </p:sp>
        <p:cxnSp>
          <p:nvCxnSpPr>
            <p:cNvPr id="7255" name="AutoShape 1094"/>
            <p:cNvCxnSpPr>
              <a:cxnSpLocks noChangeAspect="1" noChangeShapeType="1"/>
              <a:stCxn id="7260" idx="7"/>
              <a:endCxn id="7254" idx="3"/>
            </p:cNvCxnSpPr>
            <p:nvPr/>
          </p:nvCxnSpPr>
          <p:spPr bwMode="auto">
            <a:xfrm flipV="1">
              <a:off x="2191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56" name="AutoShape 1095"/>
            <p:cNvCxnSpPr>
              <a:cxnSpLocks noChangeAspect="1" noChangeShapeType="1"/>
              <a:stCxn id="7254" idx="1"/>
              <a:endCxn id="7247" idx="6"/>
            </p:cNvCxnSpPr>
            <p:nvPr/>
          </p:nvCxnSpPr>
          <p:spPr bwMode="auto">
            <a:xfrm flipH="1" flipV="1">
              <a:off x="1478" y="1218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57" name="Text Box 1096"/>
            <p:cNvSpPr txBox="1">
              <a:spLocks noChangeArrowheads="1"/>
            </p:cNvSpPr>
            <p:nvPr/>
          </p:nvSpPr>
          <p:spPr bwMode="auto">
            <a:xfrm>
              <a:off x="768" y="950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258" name="Text Box 1097"/>
            <p:cNvSpPr txBox="1">
              <a:spLocks noChangeArrowheads="1"/>
            </p:cNvSpPr>
            <p:nvPr/>
          </p:nvSpPr>
          <p:spPr bwMode="auto">
            <a:xfrm>
              <a:off x="384" y="140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7259" name="AutoShape 1098"/>
            <p:cNvCxnSpPr>
              <a:cxnSpLocks noChangeAspect="1" noChangeShapeType="1"/>
              <a:stCxn id="7245" idx="6"/>
              <a:endCxn id="7254" idx="2"/>
            </p:cNvCxnSpPr>
            <p:nvPr/>
          </p:nvCxnSpPr>
          <p:spPr bwMode="auto">
            <a:xfrm>
              <a:off x="1851" y="1679"/>
              <a:ext cx="51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60" name="Oval 1099"/>
            <p:cNvSpPr>
              <a:spLocks noChangeAspect="1" noChangeArrowheads="1"/>
            </p:cNvSpPr>
            <p:nvPr/>
          </p:nvSpPr>
          <p:spPr bwMode="auto">
            <a:xfrm>
              <a:off x="1994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F</a:t>
              </a:r>
            </a:p>
          </p:txBody>
        </p:sp>
        <p:cxnSp>
          <p:nvCxnSpPr>
            <p:cNvPr id="7261" name="AutoShape 1100"/>
            <p:cNvCxnSpPr>
              <a:cxnSpLocks noChangeAspect="1" noChangeShapeType="1"/>
              <a:stCxn id="7245" idx="5"/>
              <a:endCxn id="7260" idx="1"/>
            </p:cNvCxnSpPr>
            <p:nvPr/>
          </p:nvCxnSpPr>
          <p:spPr bwMode="auto">
            <a:xfrm>
              <a:off x="1806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177" name="Group 1125"/>
          <p:cNvGrpSpPr>
            <a:grpSpLocks/>
          </p:cNvGrpSpPr>
          <p:nvPr/>
        </p:nvGrpSpPr>
        <p:grpSpPr bwMode="auto">
          <a:xfrm>
            <a:off x="2219326" y="4151314"/>
            <a:ext cx="3649663" cy="2130425"/>
            <a:chOff x="438" y="2616"/>
            <a:chExt cx="2299" cy="1342"/>
          </a:xfrm>
        </p:grpSpPr>
        <p:sp>
          <p:nvSpPr>
            <p:cNvPr id="7222" name="AutoShape 1123"/>
            <p:cNvSpPr>
              <a:spLocks noChangeArrowheads="1"/>
            </p:cNvSpPr>
            <p:nvPr/>
          </p:nvSpPr>
          <p:spPr bwMode="auto">
            <a:xfrm>
              <a:off x="1129" y="365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23" name="AutoShape 1103"/>
            <p:cNvSpPr>
              <a:spLocks noChangeArrowheads="1"/>
            </p:cNvSpPr>
            <p:nvPr/>
          </p:nvSpPr>
          <p:spPr bwMode="auto">
            <a:xfrm>
              <a:off x="754" y="319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24" name="AutoShape 1104"/>
            <p:cNvSpPr>
              <a:spLocks noChangeArrowheads="1"/>
            </p:cNvSpPr>
            <p:nvPr/>
          </p:nvSpPr>
          <p:spPr bwMode="auto">
            <a:xfrm>
              <a:off x="1135" y="273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25" name="Oval 1105"/>
            <p:cNvSpPr>
              <a:spLocks noChangeAspect="1" noChangeArrowheads="1"/>
            </p:cNvSpPr>
            <p:nvPr/>
          </p:nvSpPr>
          <p:spPr bwMode="auto">
            <a:xfrm>
              <a:off x="1663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C</a:t>
              </a:r>
            </a:p>
          </p:txBody>
        </p:sp>
        <p:sp>
          <p:nvSpPr>
            <p:cNvPr id="7226" name="Oval 1106"/>
            <p:cNvSpPr>
              <a:spLocks noChangeAspect="1" noChangeArrowheads="1"/>
            </p:cNvSpPr>
            <p:nvPr/>
          </p:nvSpPr>
          <p:spPr bwMode="auto">
            <a:xfrm>
              <a:off x="894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B</a:t>
              </a:r>
            </a:p>
          </p:txBody>
        </p:sp>
        <p:sp>
          <p:nvSpPr>
            <p:cNvPr id="7227" name="Oval 1107"/>
            <p:cNvSpPr>
              <a:spLocks noChangeAspect="1" noChangeArrowheads="1"/>
            </p:cNvSpPr>
            <p:nvPr/>
          </p:nvSpPr>
          <p:spPr bwMode="auto">
            <a:xfrm>
              <a:off x="1290" y="276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A</a:t>
              </a:r>
            </a:p>
          </p:txBody>
        </p:sp>
        <p:sp>
          <p:nvSpPr>
            <p:cNvPr id="7228" name="Oval 1108"/>
            <p:cNvSpPr>
              <a:spLocks noChangeAspect="1" noChangeArrowheads="1"/>
            </p:cNvSpPr>
            <p:nvPr/>
          </p:nvSpPr>
          <p:spPr bwMode="auto">
            <a:xfrm>
              <a:off x="1278" y="369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E</a:t>
              </a:r>
            </a:p>
          </p:txBody>
        </p:sp>
        <p:cxnSp>
          <p:nvCxnSpPr>
            <p:cNvPr id="7229" name="AutoShape 1109"/>
            <p:cNvCxnSpPr>
              <a:cxnSpLocks noChangeAspect="1" noChangeShapeType="1"/>
              <a:stCxn id="7227" idx="3"/>
              <a:endCxn id="7226" idx="7"/>
            </p:cNvCxnSpPr>
            <p:nvPr/>
          </p:nvCxnSpPr>
          <p:spPr bwMode="auto">
            <a:xfrm flipH="1">
              <a:off x="1091" y="297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30" name="AutoShape 1110"/>
            <p:cNvCxnSpPr>
              <a:cxnSpLocks noChangeAspect="1" noChangeShapeType="1"/>
              <a:stCxn id="7228" idx="1"/>
              <a:endCxn id="7226" idx="5"/>
            </p:cNvCxnSpPr>
            <p:nvPr/>
          </p:nvCxnSpPr>
          <p:spPr bwMode="auto">
            <a:xfrm flipH="1" flipV="1">
              <a:off x="1091" y="343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31" name="AutoShape 1111"/>
            <p:cNvCxnSpPr>
              <a:cxnSpLocks noChangeAspect="1" noChangeShapeType="1"/>
              <a:stCxn id="7228" idx="7"/>
              <a:endCxn id="7225" idx="3"/>
            </p:cNvCxnSpPr>
            <p:nvPr/>
          </p:nvCxnSpPr>
          <p:spPr bwMode="auto">
            <a:xfrm flipV="1">
              <a:off x="1475" y="3439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32" name="AutoShape 1112"/>
            <p:cNvCxnSpPr>
              <a:cxnSpLocks noChangeAspect="1" noChangeShapeType="1"/>
              <a:stCxn id="7227" idx="5"/>
              <a:endCxn id="7225" idx="1"/>
            </p:cNvCxnSpPr>
            <p:nvPr/>
          </p:nvCxnSpPr>
          <p:spPr bwMode="auto">
            <a:xfrm>
              <a:off x="1487" y="297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33" name="AutoShape 1113"/>
            <p:cNvCxnSpPr>
              <a:cxnSpLocks noChangeAspect="1" noChangeShapeType="1"/>
              <a:stCxn id="7226" idx="6"/>
              <a:endCxn id="7225" idx="2"/>
            </p:cNvCxnSpPr>
            <p:nvPr/>
          </p:nvCxnSpPr>
          <p:spPr bwMode="auto">
            <a:xfrm>
              <a:off x="1136" y="334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34" name="Oval 1114"/>
            <p:cNvSpPr>
              <a:spLocks noChangeAspect="1" noChangeArrowheads="1"/>
            </p:cNvSpPr>
            <p:nvPr/>
          </p:nvSpPr>
          <p:spPr bwMode="auto">
            <a:xfrm>
              <a:off x="2433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D</a:t>
              </a:r>
            </a:p>
          </p:txBody>
        </p:sp>
        <p:cxnSp>
          <p:nvCxnSpPr>
            <p:cNvPr id="7235" name="AutoShape 1115"/>
            <p:cNvCxnSpPr>
              <a:cxnSpLocks noChangeAspect="1" noChangeShapeType="1"/>
              <a:stCxn id="7240" idx="7"/>
              <a:endCxn id="7234" idx="3"/>
            </p:cNvCxnSpPr>
            <p:nvPr/>
          </p:nvCxnSpPr>
          <p:spPr bwMode="auto">
            <a:xfrm flipV="1">
              <a:off x="2245" y="3439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36" name="AutoShape 1116"/>
            <p:cNvCxnSpPr>
              <a:cxnSpLocks noChangeAspect="1" noChangeShapeType="1"/>
              <a:stCxn id="7234" idx="1"/>
              <a:endCxn id="7227" idx="6"/>
            </p:cNvCxnSpPr>
            <p:nvPr/>
          </p:nvCxnSpPr>
          <p:spPr bwMode="auto">
            <a:xfrm flipH="1" flipV="1">
              <a:off x="1532" y="288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37" name="Text Box 1117"/>
            <p:cNvSpPr txBox="1">
              <a:spLocks noChangeArrowheads="1"/>
            </p:cNvSpPr>
            <p:nvPr/>
          </p:nvSpPr>
          <p:spPr bwMode="auto">
            <a:xfrm>
              <a:off x="822" y="261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238" name="Text Box 1118"/>
            <p:cNvSpPr txBox="1">
              <a:spLocks noChangeArrowheads="1"/>
            </p:cNvSpPr>
            <p:nvPr/>
          </p:nvSpPr>
          <p:spPr bwMode="auto">
            <a:xfrm>
              <a:off x="438" y="307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7239" name="AutoShape 1119"/>
            <p:cNvCxnSpPr>
              <a:cxnSpLocks noChangeAspect="1" noChangeShapeType="1"/>
              <a:stCxn id="7225" idx="6"/>
              <a:endCxn id="7234" idx="2"/>
            </p:cNvCxnSpPr>
            <p:nvPr/>
          </p:nvCxnSpPr>
          <p:spPr bwMode="auto">
            <a:xfrm>
              <a:off x="1905" y="3345"/>
              <a:ext cx="51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40" name="Oval 1120"/>
            <p:cNvSpPr>
              <a:spLocks noChangeAspect="1" noChangeArrowheads="1"/>
            </p:cNvSpPr>
            <p:nvPr/>
          </p:nvSpPr>
          <p:spPr bwMode="auto">
            <a:xfrm>
              <a:off x="2048" y="3691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F</a:t>
              </a:r>
            </a:p>
          </p:txBody>
        </p:sp>
        <p:cxnSp>
          <p:nvCxnSpPr>
            <p:cNvPr id="7241" name="AutoShape 1121"/>
            <p:cNvCxnSpPr>
              <a:cxnSpLocks noChangeAspect="1" noChangeShapeType="1"/>
              <a:stCxn id="7225" idx="5"/>
              <a:endCxn id="7240" idx="1"/>
            </p:cNvCxnSpPr>
            <p:nvPr/>
          </p:nvCxnSpPr>
          <p:spPr bwMode="auto">
            <a:xfrm>
              <a:off x="1860" y="3439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42" name="Text Box 1124"/>
            <p:cNvSpPr txBox="1">
              <a:spLocks noChangeArrowheads="1"/>
            </p:cNvSpPr>
            <p:nvPr/>
          </p:nvSpPr>
          <p:spPr bwMode="auto">
            <a:xfrm>
              <a:off x="810" y="352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7178" name="Group 1170"/>
          <p:cNvGrpSpPr>
            <a:grpSpLocks/>
          </p:cNvGrpSpPr>
          <p:nvPr/>
        </p:nvGrpSpPr>
        <p:grpSpPr bwMode="auto">
          <a:xfrm>
            <a:off x="6637338" y="1508126"/>
            <a:ext cx="3649662" cy="2130425"/>
            <a:chOff x="3072" y="950"/>
            <a:chExt cx="2299" cy="1342"/>
          </a:xfrm>
        </p:grpSpPr>
        <p:sp>
          <p:nvSpPr>
            <p:cNvPr id="7201" name="AutoShape 1127"/>
            <p:cNvSpPr>
              <a:spLocks noChangeArrowheads="1"/>
            </p:cNvSpPr>
            <p:nvPr/>
          </p:nvSpPr>
          <p:spPr bwMode="auto">
            <a:xfrm>
              <a:off x="3763" y="198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02" name="AutoShape 1128"/>
            <p:cNvSpPr>
              <a:spLocks noChangeArrowheads="1"/>
            </p:cNvSpPr>
            <p:nvPr/>
          </p:nvSpPr>
          <p:spPr bwMode="auto">
            <a:xfrm>
              <a:off x="3388" y="1525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03" name="AutoShape 1129"/>
            <p:cNvSpPr>
              <a:spLocks noChangeArrowheads="1"/>
            </p:cNvSpPr>
            <p:nvPr/>
          </p:nvSpPr>
          <p:spPr bwMode="auto">
            <a:xfrm>
              <a:off x="3769" y="106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04" name="Oval 1130"/>
            <p:cNvSpPr>
              <a:spLocks noChangeAspect="1" noChangeArrowheads="1"/>
            </p:cNvSpPr>
            <p:nvPr/>
          </p:nvSpPr>
          <p:spPr bwMode="auto">
            <a:xfrm>
              <a:off x="4297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C</a:t>
              </a:r>
            </a:p>
          </p:txBody>
        </p:sp>
        <p:sp>
          <p:nvSpPr>
            <p:cNvPr id="7205" name="Oval 1131"/>
            <p:cNvSpPr>
              <a:spLocks noChangeAspect="1" noChangeArrowheads="1"/>
            </p:cNvSpPr>
            <p:nvPr/>
          </p:nvSpPr>
          <p:spPr bwMode="auto">
            <a:xfrm>
              <a:off x="3528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B</a:t>
              </a:r>
            </a:p>
          </p:txBody>
        </p:sp>
        <p:sp>
          <p:nvSpPr>
            <p:cNvPr id="7206" name="Oval 1132"/>
            <p:cNvSpPr>
              <a:spLocks noChangeAspect="1" noChangeArrowheads="1"/>
            </p:cNvSpPr>
            <p:nvPr/>
          </p:nvSpPr>
          <p:spPr bwMode="auto">
            <a:xfrm>
              <a:off x="3924" y="1103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A</a:t>
              </a:r>
            </a:p>
          </p:txBody>
        </p:sp>
        <p:sp>
          <p:nvSpPr>
            <p:cNvPr id="7207" name="Oval 1133"/>
            <p:cNvSpPr>
              <a:spLocks noChangeAspect="1" noChangeArrowheads="1"/>
            </p:cNvSpPr>
            <p:nvPr/>
          </p:nvSpPr>
          <p:spPr bwMode="auto">
            <a:xfrm>
              <a:off x="3912" y="202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E</a:t>
              </a:r>
            </a:p>
          </p:txBody>
        </p:sp>
        <p:cxnSp>
          <p:nvCxnSpPr>
            <p:cNvPr id="7208" name="AutoShape 1134"/>
            <p:cNvCxnSpPr>
              <a:cxnSpLocks noChangeAspect="1" noChangeShapeType="1"/>
              <a:stCxn id="7206" idx="3"/>
              <a:endCxn id="7205" idx="7"/>
            </p:cNvCxnSpPr>
            <p:nvPr/>
          </p:nvCxnSpPr>
          <p:spPr bwMode="auto">
            <a:xfrm flipH="1">
              <a:off x="3725" y="1312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9" name="AutoShape 1135"/>
            <p:cNvCxnSpPr>
              <a:cxnSpLocks noChangeAspect="1" noChangeShapeType="1"/>
              <a:stCxn id="7207" idx="1"/>
              <a:endCxn id="7205" idx="5"/>
            </p:cNvCxnSpPr>
            <p:nvPr/>
          </p:nvCxnSpPr>
          <p:spPr bwMode="auto">
            <a:xfrm flipH="1" flipV="1">
              <a:off x="3725" y="1773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0" name="AutoShape 1136"/>
            <p:cNvCxnSpPr>
              <a:cxnSpLocks noChangeAspect="1" noChangeShapeType="1"/>
              <a:stCxn id="7207" idx="7"/>
              <a:endCxn id="7204" idx="3"/>
            </p:cNvCxnSpPr>
            <p:nvPr/>
          </p:nvCxnSpPr>
          <p:spPr bwMode="auto">
            <a:xfrm flipV="1">
              <a:off x="4109" y="1773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1" name="AutoShape 1137"/>
            <p:cNvCxnSpPr>
              <a:cxnSpLocks noChangeAspect="1" noChangeShapeType="1"/>
              <a:stCxn id="7206" idx="5"/>
              <a:endCxn id="7204" idx="1"/>
            </p:cNvCxnSpPr>
            <p:nvPr/>
          </p:nvCxnSpPr>
          <p:spPr bwMode="auto">
            <a:xfrm>
              <a:off x="4121" y="1312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2" name="AutoShape 1138"/>
            <p:cNvCxnSpPr>
              <a:cxnSpLocks noChangeAspect="1" noChangeShapeType="1"/>
              <a:stCxn id="7205" idx="6"/>
              <a:endCxn id="7204" idx="2"/>
            </p:cNvCxnSpPr>
            <p:nvPr/>
          </p:nvCxnSpPr>
          <p:spPr bwMode="auto">
            <a:xfrm>
              <a:off x="3770" y="1679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13" name="Oval 1139"/>
            <p:cNvSpPr>
              <a:spLocks noChangeAspect="1" noChangeArrowheads="1"/>
            </p:cNvSpPr>
            <p:nvPr/>
          </p:nvSpPr>
          <p:spPr bwMode="auto">
            <a:xfrm>
              <a:off x="5067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D</a:t>
              </a:r>
            </a:p>
          </p:txBody>
        </p:sp>
        <p:cxnSp>
          <p:nvCxnSpPr>
            <p:cNvPr id="7214" name="AutoShape 1140"/>
            <p:cNvCxnSpPr>
              <a:cxnSpLocks noChangeAspect="1" noChangeShapeType="1"/>
              <a:stCxn id="7219" idx="7"/>
              <a:endCxn id="7213" idx="3"/>
            </p:cNvCxnSpPr>
            <p:nvPr/>
          </p:nvCxnSpPr>
          <p:spPr bwMode="auto">
            <a:xfrm flipV="1">
              <a:off x="4879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5" name="AutoShape 1141"/>
            <p:cNvCxnSpPr>
              <a:cxnSpLocks noChangeAspect="1" noChangeShapeType="1"/>
              <a:stCxn id="7213" idx="1"/>
              <a:endCxn id="7206" idx="6"/>
            </p:cNvCxnSpPr>
            <p:nvPr/>
          </p:nvCxnSpPr>
          <p:spPr bwMode="auto">
            <a:xfrm flipH="1" flipV="1">
              <a:off x="4166" y="1218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16" name="Text Box 1142"/>
            <p:cNvSpPr txBox="1">
              <a:spLocks noChangeArrowheads="1"/>
            </p:cNvSpPr>
            <p:nvPr/>
          </p:nvSpPr>
          <p:spPr bwMode="auto">
            <a:xfrm>
              <a:off x="3456" y="950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217" name="Text Box 1143"/>
            <p:cNvSpPr txBox="1">
              <a:spLocks noChangeArrowheads="1"/>
            </p:cNvSpPr>
            <p:nvPr/>
          </p:nvSpPr>
          <p:spPr bwMode="auto">
            <a:xfrm>
              <a:off x="3072" y="140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7218" name="AutoShape 1144"/>
            <p:cNvCxnSpPr>
              <a:cxnSpLocks noChangeAspect="1" noChangeShapeType="1"/>
              <a:stCxn id="7204" idx="6"/>
              <a:endCxn id="7213" idx="2"/>
            </p:cNvCxnSpPr>
            <p:nvPr/>
          </p:nvCxnSpPr>
          <p:spPr bwMode="auto">
            <a:xfrm>
              <a:off x="4539" y="1679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19" name="Oval 1145"/>
            <p:cNvSpPr>
              <a:spLocks noChangeAspect="1" noChangeArrowheads="1"/>
            </p:cNvSpPr>
            <p:nvPr/>
          </p:nvSpPr>
          <p:spPr bwMode="auto">
            <a:xfrm>
              <a:off x="4682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F</a:t>
              </a:r>
            </a:p>
          </p:txBody>
        </p:sp>
        <p:cxnSp>
          <p:nvCxnSpPr>
            <p:cNvPr id="7220" name="AutoShape 1146"/>
            <p:cNvCxnSpPr>
              <a:cxnSpLocks noChangeAspect="1" noChangeShapeType="1"/>
              <a:stCxn id="7204" idx="5"/>
              <a:endCxn id="7219" idx="1"/>
            </p:cNvCxnSpPr>
            <p:nvPr/>
          </p:nvCxnSpPr>
          <p:spPr bwMode="auto">
            <a:xfrm>
              <a:off x="4494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21" name="Text Box 1147"/>
            <p:cNvSpPr txBox="1">
              <a:spLocks noChangeArrowheads="1"/>
            </p:cNvSpPr>
            <p:nvPr/>
          </p:nvSpPr>
          <p:spPr bwMode="auto">
            <a:xfrm>
              <a:off x="3444" y="185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7179" name="Group 1171"/>
          <p:cNvGrpSpPr>
            <a:grpSpLocks/>
          </p:cNvGrpSpPr>
          <p:nvPr/>
        </p:nvGrpSpPr>
        <p:grpSpPr bwMode="auto">
          <a:xfrm>
            <a:off x="6637338" y="4151314"/>
            <a:ext cx="3649662" cy="2130425"/>
            <a:chOff x="3221" y="2615"/>
            <a:chExt cx="2299" cy="1342"/>
          </a:xfrm>
        </p:grpSpPr>
        <p:sp>
          <p:nvSpPr>
            <p:cNvPr id="7180" name="AutoShape 1148"/>
            <p:cNvSpPr>
              <a:spLocks noChangeArrowheads="1"/>
            </p:cNvSpPr>
            <p:nvPr/>
          </p:nvSpPr>
          <p:spPr bwMode="auto">
            <a:xfrm>
              <a:off x="3912" y="364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81" name="AutoShape 1149"/>
            <p:cNvSpPr>
              <a:spLocks noChangeArrowheads="1"/>
            </p:cNvSpPr>
            <p:nvPr/>
          </p:nvSpPr>
          <p:spPr bwMode="auto">
            <a:xfrm>
              <a:off x="3537" y="3190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82" name="AutoShape 1150"/>
            <p:cNvSpPr>
              <a:spLocks noChangeArrowheads="1"/>
            </p:cNvSpPr>
            <p:nvPr/>
          </p:nvSpPr>
          <p:spPr bwMode="auto">
            <a:xfrm>
              <a:off x="3918" y="272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183" name="Oval 1151"/>
            <p:cNvSpPr>
              <a:spLocks noChangeAspect="1" noChangeArrowheads="1"/>
            </p:cNvSpPr>
            <p:nvPr/>
          </p:nvSpPr>
          <p:spPr bwMode="auto">
            <a:xfrm>
              <a:off x="444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C</a:t>
              </a:r>
            </a:p>
          </p:txBody>
        </p:sp>
        <p:sp>
          <p:nvSpPr>
            <p:cNvPr id="7184" name="Oval 1152"/>
            <p:cNvSpPr>
              <a:spLocks noChangeAspect="1" noChangeArrowheads="1"/>
            </p:cNvSpPr>
            <p:nvPr/>
          </p:nvSpPr>
          <p:spPr bwMode="auto">
            <a:xfrm>
              <a:off x="3677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B</a:t>
              </a:r>
            </a:p>
          </p:txBody>
        </p:sp>
        <p:sp>
          <p:nvSpPr>
            <p:cNvPr id="7185" name="Oval 1153"/>
            <p:cNvSpPr>
              <a:spLocks noChangeAspect="1" noChangeArrowheads="1"/>
            </p:cNvSpPr>
            <p:nvPr/>
          </p:nvSpPr>
          <p:spPr bwMode="auto">
            <a:xfrm>
              <a:off x="4073" y="2768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A</a:t>
              </a:r>
            </a:p>
          </p:txBody>
        </p:sp>
        <p:sp>
          <p:nvSpPr>
            <p:cNvPr id="7186" name="Oval 1154"/>
            <p:cNvSpPr>
              <a:spLocks noChangeAspect="1" noChangeArrowheads="1"/>
            </p:cNvSpPr>
            <p:nvPr/>
          </p:nvSpPr>
          <p:spPr bwMode="auto">
            <a:xfrm>
              <a:off x="4061" y="369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E</a:t>
              </a:r>
            </a:p>
          </p:txBody>
        </p:sp>
        <p:cxnSp>
          <p:nvCxnSpPr>
            <p:cNvPr id="7187" name="AutoShape 1155"/>
            <p:cNvCxnSpPr>
              <a:cxnSpLocks noChangeAspect="1" noChangeShapeType="1"/>
              <a:stCxn id="7185" idx="3"/>
              <a:endCxn id="7184" idx="7"/>
            </p:cNvCxnSpPr>
            <p:nvPr/>
          </p:nvCxnSpPr>
          <p:spPr bwMode="auto">
            <a:xfrm flipH="1">
              <a:off x="3874" y="2977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8" name="AutoShape 1156"/>
            <p:cNvCxnSpPr>
              <a:cxnSpLocks noChangeAspect="1" noChangeShapeType="1"/>
              <a:stCxn id="7186" idx="1"/>
              <a:endCxn id="7184" idx="5"/>
            </p:cNvCxnSpPr>
            <p:nvPr/>
          </p:nvCxnSpPr>
          <p:spPr bwMode="auto">
            <a:xfrm flipH="1" flipV="1">
              <a:off x="3874" y="3438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9" name="AutoShape 1157"/>
            <p:cNvCxnSpPr>
              <a:cxnSpLocks noChangeAspect="1" noChangeShapeType="1"/>
              <a:stCxn id="7186" idx="7"/>
              <a:endCxn id="7183" idx="3"/>
            </p:cNvCxnSpPr>
            <p:nvPr/>
          </p:nvCxnSpPr>
          <p:spPr bwMode="auto">
            <a:xfrm flipV="1">
              <a:off x="4258" y="3438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0" name="AutoShape 1158"/>
            <p:cNvCxnSpPr>
              <a:cxnSpLocks noChangeAspect="1" noChangeShapeType="1"/>
              <a:stCxn id="7185" idx="5"/>
              <a:endCxn id="7183" idx="1"/>
            </p:cNvCxnSpPr>
            <p:nvPr/>
          </p:nvCxnSpPr>
          <p:spPr bwMode="auto">
            <a:xfrm>
              <a:off x="4270" y="2977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1" name="AutoShape 1159"/>
            <p:cNvCxnSpPr>
              <a:cxnSpLocks noChangeAspect="1" noChangeShapeType="1"/>
              <a:stCxn id="7184" idx="6"/>
              <a:endCxn id="7183" idx="2"/>
            </p:cNvCxnSpPr>
            <p:nvPr/>
          </p:nvCxnSpPr>
          <p:spPr bwMode="auto">
            <a:xfrm>
              <a:off x="3919" y="3344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2" name="Oval 1160"/>
            <p:cNvSpPr>
              <a:spLocks noChangeAspect="1" noChangeArrowheads="1"/>
            </p:cNvSpPr>
            <p:nvPr/>
          </p:nvSpPr>
          <p:spPr bwMode="auto">
            <a:xfrm>
              <a:off x="521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D</a:t>
              </a:r>
            </a:p>
          </p:txBody>
        </p:sp>
        <p:cxnSp>
          <p:nvCxnSpPr>
            <p:cNvPr id="7193" name="AutoShape 1161"/>
            <p:cNvCxnSpPr>
              <a:cxnSpLocks noChangeAspect="1" noChangeShapeType="1"/>
              <a:stCxn id="7198" idx="7"/>
              <a:endCxn id="7192" idx="3"/>
            </p:cNvCxnSpPr>
            <p:nvPr/>
          </p:nvCxnSpPr>
          <p:spPr bwMode="auto">
            <a:xfrm flipV="1">
              <a:off x="5028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4" name="AutoShape 1162"/>
            <p:cNvCxnSpPr>
              <a:cxnSpLocks noChangeAspect="1" noChangeShapeType="1"/>
              <a:stCxn id="7192" idx="1"/>
              <a:endCxn id="7185" idx="6"/>
            </p:cNvCxnSpPr>
            <p:nvPr/>
          </p:nvCxnSpPr>
          <p:spPr bwMode="auto">
            <a:xfrm flipH="1" flipV="1">
              <a:off x="4315" y="2883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5" name="Text Box 1163"/>
            <p:cNvSpPr txBox="1">
              <a:spLocks noChangeArrowheads="1"/>
            </p:cNvSpPr>
            <p:nvPr/>
          </p:nvSpPr>
          <p:spPr bwMode="auto">
            <a:xfrm>
              <a:off x="3605" y="2615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196" name="Text Box 1164"/>
            <p:cNvSpPr txBox="1">
              <a:spLocks noChangeArrowheads="1"/>
            </p:cNvSpPr>
            <p:nvPr/>
          </p:nvSpPr>
          <p:spPr bwMode="auto">
            <a:xfrm>
              <a:off x="3221" y="307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7197" name="AutoShape 1165"/>
            <p:cNvCxnSpPr>
              <a:cxnSpLocks noChangeAspect="1" noChangeShapeType="1"/>
              <a:stCxn id="7183" idx="6"/>
              <a:endCxn id="7192" idx="2"/>
            </p:cNvCxnSpPr>
            <p:nvPr/>
          </p:nvCxnSpPr>
          <p:spPr bwMode="auto">
            <a:xfrm>
              <a:off x="4688" y="3344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8" name="Oval 1166"/>
            <p:cNvSpPr>
              <a:spLocks noChangeAspect="1" noChangeArrowheads="1"/>
            </p:cNvSpPr>
            <p:nvPr/>
          </p:nvSpPr>
          <p:spPr bwMode="auto">
            <a:xfrm>
              <a:off x="4831" y="3690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F</a:t>
              </a:r>
            </a:p>
          </p:txBody>
        </p:sp>
        <p:cxnSp>
          <p:nvCxnSpPr>
            <p:cNvPr id="7199" name="AutoShape 1167"/>
            <p:cNvCxnSpPr>
              <a:cxnSpLocks noChangeAspect="1" noChangeShapeType="1"/>
              <a:stCxn id="7183" idx="5"/>
              <a:endCxn id="7198" idx="1"/>
            </p:cNvCxnSpPr>
            <p:nvPr/>
          </p:nvCxnSpPr>
          <p:spPr bwMode="auto">
            <a:xfrm>
              <a:off x="4643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00" name="Text Box 1168"/>
            <p:cNvSpPr txBox="1">
              <a:spLocks noChangeArrowheads="1"/>
            </p:cNvSpPr>
            <p:nvPr/>
          </p:nvSpPr>
          <p:spPr bwMode="auto">
            <a:xfrm>
              <a:off x="3593" y="352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66457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Breadth-First Search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5ED8172-3CDA-4B98-9937-CEA5495D43FD}" type="slidenum">
              <a:rPr lang="en-US" altLang="lv-LV" sz="1400"/>
              <a:pPr eaLnBrk="1" hangingPunct="1"/>
              <a:t>18</a:t>
            </a:fld>
            <a:endParaRPr lang="en-US" altLang="lv-LV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 (cont.)</a:t>
            </a:r>
          </a:p>
        </p:txBody>
      </p:sp>
      <p:grpSp>
        <p:nvGrpSpPr>
          <p:cNvPr id="8197" name="Group 3"/>
          <p:cNvGrpSpPr>
            <a:grpSpLocks/>
          </p:cNvGrpSpPr>
          <p:nvPr/>
        </p:nvGrpSpPr>
        <p:grpSpPr bwMode="auto">
          <a:xfrm>
            <a:off x="2133601" y="1450976"/>
            <a:ext cx="3649663" cy="2130425"/>
            <a:chOff x="3221" y="2615"/>
            <a:chExt cx="2299" cy="1342"/>
          </a:xfrm>
        </p:grpSpPr>
        <p:sp>
          <p:nvSpPr>
            <p:cNvPr id="8243" name="AutoShape 4"/>
            <p:cNvSpPr>
              <a:spLocks noChangeArrowheads="1"/>
            </p:cNvSpPr>
            <p:nvPr/>
          </p:nvSpPr>
          <p:spPr bwMode="auto">
            <a:xfrm>
              <a:off x="3912" y="364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4" name="AutoShape 5"/>
            <p:cNvSpPr>
              <a:spLocks noChangeArrowheads="1"/>
            </p:cNvSpPr>
            <p:nvPr/>
          </p:nvSpPr>
          <p:spPr bwMode="auto">
            <a:xfrm>
              <a:off x="3537" y="3190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5" name="AutoShape 6"/>
            <p:cNvSpPr>
              <a:spLocks noChangeArrowheads="1"/>
            </p:cNvSpPr>
            <p:nvPr/>
          </p:nvSpPr>
          <p:spPr bwMode="auto">
            <a:xfrm>
              <a:off x="3918" y="272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46" name="Oval 7"/>
            <p:cNvSpPr>
              <a:spLocks noChangeAspect="1" noChangeArrowheads="1"/>
            </p:cNvSpPr>
            <p:nvPr/>
          </p:nvSpPr>
          <p:spPr bwMode="auto">
            <a:xfrm>
              <a:off x="444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C</a:t>
              </a:r>
            </a:p>
          </p:txBody>
        </p:sp>
        <p:sp>
          <p:nvSpPr>
            <p:cNvPr id="8247" name="Oval 8"/>
            <p:cNvSpPr>
              <a:spLocks noChangeAspect="1" noChangeArrowheads="1"/>
            </p:cNvSpPr>
            <p:nvPr/>
          </p:nvSpPr>
          <p:spPr bwMode="auto">
            <a:xfrm>
              <a:off x="3677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B</a:t>
              </a:r>
            </a:p>
          </p:txBody>
        </p:sp>
        <p:sp>
          <p:nvSpPr>
            <p:cNvPr id="8248" name="Oval 9"/>
            <p:cNvSpPr>
              <a:spLocks noChangeAspect="1" noChangeArrowheads="1"/>
            </p:cNvSpPr>
            <p:nvPr/>
          </p:nvSpPr>
          <p:spPr bwMode="auto">
            <a:xfrm>
              <a:off x="4073" y="2768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A</a:t>
              </a:r>
            </a:p>
          </p:txBody>
        </p:sp>
        <p:sp>
          <p:nvSpPr>
            <p:cNvPr id="8249" name="Oval 10"/>
            <p:cNvSpPr>
              <a:spLocks noChangeAspect="1" noChangeArrowheads="1"/>
            </p:cNvSpPr>
            <p:nvPr/>
          </p:nvSpPr>
          <p:spPr bwMode="auto">
            <a:xfrm>
              <a:off x="4061" y="369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E</a:t>
              </a:r>
            </a:p>
          </p:txBody>
        </p:sp>
        <p:cxnSp>
          <p:nvCxnSpPr>
            <p:cNvPr id="8250" name="AutoShape 11"/>
            <p:cNvCxnSpPr>
              <a:cxnSpLocks noChangeAspect="1" noChangeShapeType="1"/>
              <a:stCxn id="8248" idx="3"/>
              <a:endCxn id="8247" idx="7"/>
            </p:cNvCxnSpPr>
            <p:nvPr/>
          </p:nvCxnSpPr>
          <p:spPr bwMode="auto">
            <a:xfrm flipH="1">
              <a:off x="3874" y="2977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51" name="AutoShape 12"/>
            <p:cNvCxnSpPr>
              <a:cxnSpLocks noChangeAspect="1" noChangeShapeType="1"/>
              <a:stCxn id="8249" idx="1"/>
              <a:endCxn id="8247" idx="5"/>
            </p:cNvCxnSpPr>
            <p:nvPr/>
          </p:nvCxnSpPr>
          <p:spPr bwMode="auto">
            <a:xfrm flipH="1" flipV="1">
              <a:off x="3874" y="3438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52" name="AutoShape 13"/>
            <p:cNvCxnSpPr>
              <a:cxnSpLocks noChangeAspect="1" noChangeShapeType="1"/>
              <a:stCxn id="8249" idx="7"/>
              <a:endCxn id="8246" idx="3"/>
            </p:cNvCxnSpPr>
            <p:nvPr/>
          </p:nvCxnSpPr>
          <p:spPr bwMode="auto">
            <a:xfrm flipV="1">
              <a:off x="4258" y="3438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53" name="AutoShape 14"/>
            <p:cNvCxnSpPr>
              <a:cxnSpLocks noChangeAspect="1" noChangeShapeType="1"/>
              <a:stCxn id="8248" idx="5"/>
              <a:endCxn id="8246" idx="1"/>
            </p:cNvCxnSpPr>
            <p:nvPr/>
          </p:nvCxnSpPr>
          <p:spPr bwMode="auto">
            <a:xfrm>
              <a:off x="4270" y="2977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54" name="AutoShape 15"/>
            <p:cNvCxnSpPr>
              <a:cxnSpLocks noChangeAspect="1" noChangeShapeType="1"/>
              <a:stCxn id="8247" idx="6"/>
              <a:endCxn id="8246" idx="2"/>
            </p:cNvCxnSpPr>
            <p:nvPr/>
          </p:nvCxnSpPr>
          <p:spPr bwMode="auto">
            <a:xfrm>
              <a:off x="3919" y="3344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55" name="Oval 16"/>
            <p:cNvSpPr>
              <a:spLocks noChangeAspect="1" noChangeArrowheads="1"/>
            </p:cNvSpPr>
            <p:nvPr/>
          </p:nvSpPr>
          <p:spPr bwMode="auto">
            <a:xfrm>
              <a:off x="521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D</a:t>
              </a:r>
            </a:p>
          </p:txBody>
        </p:sp>
        <p:cxnSp>
          <p:nvCxnSpPr>
            <p:cNvPr id="8256" name="AutoShape 17"/>
            <p:cNvCxnSpPr>
              <a:cxnSpLocks noChangeAspect="1" noChangeShapeType="1"/>
              <a:stCxn id="8261" idx="7"/>
              <a:endCxn id="8255" idx="3"/>
            </p:cNvCxnSpPr>
            <p:nvPr/>
          </p:nvCxnSpPr>
          <p:spPr bwMode="auto">
            <a:xfrm flipV="1">
              <a:off x="5028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57" name="AutoShape 18"/>
            <p:cNvCxnSpPr>
              <a:cxnSpLocks noChangeAspect="1" noChangeShapeType="1"/>
              <a:stCxn id="8255" idx="1"/>
              <a:endCxn id="8248" idx="6"/>
            </p:cNvCxnSpPr>
            <p:nvPr/>
          </p:nvCxnSpPr>
          <p:spPr bwMode="auto">
            <a:xfrm flipH="1" flipV="1">
              <a:off x="4315" y="2883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58" name="Text Box 19"/>
            <p:cNvSpPr txBox="1">
              <a:spLocks noChangeArrowheads="1"/>
            </p:cNvSpPr>
            <p:nvPr/>
          </p:nvSpPr>
          <p:spPr bwMode="auto">
            <a:xfrm>
              <a:off x="3605" y="2615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259" name="Text Box 20"/>
            <p:cNvSpPr txBox="1">
              <a:spLocks noChangeArrowheads="1"/>
            </p:cNvSpPr>
            <p:nvPr/>
          </p:nvSpPr>
          <p:spPr bwMode="auto">
            <a:xfrm>
              <a:off x="3221" y="307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8260" name="AutoShape 21"/>
            <p:cNvCxnSpPr>
              <a:cxnSpLocks noChangeAspect="1" noChangeShapeType="1"/>
              <a:stCxn id="8246" idx="6"/>
              <a:endCxn id="8255" idx="2"/>
            </p:cNvCxnSpPr>
            <p:nvPr/>
          </p:nvCxnSpPr>
          <p:spPr bwMode="auto">
            <a:xfrm>
              <a:off x="4688" y="3344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61" name="Oval 22"/>
            <p:cNvSpPr>
              <a:spLocks noChangeAspect="1" noChangeArrowheads="1"/>
            </p:cNvSpPr>
            <p:nvPr/>
          </p:nvSpPr>
          <p:spPr bwMode="auto">
            <a:xfrm>
              <a:off x="4831" y="3690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F</a:t>
              </a:r>
            </a:p>
          </p:txBody>
        </p:sp>
        <p:cxnSp>
          <p:nvCxnSpPr>
            <p:cNvPr id="8262" name="AutoShape 23"/>
            <p:cNvCxnSpPr>
              <a:cxnSpLocks noChangeAspect="1" noChangeShapeType="1"/>
              <a:stCxn id="8246" idx="5"/>
              <a:endCxn id="8261" idx="1"/>
            </p:cNvCxnSpPr>
            <p:nvPr/>
          </p:nvCxnSpPr>
          <p:spPr bwMode="auto">
            <a:xfrm>
              <a:off x="4643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63" name="Text Box 24"/>
            <p:cNvSpPr txBox="1">
              <a:spLocks noChangeArrowheads="1"/>
            </p:cNvSpPr>
            <p:nvPr/>
          </p:nvSpPr>
          <p:spPr bwMode="auto">
            <a:xfrm>
              <a:off x="3593" y="352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8198" name="AutoShape 26"/>
          <p:cNvSpPr>
            <a:spLocks noChangeArrowheads="1"/>
          </p:cNvSpPr>
          <p:nvPr/>
        </p:nvSpPr>
        <p:spPr bwMode="auto">
          <a:xfrm rot="8100000" flipH="1" flipV="1">
            <a:off x="5691188" y="3733801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8199" name="AutoShape 27"/>
          <p:cNvSpPr>
            <a:spLocks noChangeArrowheads="1"/>
          </p:cNvSpPr>
          <p:nvPr/>
        </p:nvSpPr>
        <p:spPr bwMode="auto">
          <a:xfrm rot="5400000">
            <a:off x="3730626" y="3757613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grpSp>
        <p:nvGrpSpPr>
          <p:cNvPr id="8200" name="Group 50"/>
          <p:cNvGrpSpPr>
            <a:grpSpLocks/>
          </p:cNvGrpSpPr>
          <p:nvPr/>
        </p:nvGrpSpPr>
        <p:grpSpPr bwMode="auto">
          <a:xfrm>
            <a:off x="2133601" y="4152901"/>
            <a:ext cx="3649663" cy="2130425"/>
            <a:chOff x="384" y="2616"/>
            <a:chExt cx="2299" cy="1342"/>
          </a:xfrm>
        </p:grpSpPr>
        <p:sp>
          <p:nvSpPr>
            <p:cNvPr id="8222" name="AutoShape 29"/>
            <p:cNvSpPr>
              <a:spLocks noChangeArrowheads="1"/>
            </p:cNvSpPr>
            <p:nvPr/>
          </p:nvSpPr>
          <p:spPr bwMode="auto">
            <a:xfrm>
              <a:off x="1075" y="3650"/>
              <a:ext cx="129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23" name="AutoShape 30"/>
            <p:cNvSpPr>
              <a:spLocks noChangeArrowheads="1"/>
            </p:cNvSpPr>
            <p:nvPr/>
          </p:nvSpPr>
          <p:spPr bwMode="auto">
            <a:xfrm>
              <a:off x="700" y="319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24" name="AutoShape 31"/>
            <p:cNvSpPr>
              <a:spLocks noChangeArrowheads="1"/>
            </p:cNvSpPr>
            <p:nvPr/>
          </p:nvSpPr>
          <p:spPr bwMode="auto">
            <a:xfrm>
              <a:off x="1081" y="273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8225" name="Oval 32"/>
            <p:cNvSpPr>
              <a:spLocks noChangeAspect="1" noChangeArrowheads="1"/>
            </p:cNvSpPr>
            <p:nvPr/>
          </p:nvSpPr>
          <p:spPr bwMode="auto">
            <a:xfrm>
              <a:off x="1609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C</a:t>
              </a:r>
            </a:p>
          </p:txBody>
        </p:sp>
        <p:sp>
          <p:nvSpPr>
            <p:cNvPr id="8226" name="Oval 33"/>
            <p:cNvSpPr>
              <a:spLocks noChangeAspect="1" noChangeArrowheads="1"/>
            </p:cNvSpPr>
            <p:nvPr/>
          </p:nvSpPr>
          <p:spPr bwMode="auto">
            <a:xfrm>
              <a:off x="840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B</a:t>
              </a:r>
            </a:p>
          </p:txBody>
        </p:sp>
        <p:sp>
          <p:nvSpPr>
            <p:cNvPr id="8227" name="Oval 34"/>
            <p:cNvSpPr>
              <a:spLocks noChangeAspect="1" noChangeArrowheads="1"/>
            </p:cNvSpPr>
            <p:nvPr/>
          </p:nvSpPr>
          <p:spPr bwMode="auto">
            <a:xfrm>
              <a:off x="1236" y="276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A</a:t>
              </a:r>
            </a:p>
          </p:txBody>
        </p:sp>
        <p:sp>
          <p:nvSpPr>
            <p:cNvPr id="8228" name="Oval 35"/>
            <p:cNvSpPr>
              <a:spLocks noChangeAspect="1" noChangeArrowheads="1"/>
            </p:cNvSpPr>
            <p:nvPr/>
          </p:nvSpPr>
          <p:spPr bwMode="auto">
            <a:xfrm>
              <a:off x="1224" y="369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E</a:t>
              </a:r>
            </a:p>
          </p:txBody>
        </p:sp>
        <p:cxnSp>
          <p:nvCxnSpPr>
            <p:cNvPr id="8229" name="AutoShape 36"/>
            <p:cNvCxnSpPr>
              <a:cxnSpLocks noChangeAspect="1" noChangeShapeType="1"/>
              <a:stCxn id="8227" idx="3"/>
              <a:endCxn id="8226" idx="7"/>
            </p:cNvCxnSpPr>
            <p:nvPr/>
          </p:nvCxnSpPr>
          <p:spPr bwMode="auto">
            <a:xfrm flipH="1">
              <a:off x="1037" y="297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0" name="AutoShape 37"/>
            <p:cNvCxnSpPr>
              <a:cxnSpLocks noChangeAspect="1" noChangeShapeType="1"/>
              <a:stCxn id="8228" idx="1"/>
              <a:endCxn id="8226" idx="5"/>
            </p:cNvCxnSpPr>
            <p:nvPr/>
          </p:nvCxnSpPr>
          <p:spPr bwMode="auto">
            <a:xfrm flipH="1" flipV="1">
              <a:off x="1037" y="343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1" name="AutoShape 38"/>
            <p:cNvCxnSpPr>
              <a:cxnSpLocks noChangeAspect="1" noChangeShapeType="1"/>
              <a:stCxn id="8228" idx="7"/>
              <a:endCxn id="8225" idx="3"/>
            </p:cNvCxnSpPr>
            <p:nvPr/>
          </p:nvCxnSpPr>
          <p:spPr bwMode="auto">
            <a:xfrm flipV="1">
              <a:off x="1421" y="343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2" name="AutoShape 39"/>
            <p:cNvCxnSpPr>
              <a:cxnSpLocks noChangeAspect="1" noChangeShapeType="1"/>
              <a:stCxn id="8227" idx="5"/>
              <a:endCxn id="8225" idx="1"/>
            </p:cNvCxnSpPr>
            <p:nvPr/>
          </p:nvCxnSpPr>
          <p:spPr bwMode="auto">
            <a:xfrm>
              <a:off x="1433" y="297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3" name="AutoShape 40"/>
            <p:cNvCxnSpPr>
              <a:cxnSpLocks noChangeAspect="1" noChangeShapeType="1"/>
              <a:stCxn id="8226" idx="6"/>
              <a:endCxn id="8225" idx="2"/>
            </p:cNvCxnSpPr>
            <p:nvPr/>
          </p:nvCxnSpPr>
          <p:spPr bwMode="auto">
            <a:xfrm>
              <a:off x="1082" y="334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34" name="Oval 41"/>
            <p:cNvSpPr>
              <a:spLocks noChangeAspect="1" noChangeArrowheads="1"/>
            </p:cNvSpPr>
            <p:nvPr/>
          </p:nvSpPr>
          <p:spPr bwMode="auto">
            <a:xfrm>
              <a:off x="2379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D</a:t>
              </a:r>
            </a:p>
          </p:txBody>
        </p:sp>
        <p:cxnSp>
          <p:nvCxnSpPr>
            <p:cNvPr id="8235" name="AutoShape 42"/>
            <p:cNvCxnSpPr>
              <a:cxnSpLocks noChangeAspect="1" noChangeShapeType="1"/>
              <a:stCxn id="8240" idx="7"/>
              <a:endCxn id="8234" idx="3"/>
            </p:cNvCxnSpPr>
            <p:nvPr/>
          </p:nvCxnSpPr>
          <p:spPr bwMode="auto">
            <a:xfrm flipV="1">
              <a:off x="2191" y="3439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6" name="AutoShape 43"/>
            <p:cNvCxnSpPr>
              <a:cxnSpLocks noChangeAspect="1" noChangeShapeType="1"/>
              <a:stCxn id="8234" idx="1"/>
              <a:endCxn id="8227" idx="6"/>
            </p:cNvCxnSpPr>
            <p:nvPr/>
          </p:nvCxnSpPr>
          <p:spPr bwMode="auto">
            <a:xfrm flipH="1" flipV="1">
              <a:off x="1478" y="288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37" name="Text Box 44"/>
            <p:cNvSpPr txBox="1">
              <a:spLocks noChangeArrowheads="1"/>
            </p:cNvSpPr>
            <p:nvPr/>
          </p:nvSpPr>
          <p:spPr bwMode="auto">
            <a:xfrm>
              <a:off x="768" y="261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238" name="Text Box 45"/>
            <p:cNvSpPr txBox="1">
              <a:spLocks noChangeArrowheads="1"/>
            </p:cNvSpPr>
            <p:nvPr/>
          </p:nvSpPr>
          <p:spPr bwMode="auto">
            <a:xfrm>
              <a:off x="384" y="307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8239" name="AutoShape 46"/>
            <p:cNvCxnSpPr>
              <a:cxnSpLocks noChangeAspect="1" noChangeShapeType="1"/>
              <a:stCxn id="8225" idx="6"/>
              <a:endCxn id="8234" idx="2"/>
            </p:cNvCxnSpPr>
            <p:nvPr/>
          </p:nvCxnSpPr>
          <p:spPr bwMode="auto">
            <a:xfrm>
              <a:off x="1851" y="3345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40" name="Oval 47"/>
            <p:cNvSpPr>
              <a:spLocks noChangeAspect="1" noChangeArrowheads="1"/>
            </p:cNvSpPr>
            <p:nvPr/>
          </p:nvSpPr>
          <p:spPr bwMode="auto">
            <a:xfrm>
              <a:off x="1994" y="369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F</a:t>
              </a:r>
            </a:p>
          </p:txBody>
        </p:sp>
        <p:cxnSp>
          <p:nvCxnSpPr>
            <p:cNvPr id="8241" name="AutoShape 48"/>
            <p:cNvCxnSpPr>
              <a:cxnSpLocks noChangeAspect="1" noChangeShapeType="1"/>
              <a:stCxn id="8225" idx="5"/>
              <a:endCxn id="8240" idx="1"/>
            </p:cNvCxnSpPr>
            <p:nvPr/>
          </p:nvCxnSpPr>
          <p:spPr bwMode="auto">
            <a:xfrm>
              <a:off x="1806" y="343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42" name="Text Box 49"/>
            <p:cNvSpPr txBox="1">
              <a:spLocks noChangeArrowheads="1"/>
            </p:cNvSpPr>
            <p:nvPr/>
          </p:nvSpPr>
          <p:spPr bwMode="auto">
            <a:xfrm>
              <a:off x="756" y="352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8201" name="AutoShape 52"/>
          <p:cNvSpPr>
            <a:spLocks noChangeArrowheads="1"/>
          </p:cNvSpPr>
          <p:nvPr/>
        </p:nvSpPr>
        <p:spPr bwMode="auto">
          <a:xfrm>
            <a:off x="7567613" y="3092450"/>
            <a:ext cx="204946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8202" name="AutoShape 53"/>
          <p:cNvSpPr>
            <a:spLocks noChangeArrowheads="1"/>
          </p:cNvSpPr>
          <p:nvPr/>
        </p:nvSpPr>
        <p:spPr bwMode="auto">
          <a:xfrm>
            <a:off x="6972301" y="2363788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8203" name="AutoShape 54"/>
          <p:cNvSpPr>
            <a:spLocks noChangeArrowheads="1"/>
          </p:cNvSpPr>
          <p:nvPr/>
        </p:nvSpPr>
        <p:spPr bwMode="auto">
          <a:xfrm>
            <a:off x="7577139" y="1631950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8204" name="Oval 55"/>
          <p:cNvSpPr>
            <a:spLocks noChangeAspect="1" noChangeArrowheads="1"/>
          </p:cNvSpPr>
          <p:nvPr/>
        </p:nvSpPr>
        <p:spPr bwMode="auto">
          <a:xfrm>
            <a:off x="8415338" y="2425701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8205" name="Oval 56"/>
          <p:cNvSpPr>
            <a:spLocks noChangeAspect="1" noChangeArrowheads="1"/>
          </p:cNvSpPr>
          <p:nvPr/>
        </p:nvSpPr>
        <p:spPr bwMode="auto">
          <a:xfrm>
            <a:off x="7194551" y="2425701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8206" name="Oval 57"/>
          <p:cNvSpPr>
            <a:spLocks noChangeAspect="1" noChangeArrowheads="1"/>
          </p:cNvSpPr>
          <p:nvPr/>
        </p:nvSpPr>
        <p:spPr bwMode="auto">
          <a:xfrm>
            <a:off x="7823201" y="169386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8207" name="Oval 58"/>
          <p:cNvSpPr>
            <a:spLocks noChangeAspect="1" noChangeArrowheads="1"/>
          </p:cNvSpPr>
          <p:nvPr/>
        </p:nvSpPr>
        <p:spPr bwMode="auto">
          <a:xfrm>
            <a:off x="7804151" y="31575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</a:t>
            </a:r>
          </a:p>
        </p:txBody>
      </p:sp>
      <p:cxnSp>
        <p:nvCxnSpPr>
          <p:cNvPr id="8208" name="AutoShape 59"/>
          <p:cNvCxnSpPr>
            <a:cxnSpLocks noChangeAspect="1" noChangeShapeType="1"/>
            <a:stCxn id="8206" idx="3"/>
            <a:endCxn id="8205" idx="7"/>
          </p:cNvCxnSpPr>
          <p:nvPr/>
        </p:nvCxnSpPr>
        <p:spPr bwMode="auto">
          <a:xfrm flipH="1">
            <a:off x="7507288" y="202565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9" name="AutoShape 60"/>
          <p:cNvCxnSpPr>
            <a:cxnSpLocks noChangeAspect="1" noChangeShapeType="1"/>
            <a:stCxn id="8207" idx="1"/>
            <a:endCxn id="8205" idx="5"/>
          </p:cNvCxnSpPr>
          <p:nvPr/>
        </p:nvCxnSpPr>
        <p:spPr bwMode="auto">
          <a:xfrm flipH="1" flipV="1">
            <a:off x="7507288" y="2757489"/>
            <a:ext cx="34925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0" name="AutoShape 61"/>
          <p:cNvCxnSpPr>
            <a:cxnSpLocks noChangeAspect="1" noChangeShapeType="1"/>
            <a:stCxn id="8207" idx="7"/>
            <a:endCxn id="8204" idx="3"/>
          </p:cNvCxnSpPr>
          <p:nvPr/>
        </p:nvCxnSpPr>
        <p:spPr bwMode="auto">
          <a:xfrm flipV="1">
            <a:off x="8116889" y="2757489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1" name="AutoShape 62"/>
          <p:cNvCxnSpPr>
            <a:cxnSpLocks noChangeAspect="1" noChangeShapeType="1"/>
            <a:stCxn id="8206" idx="5"/>
            <a:endCxn id="8204" idx="1"/>
          </p:cNvCxnSpPr>
          <p:nvPr/>
        </p:nvCxnSpPr>
        <p:spPr bwMode="auto">
          <a:xfrm>
            <a:off x="8135939" y="2025650"/>
            <a:ext cx="33178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" name="AutoShape 63"/>
          <p:cNvCxnSpPr>
            <a:cxnSpLocks noChangeAspect="1" noChangeShapeType="1"/>
            <a:stCxn id="8205" idx="6"/>
            <a:endCxn id="8204" idx="2"/>
          </p:cNvCxnSpPr>
          <p:nvPr/>
        </p:nvCxnSpPr>
        <p:spPr bwMode="auto">
          <a:xfrm>
            <a:off x="7578726" y="2608263"/>
            <a:ext cx="81597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3" name="Oval 64"/>
          <p:cNvSpPr>
            <a:spLocks noChangeAspect="1" noChangeArrowheads="1"/>
          </p:cNvSpPr>
          <p:nvPr/>
        </p:nvSpPr>
        <p:spPr bwMode="auto">
          <a:xfrm>
            <a:off x="9637713" y="2425701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</a:t>
            </a:r>
          </a:p>
        </p:txBody>
      </p:sp>
      <p:cxnSp>
        <p:nvCxnSpPr>
          <p:cNvPr id="8214" name="AutoShape 65"/>
          <p:cNvCxnSpPr>
            <a:cxnSpLocks noChangeAspect="1" noChangeShapeType="1"/>
            <a:stCxn id="8219" idx="7"/>
            <a:endCxn id="8213" idx="3"/>
          </p:cNvCxnSpPr>
          <p:nvPr/>
        </p:nvCxnSpPr>
        <p:spPr bwMode="auto">
          <a:xfrm flipV="1">
            <a:off x="9339264" y="2757489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5" name="AutoShape 66"/>
          <p:cNvCxnSpPr>
            <a:cxnSpLocks noChangeAspect="1" noChangeShapeType="1"/>
            <a:stCxn id="8213" idx="1"/>
            <a:endCxn id="8206" idx="6"/>
          </p:cNvCxnSpPr>
          <p:nvPr/>
        </p:nvCxnSpPr>
        <p:spPr bwMode="auto">
          <a:xfrm flipH="1" flipV="1">
            <a:off x="8207376" y="1876426"/>
            <a:ext cx="1482725" cy="582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6" name="Text Box 67"/>
          <p:cNvSpPr txBox="1">
            <a:spLocks noChangeArrowheads="1"/>
          </p:cNvSpPr>
          <p:nvPr/>
        </p:nvSpPr>
        <p:spPr bwMode="auto">
          <a:xfrm>
            <a:off x="7080251" y="1450976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lv-LV" sz="2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217" name="Text Box 68"/>
          <p:cNvSpPr txBox="1">
            <a:spLocks noChangeArrowheads="1"/>
          </p:cNvSpPr>
          <p:nvPr/>
        </p:nvSpPr>
        <p:spPr bwMode="auto">
          <a:xfrm>
            <a:off x="6470651" y="2174876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lv-LV" sz="2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</p:txBody>
      </p:sp>
      <p:cxnSp>
        <p:nvCxnSpPr>
          <p:cNvPr id="8218" name="AutoShape 69"/>
          <p:cNvCxnSpPr>
            <a:cxnSpLocks noChangeAspect="1" noChangeShapeType="1"/>
            <a:stCxn id="8204" idx="6"/>
            <a:endCxn id="8213" idx="2"/>
          </p:cNvCxnSpPr>
          <p:nvPr/>
        </p:nvCxnSpPr>
        <p:spPr bwMode="auto">
          <a:xfrm>
            <a:off x="8799513" y="2608263"/>
            <a:ext cx="817562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9" name="Oval 70"/>
          <p:cNvSpPr>
            <a:spLocks noChangeAspect="1" noChangeArrowheads="1"/>
          </p:cNvSpPr>
          <p:nvPr/>
        </p:nvSpPr>
        <p:spPr bwMode="auto">
          <a:xfrm>
            <a:off x="9026526" y="31575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cxnSp>
        <p:nvCxnSpPr>
          <p:cNvPr id="8220" name="AutoShape 71"/>
          <p:cNvCxnSpPr>
            <a:cxnSpLocks noChangeAspect="1" noChangeShapeType="1"/>
            <a:stCxn id="8204" idx="5"/>
            <a:endCxn id="8219" idx="1"/>
          </p:cNvCxnSpPr>
          <p:nvPr/>
        </p:nvCxnSpPr>
        <p:spPr bwMode="auto">
          <a:xfrm>
            <a:off x="8728075" y="2757489"/>
            <a:ext cx="350838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1" name="Text Box 72"/>
          <p:cNvSpPr txBox="1">
            <a:spLocks noChangeArrowheads="1"/>
          </p:cNvSpPr>
          <p:nvPr/>
        </p:nvSpPr>
        <p:spPr bwMode="auto">
          <a:xfrm>
            <a:off x="7061201" y="2889251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lv-LV" sz="2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531323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Properties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lv-LV" sz="2400">
                <a:solidFill>
                  <a:schemeClr val="tx2"/>
                </a:solidFill>
              </a:rPr>
              <a:t>Notation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lv-LV" sz="2000" b="1" i="1">
                <a:latin typeface="Times New Roman" panose="02020603050405020304" pitchFamily="18" charset="0"/>
              </a:rPr>
              <a:t>G</a:t>
            </a:r>
            <a:r>
              <a:rPr lang="en-US" altLang="lv-LV" sz="2000" b="1" i="1" baseline="-25000">
                <a:latin typeface="Times New Roman" panose="02020603050405020304" pitchFamily="18" charset="0"/>
              </a:rPr>
              <a:t>s</a:t>
            </a:r>
            <a:r>
              <a:rPr lang="en-US" altLang="lv-LV" sz="2000"/>
              <a:t>: connected component of </a:t>
            </a:r>
            <a:r>
              <a:rPr lang="en-US" altLang="lv-LV" sz="2000" b="1" i="1">
                <a:latin typeface="Times New Roman" panose="02020603050405020304" pitchFamily="18" charset="0"/>
              </a:rPr>
              <a:t>s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lv-LV" sz="2400">
                <a:solidFill>
                  <a:schemeClr val="tx2"/>
                </a:solidFill>
              </a:rPr>
              <a:t>Property 1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lv-LV" sz="2000"/>
              <a:t>	</a:t>
            </a:r>
            <a:r>
              <a:rPr lang="en-US" altLang="lv-LV" sz="2000" b="1" i="1">
                <a:latin typeface="Times New Roman" panose="02020603050405020304" pitchFamily="18" charset="0"/>
              </a:rPr>
              <a:t>BFS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latin typeface="Times New Roman" panose="02020603050405020304" pitchFamily="18" charset="0"/>
              </a:rPr>
              <a:t>G, s</a:t>
            </a:r>
            <a:r>
              <a:rPr lang="en-US" altLang="lv-LV" sz="2000">
                <a:latin typeface="Times New Roman" panose="02020603050405020304" pitchFamily="18" charset="0"/>
              </a:rPr>
              <a:t>) </a:t>
            </a:r>
            <a:r>
              <a:rPr lang="en-US" altLang="lv-LV" sz="2000"/>
              <a:t>visits all the vertices and edges of </a:t>
            </a:r>
            <a:r>
              <a:rPr lang="en-US" altLang="lv-LV" sz="2000" b="1" i="1">
                <a:latin typeface="Times New Roman" panose="02020603050405020304" pitchFamily="18" charset="0"/>
              </a:rPr>
              <a:t>G</a:t>
            </a:r>
            <a:r>
              <a:rPr lang="en-US" altLang="lv-LV" sz="2000" b="1" i="1" baseline="-25000">
                <a:latin typeface="Times New Roman" panose="02020603050405020304" pitchFamily="18" charset="0"/>
              </a:rPr>
              <a:t>s</a:t>
            </a:r>
            <a:r>
              <a:rPr lang="en-US" altLang="lv-LV" sz="2000"/>
              <a:t> 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lv-LV" sz="2400">
                <a:solidFill>
                  <a:schemeClr val="tx2"/>
                </a:solidFill>
              </a:rPr>
              <a:t>Property 2</a:t>
            </a:r>
            <a:endParaRPr lang="en-US" altLang="lv-LV" sz="2400"/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lv-LV" sz="2000"/>
              <a:t>	The discovery edges labeled by </a:t>
            </a:r>
            <a:r>
              <a:rPr lang="en-US" altLang="lv-LV" sz="2000" b="1" i="1">
                <a:latin typeface="Times New Roman" panose="02020603050405020304" pitchFamily="18" charset="0"/>
              </a:rPr>
              <a:t>BFS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latin typeface="Times New Roman" panose="02020603050405020304" pitchFamily="18" charset="0"/>
              </a:rPr>
              <a:t>G, s</a:t>
            </a:r>
            <a:r>
              <a:rPr lang="en-US" altLang="lv-LV" sz="2000">
                <a:latin typeface="Times New Roman" panose="02020603050405020304" pitchFamily="18" charset="0"/>
              </a:rPr>
              <a:t>) </a:t>
            </a:r>
            <a:r>
              <a:rPr lang="en-US" altLang="lv-LV" sz="2000"/>
              <a:t>form a spanning tree </a:t>
            </a:r>
            <a:r>
              <a:rPr lang="en-US" altLang="lv-LV" sz="2000" b="1" i="1">
                <a:latin typeface="Times New Roman" panose="02020603050405020304" pitchFamily="18" charset="0"/>
              </a:rPr>
              <a:t>T</a:t>
            </a:r>
            <a:r>
              <a:rPr lang="en-US" altLang="lv-LV" sz="2000" b="1" i="1" baseline="-25000">
                <a:latin typeface="Times New Roman" panose="02020603050405020304" pitchFamily="18" charset="0"/>
              </a:rPr>
              <a:t>s</a:t>
            </a:r>
            <a:r>
              <a:rPr lang="en-US" altLang="lv-LV" sz="2000"/>
              <a:t> of </a:t>
            </a:r>
            <a:r>
              <a:rPr lang="en-US" altLang="lv-LV" sz="2000" b="1" i="1">
                <a:latin typeface="Times New Roman" panose="02020603050405020304" pitchFamily="18" charset="0"/>
              </a:rPr>
              <a:t>G</a:t>
            </a:r>
            <a:r>
              <a:rPr lang="en-US" altLang="lv-LV" sz="2000" b="1" i="1" baseline="-25000">
                <a:latin typeface="Times New Roman" panose="02020603050405020304" pitchFamily="18" charset="0"/>
              </a:rPr>
              <a:t>s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lv-LV" sz="2400">
                <a:solidFill>
                  <a:schemeClr val="tx2"/>
                </a:solidFill>
              </a:rPr>
              <a:t>Property 3</a:t>
            </a:r>
            <a:endParaRPr lang="en-US" altLang="lv-LV" sz="2400"/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lv-LV" sz="2000"/>
              <a:t>	For each vertex </a:t>
            </a:r>
            <a:r>
              <a:rPr lang="en-US" altLang="lv-LV" sz="2000" b="1" i="1">
                <a:latin typeface="Times New Roman" panose="02020603050405020304" pitchFamily="18" charset="0"/>
              </a:rPr>
              <a:t>v</a:t>
            </a:r>
            <a:r>
              <a:rPr lang="en-US" altLang="lv-LV" sz="2000"/>
              <a:t> in </a:t>
            </a:r>
            <a:r>
              <a:rPr lang="en-US" altLang="lv-LV" sz="2000" b="1" i="1">
                <a:latin typeface="Times New Roman" panose="02020603050405020304" pitchFamily="18" charset="0"/>
              </a:rPr>
              <a:t>L</a:t>
            </a:r>
            <a:r>
              <a:rPr lang="en-US" altLang="lv-LV" sz="2000" b="1" i="1" baseline="-25000">
                <a:latin typeface="Times New Roman" panose="02020603050405020304" pitchFamily="18" charset="0"/>
              </a:rPr>
              <a:t>i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US" altLang="lv-LV" sz="1800"/>
              <a:t>The path of  </a:t>
            </a:r>
            <a:r>
              <a:rPr lang="en-US" altLang="lv-LV" sz="1800" b="1" i="1">
                <a:latin typeface="Times New Roman" panose="02020603050405020304" pitchFamily="18" charset="0"/>
              </a:rPr>
              <a:t>T</a:t>
            </a:r>
            <a:r>
              <a:rPr lang="en-US" altLang="lv-LV" sz="1800" b="1" i="1" baseline="-25000">
                <a:latin typeface="Times New Roman" panose="02020603050405020304" pitchFamily="18" charset="0"/>
              </a:rPr>
              <a:t>s</a:t>
            </a:r>
            <a:r>
              <a:rPr lang="en-US" altLang="lv-LV" sz="1800"/>
              <a:t> from </a:t>
            </a:r>
            <a:r>
              <a:rPr lang="en-US" altLang="lv-LV" sz="1800" b="1" i="1">
                <a:latin typeface="Times New Roman" panose="02020603050405020304" pitchFamily="18" charset="0"/>
              </a:rPr>
              <a:t>s </a:t>
            </a:r>
            <a:r>
              <a:rPr lang="en-US" altLang="lv-LV" sz="1800"/>
              <a:t>to </a:t>
            </a:r>
            <a:r>
              <a:rPr lang="en-US" altLang="lv-LV" sz="1800" b="1" i="1">
                <a:latin typeface="Times New Roman" panose="02020603050405020304" pitchFamily="18" charset="0"/>
              </a:rPr>
              <a:t>v </a:t>
            </a:r>
            <a:r>
              <a:rPr lang="en-US" altLang="lv-LV" sz="1800"/>
              <a:t>has </a:t>
            </a:r>
            <a:r>
              <a:rPr lang="en-US" altLang="lv-LV" sz="1800" b="1" i="1">
                <a:latin typeface="Times New Roman" panose="02020603050405020304" pitchFamily="18" charset="0"/>
              </a:rPr>
              <a:t>i</a:t>
            </a:r>
            <a:r>
              <a:rPr lang="en-US" altLang="lv-LV" sz="1800"/>
              <a:t> edges 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US" altLang="lv-LV" sz="1800"/>
              <a:t>Every path from </a:t>
            </a:r>
            <a:r>
              <a:rPr lang="en-US" altLang="lv-LV" sz="1800" b="1" i="1">
                <a:latin typeface="Times New Roman" panose="02020603050405020304" pitchFamily="18" charset="0"/>
              </a:rPr>
              <a:t>s </a:t>
            </a:r>
            <a:r>
              <a:rPr lang="en-US" altLang="lv-LV" sz="1800"/>
              <a:t>to </a:t>
            </a:r>
            <a:r>
              <a:rPr lang="en-US" altLang="lv-LV" sz="1800" b="1" i="1">
                <a:latin typeface="Times New Roman" panose="02020603050405020304" pitchFamily="18" charset="0"/>
              </a:rPr>
              <a:t>v </a:t>
            </a:r>
            <a:r>
              <a:rPr lang="en-US" altLang="lv-LV" sz="1800"/>
              <a:t>in </a:t>
            </a:r>
            <a:r>
              <a:rPr lang="en-US" altLang="lv-LV" sz="1800" b="1" i="1">
                <a:latin typeface="Times New Roman" panose="02020603050405020304" pitchFamily="18" charset="0"/>
              </a:rPr>
              <a:t>G</a:t>
            </a:r>
            <a:r>
              <a:rPr lang="en-US" altLang="lv-LV" sz="1800" b="1" i="1" baseline="-25000">
                <a:latin typeface="Times New Roman" panose="02020603050405020304" pitchFamily="18" charset="0"/>
              </a:rPr>
              <a:t>s</a:t>
            </a:r>
            <a:r>
              <a:rPr lang="en-US" altLang="lv-LV" sz="1800" b="1" i="1">
                <a:latin typeface="Times New Roman" panose="02020603050405020304" pitchFamily="18" charset="0"/>
              </a:rPr>
              <a:t> </a:t>
            </a:r>
            <a:r>
              <a:rPr lang="en-US" altLang="lv-LV" sz="1800"/>
              <a:t>has at least </a:t>
            </a:r>
            <a:r>
              <a:rPr lang="en-US" altLang="lv-LV" sz="1800" b="1" i="1">
                <a:latin typeface="Times New Roman" panose="02020603050405020304" pitchFamily="18" charset="0"/>
              </a:rPr>
              <a:t>i</a:t>
            </a:r>
            <a:r>
              <a:rPr lang="en-US" altLang="lv-LV" sz="1800"/>
              <a:t> edges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93E8F0C-1BA1-48E0-B4DC-92B7534E5923}" type="slidenum">
              <a:rPr lang="en-US" altLang="lv-LV" sz="1400"/>
              <a:pPr eaLnBrk="1" hangingPunct="1"/>
              <a:t>19</a:t>
            </a:fld>
            <a:endParaRPr lang="en-US" altLang="lv-LV" sz="1400"/>
          </a:p>
        </p:txBody>
      </p:sp>
      <p:sp>
        <p:nvSpPr>
          <p:cNvPr id="9222" name="AutoShape 18"/>
          <p:cNvSpPr>
            <a:spLocks noChangeArrowheads="1"/>
          </p:cNvSpPr>
          <p:nvPr/>
        </p:nvSpPr>
        <p:spPr bwMode="auto">
          <a:xfrm>
            <a:off x="7567613" y="5683250"/>
            <a:ext cx="204946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3" name="AutoShape 19"/>
          <p:cNvSpPr>
            <a:spLocks noChangeArrowheads="1"/>
          </p:cNvSpPr>
          <p:nvPr/>
        </p:nvSpPr>
        <p:spPr bwMode="auto">
          <a:xfrm>
            <a:off x="6972301" y="4954588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4" name="AutoShape 20"/>
          <p:cNvSpPr>
            <a:spLocks noChangeArrowheads="1"/>
          </p:cNvSpPr>
          <p:nvPr/>
        </p:nvSpPr>
        <p:spPr bwMode="auto">
          <a:xfrm>
            <a:off x="7577139" y="4222750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5" name="Oval 21"/>
          <p:cNvSpPr>
            <a:spLocks noChangeAspect="1" noChangeArrowheads="1"/>
          </p:cNvSpPr>
          <p:nvPr/>
        </p:nvSpPr>
        <p:spPr bwMode="auto">
          <a:xfrm>
            <a:off x="8415338" y="5016501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9226" name="Oval 22"/>
          <p:cNvSpPr>
            <a:spLocks noChangeAspect="1" noChangeArrowheads="1"/>
          </p:cNvSpPr>
          <p:nvPr/>
        </p:nvSpPr>
        <p:spPr bwMode="auto">
          <a:xfrm>
            <a:off x="7194551" y="5016501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9227" name="Oval 23"/>
          <p:cNvSpPr>
            <a:spLocks noChangeAspect="1" noChangeArrowheads="1"/>
          </p:cNvSpPr>
          <p:nvPr/>
        </p:nvSpPr>
        <p:spPr bwMode="auto">
          <a:xfrm>
            <a:off x="7823201" y="428466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9228" name="Oval 24"/>
          <p:cNvSpPr>
            <a:spLocks noChangeAspect="1" noChangeArrowheads="1"/>
          </p:cNvSpPr>
          <p:nvPr/>
        </p:nvSpPr>
        <p:spPr bwMode="auto">
          <a:xfrm>
            <a:off x="7804151" y="57483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</a:t>
            </a:r>
          </a:p>
        </p:txBody>
      </p:sp>
      <p:cxnSp>
        <p:nvCxnSpPr>
          <p:cNvPr id="9229" name="AutoShape 25"/>
          <p:cNvCxnSpPr>
            <a:cxnSpLocks noChangeAspect="1" noChangeShapeType="1"/>
            <a:stCxn id="9227" idx="3"/>
            <a:endCxn id="9226" idx="7"/>
          </p:cNvCxnSpPr>
          <p:nvPr/>
        </p:nvCxnSpPr>
        <p:spPr bwMode="auto">
          <a:xfrm flipH="1">
            <a:off x="7507288" y="461645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0" name="AutoShape 26"/>
          <p:cNvCxnSpPr>
            <a:cxnSpLocks noChangeAspect="1" noChangeShapeType="1"/>
            <a:stCxn id="9228" idx="1"/>
            <a:endCxn id="9226" idx="5"/>
          </p:cNvCxnSpPr>
          <p:nvPr/>
        </p:nvCxnSpPr>
        <p:spPr bwMode="auto">
          <a:xfrm flipH="1" flipV="1">
            <a:off x="7507288" y="5348289"/>
            <a:ext cx="34925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1" name="AutoShape 27"/>
          <p:cNvCxnSpPr>
            <a:cxnSpLocks noChangeAspect="1" noChangeShapeType="1"/>
            <a:stCxn id="9228" idx="7"/>
            <a:endCxn id="9225" idx="3"/>
          </p:cNvCxnSpPr>
          <p:nvPr/>
        </p:nvCxnSpPr>
        <p:spPr bwMode="auto">
          <a:xfrm flipV="1">
            <a:off x="8116889" y="5348289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2" name="AutoShape 28"/>
          <p:cNvCxnSpPr>
            <a:cxnSpLocks noChangeAspect="1" noChangeShapeType="1"/>
            <a:stCxn id="9227" idx="5"/>
            <a:endCxn id="9225" idx="1"/>
          </p:cNvCxnSpPr>
          <p:nvPr/>
        </p:nvCxnSpPr>
        <p:spPr bwMode="auto">
          <a:xfrm>
            <a:off x="8135939" y="4616450"/>
            <a:ext cx="33178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3" name="AutoShape 29"/>
          <p:cNvCxnSpPr>
            <a:cxnSpLocks noChangeAspect="1" noChangeShapeType="1"/>
            <a:stCxn id="9226" idx="6"/>
            <a:endCxn id="9225" idx="2"/>
          </p:cNvCxnSpPr>
          <p:nvPr/>
        </p:nvCxnSpPr>
        <p:spPr bwMode="auto">
          <a:xfrm>
            <a:off x="7578726" y="5199063"/>
            <a:ext cx="81597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4" name="Oval 30"/>
          <p:cNvSpPr>
            <a:spLocks noChangeAspect="1" noChangeArrowheads="1"/>
          </p:cNvSpPr>
          <p:nvPr/>
        </p:nvSpPr>
        <p:spPr bwMode="auto">
          <a:xfrm>
            <a:off x="9637713" y="5016501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</a:t>
            </a:r>
          </a:p>
        </p:txBody>
      </p:sp>
      <p:cxnSp>
        <p:nvCxnSpPr>
          <p:cNvPr id="9235" name="AutoShape 31"/>
          <p:cNvCxnSpPr>
            <a:cxnSpLocks noChangeAspect="1" noChangeShapeType="1"/>
            <a:stCxn id="9240" idx="7"/>
            <a:endCxn id="9234" idx="3"/>
          </p:cNvCxnSpPr>
          <p:nvPr/>
        </p:nvCxnSpPr>
        <p:spPr bwMode="auto">
          <a:xfrm flipV="1">
            <a:off x="9339264" y="5348289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6" name="AutoShape 32"/>
          <p:cNvCxnSpPr>
            <a:cxnSpLocks noChangeAspect="1" noChangeShapeType="1"/>
            <a:stCxn id="9234" idx="1"/>
            <a:endCxn id="9227" idx="6"/>
          </p:cNvCxnSpPr>
          <p:nvPr/>
        </p:nvCxnSpPr>
        <p:spPr bwMode="auto">
          <a:xfrm flipH="1" flipV="1">
            <a:off x="8207376" y="4467226"/>
            <a:ext cx="1482725" cy="582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7" name="Text Box 33"/>
          <p:cNvSpPr txBox="1">
            <a:spLocks noChangeArrowheads="1"/>
          </p:cNvSpPr>
          <p:nvPr/>
        </p:nvSpPr>
        <p:spPr bwMode="auto">
          <a:xfrm>
            <a:off x="7080251" y="4041776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lv-LV" sz="2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38" name="Text Box 34"/>
          <p:cNvSpPr txBox="1">
            <a:spLocks noChangeArrowheads="1"/>
          </p:cNvSpPr>
          <p:nvPr/>
        </p:nvSpPr>
        <p:spPr bwMode="auto">
          <a:xfrm>
            <a:off x="6470651" y="4765676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lv-LV" sz="2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</p:txBody>
      </p:sp>
      <p:cxnSp>
        <p:nvCxnSpPr>
          <p:cNvPr id="9239" name="AutoShape 35"/>
          <p:cNvCxnSpPr>
            <a:cxnSpLocks noChangeAspect="1" noChangeShapeType="1"/>
            <a:stCxn id="9225" idx="6"/>
            <a:endCxn id="9234" idx="2"/>
          </p:cNvCxnSpPr>
          <p:nvPr/>
        </p:nvCxnSpPr>
        <p:spPr bwMode="auto">
          <a:xfrm>
            <a:off x="8799513" y="5199063"/>
            <a:ext cx="817562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0" name="Oval 36"/>
          <p:cNvSpPr>
            <a:spLocks noChangeAspect="1" noChangeArrowheads="1"/>
          </p:cNvSpPr>
          <p:nvPr/>
        </p:nvSpPr>
        <p:spPr bwMode="auto">
          <a:xfrm>
            <a:off x="9026526" y="57483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cxnSp>
        <p:nvCxnSpPr>
          <p:cNvPr id="9241" name="AutoShape 37"/>
          <p:cNvCxnSpPr>
            <a:cxnSpLocks noChangeAspect="1" noChangeShapeType="1"/>
            <a:stCxn id="9225" idx="5"/>
            <a:endCxn id="9240" idx="1"/>
          </p:cNvCxnSpPr>
          <p:nvPr/>
        </p:nvCxnSpPr>
        <p:spPr bwMode="auto">
          <a:xfrm>
            <a:off x="8728075" y="5348289"/>
            <a:ext cx="350838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2" name="Text Box 38"/>
          <p:cNvSpPr txBox="1">
            <a:spLocks noChangeArrowheads="1"/>
          </p:cNvSpPr>
          <p:nvPr/>
        </p:nvSpPr>
        <p:spPr bwMode="auto">
          <a:xfrm>
            <a:off x="7061201" y="5480051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lv-LV" sz="2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243" name="Oval 40"/>
          <p:cNvSpPr>
            <a:spLocks noChangeAspect="1" noChangeArrowheads="1"/>
          </p:cNvSpPr>
          <p:nvPr/>
        </p:nvSpPr>
        <p:spPr bwMode="auto">
          <a:xfrm>
            <a:off x="8393113" y="24066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9244" name="Oval 41"/>
          <p:cNvSpPr>
            <a:spLocks noChangeAspect="1" noChangeArrowheads="1"/>
          </p:cNvSpPr>
          <p:nvPr/>
        </p:nvSpPr>
        <p:spPr bwMode="auto">
          <a:xfrm>
            <a:off x="7172326" y="240665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9245" name="Oval 42"/>
          <p:cNvSpPr>
            <a:spLocks noChangeAspect="1" noChangeArrowheads="1"/>
          </p:cNvSpPr>
          <p:nvPr/>
        </p:nvSpPr>
        <p:spPr bwMode="auto">
          <a:xfrm>
            <a:off x="7800976" y="167481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9246" name="Oval 43"/>
          <p:cNvSpPr>
            <a:spLocks noChangeAspect="1" noChangeArrowheads="1"/>
          </p:cNvSpPr>
          <p:nvPr/>
        </p:nvSpPr>
        <p:spPr bwMode="auto">
          <a:xfrm>
            <a:off x="7781926" y="3138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</a:t>
            </a:r>
          </a:p>
        </p:txBody>
      </p:sp>
      <p:cxnSp>
        <p:nvCxnSpPr>
          <p:cNvPr id="9247" name="AutoShape 44"/>
          <p:cNvCxnSpPr>
            <a:cxnSpLocks noChangeAspect="1" noChangeShapeType="1"/>
            <a:stCxn id="9245" idx="3"/>
            <a:endCxn id="9244" idx="7"/>
          </p:cNvCxnSpPr>
          <p:nvPr/>
        </p:nvCxnSpPr>
        <p:spPr bwMode="auto">
          <a:xfrm flipH="1">
            <a:off x="7485063" y="1997075"/>
            <a:ext cx="368300" cy="452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8" name="AutoShape 45"/>
          <p:cNvCxnSpPr>
            <a:cxnSpLocks noChangeAspect="1" noChangeShapeType="1"/>
            <a:stCxn id="9246" idx="1"/>
            <a:endCxn id="9244" idx="5"/>
          </p:cNvCxnSpPr>
          <p:nvPr/>
        </p:nvCxnSpPr>
        <p:spPr bwMode="auto">
          <a:xfrm flipH="1" flipV="1">
            <a:off x="7485063" y="2728914"/>
            <a:ext cx="349250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9" name="AutoShape 46"/>
          <p:cNvCxnSpPr>
            <a:cxnSpLocks noChangeAspect="1" noChangeShapeType="1"/>
            <a:stCxn id="9246" idx="7"/>
            <a:endCxn id="9243" idx="3"/>
          </p:cNvCxnSpPr>
          <p:nvPr/>
        </p:nvCxnSpPr>
        <p:spPr bwMode="auto">
          <a:xfrm flipV="1">
            <a:off x="8094664" y="2728914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0" name="AutoShape 47"/>
          <p:cNvCxnSpPr>
            <a:cxnSpLocks noChangeAspect="1" noChangeShapeType="1"/>
            <a:stCxn id="9245" idx="5"/>
            <a:endCxn id="9243" idx="1"/>
          </p:cNvCxnSpPr>
          <p:nvPr/>
        </p:nvCxnSpPr>
        <p:spPr bwMode="auto">
          <a:xfrm>
            <a:off x="8113714" y="1997075"/>
            <a:ext cx="331787" cy="452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1" name="AutoShape 48"/>
          <p:cNvCxnSpPr>
            <a:cxnSpLocks noChangeAspect="1" noChangeShapeType="1"/>
            <a:stCxn id="9244" idx="6"/>
            <a:endCxn id="9243" idx="2"/>
          </p:cNvCxnSpPr>
          <p:nvPr/>
        </p:nvCxnSpPr>
        <p:spPr bwMode="auto">
          <a:xfrm>
            <a:off x="7546976" y="2589213"/>
            <a:ext cx="8350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52" name="Oval 49"/>
          <p:cNvSpPr>
            <a:spLocks noChangeAspect="1" noChangeArrowheads="1"/>
          </p:cNvSpPr>
          <p:nvPr/>
        </p:nvSpPr>
        <p:spPr bwMode="auto">
          <a:xfrm>
            <a:off x="9615488" y="24066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</a:t>
            </a:r>
          </a:p>
        </p:txBody>
      </p:sp>
      <p:cxnSp>
        <p:nvCxnSpPr>
          <p:cNvPr id="9253" name="AutoShape 50"/>
          <p:cNvCxnSpPr>
            <a:cxnSpLocks noChangeAspect="1" noChangeShapeType="1"/>
            <a:stCxn id="9256" idx="7"/>
            <a:endCxn id="9252" idx="3"/>
          </p:cNvCxnSpPr>
          <p:nvPr/>
        </p:nvCxnSpPr>
        <p:spPr bwMode="auto">
          <a:xfrm flipV="1">
            <a:off x="9317039" y="2728914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4" name="AutoShape 51"/>
          <p:cNvCxnSpPr>
            <a:cxnSpLocks noChangeAspect="1" noChangeShapeType="1"/>
            <a:stCxn id="9252" idx="1"/>
            <a:endCxn id="9245" idx="6"/>
          </p:cNvCxnSpPr>
          <p:nvPr/>
        </p:nvCxnSpPr>
        <p:spPr bwMode="auto">
          <a:xfrm flipH="1" flipV="1">
            <a:off x="8175625" y="1857375"/>
            <a:ext cx="1492250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5" name="AutoShape 52"/>
          <p:cNvCxnSpPr>
            <a:cxnSpLocks noChangeAspect="1" noChangeShapeType="1"/>
            <a:stCxn id="9243" idx="6"/>
            <a:endCxn id="9252" idx="2"/>
          </p:cNvCxnSpPr>
          <p:nvPr/>
        </p:nvCxnSpPr>
        <p:spPr bwMode="auto">
          <a:xfrm>
            <a:off x="8767763" y="2589213"/>
            <a:ext cx="8366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56" name="Oval 53"/>
          <p:cNvSpPr>
            <a:spLocks noChangeAspect="1" noChangeArrowheads="1"/>
          </p:cNvSpPr>
          <p:nvPr/>
        </p:nvSpPr>
        <p:spPr bwMode="auto">
          <a:xfrm>
            <a:off x="9004301" y="3138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cxnSp>
        <p:nvCxnSpPr>
          <p:cNvPr id="9257" name="AutoShape 54"/>
          <p:cNvCxnSpPr>
            <a:cxnSpLocks noChangeAspect="1" noChangeShapeType="1"/>
            <a:stCxn id="9243" idx="5"/>
            <a:endCxn id="9256" idx="1"/>
          </p:cNvCxnSpPr>
          <p:nvPr/>
        </p:nvCxnSpPr>
        <p:spPr bwMode="auto">
          <a:xfrm>
            <a:off x="8705850" y="2728914"/>
            <a:ext cx="350838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204499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Graphs</a:t>
            </a:r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/>
              <a:t>A graph is a pair 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latin typeface="Times New Roman" panose="02020603050405020304" pitchFamily="18" charset="0"/>
              </a:rPr>
              <a:t>V, E</a:t>
            </a:r>
            <a:r>
              <a:rPr lang="en-US" altLang="lv-LV" sz="2000">
                <a:latin typeface="Times New Roman" panose="02020603050405020304" pitchFamily="18" charset="0"/>
              </a:rPr>
              <a:t>)</a:t>
            </a:r>
            <a:r>
              <a:rPr lang="en-US" altLang="lv-LV" sz="2000"/>
              <a:t>, where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b="1" i="1">
                <a:latin typeface="Times New Roman" panose="02020603050405020304" pitchFamily="18" charset="0"/>
              </a:rPr>
              <a:t>V</a:t>
            </a:r>
            <a:r>
              <a:rPr lang="en-US" altLang="lv-LV" sz="1800"/>
              <a:t> is a set of nodes, called </a:t>
            </a:r>
            <a:r>
              <a:rPr lang="en-US" altLang="lv-LV" sz="1800">
                <a:solidFill>
                  <a:schemeClr val="tx2"/>
                </a:solidFill>
              </a:rPr>
              <a:t>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b="1" i="1">
                <a:latin typeface="Times New Roman" panose="02020603050405020304" pitchFamily="18" charset="0"/>
              </a:rPr>
              <a:t>E</a:t>
            </a:r>
            <a:r>
              <a:rPr lang="en-US" altLang="lv-LV" sz="1800"/>
              <a:t> is a collection of pairs of vertices, called </a:t>
            </a:r>
            <a:r>
              <a:rPr lang="en-US" altLang="lv-LV" sz="1800">
                <a:solidFill>
                  <a:schemeClr val="tx2"/>
                </a:solidFill>
              </a:rPr>
              <a:t>edges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Vertices and edges are positions and store elements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A vertex represents an airport and stores the three-letter airport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An edge represents a flight route between two airports and stores the mileage of the route</a:t>
            </a:r>
          </a:p>
        </p:txBody>
      </p:sp>
      <p:sp>
        <p:nvSpPr>
          <p:cNvPr id="5126" name="Oval 12"/>
          <p:cNvSpPr>
            <a:spLocks noChangeArrowheads="1"/>
          </p:cNvSpPr>
          <p:nvPr/>
        </p:nvSpPr>
        <p:spPr bwMode="auto">
          <a:xfrm>
            <a:off x="6324601" y="41148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ORD</a:t>
            </a:r>
          </a:p>
        </p:txBody>
      </p:sp>
      <p:sp>
        <p:nvSpPr>
          <p:cNvPr id="5127" name="Oval 99"/>
          <p:cNvSpPr>
            <a:spLocks noChangeArrowheads="1"/>
          </p:cNvSpPr>
          <p:nvPr/>
        </p:nvSpPr>
        <p:spPr bwMode="auto">
          <a:xfrm>
            <a:off x="8839201" y="3959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PVD</a:t>
            </a:r>
          </a:p>
        </p:txBody>
      </p:sp>
      <p:sp>
        <p:nvSpPr>
          <p:cNvPr id="5128" name="Oval 100"/>
          <p:cNvSpPr>
            <a:spLocks noChangeArrowheads="1"/>
          </p:cNvSpPr>
          <p:nvPr/>
        </p:nvSpPr>
        <p:spPr bwMode="auto">
          <a:xfrm>
            <a:off x="8588376" y="5867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MIA</a:t>
            </a:r>
          </a:p>
        </p:txBody>
      </p:sp>
      <p:sp>
        <p:nvSpPr>
          <p:cNvPr id="5129" name="Oval 101"/>
          <p:cNvSpPr>
            <a:spLocks noChangeArrowheads="1"/>
          </p:cNvSpPr>
          <p:nvPr/>
        </p:nvSpPr>
        <p:spPr bwMode="auto">
          <a:xfrm>
            <a:off x="6035676" y="56292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DFW</a:t>
            </a:r>
          </a:p>
        </p:txBody>
      </p:sp>
      <p:sp>
        <p:nvSpPr>
          <p:cNvPr id="5130" name="Oval 102"/>
          <p:cNvSpPr>
            <a:spLocks noChangeArrowheads="1"/>
          </p:cNvSpPr>
          <p:nvPr/>
        </p:nvSpPr>
        <p:spPr bwMode="auto">
          <a:xfrm>
            <a:off x="4114801" y="4343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SFO</a:t>
            </a:r>
          </a:p>
        </p:txBody>
      </p:sp>
      <p:sp>
        <p:nvSpPr>
          <p:cNvPr id="5131" name="Oval 103"/>
          <p:cNvSpPr>
            <a:spLocks noChangeArrowheads="1"/>
          </p:cNvSpPr>
          <p:nvPr/>
        </p:nvSpPr>
        <p:spPr bwMode="auto">
          <a:xfrm>
            <a:off x="4267201" y="5486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LAX</a:t>
            </a:r>
          </a:p>
        </p:txBody>
      </p:sp>
      <p:sp>
        <p:nvSpPr>
          <p:cNvPr id="5132" name="Oval 104"/>
          <p:cNvSpPr>
            <a:spLocks noChangeArrowheads="1"/>
          </p:cNvSpPr>
          <p:nvPr/>
        </p:nvSpPr>
        <p:spPr bwMode="auto">
          <a:xfrm>
            <a:off x="7902576" y="4724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LGA</a:t>
            </a:r>
          </a:p>
        </p:txBody>
      </p:sp>
      <p:sp>
        <p:nvSpPr>
          <p:cNvPr id="5133" name="Oval 105"/>
          <p:cNvSpPr>
            <a:spLocks noChangeArrowheads="1"/>
          </p:cNvSpPr>
          <p:nvPr/>
        </p:nvSpPr>
        <p:spPr bwMode="auto">
          <a:xfrm>
            <a:off x="2286001" y="52578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HNL</a:t>
            </a:r>
          </a:p>
        </p:txBody>
      </p:sp>
      <p:cxnSp>
        <p:nvCxnSpPr>
          <p:cNvPr id="5134" name="AutoShape 106"/>
          <p:cNvCxnSpPr>
            <a:cxnSpLocks noChangeShapeType="1"/>
            <a:stCxn id="5130" idx="6"/>
            <a:endCxn id="5126" idx="2"/>
          </p:cNvCxnSpPr>
          <p:nvPr/>
        </p:nvCxnSpPr>
        <p:spPr bwMode="auto">
          <a:xfrm flipV="1">
            <a:off x="5060951" y="4343400"/>
            <a:ext cx="12541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AutoShape 107"/>
          <p:cNvCxnSpPr>
            <a:cxnSpLocks noChangeShapeType="1"/>
            <a:stCxn id="5129" idx="0"/>
            <a:endCxn id="5126" idx="4"/>
          </p:cNvCxnSpPr>
          <p:nvPr/>
        </p:nvCxnSpPr>
        <p:spPr bwMode="auto">
          <a:xfrm flipV="1">
            <a:off x="6503989" y="4581526"/>
            <a:ext cx="288925" cy="1038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108"/>
          <p:cNvCxnSpPr>
            <a:cxnSpLocks noChangeShapeType="1"/>
            <a:stCxn id="5129" idx="7"/>
            <a:endCxn id="5132" idx="3"/>
          </p:cNvCxnSpPr>
          <p:nvPr/>
        </p:nvCxnSpPr>
        <p:spPr bwMode="auto">
          <a:xfrm flipV="1">
            <a:off x="6835776" y="5124451"/>
            <a:ext cx="1203325" cy="561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109"/>
          <p:cNvCxnSpPr>
            <a:cxnSpLocks noChangeShapeType="1"/>
            <a:stCxn id="5132" idx="0"/>
            <a:endCxn id="5127" idx="3"/>
          </p:cNvCxnSpPr>
          <p:nvPr/>
        </p:nvCxnSpPr>
        <p:spPr bwMode="auto">
          <a:xfrm flipV="1">
            <a:off x="8370889" y="4359275"/>
            <a:ext cx="604837" cy="355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AutoShape 110"/>
          <p:cNvCxnSpPr>
            <a:cxnSpLocks noChangeShapeType="1"/>
            <a:stCxn id="5126" idx="6"/>
            <a:endCxn id="5127" idx="2"/>
          </p:cNvCxnSpPr>
          <p:nvPr/>
        </p:nvCxnSpPr>
        <p:spPr bwMode="auto">
          <a:xfrm flipV="1">
            <a:off x="7270751" y="4187826"/>
            <a:ext cx="1558925" cy="155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9" name="AutoShape 111"/>
          <p:cNvCxnSpPr>
            <a:cxnSpLocks noChangeShapeType="1"/>
            <a:stCxn id="5133" idx="6"/>
            <a:endCxn id="5131" idx="2"/>
          </p:cNvCxnSpPr>
          <p:nvPr/>
        </p:nvCxnSpPr>
        <p:spPr bwMode="auto">
          <a:xfrm>
            <a:off x="3232151" y="5486400"/>
            <a:ext cx="10255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0" name="AutoShape 112"/>
          <p:cNvCxnSpPr>
            <a:cxnSpLocks noChangeShapeType="1"/>
            <a:stCxn id="5130" idx="4"/>
            <a:endCxn id="5131" idx="0"/>
          </p:cNvCxnSpPr>
          <p:nvPr/>
        </p:nvCxnSpPr>
        <p:spPr bwMode="auto">
          <a:xfrm>
            <a:off x="4583113" y="4810125"/>
            <a:ext cx="1524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1" name="AutoShape 113"/>
          <p:cNvCxnSpPr>
            <a:cxnSpLocks noChangeShapeType="1"/>
            <a:stCxn id="5132" idx="4"/>
            <a:endCxn id="5128" idx="0"/>
          </p:cNvCxnSpPr>
          <p:nvPr/>
        </p:nvCxnSpPr>
        <p:spPr bwMode="auto">
          <a:xfrm>
            <a:off x="8370888" y="5191125"/>
            <a:ext cx="685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2" name="AutoShape 114"/>
          <p:cNvCxnSpPr>
            <a:cxnSpLocks noChangeShapeType="1"/>
            <a:endCxn id="5129" idx="6"/>
          </p:cNvCxnSpPr>
          <p:nvPr/>
        </p:nvCxnSpPr>
        <p:spPr bwMode="auto">
          <a:xfrm flipH="1" flipV="1">
            <a:off x="6981826" y="5857876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3" name="AutoShape 115"/>
          <p:cNvCxnSpPr>
            <a:cxnSpLocks noChangeShapeType="1"/>
            <a:stCxn id="5131" idx="6"/>
            <a:endCxn id="5129" idx="2"/>
          </p:cNvCxnSpPr>
          <p:nvPr/>
        </p:nvCxnSpPr>
        <p:spPr bwMode="auto">
          <a:xfrm>
            <a:off x="5213350" y="5715001"/>
            <a:ext cx="81280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4" name="AutoShape 116"/>
          <p:cNvCxnSpPr>
            <a:cxnSpLocks noChangeShapeType="1"/>
            <a:stCxn id="5131" idx="7"/>
            <a:endCxn id="5126" idx="3"/>
          </p:cNvCxnSpPr>
          <p:nvPr/>
        </p:nvCxnSpPr>
        <p:spPr bwMode="auto">
          <a:xfrm flipV="1">
            <a:off x="5067301" y="4514850"/>
            <a:ext cx="13938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5" name="Text Box 118"/>
          <p:cNvSpPr txBox="1">
            <a:spLocks noChangeArrowheads="1"/>
          </p:cNvSpPr>
          <p:nvPr/>
        </p:nvSpPr>
        <p:spPr bwMode="auto">
          <a:xfrm rot="21252715">
            <a:off x="7605714" y="3940176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849</a:t>
            </a:r>
          </a:p>
        </p:txBody>
      </p:sp>
      <p:sp>
        <p:nvSpPr>
          <p:cNvPr id="5146" name="Text Box 119"/>
          <p:cNvSpPr txBox="1">
            <a:spLocks noChangeArrowheads="1"/>
          </p:cNvSpPr>
          <p:nvPr/>
        </p:nvSpPr>
        <p:spPr bwMode="auto">
          <a:xfrm rot="16937753">
            <a:off x="6284119" y="4672807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802</a:t>
            </a:r>
          </a:p>
        </p:txBody>
      </p:sp>
      <p:sp>
        <p:nvSpPr>
          <p:cNvPr id="5147" name="Text Box 120"/>
          <p:cNvSpPr txBox="1">
            <a:spLocks noChangeArrowheads="1"/>
          </p:cNvSpPr>
          <p:nvPr/>
        </p:nvSpPr>
        <p:spPr bwMode="auto">
          <a:xfrm rot="20055131">
            <a:off x="6959600" y="5089526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1387</a:t>
            </a:r>
          </a:p>
        </p:txBody>
      </p:sp>
      <p:sp>
        <p:nvSpPr>
          <p:cNvPr id="5148" name="Text Box 121"/>
          <p:cNvSpPr txBox="1">
            <a:spLocks noChangeArrowheads="1"/>
          </p:cNvSpPr>
          <p:nvPr/>
        </p:nvSpPr>
        <p:spPr bwMode="auto">
          <a:xfrm rot="19463698">
            <a:off x="5146675" y="485140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1743</a:t>
            </a:r>
          </a:p>
        </p:txBody>
      </p:sp>
      <p:sp>
        <p:nvSpPr>
          <p:cNvPr id="5149" name="Text Box 122"/>
          <p:cNvSpPr txBox="1">
            <a:spLocks noChangeArrowheads="1"/>
          </p:cNvSpPr>
          <p:nvPr/>
        </p:nvSpPr>
        <p:spPr bwMode="auto">
          <a:xfrm rot="20910655">
            <a:off x="5257800" y="411480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1843</a:t>
            </a:r>
          </a:p>
        </p:txBody>
      </p:sp>
      <p:sp>
        <p:nvSpPr>
          <p:cNvPr id="5150" name="Text Box 123"/>
          <p:cNvSpPr txBox="1">
            <a:spLocks noChangeArrowheads="1"/>
          </p:cNvSpPr>
          <p:nvPr/>
        </p:nvSpPr>
        <p:spPr bwMode="auto">
          <a:xfrm rot="2626382">
            <a:off x="8555038" y="5318126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1099</a:t>
            </a:r>
          </a:p>
        </p:txBody>
      </p:sp>
      <p:sp>
        <p:nvSpPr>
          <p:cNvPr id="5151" name="Text Box 124"/>
          <p:cNvSpPr txBox="1">
            <a:spLocks noChangeArrowheads="1"/>
          </p:cNvSpPr>
          <p:nvPr/>
        </p:nvSpPr>
        <p:spPr bwMode="auto">
          <a:xfrm rot="565849">
            <a:off x="7499350" y="5622926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1120</a:t>
            </a:r>
          </a:p>
        </p:txBody>
      </p:sp>
      <p:sp>
        <p:nvSpPr>
          <p:cNvPr id="5152" name="Text Box 125"/>
          <p:cNvSpPr txBox="1">
            <a:spLocks noChangeArrowheads="1"/>
          </p:cNvSpPr>
          <p:nvPr/>
        </p:nvSpPr>
        <p:spPr bwMode="auto">
          <a:xfrm rot="695916">
            <a:off x="5299075" y="544195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1233</a:t>
            </a:r>
          </a:p>
        </p:txBody>
      </p:sp>
      <p:sp>
        <p:nvSpPr>
          <p:cNvPr id="5153" name="Text Box 126"/>
          <p:cNvSpPr txBox="1">
            <a:spLocks noChangeArrowheads="1"/>
          </p:cNvSpPr>
          <p:nvPr/>
        </p:nvSpPr>
        <p:spPr bwMode="auto">
          <a:xfrm rot="4665015">
            <a:off x="4518820" y="4979195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337</a:t>
            </a:r>
          </a:p>
        </p:txBody>
      </p:sp>
      <p:sp>
        <p:nvSpPr>
          <p:cNvPr id="5154" name="Text Box 127"/>
          <p:cNvSpPr txBox="1">
            <a:spLocks noChangeArrowheads="1"/>
          </p:cNvSpPr>
          <p:nvPr/>
        </p:nvSpPr>
        <p:spPr bwMode="auto">
          <a:xfrm rot="832501">
            <a:off x="3451225" y="525780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2555</a:t>
            </a:r>
          </a:p>
        </p:txBody>
      </p:sp>
      <p:sp>
        <p:nvSpPr>
          <p:cNvPr id="5155" name="Text Box 128"/>
          <p:cNvSpPr txBox="1">
            <a:spLocks noChangeArrowheads="1"/>
          </p:cNvSpPr>
          <p:nvPr/>
        </p:nvSpPr>
        <p:spPr bwMode="auto">
          <a:xfrm rot="19708333">
            <a:off x="8307389" y="4251326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142</a:t>
            </a:r>
          </a:p>
        </p:txBody>
      </p:sp>
    </p:spTree>
    <p:extLst>
      <p:ext uri="{BB962C8B-B14F-4D97-AF65-F5344CB8AC3E}">
        <p14:creationId xmlns:p14="http://schemas.microsoft.com/office/powerpoint/2010/main" val="42217482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Analysis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400"/>
              <a:t>Setting/getting a vertex/edge label takes </a:t>
            </a:r>
            <a:r>
              <a:rPr lang="en-US" altLang="lv-LV" sz="2400" b="1" i="1">
                <a:latin typeface="Times New Roman" panose="02020603050405020304" pitchFamily="18" charset="0"/>
              </a:rPr>
              <a:t>O</a:t>
            </a:r>
            <a:r>
              <a:rPr lang="en-US" altLang="lv-LV" sz="2400">
                <a:latin typeface="Times New Roman" panose="02020603050405020304" pitchFamily="18" charset="0"/>
              </a:rPr>
              <a:t>(1)</a:t>
            </a:r>
            <a:r>
              <a:rPr lang="en-US" altLang="lv-LV" sz="2400"/>
              <a:t>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/>
              <a:t>Each vertex is labeled twice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once as UNEXPLORED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once as </a:t>
            </a:r>
            <a:r>
              <a:rPr lang="en-US" altLang="lv-LV" sz="2000">
                <a:solidFill>
                  <a:schemeClr val="tx2"/>
                </a:solidFill>
              </a:rPr>
              <a:t>VISITED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/>
              <a:t>Each edge is labeled twice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once as UNEXPLORED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once as </a:t>
            </a:r>
            <a:r>
              <a:rPr lang="en-US" altLang="lv-LV" sz="2000">
                <a:solidFill>
                  <a:schemeClr val="tx2"/>
                </a:solidFill>
              </a:rPr>
              <a:t>DISCOVERY</a:t>
            </a:r>
            <a:r>
              <a:rPr lang="en-US" altLang="lv-LV" sz="2000"/>
              <a:t> or </a:t>
            </a:r>
            <a:r>
              <a:rPr lang="en-US" altLang="lv-LV" sz="2000">
                <a:solidFill>
                  <a:schemeClr val="accent2"/>
                </a:solidFill>
              </a:rPr>
              <a:t>CROSS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/>
              <a:t>Each vertex is inserted once into a sequence </a:t>
            </a:r>
            <a:r>
              <a:rPr lang="en-US" altLang="lv-LV" sz="2400" b="1" i="1">
                <a:latin typeface="Times New Roman" panose="02020603050405020304" pitchFamily="18" charset="0"/>
              </a:rPr>
              <a:t>L</a:t>
            </a:r>
            <a:r>
              <a:rPr lang="en-US" altLang="lv-LV" sz="2400" b="1" i="1" baseline="-25000">
                <a:latin typeface="Times New Roman" panose="02020603050405020304" pitchFamily="18" charset="0"/>
              </a:rPr>
              <a:t>i</a:t>
            </a:r>
            <a:r>
              <a:rPr lang="en-US" altLang="lv-LV" sz="24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/>
              <a:t>Method incidentEdges is called once for each vertex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/>
              <a:t>BFS runs in </a:t>
            </a:r>
            <a:r>
              <a:rPr lang="en-US" altLang="lv-LV" sz="2400" b="1" i="1">
                <a:latin typeface="Times New Roman" panose="02020603050405020304" pitchFamily="18" charset="0"/>
              </a:rPr>
              <a:t>O</a:t>
            </a:r>
            <a:r>
              <a:rPr lang="en-US" altLang="lv-LV" sz="2400">
                <a:latin typeface="Times New Roman" panose="02020603050405020304" pitchFamily="18" charset="0"/>
              </a:rPr>
              <a:t>(</a:t>
            </a:r>
            <a:r>
              <a:rPr lang="en-US" altLang="lv-LV" sz="2400" b="1" i="1">
                <a:latin typeface="Times New Roman" panose="02020603050405020304" pitchFamily="18" charset="0"/>
              </a:rPr>
              <a:t>n </a:t>
            </a:r>
            <a:r>
              <a:rPr lang="en-US" altLang="lv-LV" sz="2400">
                <a:latin typeface="Symbol" panose="05050102010706020507" pitchFamily="18" charset="2"/>
              </a:rPr>
              <a:t>+</a:t>
            </a:r>
            <a:r>
              <a:rPr lang="en-US" altLang="lv-LV" sz="2400" b="1" i="1">
                <a:latin typeface="Times New Roman" panose="02020603050405020304" pitchFamily="18" charset="0"/>
              </a:rPr>
              <a:t> m</a:t>
            </a:r>
            <a:r>
              <a:rPr lang="en-US" altLang="lv-LV" sz="2400">
                <a:latin typeface="Times New Roman" panose="02020603050405020304" pitchFamily="18" charset="0"/>
              </a:rPr>
              <a:t>)</a:t>
            </a:r>
            <a:r>
              <a:rPr lang="en-US" altLang="lv-LV" sz="2400"/>
              <a:t> time provided the graph is represented by the adjacency list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Recall that </a:t>
            </a:r>
            <a:r>
              <a:rPr lang="en-US" altLang="lv-LV" sz="2800" b="1">
                <a:latin typeface="Symbol" panose="05050102010706020507" pitchFamily="18" charset="2"/>
              </a:rPr>
              <a:t>S</a:t>
            </a:r>
            <a:r>
              <a:rPr lang="en-US" altLang="lv-LV" sz="2000" b="1" i="1" baseline="-25000">
                <a:latin typeface="Times New Roman" panose="02020603050405020304" pitchFamily="18" charset="0"/>
              </a:rPr>
              <a:t>v </a:t>
            </a:r>
            <a:r>
              <a:rPr lang="en-US" altLang="lv-LV" sz="2000">
                <a:latin typeface="Times New Roman" panose="02020603050405020304" pitchFamily="18" charset="0"/>
              </a:rPr>
              <a:t>deg(</a:t>
            </a:r>
            <a:r>
              <a:rPr lang="en-US" altLang="lv-LV" sz="2000" b="1" i="1">
                <a:latin typeface="Times New Roman" panose="02020603050405020304" pitchFamily="18" charset="0"/>
              </a:rPr>
              <a:t>v</a:t>
            </a:r>
            <a:r>
              <a:rPr lang="en-US" altLang="lv-LV" sz="2000">
                <a:latin typeface="Times New Roman" panose="02020603050405020304" pitchFamily="18" charset="0"/>
              </a:rPr>
              <a:t>)</a:t>
            </a:r>
            <a:r>
              <a:rPr lang="en-US" altLang="lv-LV" sz="2000" b="1" i="1"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latin typeface="Symbol" panose="05050102010706020507" pitchFamily="18" charset="2"/>
              </a:rPr>
              <a:t>= </a:t>
            </a:r>
            <a:r>
              <a:rPr lang="en-US" altLang="lv-LV" sz="2000">
                <a:latin typeface="Times New Roman" panose="02020603050405020304" pitchFamily="18" charset="0"/>
              </a:rPr>
              <a:t>2</a:t>
            </a:r>
            <a:r>
              <a:rPr lang="en-US" altLang="lv-LV" sz="2000" b="1" i="1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C5073BB-A3EC-4A12-B5D0-6D8471448986}" type="slidenum">
              <a:rPr lang="en-US" altLang="lv-LV" sz="1400"/>
              <a:pPr eaLnBrk="1" hangingPunct="1"/>
              <a:t>20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3648873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Applications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800"/>
              <a:t>Using the </a:t>
            </a:r>
            <a:r>
              <a:rPr lang="en-US" altLang="lv-LV" sz="2800">
                <a:solidFill>
                  <a:schemeClr val="tx2"/>
                </a:solidFill>
              </a:rPr>
              <a:t>template method pattern</a:t>
            </a:r>
            <a:r>
              <a:rPr lang="en-US" altLang="lv-LV" sz="2800"/>
              <a:t>, we can specialize the BFS traversal of a graph </a:t>
            </a:r>
            <a:r>
              <a:rPr lang="en-US" altLang="lv-LV" sz="2800" b="1" i="1">
                <a:latin typeface="Times New Roman" panose="02020603050405020304" pitchFamily="18" charset="0"/>
              </a:rPr>
              <a:t>G</a:t>
            </a:r>
            <a:r>
              <a:rPr lang="en-US" altLang="lv-LV" sz="2800" b="1" i="1"/>
              <a:t> </a:t>
            </a:r>
            <a:r>
              <a:rPr lang="en-US" altLang="lv-LV" sz="2800"/>
              <a:t>to solve the following problems in </a:t>
            </a:r>
            <a:r>
              <a:rPr lang="en-US" altLang="lv-LV" sz="2800" b="1" i="1">
                <a:latin typeface="Times New Roman" panose="02020603050405020304" pitchFamily="18" charset="0"/>
              </a:rPr>
              <a:t>O</a:t>
            </a:r>
            <a:r>
              <a:rPr lang="en-US" altLang="lv-LV" sz="2800">
                <a:latin typeface="Times New Roman" panose="02020603050405020304" pitchFamily="18" charset="0"/>
              </a:rPr>
              <a:t>(</a:t>
            </a:r>
            <a:r>
              <a:rPr lang="en-US" altLang="lv-LV" sz="2800" b="1" i="1">
                <a:latin typeface="Times New Roman" panose="02020603050405020304" pitchFamily="18" charset="0"/>
              </a:rPr>
              <a:t>n </a:t>
            </a:r>
            <a:r>
              <a:rPr lang="en-US" altLang="lv-LV" sz="2800">
                <a:latin typeface="Symbol" panose="05050102010706020507" pitchFamily="18" charset="2"/>
              </a:rPr>
              <a:t>+</a:t>
            </a:r>
            <a:r>
              <a:rPr lang="en-US" altLang="lv-LV" sz="2800" b="1" i="1">
                <a:latin typeface="Times New Roman" panose="02020603050405020304" pitchFamily="18" charset="0"/>
              </a:rPr>
              <a:t> m</a:t>
            </a:r>
            <a:r>
              <a:rPr lang="en-US" altLang="lv-LV" sz="2800">
                <a:latin typeface="Times New Roman" panose="02020603050405020304" pitchFamily="18" charset="0"/>
              </a:rPr>
              <a:t>)</a:t>
            </a:r>
            <a:r>
              <a:rPr lang="en-US" altLang="lv-LV" sz="2800"/>
              <a:t> time</a:t>
            </a:r>
          </a:p>
          <a:p>
            <a:pPr lvl="1" eaLnBrk="1" hangingPunct="1"/>
            <a:r>
              <a:rPr lang="en-US" altLang="lv-LV"/>
              <a:t>Compute the connected components of </a:t>
            </a:r>
            <a:r>
              <a:rPr lang="en-US" altLang="lv-LV" b="1" i="1">
                <a:latin typeface="Times New Roman" panose="02020603050405020304" pitchFamily="18" charset="0"/>
              </a:rPr>
              <a:t>G</a:t>
            </a:r>
            <a:endParaRPr lang="en-US" altLang="lv-LV"/>
          </a:p>
          <a:p>
            <a:pPr lvl="1" eaLnBrk="1" hangingPunct="1"/>
            <a:r>
              <a:rPr lang="en-US" altLang="lv-LV"/>
              <a:t>Compute a spanning forest of </a:t>
            </a:r>
            <a:r>
              <a:rPr lang="en-US" altLang="lv-LV" b="1" i="1">
                <a:latin typeface="Times New Roman" panose="02020603050405020304" pitchFamily="18" charset="0"/>
              </a:rPr>
              <a:t>G</a:t>
            </a:r>
            <a:endParaRPr lang="en-US" altLang="lv-LV"/>
          </a:p>
          <a:p>
            <a:pPr lvl="1" eaLnBrk="1" hangingPunct="1"/>
            <a:r>
              <a:rPr lang="en-US" altLang="lv-LV"/>
              <a:t>Find a simple cycle in </a:t>
            </a:r>
            <a:r>
              <a:rPr lang="en-US" altLang="lv-LV" b="1" i="1">
                <a:latin typeface="Times New Roman" panose="02020603050405020304" pitchFamily="18" charset="0"/>
              </a:rPr>
              <a:t>G</a:t>
            </a:r>
            <a:r>
              <a:rPr lang="en-US" altLang="lv-LV"/>
              <a:t>, or report that </a:t>
            </a:r>
            <a:r>
              <a:rPr lang="en-US" altLang="lv-LV" b="1" i="1">
                <a:latin typeface="Times New Roman" panose="02020603050405020304" pitchFamily="18" charset="0"/>
              </a:rPr>
              <a:t>G</a:t>
            </a:r>
            <a:r>
              <a:rPr lang="en-US" altLang="lv-LV"/>
              <a:t> is a forest</a:t>
            </a:r>
          </a:p>
          <a:p>
            <a:pPr lvl="1" eaLnBrk="1" hangingPunct="1"/>
            <a:r>
              <a:rPr lang="en-US" altLang="lv-LV"/>
              <a:t>Given two vertices of </a:t>
            </a:r>
            <a:r>
              <a:rPr lang="en-US" altLang="lv-LV" b="1" i="1">
                <a:latin typeface="Times New Roman" panose="02020603050405020304" pitchFamily="18" charset="0"/>
              </a:rPr>
              <a:t>G</a:t>
            </a:r>
            <a:r>
              <a:rPr lang="en-US" altLang="lv-LV"/>
              <a:t>, find a path in </a:t>
            </a:r>
            <a:r>
              <a:rPr lang="en-US" altLang="lv-LV" b="1" i="1">
                <a:latin typeface="Times New Roman" panose="02020603050405020304" pitchFamily="18" charset="0"/>
              </a:rPr>
              <a:t>G</a:t>
            </a:r>
            <a:r>
              <a:rPr lang="en-US" altLang="lv-LV"/>
              <a:t> between them with the minimum number of edges, or report that no such path exists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6994CE0-D78F-4862-8131-C25810D20B0A}" type="slidenum">
              <a:rPr lang="en-US" altLang="lv-LV" sz="1400"/>
              <a:pPr eaLnBrk="1" hangingPunct="1"/>
              <a:t>21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16663812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DFS vs. BFS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D40DFA7-6187-4FB6-821C-949544EE8239}" type="slidenum">
              <a:rPr lang="en-US" altLang="lv-LV" sz="1400"/>
              <a:pPr eaLnBrk="1" hangingPunct="1"/>
              <a:t>22</a:t>
            </a:fld>
            <a:endParaRPr lang="en-US" altLang="lv-LV" sz="1400"/>
          </a:p>
        </p:txBody>
      </p:sp>
      <p:grpSp>
        <p:nvGrpSpPr>
          <p:cNvPr id="12293" name="Group 41"/>
          <p:cNvGrpSpPr>
            <a:grpSpLocks/>
          </p:cNvGrpSpPr>
          <p:nvPr/>
        </p:nvGrpSpPr>
        <p:grpSpPr bwMode="auto">
          <a:xfrm>
            <a:off x="6232526" y="3841751"/>
            <a:ext cx="3649663" cy="2130425"/>
            <a:chOff x="3116" y="2546"/>
            <a:chExt cx="2299" cy="1342"/>
          </a:xfrm>
        </p:grpSpPr>
        <p:sp>
          <p:nvSpPr>
            <p:cNvPr id="12333" name="AutoShape 4"/>
            <p:cNvSpPr>
              <a:spLocks noChangeArrowheads="1"/>
            </p:cNvSpPr>
            <p:nvPr/>
          </p:nvSpPr>
          <p:spPr bwMode="auto">
            <a:xfrm>
              <a:off x="3807" y="3580"/>
              <a:ext cx="129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2334" name="AutoShape 5"/>
            <p:cNvSpPr>
              <a:spLocks noChangeArrowheads="1"/>
            </p:cNvSpPr>
            <p:nvPr/>
          </p:nvSpPr>
          <p:spPr bwMode="auto">
            <a:xfrm>
              <a:off x="3432" y="312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2335" name="AutoShape 6"/>
            <p:cNvSpPr>
              <a:spLocks noChangeArrowheads="1"/>
            </p:cNvSpPr>
            <p:nvPr/>
          </p:nvSpPr>
          <p:spPr bwMode="auto">
            <a:xfrm>
              <a:off x="3813" y="266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2336" name="Oval 7"/>
            <p:cNvSpPr>
              <a:spLocks noChangeAspect="1" noChangeArrowheads="1"/>
            </p:cNvSpPr>
            <p:nvPr/>
          </p:nvSpPr>
          <p:spPr bwMode="auto">
            <a:xfrm>
              <a:off x="4341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C</a:t>
              </a:r>
            </a:p>
          </p:txBody>
        </p:sp>
        <p:sp>
          <p:nvSpPr>
            <p:cNvPr id="12337" name="Oval 8"/>
            <p:cNvSpPr>
              <a:spLocks noChangeAspect="1" noChangeArrowheads="1"/>
            </p:cNvSpPr>
            <p:nvPr/>
          </p:nvSpPr>
          <p:spPr bwMode="auto">
            <a:xfrm>
              <a:off x="3572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B</a:t>
              </a:r>
            </a:p>
          </p:txBody>
        </p:sp>
        <p:sp>
          <p:nvSpPr>
            <p:cNvPr id="12338" name="Oval 9"/>
            <p:cNvSpPr>
              <a:spLocks noChangeAspect="1" noChangeArrowheads="1"/>
            </p:cNvSpPr>
            <p:nvPr/>
          </p:nvSpPr>
          <p:spPr bwMode="auto">
            <a:xfrm>
              <a:off x="3968" y="269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A</a:t>
              </a:r>
            </a:p>
          </p:txBody>
        </p:sp>
        <p:sp>
          <p:nvSpPr>
            <p:cNvPr id="12339" name="Oval 10"/>
            <p:cNvSpPr>
              <a:spLocks noChangeAspect="1" noChangeArrowheads="1"/>
            </p:cNvSpPr>
            <p:nvPr/>
          </p:nvSpPr>
          <p:spPr bwMode="auto">
            <a:xfrm>
              <a:off x="3956" y="362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E</a:t>
              </a:r>
            </a:p>
          </p:txBody>
        </p:sp>
        <p:cxnSp>
          <p:nvCxnSpPr>
            <p:cNvPr id="12340" name="AutoShape 11"/>
            <p:cNvCxnSpPr>
              <a:cxnSpLocks noChangeAspect="1" noChangeShapeType="1"/>
              <a:stCxn id="12338" idx="3"/>
              <a:endCxn id="12337" idx="7"/>
            </p:cNvCxnSpPr>
            <p:nvPr/>
          </p:nvCxnSpPr>
          <p:spPr bwMode="auto">
            <a:xfrm flipH="1">
              <a:off x="3769" y="290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41" name="AutoShape 12"/>
            <p:cNvCxnSpPr>
              <a:cxnSpLocks noChangeAspect="1" noChangeShapeType="1"/>
              <a:stCxn id="12339" idx="1"/>
              <a:endCxn id="12337" idx="5"/>
            </p:cNvCxnSpPr>
            <p:nvPr/>
          </p:nvCxnSpPr>
          <p:spPr bwMode="auto">
            <a:xfrm flipH="1" flipV="1">
              <a:off x="3769" y="336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42" name="AutoShape 13"/>
            <p:cNvCxnSpPr>
              <a:cxnSpLocks noChangeAspect="1" noChangeShapeType="1"/>
              <a:stCxn id="12339" idx="7"/>
              <a:endCxn id="12336" idx="3"/>
            </p:cNvCxnSpPr>
            <p:nvPr/>
          </p:nvCxnSpPr>
          <p:spPr bwMode="auto">
            <a:xfrm flipV="1">
              <a:off x="415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43" name="AutoShape 14"/>
            <p:cNvCxnSpPr>
              <a:cxnSpLocks noChangeAspect="1" noChangeShapeType="1"/>
              <a:stCxn id="12338" idx="5"/>
              <a:endCxn id="12336" idx="1"/>
            </p:cNvCxnSpPr>
            <p:nvPr/>
          </p:nvCxnSpPr>
          <p:spPr bwMode="auto">
            <a:xfrm>
              <a:off x="4165" y="290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44" name="AutoShape 15"/>
            <p:cNvCxnSpPr>
              <a:cxnSpLocks noChangeAspect="1" noChangeShapeType="1"/>
              <a:stCxn id="12337" idx="6"/>
              <a:endCxn id="12336" idx="2"/>
            </p:cNvCxnSpPr>
            <p:nvPr/>
          </p:nvCxnSpPr>
          <p:spPr bwMode="auto">
            <a:xfrm>
              <a:off x="3814" y="327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45" name="Oval 16"/>
            <p:cNvSpPr>
              <a:spLocks noChangeAspect="1" noChangeArrowheads="1"/>
            </p:cNvSpPr>
            <p:nvPr/>
          </p:nvSpPr>
          <p:spPr bwMode="auto">
            <a:xfrm>
              <a:off x="5111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D</a:t>
              </a:r>
            </a:p>
          </p:txBody>
        </p:sp>
        <p:cxnSp>
          <p:nvCxnSpPr>
            <p:cNvPr id="12346" name="AutoShape 17"/>
            <p:cNvCxnSpPr>
              <a:cxnSpLocks noChangeAspect="1" noChangeShapeType="1"/>
              <a:stCxn id="12351" idx="7"/>
              <a:endCxn id="12345" idx="3"/>
            </p:cNvCxnSpPr>
            <p:nvPr/>
          </p:nvCxnSpPr>
          <p:spPr bwMode="auto">
            <a:xfrm flipV="1">
              <a:off x="492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47" name="AutoShape 18"/>
            <p:cNvCxnSpPr>
              <a:cxnSpLocks noChangeAspect="1" noChangeShapeType="1"/>
              <a:stCxn id="12345" idx="1"/>
              <a:endCxn id="12338" idx="6"/>
            </p:cNvCxnSpPr>
            <p:nvPr/>
          </p:nvCxnSpPr>
          <p:spPr bwMode="auto">
            <a:xfrm flipH="1" flipV="1">
              <a:off x="4210" y="281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48" name="Text Box 19"/>
            <p:cNvSpPr txBox="1">
              <a:spLocks noChangeArrowheads="1"/>
            </p:cNvSpPr>
            <p:nvPr/>
          </p:nvSpPr>
          <p:spPr bwMode="auto">
            <a:xfrm>
              <a:off x="3500" y="254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349" name="Text Box 20"/>
            <p:cNvSpPr txBox="1">
              <a:spLocks noChangeArrowheads="1"/>
            </p:cNvSpPr>
            <p:nvPr/>
          </p:nvSpPr>
          <p:spPr bwMode="auto">
            <a:xfrm>
              <a:off x="3116" y="300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12350" name="AutoShape 21"/>
            <p:cNvCxnSpPr>
              <a:cxnSpLocks noChangeAspect="1" noChangeShapeType="1"/>
              <a:stCxn id="12336" idx="6"/>
              <a:endCxn id="12345" idx="2"/>
            </p:cNvCxnSpPr>
            <p:nvPr/>
          </p:nvCxnSpPr>
          <p:spPr bwMode="auto">
            <a:xfrm>
              <a:off x="4583" y="3275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51" name="Oval 22"/>
            <p:cNvSpPr>
              <a:spLocks noChangeAspect="1" noChangeArrowheads="1"/>
            </p:cNvSpPr>
            <p:nvPr/>
          </p:nvSpPr>
          <p:spPr bwMode="auto">
            <a:xfrm>
              <a:off x="4726" y="362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F</a:t>
              </a:r>
            </a:p>
          </p:txBody>
        </p:sp>
        <p:cxnSp>
          <p:nvCxnSpPr>
            <p:cNvPr id="12352" name="AutoShape 23"/>
            <p:cNvCxnSpPr>
              <a:cxnSpLocks noChangeAspect="1" noChangeShapeType="1"/>
              <a:stCxn id="12336" idx="5"/>
              <a:endCxn id="12351" idx="1"/>
            </p:cNvCxnSpPr>
            <p:nvPr/>
          </p:nvCxnSpPr>
          <p:spPr bwMode="auto">
            <a:xfrm>
              <a:off x="4538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53" name="Text Box 24"/>
            <p:cNvSpPr txBox="1">
              <a:spLocks noChangeArrowheads="1"/>
            </p:cNvSpPr>
            <p:nvPr/>
          </p:nvSpPr>
          <p:spPr bwMode="auto">
            <a:xfrm>
              <a:off x="3488" y="345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12294" name="Oval 25"/>
          <p:cNvSpPr>
            <a:spLocks noChangeAspect="1" noChangeArrowheads="1"/>
          </p:cNvSpPr>
          <p:nvPr/>
        </p:nvSpPr>
        <p:spPr bwMode="auto">
          <a:xfrm>
            <a:off x="3963988" y="481488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12295" name="Oval 26"/>
          <p:cNvSpPr>
            <a:spLocks noChangeAspect="1" noChangeArrowheads="1"/>
          </p:cNvSpPr>
          <p:nvPr/>
        </p:nvSpPr>
        <p:spPr bwMode="auto">
          <a:xfrm>
            <a:off x="2743201" y="481488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12296" name="Oval 27"/>
          <p:cNvSpPr>
            <a:spLocks noChangeAspect="1" noChangeArrowheads="1"/>
          </p:cNvSpPr>
          <p:nvPr/>
        </p:nvSpPr>
        <p:spPr bwMode="auto">
          <a:xfrm>
            <a:off x="3371851" y="4083051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12297" name="Oval 28"/>
          <p:cNvSpPr>
            <a:spLocks noChangeAspect="1" noChangeArrowheads="1"/>
          </p:cNvSpPr>
          <p:nvPr/>
        </p:nvSpPr>
        <p:spPr bwMode="auto">
          <a:xfrm>
            <a:off x="3352801" y="5546726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</a:t>
            </a:r>
          </a:p>
        </p:txBody>
      </p:sp>
      <p:cxnSp>
        <p:nvCxnSpPr>
          <p:cNvPr id="12298" name="AutoShape 29"/>
          <p:cNvCxnSpPr>
            <a:cxnSpLocks noChangeAspect="1" noChangeShapeType="1"/>
            <a:stCxn id="12296" idx="3"/>
            <a:endCxn id="12295" idx="7"/>
          </p:cNvCxnSpPr>
          <p:nvPr/>
        </p:nvCxnSpPr>
        <p:spPr bwMode="auto">
          <a:xfrm flipH="1">
            <a:off x="3055938" y="4414839"/>
            <a:ext cx="36830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9" name="AutoShape 30"/>
          <p:cNvCxnSpPr>
            <a:cxnSpLocks noChangeAspect="1" noChangeShapeType="1"/>
            <a:stCxn id="12297" idx="1"/>
            <a:endCxn id="12295" idx="5"/>
          </p:cNvCxnSpPr>
          <p:nvPr/>
        </p:nvCxnSpPr>
        <p:spPr bwMode="auto">
          <a:xfrm flipH="1" flipV="1">
            <a:off x="3055938" y="5146675"/>
            <a:ext cx="349250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0" name="AutoShape 31"/>
          <p:cNvCxnSpPr>
            <a:cxnSpLocks noChangeAspect="1" noChangeShapeType="1"/>
            <a:stCxn id="12297" idx="7"/>
            <a:endCxn id="12294" idx="3"/>
          </p:cNvCxnSpPr>
          <p:nvPr/>
        </p:nvCxnSpPr>
        <p:spPr bwMode="auto">
          <a:xfrm flipV="1">
            <a:off x="3665539" y="5146675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1" name="AutoShape 32"/>
          <p:cNvCxnSpPr>
            <a:cxnSpLocks noChangeAspect="1" noChangeShapeType="1"/>
            <a:stCxn id="12296" idx="5"/>
            <a:endCxn id="12294" idx="1"/>
          </p:cNvCxnSpPr>
          <p:nvPr/>
        </p:nvCxnSpPr>
        <p:spPr bwMode="auto">
          <a:xfrm>
            <a:off x="3684589" y="4414839"/>
            <a:ext cx="33178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2" name="AutoShape 33"/>
          <p:cNvCxnSpPr>
            <a:cxnSpLocks noChangeAspect="1" noChangeShapeType="1"/>
            <a:stCxn id="12295" idx="6"/>
            <a:endCxn id="12294" idx="2"/>
          </p:cNvCxnSpPr>
          <p:nvPr/>
        </p:nvCxnSpPr>
        <p:spPr bwMode="auto">
          <a:xfrm>
            <a:off x="3127376" y="4997450"/>
            <a:ext cx="8159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3" name="Oval 34"/>
          <p:cNvSpPr>
            <a:spLocks noChangeAspect="1" noChangeArrowheads="1"/>
          </p:cNvSpPr>
          <p:nvPr/>
        </p:nvSpPr>
        <p:spPr bwMode="auto">
          <a:xfrm>
            <a:off x="5186363" y="481488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</a:t>
            </a:r>
          </a:p>
        </p:txBody>
      </p:sp>
      <p:cxnSp>
        <p:nvCxnSpPr>
          <p:cNvPr id="12304" name="AutoShape 35"/>
          <p:cNvCxnSpPr>
            <a:cxnSpLocks noChangeAspect="1" noChangeShapeType="1"/>
            <a:stCxn id="12307" idx="7"/>
            <a:endCxn id="12303" idx="3"/>
          </p:cNvCxnSpPr>
          <p:nvPr/>
        </p:nvCxnSpPr>
        <p:spPr bwMode="auto">
          <a:xfrm flipV="1">
            <a:off x="4887914" y="5146675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5" name="AutoShape 36"/>
          <p:cNvCxnSpPr>
            <a:cxnSpLocks noChangeAspect="1" noChangeShapeType="1"/>
            <a:stCxn id="12303" idx="1"/>
            <a:endCxn id="12296" idx="6"/>
          </p:cNvCxnSpPr>
          <p:nvPr/>
        </p:nvCxnSpPr>
        <p:spPr bwMode="auto">
          <a:xfrm flipH="1" flipV="1">
            <a:off x="3756026" y="4265613"/>
            <a:ext cx="1482725" cy="58261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6" name="AutoShape 37"/>
          <p:cNvCxnSpPr>
            <a:cxnSpLocks noChangeAspect="1" noChangeShapeType="1"/>
            <a:stCxn id="12294" idx="6"/>
            <a:endCxn id="12303" idx="2"/>
          </p:cNvCxnSpPr>
          <p:nvPr/>
        </p:nvCxnSpPr>
        <p:spPr bwMode="auto">
          <a:xfrm>
            <a:off x="4348163" y="4997450"/>
            <a:ext cx="8175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7" name="Oval 38"/>
          <p:cNvSpPr>
            <a:spLocks noChangeAspect="1" noChangeArrowheads="1"/>
          </p:cNvSpPr>
          <p:nvPr/>
        </p:nvSpPr>
        <p:spPr bwMode="auto">
          <a:xfrm>
            <a:off x="4575176" y="5546726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cxnSp>
        <p:nvCxnSpPr>
          <p:cNvPr id="12308" name="AutoShape 39"/>
          <p:cNvCxnSpPr>
            <a:cxnSpLocks noChangeAspect="1" noChangeShapeType="1"/>
            <a:stCxn id="12294" idx="5"/>
            <a:endCxn id="12307" idx="1"/>
          </p:cNvCxnSpPr>
          <p:nvPr/>
        </p:nvCxnSpPr>
        <p:spPr bwMode="auto">
          <a:xfrm>
            <a:off x="4276725" y="5146675"/>
            <a:ext cx="350838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9" name="Text Box 43"/>
          <p:cNvSpPr txBox="1">
            <a:spLocks noChangeArrowheads="1"/>
          </p:cNvSpPr>
          <p:nvPr/>
        </p:nvSpPr>
        <p:spPr bwMode="auto">
          <a:xfrm>
            <a:off x="3352801" y="5972175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DFS</a:t>
            </a:r>
          </a:p>
        </p:txBody>
      </p:sp>
      <p:sp>
        <p:nvSpPr>
          <p:cNvPr id="12310" name="Text Box 44"/>
          <p:cNvSpPr txBox="1">
            <a:spLocks noChangeArrowheads="1"/>
          </p:cNvSpPr>
          <p:nvPr/>
        </p:nvSpPr>
        <p:spPr bwMode="auto">
          <a:xfrm>
            <a:off x="7262814" y="5972175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BFS</a:t>
            </a:r>
          </a:p>
        </p:txBody>
      </p:sp>
      <p:graphicFrame>
        <p:nvGraphicFramePr>
          <p:cNvPr id="238678" name="Group 86"/>
          <p:cNvGraphicFramePr>
            <a:graphicFrameLocks noGrp="1"/>
          </p:cNvGraphicFramePr>
          <p:nvPr/>
        </p:nvGraphicFramePr>
        <p:xfrm>
          <a:off x="3352801" y="1671638"/>
          <a:ext cx="5203825" cy="2139949"/>
        </p:xfrm>
        <a:graphic>
          <a:graphicData uri="http://schemas.openxmlformats.org/drawingml/2006/table">
            <a:tbl>
              <a:tblPr/>
              <a:tblGrid>
                <a:gridCol w="348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Applications</a:t>
                      </a: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DFS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BFS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2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Spanning forest, connected components, paths, cycles</a:t>
                      </a: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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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Shortest paths</a:t>
                      </a: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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Biconnected components</a:t>
                      </a: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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0695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DFS vs. BFS (cont.)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2400" dirty="0">
                <a:solidFill>
                  <a:schemeClr val="accent2"/>
                </a:solidFill>
              </a:rPr>
              <a:t>Back edge</a:t>
            </a:r>
            <a:r>
              <a:rPr lang="en-US" altLang="lv-LV" sz="2400" dirty="0"/>
              <a:t> </a:t>
            </a:r>
            <a:r>
              <a:rPr lang="en-US" altLang="lv-LV" sz="2400" dirty="0">
                <a:latin typeface="Times New Roman" panose="02020603050405020304" pitchFamily="18" charset="0"/>
              </a:rPr>
              <a:t>(</a:t>
            </a:r>
            <a:r>
              <a:rPr lang="en-US" altLang="lv-LV" sz="2400" b="1" i="1" dirty="0" err="1">
                <a:latin typeface="Times New Roman" panose="02020603050405020304" pitchFamily="18" charset="0"/>
              </a:rPr>
              <a:t>v,w</a:t>
            </a:r>
            <a:r>
              <a:rPr lang="en-US" altLang="lv-LV" sz="2400" dirty="0"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lv-LV" sz="2000" b="1" i="1" dirty="0">
                <a:latin typeface="Times New Roman" panose="02020603050405020304" pitchFamily="18" charset="0"/>
              </a:rPr>
              <a:t>w </a:t>
            </a:r>
            <a:r>
              <a:rPr lang="en-US" altLang="lv-LV" sz="2000" dirty="0"/>
              <a:t>is an ancestor of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v</a:t>
            </a:r>
            <a:r>
              <a:rPr lang="en-US" altLang="lv-LV" sz="2000" dirty="0"/>
              <a:t> in the tree of discovery edges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2400" dirty="0">
                <a:solidFill>
                  <a:schemeClr val="accent2"/>
                </a:solidFill>
              </a:rPr>
              <a:t>Cross edge</a:t>
            </a:r>
            <a:r>
              <a:rPr lang="en-US" altLang="lv-LV" sz="2400" dirty="0"/>
              <a:t> </a:t>
            </a:r>
            <a:r>
              <a:rPr lang="en-US" altLang="lv-LV" sz="2400" dirty="0">
                <a:latin typeface="Times New Roman" panose="02020603050405020304" pitchFamily="18" charset="0"/>
              </a:rPr>
              <a:t>(</a:t>
            </a:r>
            <a:r>
              <a:rPr lang="en-US" altLang="lv-LV" sz="2400" b="1" i="1" dirty="0" err="1">
                <a:latin typeface="Times New Roman" panose="02020603050405020304" pitchFamily="18" charset="0"/>
              </a:rPr>
              <a:t>v,w</a:t>
            </a:r>
            <a:r>
              <a:rPr lang="en-US" altLang="lv-LV" sz="2400" dirty="0"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lv-LV" sz="2000" b="1" i="1" dirty="0">
                <a:latin typeface="Times New Roman" panose="02020603050405020304" pitchFamily="18" charset="0"/>
              </a:rPr>
              <a:t>w</a:t>
            </a:r>
            <a:r>
              <a:rPr lang="en-US" altLang="lv-LV" sz="2000" dirty="0"/>
              <a:t> is in the same level as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v</a:t>
            </a:r>
            <a:r>
              <a:rPr lang="en-US" altLang="lv-LV" sz="2000" dirty="0"/>
              <a:t> or in the next level</a:t>
            </a:r>
          </a:p>
          <a:p>
            <a:pPr lvl="1" eaLnBrk="1" hangingPunct="1"/>
            <a:endParaRPr lang="en-US" altLang="lv-LV" sz="2000" dirty="0"/>
          </a:p>
          <a:p>
            <a:endParaRPr lang="lv-LV" dirty="0"/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5D188E7-6041-4F1B-AE88-6326AD7E8A24}" type="slidenum">
              <a:rPr lang="en-US" altLang="lv-LV" sz="1400"/>
              <a:pPr eaLnBrk="1" hangingPunct="1"/>
              <a:t>23</a:t>
            </a:fld>
            <a:endParaRPr lang="en-US" altLang="lv-LV" sz="1400" dirty="0"/>
          </a:p>
        </p:txBody>
      </p:sp>
      <p:grpSp>
        <p:nvGrpSpPr>
          <p:cNvPr id="13319" name="Group 5"/>
          <p:cNvGrpSpPr>
            <a:grpSpLocks/>
          </p:cNvGrpSpPr>
          <p:nvPr/>
        </p:nvGrpSpPr>
        <p:grpSpPr bwMode="auto">
          <a:xfrm>
            <a:off x="6232526" y="3657601"/>
            <a:ext cx="3649663" cy="2130425"/>
            <a:chOff x="3116" y="2546"/>
            <a:chExt cx="2299" cy="1342"/>
          </a:xfrm>
        </p:grpSpPr>
        <p:sp>
          <p:nvSpPr>
            <p:cNvPr id="13337" name="AutoShape 6"/>
            <p:cNvSpPr>
              <a:spLocks noChangeArrowheads="1"/>
            </p:cNvSpPr>
            <p:nvPr/>
          </p:nvSpPr>
          <p:spPr bwMode="auto">
            <a:xfrm>
              <a:off x="3807" y="3580"/>
              <a:ext cx="129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3338" name="AutoShape 7"/>
            <p:cNvSpPr>
              <a:spLocks noChangeArrowheads="1"/>
            </p:cNvSpPr>
            <p:nvPr/>
          </p:nvSpPr>
          <p:spPr bwMode="auto">
            <a:xfrm>
              <a:off x="3432" y="312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3339" name="AutoShape 8"/>
            <p:cNvSpPr>
              <a:spLocks noChangeArrowheads="1"/>
            </p:cNvSpPr>
            <p:nvPr/>
          </p:nvSpPr>
          <p:spPr bwMode="auto">
            <a:xfrm>
              <a:off x="3813" y="266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3340" name="Oval 9"/>
            <p:cNvSpPr>
              <a:spLocks noChangeAspect="1" noChangeArrowheads="1"/>
            </p:cNvSpPr>
            <p:nvPr/>
          </p:nvSpPr>
          <p:spPr bwMode="auto">
            <a:xfrm>
              <a:off x="4341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C</a:t>
              </a:r>
            </a:p>
          </p:txBody>
        </p:sp>
        <p:sp>
          <p:nvSpPr>
            <p:cNvPr id="13341" name="Oval 10"/>
            <p:cNvSpPr>
              <a:spLocks noChangeAspect="1" noChangeArrowheads="1"/>
            </p:cNvSpPr>
            <p:nvPr/>
          </p:nvSpPr>
          <p:spPr bwMode="auto">
            <a:xfrm>
              <a:off x="3572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B</a:t>
              </a:r>
            </a:p>
          </p:txBody>
        </p:sp>
        <p:sp>
          <p:nvSpPr>
            <p:cNvPr id="13342" name="Oval 11"/>
            <p:cNvSpPr>
              <a:spLocks noChangeAspect="1" noChangeArrowheads="1"/>
            </p:cNvSpPr>
            <p:nvPr/>
          </p:nvSpPr>
          <p:spPr bwMode="auto">
            <a:xfrm>
              <a:off x="3968" y="269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A</a:t>
              </a:r>
            </a:p>
          </p:txBody>
        </p:sp>
        <p:sp>
          <p:nvSpPr>
            <p:cNvPr id="13343" name="Oval 12"/>
            <p:cNvSpPr>
              <a:spLocks noChangeAspect="1" noChangeArrowheads="1"/>
            </p:cNvSpPr>
            <p:nvPr/>
          </p:nvSpPr>
          <p:spPr bwMode="auto">
            <a:xfrm>
              <a:off x="3956" y="362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E</a:t>
              </a:r>
            </a:p>
          </p:txBody>
        </p:sp>
        <p:cxnSp>
          <p:nvCxnSpPr>
            <p:cNvPr id="13344" name="AutoShape 13"/>
            <p:cNvCxnSpPr>
              <a:cxnSpLocks noChangeAspect="1" noChangeShapeType="1"/>
              <a:stCxn id="13342" idx="3"/>
              <a:endCxn id="13341" idx="7"/>
            </p:cNvCxnSpPr>
            <p:nvPr/>
          </p:nvCxnSpPr>
          <p:spPr bwMode="auto">
            <a:xfrm flipH="1">
              <a:off x="3769" y="290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5" name="AutoShape 14"/>
            <p:cNvCxnSpPr>
              <a:cxnSpLocks noChangeAspect="1" noChangeShapeType="1"/>
              <a:stCxn id="13343" idx="1"/>
              <a:endCxn id="13341" idx="5"/>
            </p:cNvCxnSpPr>
            <p:nvPr/>
          </p:nvCxnSpPr>
          <p:spPr bwMode="auto">
            <a:xfrm flipH="1" flipV="1">
              <a:off x="3769" y="336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6" name="AutoShape 15"/>
            <p:cNvCxnSpPr>
              <a:cxnSpLocks noChangeAspect="1" noChangeShapeType="1"/>
              <a:stCxn id="13343" idx="7"/>
              <a:endCxn id="13340" idx="3"/>
            </p:cNvCxnSpPr>
            <p:nvPr/>
          </p:nvCxnSpPr>
          <p:spPr bwMode="auto">
            <a:xfrm flipV="1">
              <a:off x="415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7" name="AutoShape 16"/>
            <p:cNvCxnSpPr>
              <a:cxnSpLocks noChangeAspect="1" noChangeShapeType="1"/>
              <a:stCxn id="13342" idx="5"/>
              <a:endCxn id="13340" idx="1"/>
            </p:cNvCxnSpPr>
            <p:nvPr/>
          </p:nvCxnSpPr>
          <p:spPr bwMode="auto">
            <a:xfrm>
              <a:off x="4165" y="290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8" name="AutoShape 17"/>
            <p:cNvCxnSpPr>
              <a:cxnSpLocks noChangeAspect="1" noChangeShapeType="1"/>
              <a:stCxn id="13341" idx="6"/>
              <a:endCxn id="13340" idx="2"/>
            </p:cNvCxnSpPr>
            <p:nvPr/>
          </p:nvCxnSpPr>
          <p:spPr bwMode="auto">
            <a:xfrm>
              <a:off x="3814" y="327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49" name="Oval 18"/>
            <p:cNvSpPr>
              <a:spLocks noChangeAspect="1" noChangeArrowheads="1"/>
            </p:cNvSpPr>
            <p:nvPr/>
          </p:nvSpPr>
          <p:spPr bwMode="auto">
            <a:xfrm>
              <a:off x="5111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D</a:t>
              </a:r>
            </a:p>
          </p:txBody>
        </p:sp>
        <p:cxnSp>
          <p:nvCxnSpPr>
            <p:cNvPr id="13350" name="AutoShape 19"/>
            <p:cNvCxnSpPr>
              <a:cxnSpLocks noChangeAspect="1" noChangeShapeType="1"/>
              <a:stCxn id="13355" idx="7"/>
              <a:endCxn id="13349" idx="3"/>
            </p:cNvCxnSpPr>
            <p:nvPr/>
          </p:nvCxnSpPr>
          <p:spPr bwMode="auto">
            <a:xfrm flipV="1">
              <a:off x="492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1" name="AutoShape 20"/>
            <p:cNvCxnSpPr>
              <a:cxnSpLocks noChangeAspect="1" noChangeShapeType="1"/>
              <a:stCxn id="13349" idx="1"/>
              <a:endCxn id="13342" idx="6"/>
            </p:cNvCxnSpPr>
            <p:nvPr/>
          </p:nvCxnSpPr>
          <p:spPr bwMode="auto">
            <a:xfrm flipH="1" flipV="1">
              <a:off x="4210" y="281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52" name="Text Box 21"/>
            <p:cNvSpPr txBox="1">
              <a:spLocks noChangeArrowheads="1"/>
            </p:cNvSpPr>
            <p:nvPr/>
          </p:nvSpPr>
          <p:spPr bwMode="auto">
            <a:xfrm>
              <a:off x="3500" y="254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353" name="Text Box 22"/>
            <p:cNvSpPr txBox="1">
              <a:spLocks noChangeArrowheads="1"/>
            </p:cNvSpPr>
            <p:nvPr/>
          </p:nvSpPr>
          <p:spPr bwMode="auto">
            <a:xfrm>
              <a:off x="3116" y="300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13354" name="AutoShape 23"/>
            <p:cNvCxnSpPr>
              <a:cxnSpLocks noChangeAspect="1" noChangeShapeType="1"/>
              <a:stCxn id="13340" idx="6"/>
              <a:endCxn id="13349" idx="2"/>
            </p:cNvCxnSpPr>
            <p:nvPr/>
          </p:nvCxnSpPr>
          <p:spPr bwMode="auto">
            <a:xfrm>
              <a:off x="4583" y="3275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55" name="Oval 24"/>
            <p:cNvSpPr>
              <a:spLocks noChangeAspect="1" noChangeArrowheads="1"/>
            </p:cNvSpPr>
            <p:nvPr/>
          </p:nvSpPr>
          <p:spPr bwMode="auto">
            <a:xfrm>
              <a:off x="4726" y="362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F</a:t>
              </a:r>
            </a:p>
          </p:txBody>
        </p:sp>
        <p:cxnSp>
          <p:nvCxnSpPr>
            <p:cNvPr id="13356" name="AutoShape 25"/>
            <p:cNvCxnSpPr>
              <a:cxnSpLocks noChangeAspect="1" noChangeShapeType="1"/>
              <a:stCxn id="13340" idx="5"/>
              <a:endCxn id="13355" idx="1"/>
            </p:cNvCxnSpPr>
            <p:nvPr/>
          </p:nvCxnSpPr>
          <p:spPr bwMode="auto">
            <a:xfrm>
              <a:off x="4538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57" name="Text Box 26"/>
            <p:cNvSpPr txBox="1">
              <a:spLocks noChangeArrowheads="1"/>
            </p:cNvSpPr>
            <p:nvPr/>
          </p:nvSpPr>
          <p:spPr bwMode="auto">
            <a:xfrm>
              <a:off x="3488" y="345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lv-LV" sz="2000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13320" name="Oval 28"/>
          <p:cNvSpPr>
            <a:spLocks noChangeAspect="1" noChangeArrowheads="1"/>
          </p:cNvSpPr>
          <p:nvPr/>
        </p:nvSpPr>
        <p:spPr bwMode="auto">
          <a:xfrm>
            <a:off x="3963988" y="463073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13321" name="Oval 29"/>
          <p:cNvSpPr>
            <a:spLocks noChangeAspect="1" noChangeArrowheads="1"/>
          </p:cNvSpPr>
          <p:nvPr/>
        </p:nvSpPr>
        <p:spPr bwMode="auto">
          <a:xfrm>
            <a:off x="2743201" y="46307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13322" name="Oval 30"/>
          <p:cNvSpPr>
            <a:spLocks noChangeAspect="1" noChangeArrowheads="1"/>
          </p:cNvSpPr>
          <p:nvPr/>
        </p:nvSpPr>
        <p:spPr bwMode="auto">
          <a:xfrm>
            <a:off x="3371851" y="3898901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13323" name="Oval 31"/>
          <p:cNvSpPr>
            <a:spLocks noChangeAspect="1" noChangeArrowheads="1"/>
          </p:cNvSpPr>
          <p:nvPr/>
        </p:nvSpPr>
        <p:spPr bwMode="auto">
          <a:xfrm>
            <a:off x="3352801" y="5362576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</a:t>
            </a:r>
          </a:p>
        </p:txBody>
      </p:sp>
      <p:cxnSp>
        <p:nvCxnSpPr>
          <p:cNvPr id="13324" name="AutoShape 32"/>
          <p:cNvCxnSpPr>
            <a:cxnSpLocks noChangeAspect="1" noChangeShapeType="1"/>
            <a:stCxn id="13322" idx="3"/>
            <a:endCxn id="13321" idx="7"/>
          </p:cNvCxnSpPr>
          <p:nvPr/>
        </p:nvCxnSpPr>
        <p:spPr bwMode="auto">
          <a:xfrm flipH="1">
            <a:off x="3055938" y="4230689"/>
            <a:ext cx="36830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5" name="AutoShape 33"/>
          <p:cNvCxnSpPr>
            <a:cxnSpLocks noChangeAspect="1" noChangeShapeType="1"/>
            <a:stCxn id="13323" idx="1"/>
            <a:endCxn id="13321" idx="5"/>
          </p:cNvCxnSpPr>
          <p:nvPr/>
        </p:nvCxnSpPr>
        <p:spPr bwMode="auto">
          <a:xfrm flipH="1" flipV="1">
            <a:off x="3055938" y="4962525"/>
            <a:ext cx="349250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6" name="AutoShape 34"/>
          <p:cNvCxnSpPr>
            <a:cxnSpLocks noChangeAspect="1" noChangeShapeType="1"/>
            <a:stCxn id="13323" idx="7"/>
            <a:endCxn id="13320" idx="3"/>
          </p:cNvCxnSpPr>
          <p:nvPr/>
        </p:nvCxnSpPr>
        <p:spPr bwMode="auto">
          <a:xfrm flipV="1">
            <a:off x="3665539" y="4962525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AutoShape 35"/>
          <p:cNvCxnSpPr>
            <a:cxnSpLocks noChangeAspect="1" noChangeShapeType="1"/>
            <a:stCxn id="13322" idx="5"/>
            <a:endCxn id="13320" idx="1"/>
          </p:cNvCxnSpPr>
          <p:nvPr/>
        </p:nvCxnSpPr>
        <p:spPr bwMode="auto">
          <a:xfrm>
            <a:off x="3684589" y="4230689"/>
            <a:ext cx="33178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8" name="AutoShape 36"/>
          <p:cNvCxnSpPr>
            <a:cxnSpLocks noChangeAspect="1" noChangeShapeType="1"/>
            <a:stCxn id="13321" idx="6"/>
            <a:endCxn id="13320" idx="2"/>
          </p:cNvCxnSpPr>
          <p:nvPr/>
        </p:nvCxnSpPr>
        <p:spPr bwMode="auto">
          <a:xfrm>
            <a:off x="3127376" y="4813300"/>
            <a:ext cx="8159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9" name="Oval 37"/>
          <p:cNvSpPr>
            <a:spLocks noChangeAspect="1" noChangeArrowheads="1"/>
          </p:cNvSpPr>
          <p:nvPr/>
        </p:nvSpPr>
        <p:spPr bwMode="auto">
          <a:xfrm>
            <a:off x="5186363" y="463073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</a:t>
            </a:r>
          </a:p>
        </p:txBody>
      </p:sp>
      <p:cxnSp>
        <p:nvCxnSpPr>
          <p:cNvPr id="13330" name="AutoShape 38"/>
          <p:cNvCxnSpPr>
            <a:cxnSpLocks noChangeAspect="1" noChangeShapeType="1"/>
            <a:stCxn id="13333" idx="7"/>
            <a:endCxn id="13329" idx="3"/>
          </p:cNvCxnSpPr>
          <p:nvPr/>
        </p:nvCxnSpPr>
        <p:spPr bwMode="auto">
          <a:xfrm flipV="1">
            <a:off x="4887914" y="4962525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1" name="AutoShape 39"/>
          <p:cNvCxnSpPr>
            <a:cxnSpLocks noChangeAspect="1" noChangeShapeType="1"/>
            <a:stCxn id="13329" idx="1"/>
            <a:endCxn id="13322" idx="6"/>
          </p:cNvCxnSpPr>
          <p:nvPr/>
        </p:nvCxnSpPr>
        <p:spPr bwMode="auto">
          <a:xfrm flipH="1" flipV="1">
            <a:off x="3756026" y="4081463"/>
            <a:ext cx="1482725" cy="58261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2" name="AutoShape 40"/>
          <p:cNvCxnSpPr>
            <a:cxnSpLocks noChangeAspect="1" noChangeShapeType="1"/>
            <a:stCxn id="13320" idx="6"/>
            <a:endCxn id="13329" idx="2"/>
          </p:cNvCxnSpPr>
          <p:nvPr/>
        </p:nvCxnSpPr>
        <p:spPr bwMode="auto">
          <a:xfrm>
            <a:off x="4348163" y="4813300"/>
            <a:ext cx="8175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3" name="Oval 41"/>
          <p:cNvSpPr>
            <a:spLocks noChangeAspect="1" noChangeArrowheads="1"/>
          </p:cNvSpPr>
          <p:nvPr/>
        </p:nvSpPr>
        <p:spPr bwMode="auto">
          <a:xfrm>
            <a:off x="4575176" y="5362576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cxnSp>
        <p:nvCxnSpPr>
          <p:cNvPr id="13334" name="AutoShape 42"/>
          <p:cNvCxnSpPr>
            <a:cxnSpLocks noChangeAspect="1" noChangeShapeType="1"/>
            <a:stCxn id="13320" idx="5"/>
            <a:endCxn id="13333" idx="1"/>
          </p:cNvCxnSpPr>
          <p:nvPr/>
        </p:nvCxnSpPr>
        <p:spPr bwMode="auto">
          <a:xfrm>
            <a:off x="4276725" y="4962525"/>
            <a:ext cx="350838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5" name="Text Box 43"/>
          <p:cNvSpPr txBox="1">
            <a:spLocks noChangeArrowheads="1"/>
          </p:cNvSpPr>
          <p:nvPr/>
        </p:nvSpPr>
        <p:spPr bwMode="auto">
          <a:xfrm>
            <a:off x="3352801" y="5788025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DFS</a:t>
            </a:r>
          </a:p>
        </p:txBody>
      </p:sp>
      <p:sp>
        <p:nvSpPr>
          <p:cNvPr id="13336" name="Text Box 44"/>
          <p:cNvSpPr txBox="1">
            <a:spLocks noChangeArrowheads="1"/>
          </p:cNvSpPr>
          <p:nvPr/>
        </p:nvSpPr>
        <p:spPr bwMode="auto">
          <a:xfrm>
            <a:off x="7262814" y="5788025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BFS</a:t>
            </a:r>
          </a:p>
        </p:txBody>
      </p:sp>
    </p:spTree>
    <p:extLst>
      <p:ext uri="{BB962C8B-B14F-4D97-AF65-F5344CB8AC3E}">
        <p14:creationId xmlns:p14="http://schemas.microsoft.com/office/powerpoint/2010/main" val="15762637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Subgraphs</a:t>
            </a: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dirty="0"/>
              <a:t>A subgraph S of a graph G is a graph such that </a:t>
            </a:r>
          </a:p>
          <a:p>
            <a:pPr lvl="1" eaLnBrk="1" hangingPunct="1"/>
            <a:r>
              <a:rPr lang="en-US" altLang="lv-LV" sz="2000" dirty="0"/>
              <a:t>The vertices of S are a subset of the vertices of G</a:t>
            </a:r>
          </a:p>
          <a:p>
            <a:pPr lvl="1" eaLnBrk="1" hangingPunct="1"/>
            <a:r>
              <a:rPr lang="en-US" altLang="lv-LV" sz="2000" dirty="0"/>
              <a:t>The edges of S are a subset of the edges of G</a:t>
            </a:r>
          </a:p>
          <a:p>
            <a:pPr eaLnBrk="1" hangingPunct="1"/>
            <a:r>
              <a:rPr lang="en-US" altLang="lv-LV" dirty="0"/>
              <a:t>A spanning subgraph of G is a subgraph that contains all the vertices of G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5B33D9F-D1D9-436B-BD46-5EECCDB4F58B}" type="slidenum">
              <a:rPr lang="en-US" altLang="lv-LV" sz="1400"/>
              <a:pPr eaLnBrk="1" hangingPunct="1"/>
              <a:t>24</a:t>
            </a:fld>
            <a:endParaRPr lang="en-US" altLang="lv-LV" sz="1400"/>
          </a:p>
        </p:txBody>
      </p:sp>
      <p:sp>
        <p:nvSpPr>
          <p:cNvPr id="4102" name="Text Box 16"/>
          <p:cNvSpPr txBox="1">
            <a:spLocks noChangeArrowheads="1"/>
          </p:cNvSpPr>
          <p:nvPr/>
        </p:nvSpPr>
        <p:spPr bwMode="auto">
          <a:xfrm>
            <a:off x="7416800" y="3651250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Subgraph</a:t>
            </a:r>
          </a:p>
        </p:txBody>
      </p:sp>
      <p:sp>
        <p:nvSpPr>
          <p:cNvPr id="4103" name="Text Box 27"/>
          <p:cNvSpPr txBox="1">
            <a:spLocks noChangeArrowheads="1"/>
          </p:cNvSpPr>
          <p:nvPr/>
        </p:nvSpPr>
        <p:spPr bwMode="auto">
          <a:xfrm>
            <a:off x="7023100" y="6232525"/>
            <a:ext cx="364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Spanning subgraph</a:t>
            </a:r>
          </a:p>
        </p:txBody>
      </p:sp>
      <p:sp>
        <p:nvSpPr>
          <p:cNvPr id="4104" name="Oval 5"/>
          <p:cNvSpPr>
            <a:spLocks noChangeAspect="1" noChangeArrowheads="1"/>
          </p:cNvSpPr>
          <p:nvPr/>
        </p:nvSpPr>
        <p:spPr bwMode="auto">
          <a:xfrm>
            <a:off x="8769351" y="2484437"/>
            <a:ext cx="366713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05" name="Oval 6"/>
          <p:cNvSpPr>
            <a:spLocks noChangeAspect="1" noChangeArrowheads="1"/>
          </p:cNvSpPr>
          <p:nvPr/>
        </p:nvSpPr>
        <p:spPr bwMode="auto">
          <a:xfrm>
            <a:off x="7305676" y="2484437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06" name="Oval 7"/>
          <p:cNvSpPr>
            <a:spLocks noChangeAspect="1" noChangeArrowheads="1"/>
          </p:cNvSpPr>
          <p:nvPr/>
        </p:nvSpPr>
        <p:spPr bwMode="auto">
          <a:xfrm>
            <a:off x="8037513" y="1752600"/>
            <a:ext cx="366712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07" name="Oval 8"/>
          <p:cNvSpPr>
            <a:spLocks noChangeAspect="1" noChangeArrowheads="1"/>
          </p:cNvSpPr>
          <p:nvPr/>
        </p:nvSpPr>
        <p:spPr bwMode="auto">
          <a:xfrm>
            <a:off x="8037513" y="3216275"/>
            <a:ext cx="366712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4108" name="AutoShape 9"/>
          <p:cNvCxnSpPr>
            <a:cxnSpLocks noChangeAspect="1" noChangeShapeType="1"/>
            <a:stCxn id="4106" idx="3"/>
            <a:endCxn id="4105" idx="7"/>
          </p:cNvCxnSpPr>
          <p:nvPr/>
        </p:nvCxnSpPr>
        <p:spPr bwMode="auto">
          <a:xfrm flipH="1">
            <a:off x="7616826" y="2071688"/>
            <a:ext cx="474663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9" name="AutoShape 10"/>
          <p:cNvCxnSpPr>
            <a:cxnSpLocks noChangeAspect="1" noChangeShapeType="1"/>
            <a:stCxn id="4107" idx="1"/>
            <a:endCxn id="4105" idx="5"/>
          </p:cNvCxnSpPr>
          <p:nvPr/>
        </p:nvCxnSpPr>
        <p:spPr bwMode="auto">
          <a:xfrm flipH="1" flipV="1">
            <a:off x="7616826" y="2803524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0" name="AutoShape 11"/>
          <p:cNvCxnSpPr>
            <a:cxnSpLocks noChangeAspect="1" noChangeShapeType="1"/>
            <a:stCxn id="4107" idx="7"/>
            <a:endCxn id="4104" idx="3"/>
          </p:cNvCxnSpPr>
          <p:nvPr/>
        </p:nvCxnSpPr>
        <p:spPr bwMode="auto">
          <a:xfrm flipV="1">
            <a:off x="8348663" y="2803524"/>
            <a:ext cx="474662" cy="4587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1" name="AutoShape 12"/>
          <p:cNvCxnSpPr>
            <a:cxnSpLocks noChangeAspect="1" noChangeShapeType="1"/>
            <a:stCxn id="4106" idx="5"/>
            <a:endCxn id="4104" idx="1"/>
          </p:cNvCxnSpPr>
          <p:nvPr/>
        </p:nvCxnSpPr>
        <p:spPr bwMode="auto">
          <a:xfrm>
            <a:off x="8348663" y="2071688"/>
            <a:ext cx="474662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AutoShape 13"/>
          <p:cNvCxnSpPr>
            <a:cxnSpLocks noChangeAspect="1" noChangeShapeType="1"/>
            <a:stCxn id="4106" idx="4"/>
            <a:endCxn id="4107" idx="0"/>
          </p:cNvCxnSpPr>
          <p:nvPr/>
        </p:nvCxnSpPr>
        <p:spPr bwMode="auto">
          <a:xfrm>
            <a:off x="8218488" y="2125663"/>
            <a:ext cx="0" cy="10826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3" name="Oval 14"/>
          <p:cNvSpPr>
            <a:spLocks noChangeAspect="1" noChangeArrowheads="1"/>
          </p:cNvSpPr>
          <p:nvPr/>
        </p:nvSpPr>
        <p:spPr bwMode="auto">
          <a:xfrm>
            <a:off x="10020301" y="2484437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4114" name="AutoShape 15"/>
          <p:cNvCxnSpPr>
            <a:cxnSpLocks noChangeAspect="1" noChangeShapeType="1"/>
            <a:stCxn id="4104" idx="6"/>
            <a:endCxn id="4113" idx="2"/>
          </p:cNvCxnSpPr>
          <p:nvPr/>
        </p:nvCxnSpPr>
        <p:spPr bwMode="auto">
          <a:xfrm>
            <a:off x="9142413" y="2666999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AutoShape 28"/>
          <p:cNvCxnSpPr>
            <a:cxnSpLocks noChangeAspect="1" noChangeShapeType="1"/>
            <a:stCxn id="4107" idx="6"/>
            <a:endCxn id="4113" idx="3"/>
          </p:cNvCxnSpPr>
          <p:nvPr/>
        </p:nvCxnSpPr>
        <p:spPr bwMode="auto">
          <a:xfrm flipV="1">
            <a:off x="8412164" y="2806699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6" name="AutoShape 29"/>
          <p:cNvCxnSpPr>
            <a:cxnSpLocks noChangeAspect="1" noChangeShapeType="1"/>
            <a:stCxn id="4113" idx="1"/>
            <a:endCxn id="4106" idx="6"/>
          </p:cNvCxnSpPr>
          <p:nvPr/>
        </p:nvCxnSpPr>
        <p:spPr bwMode="auto">
          <a:xfrm flipH="1" flipV="1">
            <a:off x="8412164" y="1935163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7" name="Oval 32"/>
          <p:cNvSpPr>
            <a:spLocks noChangeAspect="1" noChangeArrowheads="1"/>
          </p:cNvSpPr>
          <p:nvPr/>
        </p:nvSpPr>
        <p:spPr bwMode="auto">
          <a:xfrm>
            <a:off x="8767763" y="5065712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18" name="Oval 33"/>
          <p:cNvSpPr>
            <a:spLocks noChangeAspect="1" noChangeArrowheads="1"/>
          </p:cNvSpPr>
          <p:nvPr/>
        </p:nvSpPr>
        <p:spPr bwMode="auto">
          <a:xfrm>
            <a:off x="7304088" y="5065712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19" name="Oval 34"/>
          <p:cNvSpPr>
            <a:spLocks noChangeAspect="1" noChangeArrowheads="1"/>
          </p:cNvSpPr>
          <p:nvPr/>
        </p:nvSpPr>
        <p:spPr bwMode="auto">
          <a:xfrm>
            <a:off x="8035926" y="4333875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20" name="Oval 35"/>
          <p:cNvSpPr>
            <a:spLocks noChangeAspect="1" noChangeArrowheads="1"/>
          </p:cNvSpPr>
          <p:nvPr/>
        </p:nvSpPr>
        <p:spPr bwMode="auto">
          <a:xfrm>
            <a:off x="8035926" y="5797550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4121" name="AutoShape 36"/>
          <p:cNvCxnSpPr>
            <a:cxnSpLocks noChangeAspect="1" noChangeShapeType="1"/>
            <a:stCxn id="4119" idx="3"/>
            <a:endCxn id="4118" idx="7"/>
          </p:cNvCxnSpPr>
          <p:nvPr/>
        </p:nvCxnSpPr>
        <p:spPr bwMode="auto">
          <a:xfrm flipH="1">
            <a:off x="7615238" y="4652963"/>
            <a:ext cx="474662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2" name="AutoShape 37"/>
          <p:cNvCxnSpPr>
            <a:cxnSpLocks noChangeAspect="1" noChangeShapeType="1"/>
            <a:stCxn id="4120" idx="1"/>
            <a:endCxn id="4118" idx="5"/>
          </p:cNvCxnSpPr>
          <p:nvPr/>
        </p:nvCxnSpPr>
        <p:spPr bwMode="auto">
          <a:xfrm flipH="1" flipV="1">
            <a:off x="7615238" y="5384799"/>
            <a:ext cx="474662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3" name="AutoShape 38"/>
          <p:cNvCxnSpPr>
            <a:cxnSpLocks noChangeAspect="1" noChangeShapeType="1"/>
            <a:stCxn id="4120" idx="7"/>
            <a:endCxn id="4117" idx="3"/>
          </p:cNvCxnSpPr>
          <p:nvPr/>
        </p:nvCxnSpPr>
        <p:spPr bwMode="auto">
          <a:xfrm flipV="1">
            <a:off x="8347076" y="5384799"/>
            <a:ext cx="474663" cy="4587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4" name="AutoShape 39"/>
          <p:cNvCxnSpPr>
            <a:cxnSpLocks noChangeAspect="1" noChangeShapeType="1"/>
            <a:stCxn id="4119" idx="5"/>
            <a:endCxn id="4117" idx="1"/>
          </p:cNvCxnSpPr>
          <p:nvPr/>
        </p:nvCxnSpPr>
        <p:spPr bwMode="auto">
          <a:xfrm>
            <a:off x="8347076" y="4652963"/>
            <a:ext cx="474663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5" name="AutoShape 40"/>
          <p:cNvCxnSpPr>
            <a:cxnSpLocks noChangeAspect="1" noChangeShapeType="1"/>
            <a:stCxn id="4119" idx="4"/>
            <a:endCxn id="4120" idx="0"/>
          </p:cNvCxnSpPr>
          <p:nvPr/>
        </p:nvCxnSpPr>
        <p:spPr bwMode="auto">
          <a:xfrm>
            <a:off x="8216900" y="4706938"/>
            <a:ext cx="0" cy="10826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26" name="Oval 41"/>
          <p:cNvSpPr>
            <a:spLocks noChangeAspect="1" noChangeArrowheads="1"/>
          </p:cNvSpPr>
          <p:nvPr/>
        </p:nvSpPr>
        <p:spPr bwMode="auto">
          <a:xfrm>
            <a:off x="10018713" y="5065712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4127" name="AutoShape 42"/>
          <p:cNvCxnSpPr>
            <a:cxnSpLocks noChangeAspect="1" noChangeShapeType="1"/>
            <a:stCxn id="4117" idx="6"/>
            <a:endCxn id="4126" idx="2"/>
          </p:cNvCxnSpPr>
          <p:nvPr/>
        </p:nvCxnSpPr>
        <p:spPr bwMode="auto">
          <a:xfrm>
            <a:off x="9140825" y="5248274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8" name="AutoShape 43"/>
          <p:cNvCxnSpPr>
            <a:cxnSpLocks noChangeAspect="1" noChangeShapeType="1"/>
            <a:stCxn id="4120" idx="6"/>
            <a:endCxn id="4126" idx="3"/>
          </p:cNvCxnSpPr>
          <p:nvPr/>
        </p:nvCxnSpPr>
        <p:spPr bwMode="auto">
          <a:xfrm flipV="1">
            <a:off x="8410576" y="5387974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9" name="AutoShape 44"/>
          <p:cNvCxnSpPr>
            <a:cxnSpLocks noChangeAspect="1" noChangeShapeType="1"/>
            <a:stCxn id="4126" idx="1"/>
            <a:endCxn id="4119" idx="6"/>
          </p:cNvCxnSpPr>
          <p:nvPr/>
        </p:nvCxnSpPr>
        <p:spPr bwMode="auto">
          <a:xfrm flipH="1" flipV="1">
            <a:off x="8410576" y="4516438"/>
            <a:ext cx="1660525" cy="59213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189000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Connectivity</a:t>
            </a:r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mtClean="0"/>
              <a:t>A graph is connected if there is a path between every pair of vertices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mtClean="0"/>
              <a:t>A connected component of a graph G is a maximal connected subgraph of G</a:t>
            </a:r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078C634-70EE-4FC5-95F7-B28699297422}" type="slidenum">
              <a:rPr lang="en-US" altLang="lv-LV" sz="1400"/>
              <a:pPr eaLnBrk="1" hangingPunct="1"/>
              <a:t>25</a:t>
            </a:fld>
            <a:endParaRPr lang="en-US" altLang="lv-LV" sz="1400"/>
          </a:p>
        </p:txBody>
      </p:sp>
      <p:grpSp>
        <p:nvGrpSpPr>
          <p:cNvPr id="5126" name="Group 34"/>
          <p:cNvGrpSpPr>
            <a:grpSpLocks noChangeAspect="1"/>
          </p:cNvGrpSpPr>
          <p:nvPr/>
        </p:nvGrpSpPr>
        <p:grpSpPr bwMode="auto">
          <a:xfrm>
            <a:off x="7686675" y="1741486"/>
            <a:ext cx="3081338" cy="1830388"/>
            <a:chOff x="2855" y="994"/>
            <a:chExt cx="2425" cy="1440"/>
          </a:xfrm>
        </p:grpSpPr>
        <p:sp>
          <p:nvSpPr>
            <p:cNvPr id="5139" name="Oval 6"/>
            <p:cNvSpPr>
              <a:spLocks noChangeAspect="1" noChangeArrowheads="1"/>
            </p:cNvSpPr>
            <p:nvPr/>
          </p:nvSpPr>
          <p:spPr bwMode="auto">
            <a:xfrm>
              <a:off x="4007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5140" name="Oval 7"/>
            <p:cNvSpPr>
              <a:spLocks noChangeAspect="1" noChangeArrowheads="1"/>
            </p:cNvSpPr>
            <p:nvPr/>
          </p:nvSpPr>
          <p:spPr bwMode="auto">
            <a:xfrm>
              <a:off x="2855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5141" name="Oval 8"/>
            <p:cNvSpPr>
              <a:spLocks noChangeAspect="1" noChangeArrowheads="1"/>
            </p:cNvSpPr>
            <p:nvPr/>
          </p:nvSpPr>
          <p:spPr bwMode="auto">
            <a:xfrm>
              <a:off x="3431" y="99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5142" name="Oval 9"/>
            <p:cNvSpPr>
              <a:spLocks noChangeAspect="1" noChangeArrowheads="1"/>
            </p:cNvSpPr>
            <p:nvPr/>
          </p:nvSpPr>
          <p:spPr bwMode="auto">
            <a:xfrm>
              <a:off x="3431" y="214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cxnSp>
          <p:nvCxnSpPr>
            <p:cNvPr id="5143" name="AutoShape 11"/>
            <p:cNvCxnSpPr>
              <a:cxnSpLocks noChangeAspect="1" noChangeShapeType="1"/>
              <a:stCxn id="5141" idx="3"/>
              <a:endCxn id="5140" idx="7"/>
            </p:cNvCxnSpPr>
            <p:nvPr/>
          </p:nvCxnSpPr>
          <p:spPr bwMode="auto">
            <a:xfrm flipH="1">
              <a:off x="3100" y="1245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4" name="AutoShape 12"/>
            <p:cNvCxnSpPr>
              <a:cxnSpLocks noChangeAspect="1" noChangeShapeType="1"/>
              <a:stCxn id="5142" idx="1"/>
              <a:endCxn id="5140" idx="5"/>
            </p:cNvCxnSpPr>
            <p:nvPr/>
          </p:nvCxnSpPr>
          <p:spPr bwMode="auto">
            <a:xfrm flipH="1" flipV="1">
              <a:off x="3100" y="1821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5" name="AutoShape 13"/>
            <p:cNvCxnSpPr>
              <a:cxnSpLocks noChangeAspect="1" noChangeShapeType="1"/>
              <a:stCxn id="5142" idx="7"/>
              <a:endCxn id="5139" idx="3"/>
            </p:cNvCxnSpPr>
            <p:nvPr/>
          </p:nvCxnSpPr>
          <p:spPr bwMode="auto">
            <a:xfrm flipV="1">
              <a:off x="3676" y="1821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6" name="AutoShape 14"/>
            <p:cNvCxnSpPr>
              <a:cxnSpLocks noChangeAspect="1" noChangeShapeType="1"/>
              <a:stCxn id="5141" idx="5"/>
              <a:endCxn id="5139" idx="1"/>
            </p:cNvCxnSpPr>
            <p:nvPr/>
          </p:nvCxnSpPr>
          <p:spPr bwMode="auto">
            <a:xfrm>
              <a:off x="3676" y="1245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7" name="AutoShape 15"/>
            <p:cNvCxnSpPr>
              <a:cxnSpLocks noChangeAspect="1" noChangeShapeType="1"/>
              <a:stCxn id="5141" idx="4"/>
              <a:endCxn id="5142" idx="0"/>
            </p:cNvCxnSpPr>
            <p:nvPr/>
          </p:nvCxnSpPr>
          <p:spPr bwMode="auto">
            <a:xfrm>
              <a:off x="3574" y="1287"/>
              <a:ext cx="0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8" name="Oval 32"/>
            <p:cNvSpPr>
              <a:spLocks noChangeAspect="1" noChangeArrowheads="1"/>
            </p:cNvSpPr>
            <p:nvPr/>
          </p:nvSpPr>
          <p:spPr bwMode="auto">
            <a:xfrm>
              <a:off x="4992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cxnSp>
          <p:nvCxnSpPr>
            <p:cNvPr id="5149" name="AutoShape 33"/>
            <p:cNvCxnSpPr>
              <a:cxnSpLocks noChangeAspect="1" noChangeShapeType="1"/>
              <a:stCxn id="5139" idx="6"/>
              <a:endCxn id="5148" idx="2"/>
            </p:cNvCxnSpPr>
            <p:nvPr/>
          </p:nvCxnSpPr>
          <p:spPr bwMode="auto">
            <a:xfrm>
              <a:off x="4300" y="1713"/>
              <a:ext cx="68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127" name="Text Box 35"/>
          <p:cNvSpPr txBox="1">
            <a:spLocks noChangeArrowheads="1"/>
          </p:cNvSpPr>
          <p:nvPr/>
        </p:nvSpPr>
        <p:spPr bwMode="auto">
          <a:xfrm>
            <a:off x="7797800" y="3570287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Connected graph</a:t>
            </a:r>
          </a:p>
        </p:txBody>
      </p:sp>
      <p:grpSp>
        <p:nvGrpSpPr>
          <p:cNvPr id="5128" name="Group 49"/>
          <p:cNvGrpSpPr>
            <a:grpSpLocks/>
          </p:cNvGrpSpPr>
          <p:nvPr/>
        </p:nvGrpSpPr>
        <p:grpSpPr bwMode="auto">
          <a:xfrm>
            <a:off x="7686675" y="4173536"/>
            <a:ext cx="3081338" cy="1830388"/>
            <a:chOff x="3353" y="2543"/>
            <a:chExt cx="1941" cy="1153"/>
          </a:xfrm>
        </p:grpSpPr>
        <p:sp>
          <p:nvSpPr>
            <p:cNvPr id="5130" name="Oval 37"/>
            <p:cNvSpPr>
              <a:spLocks noChangeAspect="1" noChangeArrowheads="1"/>
            </p:cNvSpPr>
            <p:nvPr/>
          </p:nvSpPr>
          <p:spPr bwMode="auto">
            <a:xfrm>
              <a:off x="4275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5131" name="Oval 38"/>
            <p:cNvSpPr>
              <a:spLocks noChangeAspect="1" noChangeArrowheads="1"/>
            </p:cNvSpPr>
            <p:nvPr/>
          </p:nvSpPr>
          <p:spPr bwMode="auto">
            <a:xfrm>
              <a:off x="3353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5132" name="Oval 39"/>
            <p:cNvSpPr>
              <a:spLocks noChangeAspect="1" noChangeArrowheads="1"/>
            </p:cNvSpPr>
            <p:nvPr/>
          </p:nvSpPr>
          <p:spPr bwMode="auto">
            <a:xfrm>
              <a:off x="3814" y="254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5133" name="Oval 40"/>
            <p:cNvSpPr>
              <a:spLocks noChangeAspect="1" noChangeArrowheads="1"/>
            </p:cNvSpPr>
            <p:nvPr/>
          </p:nvSpPr>
          <p:spPr bwMode="auto">
            <a:xfrm>
              <a:off x="3814" y="346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cxnSp>
          <p:nvCxnSpPr>
            <p:cNvPr id="5134" name="AutoShape 41"/>
            <p:cNvCxnSpPr>
              <a:cxnSpLocks noChangeAspect="1" noChangeShapeType="1"/>
              <a:stCxn id="5132" idx="3"/>
              <a:endCxn id="5131" idx="7"/>
            </p:cNvCxnSpPr>
            <p:nvPr/>
          </p:nvCxnSpPr>
          <p:spPr bwMode="auto">
            <a:xfrm flipH="1">
              <a:off x="3549" y="2744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5" name="AutoShape 42"/>
            <p:cNvCxnSpPr>
              <a:cxnSpLocks noChangeAspect="1" noChangeShapeType="1"/>
              <a:stCxn id="5133" idx="1"/>
              <a:endCxn id="5131" idx="5"/>
            </p:cNvCxnSpPr>
            <p:nvPr/>
          </p:nvCxnSpPr>
          <p:spPr bwMode="auto">
            <a:xfrm flipH="1" flipV="1">
              <a:off x="3549" y="3205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6" name="AutoShape 45"/>
            <p:cNvCxnSpPr>
              <a:cxnSpLocks noChangeAspect="1" noChangeShapeType="1"/>
              <a:stCxn id="5132" idx="4"/>
              <a:endCxn id="5133" idx="0"/>
            </p:cNvCxnSpPr>
            <p:nvPr/>
          </p:nvCxnSpPr>
          <p:spPr bwMode="auto">
            <a:xfrm>
              <a:off x="3928" y="2778"/>
              <a:ext cx="0" cy="68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37" name="Oval 46"/>
            <p:cNvSpPr>
              <a:spLocks noChangeAspect="1" noChangeArrowheads="1"/>
            </p:cNvSpPr>
            <p:nvPr/>
          </p:nvSpPr>
          <p:spPr bwMode="auto">
            <a:xfrm>
              <a:off x="5063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cxnSp>
          <p:nvCxnSpPr>
            <p:cNvPr id="5138" name="AutoShape 47"/>
            <p:cNvCxnSpPr>
              <a:cxnSpLocks noChangeAspect="1" noChangeShapeType="1"/>
              <a:stCxn id="5130" idx="6"/>
              <a:endCxn id="5137" idx="2"/>
            </p:cNvCxnSpPr>
            <p:nvPr/>
          </p:nvCxnSpPr>
          <p:spPr bwMode="auto">
            <a:xfrm>
              <a:off x="4510" y="3119"/>
              <a:ext cx="54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129" name="Text Box 48"/>
          <p:cNvSpPr txBox="1">
            <a:spLocks noChangeArrowheads="1"/>
          </p:cNvSpPr>
          <p:nvPr/>
        </p:nvSpPr>
        <p:spPr bwMode="auto">
          <a:xfrm>
            <a:off x="7404100" y="6003925"/>
            <a:ext cx="3644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Non connected graph with two connected components</a:t>
            </a:r>
          </a:p>
        </p:txBody>
      </p:sp>
    </p:spTree>
    <p:extLst>
      <p:ext uri="{BB962C8B-B14F-4D97-AF65-F5344CB8AC3E}">
        <p14:creationId xmlns:p14="http://schemas.microsoft.com/office/powerpoint/2010/main" val="32622126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Trees and Forests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/>
              <a:t>A (free) tree is an undirected graph T such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T is 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T has no cycles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000"/>
              <a:t>This definition of tree is different from the one of a rooted 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/>
              <a:t>A forest is an undirected graph without cycles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/>
              <a:t>The connected components of a forest are trees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946454A-6069-4F25-978A-E0FD86F91F83}" type="slidenum">
              <a:rPr lang="en-US" altLang="lv-LV" sz="1400"/>
              <a:pPr eaLnBrk="1" hangingPunct="1"/>
              <a:t>26</a:t>
            </a:fld>
            <a:endParaRPr lang="en-US" altLang="lv-LV" sz="1400"/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7562850" y="3117851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Tree</a:t>
            </a:r>
          </a:p>
        </p:txBody>
      </p:sp>
      <p:sp>
        <p:nvSpPr>
          <p:cNvPr id="6151" name="Text Box 5"/>
          <p:cNvSpPr txBox="1">
            <a:spLocks noChangeArrowheads="1"/>
          </p:cNvSpPr>
          <p:nvPr/>
        </p:nvSpPr>
        <p:spPr bwMode="auto">
          <a:xfrm>
            <a:off x="7175500" y="5699126"/>
            <a:ext cx="364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Forest</a:t>
            </a:r>
          </a:p>
        </p:txBody>
      </p:sp>
      <p:sp>
        <p:nvSpPr>
          <p:cNvPr id="6152" name="Oval 6"/>
          <p:cNvSpPr>
            <a:spLocks noChangeAspect="1" noChangeArrowheads="1"/>
          </p:cNvSpPr>
          <p:nvPr/>
        </p:nvSpPr>
        <p:spPr bwMode="auto">
          <a:xfrm>
            <a:off x="9702801" y="195103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53" name="Oval 7"/>
          <p:cNvSpPr>
            <a:spLocks noChangeAspect="1" noChangeArrowheads="1"/>
          </p:cNvSpPr>
          <p:nvPr/>
        </p:nvSpPr>
        <p:spPr bwMode="auto">
          <a:xfrm>
            <a:off x="8793163" y="1952626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54" name="Oval 8"/>
          <p:cNvSpPr>
            <a:spLocks noChangeAspect="1" noChangeArrowheads="1"/>
          </p:cNvSpPr>
          <p:nvPr/>
        </p:nvSpPr>
        <p:spPr bwMode="auto">
          <a:xfrm>
            <a:off x="7913688" y="1946276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55" name="Oval 9"/>
          <p:cNvSpPr>
            <a:spLocks noChangeAspect="1" noChangeArrowheads="1"/>
          </p:cNvSpPr>
          <p:nvPr/>
        </p:nvSpPr>
        <p:spPr bwMode="auto">
          <a:xfrm>
            <a:off x="8797926" y="2682876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6156" name="AutoShape 10"/>
          <p:cNvCxnSpPr>
            <a:cxnSpLocks noChangeAspect="1" noChangeShapeType="1"/>
            <a:stCxn id="6154" idx="6"/>
            <a:endCxn id="6153" idx="2"/>
          </p:cNvCxnSpPr>
          <p:nvPr/>
        </p:nvCxnSpPr>
        <p:spPr bwMode="auto">
          <a:xfrm>
            <a:off x="8288338" y="2128838"/>
            <a:ext cx="493712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7" name="AutoShape 11"/>
          <p:cNvCxnSpPr>
            <a:cxnSpLocks noChangeAspect="1" noChangeShapeType="1"/>
            <a:stCxn id="6155" idx="0"/>
            <a:endCxn id="6153" idx="4"/>
          </p:cNvCxnSpPr>
          <p:nvPr/>
        </p:nvCxnSpPr>
        <p:spPr bwMode="auto">
          <a:xfrm flipH="1" flipV="1">
            <a:off x="8975726" y="2327275"/>
            <a:ext cx="4763" cy="344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8" name="Oval 15"/>
          <p:cNvSpPr>
            <a:spLocks noChangeAspect="1" noChangeArrowheads="1"/>
          </p:cNvSpPr>
          <p:nvPr/>
        </p:nvSpPr>
        <p:spPr bwMode="auto">
          <a:xfrm>
            <a:off x="9702801" y="2681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6159" name="AutoShape 16"/>
          <p:cNvCxnSpPr>
            <a:cxnSpLocks noChangeAspect="1" noChangeShapeType="1"/>
            <a:stCxn id="6152" idx="2"/>
            <a:endCxn id="6153" idx="6"/>
          </p:cNvCxnSpPr>
          <p:nvPr/>
        </p:nvCxnSpPr>
        <p:spPr bwMode="auto">
          <a:xfrm flipH="1">
            <a:off x="9167814" y="2133600"/>
            <a:ext cx="523875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AutoShape 17"/>
          <p:cNvCxnSpPr>
            <a:cxnSpLocks noChangeAspect="1" noChangeShapeType="1"/>
            <a:stCxn id="6155" idx="6"/>
            <a:endCxn id="6158" idx="2"/>
          </p:cNvCxnSpPr>
          <p:nvPr/>
        </p:nvCxnSpPr>
        <p:spPr bwMode="auto">
          <a:xfrm flipV="1">
            <a:off x="9172576" y="2863850"/>
            <a:ext cx="519113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161" name="Group 51"/>
          <p:cNvGrpSpPr>
            <a:grpSpLocks/>
          </p:cNvGrpSpPr>
          <p:nvPr/>
        </p:nvGrpSpPr>
        <p:grpSpPr bwMode="auto">
          <a:xfrm>
            <a:off x="7162800" y="4368800"/>
            <a:ext cx="3657600" cy="1098550"/>
            <a:chOff x="3168" y="2752"/>
            <a:chExt cx="2304" cy="692"/>
          </a:xfrm>
        </p:grpSpPr>
        <p:sp>
          <p:nvSpPr>
            <p:cNvPr id="6162" name="Oval 34"/>
            <p:cNvSpPr>
              <a:spLocks noChangeAspect="1" noChangeArrowheads="1"/>
            </p:cNvSpPr>
            <p:nvPr/>
          </p:nvSpPr>
          <p:spPr bwMode="auto">
            <a:xfrm>
              <a:off x="3168" y="298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grpSp>
          <p:nvGrpSpPr>
            <p:cNvPr id="6163" name="Group 50"/>
            <p:cNvGrpSpPr>
              <a:grpSpLocks/>
            </p:cNvGrpSpPr>
            <p:nvPr/>
          </p:nvGrpSpPr>
          <p:grpSpPr bwMode="auto">
            <a:xfrm>
              <a:off x="3691" y="2752"/>
              <a:ext cx="685" cy="692"/>
              <a:chOff x="3722" y="2755"/>
              <a:chExt cx="685" cy="692"/>
            </a:xfrm>
          </p:grpSpPr>
          <p:sp>
            <p:nvSpPr>
              <p:cNvPr id="6172" name="Oval 32"/>
              <p:cNvSpPr>
                <a:spLocks noChangeAspect="1" noChangeArrowheads="1"/>
              </p:cNvSpPr>
              <p:nvPr/>
            </p:nvSpPr>
            <p:spPr bwMode="auto">
              <a:xfrm>
                <a:off x="4176" y="275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lv-LV" altLang="lv-LV"/>
              </a:p>
            </p:txBody>
          </p:sp>
          <p:sp>
            <p:nvSpPr>
              <p:cNvPr id="6173" name="Oval 33"/>
              <p:cNvSpPr>
                <a:spLocks noChangeAspect="1" noChangeArrowheads="1"/>
              </p:cNvSpPr>
              <p:nvPr/>
            </p:nvSpPr>
            <p:spPr bwMode="auto">
              <a:xfrm>
                <a:off x="3722" y="275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lv-LV" altLang="lv-LV"/>
              </a:p>
            </p:txBody>
          </p:sp>
          <p:sp>
            <p:nvSpPr>
              <p:cNvPr id="6174" name="Oval 35"/>
              <p:cNvSpPr>
                <a:spLocks noChangeAspect="1" noChangeArrowheads="1"/>
              </p:cNvSpPr>
              <p:nvPr/>
            </p:nvSpPr>
            <p:spPr bwMode="auto">
              <a:xfrm>
                <a:off x="3725" y="321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lv-LV" altLang="lv-LV"/>
              </a:p>
            </p:txBody>
          </p:sp>
          <p:cxnSp>
            <p:nvCxnSpPr>
              <p:cNvPr id="6175" name="AutoShape 37"/>
              <p:cNvCxnSpPr>
                <a:cxnSpLocks noChangeAspect="1" noChangeShapeType="1"/>
                <a:stCxn id="6174" idx="0"/>
                <a:endCxn id="6173" idx="4"/>
              </p:cNvCxnSpPr>
              <p:nvPr/>
            </p:nvCxnSpPr>
            <p:spPr bwMode="auto">
              <a:xfrm flipH="1" flipV="1">
                <a:off x="3837" y="2992"/>
                <a:ext cx="3" cy="2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176" name="Oval 38"/>
              <p:cNvSpPr>
                <a:spLocks noChangeAspect="1" noChangeArrowheads="1"/>
              </p:cNvSpPr>
              <p:nvPr/>
            </p:nvSpPr>
            <p:spPr bwMode="auto">
              <a:xfrm>
                <a:off x="4176" y="321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lv-LV" altLang="lv-LV"/>
              </a:p>
            </p:txBody>
          </p:sp>
          <p:cxnSp>
            <p:nvCxnSpPr>
              <p:cNvPr id="6177" name="AutoShape 39"/>
              <p:cNvCxnSpPr>
                <a:cxnSpLocks noChangeAspect="1" noChangeShapeType="1"/>
                <a:stCxn id="6172" idx="2"/>
                <a:endCxn id="6173" idx="6"/>
              </p:cNvCxnSpPr>
              <p:nvPr/>
            </p:nvCxnSpPr>
            <p:spPr bwMode="auto">
              <a:xfrm flipH="1">
                <a:off x="3958" y="2870"/>
                <a:ext cx="211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78" name="AutoShape 40"/>
              <p:cNvCxnSpPr>
                <a:cxnSpLocks noChangeAspect="1" noChangeShapeType="1"/>
                <a:stCxn id="6174" idx="6"/>
                <a:endCxn id="6176" idx="2"/>
              </p:cNvCxnSpPr>
              <p:nvPr/>
            </p:nvCxnSpPr>
            <p:spPr bwMode="auto">
              <a:xfrm flipV="1">
                <a:off x="3961" y="3330"/>
                <a:ext cx="208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164" name="Group 49"/>
            <p:cNvGrpSpPr>
              <a:grpSpLocks/>
            </p:cNvGrpSpPr>
            <p:nvPr/>
          </p:nvGrpSpPr>
          <p:grpSpPr bwMode="auto">
            <a:xfrm flipH="1">
              <a:off x="4668" y="2752"/>
              <a:ext cx="804" cy="692"/>
              <a:chOff x="4668" y="2755"/>
              <a:chExt cx="804" cy="692"/>
            </a:xfrm>
          </p:grpSpPr>
          <p:sp>
            <p:nvSpPr>
              <p:cNvPr id="6165" name="Oval 41"/>
              <p:cNvSpPr>
                <a:spLocks noChangeAspect="1" noChangeArrowheads="1"/>
              </p:cNvSpPr>
              <p:nvPr/>
            </p:nvSpPr>
            <p:spPr bwMode="auto">
              <a:xfrm>
                <a:off x="5241" y="275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lv-LV" altLang="lv-LV"/>
              </a:p>
            </p:txBody>
          </p:sp>
          <p:sp>
            <p:nvSpPr>
              <p:cNvPr id="6166" name="Oval 42"/>
              <p:cNvSpPr>
                <a:spLocks noChangeAspect="1" noChangeArrowheads="1"/>
              </p:cNvSpPr>
              <p:nvPr/>
            </p:nvSpPr>
            <p:spPr bwMode="auto">
              <a:xfrm>
                <a:off x="4668" y="275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lv-LV" altLang="lv-LV"/>
              </a:p>
            </p:txBody>
          </p:sp>
          <p:sp>
            <p:nvSpPr>
              <p:cNvPr id="6167" name="Oval 43"/>
              <p:cNvSpPr>
                <a:spLocks noChangeAspect="1" noChangeArrowheads="1"/>
              </p:cNvSpPr>
              <p:nvPr/>
            </p:nvSpPr>
            <p:spPr bwMode="auto">
              <a:xfrm>
                <a:off x="4671" y="321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lv-LV" altLang="lv-LV"/>
              </a:p>
            </p:txBody>
          </p:sp>
          <p:sp>
            <p:nvSpPr>
              <p:cNvPr id="6168" name="Oval 44"/>
              <p:cNvSpPr>
                <a:spLocks noChangeAspect="1" noChangeArrowheads="1"/>
              </p:cNvSpPr>
              <p:nvPr/>
            </p:nvSpPr>
            <p:spPr bwMode="auto">
              <a:xfrm>
                <a:off x="4956" y="3024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lv-LV" altLang="lv-LV"/>
              </a:p>
            </p:txBody>
          </p:sp>
          <p:cxnSp>
            <p:nvCxnSpPr>
              <p:cNvPr id="6169" name="AutoShape 46"/>
              <p:cNvCxnSpPr>
                <a:cxnSpLocks noChangeAspect="1" noChangeShapeType="1"/>
                <a:stCxn id="6168" idx="1"/>
                <a:endCxn id="6166" idx="5"/>
              </p:cNvCxnSpPr>
              <p:nvPr/>
            </p:nvCxnSpPr>
            <p:spPr bwMode="auto">
              <a:xfrm flipH="1" flipV="1">
                <a:off x="4865" y="2959"/>
                <a:ext cx="124" cy="9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70" name="AutoShape 47"/>
              <p:cNvCxnSpPr>
                <a:cxnSpLocks noChangeAspect="1" noChangeShapeType="1"/>
                <a:stCxn id="6167" idx="0"/>
                <a:endCxn id="6166" idx="4"/>
              </p:cNvCxnSpPr>
              <p:nvPr/>
            </p:nvCxnSpPr>
            <p:spPr bwMode="auto">
              <a:xfrm flipH="1" flipV="1">
                <a:off x="4783" y="2992"/>
                <a:ext cx="3" cy="2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71" name="AutoShape 48"/>
              <p:cNvCxnSpPr>
                <a:cxnSpLocks noChangeAspect="1" noChangeShapeType="1"/>
                <a:stCxn id="6165" idx="2"/>
                <a:endCxn id="6166" idx="6"/>
              </p:cNvCxnSpPr>
              <p:nvPr/>
            </p:nvCxnSpPr>
            <p:spPr bwMode="auto">
              <a:xfrm flipH="1">
                <a:off x="4904" y="2870"/>
                <a:ext cx="330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3146794051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Spanning Trees and Forests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/>
              <a:t>A spanning tree of a connected graph is a spanning subgraph that is a 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A spanning tree is not unique unless the graph is a 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Spanning trees have applications to the design of communication networks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A spanning forest of a graph is a spanning subgraph that is a forest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C90A1CD-E05F-4AB1-A269-AEB1199221D2}" type="slidenum">
              <a:rPr lang="en-US" altLang="lv-LV" sz="1400"/>
              <a:pPr eaLnBrk="1" hangingPunct="1"/>
              <a:t>27</a:t>
            </a:fld>
            <a:endParaRPr lang="en-US" altLang="lv-LV" sz="1400"/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7645400" y="3575050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Graph</a:t>
            </a:r>
          </a:p>
        </p:txBody>
      </p:sp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7251700" y="6156325"/>
            <a:ext cx="364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Spanning tree</a:t>
            </a:r>
          </a:p>
        </p:txBody>
      </p:sp>
      <p:sp>
        <p:nvSpPr>
          <p:cNvPr id="7176" name="Oval 6"/>
          <p:cNvSpPr>
            <a:spLocks noChangeAspect="1" noChangeArrowheads="1"/>
          </p:cNvSpPr>
          <p:nvPr/>
        </p:nvSpPr>
        <p:spPr bwMode="auto">
          <a:xfrm>
            <a:off x="8997951" y="2408237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77" name="Oval 7"/>
          <p:cNvSpPr>
            <a:spLocks noChangeAspect="1" noChangeArrowheads="1"/>
          </p:cNvSpPr>
          <p:nvPr/>
        </p:nvSpPr>
        <p:spPr bwMode="auto">
          <a:xfrm>
            <a:off x="7534276" y="2408237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78" name="Oval 8"/>
          <p:cNvSpPr>
            <a:spLocks noChangeAspect="1" noChangeArrowheads="1"/>
          </p:cNvSpPr>
          <p:nvPr/>
        </p:nvSpPr>
        <p:spPr bwMode="auto">
          <a:xfrm>
            <a:off x="8266113" y="16764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79" name="Oval 9"/>
          <p:cNvSpPr>
            <a:spLocks noChangeAspect="1" noChangeArrowheads="1"/>
          </p:cNvSpPr>
          <p:nvPr/>
        </p:nvSpPr>
        <p:spPr bwMode="auto">
          <a:xfrm>
            <a:off x="8266113" y="314007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7180" name="AutoShape 10"/>
          <p:cNvCxnSpPr>
            <a:cxnSpLocks noChangeAspect="1" noChangeShapeType="1"/>
            <a:stCxn id="7178" idx="3"/>
            <a:endCxn id="7177" idx="7"/>
          </p:cNvCxnSpPr>
          <p:nvPr/>
        </p:nvCxnSpPr>
        <p:spPr bwMode="auto">
          <a:xfrm flipH="1">
            <a:off x="7845426" y="1995488"/>
            <a:ext cx="474663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1" name="AutoShape 11"/>
          <p:cNvCxnSpPr>
            <a:cxnSpLocks noChangeAspect="1" noChangeShapeType="1"/>
            <a:stCxn id="7179" idx="1"/>
            <a:endCxn id="7177" idx="5"/>
          </p:cNvCxnSpPr>
          <p:nvPr/>
        </p:nvCxnSpPr>
        <p:spPr bwMode="auto">
          <a:xfrm flipH="1" flipV="1">
            <a:off x="7845426" y="2727324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2" name="AutoShape 12"/>
          <p:cNvCxnSpPr>
            <a:cxnSpLocks noChangeAspect="1" noChangeShapeType="1"/>
            <a:stCxn id="7179" idx="7"/>
            <a:endCxn id="7176" idx="3"/>
          </p:cNvCxnSpPr>
          <p:nvPr/>
        </p:nvCxnSpPr>
        <p:spPr bwMode="auto">
          <a:xfrm flipV="1">
            <a:off x="8577263" y="2727324"/>
            <a:ext cx="474662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3" name="AutoShape 13"/>
          <p:cNvCxnSpPr>
            <a:cxnSpLocks noChangeAspect="1" noChangeShapeType="1"/>
            <a:stCxn id="7178" idx="5"/>
            <a:endCxn id="7176" idx="1"/>
          </p:cNvCxnSpPr>
          <p:nvPr/>
        </p:nvCxnSpPr>
        <p:spPr bwMode="auto">
          <a:xfrm>
            <a:off x="8577263" y="1995488"/>
            <a:ext cx="474662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4" name="AutoShape 14"/>
          <p:cNvCxnSpPr>
            <a:cxnSpLocks noChangeAspect="1" noChangeShapeType="1"/>
            <a:stCxn id="7178" idx="4"/>
            <a:endCxn id="7179" idx="0"/>
          </p:cNvCxnSpPr>
          <p:nvPr/>
        </p:nvCxnSpPr>
        <p:spPr bwMode="auto">
          <a:xfrm>
            <a:off x="8447088" y="2049463"/>
            <a:ext cx="0" cy="1082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5" name="Oval 15"/>
          <p:cNvSpPr>
            <a:spLocks noChangeAspect="1" noChangeArrowheads="1"/>
          </p:cNvSpPr>
          <p:nvPr/>
        </p:nvSpPr>
        <p:spPr bwMode="auto">
          <a:xfrm>
            <a:off x="10248901" y="2408237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7186" name="AutoShape 16"/>
          <p:cNvCxnSpPr>
            <a:cxnSpLocks noChangeAspect="1" noChangeShapeType="1"/>
            <a:stCxn id="7176" idx="6"/>
            <a:endCxn id="7185" idx="2"/>
          </p:cNvCxnSpPr>
          <p:nvPr/>
        </p:nvCxnSpPr>
        <p:spPr bwMode="auto">
          <a:xfrm>
            <a:off x="9371013" y="2590799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7" name="AutoShape 17"/>
          <p:cNvCxnSpPr>
            <a:cxnSpLocks noChangeAspect="1" noChangeShapeType="1"/>
            <a:stCxn id="7179" idx="6"/>
            <a:endCxn id="7185" idx="3"/>
          </p:cNvCxnSpPr>
          <p:nvPr/>
        </p:nvCxnSpPr>
        <p:spPr bwMode="auto">
          <a:xfrm flipV="1">
            <a:off x="8640764" y="2730499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8" name="AutoShape 18"/>
          <p:cNvCxnSpPr>
            <a:cxnSpLocks noChangeAspect="1" noChangeShapeType="1"/>
            <a:stCxn id="7185" idx="1"/>
            <a:endCxn id="7178" idx="6"/>
          </p:cNvCxnSpPr>
          <p:nvPr/>
        </p:nvCxnSpPr>
        <p:spPr bwMode="auto">
          <a:xfrm flipH="1" flipV="1">
            <a:off x="8640764" y="1858963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9" name="Oval 19"/>
          <p:cNvSpPr>
            <a:spLocks noChangeAspect="1" noChangeArrowheads="1"/>
          </p:cNvSpPr>
          <p:nvPr/>
        </p:nvSpPr>
        <p:spPr bwMode="auto">
          <a:xfrm>
            <a:off x="8996363" y="4989512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90" name="Oval 20"/>
          <p:cNvSpPr>
            <a:spLocks noChangeAspect="1" noChangeArrowheads="1"/>
          </p:cNvSpPr>
          <p:nvPr/>
        </p:nvSpPr>
        <p:spPr bwMode="auto">
          <a:xfrm>
            <a:off x="7532688" y="4989512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91" name="Oval 21"/>
          <p:cNvSpPr>
            <a:spLocks noChangeAspect="1" noChangeArrowheads="1"/>
          </p:cNvSpPr>
          <p:nvPr/>
        </p:nvSpPr>
        <p:spPr bwMode="auto">
          <a:xfrm>
            <a:off x="8264526" y="4257675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92" name="Oval 22"/>
          <p:cNvSpPr>
            <a:spLocks noChangeAspect="1" noChangeArrowheads="1"/>
          </p:cNvSpPr>
          <p:nvPr/>
        </p:nvSpPr>
        <p:spPr bwMode="auto">
          <a:xfrm>
            <a:off x="8264526" y="5721350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7193" name="AutoShape 23"/>
          <p:cNvCxnSpPr>
            <a:cxnSpLocks noChangeAspect="1" noChangeShapeType="1"/>
            <a:stCxn id="7191" idx="3"/>
            <a:endCxn id="7190" idx="7"/>
          </p:cNvCxnSpPr>
          <p:nvPr/>
        </p:nvCxnSpPr>
        <p:spPr bwMode="auto">
          <a:xfrm flipH="1">
            <a:off x="7843838" y="4576763"/>
            <a:ext cx="474662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4" name="AutoShape 24"/>
          <p:cNvCxnSpPr>
            <a:cxnSpLocks noChangeAspect="1" noChangeShapeType="1"/>
            <a:stCxn id="7192" idx="1"/>
            <a:endCxn id="7190" idx="5"/>
          </p:cNvCxnSpPr>
          <p:nvPr/>
        </p:nvCxnSpPr>
        <p:spPr bwMode="auto">
          <a:xfrm flipH="1" flipV="1">
            <a:off x="7843838" y="5308599"/>
            <a:ext cx="474662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5" name="AutoShape 25"/>
          <p:cNvCxnSpPr>
            <a:cxnSpLocks noChangeAspect="1" noChangeShapeType="1"/>
            <a:stCxn id="7192" idx="7"/>
            <a:endCxn id="7189" idx="3"/>
          </p:cNvCxnSpPr>
          <p:nvPr/>
        </p:nvCxnSpPr>
        <p:spPr bwMode="auto">
          <a:xfrm flipV="1">
            <a:off x="8575676" y="5308599"/>
            <a:ext cx="474663" cy="4587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6" name="AutoShape 26"/>
          <p:cNvCxnSpPr>
            <a:cxnSpLocks noChangeAspect="1" noChangeShapeType="1"/>
            <a:stCxn id="7191" idx="5"/>
            <a:endCxn id="7189" idx="1"/>
          </p:cNvCxnSpPr>
          <p:nvPr/>
        </p:nvCxnSpPr>
        <p:spPr bwMode="auto">
          <a:xfrm>
            <a:off x="8575676" y="4576763"/>
            <a:ext cx="474663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7" name="AutoShape 27"/>
          <p:cNvCxnSpPr>
            <a:cxnSpLocks noChangeAspect="1" noChangeShapeType="1"/>
            <a:stCxn id="7191" idx="4"/>
            <a:endCxn id="7192" idx="0"/>
          </p:cNvCxnSpPr>
          <p:nvPr/>
        </p:nvCxnSpPr>
        <p:spPr bwMode="auto">
          <a:xfrm>
            <a:off x="8445500" y="4630738"/>
            <a:ext cx="0" cy="10826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8" name="Oval 28"/>
          <p:cNvSpPr>
            <a:spLocks noChangeAspect="1" noChangeArrowheads="1"/>
          </p:cNvSpPr>
          <p:nvPr/>
        </p:nvSpPr>
        <p:spPr bwMode="auto">
          <a:xfrm>
            <a:off x="10247313" y="4989512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7199" name="AutoShape 29"/>
          <p:cNvCxnSpPr>
            <a:cxnSpLocks noChangeAspect="1" noChangeShapeType="1"/>
            <a:stCxn id="7189" idx="6"/>
            <a:endCxn id="7198" idx="2"/>
          </p:cNvCxnSpPr>
          <p:nvPr/>
        </p:nvCxnSpPr>
        <p:spPr bwMode="auto">
          <a:xfrm>
            <a:off x="9369425" y="5172074"/>
            <a:ext cx="869950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0" name="AutoShape 30"/>
          <p:cNvCxnSpPr>
            <a:cxnSpLocks noChangeAspect="1" noChangeShapeType="1"/>
            <a:stCxn id="7192" idx="6"/>
            <a:endCxn id="7198" idx="3"/>
          </p:cNvCxnSpPr>
          <p:nvPr/>
        </p:nvCxnSpPr>
        <p:spPr bwMode="auto">
          <a:xfrm flipV="1">
            <a:off x="8639176" y="5311774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1" name="AutoShape 31"/>
          <p:cNvCxnSpPr>
            <a:cxnSpLocks noChangeAspect="1" noChangeShapeType="1"/>
            <a:stCxn id="7198" idx="1"/>
            <a:endCxn id="7191" idx="6"/>
          </p:cNvCxnSpPr>
          <p:nvPr/>
        </p:nvCxnSpPr>
        <p:spPr bwMode="auto">
          <a:xfrm flipH="1" flipV="1">
            <a:off x="8639176" y="4440238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61293766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Depth-First Search</a:t>
            </a:r>
            <a:endParaRPr lang="en-US" altLang="lv-LV" smtClean="0">
              <a:cs typeface="Tahoma" panose="020B0604030504040204" pitchFamily="34" charset="0"/>
            </a:endParaRP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400"/>
              <a:t>Depth-first search (DFS) is a general technique for traversing a graph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/>
              <a:t>A DFS traversal of a graph 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Visits all the vertices and edges of 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Determines whether G is 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Computes the connected components of 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Computes a spanning forest of G</a:t>
            </a:r>
          </a:p>
        </p:txBody>
      </p:sp>
      <p:sp>
        <p:nvSpPr>
          <p:cNvPr id="819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400"/>
              <a:t>DFS on a graph with </a:t>
            </a:r>
            <a:r>
              <a:rPr lang="en-US" altLang="lv-LV" sz="2400" b="1" i="1">
                <a:latin typeface="Times New Roman" panose="02020603050405020304" pitchFamily="18" charset="0"/>
              </a:rPr>
              <a:t>n</a:t>
            </a:r>
            <a:r>
              <a:rPr lang="en-US" altLang="lv-LV" sz="2400"/>
              <a:t> vertices and </a:t>
            </a:r>
            <a:r>
              <a:rPr lang="en-US" altLang="lv-LV" sz="2400" b="1" i="1">
                <a:latin typeface="Times New Roman" panose="02020603050405020304" pitchFamily="18" charset="0"/>
              </a:rPr>
              <a:t>m</a:t>
            </a:r>
            <a:r>
              <a:rPr lang="en-US" altLang="lv-LV" sz="2400"/>
              <a:t> edges takes </a:t>
            </a:r>
            <a:r>
              <a:rPr lang="en-US" altLang="lv-LV" sz="2400" b="1" i="1">
                <a:latin typeface="Times New Roman" panose="02020603050405020304" pitchFamily="18" charset="0"/>
              </a:rPr>
              <a:t>O</a:t>
            </a:r>
            <a:r>
              <a:rPr lang="en-US" altLang="lv-LV" sz="2400">
                <a:latin typeface="Times New Roman" panose="02020603050405020304" pitchFamily="18" charset="0"/>
              </a:rPr>
              <a:t>(</a:t>
            </a:r>
            <a:r>
              <a:rPr lang="en-US" altLang="lv-LV" sz="2400" b="1" i="1">
                <a:latin typeface="Times New Roman" panose="02020603050405020304" pitchFamily="18" charset="0"/>
              </a:rPr>
              <a:t>n</a:t>
            </a:r>
            <a:r>
              <a:rPr lang="en-US" altLang="lv-LV" sz="2400">
                <a:latin typeface="Symbol" panose="05050102010706020507" pitchFamily="18" charset="2"/>
              </a:rPr>
              <a:t> + </a:t>
            </a:r>
            <a:r>
              <a:rPr lang="en-US" altLang="lv-LV" sz="2400" b="1" i="1">
                <a:latin typeface="Times New Roman" panose="02020603050405020304" pitchFamily="18" charset="0"/>
              </a:rPr>
              <a:t>m</a:t>
            </a:r>
            <a:r>
              <a:rPr lang="en-US" altLang="lv-LV" sz="2400">
                <a:latin typeface="Times New Roman" panose="02020603050405020304" pitchFamily="18" charset="0"/>
              </a:rPr>
              <a:t> )</a:t>
            </a:r>
            <a:r>
              <a:rPr lang="en-US" altLang="lv-LV" sz="2400"/>
              <a:t>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/>
              <a:t>DFS can be further extended to solve other graph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Find and report a path between two given 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Find a cycle in the graph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/>
              <a:t>Depth-first search is to graphs what Euler tour is to binary trees</a:t>
            </a:r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ECEFC35-1798-4E7E-BCC5-08428A5E2020}" type="slidenum">
              <a:rPr lang="en-US" altLang="lv-LV" sz="1400"/>
              <a:pPr eaLnBrk="1" hangingPunct="1"/>
              <a:t>28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3064258777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DFS Algorithm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1800"/>
              <a:t>The algorithm uses a mechanism for setting and getting “labels” of vertices and edges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7E82CD8-7A95-4EC4-AE47-F6299C03EF8C}" type="slidenum">
              <a:rPr lang="en-US" altLang="lv-LV" sz="1400"/>
              <a:pPr eaLnBrk="1" hangingPunct="1"/>
              <a:t>29</a:t>
            </a:fld>
            <a:endParaRPr lang="en-US" altLang="lv-LV" sz="1400"/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6934200" y="1981200"/>
            <a:ext cx="4038600" cy="41925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DFS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G, v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graph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and a start vertex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labeling of the edges of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b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in the connected component of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b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as discovery edges and back edges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v.setLabel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VISITED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G.incidentEdges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e.getLabel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UNEXPLORED</a:t>
            </a: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e.opposite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w.getLabel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UNEXPLORED</a:t>
            </a: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e.setLabel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DISCOVERY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DFS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G, w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e.setLabel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BACK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2286000" y="2587625"/>
            <a:ext cx="3733800" cy="3582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286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DFS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graph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labeling of the edges of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b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as discovery edges and</a:t>
            </a:r>
            <a:b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back edges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G.vertices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u.setLabel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UNEXPLORED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G.edges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e.setLabel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UNEXPLORED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G.vertices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if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v.getLabel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UNEXPLORED</a:t>
            </a: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DFS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G, v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341550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Edge Types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 dirty="0" smtClean="0"/>
              <a:t>Undirected </a:t>
            </a:r>
            <a:r>
              <a:rPr lang="en-US" altLang="lv-LV" sz="2000" dirty="0"/>
              <a:t>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unordered pair of vertices</a:t>
            </a:r>
            <a:r>
              <a:rPr lang="en-US" altLang="lv-LV" sz="1800" dirty="0">
                <a:latin typeface="Times New Roman" panose="02020603050405020304" pitchFamily="18" charset="0"/>
              </a:rPr>
              <a:t> (</a:t>
            </a:r>
            <a:r>
              <a:rPr lang="en-US" altLang="lv-LV" sz="1800" b="1" i="1" dirty="0" err="1">
                <a:latin typeface="Times New Roman" panose="02020603050405020304" pitchFamily="18" charset="0"/>
              </a:rPr>
              <a:t>u</a:t>
            </a:r>
            <a:r>
              <a:rPr lang="en-US" altLang="lv-LV" sz="1800" dirty="0" err="1">
                <a:latin typeface="Times New Roman" panose="02020603050405020304" pitchFamily="18" charset="0"/>
              </a:rPr>
              <a:t>,</a:t>
            </a:r>
            <a:r>
              <a:rPr lang="en-US" altLang="lv-LV" sz="1800" b="1" i="1" dirty="0" err="1">
                <a:latin typeface="Times New Roman" panose="02020603050405020304" pitchFamily="18" charset="0"/>
              </a:rPr>
              <a:t>v</a:t>
            </a:r>
            <a:r>
              <a:rPr lang="en-US" altLang="lv-LV" sz="1800" dirty="0"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e.g., a flight </a:t>
            </a:r>
            <a:r>
              <a:rPr lang="lv-LV" altLang="lv-LV" sz="1800" dirty="0" smtClean="0"/>
              <a:t>distance</a:t>
            </a:r>
            <a:endParaRPr lang="en-US" altLang="lv-LV" sz="1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 smtClean="0"/>
              <a:t>Undirected </a:t>
            </a:r>
            <a:r>
              <a:rPr lang="en-US" altLang="lv-LV" sz="2000" dirty="0"/>
              <a:t>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all the edges are undirected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e.g., flight network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Directed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ordered pair of vertices</a:t>
            </a:r>
            <a:r>
              <a:rPr lang="en-US" altLang="lv-LV" sz="1800" dirty="0">
                <a:latin typeface="Times New Roman" panose="02020603050405020304" pitchFamily="18" charset="0"/>
              </a:rPr>
              <a:t> (</a:t>
            </a:r>
            <a:r>
              <a:rPr lang="en-US" altLang="lv-LV" sz="1800" b="1" i="1" dirty="0" err="1">
                <a:latin typeface="Times New Roman" panose="02020603050405020304" pitchFamily="18" charset="0"/>
              </a:rPr>
              <a:t>u</a:t>
            </a:r>
            <a:r>
              <a:rPr lang="en-US" altLang="lv-LV" sz="1800" dirty="0" err="1">
                <a:latin typeface="Times New Roman" panose="02020603050405020304" pitchFamily="18" charset="0"/>
              </a:rPr>
              <a:t>,</a:t>
            </a:r>
            <a:r>
              <a:rPr lang="en-US" altLang="lv-LV" sz="1800" b="1" i="1" dirty="0" err="1">
                <a:latin typeface="Times New Roman" panose="02020603050405020304" pitchFamily="18" charset="0"/>
              </a:rPr>
              <a:t>v</a:t>
            </a:r>
            <a:r>
              <a:rPr lang="en-US" altLang="lv-LV" sz="1800" dirty="0"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first vertex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u</a:t>
            </a:r>
            <a:r>
              <a:rPr lang="en-US" altLang="lv-LV" sz="1800" dirty="0"/>
              <a:t> is the origin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second vertex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v</a:t>
            </a:r>
            <a:r>
              <a:rPr lang="en-US" altLang="lv-LV" sz="1800" dirty="0"/>
              <a:t> is the destination</a:t>
            </a:r>
          </a:p>
          <a:p>
            <a:pPr lvl="1" eaLnBrk="1" hangingPunct="1">
              <a:lnSpc>
                <a:spcPct val="90000"/>
              </a:lnSpc>
            </a:pPr>
            <a:r>
              <a:rPr lang="lv-LV" altLang="lv-LV" sz="1800" dirty="0"/>
              <a:t>For example</a:t>
            </a:r>
            <a:r>
              <a:rPr lang="en-US" altLang="lv-LV" sz="1800" dirty="0"/>
              <a:t>, a flight</a:t>
            </a:r>
            <a:endParaRPr lang="lv-LV" altLang="lv-LV" sz="1800" dirty="0"/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Directed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all the edges are directed</a:t>
            </a:r>
          </a:p>
          <a:p>
            <a:pPr lvl="1" eaLnBrk="1" hangingPunct="1">
              <a:lnSpc>
                <a:spcPct val="90000"/>
              </a:lnSpc>
            </a:pPr>
            <a:r>
              <a:rPr lang="lv-LV" altLang="lv-LV" sz="1800" dirty="0"/>
              <a:t>For example</a:t>
            </a:r>
            <a:r>
              <a:rPr lang="en-US" altLang="lv-LV" sz="1800" dirty="0"/>
              <a:t>, </a:t>
            </a:r>
            <a:r>
              <a:rPr lang="lv-LV" altLang="lv-LV" sz="1800" dirty="0"/>
              <a:t>(flight) </a:t>
            </a:r>
            <a:r>
              <a:rPr lang="en-US" altLang="lv-LV" sz="1800" dirty="0"/>
              <a:t>route network</a:t>
            </a:r>
          </a:p>
          <a:p>
            <a:endParaRPr lang="lv-LV" dirty="0"/>
          </a:p>
        </p:txBody>
      </p:sp>
      <p:sp>
        <p:nvSpPr>
          <p:cNvPr id="6150" name="Oval 4"/>
          <p:cNvSpPr>
            <a:spLocks noChangeArrowheads="1"/>
          </p:cNvSpPr>
          <p:nvPr/>
        </p:nvSpPr>
        <p:spPr bwMode="auto">
          <a:xfrm>
            <a:off x="7315200" y="5064562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ORD</a:t>
            </a:r>
          </a:p>
        </p:txBody>
      </p:sp>
      <p:sp>
        <p:nvSpPr>
          <p:cNvPr id="6151" name="Oval 5"/>
          <p:cNvSpPr>
            <a:spLocks noChangeArrowheads="1"/>
          </p:cNvSpPr>
          <p:nvPr/>
        </p:nvSpPr>
        <p:spPr bwMode="auto">
          <a:xfrm>
            <a:off x="9807575" y="5064562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PVD</a:t>
            </a:r>
          </a:p>
        </p:txBody>
      </p:sp>
      <p:cxnSp>
        <p:nvCxnSpPr>
          <p:cNvPr id="6152" name="AutoShape 7"/>
          <p:cNvCxnSpPr>
            <a:cxnSpLocks noChangeShapeType="1"/>
            <a:stCxn id="6150" idx="6"/>
            <a:endCxn id="6151" idx="2"/>
          </p:cNvCxnSpPr>
          <p:nvPr/>
        </p:nvCxnSpPr>
        <p:spPr bwMode="auto">
          <a:xfrm>
            <a:off x="8261349" y="5293162"/>
            <a:ext cx="1536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3" name="Text Box 8"/>
          <p:cNvSpPr txBox="1">
            <a:spLocks noChangeArrowheads="1"/>
          </p:cNvSpPr>
          <p:nvPr/>
        </p:nvSpPr>
        <p:spPr bwMode="auto">
          <a:xfrm>
            <a:off x="8288337" y="4884003"/>
            <a:ext cx="19875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dirty="0"/>
              <a:t>flight</a:t>
            </a:r>
          </a:p>
          <a:p>
            <a:pPr eaLnBrk="1" hangingPunct="1"/>
            <a:r>
              <a:rPr lang="en-US" altLang="lv-LV" dirty="0"/>
              <a:t>AA 1206</a:t>
            </a:r>
          </a:p>
        </p:txBody>
      </p:sp>
      <p:sp>
        <p:nvSpPr>
          <p:cNvPr id="6154" name="Oval 9"/>
          <p:cNvSpPr>
            <a:spLocks noChangeArrowheads="1"/>
          </p:cNvSpPr>
          <p:nvPr/>
        </p:nvSpPr>
        <p:spPr bwMode="auto">
          <a:xfrm>
            <a:off x="1828800" y="4679949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ORD</a:t>
            </a:r>
          </a:p>
        </p:txBody>
      </p:sp>
      <p:sp>
        <p:nvSpPr>
          <p:cNvPr id="6155" name="Oval 10"/>
          <p:cNvSpPr>
            <a:spLocks noChangeArrowheads="1"/>
          </p:cNvSpPr>
          <p:nvPr/>
        </p:nvSpPr>
        <p:spPr bwMode="auto">
          <a:xfrm>
            <a:off x="4321175" y="4679949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PVD</a:t>
            </a:r>
          </a:p>
        </p:txBody>
      </p:sp>
      <p:cxnSp>
        <p:nvCxnSpPr>
          <p:cNvPr id="6156" name="AutoShape 11"/>
          <p:cNvCxnSpPr>
            <a:cxnSpLocks noChangeShapeType="1"/>
            <a:stCxn id="6154" idx="6"/>
            <a:endCxn id="6155" idx="2"/>
          </p:cNvCxnSpPr>
          <p:nvPr/>
        </p:nvCxnSpPr>
        <p:spPr bwMode="auto">
          <a:xfrm>
            <a:off x="2774949" y="4908549"/>
            <a:ext cx="1536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7" name="Text Box 12"/>
          <p:cNvSpPr txBox="1">
            <a:spLocks noChangeArrowheads="1"/>
          </p:cNvSpPr>
          <p:nvPr/>
        </p:nvSpPr>
        <p:spPr bwMode="auto">
          <a:xfrm>
            <a:off x="3089274" y="4495800"/>
            <a:ext cx="88389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849</a:t>
            </a:r>
          </a:p>
          <a:p>
            <a:pPr eaLnBrk="1" hangingPunct="1"/>
            <a:r>
              <a:rPr lang="en-US" altLang="lv-LV"/>
              <a:t>miles</a:t>
            </a:r>
          </a:p>
        </p:txBody>
      </p:sp>
    </p:spTree>
    <p:extLst>
      <p:ext uri="{BB962C8B-B14F-4D97-AF65-F5344CB8AC3E}">
        <p14:creationId xmlns:p14="http://schemas.microsoft.com/office/powerpoint/2010/main" val="12665010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F8AD6BC-8DF0-457B-9044-9FB0E3E6ACB2}" type="slidenum">
              <a:rPr lang="en-US" altLang="lv-LV" sz="1400"/>
              <a:pPr eaLnBrk="1" hangingPunct="1"/>
              <a:t>30</a:t>
            </a:fld>
            <a:endParaRPr lang="en-US" altLang="lv-LV" sz="1400"/>
          </a:p>
        </p:txBody>
      </p:sp>
      <p:grpSp>
        <p:nvGrpSpPr>
          <p:cNvPr id="10245" name="Group 74"/>
          <p:cNvGrpSpPr>
            <a:grpSpLocks/>
          </p:cNvGrpSpPr>
          <p:nvPr/>
        </p:nvGrpSpPr>
        <p:grpSpPr bwMode="auto">
          <a:xfrm>
            <a:off x="2667000" y="4265614"/>
            <a:ext cx="3081338" cy="1830387"/>
            <a:chOff x="816" y="2592"/>
            <a:chExt cx="1941" cy="1153"/>
          </a:xfrm>
        </p:grpSpPr>
        <p:sp>
          <p:nvSpPr>
            <p:cNvPr id="10285" name="Oval 4"/>
            <p:cNvSpPr>
              <a:spLocks noChangeAspect="1" noChangeArrowheads="1"/>
            </p:cNvSpPr>
            <p:nvPr/>
          </p:nvSpPr>
          <p:spPr bwMode="auto">
            <a:xfrm>
              <a:off x="1738" y="305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D</a:t>
              </a:r>
            </a:p>
          </p:txBody>
        </p:sp>
        <p:sp>
          <p:nvSpPr>
            <p:cNvPr id="10286" name="Oval 5"/>
            <p:cNvSpPr>
              <a:spLocks noChangeAspect="1" noChangeArrowheads="1"/>
            </p:cNvSpPr>
            <p:nvPr/>
          </p:nvSpPr>
          <p:spPr bwMode="auto">
            <a:xfrm>
              <a:off x="816" y="305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B</a:t>
              </a:r>
            </a:p>
          </p:txBody>
        </p:sp>
        <p:sp>
          <p:nvSpPr>
            <p:cNvPr id="10287" name="Oval 6"/>
            <p:cNvSpPr>
              <a:spLocks noChangeAspect="1" noChangeArrowheads="1"/>
            </p:cNvSpPr>
            <p:nvPr/>
          </p:nvSpPr>
          <p:spPr bwMode="auto">
            <a:xfrm>
              <a:off x="1277" y="259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A</a:t>
              </a:r>
            </a:p>
          </p:txBody>
        </p:sp>
        <p:sp>
          <p:nvSpPr>
            <p:cNvPr id="10288" name="Oval 7"/>
            <p:cNvSpPr>
              <a:spLocks noChangeAspect="1" noChangeArrowheads="1"/>
            </p:cNvSpPr>
            <p:nvPr/>
          </p:nvSpPr>
          <p:spPr bwMode="auto">
            <a:xfrm>
              <a:off x="1277" y="351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C</a:t>
              </a:r>
            </a:p>
          </p:txBody>
        </p:sp>
        <p:cxnSp>
          <p:nvCxnSpPr>
            <p:cNvPr id="10289" name="AutoShape 8"/>
            <p:cNvCxnSpPr>
              <a:cxnSpLocks noChangeAspect="1" noChangeShapeType="1"/>
              <a:stCxn id="10287" idx="3"/>
              <a:endCxn id="10286" idx="7"/>
            </p:cNvCxnSpPr>
            <p:nvPr/>
          </p:nvCxnSpPr>
          <p:spPr bwMode="auto">
            <a:xfrm flipH="1">
              <a:off x="1013" y="2801"/>
              <a:ext cx="297" cy="279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0" name="AutoShape 9"/>
            <p:cNvCxnSpPr>
              <a:cxnSpLocks noChangeAspect="1" noChangeShapeType="1"/>
              <a:stCxn id="10288" idx="1"/>
              <a:endCxn id="10286" idx="5"/>
            </p:cNvCxnSpPr>
            <p:nvPr/>
          </p:nvCxnSpPr>
          <p:spPr bwMode="auto">
            <a:xfrm flipH="1" flipV="1">
              <a:off x="1012" y="3254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1" name="AutoShape 10"/>
            <p:cNvCxnSpPr>
              <a:cxnSpLocks noChangeAspect="1" noChangeShapeType="1"/>
              <a:stCxn id="10288" idx="7"/>
              <a:endCxn id="10285" idx="3"/>
            </p:cNvCxnSpPr>
            <p:nvPr/>
          </p:nvCxnSpPr>
          <p:spPr bwMode="auto">
            <a:xfrm flipV="1">
              <a:off x="1473" y="3254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2" name="AutoShape 11"/>
            <p:cNvCxnSpPr>
              <a:cxnSpLocks noChangeAspect="1" noChangeShapeType="1"/>
              <a:stCxn id="10287" idx="5"/>
              <a:endCxn id="10285" idx="1"/>
            </p:cNvCxnSpPr>
            <p:nvPr/>
          </p:nvCxnSpPr>
          <p:spPr bwMode="auto">
            <a:xfrm>
              <a:off x="1474" y="2801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3" name="AutoShape 12"/>
            <p:cNvCxnSpPr>
              <a:cxnSpLocks noChangeAspect="1" noChangeShapeType="1"/>
              <a:stCxn id="10287" idx="4"/>
              <a:endCxn id="10288" idx="0"/>
            </p:cNvCxnSpPr>
            <p:nvPr/>
          </p:nvCxnSpPr>
          <p:spPr bwMode="auto">
            <a:xfrm>
              <a:off x="1392" y="2834"/>
              <a:ext cx="0" cy="6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94" name="Oval 13"/>
            <p:cNvSpPr>
              <a:spLocks noChangeAspect="1" noChangeArrowheads="1"/>
            </p:cNvSpPr>
            <p:nvPr/>
          </p:nvSpPr>
          <p:spPr bwMode="auto">
            <a:xfrm>
              <a:off x="2526" y="305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E</a:t>
              </a:r>
            </a:p>
          </p:txBody>
        </p:sp>
        <p:cxnSp>
          <p:nvCxnSpPr>
            <p:cNvPr id="10295" name="AutoShape 15"/>
            <p:cNvCxnSpPr>
              <a:cxnSpLocks noChangeAspect="1" noChangeShapeType="1"/>
              <a:stCxn id="10288" idx="6"/>
              <a:endCxn id="10294" idx="3"/>
            </p:cNvCxnSpPr>
            <p:nvPr/>
          </p:nvCxnSpPr>
          <p:spPr bwMode="auto">
            <a:xfrm flipV="1">
              <a:off x="1513" y="3256"/>
              <a:ext cx="1046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6" name="AutoShape 16"/>
            <p:cNvCxnSpPr>
              <a:cxnSpLocks noChangeAspect="1" noChangeShapeType="1"/>
              <a:stCxn id="10294" idx="1"/>
              <a:endCxn id="10287" idx="6"/>
            </p:cNvCxnSpPr>
            <p:nvPr/>
          </p:nvCxnSpPr>
          <p:spPr bwMode="auto">
            <a:xfrm flipH="1" flipV="1">
              <a:off x="1519" y="2707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246" name="Group 55"/>
          <p:cNvGrpSpPr>
            <a:grpSpLocks/>
          </p:cNvGrpSpPr>
          <p:nvPr/>
        </p:nvGrpSpPr>
        <p:grpSpPr bwMode="auto">
          <a:xfrm>
            <a:off x="6972300" y="1600200"/>
            <a:ext cx="3081338" cy="1830388"/>
            <a:chOff x="862" y="2601"/>
            <a:chExt cx="1941" cy="1153"/>
          </a:xfrm>
        </p:grpSpPr>
        <p:sp>
          <p:nvSpPr>
            <p:cNvPr id="10273" name="Oval 17"/>
            <p:cNvSpPr>
              <a:spLocks noChangeAspect="1" noChangeArrowheads="1"/>
            </p:cNvSpPr>
            <p:nvPr/>
          </p:nvSpPr>
          <p:spPr bwMode="auto">
            <a:xfrm>
              <a:off x="1784" y="306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D</a:t>
              </a:r>
            </a:p>
          </p:txBody>
        </p:sp>
        <p:sp>
          <p:nvSpPr>
            <p:cNvPr id="10274" name="Oval 18"/>
            <p:cNvSpPr>
              <a:spLocks noChangeAspect="1" noChangeArrowheads="1"/>
            </p:cNvSpPr>
            <p:nvPr/>
          </p:nvSpPr>
          <p:spPr bwMode="auto">
            <a:xfrm>
              <a:off x="862" y="306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B</a:t>
              </a:r>
            </a:p>
          </p:txBody>
        </p:sp>
        <p:sp>
          <p:nvSpPr>
            <p:cNvPr id="10275" name="Oval 19"/>
            <p:cNvSpPr>
              <a:spLocks noChangeAspect="1" noChangeArrowheads="1"/>
            </p:cNvSpPr>
            <p:nvPr/>
          </p:nvSpPr>
          <p:spPr bwMode="auto">
            <a:xfrm>
              <a:off x="1323" y="260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A</a:t>
              </a:r>
            </a:p>
          </p:txBody>
        </p:sp>
        <p:sp>
          <p:nvSpPr>
            <p:cNvPr id="10276" name="Oval 20"/>
            <p:cNvSpPr>
              <a:spLocks noChangeAspect="1" noChangeArrowheads="1"/>
            </p:cNvSpPr>
            <p:nvPr/>
          </p:nvSpPr>
          <p:spPr bwMode="auto">
            <a:xfrm>
              <a:off x="1323" y="352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C</a:t>
              </a:r>
            </a:p>
          </p:txBody>
        </p:sp>
        <p:cxnSp>
          <p:nvCxnSpPr>
            <p:cNvPr id="10277" name="AutoShape 21"/>
            <p:cNvCxnSpPr>
              <a:cxnSpLocks noChangeAspect="1" noChangeShapeType="1"/>
              <a:stCxn id="10275" idx="3"/>
              <a:endCxn id="10274" idx="7"/>
            </p:cNvCxnSpPr>
            <p:nvPr/>
          </p:nvCxnSpPr>
          <p:spPr bwMode="auto">
            <a:xfrm flipH="1">
              <a:off x="1059" y="281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78" name="AutoShape 22"/>
            <p:cNvCxnSpPr>
              <a:cxnSpLocks noChangeAspect="1" noChangeShapeType="1"/>
              <a:stCxn id="10276" idx="1"/>
              <a:endCxn id="10274" idx="5"/>
            </p:cNvCxnSpPr>
            <p:nvPr/>
          </p:nvCxnSpPr>
          <p:spPr bwMode="auto">
            <a:xfrm flipH="1" flipV="1">
              <a:off x="1059" y="3271"/>
              <a:ext cx="297" cy="279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79" name="AutoShape 23"/>
            <p:cNvCxnSpPr>
              <a:cxnSpLocks noChangeAspect="1" noChangeShapeType="1"/>
              <a:stCxn id="10276" idx="7"/>
              <a:endCxn id="10273" idx="3"/>
            </p:cNvCxnSpPr>
            <p:nvPr/>
          </p:nvCxnSpPr>
          <p:spPr bwMode="auto">
            <a:xfrm flipV="1">
              <a:off x="1520" y="3265"/>
              <a:ext cx="297" cy="2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0" name="AutoShape 24"/>
            <p:cNvCxnSpPr>
              <a:cxnSpLocks noChangeAspect="1" noChangeShapeType="1"/>
              <a:stCxn id="10275" idx="5"/>
              <a:endCxn id="10273" idx="1"/>
            </p:cNvCxnSpPr>
            <p:nvPr/>
          </p:nvCxnSpPr>
          <p:spPr bwMode="auto">
            <a:xfrm>
              <a:off x="1520" y="2810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1" name="AutoShape 25"/>
            <p:cNvCxnSpPr>
              <a:cxnSpLocks noChangeAspect="1" noChangeShapeType="1"/>
              <a:stCxn id="10275" idx="4"/>
              <a:endCxn id="10276" idx="0"/>
            </p:cNvCxnSpPr>
            <p:nvPr/>
          </p:nvCxnSpPr>
          <p:spPr bwMode="auto">
            <a:xfrm>
              <a:off x="1438" y="2843"/>
              <a:ext cx="0" cy="6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82" name="Oval 26"/>
            <p:cNvSpPr>
              <a:spLocks noChangeAspect="1" noChangeArrowheads="1"/>
            </p:cNvSpPr>
            <p:nvPr/>
          </p:nvSpPr>
          <p:spPr bwMode="auto">
            <a:xfrm>
              <a:off x="2572" y="306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E</a:t>
              </a:r>
            </a:p>
          </p:txBody>
        </p:sp>
        <p:cxnSp>
          <p:nvCxnSpPr>
            <p:cNvPr id="10283" name="AutoShape 28"/>
            <p:cNvCxnSpPr>
              <a:cxnSpLocks noChangeAspect="1" noChangeShapeType="1"/>
              <a:stCxn id="10276" idx="6"/>
              <a:endCxn id="10282" idx="3"/>
            </p:cNvCxnSpPr>
            <p:nvPr/>
          </p:nvCxnSpPr>
          <p:spPr bwMode="auto">
            <a:xfrm flipV="1">
              <a:off x="1559" y="3265"/>
              <a:ext cx="1046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4" name="AutoShape 29"/>
            <p:cNvCxnSpPr>
              <a:cxnSpLocks noChangeAspect="1" noChangeShapeType="1"/>
              <a:stCxn id="10282" idx="1"/>
              <a:endCxn id="10275" idx="6"/>
            </p:cNvCxnSpPr>
            <p:nvPr/>
          </p:nvCxnSpPr>
          <p:spPr bwMode="auto">
            <a:xfrm flipH="1" flipV="1">
              <a:off x="1565" y="2716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247" name="Group 54"/>
          <p:cNvGrpSpPr>
            <a:grpSpLocks/>
          </p:cNvGrpSpPr>
          <p:nvPr/>
        </p:nvGrpSpPr>
        <p:grpSpPr bwMode="auto">
          <a:xfrm>
            <a:off x="6972300" y="4267200"/>
            <a:ext cx="3081338" cy="1830388"/>
            <a:chOff x="3398" y="1075"/>
            <a:chExt cx="1941" cy="1153"/>
          </a:xfrm>
        </p:grpSpPr>
        <p:sp>
          <p:nvSpPr>
            <p:cNvPr id="10261" name="Oval 30"/>
            <p:cNvSpPr>
              <a:spLocks noChangeAspect="1" noChangeArrowheads="1"/>
            </p:cNvSpPr>
            <p:nvPr/>
          </p:nvSpPr>
          <p:spPr bwMode="auto">
            <a:xfrm>
              <a:off x="4320" y="1536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D</a:t>
              </a:r>
            </a:p>
          </p:txBody>
        </p:sp>
        <p:sp>
          <p:nvSpPr>
            <p:cNvPr id="10262" name="Oval 31"/>
            <p:cNvSpPr>
              <a:spLocks noChangeAspect="1" noChangeArrowheads="1"/>
            </p:cNvSpPr>
            <p:nvPr/>
          </p:nvSpPr>
          <p:spPr bwMode="auto">
            <a:xfrm>
              <a:off x="3398" y="153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B</a:t>
              </a:r>
            </a:p>
          </p:txBody>
        </p:sp>
        <p:sp>
          <p:nvSpPr>
            <p:cNvPr id="10263" name="Oval 32"/>
            <p:cNvSpPr>
              <a:spLocks noChangeAspect="1" noChangeArrowheads="1"/>
            </p:cNvSpPr>
            <p:nvPr/>
          </p:nvSpPr>
          <p:spPr bwMode="auto">
            <a:xfrm>
              <a:off x="3859" y="107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A</a:t>
              </a:r>
            </a:p>
          </p:txBody>
        </p:sp>
        <p:sp>
          <p:nvSpPr>
            <p:cNvPr id="10264" name="Oval 33"/>
            <p:cNvSpPr>
              <a:spLocks noChangeAspect="1" noChangeArrowheads="1"/>
            </p:cNvSpPr>
            <p:nvPr/>
          </p:nvSpPr>
          <p:spPr bwMode="auto">
            <a:xfrm>
              <a:off x="3859" y="1997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C</a:t>
              </a:r>
            </a:p>
          </p:txBody>
        </p:sp>
        <p:cxnSp>
          <p:nvCxnSpPr>
            <p:cNvPr id="10265" name="AutoShape 34"/>
            <p:cNvCxnSpPr>
              <a:cxnSpLocks noChangeAspect="1" noChangeShapeType="1"/>
              <a:stCxn id="10263" idx="3"/>
              <a:endCxn id="10262" idx="7"/>
            </p:cNvCxnSpPr>
            <p:nvPr/>
          </p:nvCxnSpPr>
          <p:spPr bwMode="auto">
            <a:xfrm flipH="1">
              <a:off x="3595" y="128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6" name="AutoShape 35"/>
            <p:cNvCxnSpPr>
              <a:cxnSpLocks noChangeAspect="1" noChangeShapeType="1"/>
              <a:stCxn id="10264" idx="1"/>
              <a:endCxn id="10262" idx="5"/>
            </p:cNvCxnSpPr>
            <p:nvPr/>
          </p:nvCxnSpPr>
          <p:spPr bwMode="auto">
            <a:xfrm flipH="1" flipV="1">
              <a:off x="3595" y="174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7" name="AutoShape 36"/>
            <p:cNvCxnSpPr>
              <a:cxnSpLocks noChangeAspect="1" noChangeShapeType="1"/>
              <a:stCxn id="10264" idx="7"/>
              <a:endCxn id="10261" idx="3"/>
            </p:cNvCxnSpPr>
            <p:nvPr/>
          </p:nvCxnSpPr>
          <p:spPr bwMode="auto">
            <a:xfrm flipV="1">
              <a:off x="4056" y="1739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8" name="AutoShape 37"/>
            <p:cNvCxnSpPr>
              <a:cxnSpLocks noChangeAspect="1" noChangeShapeType="1"/>
              <a:stCxn id="10263" idx="5"/>
              <a:endCxn id="10261" idx="1"/>
            </p:cNvCxnSpPr>
            <p:nvPr/>
          </p:nvCxnSpPr>
          <p:spPr bwMode="auto">
            <a:xfrm>
              <a:off x="4056" y="1284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9" name="AutoShape 38"/>
            <p:cNvCxnSpPr>
              <a:cxnSpLocks noChangeAspect="1" noChangeShapeType="1"/>
              <a:stCxn id="10263" idx="4"/>
              <a:endCxn id="10264" idx="0"/>
            </p:cNvCxnSpPr>
            <p:nvPr/>
          </p:nvCxnSpPr>
          <p:spPr bwMode="auto">
            <a:xfrm>
              <a:off x="3974" y="1317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70" name="Oval 39"/>
            <p:cNvSpPr>
              <a:spLocks noChangeAspect="1" noChangeArrowheads="1"/>
            </p:cNvSpPr>
            <p:nvPr/>
          </p:nvSpPr>
          <p:spPr bwMode="auto">
            <a:xfrm>
              <a:off x="5108" y="1536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E</a:t>
              </a:r>
            </a:p>
          </p:txBody>
        </p:sp>
        <p:cxnSp>
          <p:nvCxnSpPr>
            <p:cNvPr id="10271" name="AutoShape 40"/>
            <p:cNvCxnSpPr>
              <a:cxnSpLocks noChangeAspect="1" noChangeShapeType="1"/>
              <a:stCxn id="10264" idx="6"/>
              <a:endCxn id="10270" idx="3"/>
            </p:cNvCxnSpPr>
            <p:nvPr/>
          </p:nvCxnSpPr>
          <p:spPr bwMode="auto">
            <a:xfrm flipV="1">
              <a:off x="4101" y="1739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72" name="AutoShape 41"/>
            <p:cNvCxnSpPr>
              <a:cxnSpLocks noChangeAspect="1" noChangeShapeType="1"/>
              <a:stCxn id="10270" idx="1"/>
              <a:endCxn id="10263" idx="6"/>
            </p:cNvCxnSpPr>
            <p:nvPr/>
          </p:nvCxnSpPr>
          <p:spPr bwMode="auto">
            <a:xfrm flipH="1" flipV="1">
              <a:off x="4101" y="1190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248" name="Text Box 58"/>
          <p:cNvSpPr txBox="1">
            <a:spLocks noChangeArrowheads="1"/>
          </p:cNvSpPr>
          <p:nvPr/>
        </p:nvSpPr>
        <p:spPr bwMode="auto">
          <a:xfrm>
            <a:off x="3336925" y="2925763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discovery edge</a:t>
            </a:r>
          </a:p>
        </p:txBody>
      </p:sp>
      <p:sp>
        <p:nvSpPr>
          <p:cNvPr id="10249" name="Text Box 60"/>
          <p:cNvSpPr txBox="1">
            <a:spLocks noChangeArrowheads="1"/>
          </p:cNvSpPr>
          <p:nvPr/>
        </p:nvSpPr>
        <p:spPr bwMode="auto">
          <a:xfrm>
            <a:off x="3336926" y="3352800"/>
            <a:ext cx="1558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accent2"/>
                </a:solidFill>
              </a:rPr>
              <a:t>back edge</a:t>
            </a:r>
          </a:p>
        </p:txBody>
      </p:sp>
      <p:sp>
        <p:nvSpPr>
          <p:cNvPr id="10250" name="Oval 61"/>
          <p:cNvSpPr>
            <a:spLocks noChangeAspect="1" noChangeArrowheads="1"/>
          </p:cNvSpPr>
          <p:nvPr/>
        </p:nvSpPr>
        <p:spPr bwMode="auto">
          <a:xfrm>
            <a:off x="2525713" y="2117726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10251" name="Text Box 62"/>
          <p:cNvSpPr txBox="1">
            <a:spLocks noChangeArrowheads="1"/>
          </p:cNvSpPr>
          <p:nvPr/>
        </p:nvSpPr>
        <p:spPr bwMode="auto">
          <a:xfrm>
            <a:off x="3336926" y="2071688"/>
            <a:ext cx="1973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visited vertex</a:t>
            </a:r>
          </a:p>
        </p:txBody>
      </p:sp>
      <p:sp>
        <p:nvSpPr>
          <p:cNvPr id="10252" name="Oval 63"/>
          <p:cNvSpPr>
            <a:spLocks noChangeAspect="1" noChangeArrowheads="1"/>
          </p:cNvSpPr>
          <p:nvPr/>
        </p:nvSpPr>
        <p:spPr bwMode="auto">
          <a:xfrm>
            <a:off x="2525713" y="168910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10253" name="Text Box 64"/>
          <p:cNvSpPr txBox="1">
            <a:spLocks noChangeArrowheads="1"/>
          </p:cNvSpPr>
          <p:nvPr/>
        </p:nvSpPr>
        <p:spPr bwMode="auto">
          <a:xfrm>
            <a:off x="3336926" y="1644650"/>
            <a:ext cx="260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unexplored vertex</a:t>
            </a:r>
          </a:p>
        </p:txBody>
      </p:sp>
      <p:sp>
        <p:nvSpPr>
          <p:cNvPr id="10254" name="Text Box 65"/>
          <p:cNvSpPr txBox="1">
            <a:spLocks noChangeArrowheads="1"/>
          </p:cNvSpPr>
          <p:nvPr/>
        </p:nvSpPr>
        <p:spPr bwMode="auto">
          <a:xfrm>
            <a:off x="3336926" y="2498725"/>
            <a:ext cx="242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unexplored edge</a:t>
            </a:r>
          </a:p>
        </p:txBody>
      </p:sp>
      <p:grpSp>
        <p:nvGrpSpPr>
          <p:cNvPr id="10255" name="Group 73"/>
          <p:cNvGrpSpPr>
            <a:grpSpLocks/>
          </p:cNvGrpSpPr>
          <p:nvPr/>
        </p:nvGrpSpPr>
        <p:grpSpPr bwMode="auto">
          <a:xfrm>
            <a:off x="2270125" y="2728914"/>
            <a:ext cx="877888" cy="852487"/>
            <a:chOff x="432" y="1691"/>
            <a:chExt cx="937" cy="537"/>
          </a:xfrm>
        </p:grpSpPr>
        <p:sp>
          <p:nvSpPr>
            <p:cNvPr id="10258" name="Line 57"/>
            <p:cNvSpPr>
              <a:spLocks noChangeShapeType="1"/>
            </p:cNvSpPr>
            <p:nvPr/>
          </p:nvSpPr>
          <p:spPr bwMode="auto">
            <a:xfrm>
              <a:off x="432" y="1959"/>
              <a:ext cx="93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10259" name="Line 59"/>
            <p:cNvSpPr>
              <a:spLocks noChangeShapeType="1"/>
            </p:cNvSpPr>
            <p:nvPr/>
          </p:nvSpPr>
          <p:spPr bwMode="auto">
            <a:xfrm>
              <a:off x="432" y="2228"/>
              <a:ext cx="93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10260" name="Line 67"/>
            <p:cNvSpPr>
              <a:spLocks noChangeShapeType="1"/>
            </p:cNvSpPr>
            <p:nvPr/>
          </p:nvSpPr>
          <p:spPr bwMode="auto">
            <a:xfrm>
              <a:off x="432" y="1691"/>
              <a:ext cx="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  <p:sp>
        <p:nvSpPr>
          <p:cNvPr id="10256" name="AutoShape 75"/>
          <p:cNvSpPr>
            <a:spLocks noChangeArrowheads="1"/>
          </p:cNvSpPr>
          <p:nvPr/>
        </p:nvSpPr>
        <p:spPr bwMode="auto">
          <a:xfrm rot="5400000">
            <a:off x="8283576" y="3643313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0257" name="AutoShape 76"/>
          <p:cNvSpPr>
            <a:spLocks noChangeArrowheads="1"/>
          </p:cNvSpPr>
          <p:nvPr/>
        </p:nvSpPr>
        <p:spPr bwMode="auto">
          <a:xfrm rot="8100000" flipH="1" flipV="1">
            <a:off x="5729288" y="3629026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4037359393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Depth-First Search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FD877E4-0D60-486C-B060-18E30FA4F729}" type="slidenum">
              <a:rPr lang="en-US" altLang="lv-LV" sz="1400"/>
              <a:pPr eaLnBrk="1" hangingPunct="1"/>
              <a:t>31</a:t>
            </a:fld>
            <a:endParaRPr lang="en-US" altLang="lv-LV" sz="1400"/>
          </a:p>
        </p:txBody>
      </p:sp>
      <p:sp>
        <p:nvSpPr>
          <p:cNvPr id="1126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 (cont.)</a:t>
            </a:r>
          </a:p>
        </p:txBody>
      </p:sp>
      <p:grpSp>
        <p:nvGrpSpPr>
          <p:cNvPr id="11269" name="Group 1064"/>
          <p:cNvGrpSpPr>
            <a:grpSpLocks/>
          </p:cNvGrpSpPr>
          <p:nvPr/>
        </p:nvGrpSpPr>
        <p:grpSpPr bwMode="auto">
          <a:xfrm>
            <a:off x="2416175" y="4341814"/>
            <a:ext cx="3081338" cy="1830387"/>
            <a:chOff x="689" y="1181"/>
            <a:chExt cx="1941" cy="1153"/>
          </a:xfrm>
        </p:grpSpPr>
        <p:sp>
          <p:nvSpPr>
            <p:cNvPr id="11312" name="Oval 1027"/>
            <p:cNvSpPr>
              <a:spLocks noChangeAspect="1" noChangeArrowheads="1"/>
            </p:cNvSpPr>
            <p:nvPr/>
          </p:nvSpPr>
          <p:spPr bwMode="auto">
            <a:xfrm>
              <a:off x="1611" y="164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D</a:t>
              </a:r>
            </a:p>
          </p:txBody>
        </p:sp>
        <p:sp>
          <p:nvSpPr>
            <p:cNvPr id="11313" name="Oval 1028"/>
            <p:cNvSpPr>
              <a:spLocks noChangeAspect="1" noChangeArrowheads="1"/>
            </p:cNvSpPr>
            <p:nvPr/>
          </p:nvSpPr>
          <p:spPr bwMode="auto">
            <a:xfrm>
              <a:off x="689" y="164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B</a:t>
              </a:r>
            </a:p>
          </p:txBody>
        </p:sp>
        <p:sp>
          <p:nvSpPr>
            <p:cNvPr id="11314" name="Oval 1029"/>
            <p:cNvSpPr>
              <a:spLocks noChangeAspect="1" noChangeArrowheads="1"/>
            </p:cNvSpPr>
            <p:nvPr/>
          </p:nvSpPr>
          <p:spPr bwMode="auto">
            <a:xfrm>
              <a:off x="1150" y="118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A</a:t>
              </a:r>
            </a:p>
          </p:txBody>
        </p:sp>
        <p:sp>
          <p:nvSpPr>
            <p:cNvPr id="11315" name="Oval 1030"/>
            <p:cNvSpPr>
              <a:spLocks noChangeAspect="1" noChangeArrowheads="1"/>
            </p:cNvSpPr>
            <p:nvPr/>
          </p:nvSpPr>
          <p:spPr bwMode="auto">
            <a:xfrm>
              <a:off x="1150" y="2103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C</a:t>
              </a:r>
            </a:p>
          </p:txBody>
        </p:sp>
        <p:cxnSp>
          <p:nvCxnSpPr>
            <p:cNvPr id="11316" name="AutoShape 1031"/>
            <p:cNvCxnSpPr>
              <a:cxnSpLocks noChangeAspect="1" noChangeShapeType="1"/>
              <a:stCxn id="11314" idx="3"/>
              <a:endCxn id="11313" idx="7"/>
            </p:cNvCxnSpPr>
            <p:nvPr/>
          </p:nvCxnSpPr>
          <p:spPr bwMode="auto">
            <a:xfrm flipH="1">
              <a:off x="886" y="139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7" name="AutoShape 1032"/>
            <p:cNvCxnSpPr>
              <a:cxnSpLocks noChangeAspect="1" noChangeShapeType="1"/>
              <a:stCxn id="11315" idx="1"/>
              <a:endCxn id="11313" idx="5"/>
            </p:cNvCxnSpPr>
            <p:nvPr/>
          </p:nvCxnSpPr>
          <p:spPr bwMode="auto">
            <a:xfrm flipH="1" flipV="1">
              <a:off x="886" y="1851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8" name="AutoShape 1033"/>
            <p:cNvCxnSpPr>
              <a:cxnSpLocks noChangeAspect="1" noChangeShapeType="1"/>
              <a:stCxn id="11315" idx="7"/>
              <a:endCxn id="11312" idx="3"/>
            </p:cNvCxnSpPr>
            <p:nvPr/>
          </p:nvCxnSpPr>
          <p:spPr bwMode="auto">
            <a:xfrm flipV="1">
              <a:off x="1347" y="1851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9" name="AutoShape 1034"/>
            <p:cNvCxnSpPr>
              <a:cxnSpLocks noChangeAspect="1" noChangeShapeType="1"/>
              <a:stCxn id="11314" idx="5"/>
              <a:endCxn id="11312" idx="1"/>
            </p:cNvCxnSpPr>
            <p:nvPr/>
          </p:nvCxnSpPr>
          <p:spPr bwMode="auto">
            <a:xfrm>
              <a:off x="1347" y="139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0" name="AutoShape 1035"/>
            <p:cNvCxnSpPr>
              <a:cxnSpLocks noChangeAspect="1" noChangeShapeType="1"/>
              <a:stCxn id="11314" idx="4"/>
              <a:endCxn id="11315" idx="0"/>
            </p:cNvCxnSpPr>
            <p:nvPr/>
          </p:nvCxnSpPr>
          <p:spPr bwMode="auto">
            <a:xfrm>
              <a:off x="1265" y="1423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21" name="Oval 1036"/>
            <p:cNvSpPr>
              <a:spLocks noChangeAspect="1" noChangeArrowheads="1"/>
            </p:cNvSpPr>
            <p:nvPr/>
          </p:nvSpPr>
          <p:spPr bwMode="auto">
            <a:xfrm>
              <a:off x="2399" y="164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E</a:t>
              </a:r>
            </a:p>
          </p:txBody>
        </p:sp>
        <p:cxnSp>
          <p:nvCxnSpPr>
            <p:cNvPr id="11322" name="AutoShape 1037"/>
            <p:cNvCxnSpPr>
              <a:cxnSpLocks noChangeAspect="1" noChangeShapeType="1"/>
              <a:stCxn id="11315" idx="6"/>
              <a:endCxn id="11321" idx="3"/>
            </p:cNvCxnSpPr>
            <p:nvPr/>
          </p:nvCxnSpPr>
          <p:spPr bwMode="auto">
            <a:xfrm flipV="1">
              <a:off x="1392" y="1845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3" name="AutoShape 1038"/>
            <p:cNvCxnSpPr>
              <a:cxnSpLocks noChangeAspect="1" noChangeShapeType="1"/>
              <a:stCxn id="11321" idx="1"/>
              <a:endCxn id="11314" idx="6"/>
            </p:cNvCxnSpPr>
            <p:nvPr/>
          </p:nvCxnSpPr>
          <p:spPr bwMode="auto">
            <a:xfrm flipH="1" flipV="1">
              <a:off x="1392" y="1296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270" name="Group 1065"/>
          <p:cNvGrpSpPr>
            <a:grpSpLocks/>
          </p:cNvGrpSpPr>
          <p:nvPr/>
        </p:nvGrpSpPr>
        <p:grpSpPr bwMode="auto">
          <a:xfrm>
            <a:off x="7053264" y="1676400"/>
            <a:ext cx="3081337" cy="1830388"/>
            <a:chOff x="593" y="2600"/>
            <a:chExt cx="1941" cy="1153"/>
          </a:xfrm>
        </p:grpSpPr>
        <p:sp>
          <p:nvSpPr>
            <p:cNvPr id="11300" name="Oval 1039"/>
            <p:cNvSpPr>
              <a:spLocks noChangeAspect="1" noChangeArrowheads="1"/>
            </p:cNvSpPr>
            <p:nvPr/>
          </p:nvSpPr>
          <p:spPr bwMode="auto">
            <a:xfrm>
              <a:off x="1515" y="306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D</a:t>
              </a:r>
            </a:p>
          </p:txBody>
        </p:sp>
        <p:sp>
          <p:nvSpPr>
            <p:cNvPr id="11301" name="Oval 1040"/>
            <p:cNvSpPr>
              <a:spLocks noChangeAspect="1" noChangeArrowheads="1"/>
            </p:cNvSpPr>
            <p:nvPr/>
          </p:nvSpPr>
          <p:spPr bwMode="auto">
            <a:xfrm>
              <a:off x="593" y="306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B</a:t>
              </a:r>
            </a:p>
          </p:txBody>
        </p:sp>
        <p:sp>
          <p:nvSpPr>
            <p:cNvPr id="11302" name="Oval 1041"/>
            <p:cNvSpPr>
              <a:spLocks noChangeAspect="1" noChangeArrowheads="1"/>
            </p:cNvSpPr>
            <p:nvPr/>
          </p:nvSpPr>
          <p:spPr bwMode="auto">
            <a:xfrm>
              <a:off x="1054" y="260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A</a:t>
              </a:r>
            </a:p>
          </p:txBody>
        </p:sp>
        <p:sp>
          <p:nvSpPr>
            <p:cNvPr id="11303" name="Oval 1042"/>
            <p:cNvSpPr>
              <a:spLocks noChangeAspect="1" noChangeArrowheads="1"/>
            </p:cNvSpPr>
            <p:nvPr/>
          </p:nvSpPr>
          <p:spPr bwMode="auto">
            <a:xfrm>
              <a:off x="1054" y="352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C</a:t>
              </a:r>
            </a:p>
          </p:txBody>
        </p:sp>
        <p:cxnSp>
          <p:nvCxnSpPr>
            <p:cNvPr id="11304" name="AutoShape 1043"/>
            <p:cNvCxnSpPr>
              <a:cxnSpLocks noChangeAspect="1" noChangeShapeType="1"/>
              <a:stCxn id="11302" idx="3"/>
              <a:endCxn id="11301" idx="7"/>
            </p:cNvCxnSpPr>
            <p:nvPr/>
          </p:nvCxnSpPr>
          <p:spPr bwMode="auto">
            <a:xfrm flipH="1">
              <a:off x="790" y="2809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5" name="AutoShape 1044"/>
            <p:cNvCxnSpPr>
              <a:cxnSpLocks noChangeAspect="1" noChangeShapeType="1"/>
              <a:stCxn id="11303" idx="1"/>
              <a:endCxn id="11301" idx="5"/>
            </p:cNvCxnSpPr>
            <p:nvPr/>
          </p:nvCxnSpPr>
          <p:spPr bwMode="auto">
            <a:xfrm flipH="1" flipV="1">
              <a:off x="790" y="327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6" name="AutoShape 1045"/>
            <p:cNvCxnSpPr>
              <a:cxnSpLocks noChangeAspect="1" noChangeShapeType="1"/>
              <a:stCxn id="11303" idx="7"/>
              <a:endCxn id="11300" idx="3"/>
            </p:cNvCxnSpPr>
            <p:nvPr/>
          </p:nvCxnSpPr>
          <p:spPr bwMode="auto">
            <a:xfrm flipV="1">
              <a:off x="1251" y="327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7" name="AutoShape 1046"/>
            <p:cNvCxnSpPr>
              <a:cxnSpLocks noChangeAspect="1" noChangeShapeType="1"/>
              <a:stCxn id="11302" idx="5"/>
              <a:endCxn id="11300" idx="1"/>
            </p:cNvCxnSpPr>
            <p:nvPr/>
          </p:nvCxnSpPr>
          <p:spPr bwMode="auto">
            <a:xfrm>
              <a:off x="1251" y="2809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8" name="AutoShape 1047"/>
            <p:cNvCxnSpPr>
              <a:cxnSpLocks noChangeAspect="1" noChangeShapeType="1"/>
              <a:stCxn id="11302" idx="4"/>
              <a:endCxn id="11303" idx="0"/>
            </p:cNvCxnSpPr>
            <p:nvPr/>
          </p:nvCxnSpPr>
          <p:spPr bwMode="auto">
            <a:xfrm>
              <a:off x="1169" y="2842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09" name="Oval 1048"/>
            <p:cNvSpPr>
              <a:spLocks noChangeAspect="1" noChangeArrowheads="1"/>
            </p:cNvSpPr>
            <p:nvPr/>
          </p:nvSpPr>
          <p:spPr bwMode="auto">
            <a:xfrm>
              <a:off x="2303" y="3061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E</a:t>
              </a:r>
            </a:p>
          </p:txBody>
        </p:sp>
        <p:cxnSp>
          <p:nvCxnSpPr>
            <p:cNvPr id="11310" name="AutoShape 1049"/>
            <p:cNvCxnSpPr>
              <a:cxnSpLocks noChangeAspect="1" noChangeShapeType="1"/>
              <a:stCxn id="11303" idx="6"/>
              <a:endCxn id="11309" idx="3"/>
            </p:cNvCxnSpPr>
            <p:nvPr/>
          </p:nvCxnSpPr>
          <p:spPr bwMode="auto">
            <a:xfrm flipV="1">
              <a:off x="1296" y="3264"/>
              <a:ext cx="1040" cy="3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1" name="AutoShape 1050"/>
            <p:cNvCxnSpPr>
              <a:cxnSpLocks noChangeAspect="1" noChangeShapeType="1"/>
              <a:stCxn id="11309" idx="1"/>
              <a:endCxn id="11302" idx="6"/>
            </p:cNvCxnSpPr>
            <p:nvPr/>
          </p:nvCxnSpPr>
          <p:spPr bwMode="auto">
            <a:xfrm flipH="1" flipV="1">
              <a:off x="1296" y="2715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271" name="Group 1063"/>
          <p:cNvGrpSpPr>
            <a:grpSpLocks/>
          </p:cNvGrpSpPr>
          <p:nvPr/>
        </p:nvGrpSpPr>
        <p:grpSpPr bwMode="auto">
          <a:xfrm>
            <a:off x="7053264" y="4341814"/>
            <a:ext cx="3081337" cy="1830387"/>
            <a:chOff x="3377" y="1085"/>
            <a:chExt cx="1941" cy="1153"/>
          </a:xfrm>
        </p:grpSpPr>
        <p:sp>
          <p:nvSpPr>
            <p:cNvPr id="11288" name="Oval 1051"/>
            <p:cNvSpPr>
              <a:spLocks noChangeAspect="1" noChangeArrowheads="1"/>
            </p:cNvSpPr>
            <p:nvPr/>
          </p:nvSpPr>
          <p:spPr bwMode="auto">
            <a:xfrm>
              <a:off x="4299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D</a:t>
              </a:r>
            </a:p>
          </p:txBody>
        </p:sp>
        <p:sp>
          <p:nvSpPr>
            <p:cNvPr id="11289" name="Oval 1052"/>
            <p:cNvSpPr>
              <a:spLocks noChangeAspect="1" noChangeArrowheads="1"/>
            </p:cNvSpPr>
            <p:nvPr/>
          </p:nvSpPr>
          <p:spPr bwMode="auto">
            <a:xfrm>
              <a:off x="3377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B</a:t>
              </a:r>
            </a:p>
          </p:txBody>
        </p:sp>
        <p:sp>
          <p:nvSpPr>
            <p:cNvPr id="11290" name="Oval 1053"/>
            <p:cNvSpPr>
              <a:spLocks noChangeAspect="1" noChangeArrowheads="1"/>
            </p:cNvSpPr>
            <p:nvPr/>
          </p:nvSpPr>
          <p:spPr bwMode="auto">
            <a:xfrm>
              <a:off x="3838" y="108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A</a:t>
              </a:r>
            </a:p>
          </p:txBody>
        </p:sp>
        <p:sp>
          <p:nvSpPr>
            <p:cNvPr id="11291" name="Oval 1054"/>
            <p:cNvSpPr>
              <a:spLocks noChangeAspect="1" noChangeArrowheads="1"/>
            </p:cNvSpPr>
            <p:nvPr/>
          </p:nvSpPr>
          <p:spPr bwMode="auto">
            <a:xfrm>
              <a:off x="3838" y="2007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C</a:t>
              </a:r>
            </a:p>
          </p:txBody>
        </p:sp>
        <p:cxnSp>
          <p:nvCxnSpPr>
            <p:cNvPr id="11292" name="AutoShape 1055"/>
            <p:cNvCxnSpPr>
              <a:cxnSpLocks noChangeAspect="1" noChangeShapeType="1"/>
              <a:stCxn id="11290" idx="3"/>
              <a:endCxn id="11289" idx="7"/>
            </p:cNvCxnSpPr>
            <p:nvPr/>
          </p:nvCxnSpPr>
          <p:spPr bwMode="auto">
            <a:xfrm flipH="1">
              <a:off x="3574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3" name="AutoShape 1056"/>
            <p:cNvCxnSpPr>
              <a:cxnSpLocks noChangeAspect="1" noChangeShapeType="1"/>
              <a:stCxn id="11291" idx="1"/>
              <a:endCxn id="11289" idx="5"/>
            </p:cNvCxnSpPr>
            <p:nvPr/>
          </p:nvCxnSpPr>
          <p:spPr bwMode="auto">
            <a:xfrm flipH="1" flipV="1">
              <a:off x="3574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4" name="AutoShape 1057"/>
            <p:cNvCxnSpPr>
              <a:cxnSpLocks noChangeAspect="1" noChangeShapeType="1"/>
              <a:stCxn id="11291" idx="7"/>
              <a:endCxn id="11288" idx="3"/>
            </p:cNvCxnSpPr>
            <p:nvPr/>
          </p:nvCxnSpPr>
          <p:spPr bwMode="auto">
            <a:xfrm flipV="1">
              <a:off x="4035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5" name="AutoShape 1058"/>
            <p:cNvCxnSpPr>
              <a:cxnSpLocks noChangeAspect="1" noChangeShapeType="1"/>
              <a:stCxn id="11290" idx="5"/>
              <a:endCxn id="11288" idx="1"/>
            </p:cNvCxnSpPr>
            <p:nvPr/>
          </p:nvCxnSpPr>
          <p:spPr bwMode="auto">
            <a:xfrm>
              <a:off x="4035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6" name="AutoShape 1059"/>
            <p:cNvCxnSpPr>
              <a:cxnSpLocks noChangeAspect="1" noChangeShapeType="1"/>
              <a:stCxn id="11290" idx="4"/>
              <a:endCxn id="11291" idx="0"/>
            </p:cNvCxnSpPr>
            <p:nvPr/>
          </p:nvCxnSpPr>
          <p:spPr bwMode="auto">
            <a:xfrm>
              <a:off x="3953" y="1327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97" name="Oval 1060"/>
            <p:cNvSpPr>
              <a:spLocks noChangeAspect="1" noChangeArrowheads="1"/>
            </p:cNvSpPr>
            <p:nvPr/>
          </p:nvSpPr>
          <p:spPr bwMode="auto">
            <a:xfrm>
              <a:off x="5087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E</a:t>
              </a:r>
            </a:p>
          </p:txBody>
        </p:sp>
        <p:cxnSp>
          <p:nvCxnSpPr>
            <p:cNvPr id="11298" name="AutoShape 1061"/>
            <p:cNvCxnSpPr>
              <a:cxnSpLocks noChangeAspect="1" noChangeShapeType="1"/>
              <a:stCxn id="11291" idx="6"/>
              <a:endCxn id="11297" idx="3"/>
            </p:cNvCxnSpPr>
            <p:nvPr/>
          </p:nvCxnSpPr>
          <p:spPr bwMode="auto">
            <a:xfrm flipV="1">
              <a:off x="4080" y="1755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9" name="AutoShape 1062"/>
            <p:cNvCxnSpPr>
              <a:cxnSpLocks noChangeAspect="1" noChangeShapeType="1"/>
              <a:stCxn id="11297" idx="1"/>
              <a:endCxn id="11290" idx="6"/>
            </p:cNvCxnSpPr>
            <p:nvPr/>
          </p:nvCxnSpPr>
          <p:spPr bwMode="auto">
            <a:xfrm flipH="1" flipV="1">
              <a:off x="4080" y="1200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272" name="Group 1078"/>
          <p:cNvGrpSpPr>
            <a:grpSpLocks/>
          </p:cNvGrpSpPr>
          <p:nvPr/>
        </p:nvGrpSpPr>
        <p:grpSpPr bwMode="auto">
          <a:xfrm>
            <a:off x="2414589" y="1676400"/>
            <a:ext cx="3081337" cy="1830388"/>
            <a:chOff x="499" y="1056"/>
            <a:chExt cx="1941" cy="1153"/>
          </a:xfrm>
        </p:grpSpPr>
        <p:sp>
          <p:nvSpPr>
            <p:cNvPr id="11276" name="Oval 1066"/>
            <p:cNvSpPr>
              <a:spLocks noChangeAspect="1" noChangeArrowheads="1"/>
            </p:cNvSpPr>
            <p:nvPr/>
          </p:nvSpPr>
          <p:spPr bwMode="auto">
            <a:xfrm>
              <a:off x="1421" y="151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D</a:t>
              </a:r>
            </a:p>
          </p:txBody>
        </p:sp>
        <p:sp>
          <p:nvSpPr>
            <p:cNvPr id="11277" name="Oval 1067"/>
            <p:cNvSpPr>
              <a:spLocks noChangeAspect="1" noChangeArrowheads="1"/>
            </p:cNvSpPr>
            <p:nvPr/>
          </p:nvSpPr>
          <p:spPr bwMode="auto">
            <a:xfrm>
              <a:off x="499" y="1517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B</a:t>
              </a:r>
            </a:p>
          </p:txBody>
        </p:sp>
        <p:sp>
          <p:nvSpPr>
            <p:cNvPr id="11278" name="Oval 1068"/>
            <p:cNvSpPr>
              <a:spLocks noChangeAspect="1" noChangeArrowheads="1"/>
            </p:cNvSpPr>
            <p:nvPr/>
          </p:nvSpPr>
          <p:spPr bwMode="auto">
            <a:xfrm>
              <a:off x="960" y="105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A</a:t>
              </a:r>
            </a:p>
          </p:txBody>
        </p:sp>
        <p:sp>
          <p:nvSpPr>
            <p:cNvPr id="11279" name="Oval 1069"/>
            <p:cNvSpPr>
              <a:spLocks noChangeAspect="1" noChangeArrowheads="1"/>
            </p:cNvSpPr>
            <p:nvPr/>
          </p:nvSpPr>
          <p:spPr bwMode="auto">
            <a:xfrm>
              <a:off x="960" y="1978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C</a:t>
              </a:r>
            </a:p>
          </p:txBody>
        </p:sp>
        <p:cxnSp>
          <p:nvCxnSpPr>
            <p:cNvPr id="11280" name="AutoShape 1070"/>
            <p:cNvCxnSpPr>
              <a:cxnSpLocks noChangeAspect="1" noChangeShapeType="1"/>
              <a:stCxn id="11278" idx="3"/>
              <a:endCxn id="11277" idx="7"/>
            </p:cNvCxnSpPr>
            <p:nvPr/>
          </p:nvCxnSpPr>
          <p:spPr bwMode="auto">
            <a:xfrm flipH="1">
              <a:off x="696" y="126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1" name="AutoShape 1071"/>
            <p:cNvCxnSpPr>
              <a:cxnSpLocks noChangeAspect="1" noChangeShapeType="1"/>
              <a:stCxn id="11279" idx="1"/>
              <a:endCxn id="11277" idx="5"/>
            </p:cNvCxnSpPr>
            <p:nvPr/>
          </p:nvCxnSpPr>
          <p:spPr bwMode="auto">
            <a:xfrm flipH="1" flipV="1">
              <a:off x="696" y="1726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2" name="AutoShape 1072"/>
            <p:cNvCxnSpPr>
              <a:cxnSpLocks noChangeAspect="1" noChangeShapeType="1"/>
              <a:stCxn id="11279" idx="7"/>
              <a:endCxn id="11276" idx="3"/>
            </p:cNvCxnSpPr>
            <p:nvPr/>
          </p:nvCxnSpPr>
          <p:spPr bwMode="auto">
            <a:xfrm flipV="1">
              <a:off x="1157" y="1720"/>
              <a:ext cx="297" cy="279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3" name="AutoShape 1073"/>
            <p:cNvCxnSpPr>
              <a:cxnSpLocks noChangeAspect="1" noChangeShapeType="1"/>
              <a:stCxn id="11278" idx="5"/>
              <a:endCxn id="11276" idx="1"/>
            </p:cNvCxnSpPr>
            <p:nvPr/>
          </p:nvCxnSpPr>
          <p:spPr bwMode="auto">
            <a:xfrm>
              <a:off x="1157" y="1265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4" name="AutoShape 1074"/>
            <p:cNvCxnSpPr>
              <a:cxnSpLocks noChangeAspect="1" noChangeShapeType="1"/>
              <a:stCxn id="11278" idx="4"/>
              <a:endCxn id="11279" idx="0"/>
            </p:cNvCxnSpPr>
            <p:nvPr/>
          </p:nvCxnSpPr>
          <p:spPr bwMode="auto">
            <a:xfrm>
              <a:off x="1075" y="1298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85" name="Oval 1075"/>
            <p:cNvSpPr>
              <a:spLocks noChangeAspect="1" noChangeArrowheads="1"/>
            </p:cNvSpPr>
            <p:nvPr/>
          </p:nvSpPr>
          <p:spPr bwMode="auto">
            <a:xfrm>
              <a:off x="2209" y="151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E</a:t>
              </a:r>
            </a:p>
          </p:txBody>
        </p:sp>
        <p:cxnSp>
          <p:nvCxnSpPr>
            <p:cNvPr id="11286" name="AutoShape 1076"/>
            <p:cNvCxnSpPr>
              <a:cxnSpLocks noChangeAspect="1" noChangeShapeType="1"/>
              <a:stCxn id="11279" idx="6"/>
              <a:endCxn id="11285" idx="3"/>
            </p:cNvCxnSpPr>
            <p:nvPr/>
          </p:nvCxnSpPr>
          <p:spPr bwMode="auto">
            <a:xfrm flipV="1">
              <a:off x="1202" y="1720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7" name="AutoShape 1077"/>
            <p:cNvCxnSpPr>
              <a:cxnSpLocks noChangeAspect="1" noChangeShapeType="1"/>
              <a:stCxn id="11285" idx="1"/>
              <a:endCxn id="11278" idx="6"/>
            </p:cNvCxnSpPr>
            <p:nvPr/>
          </p:nvCxnSpPr>
          <p:spPr bwMode="auto">
            <a:xfrm flipH="1" flipV="1">
              <a:off x="1202" y="1171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273" name="AutoShape 1079"/>
          <p:cNvSpPr>
            <a:spLocks noChangeArrowheads="1"/>
          </p:cNvSpPr>
          <p:nvPr/>
        </p:nvSpPr>
        <p:spPr bwMode="auto">
          <a:xfrm rot="5400000">
            <a:off x="8364538" y="3757613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4" name="AutoShape 1080"/>
          <p:cNvSpPr>
            <a:spLocks noChangeArrowheads="1"/>
          </p:cNvSpPr>
          <p:nvPr/>
        </p:nvSpPr>
        <p:spPr bwMode="auto">
          <a:xfrm rot="8100000" flipH="1" flipV="1">
            <a:off x="5691188" y="3733801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5" name="AutoShape 1081"/>
          <p:cNvSpPr>
            <a:spLocks noChangeArrowheads="1"/>
          </p:cNvSpPr>
          <p:nvPr/>
        </p:nvSpPr>
        <p:spPr bwMode="auto">
          <a:xfrm rot="5400000">
            <a:off x="3727451" y="3757613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2028415817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DFS and Maze Traversal 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/>
              <a:t>The DFS algorithm is similar to a classic strategy for exploring a maze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We mark each intersection, corner and dead end (vertex) visited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We mark each corridor (edge ) traversed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We keep track of the path back to the entrance (start vertex) by means of a rope (recursion stack)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48623E8-1D54-4C26-9DF2-962622B08DFE}" type="slidenum">
              <a:rPr lang="en-US" altLang="lv-LV" sz="1400"/>
              <a:pPr eaLnBrk="1" hangingPunct="1"/>
              <a:t>32</a:t>
            </a:fld>
            <a:endParaRPr lang="en-US" altLang="lv-LV" sz="1400"/>
          </a:p>
        </p:txBody>
      </p:sp>
      <p:sp>
        <p:nvSpPr>
          <p:cNvPr id="12294" name="Rectangle 33"/>
          <p:cNvSpPr>
            <a:spLocks noChangeArrowheads="1"/>
          </p:cNvSpPr>
          <p:nvPr/>
        </p:nvSpPr>
        <p:spPr bwMode="auto">
          <a:xfrm>
            <a:off x="7248525" y="2282826"/>
            <a:ext cx="4181475" cy="3584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5" name="Line 34"/>
          <p:cNvSpPr>
            <a:spLocks noChangeShapeType="1"/>
          </p:cNvSpPr>
          <p:nvPr/>
        </p:nvSpPr>
        <p:spPr bwMode="auto">
          <a:xfrm>
            <a:off x="7248524" y="2262189"/>
            <a:ext cx="0" cy="3584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296" name="Line 35"/>
          <p:cNvSpPr>
            <a:spLocks noChangeShapeType="1"/>
          </p:cNvSpPr>
          <p:nvPr/>
        </p:nvSpPr>
        <p:spPr bwMode="auto">
          <a:xfrm>
            <a:off x="11429999" y="2262189"/>
            <a:ext cx="0" cy="3584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297" name="Line 36"/>
          <p:cNvSpPr>
            <a:spLocks noChangeShapeType="1"/>
          </p:cNvSpPr>
          <p:nvPr/>
        </p:nvSpPr>
        <p:spPr bwMode="auto">
          <a:xfrm flipV="1">
            <a:off x="7845425" y="2262188"/>
            <a:ext cx="35845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298" name="Line 37"/>
          <p:cNvSpPr>
            <a:spLocks noChangeShapeType="1"/>
          </p:cNvSpPr>
          <p:nvPr/>
        </p:nvSpPr>
        <p:spPr bwMode="auto">
          <a:xfrm flipV="1">
            <a:off x="7248525" y="5846763"/>
            <a:ext cx="35845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299" name="Line 38"/>
          <p:cNvSpPr>
            <a:spLocks noChangeShapeType="1"/>
          </p:cNvSpPr>
          <p:nvPr/>
        </p:nvSpPr>
        <p:spPr bwMode="auto">
          <a:xfrm>
            <a:off x="7845424" y="2859089"/>
            <a:ext cx="0" cy="598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00" name="Line 39"/>
          <p:cNvSpPr>
            <a:spLocks noChangeShapeType="1"/>
          </p:cNvSpPr>
          <p:nvPr/>
        </p:nvSpPr>
        <p:spPr bwMode="auto">
          <a:xfrm>
            <a:off x="9040812" y="3457575"/>
            <a:ext cx="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01" name="Line 40"/>
          <p:cNvSpPr>
            <a:spLocks noChangeShapeType="1"/>
          </p:cNvSpPr>
          <p:nvPr/>
        </p:nvSpPr>
        <p:spPr bwMode="auto">
          <a:xfrm>
            <a:off x="8443912" y="3457575"/>
            <a:ext cx="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02" name="Line 41"/>
          <p:cNvSpPr>
            <a:spLocks noChangeShapeType="1"/>
          </p:cNvSpPr>
          <p:nvPr/>
        </p:nvSpPr>
        <p:spPr bwMode="auto">
          <a:xfrm flipH="1">
            <a:off x="7845424" y="4054475"/>
            <a:ext cx="598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03" name="Line 43"/>
          <p:cNvSpPr>
            <a:spLocks noChangeShapeType="1"/>
          </p:cNvSpPr>
          <p:nvPr/>
        </p:nvSpPr>
        <p:spPr bwMode="auto">
          <a:xfrm flipH="1">
            <a:off x="10234613" y="2859088"/>
            <a:ext cx="598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04" name="Line 44"/>
          <p:cNvSpPr>
            <a:spLocks noChangeShapeType="1"/>
          </p:cNvSpPr>
          <p:nvPr/>
        </p:nvSpPr>
        <p:spPr bwMode="auto">
          <a:xfrm>
            <a:off x="9040812" y="4651375"/>
            <a:ext cx="0" cy="1195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05" name="Line 45"/>
          <p:cNvSpPr>
            <a:spLocks noChangeShapeType="1"/>
          </p:cNvSpPr>
          <p:nvPr/>
        </p:nvSpPr>
        <p:spPr bwMode="auto">
          <a:xfrm>
            <a:off x="9637712" y="2262189"/>
            <a:ext cx="0" cy="177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06" name="Line 46"/>
          <p:cNvSpPr>
            <a:spLocks noChangeShapeType="1"/>
          </p:cNvSpPr>
          <p:nvPr/>
        </p:nvSpPr>
        <p:spPr bwMode="auto">
          <a:xfrm>
            <a:off x="10234612" y="3475039"/>
            <a:ext cx="0" cy="2371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07" name="Line 47"/>
          <p:cNvSpPr>
            <a:spLocks noChangeShapeType="1"/>
          </p:cNvSpPr>
          <p:nvPr/>
        </p:nvSpPr>
        <p:spPr bwMode="auto">
          <a:xfrm flipH="1">
            <a:off x="10833099" y="467042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08" name="Line 48"/>
          <p:cNvSpPr>
            <a:spLocks noChangeShapeType="1"/>
          </p:cNvSpPr>
          <p:nvPr/>
        </p:nvSpPr>
        <p:spPr bwMode="auto">
          <a:xfrm>
            <a:off x="10833099" y="4651375"/>
            <a:ext cx="0" cy="598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09" name="Line 49"/>
          <p:cNvSpPr>
            <a:spLocks noChangeShapeType="1"/>
          </p:cNvSpPr>
          <p:nvPr/>
        </p:nvSpPr>
        <p:spPr bwMode="auto">
          <a:xfrm flipH="1">
            <a:off x="9040812" y="403542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10" name="Line 50"/>
          <p:cNvSpPr>
            <a:spLocks noChangeShapeType="1"/>
          </p:cNvSpPr>
          <p:nvPr/>
        </p:nvSpPr>
        <p:spPr bwMode="auto">
          <a:xfrm flipH="1">
            <a:off x="7854949" y="2868613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11" name="Line 51"/>
          <p:cNvSpPr>
            <a:spLocks noChangeShapeType="1"/>
          </p:cNvSpPr>
          <p:nvPr/>
        </p:nvSpPr>
        <p:spPr bwMode="auto">
          <a:xfrm>
            <a:off x="9637712" y="4651375"/>
            <a:ext cx="0" cy="598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12" name="Line 52"/>
          <p:cNvSpPr>
            <a:spLocks noChangeShapeType="1"/>
          </p:cNvSpPr>
          <p:nvPr/>
        </p:nvSpPr>
        <p:spPr bwMode="auto">
          <a:xfrm flipH="1">
            <a:off x="9637712" y="465137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13" name="Line 53"/>
          <p:cNvSpPr>
            <a:spLocks noChangeShapeType="1"/>
          </p:cNvSpPr>
          <p:nvPr/>
        </p:nvSpPr>
        <p:spPr bwMode="auto">
          <a:xfrm>
            <a:off x="8443912" y="4073525"/>
            <a:ext cx="0" cy="1176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14" name="Line 54"/>
          <p:cNvSpPr>
            <a:spLocks noChangeShapeType="1"/>
          </p:cNvSpPr>
          <p:nvPr/>
        </p:nvSpPr>
        <p:spPr bwMode="auto">
          <a:xfrm flipH="1">
            <a:off x="7267574" y="467042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15" name="Line 55"/>
          <p:cNvSpPr>
            <a:spLocks noChangeShapeType="1"/>
          </p:cNvSpPr>
          <p:nvPr/>
        </p:nvSpPr>
        <p:spPr bwMode="auto">
          <a:xfrm>
            <a:off x="7864474" y="4670425"/>
            <a:ext cx="0" cy="579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16" name="Line 60"/>
          <p:cNvSpPr>
            <a:spLocks noChangeShapeType="1"/>
          </p:cNvSpPr>
          <p:nvPr/>
        </p:nvSpPr>
        <p:spPr bwMode="auto">
          <a:xfrm>
            <a:off x="9040812" y="2262188"/>
            <a:ext cx="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17" name="Line 69"/>
          <p:cNvSpPr>
            <a:spLocks noChangeShapeType="1"/>
          </p:cNvSpPr>
          <p:nvPr/>
        </p:nvSpPr>
        <p:spPr bwMode="auto">
          <a:xfrm flipH="1" flipV="1">
            <a:off x="7696200" y="2560638"/>
            <a:ext cx="1046163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18" name="Line 70"/>
          <p:cNvSpPr>
            <a:spLocks noChangeShapeType="1"/>
          </p:cNvSpPr>
          <p:nvPr/>
        </p:nvSpPr>
        <p:spPr bwMode="auto">
          <a:xfrm flipH="1">
            <a:off x="7591424" y="2187575"/>
            <a:ext cx="0" cy="15684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19" name="Line 71"/>
          <p:cNvSpPr>
            <a:spLocks noChangeShapeType="1"/>
          </p:cNvSpPr>
          <p:nvPr/>
        </p:nvSpPr>
        <p:spPr bwMode="auto">
          <a:xfrm rot="16200000" flipH="1">
            <a:off x="7867649" y="3479800"/>
            <a:ext cx="0" cy="5524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20" name="Line 72"/>
          <p:cNvSpPr>
            <a:spLocks noChangeShapeType="1"/>
          </p:cNvSpPr>
          <p:nvPr/>
        </p:nvSpPr>
        <p:spPr bwMode="auto">
          <a:xfrm rot="5400000" flipH="1" flipV="1">
            <a:off x="7835899" y="3438525"/>
            <a:ext cx="6159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21" name="Line 73"/>
          <p:cNvSpPr>
            <a:spLocks noChangeShapeType="1"/>
          </p:cNvSpPr>
          <p:nvPr/>
        </p:nvSpPr>
        <p:spPr bwMode="auto">
          <a:xfrm rot="5400000" flipH="1" flipV="1">
            <a:off x="8457406" y="2845594"/>
            <a:ext cx="56991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22" name="Line 74"/>
          <p:cNvSpPr>
            <a:spLocks noChangeShapeType="1"/>
          </p:cNvSpPr>
          <p:nvPr/>
        </p:nvSpPr>
        <p:spPr bwMode="auto">
          <a:xfrm rot="16200000" flipH="1">
            <a:off x="8443118" y="2831306"/>
            <a:ext cx="0" cy="59848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23" name="Line 75"/>
          <p:cNvSpPr>
            <a:spLocks noChangeShapeType="1"/>
          </p:cNvSpPr>
          <p:nvPr/>
        </p:nvSpPr>
        <p:spPr bwMode="auto">
          <a:xfrm rot="16200000" flipH="1">
            <a:off x="9035256" y="2855119"/>
            <a:ext cx="0" cy="5508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24" name="Line 77"/>
          <p:cNvSpPr>
            <a:spLocks noChangeShapeType="1"/>
          </p:cNvSpPr>
          <p:nvPr/>
        </p:nvSpPr>
        <p:spPr bwMode="auto">
          <a:xfrm rot="5400000" flipH="1" flipV="1">
            <a:off x="9041606" y="2848769"/>
            <a:ext cx="56991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25" name="Line 78"/>
          <p:cNvSpPr>
            <a:spLocks noChangeShapeType="1"/>
          </p:cNvSpPr>
          <p:nvPr/>
        </p:nvSpPr>
        <p:spPr bwMode="auto">
          <a:xfrm rot="5400000" flipH="1" flipV="1">
            <a:off x="9016999" y="3438525"/>
            <a:ext cx="6159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26" name="Line 79"/>
          <p:cNvSpPr>
            <a:spLocks noChangeShapeType="1"/>
          </p:cNvSpPr>
          <p:nvPr/>
        </p:nvSpPr>
        <p:spPr bwMode="auto">
          <a:xfrm rot="5400000" flipH="1" flipV="1">
            <a:off x="8097837" y="3775075"/>
            <a:ext cx="12890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327" name="Line 80"/>
          <p:cNvSpPr>
            <a:spLocks noChangeShapeType="1"/>
          </p:cNvSpPr>
          <p:nvPr/>
        </p:nvSpPr>
        <p:spPr bwMode="auto">
          <a:xfrm>
            <a:off x="10833099" y="2859089"/>
            <a:ext cx="0" cy="1176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21534176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Properties of DFS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mtClean="0">
                <a:solidFill>
                  <a:schemeClr val="tx2"/>
                </a:solidFill>
              </a:rPr>
              <a:t>Property 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400"/>
              <a:t>	</a:t>
            </a:r>
            <a:r>
              <a:rPr lang="en-US" altLang="lv-LV" sz="2400" b="1" i="1">
                <a:latin typeface="Times New Roman" panose="02020603050405020304" pitchFamily="18" charset="0"/>
              </a:rPr>
              <a:t>DFS</a:t>
            </a:r>
            <a:r>
              <a:rPr lang="en-US" altLang="lv-LV" sz="2400">
                <a:latin typeface="Times New Roman" panose="02020603050405020304" pitchFamily="18" charset="0"/>
              </a:rPr>
              <a:t>(</a:t>
            </a:r>
            <a:r>
              <a:rPr lang="en-US" altLang="lv-LV" sz="2400" b="1" i="1">
                <a:latin typeface="Times New Roman" panose="02020603050405020304" pitchFamily="18" charset="0"/>
              </a:rPr>
              <a:t>G, v</a:t>
            </a:r>
            <a:r>
              <a:rPr lang="en-US" altLang="lv-LV" sz="2400">
                <a:latin typeface="Times New Roman" panose="02020603050405020304" pitchFamily="18" charset="0"/>
              </a:rPr>
              <a:t>) </a:t>
            </a:r>
            <a:r>
              <a:rPr lang="en-US" altLang="lv-LV" sz="2400"/>
              <a:t>visits all the vertices and edges in the connected component of </a:t>
            </a:r>
            <a:r>
              <a:rPr lang="en-US" altLang="lv-LV" sz="2400" b="1" i="1">
                <a:latin typeface="Times New Roman" panose="02020603050405020304" pitchFamily="18" charset="0"/>
              </a:rPr>
              <a:t>v</a:t>
            </a:r>
            <a:endParaRPr lang="en-US" altLang="lv-LV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mtClean="0">
                <a:solidFill>
                  <a:schemeClr val="tx2"/>
                </a:solidFill>
              </a:rPr>
              <a:t>Property 2</a:t>
            </a:r>
            <a:endParaRPr lang="en-US" altLang="lv-LV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400"/>
              <a:t>	The discovery edges labeled by </a:t>
            </a:r>
            <a:r>
              <a:rPr lang="en-US" altLang="lv-LV" sz="2400" b="1" i="1">
                <a:latin typeface="Times New Roman" panose="02020603050405020304" pitchFamily="18" charset="0"/>
              </a:rPr>
              <a:t>DFS</a:t>
            </a:r>
            <a:r>
              <a:rPr lang="en-US" altLang="lv-LV" sz="2400">
                <a:latin typeface="Times New Roman" panose="02020603050405020304" pitchFamily="18" charset="0"/>
              </a:rPr>
              <a:t>(</a:t>
            </a:r>
            <a:r>
              <a:rPr lang="en-US" altLang="lv-LV" sz="2400" b="1" i="1">
                <a:latin typeface="Times New Roman" panose="02020603050405020304" pitchFamily="18" charset="0"/>
              </a:rPr>
              <a:t>G, v</a:t>
            </a:r>
            <a:r>
              <a:rPr lang="en-US" altLang="lv-LV" sz="2400">
                <a:latin typeface="Times New Roman" panose="02020603050405020304" pitchFamily="18" charset="0"/>
              </a:rPr>
              <a:t>) </a:t>
            </a:r>
            <a:r>
              <a:rPr lang="en-US" altLang="lv-LV" sz="2400"/>
              <a:t>form a spanning tree of the connected component of </a:t>
            </a:r>
            <a:r>
              <a:rPr lang="en-US" altLang="lv-LV" sz="2400" b="1" i="1">
                <a:latin typeface="Times New Roman" panose="02020603050405020304" pitchFamily="18" charset="0"/>
              </a:rPr>
              <a:t>v</a:t>
            </a:r>
            <a:endParaRPr lang="en-US" altLang="lv-LV" sz="2400"/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A84E624-FA4A-4DA9-8038-BA3A0E76C838}" type="slidenum">
              <a:rPr lang="en-US" altLang="lv-LV" sz="1400"/>
              <a:pPr eaLnBrk="1" hangingPunct="1"/>
              <a:t>33</a:t>
            </a:fld>
            <a:endParaRPr lang="en-US" altLang="lv-LV" sz="1400"/>
          </a:p>
        </p:txBody>
      </p:sp>
      <p:grpSp>
        <p:nvGrpSpPr>
          <p:cNvPr id="13318" name="Group 5"/>
          <p:cNvGrpSpPr>
            <a:grpSpLocks/>
          </p:cNvGrpSpPr>
          <p:nvPr/>
        </p:nvGrpSpPr>
        <p:grpSpPr bwMode="auto">
          <a:xfrm>
            <a:off x="7158037" y="2743200"/>
            <a:ext cx="4043363" cy="2401888"/>
            <a:chOff x="3377" y="1085"/>
            <a:chExt cx="1941" cy="1153"/>
          </a:xfrm>
        </p:grpSpPr>
        <p:sp>
          <p:nvSpPr>
            <p:cNvPr id="13319" name="Oval 6"/>
            <p:cNvSpPr>
              <a:spLocks noChangeAspect="1" noChangeArrowheads="1"/>
            </p:cNvSpPr>
            <p:nvPr/>
          </p:nvSpPr>
          <p:spPr bwMode="auto">
            <a:xfrm>
              <a:off x="4299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/>
                <a:t>D</a:t>
              </a:r>
            </a:p>
          </p:txBody>
        </p:sp>
        <p:sp>
          <p:nvSpPr>
            <p:cNvPr id="13320" name="Oval 7"/>
            <p:cNvSpPr>
              <a:spLocks noChangeAspect="1" noChangeArrowheads="1"/>
            </p:cNvSpPr>
            <p:nvPr/>
          </p:nvSpPr>
          <p:spPr bwMode="auto">
            <a:xfrm>
              <a:off x="3377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/>
                <a:t>B</a:t>
              </a:r>
            </a:p>
          </p:txBody>
        </p:sp>
        <p:sp>
          <p:nvSpPr>
            <p:cNvPr id="13321" name="Oval 8"/>
            <p:cNvSpPr>
              <a:spLocks noChangeAspect="1" noChangeArrowheads="1"/>
            </p:cNvSpPr>
            <p:nvPr/>
          </p:nvSpPr>
          <p:spPr bwMode="auto">
            <a:xfrm>
              <a:off x="3838" y="108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/>
                <a:t>A</a:t>
              </a:r>
            </a:p>
          </p:txBody>
        </p:sp>
        <p:sp>
          <p:nvSpPr>
            <p:cNvPr id="13322" name="Oval 9"/>
            <p:cNvSpPr>
              <a:spLocks noChangeAspect="1" noChangeArrowheads="1"/>
            </p:cNvSpPr>
            <p:nvPr/>
          </p:nvSpPr>
          <p:spPr bwMode="auto">
            <a:xfrm>
              <a:off x="3838" y="2007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/>
                <a:t>C</a:t>
              </a:r>
            </a:p>
          </p:txBody>
        </p:sp>
        <p:cxnSp>
          <p:nvCxnSpPr>
            <p:cNvPr id="13323" name="AutoShape 10"/>
            <p:cNvCxnSpPr>
              <a:cxnSpLocks noChangeAspect="1" noChangeShapeType="1"/>
              <a:stCxn id="13321" idx="3"/>
              <a:endCxn id="13320" idx="7"/>
            </p:cNvCxnSpPr>
            <p:nvPr/>
          </p:nvCxnSpPr>
          <p:spPr bwMode="auto">
            <a:xfrm flipH="1">
              <a:off x="3574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4" name="AutoShape 11"/>
            <p:cNvCxnSpPr>
              <a:cxnSpLocks noChangeAspect="1" noChangeShapeType="1"/>
              <a:stCxn id="13322" idx="1"/>
              <a:endCxn id="13320" idx="5"/>
            </p:cNvCxnSpPr>
            <p:nvPr/>
          </p:nvCxnSpPr>
          <p:spPr bwMode="auto">
            <a:xfrm flipH="1" flipV="1">
              <a:off x="3574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5" name="AutoShape 12"/>
            <p:cNvCxnSpPr>
              <a:cxnSpLocks noChangeAspect="1" noChangeShapeType="1"/>
              <a:stCxn id="13322" idx="7"/>
              <a:endCxn id="13319" idx="3"/>
            </p:cNvCxnSpPr>
            <p:nvPr/>
          </p:nvCxnSpPr>
          <p:spPr bwMode="auto">
            <a:xfrm flipV="1">
              <a:off x="4035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6" name="AutoShape 13"/>
            <p:cNvCxnSpPr>
              <a:cxnSpLocks noChangeAspect="1" noChangeShapeType="1"/>
              <a:stCxn id="13321" idx="5"/>
              <a:endCxn id="13319" idx="1"/>
            </p:cNvCxnSpPr>
            <p:nvPr/>
          </p:nvCxnSpPr>
          <p:spPr bwMode="auto">
            <a:xfrm>
              <a:off x="4035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7" name="AutoShape 14"/>
            <p:cNvCxnSpPr>
              <a:cxnSpLocks noChangeAspect="1" noChangeShapeType="1"/>
              <a:stCxn id="13321" idx="4"/>
              <a:endCxn id="13322" idx="0"/>
            </p:cNvCxnSpPr>
            <p:nvPr/>
          </p:nvCxnSpPr>
          <p:spPr bwMode="auto">
            <a:xfrm>
              <a:off x="3953" y="1327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8" name="Oval 15"/>
            <p:cNvSpPr>
              <a:spLocks noChangeAspect="1" noChangeArrowheads="1"/>
            </p:cNvSpPr>
            <p:nvPr/>
          </p:nvSpPr>
          <p:spPr bwMode="auto">
            <a:xfrm>
              <a:off x="5087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/>
                <a:t>E</a:t>
              </a:r>
            </a:p>
          </p:txBody>
        </p:sp>
        <p:cxnSp>
          <p:nvCxnSpPr>
            <p:cNvPr id="13329" name="AutoShape 16"/>
            <p:cNvCxnSpPr>
              <a:cxnSpLocks noChangeAspect="1" noChangeShapeType="1"/>
              <a:stCxn id="13322" idx="6"/>
              <a:endCxn id="13328" idx="3"/>
            </p:cNvCxnSpPr>
            <p:nvPr/>
          </p:nvCxnSpPr>
          <p:spPr bwMode="auto">
            <a:xfrm flipV="1">
              <a:off x="4080" y="1755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0" name="AutoShape 17"/>
            <p:cNvCxnSpPr>
              <a:cxnSpLocks noChangeAspect="1" noChangeShapeType="1"/>
              <a:stCxn id="13328" idx="1"/>
              <a:endCxn id="13321" idx="6"/>
            </p:cNvCxnSpPr>
            <p:nvPr/>
          </p:nvCxnSpPr>
          <p:spPr bwMode="auto">
            <a:xfrm flipH="1" flipV="1">
              <a:off x="4080" y="1200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22814181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Analysis of DFS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400"/>
              <a:t>Setting/getting a vertex/edge label takes </a:t>
            </a:r>
            <a:r>
              <a:rPr lang="en-US" altLang="lv-LV" sz="2400" b="1" i="1">
                <a:latin typeface="Times New Roman" panose="02020603050405020304" pitchFamily="18" charset="0"/>
              </a:rPr>
              <a:t>O</a:t>
            </a:r>
            <a:r>
              <a:rPr lang="en-US" altLang="lv-LV" sz="2400">
                <a:latin typeface="Times New Roman" panose="02020603050405020304" pitchFamily="18" charset="0"/>
              </a:rPr>
              <a:t>(1)</a:t>
            </a:r>
            <a:r>
              <a:rPr lang="en-US" altLang="lv-LV" sz="2400"/>
              <a:t>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/>
              <a:t>Each vertex is labeled twice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once as UNEXPLORED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once as </a:t>
            </a:r>
            <a:r>
              <a:rPr lang="en-US" altLang="lv-LV" sz="2000">
                <a:solidFill>
                  <a:schemeClr val="tx2"/>
                </a:solidFill>
              </a:rPr>
              <a:t>VISITED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/>
              <a:t>Each edge is labeled twice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once as UNEXPLORED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once as </a:t>
            </a:r>
            <a:r>
              <a:rPr lang="en-US" altLang="lv-LV" sz="2000">
                <a:solidFill>
                  <a:schemeClr val="tx2"/>
                </a:solidFill>
              </a:rPr>
              <a:t>DISCOVERY</a:t>
            </a:r>
            <a:r>
              <a:rPr lang="en-US" altLang="lv-LV" sz="2000"/>
              <a:t> or </a:t>
            </a:r>
            <a:r>
              <a:rPr lang="en-US" altLang="lv-LV" sz="2000">
                <a:solidFill>
                  <a:schemeClr val="accent2"/>
                </a:solidFill>
              </a:rPr>
              <a:t>BACK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/>
              <a:t>Method incidentEdges is called once for each vertex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/>
              <a:t>DFS runs in </a:t>
            </a:r>
            <a:r>
              <a:rPr lang="en-US" altLang="lv-LV" sz="2400" b="1" i="1">
                <a:latin typeface="Times New Roman" panose="02020603050405020304" pitchFamily="18" charset="0"/>
              </a:rPr>
              <a:t>O</a:t>
            </a:r>
            <a:r>
              <a:rPr lang="en-US" altLang="lv-LV" sz="2400">
                <a:latin typeface="Times New Roman" panose="02020603050405020304" pitchFamily="18" charset="0"/>
              </a:rPr>
              <a:t>(</a:t>
            </a:r>
            <a:r>
              <a:rPr lang="en-US" altLang="lv-LV" sz="2400" b="1" i="1">
                <a:latin typeface="Times New Roman" panose="02020603050405020304" pitchFamily="18" charset="0"/>
              </a:rPr>
              <a:t>n </a:t>
            </a:r>
            <a:r>
              <a:rPr lang="en-US" altLang="lv-LV" sz="2400">
                <a:latin typeface="Symbol" panose="05050102010706020507" pitchFamily="18" charset="2"/>
              </a:rPr>
              <a:t>+</a:t>
            </a:r>
            <a:r>
              <a:rPr lang="en-US" altLang="lv-LV" sz="2400" b="1" i="1">
                <a:latin typeface="Times New Roman" panose="02020603050405020304" pitchFamily="18" charset="0"/>
              </a:rPr>
              <a:t> m</a:t>
            </a:r>
            <a:r>
              <a:rPr lang="en-US" altLang="lv-LV" sz="2400">
                <a:latin typeface="Times New Roman" panose="02020603050405020304" pitchFamily="18" charset="0"/>
              </a:rPr>
              <a:t>)</a:t>
            </a:r>
            <a:r>
              <a:rPr lang="en-US" altLang="lv-LV" sz="2400"/>
              <a:t> time provided the graph is represented by the adjacency list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Recall that </a:t>
            </a:r>
            <a:r>
              <a:rPr lang="en-US" altLang="lv-LV" sz="2800" b="1">
                <a:latin typeface="Symbol" panose="05050102010706020507" pitchFamily="18" charset="2"/>
              </a:rPr>
              <a:t>S</a:t>
            </a:r>
            <a:r>
              <a:rPr lang="en-US" altLang="lv-LV" sz="2000" b="1" i="1" baseline="-25000">
                <a:latin typeface="Times New Roman" panose="02020603050405020304" pitchFamily="18" charset="0"/>
              </a:rPr>
              <a:t>v </a:t>
            </a:r>
            <a:r>
              <a:rPr lang="en-US" altLang="lv-LV" sz="2000">
                <a:latin typeface="Times New Roman" panose="02020603050405020304" pitchFamily="18" charset="0"/>
              </a:rPr>
              <a:t>deg(</a:t>
            </a:r>
            <a:r>
              <a:rPr lang="en-US" altLang="lv-LV" sz="2000" b="1" i="1">
                <a:latin typeface="Times New Roman" panose="02020603050405020304" pitchFamily="18" charset="0"/>
              </a:rPr>
              <a:t>v</a:t>
            </a:r>
            <a:r>
              <a:rPr lang="en-US" altLang="lv-LV" sz="2000">
                <a:latin typeface="Times New Roman" panose="02020603050405020304" pitchFamily="18" charset="0"/>
              </a:rPr>
              <a:t>)</a:t>
            </a:r>
            <a:r>
              <a:rPr lang="en-US" altLang="lv-LV" sz="2000" b="1" i="1"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latin typeface="Symbol" panose="05050102010706020507" pitchFamily="18" charset="2"/>
              </a:rPr>
              <a:t>= </a:t>
            </a:r>
            <a:r>
              <a:rPr lang="en-US" altLang="lv-LV" sz="2000">
                <a:latin typeface="Times New Roman" panose="02020603050405020304" pitchFamily="18" charset="0"/>
              </a:rPr>
              <a:t>2</a:t>
            </a:r>
            <a:r>
              <a:rPr lang="en-US" altLang="lv-LV" sz="2000" b="1" i="1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43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A513D6A-E443-4B53-8D05-A081CFD52649}" type="slidenum">
              <a:rPr lang="en-US" altLang="lv-LV" sz="1400"/>
              <a:pPr eaLnBrk="1" hangingPunct="1"/>
              <a:t>34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1417372764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Path Finding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/>
              <a:t>We can specialize the DFS algorithm to find a path between two given vertices </a:t>
            </a:r>
            <a:r>
              <a:rPr lang="en-US" altLang="lv-LV" sz="2000" b="1" i="1">
                <a:latin typeface="Times New Roman" panose="02020603050405020304" pitchFamily="18" charset="0"/>
              </a:rPr>
              <a:t>u</a:t>
            </a:r>
            <a:r>
              <a:rPr lang="en-US" altLang="lv-LV" sz="2000"/>
              <a:t> and </a:t>
            </a:r>
            <a:r>
              <a:rPr lang="en-US" altLang="lv-LV" sz="2000" b="1" i="1">
                <a:latin typeface="Times New Roman" panose="02020603050405020304" pitchFamily="18" charset="0"/>
              </a:rPr>
              <a:t>z</a:t>
            </a:r>
            <a:r>
              <a:rPr lang="en-US" altLang="lv-LV" sz="2000"/>
              <a:t> using the template method pattern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We call </a:t>
            </a:r>
            <a:r>
              <a:rPr lang="en-US" altLang="lv-LV" sz="2000" b="1" i="1">
                <a:latin typeface="Times New Roman" panose="02020603050405020304" pitchFamily="18" charset="0"/>
              </a:rPr>
              <a:t>DFS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latin typeface="Times New Roman" panose="02020603050405020304" pitchFamily="18" charset="0"/>
              </a:rPr>
              <a:t>G, u</a:t>
            </a:r>
            <a:r>
              <a:rPr lang="en-US" altLang="lv-LV" sz="2000">
                <a:latin typeface="Times New Roman" panose="02020603050405020304" pitchFamily="18" charset="0"/>
              </a:rPr>
              <a:t>) </a:t>
            </a:r>
            <a:r>
              <a:rPr lang="en-US" altLang="lv-LV" sz="2000"/>
              <a:t>with </a:t>
            </a:r>
            <a:r>
              <a:rPr lang="en-US" altLang="lv-LV" sz="2000" b="1" i="1">
                <a:latin typeface="Times New Roman" panose="02020603050405020304" pitchFamily="18" charset="0"/>
              </a:rPr>
              <a:t>u</a:t>
            </a:r>
            <a:r>
              <a:rPr lang="en-US" altLang="lv-LV" sz="2000"/>
              <a:t> as the start vertex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We use a stack </a:t>
            </a:r>
            <a:r>
              <a:rPr lang="en-US" altLang="lv-LV" sz="2000" b="1" i="1">
                <a:latin typeface="Times New Roman" panose="02020603050405020304" pitchFamily="18" charset="0"/>
              </a:rPr>
              <a:t>S</a:t>
            </a:r>
            <a:r>
              <a:rPr lang="en-US" altLang="lv-LV" sz="2000"/>
              <a:t> to keep track of the path between the start vertex and the current vertex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As soon as destination vertex </a:t>
            </a:r>
            <a:r>
              <a:rPr lang="en-US" altLang="lv-LV" sz="2000" b="1" i="1">
                <a:latin typeface="Times New Roman" panose="02020603050405020304" pitchFamily="18" charset="0"/>
              </a:rPr>
              <a:t>z</a:t>
            </a:r>
            <a:r>
              <a:rPr lang="en-US" altLang="lv-LV" sz="2000"/>
              <a:t> is encountered, we return the path as the contents of the stack 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B450E06-55F7-4B02-8265-47B66B5CA742}" type="slidenum">
              <a:rPr lang="en-US" altLang="lv-LV" sz="1400"/>
              <a:pPr eaLnBrk="1" hangingPunct="1"/>
              <a:t>35</a:t>
            </a:fld>
            <a:endParaRPr lang="en-US" altLang="lv-LV" sz="1400"/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6934200" y="1828800"/>
            <a:ext cx="4038600" cy="4468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pathDFS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G, v, z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v.setLabel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VISITED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S.push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if 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z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return 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S.elements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()</a:t>
            </a: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v.incidentEdges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e.getLabel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UNEXPLORED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e.opposite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w.getLabel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UNEXPLORED</a:t>
            </a: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	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e.setLabel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DISCOVERY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S.push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pathDFS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G, w, z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S.pop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	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e.setLabel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BACK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S.pop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191211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Cycle Finding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000"/>
              <a:t>We can specialize the DFS algorithm to find a simple cycle using the template method pattern</a:t>
            </a:r>
          </a:p>
          <a:p>
            <a:pPr eaLnBrk="1" hangingPunct="1"/>
            <a:r>
              <a:rPr lang="en-US" altLang="lv-LV" sz="2000"/>
              <a:t>We use a stack </a:t>
            </a:r>
            <a:r>
              <a:rPr lang="en-US" altLang="lv-LV" sz="2000" b="1" i="1">
                <a:latin typeface="Times New Roman" panose="02020603050405020304" pitchFamily="18" charset="0"/>
              </a:rPr>
              <a:t>S</a:t>
            </a:r>
            <a:r>
              <a:rPr lang="en-US" altLang="lv-LV" sz="2000"/>
              <a:t> to keep track of the path between the start vertex and the current vertex</a:t>
            </a:r>
          </a:p>
          <a:p>
            <a:pPr eaLnBrk="1" hangingPunct="1"/>
            <a:r>
              <a:rPr lang="en-US" altLang="lv-LV" sz="2000"/>
              <a:t>As soon as a back edge </a:t>
            </a:r>
            <a:r>
              <a:rPr lang="en-US" altLang="lv-LV">
                <a:latin typeface="Times New Roman" panose="02020603050405020304" pitchFamily="18" charset="0"/>
              </a:rPr>
              <a:t>(</a:t>
            </a:r>
            <a:r>
              <a:rPr lang="en-US" altLang="lv-LV" b="1" i="1">
                <a:latin typeface="Times New Roman" panose="02020603050405020304" pitchFamily="18" charset="0"/>
              </a:rPr>
              <a:t>v, w</a:t>
            </a:r>
            <a:r>
              <a:rPr lang="en-US" altLang="lv-LV">
                <a:latin typeface="Times New Roman" panose="02020603050405020304" pitchFamily="18" charset="0"/>
              </a:rPr>
              <a:t>)</a:t>
            </a:r>
            <a:r>
              <a:rPr lang="en-US" altLang="lv-LV" sz="2000"/>
              <a:t> is encountered, we return the cycle as the portion of the stack from the top to vertex </a:t>
            </a:r>
            <a:r>
              <a:rPr lang="en-US" altLang="lv-LV" b="1" i="1">
                <a:latin typeface="Times New Roman" panose="02020603050405020304" pitchFamily="18" charset="0"/>
              </a:rPr>
              <a:t>w</a:t>
            </a:r>
            <a:endParaRPr lang="en-US" altLang="lv-LV" sz="2000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B7327F9-EA20-48CB-8716-3EE95BF140E7}" type="slidenum">
              <a:rPr lang="en-US" altLang="lv-LV" sz="1400"/>
              <a:pPr eaLnBrk="1" hangingPunct="1"/>
              <a:t>36</a:t>
            </a:fld>
            <a:endParaRPr lang="en-US" altLang="lv-LV" sz="1400"/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6934200" y="1676400"/>
            <a:ext cx="4038600" cy="475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6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1600">
                <a:latin typeface="Times New Roman" panose="02020603050405020304" pitchFamily="18" charset="0"/>
              </a:rPr>
              <a:t> </a:t>
            </a:r>
            <a:r>
              <a:rPr lang="en-US" altLang="lv-LV" sz="1600" b="1" i="1">
                <a:solidFill>
                  <a:schemeClr val="tx2"/>
                </a:solidFill>
                <a:latin typeface="Times New Roman" panose="02020603050405020304" pitchFamily="18" charset="0"/>
              </a:rPr>
              <a:t>cycleDFS</a:t>
            </a:r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600" b="1" i="1">
                <a:solidFill>
                  <a:schemeClr val="tx2"/>
                </a:solidFill>
                <a:latin typeface="Times New Roman" panose="02020603050405020304" pitchFamily="18" charset="0"/>
              </a:rPr>
              <a:t>G, v, z</a:t>
            </a:r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v.setLabel</a:t>
            </a:r>
            <a:r>
              <a:rPr lang="en-US" altLang="lv-LV" sz="16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VISITED</a:t>
            </a:r>
            <a:r>
              <a:rPr lang="en-US" altLang="lv-LV" sz="16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6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600" b="1" i="1">
                <a:solidFill>
                  <a:schemeClr val="tx2"/>
                </a:solidFill>
                <a:latin typeface="Times New Roman" panose="02020603050405020304" pitchFamily="18" charset="0"/>
              </a:rPr>
              <a:t>S.push</a:t>
            </a:r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6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6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lv-LV" sz="16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v.incidentEdges</a:t>
            </a:r>
            <a:r>
              <a:rPr lang="en-US" altLang="lv-LV" sz="16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6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sz="16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e.getLabel</a:t>
            </a:r>
            <a:r>
              <a:rPr lang="en-US" altLang="lv-LV" sz="160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en-US" altLang="lv-LV" sz="16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UNEXPLORED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600" b="1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 </a:t>
            </a:r>
            <a:r>
              <a:rPr lang="en-US" altLang="lv-LV" sz="16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e.opposite</a:t>
            </a:r>
            <a:r>
              <a:rPr lang="en-US" altLang="lv-LV" sz="16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6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600" b="1" i="1">
                <a:solidFill>
                  <a:schemeClr val="tx2"/>
                </a:solidFill>
                <a:latin typeface="Times New Roman" panose="02020603050405020304" pitchFamily="18" charset="0"/>
              </a:rPr>
              <a:t>S.push</a:t>
            </a:r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600" b="1" i="1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lv-LV" sz="16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6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600" b="1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w.getLabel</a:t>
            </a:r>
            <a:r>
              <a:rPr lang="en-US" altLang="lv-LV" sz="160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en-US" altLang="lv-LV" sz="16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UNEXPLORED</a:t>
            </a:r>
            <a:endParaRPr lang="en-US" altLang="lv-LV" sz="16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600">
                <a:solidFill>
                  <a:schemeClr val="accent2"/>
                </a:solidFill>
                <a:latin typeface="Times New Roman" panose="02020603050405020304" pitchFamily="18" charset="0"/>
              </a:rPr>
              <a:t>			 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e.setLabel</a:t>
            </a:r>
            <a:r>
              <a:rPr lang="en-US" altLang="lv-LV" sz="16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DISCOVERY</a:t>
            </a:r>
            <a:r>
              <a:rPr lang="en-US" altLang="lv-LV" sz="16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600">
                <a:solidFill>
                  <a:schemeClr val="accent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pathDFS</a:t>
            </a:r>
            <a:r>
              <a:rPr lang="en-US" altLang="lv-LV" sz="16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G, w, z</a:t>
            </a:r>
            <a:r>
              <a:rPr lang="en-US" altLang="lv-LV" sz="16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1600" b="1" i="1">
                <a:solidFill>
                  <a:schemeClr val="tx2"/>
                </a:solidFill>
                <a:latin typeface="Times New Roman" panose="02020603050405020304" pitchFamily="18" charset="0"/>
              </a:rPr>
              <a:t>S.pop</a:t>
            </a:r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600" b="1" i="1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lv-LV" sz="16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6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600" b="1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600" b="1">
                <a:solidFill>
                  <a:srgbClr val="000000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1600" b="1" i="1">
                <a:solidFill>
                  <a:schemeClr val="tx2"/>
                </a:solidFill>
                <a:latin typeface="Times New Roman" panose="02020603050405020304" pitchFamily="18" charset="0"/>
              </a:rPr>
              <a:t>T </a:t>
            </a:r>
            <a:r>
              <a:rPr lang="en-US" altLang="lv-LV" sz="16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</a:rPr>
              <a:t>new empty stack</a:t>
            </a:r>
            <a:endParaRPr lang="en-US" altLang="lv-LV" sz="16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1600" b="1">
                <a:solidFill>
                  <a:srgbClr val="000000"/>
                </a:solidFill>
                <a:latin typeface="Times New Roman" panose="02020603050405020304" pitchFamily="18" charset="0"/>
              </a:rPr>
              <a:t>repeat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600" b="1">
                <a:solidFill>
                  <a:srgbClr val="000000"/>
                </a:solidFill>
                <a:latin typeface="Times New Roman" panose="02020603050405020304" pitchFamily="18" charset="0"/>
              </a:rPr>
              <a:t>				</a:t>
            </a:r>
            <a:r>
              <a:rPr lang="en-US" altLang="lv-LV" sz="1600" b="1" i="1">
                <a:solidFill>
                  <a:schemeClr val="tx2"/>
                </a:solidFill>
                <a:latin typeface="Times New Roman" panose="02020603050405020304" pitchFamily="18" charset="0"/>
              </a:rPr>
              <a:t>o </a:t>
            </a:r>
            <a:r>
              <a:rPr lang="en-US" altLang="lv-LV" sz="16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600" b="1" i="1">
                <a:solidFill>
                  <a:schemeClr val="tx2"/>
                </a:solidFill>
                <a:latin typeface="Times New Roman" panose="02020603050405020304" pitchFamily="18" charset="0"/>
              </a:rPr>
              <a:t>S.pop</a:t>
            </a:r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</a:rPr>
              <a:t>()</a:t>
            </a:r>
            <a:endParaRPr lang="en-US" altLang="lv-LV" sz="16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600" b="1">
                <a:solidFill>
                  <a:srgbClr val="000000"/>
                </a:solidFill>
                <a:latin typeface="Times New Roman" panose="02020603050405020304" pitchFamily="18" charset="0"/>
              </a:rPr>
              <a:t>				</a:t>
            </a:r>
            <a:r>
              <a:rPr lang="en-US" altLang="lv-LV" sz="1600" b="1" i="1">
                <a:solidFill>
                  <a:schemeClr val="tx2"/>
                </a:solidFill>
                <a:latin typeface="Times New Roman" panose="02020603050405020304" pitchFamily="18" charset="0"/>
              </a:rPr>
              <a:t>T.push</a:t>
            </a:r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600" b="1" i="1">
                <a:solidFill>
                  <a:schemeClr val="tx2"/>
                </a:solidFill>
                <a:latin typeface="Times New Roman" panose="02020603050405020304" pitchFamily="18" charset="0"/>
              </a:rPr>
              <a:t>o</a:t>
            </a:r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1600" b="1">
                <a:solidFill>
                  <a:srgbClr val="000000"/>
                </a:solidFill>
                <a:latin typeface="Times New Roman" panose="02020603050405020304" pitchFamily="18" charset="0"/>
              </a:rPr>
              <a:t>until </a:t>
            </a:r>
            <a:r>
              <a:rPr lang="en-US" altLang="lv-LV" sz="1600" b="1" i="1">
                <a:solidFill>
                  <a:schemeClr val="tx2"/>
                </a:solidFill>
                <a:latin typeface="Times New Roman" panose="02020603050405020304" pitchFamily="18" charset="0"/>
              </a:rPr>
              <a:t>o</a:t>
            </a:r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6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lv-LV" sz="1600" b="1" i="1">
                <a:solidFill>
                  <a:schemeClr val="tx2"/>
                </a:solidFill>
                <a:latin typeface="Times New Roman" panose="02020603050405020304" pitchFamily="18" charset="0"/>
              </a:rPr>
              <a:t>w</a:t>
            </a:r>
            <a:endParaRPr lang="en-US" altLang="lv-LV" sz="16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1600" b="1">
                <a:solidFill>
                  <a:srgbClr val="000000"/>
                </a:solidFill>
                <a:latin typeface="Times New Roman" panose="02020603050405020304" pitchFamily="18" charset="0"/>
              </a:rPr>
              <a:t>return </a:t>
            </a:r>
            <a:r>
              <a:rPr lang="en-US" altLang="lv-LV" sz="1600" b="1" i="1">
                <a:solidFill>
                  <a:schemeClr val="tx2"/>
                </a:solidFill>
                <a:latin typeface="Times New Roman" panose="02020603050405020304" pitchFamily="18" charset="0"/>
              </a:rPr>
              <a:t>T.elements</a:t>
            </a:r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</a:rPr>
              <a:t>()</a:t>
            </a:r>
            <a:endParaRPr lang="en-US" altLang="lv-LV" sz="16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600" b="1" i="1">
                <a:solidFill>
                  <a:schemeClr val="tx2"/>
                </a:solidFill>
                <a:latin typeface="Times New Roman" panose="02020603050405020304" pitchFamily="18" charset="0"/>
              </a:rPr>
              <a:t>S.pop</a:t>
            </a:r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6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9306215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Digraphs</a:t>
            </a:r>
            <a:endParaRPr lang="en-US" altLang="lv-LV" smtClean="0">
              <a:cs typeface="Tahoma" panose="020B0604030504040204" pitchFamily="34" charset="0"/>
            </a:endParaRP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4673600" cy="4114800"/>
          </a:xfrm>
        </p:spPr>
        <p:txBody>
          <a:bodyPr/>
          <a:lstStyle/>
          <a:p>
            <a:pPr eaLnBrk="1" hangingPunct="1"/>
            <a:r>
              <a:rPr lang="en-US" altLang="lv-LV" sz="2800" dirty="0"/>
              <a:t>A </a:t>
            </a:r>
            <a:r>
              <a:rPr lang="en-US" altLang="lv-LV" sz="2800" dirty="0">
                <a:solidFill>
                  <a:schemeClr val="tx2"/>
                </a:solidFill>
              </a:rPr>
              <a:t>digraph</a:t>
            </a:r>
            <a:r>
              <a:rPr lang="en-US" altLang="lv-LV" sz="2800" dirty="0"/>
              <a:t> is a graph whose edges are all directed</a:t>
            </a:r>
          </a:p>
          <a:p>
            <a:pPr lvl="1" eaLnBrk="1" hangingPunct="1"/>
            <a:r>
              <a:rPr lang="en-US" altLang="lv-LV" sz="2000" dirty="0"/>
              <a:t>Short for “directed graph”</a:t>
            </a:r>
          </a:p>
          <a:p>
            <a:pPr eaLnBrk="1" hangingPunct="1"/>
            <a:r>
              <a:rPr lang="en-US" altLang="lv-LV" sz="2800" dirty="0"/>
              <a:t>Applications</a:t>
            </a:r>
          </a:p>
          <a:p>
            <a:pPr lvl="1" eaLnBrk="1" hangingPunct="1"/>
            <a:r>
              <a:rPr lang="en-US" altLang="lv-LV" dirty="0"/>
              <a:t>one-way streets</a:t>
            </a:r>
          </a:p>
          <a:p>
            <a:pPr lvl="1" eaLnBrk="1" hangingPunct="1"/>
            <a:r>
              <a:rPr lang="en-US" altLang="lv-LV" dirty="0"/>
              <a:t>flights</a:t>
            </a:r>
          </a:p>
          <a:p>
            <a:pPr lvl="1" eaLnBrk="1" hangingPunct="1"/>
            <a:r>
              <a:rPr lang="en-US" altLang="lv-LV" dirty="0"/>
              <a:t>task scheduling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EBABB27-D6A9-4934-8BE9-B1E80074245C}" type="slidenum">
              <a:rPr lang="en-US" altLang="lv-LV" sz="1400"/>
              <a:pPr eaLnBrk="1" hangingPunct="1"/>
              <a:t>37</a:t>
            </a:fld>
            <a:endParaRPr lang="en-US" altLang="lv-LV" sz="1400"/>
          </a:p>
        </p:txBody>
      </p:sp>
      <p:grpSp>
        <p:nvGrpSpPr>
          <p:cNvPr id="4102" name="Group 17"/>
          <p:cNvGrpSpPr>
            <a:grpSpLocks/>
          </p:cNvGrpSpPr>
          <p:nvPr/>
        </p:nvGrpSpPr>
        <p:grpSpPr bwMode="auto">
          <a:xfrm>
            <a:off x="7239001" y="2095500"/>
            <a:ext cx="2828925" cy="3352800"/>
            <a:chOff x="3600" y="1320"/>
            <a:chExt cx="1782" cy="2112"/>
          </a:xfrm>
        </p:grpSpPr>
        <p:sp>
          <p:nvSpPr>
            <p:cNvPr id="4103" name="Oval 4"/>
            <p:cNvSpPr>
              <a:spLocks noChangeArrowheads="1"/>
            </p:cNvSpPr>
            <p:nvPr/>
          </p:nvSpPr>
          <p:spPr bwMode="auto">
            <a:xfrm>
              <a:off x="4038" y="314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A</a:t>
              </a:r>
            </a:p>
          </p:txBody>
        </p:sp>
        <p:sp>
          <p:nvSpPr>
            <p:cNvPr id="4104" name="Oval 5"/>
            <p:cNvSpPr>
              <a:spLocks noChangeArrowheads="1"/>
            </p:cNvSpPr>
            <p:nvPr/>
          </p:nvSpPr>
          <p:spPr bwMode="auto">
            <a:xfrm>
              <a:off x="3600" y="22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C</a:t>
              </a:r>
            </a:p>
          </p:txBody>
        </p:sp>
        <p:sp>
          <p:nvSpPr>
            <p:cNvPr id="4105" name="Oval 6"/>
            <p:cNvSpPr>
              <a:spLocks noChangeArrowheads="1"/>
            </p:cNvSpPr>
            <p:nvPr/>
          </p:nvSpPr>
          <p:spPr bwMode="auto">
            <a:xfrm>
              <a:off x="3846" y="132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E</a:t>
              </a:r>
            </a:p>
          </p:txBody>
        </p:sp>
        <p:sp>
          <p:nvSpPr>
            <p:cNvPr id="4106" name="Oval 7"/>
            <p:cNvSpPr>
              <a:spLocks noChangeArrowheads="1"/>
            </p:cNvSpPr>
            <p:nvPr/>
          </p:nvSpPr>
          <p:spPr bwMode="auto">
            <a:xfrm>
              <a:off x="5094" y="267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B</a:t>
              </a:r>
            </a:p>
          </p:txBody>
        </p:sp>
        <p:sp>
          <p:nvSpPr>
            <p:cNvPr id="4107" name="Oval 8"/>
            <p:cNvSpPr>
              <a:spLocks noChangeArrowheads="1"/>
            </p:cNvSpPr>
            <p:nvPr/>
          </p:nvSpPr>
          <p:spPr bwMode="auto">
            <a:xfrm>
              <a:off x="4806" y="180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D</a:t>
              </a:r>
            </a:p>
          </p:txBody>
        </p:sp>
        <p:cxnSp>
          <p:nvCxnSpPr>
            <p:cNvPr id="4108" name="AutoShape 9"/>
            <p:cNvCxnSpPr>
              <a:cxnSpLocks noChangeShapeType="1"/>
              <a:stCxn id="4103" idx="1"/>
              <a:endCxn id="4104" idx="4"/>
            </p:cNvCxnSpPr>
            <p:nvPr/>
          </p:nvCxnSpPr>
          <p:spPr bwMode="auto">
            <a:xfrm flipH="1" flipV="1">
              <a:off x="3744" y="2574"/>
              <a:ext cx="336" cy="60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9" name="AutoShape 10"/>
            <p:cNvCxnSpPr>
              <a:cxnSpLocks noChangeShapeType="1"/>
              <a:stCxn id="4103" idx="7"/>
              <a:endCxn id="4106" idx="3"/>
            </p:cNvCxnSpPr>
            <p:nvPr/>
          </p:nvCxnSpPr>
          <p:spPr bwMode="auto">
            <a:xfrm flipV="1">
              <a:off x="4284" y="2928"/>
              <a:ext cx="852" cy="2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0" name="AutoShape 11"/>
            <p:cNvCxnSpPr>
              <a:cxnSpLocks noChangeShapeType="1"/>
              <a:stCxn id="4104" idx="0"/>
              <a:endCxn id="4105" idx="3"/>
            </p:cNvCxnSpPr>
            <p:nvPr/>
          </p:nvCxnSpPr>
          <p:spPr bwMode="auto">
            <a:xfrm flipV="1">
              <a:off x="3744" y="1572"/>
              <a:ext cx="144" cy="7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1" name="AutoShape 12"/>
            <p:cNvCxnSpPr>
              <a:cxnSpLocks noChangeShapeType="1"/>
              <a:stCxn id="4107" idx="1"/>
              <a:endCxn id="4105" idx="6"/>
            </p:cNvCxnSpPr>
            <p:nvPr/>
          </p:nvCxnSpPr>
          <p:spPr bwMode="auto">
            <a:xfrm flipH="1" flipV="1">
              <a:off x="4140" y="1464"/>
              <a:ext cx="708" cy="3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2" name="AutoShape 13"/>
            <p:cNvCxnSpPr>
              <a:cxnSpLocks noChangeShapeType="1"/>
              <a:stCxn id="4106" idx="0"/>
              <a:endCxn id="4107" idx="4"/>
            </p:cNvCxnSpPr>
            <p:nvPr/>
          </p:nvCxnSpPr>
          <p:spPr bwMode="auto">
            <a:xfrm flipH="1" flipV="1">
              <a:off x="4950" y="2094"/>
              <a:ext cx="288" cy="5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3" name="AutoShape 14"/>
            <p:cNvCxnSpPr>
              <a:cxnSpLocks noChangeShapeType="1"/>
              <a:stCxn id="4103" idx="0"/>
              <a:endCxn id="4107" idx="3"/>
            </p:cNvCxnSpPr>
            <p:nvPr/>
          </p:nvCxnSpPr>
          <p:spPr bwMode="auto">
            <a:xfrm flipV="1">
              <a:off x="4182" y="2052"/>
              <a:ext cx="666" cy="108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4" name="AutoShape 15"/>
            <p:cNvCxnSpPr>
              <a:cxnSpLocks noChangeShapeType="1"/>
              <a:stCxn id="4104" idx="7"/>
              <a:endCxn id="4107" idx="2"/>
            </p:cNvCxnSpPr>
            <p:nvPr/>
          </p:nvCxnSpPr>
          <p:spPr bwMode="auto">
            <a:xfrm flipV="1">
              <a:off x="3846" y="1944"/>
              <a:ext cx="954" cy="3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5" name="AutoShape 16"/>
            <p:cNvCxnSpPr>
              <a:cxnSpLocks noChangeShapeType="1"/>
              <a:stCxn id="4103" idx="2"/>
              <a:endCxn id="4105" idx="2"/>
            </p:cNvCxnSpPr>
            <p:nvPr/>
          </p:nvCxnSpPr>
          <p:spPr bwMode="auto">
            <a:xfrm rot="10800000">
              <a:off x="3840" y="1464"/>
              <a:ext cx="192" cy="1824"/>
            </a:xfrm>
            <a:prstGeom prst="curvedConnector3">
              <a:avLst>
                <a:gd name="adj1" fmla="val 501560"/>
              </a:avLst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00202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Digraph Properties</a:t>
            </a:r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6246702" cy="4114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A graph G=(V,E) such that</a:t>
            </a:r>
          </a:p>
          <a:p>
            <a:pPr lvl="1" eaLnBrk="1" hangingPunct="1"/>
            <a:r>
              <a:rPr lang="en-US" altLang="en-US" dirty="0"/>
              <a:t>Each edge goes in </a:t>
            </a:r>
            <a:r>
              <a:rPr lang="en-US" altLang="en-US" dirty="0">
                <a:solidFill>
                  <a:schemeClr val="tx2"/>
                </a:solidFill>
              </a:rPr>
              <a:t>one direction</a:t>
            </a:r>
            <a:r>
              <a:rPr lang="en-US" altLang="en-US" dirty="0"/>
              <a:t>:</a:t>
            </a:r>
          </a:p>
          <a:p>
            <a:pPr lvl="1" eaLnBrk="1" hangingPunct="1"/>
            <a:r>
              <a:rPr lang="en-US" altLang="en-US" dirty="0">
                <a:solidFill>
                  <a:srgbClr val="2D44A4"/>
                </a:solidFill>
              </a:rPr>
              <a:t>Edge (</a:t>
            </a:r>
            <a:r>
              <a:rPr lang="en-US" altLang="en-US" dirty="0" err="1">
                <a:solidFill>
                  <a:srgbClr val="2D44A4"/>
                </a:solidFill>
              </a:rPr>
              <a:t>a,b</a:t>
            </a:r>
            <a:r>
              <a:rPr lang="en-US" altLang="en-US" dirty="0">
                <a:solidFill>
                  <a:srgbClr val="2D44A4"/>
                </a:solidFill>
              </a:rPr>
              <a:t>) goes from a to b, but not b to a</a:t>
            </a:r>
          </a:p>
          <a:p>
            <a:pPr eaLnBrk="1" hangingPunct="1"/>
            <a:r>
              <a:rPr lang="en-US" altLang="en-US" sz="2800" dirty="0"/>
              <a:t>If G is simple, </a:t>
            </a:r>
            <a:r>
              <a:rPr lang="en-US" altLang="en-US" sz="28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800" dirty="0">
                <a:solidFill>
                  <a:schemeClr val="tx2"/>
                </a:solidFill>
              </a:rPr>
              <a:t> </a:t>
            </a:r>
            <a:r>
              <a:rPr lang="en-US" altLang="en-US" sz="2800" u="sng" dirty="0">
                <a:solidFill>
                  <a:schemeClr val="tx2"/>
                </a:solidFill>
                <a:latin typeface="Symbol" panose="05050102010706020507" pitchFamily="18" charset="2"/>
              </a:rPr>
              <a:t>&lt;</a:t>
            </a:r>
            <a:r>
              <a:rPr lang="en-US" altLang="en-US" sz="2800" dirty="0">
                <a:solidFill>
                  <a:schemeClr val="tx2"/>
                </a:solidFill>
              </a:rPr>
              <a:t> </a:t>
            </a:r>
            <a:r>
              <a:rPr lang="en-US" altLang="en-US" sz="28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solidFill>
                  <a:schemeClr val="tx2"/>
                </a:solidFill>
                <a:sym typeface="Symbol" panose="05050102010706020507" pitchFamily="18" charset="2"/>
              </a:rPr>
              <a:t></a:t>
            </a:r>
            <a:r>
              <a:rPr lang="en-US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800" dirty="0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2800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  <a:p>
            <a:pPr eaLnBrk="1" hangingPunct="1"/>
            <a:r>
              <a:rPr lang="en-US" altLang="en-US" sz="2800" dirty="0"/>
              <a:t>If we keep in-edges and out-edges in separate adjacency lists, we can perform listing of incoming edges and outgoing edges in time proportional to their size</a:t>
            </a:r>
            <a:endParaRPr lang="en-US" altLang="en-US" dirty="0" smtClean="0"/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BD114BC-DB3C-4105-ABFD-3AE58708FAA5}" type="slidenum">
              <a:rPr lang="en-US" altLang="lv-LV" sz="1400"/>
              <a:pPr eaLnBrk="1" hangingPunct="1"/>
              <a:t>38</a:t>
            </a:fld>
            <a:endParaRPr lang="en-US" altLang="lv-LV" sz="1400"/>
          </a:p>
        </p:txBody>
      </p:sp>
      <p:sp>
        <p:nvSpPr>
          <p:cNvPr id="5122" name="Footer Placeholder 5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lv-LV" sz="1400" dirty="0" smtClean="0"/>
          </a:p>
          <a:p>
            <a:pPr eaLnBrk="1" hangingPunct="1"/>
            <a:endParaRPr lang="en-US" altLang="lv-LV" sz="1400" dirty="0"/>
          </a:p>
        </p:txBody>
      </p:sp>
      <p:grpSp>
        <p:nvGrpSpPr>
          <p:cNvPr id="5126" name="Group 71"/>
          <p:cNvGrpSpPr>
            <a:grpSpLocks/>
          </p:cNvGrpSpPr>
          <p:nvPr/>
        </p:nvGrpSpPr>
        <p:grpSpPr bwMode="auto">
          <a:xfrm>
            <a:off x="9175751" y="2401888"/>
            <a:ext cx="2233613" cy="2827337"/>
            <a:chOff x="3600" y="1320"/>
            <a:chExt cx="1782" cy="2112"/>
          </a:xfrm>
        </p:grpSpPr>
        <p:sp>
          <p:nvSpPr>
            <p:cNvPr id="5127" name="Oval 72"/>
            <p:cNvSpPr>
              <a:spLocks noChangeArrowheads="1"/>
            </p:cNvSpPr>
            <p:nvPr/>
          </p:nvSpPr>
          <p:spPr bwMode="auto">
            <a:xfrm>
              <a:off x="4038" y="314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dirty="0"/>
                <a:t>A</a:t>
              </a:r>
            </a:p>
          </p:txBody>
        </p:sp>
        <p:sp>
          <p:nvSpPr>
            <p:cNvPr id="5128" name="Oval 73"/>
            <p:cNvSpPr>
              <a:spLocks noChangeArrowheads="1"/>
            </p:cNvSpPr>
            <p:nvPr/>
          </p:nvSpPr>
          <p:spPr bwMode="auto">
            <a:xfrm>
              <a:off x="3600" y="22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C</a:t>
              </a:r>
            </a:p>
          </p:txBody>
        </p:sp>
        <p:sp>
          <p:nvSpPr>
            <p:cNvPr id="5129" name="Oval 74"/>
            <p:cNvSpPr>
              <a:spLocks noChangeArrowheads="1"/>
            </p:cNvSpPr>
            <p:nvPr/>
          </p:nvSpPr>
          <p:spPr bwMode="auto">
            <a:xfrm>
              <a:off x="3846" y="132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E</a:t>
              </a:r>
            </a:p>
          </p:txBody>
        </p:sp>
        <p:sp>
          <p:nvSpPr>
            <p:cNvPr id="5130" name="Oval 75"/>
            <p:cNvSpPr>
              <a:spLocks noChangeArrowheads="1"/>
            </p:cNvSpPr>
            <p:nvPr/>
          </p:nvSpPr>
          <p:spPr bwMode="auto">
            <a:xfrm>
              <a:off x="5094" y="267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B</a:t>
              </a:r>
            </a:p>
          </p:txBody>
        </p:sp>
        <p:sp>
          <p:nvSpPr>
            <p:cNvPr id="5131" name="Oval 76"/>
            <p:cNvSpPr>
              <a:spLocks noChangeArrowheads="1"/>
            </p:cNvSpPr>
            <p:nvPr/>
          </p:nvSpPr>
          <p:spPr bwMode="auto">
            <a:xfrm>
              <a:off x="4806" y="180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D</a:t>
              </a:r>
            </a:p>
          </p:txBody>
        </p:sp>
        <p:cxnSp>
          <p:nvCxnSpPr>
            <p:cNvPr id="5132" name="AutoShape 77"/>
            <p:cNvCxnSpPr>
              <a:cxnSpLocks noChangeShapeType="1"/>
              <a:stCxn id="5127" idx="1"/>
              <a:endCxn id="5128" idx="4"/>
            </p:cNvCxnSpPr>
            <p:nvPr/>
          </p:nvCxnSpPr>
          <p:spPr bwMode="auto">
            <a:xfrm flipH="1" flipV="1">
              <a:off x="3744" y="2574"/>
              <a:ext cx="336" cy="60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3" name="AutoShape 78"/>
            <p:cNvCxnSpPr>
              <a:cxnSpLocks noChangeShapeType="1"/>
              <a:stCxn id="5127" idx="7"/>
              <a:endCxn id="5130" idx="3"/>
            </p:cNvCxnSpPr>
            <p:nvPr/>
          </p:nvCxnSpPr>
          <p:spPr bwMode="auto">
            <a:xfrm flipV="1">
              <a:off x="4284" y="2928"/>
              <a:ext cx="852" cy="2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4" name="AutoShape 79"/>
            <p:cNvCxnSpPr>
              <a:cxnSpLocks noChangeShapeType="1"/>
              <a:stCxn id="5128" idx="0"/>
              <a:endCxn id="5129" idx="3"/>
            </p:cNvCxnSpPr>
            <p:nvPr/>
          </p:nvCxnSpPr>
          <p:spPr bwMode="auto">
            <a:xfrm flipV="1">
              <a:off x="3744" y="1572"/>
              <a:ext cx="144" cy="7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5" name="AutoShape 80"/>
            <p:cNvCxnSpPr>
              <a:cxnSpLocks noChangeShapeType="1"/>
              <a:stCxn id="5131" idx="1"/>
              <a:endCxn id="5129" idx="6"/>
            </p:cNvCxnSpPr>
            <p:nvPr/>
          </p:nvCxnSpPr>
          <p:spPr bwMode="auto">
            <a:xfrm flipH="1" flipV="1">
              <a:off x="4140" y="1464"/>
              <a:ext cx="708" cy="3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6" name="AutoShape 81"/>
            <p:cNvCxnSpPr>
              <a:cxnSpLocks noChangeShapeType="1"/>
              <a:stCxn id="5130" idx="0"/>
              <a:endCxn id="5131" idx="4"/>
            </p:cNvCxnSpPr>
            <p:nvPr/>
          </p:nvCxnSpPr>
          <p:spPr bwMode="auto">
            <a:xfrm flipH="1" flipV="1">
              <a:off x="4950" y="2094"/>
              <a:ext cx="288" cy="5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7" name="AutoShape 82"/>
            <p:cNvCxnSpPr>
              <a:cxnSpLocks noChangeShapeType="1"/>
              <a:stCxn id="5127" idx="0"/>
              <a:endCxn id="5131" idx="3"/>
            </p:cNvCxnSpPr>
            <p:nvPr/>
          </p:nvCxnSpPr>
          <p:spPr bwMode="auto">
            <a:xfrm flipV="1">
              <a:off x="4182" y="2052"/>
              <a:ext cx="666" cy="108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8" name="AutoShape 83"/>
            <p:cNvCxnSpPr>
              <a:cxnSpLocks noChangeShapeType="1"/>
              <a:stCxn id="5128" idx="7"/>
              <a:endCxn id="5131" idx="2"/>
            </p:cNvCxnSpPr>
            <p:nvPr/>
          </p:nvCxnSpPr>
          <p:spPr bwMode="auto">
            <a:xfrm flipV="1">
              <a:off x="3846" y="1944"/>
              <a:ext cx="954" cy="3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9" name="AutoShape 84"/>
            <p:cNvCxnSpPr>
              <a:cxnSpLocks noChangeShapeType="1"/>
              <a:stCxn id="5127" idx="2"/>
              <a:endCxn id="5129" idx="2"/>
            </p:cNvCxnSpPr>
            <p:nvPr/>
          </p:nvCxnSpPr>
          <p:spPr bwMode="auto">
            <a:xfrm rot="10800000">
              <a:off x="3840" y="1464"/>
              <a:ext cx="192" cy="1824"/>
            </a:xfrm>
            <a:prstGeom prst="curvedConnector3">
              <a:avLst>
                <a:gd name="adj1" fmla="val 501560"/>
              </a:avLst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8464402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Digraph Application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solidFill>
                  <a:schemeClr val="tx2"/>
                </a:solidFill>
              </a:rPr>
              <a:t>Scheduling</a:t>
            </a:r>
            <a:r>
              <a:rPr lang="en-US" altLang="en-US" sz="2800"/>
              <a:t>: edge (a,b) means task a must be completed before b can be started</a:t>
            </a:r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C769BB1-699E-4778-BFB6-9727BDBDEC05}" type="slidenum">
              <a:rPr lang="en-US" altLang="lv-LV" sz="1400"/>
              <a:pPr eaLnBrk="1" hangingPunct="1"/>
              <a:t>39</a:t>
            </a:fld>
            <a:endParaRPr lang="en-US" altLang="lv-LV" sz="1400"/>
          </a:p>
        </p:txBody>
      </p:sp>
      <p:sp>
        <p:nvSpPr>
          <p:cNvPr id="6150" name="Oval 153"/>
          <p:cNvSpPr>
            <a:spLocks noChangeArrowheads="1"/>
          </p:cNvSpPr>
          <p:nvPr/>
        </p:nvSpPr>
        <p:spPr bwMode="auto">
          <a:xfrm>
            <a:off x="8305800" y="5302250"/>
            <a:ext cx="1676400" cy="10223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The good life</a:t>
            </a:r>
          </a:p>
        </p:txBody>
      </p:sp>
      <p:sp>
        <p:nvSpPr>
          <p:cNvPr id="6151" name="Oval 155"/>
          <p:cNvSpPr>
            <a:spLocks noChangeArrowheads="1"/>
          </p:cNvSpPr>
          <p:nvPr/>
        </p:nvSpPr>
        <p:spPr bwMode="auto">
          <a:xfrm>
            <a:off x="4510088" y="4724401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ics141</a:t>
            </a:r>
          </a:p>
        </p:txBody>
      </p:sp>
      <p:sp>
        <p:nvSpPr>
          <p:cNvPr id="6152" name="Oval 156"/>
          <p:cNvSpPr>
            <a:spLocks noChangeArrowheads="1"/>
          </p:cNvSpPr>
          <p:nvPr/>
        </p:nvSpPr>
        <p:spPr bwMode="auto">
          <a:xfrm>
            <a:off x="3051175" y="4710114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ics131</a:t>
            </a:r>
          </a:p>
        </p:txBody>
      </p:sp>
      <p:sp>
        <p:nvSpPr>
          <p:cNvPr id="6153" name="Oval 157"/>
          <p:cNvSpPr>
            <a:spLocks noChangeArrowheads="1"/>
          </p:cNvSpPr>
          <p:nvPr/>
        </p:nvSpPr>
        <p:spPr bwMode="auto">
          <a:xfrm>
            <a:off x="5929313" y="4724401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ics121</a:t>
            </a:r>
          </a:p>
        </p:txBody>
      </p:sp>
      <p:sp>
        <p:nvSpPr>
          <p:cNvPr id="6154" name="Oval 158"/>
          <p:cNvSpPr>
            <a:spLocks noChangeArrowheads="1"/>
          </p:cNvSpPr>
          <p:nvPr/>
        </p:nvSpPr>
        <p:spPr bwMode="auto">
          <a:xfrm>
            <a:off x="4481513" y="3751264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ics53</a:t>
            </a:r>
          </a:p>
        </p:txBody>
      </p:sp>
      <p:sp>
        <p:nvSpPr>
          <p:cNvPr id="6155" name="Oval 159"/>
          <p:cNvSpPr>
            <a:spLocks noChangeArrowheads="1"/>
          </p:cNvSpPr>
          <p:nvPr/>
        </p:nvSpPr>
        <p:spPr bwMode="auto">
          <a:xfrm>
            <a:off x="5929313" y="3808414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ics52</a:t>
            </a:r>
          </a:p>
        </p:txBody>
      </p:sp>
      <p:sp>
        <p:nvSpPr>
          <p:cNvPr id="6156" name="Oval 160"/>
          <p:cNvSpPr>
            <a:spLocks noChangeArrowheads="1"/>
          </p:cNvSpPr>
          <p:nvPr/>
        </p:nvSpPr>
        <p:spPr bwMode="auto">
          <a:xfrm>
            <a:off x="3051175" y="3751264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ics51</a:t>
            </a:r>
          </a:p>
        </p:txBody>
      </p:sp>
      <p:sp>
        <p:nvSpPr>
          <p:cNvPr id="6157" name="Oval 161"/>
          <p:cNvSpPr>
            <a:spLocks noChangeArrowheads="1"/>
          </p:cNvSpPr>
          <p:nvPr/>
        </p:nvSpPr>
        <p:spPr bwMode="auto">
          <a:xfrm>
            <a:off x="5943600" y="2708276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ics23</a:t>
            </a:r>
          </a:p>
        </p:txBody>
      </p:sp>
      <p:sp>
        <p:nvSpPr>
          <p:cNvPr id="6158" name="Oval 162"/>
          <p:cNvSpPr>
            <a:spLocks noChangeArrowheads="1"/>
          </p:cNvSpPr>
          <p:nvPr/>
        </p:nvSpPr>
        <p:spPr bwMode="auto">
          <a:xfrm>
            <a:off x="4495800" y="2708276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ics22</a:t>
            </a:r>
          </a:p>
        </p:txBody>
      </p:sp>
      <p:sp>
        <p:nvSpPr>
          <p:cNvPr id="6159" name="Oval 163"/>
          <p:cNvSpPr>
            <a:spLocks noChangeArrowheads="1"/>
          </p:cNvSpPr>
          <p:nvPr/>
        </p:nvSpPr>
        <p:spPr bwMode="auto">
          <a:xfrm>
            <a:off x="3051175" y="2708276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ics21</a:t>
            </a:r>
          </a:p>
        </p:txBody>
      </p:sp>
      <p:cxnSp>
        <p:nvCxnSpPr>
          <p:cNvPr id="6160" name="AutoShape 164"/>
          <p:cNvCxnSpPr>
            <a:cxnSpLocks noChangeShapeType="1"/>
            <a:stCxn id="6159" idx="6"/>
            <a:endCxn id="6158" idx="2"/>
          </p:cNvCxnSpPr>
          <p:nvPr/>
        </p:nvCxnSpPr>
        <p:spPr bwMode="auto">
          <a:xfrm>
            <a:off x="4132263" y="2954338"/>
            <a:ext cx="3492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1" name="AutoShape 165"/>
          <p:cNvCxnSpPr>
            <a:cxnSpLocks noChangeShapeType="1"/>
            <a:stCxn id="6158" idx="6"/>
            <a:endCxn id="6157" idx="2"/>
          </p:cNvCxnSpPr>
          <p:nvPr/>
        </p:nvCxnSpPr>
        <p:spPr bwMode="auto">
          <a:xfrm>
            <a:off x="5576889" y="2954338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2" name="AutoShape 166"/>
          <p:cNvCxnSpPr>
            <a:cxnSpLocks noChangeShapeType="1"/>
            <a:stCxn id="6159" idx="4"/>
            <a:endCxn id="6156" idx="0"/>
          </p:cNvCxnSpPr>
          <p:nvPr/>
        </p:nvCxnSpPr>
        <p:spPr bwMode="auto">
          <a:xfrm>
            <a:off x="3584575" y="3214689"/>
            <a:ext cx="0" cy="5222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3" name="AutoShape 167"/>
          <p:cNvCxnSpPr>
            <a:cxnSpLocks noChangeShapeType="1"/>
            <a:stCxn id="6157" idx="4"/>
            <a:endCxn id="6155" idx="0"/>
          </p:cNvCxnSpPr>
          <p:nvPr/>
        </p:nvCxnSpPr>
        <p:spPr bwMode="auto">
          <a:xfrm flipH="1">
            <a:off x="6462714" y="3214689"/>
            <a:ext cx="14287" cy="5794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4" name="AutoShape 168"/>
          <p:cNvCxnSpPr>
            <a:cxnSpLocks noChangeShapeType="1"/>
            <a:stCxn id="6156" idx="6"/>
            <a:endCxn id="6154" idx="2"/>
          </p:cNvCxnSpPr>
          <p:nvPr/>
        </p:nvCxnSpPr>
        <p:spPr bwMode="auto">
          <a:xfrm>
            <a:off x="4132263" y="3997325"/>
            <a:ext cx="33496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5" name="AutoShape 169"/>
          <p:cNvCxnSpPr>
            <a:cxnSpLocks noChangeShapeType="1"/>
            <a:stCxn id="6159" idx="5"/>
            <a:endCxn id="6154" idx="1"/>
          </p:cNvCxnSpPr>
          <p:nvPr/>
        </p:nvCxnSpPr>
        <p:spPr bwMode="auto">
          <a:xfrm>
            <a:off x="3962400" y="3143251"/>
            <a:ext cx="674688" cy="6651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6" name="AutoShape 170"/>
          <p:cNvCxnSpPr>
            <a:cxnSpLocks noChangeShapeType="1"/>
            <a:stCxn id="6158" idx="4"/>
            <a:endCxn id="6154" idx="0"/>
          </p:cNvCxnSpPr>
          <p:nvPr/>
        </p:nvCxnSpPr>
        <p:spPr bwMode="auto">
          <a:xfrm flipH="1">
            <a:off x="5014914" y="3214689"/>
            <a:ext cx="14287" cy="5222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7" name="AutoShape 171"/>
          <p:cNvCxnSpPr>
            <a:cxnSpLocks noChangeShapeType="1"/>
            <a:stCxn id="6157" idx="3"/>
            <a:endCxn id="6154" idx="7"/>
          </p:cNvCxnSpPr>
          <p:nvPr/>
        </p:nvCxnSpPr>
        <p:spPr bwMode="auto">
          <a:xfrm flipH="1">
            <a:off x="5392739" y="3143251"/>
            <a:ext cx="706437" cy="6651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8" name="AutoShape 172"/>
          <p:cNvCxnSpPr>
            <a:cxnSpLocks noChangeShapeType="1"/>
            <a:stCxn id="6155" idx="4"/>
            <a:endCxn id="6153" idx="0"/>
          </p:cNvCxnSpPr>
          <p:nvPr/>
        </p:nvCxnSpPr>
        <p:spPr bwMode="auto">
          <a:xfrm>
            <a:off x="6462713" y="4314825"/>
            <a:ext cx="0" cy="3952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9" name="AutoShape 173"/>
          <p:cNvCxnSpPr>
            <a:cxnSpLocks noChangeShapeType="1"/>
            <a:stCxn id="6159" idx="2"/>
            <a:endCxn id="6152" idx="2"/>
          </p:cNvCxnSpPr>
          <p:nvPr/>
        </p:nvCxnSpPr>
        <p:spPr bwMode="auto">
          <a:xfrm rot="10800000" flipH="1" flipV="1">
            <a:off x="3036889" y="2954339"/>
            <a:ext cx="1587" cy="2001837"/>
          </a:xfrm>
          <a:prstGeom prst="curvedConnector3">
            <a:avLst>
              <a:gd name="adj1" fmla="val -135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0" name="AutoShape 174"/>
          <p:cNvCxnSpPr>
            <a:cxnSpLocks noChangeShapeType="1"/>
            <a:stCxn id="6156" idx="5"/>
            <a:endCxn id="6151" idx="1"/>
          </p:cNvCxnSpPr>
          <p:nvPr/>
        </p:nvCxnSpPr>
        <p:spPr bwMode="auto">
          <a:xfrm>
            <a:off x="3962401" y="4186238"/>
            <a:ext cx="703263" cy="5953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1" name="Oval 175"/>
          <p:cNvSpPr>
            <a:spLocks noChangeArrowheads="1"/>
          </p:cNvSpPr>
          <p:nvPr/>
        </p:nvSpPr>
        <p:spPr bwMode="auto">
          <a:xfrm>
            <a:off x="8610600" y="4132264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ics161</a:t>
            </a:r>
          </a:p>
        </p:txBody>
      </p:sp>
      <p:sp>
        <p:nvSpPr>
          <p:cNvPr id="6172" name="Oval 176"/>
          <p:cNvSpPr>
            <a:spLocks noChangeArrowheads="1"/>
          </p:cNvSpPr>
          <p:nvPr/>
        </p:nvSpPr>
        <p:spPr bwMode="auto">
          <a:xfrm>
            <a:off x="4038600" y="5638801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ics151</a:t>
            </a:r>
          </a:p>
        </p:txBody>
      </p:sp>
      <p:cxnSp>
        <p:nvCxnSpPr>
          <p:cNvPr id="6173" name="AutoShape 177"/>
          <p:cNvCxnSpPr>
            <a:cxnSpLocks noChangeShapeType="1"/>
            <a:stCxn id="6156" idx="4"/>
            <a:endCxn id="6172" idx="0"/>
          </p:cNvCxnSpPr>
          <p:nvPr/>
        </p:nvCxnSpPr>
        <p:spPr bwMode="auto">
          <a:xfrm rot="16200000" flipH="1">
            <a:off x="3394869" y="4447382"/>
            <a:ext cx="1366838" cy="987425"/>
          </a:xfrm>
          <a:prstGeom prst="curvedConnector3">
            <a:avLst>
              <a:gd name="adj1" fmla="val 3402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4" name="AutoShape 178"/>
          <p:cNvCxnSpPr>
            <a:cxnSpLocks noChangeShapeType="1"/>
            <a:stCxn id="6157" idx="6"/>
            <a:endCxn id="6172" idx="6"/>
          </p:cNvCxnSpPr>
          <p:nvPr/>
        </p:nvCxnSpPr>
        <p:spPr bwMode="auto">
          <a:xfrm flipH="1">
            <a:off x="5119688" y="2954339"/>
            <a:ext cx="1905000" cy="2930525"/>
          </a:xfrm>
          <a:prstGeom prst="curvedConnector3">
            <a:avLst>
              <a:gd name="adj1" fmla="val -25167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5" name="AutoShape 179"/>
          <p:cNvCxnSpPr>
            <a:cxnSpLocks noChangeShapeType="1"/>
            <a:stCxn id="6157" idx="6"/>
            <a:endCxn id="6171" idx="0"/>
          </p:cNvCxnSpPr>
          <p:nvPr/>
        </p:nvCxnSpPr>
        <p:spPr bwMode="auto">
          <a:xfrm>
            <a:off x="7024688" y="2954339"/>
            <a:ext cx="2119312" cy="1163637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6" name="AutoShape 180"/>
          <p:cNvCxnSpPr>
            <a:cxnSpLocks noChangeShapeType="1"/>
            <a:stCxn id="6171" idx="4"/>
            <a:endCxn id="6150" idx="0"/>
          </p:cNvCxnSpPr>
          <p:nvPr/>
        </p:nvCxnSpPr>
        <p:spPr bwMode="auto">
          <a:xfrm>
            <a:off x="9144000" y="4638675"/>
            <a:ext cx="0" cy="6492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7" name="Oval 181"/>
          <p:cNvSpPr>
            <a:spLocks noChangeArrowheads="1"/>
          </p:cNvSpPr>
          <p:nvPr/>
        </p:nvSpPr>
        <p:spPr bwMode="auto">
          <a:xfrm>
            <a:off x="7391400" y="4733926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ics171</a:t>
            </a:r>
          </a:p>
        </p:txBody>
      </p:sp>
      <p:cxnSp>
        <p:nvCxnSpPr>
          <p:cNvPr id="6178" name="AutoShape 182"/>
          <p:cNvCxnSpPr>
            <a:cxnSpLocks noChangeShapeType="1"/>
            <a:stCxn id="6155" idx="6"/>
            <a:endCxn id="6177" idx="0"/>
          </p:cNvCxnSpPr>
          <p:nvPr/>
        </p:nvCxnSpPr>
        <p:spPr bwMode="auto">
          <a:xfrm>
            <a:off x="7010400" y="4054476"/>
            <a:ext cx="914400" cy="66516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886159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Applications</a:t>
            </a:r>
          </a:p>
        </p:txBody>
      </p:sp>
      <p:sp>
        <p:nvSpPr>
          <p:cNvPr id="1030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/>
              <a:t>Electronic circuits</a:t>
            </a:r>
          </a:p>
          <a:p>
            <a:pPr lvl="1" eaLnBrk="1" hangingPunct="1"/>
            <a:r>
              <a:rPr lang="en-US" altLang="lv-LV" sz="2000"/>
              <a:t>Printed circuit board</a:t>
            </a:r>
          </a:p>
          <a:p>
            <a:pPr lvl="1" eaLnBrk="1" hangingPunct="1"/>
            <a:r>
              <a:rPr lang="en-US" altLang="lv-LV" sz="2000"/>
              <a:t>Integrated circuit</a:t>
            </a:r>
          </a:p>
          <a:p>
            <a:pPr eaLnBrk="1" hangingPunct="1"/>
            <a:r>
              <a:rPr lang="en-US" altLang="lv-LV"/>
              <a:t>Transportation networks</a:t>
            </a:r>
          </a:p>
          <a:p>
            <a:pPr lvl="1" eaLnBrk="1" hangingPunct="1"/>
            <a:r>
              <a:rPr lang="en-US" altLang="lv-LV" sz="2000"/>
              <a:t>Highway network</a:t>
            </a:r>
          </a:p>
          <a:p>
            <a:pPr lvl="1" eaLnBrk="1" hangingPunct="1"/>
            <a:r>
              <a:rPr lang="en-US" altLang="lv-LV" sz="2000"/>
              <a:t>Flight network</a:t>
            </a:r>
          </a:p>
          <a:p>
            <a:pPr eaLnBrk="1" hangingPunct="1"/>
            <a:r>
              <a:rPr lang="en-US" altLang="lv-LV"/>
              <a:t>Computer networks</a:t>
            </a:r>
          </a:p>
          <a:p>
            <a:pPr lvl="1" eaLnBrk="1" hangingPunct="1"/>
            <a:r>
              <a:rPr lang="en-US" altLang="lv-LV" sz="2000"/>
              <a:t>Local area network</a:t>
            </a:r>
          </a:p>
          <a:p>
            <a:pPr lvl="1" eaLnBrk="1" hangingPunct="1"/>
            <a:r>
              <a:rPr lang="en-US" altLang="lv-LV" sz="2000"/>
              <a:t>Internet</a:t>
            </a:r>
          </a:p>
          <a:p>
            <a:pPr lvl="1" eaLnBrk="1" hangingPunct="1"/>
            <a:r>
              <a:rPr lang="en-US" altLang="lv-LV" sz="2000"/>
              <a:t>Web</a:t>
            </a:r>
          </a:p>
          <a:p>
            <a:pPr eaLnBrk="1" hangingPunct="1"/>
            <a:r>
              <a:rPr lang="en-US" altLang="lv-LV"/>
              <a:t>Databases</a:t>
            </a:r>
          </a:p>
          <a:p>
            <a:pPr lvl="1" eaLnBrk="1" hangingPunct="1"/>
            <a:r>
              <a:rPr lang="en-US" altLang="lv-LV" sz="2000"/>
              <a:t>Entity-relationship diagram</a:t>
            </a:r>
          </a:p>
        </p:txBody>
      </p:sp>
      <p:graphicFrame>
        <p:nvGraphicFramePr>
          <p:cNvPr id="1026" name="Object 2052"/>
          <p:cNvGraphicFramePr>
            <a:graphicFrameLocks noChangeAspect="1"/>
          </p:cNvGraphicFramePr>
          <p:nvPr/>
        </p:nvGraphicFramePr>
        <p:xfrm>
          <a:off x="2133600" y="1314450"/>
          <a:ext cx="8077200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VISIO" r:id="rId3" imgW="10087200" imgH="7006320" progId="Visio.Drawing.6">
                  <p:embed/>
                </p:oleObj>
              </mc:Choice>
              <mc:Fallback>
                <p:oleObj name="VISIO" r:id="rId3" imgW="10087200" imgH="7006320" progId="Visio.Drawing.6">
                  <p:embed/>
                  <p:pic>
                    <p:nvPicPr>
                      <p:cNvPr id="1026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314450"/>
                        <a:ext cx="8077200" cy="508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62357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Directed DFS</a:t>
            </a:r>
          </a:p>
        </p:txBody>
      </p:sp>
      <p:sp>
        <p:nvSpPr>
          <p:cNvPr id="294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4587875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/>
              <a:t>We can specialize the traversal algorithms (DFS and BFS) to digraphs by traversing edges only along their direction</a:t>
            </a:r>
          </a:p>
          <a:p>
            <a:pPr eaLnBrk="1" hangingPunct="1">
              <a:defRPr/>
            </a:pPr>
            <a:r>
              <a:rPr lang="en-US" sz="2000" dirty="0"/>
              <a:t>In the directed DFS algorithm, we have four types of edges</a:t>
            </a:r>
          </a:p>
          <a:p>
            <a:pPr lvl="1" eaLnBrk="1" hangingPunct="1">
              <a:defRPr/>
            </a:pPr>
            <a:r>
              <a:rPr lang="en-US" sz="1800" dirty="0">
                <a:solidFill>
                  <a:schemeClr val="tx2"/>
                </a:solidFill>
              </a:rPr>
              <a:t>discovery edges</a:t>
            </a:r>
          </a:p>
          <a:p>
            <a:pPr lvl="1" eaLnBrk="1" hangingPunct="1">
              <a:defRPr/>
            </a:pPr>
            <a:r>
              <a:rPr lang="en-US" sz="1800" dirty="0">
                <a:solidFill>
                  <a:schemeClr val="accent6"/>
                </a:solidFill>
              </a:rPr>
              <a:t>back edges</a:t>
            </a:r>
          </a:p>
          <a:p>
            <a:pPr lvl="1" eaLnBrk="1" hangingPunct="1">
              <a:defRPr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forward edges</a:t>
            </a:r>
          </a:p>
          <a:p>
            <a:pPr lvl="1" eaLnBrk="1" hangingPunct="1">
              <a:defRPr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cross edges</a:t>
            </a:r>
          </a:p>
          <a:p>
            <a:pPr eaLnBrk="1" hangingPunct="1">
              <a:defRPr/>
            </a:pPr>
            <a:r>
              <a:rPr lang="en-US" sz="2000" dirty="0"/>
              <a:t>A directed DFS starting at a vertex </a:t>
            </a:r>
            <a:r>
              <a:rPr lang="en-US" sz="2000" b="1" i="1" dirty="0">
                <a:latin typeface="Times New Roman" pitchFamily="18" charset="0"/>
              </a:rPr>
              <a:t>s</a:t>
            </a:r>
            <a:r>
              <a:rPr lang="en-US" sz="2000" dirty="0"/>
              <a:t> determines the vertices </a:t>
            </a:r>
            <a:r>
              <a:rPr lang="en-US" sz="2000" dirty="0">
                <a:solidFill>
                  <a:schemeClr val="tx2"/>
                </a:solidFill>
              </a:rPr>
              <a:t>reachable</a:t>
            </a:r>
            <a:r>
              <a:rPr lang="en-US" sz="2000" dirty="0"/>
              <a:t> from </a:t>
            </a:r>
            <a:r>
              <a:rPr lang="en-US" sz="2000" b="1" i="1" dirty="0">
                <a:latin typeface="Times New Roman" pitchFamily="18" charset="0"/>
              </a:rPr>
              <a:t>s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87F7AC2-6819-48CA-8BD1-5152C3D258F6}" type="slidenum">
              <a:rPr lang="en-US" altLang="lv-LV" sz="1400"/>
              <a:pPr eaLnBrk="1" hangingPunct="1"/>
              <a:t>40</a:t>
            </a:fld>
            <a:endParaRPr lang="en-US" altLang="lv-LV" sz="1400"/>
          </a:p>
        </p:txBody>
      </p:sp>
      <p:sp>
        <p:nvSpPr>
          <p:cNvPr id="294916" name="Oval 4"/>
          <p:cNvSpPr>
            <a:spLocks noChangeArrowheads="1"/>
          </p:cNvSpPr>
          <p:nvPr/>
        </p:nvSpPr>
        <p:spPr bwMode="auto">
          <a:xfrm>
            <a:off x="7934325" y="49911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rgbClr val="40458C"/>
                </a:solidFill>
              </a:rPr>
              <a:t>A</a:t>
            </a:r>
          </a:p>
        </p:txBody>
      </p:sp>
      <p:sp>
        <p:nvSpPr>
          <p:cNvPr id="294917" name="Oval 5"/>
          <p:cNvSpPr>
            <a:spLocks noChangeArrowheads="1"/>
          </p:cNvSpPr>
          <p:nvPr/>
        </p:nvSpPr>
        <p:spPr bwMode="auto">
          <a:xfrm>
            <a:off x="7239000" y="36195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rgbClr val="40458C"/>
                </a:solidFill>
              </a:rPr>
              <a:t>C</a:t>
            </a:r>
          </a:p>
        </p:txBody>
      </p:sp>
      <p:sp>
        <p:nvSpPr>
          <p:cNvPr id="294918" name="Oval 6"/>
          <p:cNvSpPr>
            <a:spLocks noChangeArrowheads="1"/>
          </p:cNvSpPr>
          <p:nvPr/>
        </p:nvSpPr>
        <p:spPr bwMode="auto">
          <a:xfrm>
            <a:off x="7629525" y="20955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rgbClr val="40458C"/>
                </a:solidFill>
              </a:rPr>
              <a:t>E</a:t>
            </a:r>
          </a:p>
        </p:txBody>
      </p:sp>
      <p:sp>
        <p:nvSpPr>
          <p:cNvPr id="294919" name="Oval 7"/>
          <p:cNvSpPr>
            <a:spLocks noChangeArrowheads="1"/>
          </p:cNvSpPr>
          <p:nvPr/>
        </p:nvSpPr>
        <p:spPr bwMode="auto">
          <a:xfrm>
            <a:off x="9610725" y="42481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rgbClr val="40458C"/>
                </a:solidFill>
              </a:rPr>
              <a:t>B</a:t>
            </a:r>
          </a:p>
        </p:txBody>
      </p:sp>
      <p:sp>
        <p:nvSpPr>
          <p:cNvPr id="294920" name="Oval 8"/>
          <p:cNvSpPr>
            <a:spLocks noChangeArrowheads="1"/>
          </p:cNvSpPr>
          <p:nvPr/>
        </p:nvSpPr>
        <p:spPr bwMode="auto">
          <a:xfrm>
            <a:off x="9153525" y="28575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rgbClr val="40458C"/>
                </a:solidFill>
              </a:rPr>
              <a:t>D</a:t>
            </a:r>
          </a:p>
        </p:txBody>
      </p:sp>
      <p:cxnSp>
        <p:nvCxnSpPr>
          <p:cNvPr id="7179" name="AutoShape 9"/>
          <p:cNvCxnSpPr>
            <a:cxnSpLocks noChangeShapeType="1"/>
            <a:stCxn id="294916" idx="1"/>
            <a:endCxn id="294917" idx="4"/>
          </p:cNvCxnSpPr>
          <p:nvPr/>
        </p:nvCxnSpPr>
        <p:spPr bwMode="auto">
          <a:xfrm flipH="1" flipV="1">
            <a:off x="7467600" y="4086226"/>
            <a:ext cx="533400" cy="9620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0" name="AutoShape 10"/>
          <p:cNvCxnSpPr>
            <a:cxnSpLocks noChangeShapeType="1"/>
            <a:stCxn id="294916" idx="6"/>
            <a:endCxn id="294919" idx="3"/>
          </p:cNvCxnSpPr>
          <p:nvPr/>
        </p:nvCxnSpPr>
        <p:spPr bwMode="auto">
          <a:xfrm flipV="1">
            <a:off x="8391526" y="4638676"/>
            <a:ext cx="1285875" cy="5810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1" name="AutoShape 11"/>
          <p:cNvCxnSpPr>
            <a:cxnSpLocks noChangeShapeType="1"/>
            <a:stCxn id="294917" idx="0"/>
            <a:endCxn id="294918" idx="4"/>
          </p:cNvCxnSpPr>
          <p:nvPr/>
        </p:nvCxnSpPr>
        <p:spPr bwMode="auto">
          <a:xfrm rot="5400000" flipH="1" flipV="1">
            <a:off x="7129463" y="2890838"/>
            <a:ext cx="1066800" cy="3905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4924" name="AutoShape 12"/>
          <p:cNvCxnSpPr>
            <a:cxnSpLocks noChangeShapeType="1"/>
            <a:stCxn id="294920" idx="1"/>
            <a:endCxn id="294918" idx="6"/>
          </p:cNvCxnSpPr>
          <p:nvPr/>
        </p:nvCxnSpPr>
        <p:spPr bwMode="auto">
          <a:xfrm flipH="1" flipV="1">
            <a:off x="8096250" y="2324100"/>
            <a:ext cx="1123950" cy="590550"/>
          </a:xfrm>
          <a:prstGeom prst="straightConnector1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ysDot"/>
            <a:round/>
            <a:headEnd/>
            <a:tailEnd type="triangle" w="med" len="lg"/>
          </a:ln>
          <a:effectLst/>
        </p:spPr>
      </p:cxnSp>
      <p:cxnSp>
        <p:nvCxnSpPr>
          <p:cNvPr id="294925" name="AutoShape 13"/>
          <p:cNvCxnSpPr>
            <a:cxnSpLocks noChangeShapeType="1"/>
            <a:endCxn id="294920" idx="5"/>
          </p:cNvCxnSpPr>
          <p:nvPr/>
        </p:nvCxnSpPr>
        <p:spPr bwMode="auto">
          <a:xfrm rot="16200000" flipV="1">
            <a:off x="9196388" y="3595688"/>
            <a:ext cx="990600" cy="295275"/>
          </a:xfrm>
          <a:prstGeom prst="straightConnector1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ysDot"/>
            <a:round/>
            <a:headEnd/>
            <a:tailEnd type="triangle" w="med" len="lg"/>
          </a:ln>
          <a:effectLst/>
        </p:spPr>
      </p:cxnSp>
      <p:cxnSp>
        <p:nvCxnSpPr>
          <p:cNvPr id="294926" name="AutoShape 14"/>
          <p:cNvCxnSpPr>
            <a:cxnSpLocks noChangeShapeType="1"/>
            <a:stCxn id="294916" idx="7"/>
            <a:endCxn id="294920" idx="3"/>
          </p:cNvCxnSpPr>
          <p:nvPr/>
        </p:nvCxnSpPr>
        <p:spPr bwMode="auto">
          <a:xfrm rot="5400000" flipH="1" flipV="1">
            <a:off x="7867650" y="3705225"/>
            <a:ext cx="1809750" cy="895350"/>
          </a:xfrm>
          <a:prstGeom prst="straightConnector1">
            <a:avLst/>
          </a:prstGeom>
          <a:noFill/>
          <a:ln w="38100">
            <a:solidFill>
              <a:schemeClr val="accent5">
                <a:lumMod val="50000"/>
              </a:schemeClr>
            </a:solidFill>
            <a:prstDash val="dashDot"/>
            <a:round/>
            <a:headEnd/>
            <a:tailEnd type="triangle" w="med" len="lg"/>
          </a:ln>
          <a:effectLst/>
        </p:spPr>
      </p:cxnSp>
      <p:cxnSp>
        <p:nvCxnSpPr>
          <p:cNvPr id="7185" name="AutoShape 15"/>
          <p:cNvCxnSpPr>
            <a:cxnSpLocks noChangeShapeType="1"/>
            <a:stCxn id="294917" idx="7"/>
            <a:endCxn id="294920" idx="2"/>
          </p:cNvCxnSpPr>
          <p:nvPr/>
        </p:nvCxnSpPr>
        <p:spPr bwMode="auto">
          <a:xfrm flipV="1">
            <a:off x="7629526" y="3086100"/>
            <a:ext cx="1514475" cy="5905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6" name="AutoShape 16"/>
          <p:cNvCxnSpPr>
            <a:cxnSpLocks noChangeShapeType="1"/>
            <a:stCxn id="294916" idx="2"/>
            <a:endCxn id="294918" idx="2"/>
          </p:cNvCxnSpPr>
          <p:nvPr/>
        </p:nvCxnSpPr>
        <p:spPr bwMode="auto">
          <a:xfrm rot="10800000">
            <a:off x="7620000" y="2324100"/>
            <a:ext cx="304800" cy="2895600"/>
          </a:xfrm>
          <a:prstGeom prst="curvedConnector3">
            <a:avLst>
              <a:gd name="adj1" fmla="val 501560"/>
            </a:avLst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480866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pitchFamily="34" charset="0"/>
                <a:cs typeface="Calibri" pitchFamily="34" charset="0"/>
              </a:rPr>
              <a:t>Objectives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Looking ahead – in this chapter, we’ll consider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Graph Representation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Graph Traversals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Shortest Paths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Cycle Detection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Spanning Trees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Connectivity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3401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Topological Sort</a:t>
            </a:r>
          </a:p>
          <a:p>
            <a:r>
              <a:rPr lang="en-US" dirty="0" smtClean="0"/>
              <a:t>Networks</a:t>
            </a:r>
          </a:p>
          <a:p>
            <a:r>
              <a:rPr lang="en-US" dirty="0" smtClean="0"/>
              <a:t>Matching</a:t>
            </a:r>
          </a:p>
          <a:p>
            <a:r>
              <a:rPr lang="en-US" dirty="0" smtClean="0"/>
              <a:t>Eulerian and Hamiltonian Graphs</a:t>
            </a:r>
          </a:p>
          <a:p>
            <a:r>
              <a:rPr lang="en-US" dirty="0" smtClean="0"/>
              <a:t>Graph Coloring</a:t>
            </a:r>
          </a:p>
          <a:p>
            <a:r>
              <a:rPr lang="en-US" dirty="0" smtClean="0"/>
              <a:t>NP-Complete Problems in Graph Theory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46025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Introductory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Although trees are quite flexible, they have an inherent limitation in that they can only express hierarchical structures</a:t>
            </a:r>
          </a:p>
          <a:p>
            <a:r>
              <a:rPr lang="en-US" dirty="0" smtClean="0"/>
              <a:t>Fortunately, we can generalize a tree to form a </a:t>
            </a:r>
            <a:r>
              <a:rPr lang="en-US" b="1" i="1" dirty="0" smtClean="0"/>
              <a:t>graph</a:t>
            </a:r>
            <a:r>
              <a:rPr lang="en-US" dirty="0" smtClean="0"/>
              <a:t>, in which this limitation is removed</a:t>
            </a:r>
          </a:p>
          <a:p>
            <a:r>
              <a:rPr lang="en-US" dirty="0" smtClean="0"/>
              <a:t>Informally, a graph is a collection of nodes and the connections between them</a:t>
            </a:r>
          </a:p>
          <a:p>
            <a:r>
              <a:rPr lang="en-US" dirty="0" smtClean="0"/>
              <a:t>Figure 8.1 illustrates some examples of graphs; notice there is typically no limitation on the number of vertices or edges</a:t>
            </a:r>
          </a:p>
          <a:p>
            <a:r>
              <a:rPr lang="en-US" dirty="0" smtClean="0"/>
              <a:t>Consequently, graphs are extremely versatile and applicable to a wide variety of situations</a:t>
            </a:r>
          </a:p>
          <a:p>
            <a:r>
              <a:rPr lang="en-US" dirty="0"/>
              <a:t>Graph theory has developed into a sophisticated field of study since its origins in the early </a:t>
            </a:r>
            <a:r>
              <a:rPr lang="en-US" dirty="0" err="1" smtClean="0"/>
              <a:t>1700s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899559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Introductory Remarks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spcBef>
                <a:spcPts val="1200"/>
              </a:spcBef>
              <a:buNone/>
            </a:pPr>
            <a:endParaRPr lang="en-US" sz="1200" dirty="0"/>
          </a:p>
          <a:p>
            <a:pPr marL="0" indent="0">
              <a:spcBef>
                <a:spcPts val="1200"/>
              </a:spcBef>
              <a:buNone/>
            </a:pPr>
            <a:endParaRPr lang="en-US" sz="1200" dirty="0"/>
          </a:p>
          <a:p>
            <a:pPr marL="0" indent="0">
              <a:spcBef>
                <a:spcPts val="1200"/>
              </a:spcBef>
              <a:buNone/>
            </a:pPr>
            <a:endParaRPr lang="en-US" sz="1200" dirty="0"/>
          </a:p>
          <a:p>
            <a:pPr marL="0" indent="0">
              <a:spcBef>
                <a:spcPts val="120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1200" dirty="0"/>
              <a:t>Fig. 8.1 Examples of graphs: (a–d) simple graphs; (c) a complete graph </a:t>
            </a:r>
            <a:r>
              <a:rPr lang="en-US" sz="1200" i="1" dirty="0"/>
              <a:t>K</a:t>
            </a:r>
            <a:r>
              <a:rPr lang="en-US" sz="1200" baseline="-25000" dirty="0"/>
              <a:t>4</a:t>
            </a:r>
            <a:r>
              <a:rPr lang="en-US" sz="1200" dirty="0"/>
              <a:t>; (e) a multigraph;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200" dirty="0"/>
              <a:t>(f) a pseudograph; (g) a circuit in a digraph; (h) a cycle in the digraph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52600"/>
            <a:ext cx="69342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4020143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Introductory Remarks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And, while many results are theoretical, the applications of graphs are numerous and worth consideration</a:t>
            </a:r>
          </a:p>
          <a:p>
            <a:r>
              <a:rPr lang="en-US" dirty="0" smtClean="0"/>
              <a:t>First, though, we need to consider some definitions</a:t>
            </a:r>
          </a:p>
          <a:p>
            <a:r>
              <a:rPr lang="en-US" dirty="0"/>
              <a:t>A </a:t>
            </a:r>
            <a:r>
              <a:rPr lang="en-US" b="1" i="1" dirty="0" smtClean="0"/>
              <a:t>simple graph</a:t>
            </a:r>
            <a:r>
              <a:rPr lang="en-US" dirty="0" smtClean="0"/>
              <a:t> </a:t>
            </a:r>
            <a:r>
              <a:rPr lang="en-US" i="1" dirty="0"/>
              <a:t>G</a:t>
            </a:r>
            <a:r>
              <a:rPr lang="en-US" dirty="0"/>
              <a:t> = (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) consists of a (finite) set denoted by 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dirty="0"/>
              <a:t>a collection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dirty="0" smtClean="0"/>
              <a:t>of </a:t>
            </a:r>
            <a:r>
              <a:rPr lang="en-US" dirty="0"/>
              <a:t>unordered pairs {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} of distinct elements from </a:t>
            </a:r>
            <a:r>
              <a:rPr lang="en-US" i="1" dirty="0" smtClean="0"/>
              <a:t>V</a:t>
            </a:r>
          </a:p>
          <a:p>
            <a:r>
              <a:rPr lang="en-US" dirty="0" smtClean="0"/>
              <a:t>Each </a:t>
            </a:r>
            <a:r>
              <a:rPr lang="en-US" dirty="0"/>
              <a:t>element of </a:t>
            </a:r>
            <a:r>
              <a:rPr lang="en-US" i="1" dirty="0"/>
              <a:t>V</a:t>
            </a:r>
            <a:r>
              <a:rPr lang="en-US" dirty="0"/>
              <a:t> is called a </a:t>
            </a:r>
            <a:r>
              <a:rPr lang="en-US" b="1" i="1" dirty="0"/>
              <a:t>vertex</a:t>
            </a:r>
            <a:r>
              <a:rPr lang="en-US" dirty="0"/>
              <a:t> or a </a:t>
            </a:r>
            <a:r>
              <a:rPr lang="en-US" b="1" i="1" dirty="0"/>
              <a:t>point</a:t>
            </a:r>
            <a:r>
              <a:rPr lang="en-US" dirty="0"/>
              <a:t> or a </a:t>
            </a:r>
            <a:r>
              <a:rPr lang="en-US" b="1" i="1" dirty="0"/>
              <a:t>node</a:t>
            </a:r>
            <a:r>
              <a:rPr lang="en-US" dirty="0"/>
              <a:t>, and each element of </a:t>
            </a:r>
            <a:r>
              <a:rPr lang="en-US" i="1" dirty="0"/>
              <a:t>E</a:t>
            </a:r>
            <a:r>
              <a:rPr lang="en-US" dirty="0"/>
              <a:t> is called an </a:t>
            </a:r>
            <a:r>
              <a:rPr lang="en-US" b="1" i="1" dirty="0"/>
              <a:t>edge</a:t>
            </a:r>
            <a:r>
              <a:rPr lang="en-US" dirty="0"/>
              <a:t> or a </a:t>
            </a:r>
            <a:r>
              <a:rPr lang="en-US" b="1" i="1" dirty="0"/>
              <a:t>line</a:t>
            </a:r>
            <a:r>
              <a:rPr lang="en-US" dirty="0"/>
              <a:t> or a </a:t>
            </a:r>
            <a:r>
              <a:rPr lang="en-US" b="1" i="1" dirty="0" smtClean="0"/>
              <a:t>link</a:t>
            </a:r>
          </a:p>
          <a:p>
            <a:r>
              <a:rPr lang="en-US" dirty="0"/>
              <a:t>The number of vertices, the </a:t>
            </a:r>
            <a:r>
              <a:rPr lang="en-US" b="1" i="1" dirty="0"/>
              <a:t>cardinality</a:t>
            </a:r>
            <a:r>
              <a:rPr lang="en-US" dirty="0"/>
              <a:t> of </a:t>
            </a:r>
            <a:r>
              <a:rPr lang="en-US" i="1" dirty="0"/>
              <a:t>V</a:t>
            </a:r>
            <a:r>
              <a:rPr lang="en-US" dirty="0"/>
              <a:t>, is called the </a:t>
            </a:r>
            <a:r>
              <a:rPr lang="en-US" b="1" i="1" dirty="0"/>
              <a:t>order of graph</a:t>
            </a:r>
            <a:r>
              <a:rPr lang="en-US" dirty="0"/>
              <a:t> and devoted by |</a:t>
            </a:r>
            <a:r>
              <a:rPr lang="en-US" i="1" dirty="0"/>
              <a:t>V</a:t>
            </a:r>
            <a:r>
              <a:rPr lang="en-US" dirty="0" smtClean="0"/>
              <a:t>|</a:t>
            </a:r>
          </a:p>
          <a:p>
            <a:r>
              <a:rPr lang="en-US" dirty="0" smtClean="0"/>
              <a:t>The </a:t>
            </a:r>
            <a:r>
              <a:rPr lang="en-US" dirty="0"/>
              <a:t>cardinality of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dirty="0" smtClean="0"/>
              <a:t>called </a:t>
            </a:r>
            <a:r>
              <a:rPr lang="en-US" dirty="0"/>
              <a:t>the </a:t>
            </a:r>
            <a:r>
              <a:rPr lang="en-US" b="1" i="1" dirty="0"/>
              <a:t>size of </a:t>
            </a:r>
            <a:r>
              <a:rPr lang="en-US" b="1" i="1" dirty="0" smtClean="0"/>
              <a:t>graph</a:t>
            </a:r>
            <a:r>
              <a:rPr lang="en-US" dirty="0" smtClean="0"/>
              <a:t>, is </a:t>
            </a:r>
            <a:r>
              <a:rPr lang="en-US" dirty="0"/>
              <a:t>denoted by |</a:t>
            </a:r>
            <a:r>
              <a:rPr lang="en-US" i="1" dirty="0"/>
              <a:t>E</a:t>
            </a:r>
            <a:r>
              <a:rPr lang="en-US" dirty="0"/>
              <a:t>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76703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Introductory Remarks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graph </a:t>
                </a:r>
                <a:r>
                  <a:rPr lang="en-US" i="1" dirty="0"/>
                  <a:t>G</a:t>
                </a:r>
                <a:r>
                  <a:rPr lang="en-US" dirty="0"/>
                  <a:t> = (</a:t>
                </a:r>
                <a:r>
                  <a:rPr lang="en-US" i="1" dirty="0"/>
                  <a:t>V</a:t>
                </a:r>
                <a:r>
                  <a:rPr lang="en-US" dirty="0"/>
                  <a:t>, </a:t>
                </a:r>
                <a:r>
                  <a:rPr lang="en-US" i="1" dirty="0"/>
                  <a:t>E</a:t>
                </a:r>
                <a:r>
                  <a:rPr lang="en-US" dirty="0"/>
                  <a:t>) is </a:t>
                </a:r>
                <a:r>
                  <a:rPr lang="en-US" b="1" i="1" dirty="0"/>
                  <a:t>directed</a:t>
                </a:r>
                <a:r>
                  <a:rPr lang="en-US" dirty="0"/>
                  <a:t> if the edge set is composed of ordered vertex (node) </a:t>
                </a:r>
                <a:r>
                  <a:rPr lang="en-US" dirty="0" smtClean="0"/>
                  <a:t>pairs</a:t>
                </a:r>
              </a:p>
              <a:p>
                <a:r>
                  <a:rPr lang="en-US" dirty="0" smtClean="0"/>
                  <a:t>Now these definitions restrict the number of edges that can occur between any two vertices to one</a:t>
                </a:r>
              </a:p>
              <a:p>
                <a:r>
                  <a:rPr lang="en-US" dirty="0" smtClean="0"/>
                  <a:t>If we allow multiple edges between any two vertices, we have a </a:t>
                </a:r>
                <a:r>
                  <a:rPr lang="en-US" b="1" i="1" dirty="0" smtClean="0"/>
                  <a:t>multigraph</a:t>
                </a:r>
                <a:r>
                  <a:rPr lang="en-US" dirty="0" smtClean="0"/>
                  <a:t> (Figure 8.1e)</a:t>
                </a:r>
              </a:p>
              <a:p>
                <a:r>
                  <a:rPr lang="en-US" dirty="0" smtClean="0"/>
                  <a:t>Formally, a multigraph is defined as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V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E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) where </a:t>
                </a:r>
                <a:r>
                  <a:rPr lang="en-US" i="1" dirty="0" smtClean="0"/>
                  <a:t>V</a:t>
                </a:r>
                <a:r>
                  <a:rPr lang="en-US" dirty="0" smtClean="0"/>
                  <a:t> is the set </a:t>
                </a:r>
                <a:r>
                  <a:rPr lang="en-US" dirty="0"/>
                  <a:t>o</a:t>
                </a:r>
                <a:r>
                  <a:rPr lang="en-US" dirty="0" smtClean="0"/>
                  <a:t>f  vertices, </a:t>
                </a:r>
                <a:r>
                  <a:rPr lang="en-US" i="1" dirty="0" smtClean="0"/>
                  <a:t>E</a:t>
                </a:r>
                <a:r>
                  <a:rPr lang="en-US" dirty="0" smtClean="0"/>
                  <a:t> the edges, and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:</a:t>
                </a:r>
                <a:r>
                  <a:rPr lang="en-US" i="1" dirty="0" smtClean="0"/>
                  <a:t>E</a:t>
                </a:r>
                <a:r>
                  <a:rPr lang="en-US" dirty="0" smtClean="0"/>
                  <a:t> →{{</a:t>
                </a:r>
                <a:r>
                  <a:rPr lang="en-US" i="1" dirty="0" smtClean="0"/>
                  <a:t>v</a:t>
                </a:r>
                <a:r>
                  <a:rPr lang="en-US" i="1" baseline="-25000" dirty="0" smtClean="0"/>
                  <a:t>i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v</a:t>
                </a:r>
                <a:r>
                  <a:rPr lang="en-US" i="1" baseline="-25000" dirty="0" smtClean="0"/>
                  <a:t>j</a:t>
                </a:r>
                <a:r>
                  <a:rPr lang="en-US" dirty="0" smtClean="0"/>
                  <a:t>} : </a:t>
                </a:r>
                <a:r>
                  <a:rPr lang="en-US" i="1" dirty="0" smtClean="0"/>
                  <a:t>v</a:t>
                </a:r>
                <a:r>
                  <a:rPr lang="en-US" i="1" baseline="-25000" dirty="0" smtClean="0"/>
                  <a:t>i</a:t>
                </a:r>
                <a:r>
                  <a:rPr lang="en-US" dirty="0" smtClean="0"/>
                  <a:t>,</a:t>
                </a:r>
                <a:r>
                  <a:rPr lang="en-US" i="1" dirty="0" smtClean="0"/>
                  <a:t>v</a:t>
                </a:r>
                <a:r>
                  <a:rPr lang="en-US" i="1" baseline="-25000" dirty="0" smtClean="0"/>
                  <a:t>j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i="1" dirty="0" smtClean="0"/>
                  <a:t>V </a:t>
                </a:r>
                <a:r>
                  <a:rPr lang="en-US" dirty="0" smtClean="0"/>
                  <a:t>and </a:t>
                </a:r>
                <a:r>
                  <a:rPr lang="en-US" i="1" dirty="0" smtClean="0"/>
                  <a:t>v</a:t>
                </a:r>
                <a:r>
                  <a:rPr lang="en-US" i="1" baseline="-25000" dirty="0" smtClean="0"/>
                  <a:t>i</a:t>
                </a:r>
                <a:r>
                  <a:rPr lang="en-US" i="1" dirty="0" smtClean="0"/>
                  <a:t> ≠ v</a:t>
                </a:r>
                <a:r>
                  <a:rPr lang="en-US" i="1" baseline="-25000" dirty="0" smtClean="0"/>
                  <a:t>j</a:t>
                </a:r>
                <a:r>
                  <a:rPr lang="en-US" dirty="0" smtClean="0"/>
                  <a:t>} is a function defining edges as pairs of distinct vertices</a:t>
                </a:r>
              </a:p>
              <a:p>
                <a:r>
                  <a:rPr lang="en-US" dirty="0" smtClean="0"/>
                  <a:t>A </a:t>
                </a:r>
                <a:r>
                  <a:rPr lang="en-US" b="1" i="1" dirty="0" smtClean="0"/>
                  <a:t>pseudograph</a:t>
                </a:r>
                <a:r>
                  <a:rPr lang="en-US" dirty="0" smtClean="0"/>
                  <a:t> is a multigraph that drops the </a:t>
                </a:r>
                <a:r>
                  <a:rPr lang="en-US" i="1" dirty="0"/>
                  <a:t>v</a:t>
                </a:r>
                <a:r>
                  <a:rPr lang="en-US" i="1" baseline="-25000" dirty="0"/>
                  <a:t>i</a:t>
                </a:r>
                <a:r>
                  <a:rPr lang="en-US" i="1" dirty="0"/>
                  <a:t> ≠ </a:t>
                </a:r>
                <a:r>
                  <a:rPr lang="en-US" i="1" dirty="0" smtClean="0"/>
                  <a:t>v</a:t>
                </a:r>
                <a:r>
                  <a:rPr lang="en-US" i="1" baseline="-25000" dirty="0" smtClean="0"/>
                  <a:t>j </a:t>
                </a:r>
                <a:r>
                  <a:rPr lang="en-US" dirty="0" smtClean="0"/>
                  <a:t>condition, allowing the graph to have loops (Figure 8.1f)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 r="-1185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66527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Introductory Remarks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 </a:t>
                </a:r>
                <a:r>
                  <a:rPr lang="en-US" b="1" i="1" dirty="0" smtClean="0"/>
                  <a:t>path</a:t>
                </a:r>
                <a:r>
                  <a:rPr lang="en-US" dirty="0" smtClean="0"/>
                  <a:t> between vertices </a:t>
                </a:r>
                <a:r>
                  <a:rPr lang="en-US" i="1" dirty="0" smtClean="0"/>
                  <a:t>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v</a:t>
                </a:r>
                <a:r>
                  <a:rPr lang="en-US" i="1" baseline="-25000" dirty="0" smtClean="0"/>
                  <a:t>n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is a sequence of edges denoted </a:t>
                </a:r>
                <a:r>
                  <a:rPr lang="en-US" i="1" dirty="0" smtClean="0"/>
                  <a:t>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…, </a:t>
                </a:r>
                <a:r>
                  <a:rPr lang="en-US" i="1" dirty="0" smtClean="0"/>
                  <a:t>v</a:t>
                </a:r>
                <a:r>
                  <a:rPr lang="en-US" i="1" baseline="-25000" dirty="0" smtClean="0"/>
                  <a:t>n</a:t>
                </a:r>
                <a:r>
                  <a:rPr lang="en-US" baseline="-25000" dirty="0" smtClean="0"/>
                  <a:t>-1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v</a:t>
                </a:r>
                <a:r>
                  <a:rPr lang="en-US" i="1" baseline="-25000" dirty="0" smtClean="0"/>
                  <a:t>n</a:t>
                </a:r>
                <a:endParaRPr lang="en-US" dirty="0" smtClean="0"/>
              </a:p>
              <a:p>
                <a:r>
                  <a:rPr lang="en-US" dirty="0" smtClean="0"/>
                  <a:t>If </a:t>
                </a:r>
                <a:r>
                  <a:rPr lang="en-US" i="1" dirty="0" smtClean="0"/>
                  <a:t>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= </a:t>
                </a:r>
                <a:r>
                  <a:rPr lang="en-US" i="1" dirty="0" smtClean="0"/>
                  <a:t>v</a:t>
                </a:r>
                <a:r>
                  <a:rPr lang="en-US" i="1" baseline="-25000" dirty="0" smtClean="0"/>
                  <a:t>n</a:t>
                </a:r>
                <a:r>
                  <a:rPr lang="en-US" dirty="0" smtClean="0"/>
                  <a:t>, and the edges don’t repeat, it is a </a:t>
                </a:r>
                <a:r>
                  <a:rPr lang="en-US" b="1" i="1" dirty="0" smtClean="0"/>
                  <a:t>circuit</a:t>
                </a:r>
                <a:r>
                  <a:rPr lang="en-US" dirty="0"/>
                  <a:t> </a:t>
                </a:r>
                <a:r>
                  <a:rPr lang="en-US" dirty="0" smtClean="0"/>
                  <a:t>(Figure 8.1g); if the vertices in a circuit are different, it is a </a:t>
                </a:r>
                <a:r>
                  <a:rPr lang="en-US" b="1" i="1" dirty="0" smtClean="0"/>
                  <a:t>cycle</a:t>
                </a:r>
                <a:r>
                  <a:rPr lang="en-US" dirty="0" smtClean="0"/>
                  <a:t> (Figure 8.1h)</a:t>
                </a:r>
              </a:p>
              <a:p>
                <a:r>
                  <a:rPr lang="en-US" dirty="0" smtClean="0"/>
                  <a:t>A </a:t>
                </a:r>
                <a:r>
                  <a:rPr lang="en-US" b="1" i="1" dirty="0" smtClean="0"/>
                  <a:t>weighted graph</a:t>
                </a:r>
                <a:r>
                  <a:rPr lang="en-US" dirty="0" smtClean="0"/>
                  <a:t> assigns a value to each edge, based on contextual usage</a:t>
                </a:r>
              </a:p>
              <a:p>
                <a:r>
                  <a:rPr lang="en-US" dirty="0" smtClean="0"/>
                  <a:t>A </a:t>
                </a:r>
                <a:r>
                  <a:rPr lang="en-US" b="1" i="1" dirty="0" smtClean="0"/>
                  <a:t>complete</a:t>
                </a:r>
                <a:r>
                  <a:rPr lang="en-US" dirty="0" smtClean="0"/>
                  <a:t> graph of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vertices, denoted </a:t>
                </a:r>
                <a:r>
                  <a:rPr lang="en-US" i="1" dirty="0" smtClean="0"/>
                  <a:t>K</a:t>
                </a:r>
                <a:r>
                  <a:rPr lang="en-US" i="1" baseline="-25000" dirty="0" smtClean="0"/>
                  <a:t>n</a:t>
                </a:r>
                <a:r>
                  <a:rPr lang="en-US" dirty="0" smtClean="0"/>
                  <a:t>, has exactly one edge between each pair of vertices (Figure 8.1c)</a:t>
                </a:r>
              </a:p>
              <a:p>
                <a:r>
                  <a:rPr lang="en-US" dirty="0" smtClean="0"/>
                  <a:t>The edge count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i="1"/>
                          <m:t>E</m:t>
                        </m:r>
                      </m:e>
                    </m:d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2!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−2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</m:d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 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= </a:t>
                </a:r>
                <a:r>
                  <a:rPr lang="en-US" i="1" dirty="0" smtClean="0"/>
                  <a:t>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</m:d>
                        <m:r>
                          <a:rPr lang="en-US" b="0" i="1" baseline="30000" smtClean="0"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38051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Introductory Remarks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</a:t>
                </a:r>
                <a:r>
                  <a:rPr lang="en-US" b="1" i="1" dirty="0" smtClean="0"/>
                  <a:t>subgraph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 of a graph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, designated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’, is the graph (</a:t>
                </a:r>
                <a:r>
                  <a:rPr lang="en-US" i="1" dirty="0" smtClean="0"/>
                  <a:t>V</a:t>
                </a:r>
                <a:r>
                  <a:rPr lang="en-US" dirty="0" smtClean="0"/>
                  <a:t>’, </a:t>
                </a:r>
                <a:r>
                  <a:rPr lang="en-US" i="1" dirty="0" smtClean="0"/>
                  <a:t>E</a:t>
                </a:r>
                <a:r>
                  <a:rPr lang="en-US" dirty="0" smtClean="0"/>
                  <a:t>’) where </a:t>
                </a:r>
                <a:r>
                  <a:rPr lang="en-US" i="1" dirty="0" smtClean="0"/>
                  <a:t>V</a:t>
                </a:r>
                <a:r>
                  <a:rPr lang="en-US" dirty="0" smtClean="0"/>
                  <a:t>’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i="1" dirty="0" smtClean="0"/>
                  <a:t>V 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E</a:t>
                </a:r>
                <a:r>
                  <a:rPr lang="en-US" dirty="0" smtClean="0"/>
                  <a:t>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i="1" dirty="0" smtClean="0"/>
                  <a:t>E</a:t>
                </a:r>
              </a:p>
              <a:p>
                <a:r>
                  <a:rPr lang="en-US" dirty="0" smtClean="0"/>
                  <a:t>If the edges of the subgraph are defined such that </a:t>
                </a:r>
                <a:r>
                  <a:rPr lang="en-US" i="1" dirty="0" smtClean="0"/>
                  <a:t>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i="1" dirty="0" smtClean="0"/>
                  <a:t>E</a:t>
                </a:r>
                <a:r>
                  <a:rPr lang="en-US" dirty="0" smtClean="0"/>
                  <a:t> if </a:t>
                </a:r>
                <a:r>
                  <a:rPr lang="en-US" i="1" dirty="0"/>
                  <a:t>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 smtClean="0"/>
                  <a:t>E</a:t>
                </a:r>
                <a:r>
                  <a:rPr lang="en-US" dirty="0" smtClean="0"/>
                  <a:t>’, then the subgraph is said to be </a:t>
                </a:r>
                <a:r>
                  <a:rPr lang="en-US" b="1" i="1" dirty="0" smtClean="0"/>
                  <a:t>induced</a:t>
                </a:r>
                <a:r>
                  <a:rPr lang="en-US" dirty="0" smtClean="0"/>
                  <a:t> on its vertices </a:t>
                </a:r>
                <a:r>
                  <a:rPr lang="en-US" i="1" dirty="0" smtClean="0"/>
                  <a:t>V</a:t>
                </a:r>
                <a:r>
                  <a:rPr lang="en-US" dirty="0" smtClean="0"/>
                  <a:t>’</a:t>
                </a:r>
              </a:p>
              <a:p>
                <a:r>
                  <a:rPr lang="en-US" dirty="0" smtClean="0"/>
                  <a:t>Two vertices are </a:t>
                </a:r>
                <a:r>
                  <a:rPr lang="en-US" b="1" i="1" dirty="0" smtClean="0"/>
                  <a:t>adjacent</a:t>
                </a:r>
                <a:r>
                  <a:rPr lang="en-US" dirty="0"/>
                  <a:t> </a:t>
                </a:r>
                <a:r>
                  <a:rPr lang="en-US" dirty="0" smtClean="0"/>
                  <a:t>if the edge defined by them is in </a:t>
                </a:r>
                <a:r>
                  <a:rPr lang="en-US" i="1" dirty="0" smtClean="0"/>
                  <a:t>E</a:t>
                </a:r>
                <a:endParaRPr lang="en-US" dirty="0"/>
              </a:p>
              <a:p>
                <a:r>
                  <a:rPr lang="en-US" dirty="0" smtClean="0"/>
                  <a:t>That edge is called </a:t>
                </a:r>
                <a:r>
                  <a:rPr lang="en-US" b="1" i="1" dirty="0" smtClean="0"/>
                  <a:t>incident with</a:t>
                </a:r>
                <a:r>
                  <a:rPr lang="en-US" dirty="0" smtClean="0"/>
                  <a:t> the vertices</a:t>
                </a:r>
              </a:p>
              <a:p>
                <a:r>
                  <a:rPr lang="en-US" dirty="0" smtClean="0"/>
                  <a:t> The number of edges incident with a vertex </a:t>
                </a:r>
                <a:r>
                  <a:rPr lang="en-US" i="1" dirty="0" smtClean="0"/>
                  <a:t>v</a:t>
                </a:r>
                <a:r>
                  <a:rPr lang="en-US" dirty="0" smtClean="0"/>
                  <a:t>, is the </a:t>
                </a:r>
                <a:r>
                  <a:rPr lang="en-US" b="1" i="1" dirty="0" smtClean="0"/>
                  <a:t>degree</a:t>
                </a:r>
                <a:r>
                  <a:rPr lang="en-US" dirty="0" smtClean="0"/>
                  <a:t> of the vertex; if the degree is 0, </a:t>
                </a:r>
                <a:r>
                  <a:rPr lang="en-US" i="1" dirty="0" smtClean="0"/>
                  <a:t>v</a:t>
                </a:r>
                <a:r>
                  <a:rPr lang="en-US" dirty="0" smtClean="0"/>
                  <a:t> is called </a:t>
                </a:r>
                <a:r>
                  <a:rPr lang="en-US" b="1" i="1" dirty="0" smtClean="0"/>
                  <a:t>isolated</a:t>
                </a:r>
              </a:p>
              <a:p>
                <a:r>
                  <a:rPr lang="en-US" dirty="0" smtClean="0"/>
                  <a:t>Notice that the definition of a graph allows the set </a:t>
                </a:r>
                <a:r>
                  <a:rPr lang="en-US" i="1" dirty="0" smtClean="0"/>
                  <a:t>E</a:t>
                </a:r>
                <a:r>
                  <a:rPr lang="en-US" dirty="0" smtClean="0"/>
                  <a:t> to be empty, so a graph may be composed of isolated vertices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776124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pitchFamily="34" charset="0"/>
                <a:cs typeface="Calibri" pitchFamily="34" charset="0"/>
              </a:rPr>
              <a:t>Graph Representation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Graphs can be represented in a number of ways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One of the simplest is an </a:t>
            </a:r>
            <a:r>
              <a:rPr lang="en-US" b="1" i="1" dirty="0" smtClean="0">
                <a:latin typeface="Calibri" pitchFamily="34" charset="0"/>
                <a:cs typeface="Calibri" pitchFamily="34" charset="0"/>
              </a:rPr>
              <a:t>adjacency list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where each vertex adjacent to a give vertex is listed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This can be designed as a table (known as a 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star representation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or a linked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list, shown in Figure 8.2b-c on page 393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Another representation is as a matrix, which can be designed in two ways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An </a:t>
            </a:r>
            <a:r>
              <a:rPr lang="en-US" b="1" i="1" dirty="0" smtClean="0">
                <a:latin typeface="Calibri" pitchFamily="34" charset="0"/>
                <a:cs typeface="Calibri" pitchFamily="34" charset="0"/>
              </a:rPr>
              <a:t>adjacency matrix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is a </a:t>
            </a:r>
            <a:r>
              <a:rPr lang="en-US" dirty="0"/>
              <a:t>|</a:t>
            </a:r>
            <a:r>
              <a:rPr lang="en-US" i="1" dirty="0"/>
              <a:t>V</a:t>
            </a:r>
            <a:r>
              <a:rPr lang="en-US" dirty="0" smtClean="0"/>
              <a:t>| x </a:t>
            </a:r>
            <a:r>
              <a:rPr lang="en-US" dirty="0"/>
              <a:t>|</a:t>
            </a:r>
            <a:r>
              <a:rPr lang="en-US" i="1" dirty="0"/>
              <a:t>V</a:t>
            </a:r>
            <a:r>
              <a:rPr lang="en-US" dirty="0" smtClean="0"/>
              <a:t>| binary matrix where:</a:t>
            </a: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3733800" y="5105400"/>
          <a:ext cx="4597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4597200" imgH="990360" progId="Equation.DSMT4">
                  <p:embed/>
                </p:oleObj>
              </mc:Choice>
              <mc:Fallback>
                <p:oleObj name="Equation" r:id="rId4" imgW="4597200" imgH="99036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33800" y="5105400"/>
                        <a:ext cx="45974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77113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Terminology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End vertices (or endpoints) of an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U and V are the endpoints of 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Edges incident on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a, d, and b are incident on V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Adjacent 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U and V are adjacent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Degree of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X has degree 5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>
                <a:solidFill>
                  <a:srgbClr val="FF0000"/>
                </a:solidFill>
              </a:rPr>
              <a:t>Parallel edges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>
                <a:solidFill>
                  <a:srgbClr val="FF0000"/>
                </a:solidFill>
              </a:rPr>
              <a:t>h and </a:t>
            </a:r>
            <a:r>
              <a:rPr lang="en-US" altLang="lv-LV" sz="1800" dirty="0" err="1">
                <a:solidFill>
                  <a:srgbClr val="FF0000"/>
                </a:solidFill>
              </a:rPr>
              <a:t>i</a:t>
            </a:r>
            <a:r>
              <a:rPr lang="en-US" altLang="lv-LV" sz="1800" dirty="0">
                <a:solidFill>
                  <a:srgbClr val="FF0000"/>
                </a:solidFill>
              </a:rPr>
              <a:t> are parallel edges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>
                <a:solidFill>
                  <a:srgbClr val="FF0000"/>
                </a:solidFill>
              </a:rPr>
              <a:t>Self-loop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>
                <a:solidFill>
                  <a:srgbClr val="FF0000"/>
                </a:solidFill>
              </a:rPr>
              <a:t>j is a self-loop</a:t>
            </a:r>
          </a:p>
        </p:txBody>
      </p:sp>
      <p:grpSp>
        <p:nvGrpSpPr>
          <p:cNvPr id="7174" name="Group 32"/>
          <p:cNvGrpSpPr>
            <a:grpSpLocks/>
          </p:cNvGrpSpPr>
          <p:nvPr/>
        </p:nvGrpSpPr>
        <p:grpSpPr bwMode="auto">
          <a:xfrm>
            <a:off x="6100763" y="2208213"/>
            <a:ext cx="4197350" cy="3200400"/>
            <a:chOff x="2808" y="1104"/>
            <a:chExt cx="2644" cy="2016"/>
          </a:xfrm>
        </p:grpSpPr>
        <p:sp>
          <p:nvSpPr>
            <p:cNvPr id="7175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X</a:t>
              </a:r>
            </a:p>
          </p:txBody>
        </p:sp>
        <p:sp>
          <p:nvSpPr>
            <p:cNvPr id="7176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U</a:t>
              </a:r>
            </a:p>
          </p:txBody>
        </p:sp>
        <p:sp>
          <p:nvSpPr>
            <p:cNvPr id="7177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V</a:t>
              </a:r>
            </a:p>
          </p:txBody>
        </p:sp>
        <p:sp>
          <p:nvSpPr>
            <p:cNvPr id="7178" name="Oval 7"/>
            <p:cNvSpPr>
              <a:spLocks noChangeArrowheads="1"/>
            </p:cNvSpPr>
            <p:nvPr/>
          </p:nvSpPr>
          <p:spPr bwMode="auto">
            <a:xfrm>
              <a:off x="3384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W</a:t>
              </a:r>
            </a:p>
          </p:txBody>
        </p:sp>
        <p:sp>
          <p:nvSpPr>
            <p:cNvPr id="7179" name="Oval 8"/>
            <p:cNvSpPr>
              <a:spLocks noChangeArrowheads="1"/>
            </p:cNvSpPr>
            <p:nvPr/>
          </p:nvSpPr>
          <p:spPr bwMode="auto">
            <a:xfrm>
              <a:off x="472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Z</a:t>
              </a:r>
            </a:p>
          </p:txBody>
        </p:sp>
        <p:cxnSp>
          <p:nvCxnSpPr>
            <p:cNvPr id="7180" name="AutoShape 9"/>
            <p:cNvCxnSpPr>
              <a:cxnSpLocks noChangeShapeType="1"/>
              <a:stCxn id="7177" idx="3"/>
              <a:endCxn id="7176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1" name="AutoShape 10"/>
            <p:cNvCxnSpPr>
              <a:cxnSpLocks noChangeShapeType="1"/>
              <a:stCxn id="7178" idx="1"/>
              <a:endCxn id="7176" idx="5"/>
            </p:cNvCxnSpPr>
            <p:nvPr/>
          </p:nvCxnSpPr>
          <p:spPr bwMode="auto">
            <a:xfrm flipH="1" flipV="1">
              <a:off x="3054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2" name="AutoShape 11"/>
            <p:cNvCxnSpPr>
              <a:cxnSpLocks noChangeShapeType="1"/>
              <a:stCxn id="7178" idx="7"/>
              <a:endCxn id="7175" idx="3"/>
            </p:cNvCxnSpPr>
            <p:nvPr/>
          </p:nvCxnSpPr>
          <p:spPr bwMode="auto">
            <a:xfrm flipV="1">
              <a:off x="3630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3" name="AutoShape 13"/>
            <p:cNvCxnSpPr>
              <a:cxnSpLocks noChangeShapeType="1"/>
              <a:stCxn id="7177" idx="5"/>
              <a:endCxn id="7175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4" name="AutoShape 14"/>
            <p:cNvCxnSpPr>
              <a:cxnSpLocks noChangeShapeType="1"/>
              <a:stCxn id="7177" idx="4"/>
              <a:endCxn id="7178" idx="0"/>
            </p:cNvCxnSpPr>
            <p:nvPr/>
          </p:nvCxnSpPr>
          <p:spPr bwMode="auto">
            <a:xfrm>
              <a:off x="3528" y="1398"/>
              <a:ext cx="0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5" name="Oval 15"/>
            <p:cNvSpPr>
              <a:spLocks noChangeArrowheads="1"/>
            </p:cNvSpPr>
            <p:nvPr/>
          </p:nvSpPr>
          <p:spPr bwMode="auto">
            <a:xfrm>
              <a:off x="3966" y="2832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Y</a:t>
              </a:r>
            </a:p>
          </p:txBody>
        </p:sp>
        <p:cxnSp>
          <p:nvCxnSpPr>
            <p:cNvPr id="7186" name="AutoShape 16"/>
            <p:cNvCxnSpPr>
              <a:cxnSpLocks noChangeShapeType="1"/>
              <a:stCxn id="7178" idx="5"/>
              <a:endCxn id="7185" idx="1"/>
            </p:cNvCxnSpPr>
            <p:nvPr/>
          </p:nvCxnSpPr>
          <p:spPr bwMode="auto">
            <a:xfrm>
              <a:off x="3630" y="2508"/>
              <a:ext cx="378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7" name="AutoShape 17"/>
            <p:cNvCxnSpPr>
              <a:cxnSpLocks noChangeShapeType="1"/>
              <a:stCxn id="7175" idx="4"/>
              <a:endCxn id="7185" idx="0"/>
            </p:cNvCxnSpPr>
            <p:nvPr/>
          </p:nvCxnSpPr>
          <p:spPr bwMode="auto">
            <a:xfrm>
              <a:off x="4104" y="1974"/>
              <a:ext cx="6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8" name="Text Box 18"/>
            <p:cNvSpPr txBox="1">
              <a:spLocks noChangeArrowheads="1"/>
            </p:cNvSpPr>
            <p:nvPr/>
          </p:nvSpPr>
          <p:spPr bwMode="auto">
            <a:xfrm>
              <a:off x="3054" y="1254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a</a:t>
              </a:r>
            </a:p>
          </p:txBody>
        </p:sp>
        <p:sp>
          <p:nvSpPr>
            <p:cNvPr id="7189" name="Text Box 19"/>
            <p:cNvSpPr txBox="1">
              <a:spLocks noChangeArrowheads="1"/>
            </p:cNvSpPr>
            <p:nvPr/>
          </p:nvSpPr>
          <p:spPr bwMode="auto">
            <a:xfrm>
              <a:off x="3046" y="1974"/>
              <a:ext cx="2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c</a:t>
              </a:r>
            </a:p>
          </p:txBody>
        </p:sp>
        <p:sp>
          <p:nvSpPr>
            <p:cNvPr id="7190" name="Text Box 20"/>
            <p:cNvSpPr txBox="1">
              <a:spLocks noChangeArrowheads="1"/>
            </p:cNvSpPr>
            <p:nvPr/>
          </p:nvSpPr>
          <p:spPr bwMode="auto">
            <a:xfrm>
              <a:off x="3786" y="1254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b</a:t>
              </a:r>
            </a:p>
          </p:txBody>
        </p:sp>
        <p:sp>
          <p:nvSpPr>
            <p:cNvPr id="7191" name="Text Box 21"/>
            <p:cNvSpPr txBox="1">
              <a:spLocks noChangeArrowheads="1"/>
            </p:cNvSpPr>
            <p:nvPr/>
          </p:nvSpPr>
          <p:spPr bwMode="auto">
            <a:xfrm>
              <a:off x="3789" y="2004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e</a:t>
              </a:r>
            </a:p>
          </p:txBody>
        </p:sp>
        <p:sp>
          <p:nvSpPr>
            <p:cNvPr id="7192" name="Text Box 22"/>
            <p:cNvSpPr txBox="1">
              <a:spLocks noChangeArrowheads="1"/>
            </p:cNvSpPr>
            <p:nvPr/>
          </p:nvSpPr>
          <p:spPr bwMode="auto">
            <a:xfrm>
              <a:off x="3504" y="1680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d</a:t>
              </a:r>
            </a:p>
          </p:txBody>
        </p:sp>
        <p:sp>
          <p:nvSpPr>
            <p:cNvPr id="7193" name="Text Box 23"/>
            <p:cNvSpPr txBox="1">
              <a:spLocks noChangeArrowheads="1"/>
            </p:cNvSpPr>
            <p:nvPr/>
          </p:nvSpPr>
          <p:spPr bwMode="auto">
            <a:xfrm>
              <a:off x="3676" y="2646"/>
              <a:ext cx="1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f</a:t>
              </a:r>
            </a:p>
          </p:txBody>
        </p:sp>
        <p:sp>
          <p:nvSpPr>
            <p:cNvPr id="7194" name="Text Box 24"/>
            <p:cNvSpPr txBox="1">
              <a:spLocks noChangeArrowheads="1"/>
            </p:cNvSpPr>
            <p:nvPr/>
          </p:nvSpPr>
          <p:spPr bwMode="auto">
            <a:xfrm>
              <a:off x="4080" y="229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g</a:t>
              </a:r>
            </a:p>
          </p:txBody>
        </p:sp>
        <p:sp>
          <p:nvSpPr>
            <p:cNvPr id="7195" name="Text Box 25"/>
            <p:cNvSpPr txBox="1">
              <a:spLocks noChangeArrowheads="1"/>
            </p:cNvSpPr>
            <p:nvPr/>
          </p:nvSpPr>
          <p:spPr bwMode="auto">
            <a:xfrm>
              <a:off x="4398" y="1392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h</a:t>
              </a:r>
            </a:p>
          </p:txBody>
        </p:sp>
        <p:sp>
          <p:nvSpPr>
            <p:cNvPr id="7196" name="Text Box 26"/>
            <p:cNvSpPr txBox="1">
              <a:spLocks noChangeArrowheads="1"/>
            </p:cNvSpPr>
            <p:nvPr/>
          </p:nvSpPr>
          <p:spPr bwMode="auto">
            <a:xfrm>
              <a:off x="4429" y="2016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i</a:t>
              </a:r>
            </a:p>
          </p:txBody>
        </p:sp>
        <p:sp>
          <p:nvSpPr>
            <p:cNvPr id="7197" name="Text Box 27"/>
            <p:cNvSpPr txBox="1">
              <a:spLocks noChangeArrowheads="1"/>
            </p:cNvSpPr>
            <p:nvPr/>
          </p:nvSpPr>
          <p:spPr bwMode="auto">
            <a:xfrm>
              <a:off x="5282" y="1392"/>
              <a:ext cx="1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j</a:t>
              </a:r>
            </a:p>
          </p:txBody>
        </p:sp>
        <p:cxnSp>
          <p:nvCxnSpPr>
            <p:cNvPr id="7198" name="AutoShape 29"/>
            <p:cNvCxnSpPr>
              <a:cxnSpLocks noChangeShapeType="1"/>
              <a:stCxn id="7175" idx="5"/>
              <a:endCxn id="7179" idx="3"/>
            </p:cNvCxnSpPr>
            <p:nvPr/>
          </p:nvCxnSpPr>
          <p:spPr bwMode="auto">
            <a:xfrm rot="16200000" flipH="1">
              <a:off x="4487" y="1651"/>
              <a:ext cx="1" cy="564"/>
            </a:xfrm>
            <a:prstGeom prst="curvedConnector3">
              <a:avLst>
                <a:gd name="adj1" fmla="val 769999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9" name="AutoShape 30"/>
            <p:cNvCxnSpPr>
              <a:cxnSpLocks noChangeShapeType="1"/>
              <a:stCxn id="7175" idx="7"/>
              <a:endCxn id="7179" idx="1"/>
            </p:cNvCxnSpPr>
            <p:nvPr/>
          </p:nvCxnSpPr>
          <p:spPr bwMode="auto">
            <a:xfrm rot="5400000" flipV="1">
              <a:off x="4487" y="1435"/>
              <a:ext cx="1" cy="564"/>
            </a:xfrm>
            <a:prstGeom prst="curvedConnector3">
              <a:avLst>
                <a:gd name="adj1" fmla="val -61000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0" name="AutoShape 31"/>
            <p:cNvCxnSpPr>
              <a:cxnSpLocks noChangeShapeType="1"/>
              <a:stCxn id="7179" idx="5"/>
              <a:endCxn id="7179" idx="7"/>
            </p:cNvCxnSpPr>
            <p:nvPr/>
          </p:nvCxnSpPr>
          <p:spPr bwMode="auto">
            <a:xfrm rot="5400000" flipH="1" flipV="1">
              <a:off x="4867" y="1823"/>
              <a:ext cx="216" cy="1"/>
            </a:xfrm>
            <a:prstGeom prst="curvedConnector5">
              <a:avLst>
                <a:gd name="adj1" fmla="val -44444"/>
                <a:gd name="adj2" fmla="val 40099986"/>
                <a:gd name="adj3" fmla="val 1467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422526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pitchFamily="34" charset="0"/>
                <a:cs typeface="Calibri" pitchFamily="34" charset="0"/>
              </a:rPr>
              <a:t>Graph Representation (continued)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An example of an adjacency matrix is shown in Figure 8.2d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 order of the vertices in the matrix is arbitrary, so there are n! possible matrices for a graph of 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vertices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It is also possible to generalize an adjacency matrix definition to handle a multigraph by defining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a</a:t>
            </a:r>
            <a:r>
              <a:rPr lang="en-US" i="1" baseline="-25000" dirty="0">
                <a:latin typeface="Calibri" pitchFamily="34" charset="0"/>
                <a:cs typeface="Calibri" pitchFamily="34" charset="0"/>
              </a:rPr>
              <a:t>ij</a:t>
            </a:r>
            <a:r>
              <a:rPr lang="en-US" dirty="0">
                <a:latin typeface="Calibri" pitchFamily="34" charset="0"/>
                <a:cs typeface="Calibri" pitchFamily="34" charset="0"/>
              </a:rPr>
              <a:t> = number of edges between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v</a:t>
            </a:r>
            <a:r>
              <a:rPr lang="en-US" i="1" baseline="-25000" dirty="0">
                <a:latin typeface="Calibri" pitchFamily="34" charset="0"/>
                <a:cs typeface="Calibri" pitchFamily="34" charset="0"/>
              </a:rPr>
              <a:t>i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 and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v</a:t>
            </a:r>
            <a:r>
              <a:rPr lang="en-US" i="1" baseline="-25000" dirty="0">
                <a:latin typeface="Calibri" pitchFamily="34" charset="0"/>
                <a:cs typeface="Calibri" pitchFamily="34" charset="0"/>
              </a:rPr>
              <a:t>j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 second matrix representation is based on incidences, hence the name </a:t>
            </a:r>
            <a:r>
              <a:rPr lang="en-US" b="1" i="1" dirty="0" smtClean="0">
                <a:latin typeface="Calibri" pitchFamily="34" charset="0"/>
                <a:cs typeface="Calibri" pitchFamily="34" charset="0"/>
              </a:rPr>
              <a:t>incidence matrix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An </a:t>
            </a:r>
            <a:r>
              <a:rPr lang="en-US" b="1" i="1" dirty="0" smtClean="0">
                <a:latin typeface="Calibri" pitchFamily="34" charset="0"/>
                <a:cs typeface="Calibri" pitchFamily="34" charset="0"/>
              </a:rPr>
              <a:t>incidence 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matrix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is a </a:t>
            </a:r>
            <a:r>
              <a:rPr lang="en-US" dirty="0"/>
              <a:t>|</a:t>
            </a:r>
            <a:r>
              <a:rPr lang="en-US" i="1" dirty="0"/>
              <a:t>V</a:t>
            </a:r>
            <a:r>
              <a:rPr lang="en-US" dirty="0"/>
              <a:t>| x </a:t>
            </a:r>
            <a:r>
              <a:rPr lang="en-US" dirty="0" smtClean="0"/>
              <a:t>|</a:t>
            </a:r>
            <a:r>
              <a:rPr lang="en-US" i="1" dirty="0" smtClean="0"/>
              <a:t>E</a:t>
            </a:r>
            <a:r>
              <a:rPr lang="en-US" dirty="0" smtClean="0"/>
              <a:t>| </a:t>
            </a:r>
            <a:r>
              <a:rPr lang="en-US" dirty="0"/>
              <a:t>binary matrix where:</a:t>
            </a:r>
          </a:p>
          <a:p>
            <a:pPr marL="0" indent="0">
              <a:buNone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3435350" y="5156200"/>
          <a:ext cx="5194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5194080" imgH="888840" progId="Equation.DSMT4">
                  <p:embed/>
                </p:oleObj>
              </mc:Choice>
              <mc:Fallback>
                <p:oleObj name="Equation" r:id="rId4" imgW="5194080" imgH="888840" progId="Equation.DSMT4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50" y="5156200"/>
                        <a:ext cx="5194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56826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pitchFamily="34" charset="0"/>
                <a:cs typeface="Calibri" pitchFamily="34" charset="0"/>
              </a:rPr>
              <a:t>Graph Representation (continued)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An example of an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incidence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matrix is shown in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Figure 8.2e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For a multigraph, many columns are the same, and a column with a single 1 represents a loop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As far as usage, the proper structure depends to a great extent on the kinds of operations that need to be done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641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Like tree traversals, graph traversals visit each node once</a:t>
            </a:r>
          </a:p>
          <a:p>
            <a:r>
              <a:rPr lang="en-US" dirty="0" smtClean="0"/>
              <a:t>However, we cannot apply tree traversal algorithms to graphs because of cycles and isolated vertices</a:t>
            </a:r>
          </a:p>
          <a:p>
            <a:r>
              <a:rPr lang="en-US" dirty="0" smtClean="0"/>
              <a:t>One algorithm for graph traversal, called the depth-first search, was developed by John Hopcroft and Robert Tarjan in 1974</a:t>
            </a:r>
          </a:p>
          <a:p>
            <a:r>
              <a:rPr lang="en-US" dirty="0" smtClean="0"/>
              <a:t>In this algorithm, each vertex is visited and then all the unvisited vertices adjacent to that vertex are visited</a:t>
            </a:r>
          </a:p>
          <a:p>
            <a:r>
              <a:rPr lang="en-US" dirty="0" smtClean="0"/>
              <a:t>If the vertex has no adjacent vertices, or if they have all been visited, we backtrack to that vertex’s predecessor</a:t>
            </a:r>
          </a:p>
          <a:p>
            <a:r>
              <a:rPr lang="en-US" dirty="0" smtClean="0"/>
              <a:t>This continues until we return to the vertex where the traversal started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43536"/>
      </p:ext>
    </p:extLst>
  </p:cSld>
  <p:clrMapOvr>
    <a:masterClrMapping/>
  </p:clrMapOvr>
  <p:transition spd="slow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any vertices remain unvisited at this point, the traversal restarts at </a:t>
            </a:r>
            <a:r>
              <a:rPr lang="en-US" dirty="0"/>
              <a:t>o</a:t>
            </a:r>
            <a:r>
              <a:rPr lang="en-US" dirty="0" smtClean="0"/>
              <a:t>ne of the unvisited vertices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Although not necessary, the algorithm assigns unique numbers to the vertices, so they are renumbered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Pseudocode for this algorithm is shown on page 395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Figure 8.3 shows an example of this traversal; the numbers indicate the order in which the nodes are visited; the solid lines indicate the edges traversed during the search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1200" dirty="0"/>
              <a:t>Fig. 8.3 An example of application of the depthFirstSearch() algorithm to a 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4" y="4343400"/>
            <a:ext cx="7532687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101451"/>
      </p:ext>
    </p:extLst>
  </p:cSld>
  <p:clrMapOvr>
    <a:masterClrMapping/>
  </p:clrMapOvr>
  <p:transition spd="slow"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algorithm guarantees that we will create a tree (or a forest, which is a set of trees) including the graph’s vertices</a:t>
            </a:r>
          </a:p>
          <a:p>
            <a:r>
              <a:rPr lang="en-US" dirty="0" smtClean="0"/>
              <a:t>Such a tree is called a </a:t>
            </a:r>
            <a:r>
              <a:rPr lang="en-US" b="1" i="1" dirty="0" smtClean="0"/>
              <a:t>spanning tree</a:t>
            </a:r>
            <a:endParaRPr lang="en-US" dirty="0" smtClean="0"/>
          </a:p>
          <a:p>
            <a:r>
              <a:rPr lang="en-US" dirty="0" smtClean="0"/>
              <a:t>The guarantee is based on the algorithm not processing any edge that leads to an already visited node</a:t>
            </a:r>
          </a:p>
          <a:p>
            <a:r>
              <a:rPr lang="en-US" dirty="0" smtClean="0"/>
              <a:t>Consequently, some edges are not included in the tree (marked with dashed lines)</a:t>
            </a:r>
          </a:p>
          <a:p>
            <a:r>
              <a:rPr lang="en-US" dirty="0" smtClean="0"/>
              <a:t>The edges included in the tree are called </a:t>
            </a:r>
            <a:r>
              <a:rPr lang="en-US" b="1" i="1" dirty="0" smtClean="0"/>
              <a:t>forward edges</a:t>
            </a:r>
            <a:r>
              <a:rPr lang="en-US" dirty="0" smtClean="0"/>
              <a:t>; those omitted are called </a:t>
            </a:r>
            <a:r>
              <a:rPr lang="en-US" b="1" i="1" dirty="0" smtClean="0"/>
              <a:t>back edges</a:t>
            </a:r>
            <a:endParaRPr lang="en-US" dirty="0" smtClean="0"/>
          </a:p>
          <a:p>
            <a:r>
              <a:rPr lang="en-US" dirty="0" smtClean="0"/>
              <a:t>In Figure 8.4, we can see this algorithm applied to a </a:t>
            </a:r>
            <a:r>
              <a:rPr lang="en-US" b="1" i="1" dirty="0" smtClean="0"/>
              <a:t>digraph</a:t>
            </a:r>
            <a:r>
              <a:rPr lang="en-US" dirty="0" smtClean="0"/>
              <a:t>, which is a graph where the edges have a direction</a:t>
            </a:r>
            <a:endParaRPr lang="en-US" b="1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23945"/>
      </p:ext>
    </p:extLst>
  </p:cSld>
  <p:clrMapOvr>
    <a:masterClrMapping/>
  </p:clrMapOvr>
  <p:transition spd="slow"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200" dirty="0"/>
              <a:t>Fig. 8.4 The depthFirstSearch() algorithm applied to a digraph</a:t>
            </a:r>
          </a:p>
          <a:p>
            <a:pPr marL="0" indent="0" algn="ctr">
              <a:buNone/>
            </a:pPr>
            <a:endParaRPr lang="en-US" sz="1200" dirty="0"/>
          </a:p>
          <a:p>
            <a:r>
              <a:rPr lang="en-US" dirty="0" smtClean="0"/>
              <a:t>Notice in this case we end up with a forest of three trees, because the traversal must follow the direction of the edges</a:t>
            </a:r>
          </a:p>
          <a:p>
            <a:r>
              <a:rPr lang="en-US" dirty="0" smtClean="0"/>
              <a:t>There are a number of algorithms based on depth-first searching</a:t>
            </a:r>
          </a:p>
          <a:p>
            <a:r>
              <a:rPr lang="en-US" dirty="0" smtClean="0"/>
              <a:t>However, some are more efficient if the underlying mechanism is breadth-first instead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295401"/>
            <a:ext cx="607695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91939"/>
      </p:ext>
    </p:extLst>
  </p:cSld>
  <p:clrMapOvr>
    <a:masterClrMapping/>
  </p:clrMapOvr>
  <p:transition spd="slow"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 from our consideration of tree traversals that depth-first traversals used a stack, while breadth-first used queues</a:t>
            </a:r>
          </a:p>
          <a:p>
            <a:r>
              <a:rPr lang="en-US" dirty="0" smtClean="0"/>
              <a:t>This can be extended to graphs, as the pseudocode on page 397 illustrates</a:t>
            </a:r>
          </a:p>
          <a:p>
            <a:r>
              <a:rPr lang="en-US" dirty="0" smtClean="0"/>
              <a:t>Figure 8.4 shows this applied to a graph; Figure 8.5 shows the application to a digraph</a:t>
            </a:r>
          </a:p>
          <a:p>
            <a:r>
              <a:rPr lang="en-US" dirty="0" smtClean="0"/>
              <a:t>In both, the basic operation is to mark </a:t>
            </a:r>
            <a:r>
              <a:rPr lang="en-US" u="sng" dirty="0" smtClean="0"/>
              <a:t>all</a:t>
            </a:r>
            <a:r>
              <a:rPr lang="en-US" dirty="0" smtClean="0"/>
              <a:t> the vertices accessible from a given vertex, placing them in a queue as they are visited</a:t>
            </a:r>
          </a:p>
          <a:p>
            <a:r>
              <a:rPr lang="en-US" dirty="0" smtClean="0"/>
              <a:t>The first vertex in the queue is then removed, and the process repeated</a:t>
            </a:r>
          </a:p>
          <a:p>
            <a:r>
              <a:rPr lang="en-US" dirty="0" smtClean="0"/>
              <a:t>No visited nodes are revisited; if a node has no accessible nodes, the next node in the queue is removed and processed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63024"/>
      </p:ext>
    </p:extLst>
  </p:cSld>
  <p:clrMapOvr>
    <a:masterClrMapping/>
  </p:clrMapOvr>
  <p:transition spd="slow">
    <p:wip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200" dirty="0"/>
              <a:t>Fig. 8.5 An example of application of the breadthFirstSearch() algorithm to a graph</a:t>
            </a:r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r>
              <a:rPr lang="en-US" sz="1200" dirty="0"/>
              <a:t>Fig. 8.6 The breadthFirstSearch() algorithm applied to a digraph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95400"/>
            <a:ext cx="607695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344" y="3581400"/>
            <a:ext cx="607695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235412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Terminology (cont.)</a:t>
            </a:r>
          </a:p>
        </p:txBody>
      </p:sp>
      <p:sp>
        <p:nvSpPr>
          <p:cNvPr id="82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sequence of alternating vertices and edges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begins with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ends with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each edge is preceded and followed by its endpoints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Simple 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path such that all its vertices and edges are distinct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>
                <a:solidFill>
                  <a:schemeClr val="tx2"/>
                </a:solidFill>
              </a:rPr>
              <a:t>P</a:t>
            </a:r>
            <a:r>
              <a:rPr lang="en-US" altLang="lv-LV" sz="1800" baseline="-25000" dirty="0">
                <a:solidFill>
                  <a:schemeClr val="tx2"/>
                </a:solidFill>
              </a:rPr>
              <a:t>1</a:t>
            </a:r>
            <a:r>
              <a:rPr lang="en-US" altLang="lv-LV" sz="1800" dirty="0">
                <a:solidFill>
                  <a:schemeClr val="tx2"/>
                </a:solidFill>
              </a:rPr>
              <a:t>=(</a:t>
            </a:r>
            <a:r>
              <a:rPr lang="en-US" altLang="lv-LV" sz="1800" dirty="0" err="1">
                <a:solidFill>
                  <a:schemeClr val="tx2"/>
                </a:solidFill>
              </a:rPr>
              <a:t>V,b,X,h,Z</a:t>
            </a:r>
            <a:r>
              <a:rPr lang="en-US" altLang="lv-LV" sz="1800" dirty="0">
                <a:solidFill>
                  <a:schemeClr val="tx2"/>
                </a:solidFill>
              </a:rPr>
              <a:t>)</a:t>
            </a:r>
            <a:r>
              <a:rPr lang="en-US" altLang="lv-LV" sz="1800" dirty="0"/>
              <a:t> is a simple 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>
                <a:solidFill>
                  <a:schemeClr val="accent2"/>
                </a:solidFill>
              </a:rPr>
              <a:t>P</a:t>
            </a:r>
            <a:r>
              <a:rPr lang="en-US" altLang="lv-LV" sz="1800" baseline="-25000" dirty="0">
                <a:solidFill>
                  <a:schemeClr val="accent2"/>
                </a:solidFill>
              </a:rPr>
              <a:t>2</a:t>
            </a:r>
            <a:r>
              <a:rPr lang="en-US" altLang="lv-LV" sz="1800" dirty="0">
                <a:solidFill>
                  <a:schemeClr val="accent2"/>
                </a:solidFill>
              </a:rPr>
              <a:t>=(</a:t>
            </a:r>
            <a:r>
              <a:rPr lang="en-US" altLang="lv-LV" sz="1800" dirty="0" err="1">
                <a:solidFill>
                  <a:schemeClr val="accent2"/>
                </a:solidFill>
              </a:rPr>
              <a:t>U,c,W,e,X,g,Y,f,W,d,V</a:t>
            </a:r>
            <a:r>
              <a:rPr lang="en-US" altLang="lv-LV" sz="1800" dirty="0">
                <a:solidFill>
                  <a:schemeClr val="accent2"/>
                </a:solidFill>
              </a:rPr>
              <a:t>)</a:t>
            </a:r>
            <a:r>
              <a:rPr lang="en-US" altLang="lv-LV" sz="1800" dirty="0"/>
              <a:t> is a path that is not simple</a:t>
            </a:r>
          </a:p>
        </p:txBody>
      </p:sp>
      <p:sp>
        <p:nvSpPr>
          <p:cNvPr id="8196" name="Freeform 30"/>
          <p:cNvSpPr>
            <a:spLocks/>
          </p:cNvSpPr>
          <p:nvPr/>
        </p:nvSpPr>
        <p:spPr bwMode="auto">
          <a:xfrm>
            <a:off x="8239125" y="2905126"/>
            <a:ext cx="1570038" cy="2149475"/>
          </a:xfrm>
          <a:custGeom>
            <a:avLst/>
            <a:gdLst>
              <a:gd name="T0" fmla="*/ 742950 w 989"/>
              <a:gd name="T1" fmla="*/ 0 h 1354"/>
              <a:gd name="T2" fmla="*/ 819150 w 989"/>
              <a:gd name="T3" fmla="*/ 1352550 h 1354"/>
              <a:gd name="T4" fmla="*/ 1476375 w 989"/>
              <a:gd name="T5" fmla="*/ 2057400 h 1354"/>
              <a:gd name="T6" fmla="*/ 1381125 w 989"/>
              <a:gd name="T7" fmla="*/ 800100 h 1354"/>
              <a:gd name="T8" fmla="*/ 695325 w 989"/>
              <a:gd name="T9" fmla="*/ 1276350 h 1354"/>
              <a:gd name="T10" fmla="*/ 0 w 989"/>
              <a:gd name="T11" fmla="*/ 762000 h 13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9"/>
              <a:gd name="T19" fmla="*/ 0 h 1354"/>
              <a:gd name="T20" fmla="*/ 989 w 989"/>
              <a:gd name="T21" fmla="*/ 1354 h 13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9" h="1354">
                <a:moveTo>
                  <a:pt x="468" y="0"/>
                </a:moveTo>
                <a:cubicBezTo>
                  <a:pt x="475" y="142"/>
                  <a:pt x="439" y="636"/>
                  <a:pt x="516" y="852"/>
                </a:cubicBezTo>
                <a:cubicBezTo>
                  <a:pt x="593" y="1068"/>
                  <a:pt x="871" y="1354"/>
                  <a:pt x="930" y="1296"/>
                </a:cubicBezTo>
                <a:cubicBezTo>
                  <a:pt x="989" y="1238"/>
                  <a:pt x="952" y="586"/>
                  <a:pt x="870" y="504"/>
                </a:cubicBezTo>
                <a:cubicBezTo>
                  <a:pt x="788" y="422"/>
                  <a:pt x="583" y="808"/>
                  <a:pt x="438" y="804"/>
                </a:cubicBezTo>
                <a:cubicBezTo>
                  <a:pt x="293" y="800"/>
                  <a:pt x="91" y="547"/>
                  <a:pt x="0" y="480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197" name="Text Box 29"/>
          <p:cNvSpPr txBox="1">
            <a:spLocks noChangeArrowheads="1"/>
          </p:cNvSpPr>
          <p:nvPr/>
        </p:nvSpPr>
        <p:spPr bwMode="auto">
          <a:xfrm>
            <a:off x="9677400" y="28194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P</a:t>
            </a:r>
            <a:r>
              <a:rPr lang="en-US" altLang="lv-LV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198" name="Freeform 28"/>
          <p:cNvSpPr>
            <a:spLocks/>
          </p:cNvSpPr>
          <p:nvPr/>
        </p:nvSpPr>
        <p:spPr bwMode="auto">
          <a:xfrm>
            <a:off x="9172575" y="2724150"/>
            <a:ext cx="1638300" cy="736600"/>
          </a:xfrm>
          <a:custGeom>
            <a:avLst/>
            <a:gdLst>
              <a:gd name="T0" fmla="*/ 0 w 1032"/>
              <a:gd name="T1" fmla="*/ 0 h 464"/>
              <a:gd name="T2" fmla="*/ 733425 w 1032"/>
              <a:gd name="T3" fmla="*/ 628650 h 464"/>
              <a:gd name="T4" fmla="*/ 1638300 w 1032"/>
              <a:gd name="T5" fmla="*/ 647700 h 464"/>
              <a:gd name="T6" fmla="*/ 0 60000 65536"/>
              <a:gd name="T7" fmla="*/ 0 60000 65536"/>
              <a:gd name="T8" fmla="*/ 0 60000 65536"/>
              <a:gd name="T9" fmla="*/ 0 w 1032"/>
              <a:gd name="T10" fmla="*/ 0 h 464"/>
              <a:gd name="T11" fmla="*/ 1032 w 1032"/>
              <a:gd name="T12" fmla="*/ 464 h 4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2" h="464">
                <a:moveTo>
                  <a:pt x="0" y="0"/>
                </a:moveTo>
                <a:cubicBezTo>
                  <a:pt x="77" y="66"/>
                  <a:pt x="290" y="328"/>
                  <a:pt x="462" y="396"/>
                </a:cubicBezTo>
                <a:cubicBezTo>
                  <a:pt x="634" y="464"/>
                  <a:pt x="913" y="406"/>
                  <a:pt x="1032" y="408"/>
                </a:cubicBezTo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01" name="Oval 4"/>
          <p:cNvSpPr>
            <a:spLocks noChangeArrowheads="1"/>
          </p:cNvSpPr>
          <p:nvPr/>
        </p:nvSpPr>
        <p:spPr bwMode="auto">
          <a:xfrm>
            <a:off x="96012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X</a:t>
            </a:r>
          </a:p>
        </p:txBody>
      </p:sp>
      <p:sp>
        <p:nvSpPr>
          <p:cNvPr id="8202" name="Oval 5"/>
          <p:cNvSpPr>
            <a:spLocks noChangeArrowheads="1"/>
          </p:cNvSpPr>
          <p:nvPr/>
        </p:nvSpPr>
        <p:spPr bwMode="auto">
          <a:xfrm>
            <a:off x="77724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U</a:t>
            </a:r>
          </a:p>
        </p:txBody>
      </p:sp>
      <p:sp>
        <p:nvSpPr>
          <p:cNvPr id="8203" name="Oval 6"/>
          <p:cNvSpPr>
            <a:spLocks noChangeArrowheads="1"/>
          </p:cNvSpPr>
          <p:nvPr/>
        </p:nvSpPr>
        <p:spPr bwMode="auto">
          <a:xfrm>
            <a:off x="8686800" y="2362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V</a:t>
            </a:r>
          </a:p>
        </p:txBody>
      </p:sp>
      <p:sp>
        <p:nvSpPr>
          <p:cNvPr id="8204" name="Oval 7"/>
          <p:cNvSpPr>
            <a:spLocks noChangeArrowheads="1"/>
          </p:cNvSpPr>
          <p:nvPr/>
        </p:nvSpPr>
        <p:spPr bwMode="auto">
          <a:xfrm>
            <a:off x="8686800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W</a:t>
            </a:r>
          </a:p>
        </p:txBody>
      </p:sp>
      <p:sp>
        <p:nvSpPr>
          <p:cNvPr id="8205" name="Oval 8"/>
          <p:cNvSpPr>
            <a:spLocks noChangeArrowheads="1"/>
          </p:cNvSpPr>
          <p:nvPr/>
        </p:nvSpPr>
        <p:spPr bwMode="auto">
          <a:xfrm>
            <a:off x="108204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Z</a:t>
            </a:r>
          </a:p>
        </p:txBody>
      </p:sp>
      <p:cxnSp>
        <p:nvCxnSpPr>
          <p:cNvPr id="8206" name="AutoShape 9"/>
          <p:cNvCxnSpPr>
            <a:cxnSpLocks noChangeShapeType="1"/>
            <a:stCxn id="8203" idx="3"/>
            <a:endCxn id="8202" idx="7"/>
          </p:cNvCxnSpPr>
          <p:nvPr/>
        </p:nvCxnSpPr>
        <p:spPr bwMode="auto">
          <a:xfrm flipH="1">
            <a:off x="81629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7" name="AutoShape 10"/>
          <p:cNvCxnSpPr>
            <a:cxnSpLocks noChangeShapeType="1"/>
            <a:stCxn id="8204" idx="1"/>
            <a:endCxn id="8202" idx="5"/>
          </p:cNvCxnSpPr>
          <p:nvPr/>
        </p:nvCxnSpPr>
        <p:spPr bwMode="auto">
          <a:xfrm flipH="1" flipV="1">
            <a:off x="81629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8" name="AutoShape 11"/>
          <p:cNvCxnSpPr>
            <a:cxnSpLocks noChangeShapeType="1"/>
            <a:stCxn id="8204" idx="7"/>
            <a:endCxn id="8201" idx="3"/>
          </p:cNvCxnSpPr>
          <p:nvPr/>
        </p:nvCxnSpPr>
        <p:spPr bwMode="auto">
          <a:xfrm flipV="1">
            <a:off x="90773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9" name="AutoShape 12"/>
          <p:cNvCxnSpPr>
            <a:cxnSpLocks noChangeShapeType="1"/>
            <a:stCxn id="8201" idx="6"/>
            <a:endCxn id="8205" idx="2"/>
          </p:cNvCxnSpPr>
          <p:nvPr/>
        </p:nvCxnSpPr>
        <p:spPr bwMode="auto">
          <a:xfrm>
            <a:off x="10067925" y="3505200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0" name="AutoShape 13"/>
          <p:cNvCxnSpPr>
            <a:cxnSpLocks noChangeShapeType="1"/>
            <a:stCxn id="8203" idx="5"/>
            <a:endCxn id="8201" idx="1"/>
          </p:cNvCxnSpPr>
          <p:nvPr/>
        </p:nvCxnSpPr>
        <p:spPr bwMode="auto">
          <a:xfrm>
            <a:off x="90773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1" name="AutoShape 14"/>
          <p:cNvCxnSpPr>
            <a:cxnSpLocks noChangeShapeType="1"/>
            <a:stCxn id="8203" idx="4"/>
            <a:endCxn id="8204" idx="0"/>
          </p:cNvCxnSpPr>
          <p:nvPr/>
        </p:nvCxnSpPr>
        <p:spPr bwMode="auto">
          <a:xfrm>
            <a:off x="8915400" y="2828925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2" name="Oval 15"/>
          <p:cNvSpPr>
            <a:spLocks noChangeArrowheads="1"/>
          </p:cNvSpPr>
          <p:nvPr/>
        </p:nvSpPr>
        <p:spPr bwMode="auto">
          <a:xfrm>
            <a:off x="9610725" y="5105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Y</a:t>
            </a:r>
          </a:p>
        </p:txBody>
      </p:sp>
      <p:cxnSp>
        <p:nvCxnSpPr>
          <p:cNvPr id="8213" name="AutoShape 16"/>
          <p:cNvCxnSpPr>
            <a:cxnSpLocks noChangeShapeType="1"/>
            <a:stCxn id="8204" idx="5"/>
            <a:endCxn id="8212" idx="1"/>
          </p:cNvCxnSpPr>
          <p:nvPr/>
        </p:nvCxnSpPr>
        <p:spPr bwMode="auto">
          <a:xfrm>
            <a:off x="9077326" y="4591050"/>
            <a:ext cx="600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4" name="AutoShape 17"/>
          <p:cNvCxnSpPr>
            <a:cxnSpLocks noChangeShapeType="1"/>
            <a:stCxn id="8201" idx="4"/>
            <a:endCxn id="8212" idx="0"/>
          </p:cNvCxnSpPr>
          <p:nvPr/>
        </p:nvCxnSpPr>
        <p:spPr bwMode="auto">
          <a:xfrm>
            <a:off x="9829801" y="3743325"/>
            <a:ext cx="9525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5" name="Text Box 18"/>
          <p:cNvSpPr txBox="1">
            <a:spLocks noChangeArrowheads="1"/>
          </p:cNvSpPr>
          <p:nvPr/>
        </p:nvSpPr>
        <p:spPr bwMode="auto">
          <a:xfrm>
            <a:off x="8162925" y="2600325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a</a:t>
            </a:r>
          </a:p>
        </p:txBody>
      </p:sp>
      <p:sp>
        <p:nvSpPr>
          <p:cNvPr id="8216" name="Text Box 19"/>
          <p:cNvSpPr txBox="1">
            <a:spLocks noChangeArrowheads="1"/>
          </p:cNvSpPr>
          <p:nvPr/>
        </p:nvSpPr>
        <p:spPr bwMode="auto">
          <a:xfrm>
            <a:off x="8150225" y="3743325"/>
            <a:ext cx="32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c</a:t>
            </a:r>
          </a:p>
        </p:txBody>
      </p:sp>
      <p:sp>
        <p:nvSpPr>
          <p:cNvPr id="8217" name="Text Box 20"/>
          <p:cNvSpPr txBox="1">
            <a:spLocks noChangeArrowheads="1"/>
          </p:cNvSpPr>
          <p:nvPr/>
        </p:nvSpPr>
        <p:spPr bwMode="auto">
          <a:xfrm>
            <a:off x="9372601" y="25908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b</a:t>
            </a:r>
          </a:p>
        </p:txBody>
      </p:sp>
      <p:sp>
        <p:nvSpPr>
          <p:cNvPr id="8218" name="Text Box 21"/>
          <p:cNvSpPr txBox="1">
            <a:spLocks noChangeArrowheads="1"/>
          </p:cNvSpPr>
          <p:nvPr/>
        </p:nvSpPr>
        <p:spPr bwMode="auto">
          <a:xfrm>
            <a:off x="9296400" y="38100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e</a:t>
            </a:r>
          </a:p>
        </p:txBody>
      </p:sp>
      <p:sp>
        <p:nvSpPr>
          <p:cNvPr id="8219" name="Text Box 22"/>
          <p:cNvSpPr txBox="1">
            <a:spLocks noChangeArrowheads="1"/>
          </p:cNvSpPr>
          <p:nvPr/>
        </p:nvSpPr>
        <p:spPr bwMode="auto">
          <a:xfrm>
            <a:off x="8610601" y="3124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d</a:t>
            </a:r>
          </a:p>
        </p:txBody>
      </p:sp>
      <p:sp>
        <p:nvSpPr>
          <p:cNvPr id="8220" name="Text Box 23"/>
          <p:cNvSpPr txBox="1">
            <a:spLocks noChangeArrowheads="1"/>
          </p:cNvSpPr>
          <p:nvPr/>
        </p:nvSpPr>
        <p:spPr bwMode="auto">
          <a:xfrm>
            <a:off x="9150350" y="4810125"/>
            <a:ext cx="28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f</a:t>
            </a:r>
          </a:p>
        </p:txBody>
      </p:sp>
      <p:sp>
        <p:nvSpPr>
          <p:cNvPr id="8221" name="Text Box 24"/>
          <p:cNvSpPr txBox="1">
            <a:spLocks noChangeArrowheads="1"/>
          </p:cNvSpPr>
          <p:nvPr/>
        </p:nvSpPr>
        <p:spPr bwMode="auto">
          <a:xfrm>
            <a:off x="9791701" y="424815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g</a:t>
            </a:r>
          </a:p>
        </p:txBody>
      </p:sp>
      <p:sp>
        <p:nvSpPr>
          <p:cNvPr id="8222" name="Text Box 25"/>
          <p:cNvSpPr txBox="1">
            <a:spLocks noChangeArrowheads="1"/>
          </p:cNvSpPr>
          <p:nvPr/>
        </p:nvSpPr>
        <p:spPr bwMode="auto">
          <a:xfrm>
            <a:off x="10296525" y="3505201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h</a:t>
            </a:r>
          </a:p>
        </p:txBody>
      </p:sp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8458200" y="35052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accent2"/>
                </a:solidFill>
              </a:rPr>
              <a:t>P</a:t>
            </a:r>
            <a:r>
              <a:rPr lang="en-US" altLang="lv-LV" baseline="-2500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861408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Terminology (cont.)</a:t>
            </a:r>
          </a:p>
        </p:txBody>
      </p:sp>
      <p:sp>
        <p:nvSpPr>
          <p:cNvPr id="92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000"/>
              <a:t>Cycle</a:t>
            </a:r>
          </a:p>
          <a:p>
            <a:pPr lvl="1" eaLnBrk="1" hangingPunct="1"/>
            <a:r>
              <a:rPr lang="en-US" altLang="lv-LV" sz="1800"/>
              <a:t>circular sequence of alternating vertices and edges </a:t>
            </a:r>
          </a:p>
          <a:p>
            <a:pPr lvl="1" eaLnBrk="1" hangingPunct="1"/>
            <a:r>
              <a:rPr lang="en-US" altLang="lv-LV" sz="1800"/>
              <a:t>each edge is preceded and followed by its endpoints</a:t>
            </a:r>
          </a:p>
          <a:p>
            <a:pPr eaLnBrk="1" hangingPunct="1"/>
            <a:r>
              <a:rPr lang="en-US" altLang="lv-LV" sz="2000"/>
              <a:t>Simple cycle</a:t>
            </a:r>
          </a:p>
          <a:p>
            <a:pPr lvl="1" eaLnBrk="1" hangingPunct="1"/>
            <a:r>
              <a:rPr lang="en-US" altLang="lv-LV" sz="1800"/>
              <a:t>cycle such that all its vertices and edges are distinct</a:t>
            </a:r>
          </a:p>
          <a:p>
            <a:pPr eaLnBrk="1" hangingPunct="1"/>
            <a:r>
              <a:rPr lang="en-US" altLang="lv-LV" sz="2000"/>
              <a:t>Examples</a:t>
            </a:r>
          </a:p>
          <a:p>
            <a:pPr lvl="1" eaLnBrk="1" hangingPunct="1"/>
            <a:r>
              <a:rPr lang="en-US" altLang="lv-LV" sz="1800">
                <a:solidFill>
                  <a:schemeClr val="tx2"/>
                </a:solidFill>
              </a:rPr>
              <a:t>C</a:t>
            </a:r>
            <a:r>
              <a:rPr lang="en-US" altLang="lv-LV" sz="1800" baseline="-25000">
                <a:solidFill>
                  <a:schemeClr val="tx2"/>
                </a:solidFill>
              </a:rPr>
              <a:t>1</a:t>
            </a:r>
            <a:r>
              <a:rPr lang="en-US" altLang="lv-LV" sz="1800">
                <a:solidFill>
                  <a:schemeClr val="tx2"/>
                </a:solidFill>
              </a:rPr>
              <a:t>=(V,b,X,g,Y,f,W,c,U,a,</a:t>
            </a:r>
            <a:r>
              <a:rPr lang="en-US" altLang="lv-LV" sz="1800">
                <a:solidFill>
                  <a:schemeClr val="tx2"/>
                </a:solidFill>
                <a:sym typeface="Symbol" panose="05050102010706020507" pitchFamily="18" charset="2"/>
              </a:rPr>
              <a:t></a:t>
            </a:r>
            <a:r>
              <a:rPr lang="en-US" altLang="lv-LV" sz="1800">
                <a:solidFill>
                  <a:schemeClr val="tx2"/>
                </a:solidFill>
              </a:rPr>
              <a:t>)</a:t>
            </a:r>
            <a:r>
              <a:rPr lang="en-US" altLang="lv-LV" sz="1800"/>
              <a:t> is a simple cycle</a:t>
            </a:r>
          </a:p>
          <a:p>
            <a:pPr lvl="1" eaLnBrk="1" hangingPunct="1"/>
            <a:r>
              <a:rPr lang="en-US" altLang="lv-LV" sz="1800">
                <a:solidFill>
                  <a:schemeClr val="accent2"/>
                </a:solidFill>
              </a:rPr>
              <a:t>C</a:t>
            </a:r>
            <a:r>
              <a:rPr lang="en-US" altLang="lv-LV" sz="1800" baseline="-25000">
                <a:solidFill>
                  <a:schemeClr val="accent2"/>
                </a:solidFill>
              </a:rPr>
              <a:t>2</a:t>
            </a:r>
            <a:r>
              <a:rPr lang="en-US" altLang="lv-LV" sz="1800">
                <a:solidFill>
                  <a:schemeClr val="accent2"/>
                </a:solidFill>
              </a:rPr>
              <a:t>=(U,c,W,e,X,g,Y,f,W,d,V,a,</a:t>
            </a:r>
            <a:r>
              <a:rPr lang="en-US" altLang="lv-LV" sz="1800">
                <a:solidFill>
                  <a:schemeClr val="accent2"/>
                </a:solidFill>
                <a:sym typeface="Symbol" panose="05050102010706020507" pitchFamily="18" charset="2"/>
              </a:rPr>
              <a:t></a:t>
            </a:r>
            <a:r>
              <a:rPr lang="en-US" altLang="lv-LV" sz="1800">
                <a:solidFill>
                  <a:schemeClr val="accent2"/>
                </a:solidFill>
              </a:rPr>
              <a:t>)</a:t>
            </a:r>
            <a:r>
              <a:rPr lang="en-US" altLang="lv-LV" sz="1800"/>
              <a:t> is a cycle that is not simple</a:t>
            </a:r>
          </a:p>
        </p:txBody>
      </p:sp>
      <p:sp>
        <p:nvSpPr>
          <p:cNvPr id="9220" name="Freeform 6"/>
          <p:cNvSpPr>
            <a:spLocks/>
          </p:cNvSpPr>
          <p:nvPr/>
        </p:nvSpPr>
        <p:spPr bwMode="auto">
          <a:xfrm>
            <a:off x="7429501" y="2667001"/>
            <a:ext cx="2182813" cy="2652713"/>
          </a:xfrm>
          <a:custGeom>
            <a:avLst/>
            <a:gdLst>
              <a:gd name="T0" fmla="*/ 1209675 w 1375"/>
              <a:gd name="T1" fmla="*/ 57150 h 1671"/>
              <a:gd name="T2" fmla="*/ 1933576 w 1375"/>
              <a:gd name="T3" fmla="*/ 828675 h 1671"/>
              <a:gd name="T4" fmla="*/ 1866901 w 1375"/>
              <a:gd name="T5" fmla="*/ 2647951 h 1671"/>
              <a:gd name="T6" fmla="*/ 38100 w 1375"/>
              <a:gd name="T7" fmla="*/ 800100 h 1671"/>
              <a:gd name="T8" fmla="*/ 723900 w 1375"/>
              <a:gd name="T9" fmla="*/ 0 h 16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75"/>
              <a:gd name="T16" fmla="*/ 0 h 1671"/>
              <a:gd name="T17" fmla="*/ 1375 w 1375"/>
              <a:gd name="T18" fmla="*/ 1671 h 16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75" h="1671">
                <a:moveTo>
                  <a:pt x="762" y="36"/>
                </a:moveTo>
                <a:cubicBezTo>
                  <a:pt x="838" y="117"/>
                  <a:pt x="1149" y="250"/>
                  <a:pt x="1218" y="522"/>
                </a:cubicBezTo>
                <a:cubicBezTo>
                  <a:pt x="1287" y="794"/>
                  <a:pt x="1375" y="1671"/>
                  <a:pt x="1176" y="1668"/>
                </a:cubicBezTo>
                <a:cubicBezTo>
                  <a:pt x="977" y="1665"/>
                  <a:pt x="0" y="798"/>
                  <a:pt x="24" y="504"/>
                </a:cubicBezTo>
                <a:cubicBezTo>
                  <a:pt x="48" y="210"/>
                  <a:pt x="366" y="105"/>
                  <a:pt x="456" y="0"/>
                </a:cubicBezTo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23" name="Freeform 4"/>
          <p:cNvSpPr>
            <a:spLocks/>
          </p:cNvSpPr>
          <p:nvPr/>
        </p:nvSpPr>
        <p:spPr bwMode="auto">
          <a:xfrm>
            <a:off x="7705725" y="2735264"/>
            <a:ext cx="1570038" cy="2319337"/>
          </a:xfrm>
          <a:custGeom>
            <a:avLst/>
            <a:gdLst>
              <a:gd name="T0" fmla="*/ 9525 w 989"/>
              <a:gd name="T1" fmla="*/ 617537 h 1461"/>
              <a:gd name="T2" fmla="*/ 704850 w 989"/>
              <a:gd name="T3" fmla="*/ 150812 h 1461"/>
              <a:gd name="T4" fmla="*/ 819150 w 989"/>
              <a:gd name="T5" fmla="*/ 1522412 h 1461"/>
              <a:gd name="T6" fmla="*/ 1476375 w 989"/>
              <a:gd name="T7" fmla="*/ 2227262 h 1461"/>
              <a:gd name="T8" fmla="*/ 1381125 w 989"/>
              <a:gd name="T9" fmla="*/ 969962 h 1461"/>
              <a:gd name="T10" fmla="*/ 695325 w 989"/>
              <a:gd name="T11" fmla="*/ 1446212 h 1461"/>
              <a:gd name="T12" fmla="*/ 0 w 989"/>
              <a:gd name="T13" fmla="*/ 931862 h 14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89"/>
              <a:gd name="T22" fmla="*/ 0 h 1461"/>
              <a:gd name="T23" fmla="*/ 989 w 989"/>
              <a:gd name="T24" fmla="*/ 1461 h 146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89" h="1461">
                <a:moveTo>
                  <a:pt x="6" y="389"/>
                </a:moveTo>
                <a:cubicBezTo>
                  <a:pt x="79" y="341"/>
                  <a:pt x="359" y="0"/>
                  <a:pt x="444" y="95"/>
                </a:cubicBezTo>
                <a:cubicBezTo>
                  <a:pt x="529" y="190"/>
                  <a:pt x="435" y="741"/>
                  <a:pt x="516" y="959"/>
                </a:cubicBezTo>
                <a:cubicBezTo>
                  <a:pt x="597" y="1177"/>
                  <a:pt x="871" y="1461"/>
                  <a:pt x="930" y="1403"/>
                </a:cubicBezTo>
                <a:cubicBezTo>
                  <a:pt x="989" y="1345"/>
                  <a:pt x="952" y="693"/>
                  <a:pt x="870" y="611"/>
                </a:cubicBezTo>
                <a:cubicBezTo>
                  <a:pt x="788" y="529"/>
                  <a:pt x="583" y="915"/>
                  <a:pt x="438" y="911"/>
                </a:cubicBezTo>
                <a:cubicBezTo>
                  <a:pt x="293" y="907"/>
                  <a:pt x="91" y="654"/>
                  <a:pt x="0" y="587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24" name="Text Box 5"/>
          <p:cNvSpPr txBox="1">
            <a:spLocks noChangeArrowheads="1"/>
          </p:cNvSpPr>
          <p:nvPr/>
        </p:nvSpPr>
        <p:spPr bwMode="auto">
          <a:xfrm>
            <a:off x="9504364" y="3886200"/>
            <a:ext cx="477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  <a:r>
              <a:rPr lang="en-US" altLang="lv-LV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9225" name="Oval 7"/>
          <p:cNvSpPr>
            <a:spLocks noChangeArrowheads="1"/>
          </p:cNvSpPr>
          <p:nvPr/>
        </p:nvSpPr>
        <p:spPr bwMode="auto">
          <a:xfrm>
            <a:off x="90678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X</a:t>
            </a:r>
          </a:p>
        </p:txBody>
      </p:sp>
      <p:sp>
        <p:nvSpPr>
          <p:cNvPr id="9226" name="Oval 8"/>
          <p:cNvSpPr>
            <a:spLocks noChangeArrowheads="1"/>
          </p:cNvSpPr>
          <p:nvPr/>
        </p:nvSpPr>
        <p:spPr bwMode="auto">
          <a:xfrm>
            <a:off x="72390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U</a:t>
            </a:r>
          </a:p>
        </p:txBody>
      </p:sp>
      <p:sp>
        <p:nvSpPr>
          <p:cNvPr id="9227" name="Oval 9"/>
          <p:cNvSpPr>
            <a:spLocks noChangeArrowheads="1"/>
          </p:cNvSpPr>
          <p:nvPr/>
        </p:nvSpPr>
        <p:spPr bwMode="auto">
          <a:xfrm>
            <a:off x="8153400" y="2362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V</a:t>
            </a:r>
          </a:p>
        </p:txBody>
      </p:sp>
      <p:sp>
        <p:nvSpPr>
          <p:cNvPr id="9228" name="Oval 10"/>
          <p:cNvSpPr>
            <a:spLocks noChangeArrowheads="1"/>
          </p:cNvSpPr>
          <p:nvPr/>
        </p:nvSpPr>
        <p:spPr bwMode="auto">
          <a:xfrm>
            <a:off x="8153400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W</a:t>
            </a:r>
          </a:p>
        </p:txBody>
      </p:sp>
      <p:sp>
        <p:nvSpPr>
          <p:cNvPr id="9229" name="Oval 11"/>
          <p:cNvSpPr>
            <a:spLocks noChangeArrowheads="1"/>
          </p:cNvSpPr>
          <p:nvPr/>
        </p:nvSpPr>
        <p:spPr bwMode="auto">
          <a:xfrm>
            <a:off x="102870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Z</a:t>
            </a:r>
          </a:p>
        </p:txBody>
      </p:sp>
      <p:cxnSp>
        <p:nvCxnSpPr>
          <p:cNvPr id="9230" name="AutoShape 12"/>
          <p:cNvCxnSpPr>
            <a:cxnSpLocks noChangeShapeType="1"/>
            <a:stCxn id="9227" idx="3"/>
            <a:endCxn id="9226" idx="7"/>
          </p:cNvCxnSpPr>
          <p:nvPr/>
        </p:nvCxnSpPr>
        <p:spPr bwMode="auto">
          <a:xfrm flipH="1">
            <a:off x="76295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1" name="AutoShape 13"/>
          <p:cNvCxnSpPr>
            <a:cxnSpLocks noChangeShapeType="1"/>
            <a:stCxn id="9228" idx="1"/>
            <a:endCxn id="9226" idx="5"/>
          </p:cNvCxnSpPr>
          <p:nvPr/>
        </p:nvCxnSpPr>
        <p:spPr bwMode="auto">
          <a:xfrm flipH="1" flipV="1">
            <a:off x="76295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2" name="AutoShape 14"/>
          <p:cNvCxnSpPr>
            <a:cxnSpLocks noChangeShapeType="1"/>
            <a:stCxn id="9228" idx="7"/>
            <a:endCxn id="9225" idx="3"/>
          </p:cNvCxnSpPr>
          <p:nvPr/>
        </p:nvCxnSpPr>
        <p:spPr bwMode="auto">
          <a:xfrm flipV="1">
            <a:off x="85439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3" name="AutoShape 15"/>
          <p:cNvCxnSpPr>
            <a:cxnSpLocks noChangeShapeType="1"/>
            <a:stCxn id="9225" idx="6"/>
            <a:endCxn id="9229" idx="2"/>
          </p:cNvCxnSpPr>
          <p:nvPr/>
        </p:nvCxnSpPr>
        <p:spPr bwMode="auto">
          <a:xfrm>
            <a:off x="9534525" y="3505200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4" name="AutoShape 16"/>
          <p:cNvCxnSpPr>
            <a:cxnSpLocks noChangeShapeType="1"/>
            <a:stCxn id="9227" idx="5"/>
            <a:endCxn id="9225" idx="1"/>
          </p:cNvCxnSpPr>
          <p:nvPr/>
        </p:nvCxnSpPr>
        <p:spPr bwMode="auto">
          <a:xfrm>
            <a:off x="85439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5" name="AutoShape 17"/>
          <p:cNvCxnSpPr>
            <a:cxnSpLocks noChangeShapeType="1"/>
            <a:stCxn id="9227" idx="4"/>
            <a:endCxn id="9228" idx="0"/>
          </p:cNvCxnSpPr>
          <p:nvPr/>
        </p:nvCxnSpPr>
        <p:spPr bwMode="auto">
          <a:xfrm>
            <a:off x="8382000" y="2828925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6" name="Oval 18"/>
          <p:cNvSpPr>
            <a:spLocks noChangeArrowheads="1"/>
          </p:cNvSpPr>
          <p:nvPr/>
        </p:nvSpPr>
        <p:spPr bwMode="auto">
          <a:xfrm>
            <a:off x="9077325" y="5105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Y</a:t>
            </a:r>
          </a:p>
        </p:txBody>
      </p:sp>
      <p:cxnSp>
        <p:nvCxnSpPr>
          <p:cNvPr id="9237" name="AutoShape 19"/>
          <p:cNvCxnSpPr>
            <a:cxnSpLocks noChangeShapeType="1"/>
            <a:stCxn id="9228" idx="5"/>
            <a:endCxn id="9236" idx="1"/>
          </p:cNvCxnSpPr>
          <p:nvPr/>
        </p:nvCxnSpPr>
        <p:spPr bwMode="auto">
          <a:xfrm>
            <a:off x="8543926" y="4591050"/>
            <a:ext cx="600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8" name="AutoShape 20"/>
          <p:cNvCxnSpPr>
            <a:cxnSpLocks noChangeShapeType="1"/>
            <a:stCxn id="9225" idx="4"/>
            <a:endCxn id="9236" idx="0"/>
          </p:cNvCxnSpPr>
          <p:nvPr/>
        </p:nvCxnSpPr>
        <p:spPr bwMode="auto">
          <a:xfrm>
            <a:off x="9296401" y="3743325"/>
            <a:ext cx="9525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9" name="Text Box 21"/>
          <p:cNvSpPr txBox="1">
            <a:spLocks noChangeArrowheads="1"/>
          </p:cNvSpPr>
          <p:nvPr/>
        </p:nvSpPr>
        <p:spPr bwMode="auto">
          <a:xfrm>
            <a:off x="7467600" y="25908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a</a:t>
            </a:r>
          </a:p>
        </p:txBody>
      </p:sp>
      <p:sp>
        <p:nvSpPr>
          <p:cNvPr id="9240" name="Text Box 22"/>
          <p:cNvSpPr txBox="1">
            <a:spLocks noChangeArrowheads="1"/>
          </p:cNvSpPr>
          <p:nvPr/>
        </p:nvSpPr>
        <p:spPr bwMode="auto">
          <a:xfrm>
            <a:off x="7467600" y="3962400"/>
            <a:ext cx="32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c</a:t>
            </a:r>
          </a:p>
        </p:txBody>
      </p:sp>
      <p:sp>
        <p:nvSpPr>
          <p:cNvPr id="9241" name="Text Box 23"/>
          <p:cNvSpPr txBox="1">
            <a:spLocks noChangeArrowheads="1"/>
          </p:cNvSpPr>
          <p:nvPr/>
        </p:nvSpPr>
        <p:spPr bwMode="auto">
          <a:xfrm>
            <a:off x="8915401" y="25908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b</a:t>
            </a:r>
          </a:p>
        </p:txBody>
      </p:sp>
      <p:sp>
        <p:nvSpPr>
          <p:cNvPr id="9242" name="Text Box 24"/>
          <p:cNvSpPr txBox="1">
            <a:spLocks noChangeArrowheads="1"/>
          </p:cNvSpPr>
          <p:nvPr/>
        </p:nvSpPr>
        <p:spPr bwMode="auto">
          <a:xfrm>
            <a:off x="8763000" y="38100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e</a:t>
            </a:r>
          </a:p>
        </p:txBody>
      </p:sp>
      <p:sp>
        <p:nvSpPr>
          <p:cNvPr id="9243" name="Text Box 25"/>
          <p:cNvSpPr txBox="1">
            <a:spLocks noChangeArrowheads="1"/>
          </p:cNvSpPr>
          <p:nvPr/>
        </p:nvSpPr>
        <p:spPr bwMode="auto">
          <a:xfrm>
            <a:off x="8077201" y="3124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d</a:t>
            </a:r>
          </a:p>
        </p:txBody>
      </p:sp>
      <p:sp>
        <p:nvSpPr>
          <p:cNvPr id="9244" name="Text Box 26"/>
          <p:cNvSpPr txBox="1">
            <a:spLocks noChangeArrowheads="1"/>
          </p:cNvSpPr>
          <p:nvPr/>
        </p:nvSpPr>
        <p:spPr bwMode="auto">
          <a:xfrm>
            <a:off x="8448675" y="4895850"/>
            <a:ext cx="28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f</a:t>
            </a:r>
          </a:p>
        </p:txBody>
      </p:sp>
      <p:sp>
        <p:nvSpPr>
          <p:cNvPr id="9245" name="Text Box 27"/>
          <p:cNvSpPr txBox="1">
            <a:spLocks noChangeArrowheads="1"/>
          </p:cNvSpPr>
          <p:nvPr/>
        </p:nvSpPr>
        <p:spPr bwMode="auto">
          <a:xfrm>
            <a:off x="9448801" y="4267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g</a:t>
            </a:r>
          </a:p>
        </p:txBody>
      </p:sp>
      <p:sp>
        <p:nvSpPr>
          <p:cNvPr id="9246" name="Text Box 28"/>
          <p:cNvSpPr txBox="1">
            <a:spLocks noChangeArrowheads="1"/>
          </p:cNvSpPr>
          <p:nvPr/>
        </p:nvSpPr>
        <p:spPr bwMode="auto">
          <a:xfrm>
            <a:off x="9763125" y="3505201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h</a:t>
            </a:r>
          </a:p>
        </p:txBody>
      </p:sp>
      <p:sp>
        <p:nvSpPr>
          <p:cNvPr id="9247" name="Text Box 29"/>
          <p:cNvSpPr txBox="1">
            <a:spLocks noChangeArrowheads="1"/>
          </p:cNvSpPr>
          <p:nvPr/>
        </p:nvSpPr>
        <p:spPr bwMode="auto">
          <a:xfrm>
            <a:off x="7918450" y="3505200"/>
            <a:ext cx="477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accent2"/>
                </a:solidFill>
              </a:rPr>
              <a:t>C</a:t>
            </a:r>
            <a:r>
              <a:rPr lang="en-US" altLang="lv-LV" baseline="-2500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019605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Properties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6858000" y="1752600"/>
            <a:ext cx="4978400" cy="1670050"/>
          </a:xfrm>
        </p:spPr>
        <p:txBody>
          <a:bodyPr/>
          <a:lstStyle/>
          <a:p>
            <a:pPr marL="114300" indent="-114300" eaLnBrk="1" hangingPunct="1">
              <a:buNone/>
            </a:pPr>
            <a:r>
              <a:rPr lang="en-US" altLang="lv-LV" sz="2400" dirty="0"/>
              <a:t>Notation</a:t>
            </a:r>
          </a:p>
          <a:p>
            <a:pPr marL="1371600" lvl="1" indent="-914400" eaLnBrk="1" hangingPunct="1">
              <a:buNone/>
            </a:pPr>
            <a:r>
              <a:rPr lang="en-US" altLang="lv-LV" sz="2000" b="1" i="1" dirty="0">
                <a:latin typeface="Times New Roman" panose="02020603050405020304" pitchFamily="18" charset="0"/>
              </a:rPr>
              <a:t>   n	</a:t>
            </a:r>
            <a:r>
              <a:rPr lang="en-US" altLang="lv-LV" sz="2000" dirty="0"/>
              <a:t>number of vertices</a:t>
            </a:r>
          </a:p>
          <a:p>
            <a:pPr marL="1371600" lvl="1" indent="-914400" eaLnBrk="1" hangingPunct="1">
              <a:buNone/>
            </a:pPr>
            <a:r>
              <a:rPr lang="en-US" altLang="lv-LV" sz="2000" b="1" i="1" dirty="0">
                <a:latin typeface="Times New Roman" panose="02020603050405020304" pitchFamily="18" charset="0"/>
              </a:rPr>
              <a:t>   m	</a:t>
            </a:r>
            <a:r>
              <a:rPr lang="en-US" altLang="lv-LV" sz="2000" dirty="0"/>
              <a:t>number of edges</a:t>
            </a:r>
          </a:p>
          <a:p>
            <a:pPr marL="1371600" lvl="1" indent="-914400" eaLnBrk="1" hangingPunct="1">
              <a:buNone/>
            </a:pPr>
            <a:r>
              <a:rPr lang="en-US" altLang="lv-LV" sz="2000" dirty="0" err="1">
                <a:latin typeface="Times New Roman" panose="02020603050405020304" pitchFamily="18" charset="0"/>
              </a:rPr>
              <a:t>deg</a:t>
            </a:r>
            <a:r>
              <a:rPr lang="en-US" altLang="lv-LV" sz="2000" dirty="0">
                <a:latin typeface="Times New Roman" panose="02020603050405020304" pitchFamily="18" charset="0"/>
              </a:rPr>
              <a:t>(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v</a:t>
            </a:r>
            <a:r>
              <a:rPr lang="en-US" altLang="lv-LV" sz="2000" dirty="0">
                <a:latin typeface="Times New Roman" panose="02020603050405020304" pitchFamily="18" charset="0"/>
              </a:rPr>
              <a:t>)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	</a:t>
            </a:r>
            <a:r>
              <a:rPr lang="en-US" altLang="lv-LV" sz="2000" dirty="0"/>
              <a:t>degree of vertex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v</a:t>
            </a:r>
            <a:endParaRPr lang="en-US" altLang="lv-LV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346200" y="1905000"/>
            <a:ext cx="4978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400" dirty="0">
                <a:solidFill>
                  <a:schemeClr val="tx2"/>
                </a:solidFill>
              </a:rPr>
              <a:t>Property 1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800" b="1" dirty="0" err="1">
                <a:latin typeface="Symbol" panose="05050102010706020507" pitchFamily="18" charset="2"/>
              </a:rPr>
              <a:t>S</a:t>
            </a:r>
            <a:r>
              <a:rPr lang="en-US" altLang="lv-LV" sz="2000" b="1" i="1" baseline="-25000" dirty="0" err="1">
                <a:latin typeface="Times New Roman" panose="02020603050405020304" pitchFamily="18" charset="0"/>
              </a:rPr>
              <a:t>v</a:t>
            </a:r>
            <a:r>
              <a:rPr lang="en-US" altLang="lv-LV" sz="2000" b="1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lv-LV" sz="2000" dirty="0" err="1">
                <a:latin typeface="Times New Roman" panose="02020603050405020304" pitchFamily="18" charset="0"/>
              </a:rPr>
              <a:t>deg</a:t>
            </a:r>
            <a:r>
              <a:rPr lang="en-US" altLang="lv-LV" sz="2000" dirty="0">
                <a:latin typeface="Times New Roman" panose="02020603050405020304" pitchFamily="18" charset="0"/>
              </a:rPr>
              <a:t>(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v</a:t>
            </a:r>
            <a:r>
              <a:rPr lang="en-US" altLang="lv-LV" sz="2000" dirty="0">
                <a:latin typeface="Times New Roman" panose="02020603050405020304" pitchFamily="18" charset="0"/>
              </a:rPr>
              <a:t>)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 </a:t>
            </a:r>
            <a:r>
              <a:rPr lang="en-US" altLang="lv-LV" sz="2000" dirty="0">
                <a:latin typeface="Symbol" panose="05050102010706020507" pitchFamily="18" charset="2"/>
              </a:rPr>
              <a:t>= </a:t>
            </a:r>
            <a:r>
              <a:rPr lang="en-US" altLang="lv-LV" sz="2000" dirty="0">
                <a:latin typeface="Times New Roman" panose="02020603050405020304" pitchFamily="18" charset="0"/>
              </a:rPr>
              <a:t>2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m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000" dirty="0">
                <a:solidFill>
                  <a:srgbClr val="000000"/>
                </a:solidFill>
              </a:rPr>
              <a:t>Proof:</a:t>
            </a:r>
            <a:r>
              <a:rPr lang="en-US" altLang="lv-LV" sz="2000" dirty="0"/>
              <a:t> each edge is counted twice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400" dirty="0">
                <a:solidFill>
                  <a:schemeClr val="tx2"/>
                </a:solidFill>
              </a:rPr>
              <a:t>Property 2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In an undirected graph with no self-loops and no multiple edges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 	</a:t>
            </a:r>
            <a:r>
              <a:rPr lang="en-US" altLang="lv-LV" sz="2000" dirty="0">
                <a:latin typeface="Times New Roman" panose="02020603050405020304" pitchFamily="18" charset="0"/>
              </a:rPr>
              <a:t>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m </a:t>
            </a:r>
            <a:r>
              <a:rPr lang="en-US" altLang="lv-LV" sz="2000" b="1" dirty="0">
                <a:latin typeface="Symbol" panose="05050102010706020507" pitchFamily="18" charset="2"/>
                <a:sym typeface="Symbol" panose="05050102010706020507" pitchFamily="18" charset="2"/>
              </a:rPr>
              <a:t>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 </a:t>
            </a:r>
            <a:r>
              <a:rPr lang="en-US" altLang="lv-LV" sz="2000" dirty="0">
                <a:latin typeface="Times New Roman" panose="02020603050405020304" pitchFamily="18" charset="0"/>
              </a:rPr>
              <a:t>(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 </a:t>
            </a:r>
            <a:r>
              <a:rPr lang="en-US" altLang="lv-LV" sz="2000" b="1" dirty="0">
                <a:latin typeface="Symbol" panose="05050102010706020507" pitchFamily="18" charset="2"/>
              </a:rPr>
              <a:t>-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 </a:t>
            </a:r>
            <a:r>
              <a:rPr lang="en-US" altLang="lv-LV" sz="2000" dirty="0">
                <a:latin typeface="Times New Roman" panose="02020603050405020304" pitchFamily="18" charset="0"/>
              </a:rPr>
              <a:t>1)</a:t>
            </a:r>
            <a:r>
              <a:rPr lang="en-US" altLang="lv-LV" sz="2000" b="1" dirty="0">
                <a:latin typeface="Symbol" panose="05050102010706020507" pitchFamily="18" charset="2"/>
              </a:rPr>
              <a:t>/</a:t>
            </a:r>
            <a:r>
              <a:rPr lang="en-US" altLang="lv-LV" sz="2000" dirty="0">
                <a:latin typeface="Times New Roman" panose="02020603050405020304" pitchFamily="18" charset="0"/>
              </a:rPr>
              <a:t>2</a:t>
            </a:r>
            <a:endParaRPr lang="en-US" altLang="lv-LV" sz="2000" baseline="300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000" dirty="0">
                <a:solidFill>
                  <a:srgbClr val="000000"/>
                </a:solidFill>
              </a:rPr>
              <a:t>Proof:</a:t>
            </a:r>
            <a:r>
              <a:rPr lang="en-US" altLang="lv-LV" sz="2000" dirty="0"/>
              <a:t> each vertex has degree at most </a:t>
            </a:r>
            <a:r>
              <a:rPr lang="en-US" altLang="lv-LV" sz="2000" dirty="0">
                <a:latin typeface="Times New Roman" panose="02020603050405020304" pitchFamily="18" charset="0"/>
              </a:rPr>
              <a:t>(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 </a:t>
            </a:r>
            <a:r>
              <a:rPr lang="en-US" altLang="lv-LV" sz="2000" b="1" dirty="0">
                <a:latin typeface="Symbol" panose="05050102010706020507" pitchFamily="18" charset="2"/>
              </a:rPr>
              <a:t>-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 </a:t>
            </a:r>
            <a:r>
              <a:rPr lang="en-US" altLang="lv-LV" sz="2000" dirty="0">
                <a:latin typeface="Times New Roman" panose="02020603050405020304" pitchFamily="18" charset="0"/>
              </a:rPr>
              <a:t>1)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lv-LV" sz="1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400" dirty="0">
                <a:solidFill>
                  <a:schemeClr val="tx2"/>
                </a:solidFill>
              </a:rPr>
              <a:t>What is the bound for a directed graph?</a:t>
            </a:r>
          </a:p>
          <a:p>
            <a:endParaRPr lang="lv-LV" dirty="0"/>
          </a:p>
        </p:txBody>
      </p:sp>
      <p:sp>
        <p:nvSpPr>
          <p:cNvPr id="10247" name="Oval 5"/>
          <p:cNvSpPr>
            <a:spLocks noChangeArrowheads="1"/>
          </p:cNvSpPr>
          <p:nvPr/>
        </p:nvSpPr>
        <p:spPr bwMode="auto">
          <a:xfrm>
            <a:off x="6172200" y="5029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0248" name="Oval 6"/>
          <p:cNvSpPr>
            <a:spLocks noChangeArrowheads="1"/>
          </p:cNvSpPr>
          <p:nvPr/>
        </p:nvSpPr>
        <p:spPr bwMode="auto">
          <a:xfrm>
            <a:off x="7086600" y="4114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0249" name="Oval 7"/>
          <p:cNvSpPr>
            <a:spLocks noChangeArrowheads="1"/>
          </p:cNvSpPr>
          <p:nvPr/>
        </p:nvSpPr>
        <p:spPr bwMode="auto">
          <a:xfrm>
            <a:off x="7086600" y="6019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0250" name="Oval 8"/>
          <p:cNvSpPr>
            <a:spLocks noChangeArrowheads="1"/>
          </p:cNvSpPr>
          <p:nvPr/>
        </p:nvSpPr>
        <p:spPr bwMode="auto">
          <a:xfrm>
            <a:off x="8001000" y="5029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0251" name="AutoShape 9"/>
          <p:cNvCxnSpPr>
            <a:cxnSpLocks noChangeShapeType="1"/>
            <a:stCxn id="10248" idx="5"/>
            <a:endCxn id="10250" idx="1"/>
          </p:cNvCxnSpPr>
          <p:nvPr/>
        </p:nvCxnSpPr>
        <p:spPr bwMode="auto">
          <a:xfrm>
            <a:off x="7346950" y="4384675"/>
            <a:ext cx="698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2" name="AutoShape 10"/>
          <p:cNvCxnSpPr>
            <a:cxnSpLocks noChangeShapeType="1"/>
            <a:stCxn id="10248" idx="3"/>
            <a:endCxn id="10247" idx="7"/>
          </p:cNvCxnSpPr>
          <p:nvPr/>
        </p:nvCxnSpPr>
        <p:spPr bwMode="auto">
          <a:xfrm flipH="1">
            <a:off x="6432550" y="4384675"/>
            <a:ext cx="698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3" name="AutoShape 11"/>
          <p:cNvCxnSpPr>
            <a:cxnSpLocks noChangeShapeType="1"/>
            <a:stCxn id="10249" idx="1"/>
            <a:endCxn id="10247" idx="5"/>
          </p:cNvCxnSpPr>
          <p:nvPr/>
        </p:nvCxnSpPr>
        <p:spPr bwMode="auto">
          <a:xfrm flipH="1" flipV="1">
            <a:off x="6432550" y="5299075"/>
            <a:ext cx="698500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4" name="AutoShape 12"/>
          <p:cNvCxnSpPr>
            <a:cxnSpLocks noChangeShapeType="1"/>
            <a:stCxn id="10250" idx="3"/>
            <a:endCxn id="10249" idx="7"/>
          </p:cNvCxnSpPr>
          <p:nvPr/>
        </p:nvCxnSpPr>
        <p:spPr bwMode="auto">
          <a:xfrm flipH="1">
            <a:off x="7346950" y="5299075"/>
            <a:ext cx="698500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5" name="AutoShape 13"/>
          <p:cNvCxnSpPr>
            <a:cxnSpLocks noChangeShapeType="1"/>
            <a:stCxn id="10250" idx="2"/>
            <a:endCxn id="10247" idx="6"/>
          </p:cNvCxnSpPr>
          <p:nvPr/>
        </p:nvCxnSpPr>
        <p:spPr bwMode="auto">
          <a:xfrm flipH="1">
            <a:off x="6486525" y="5181600"/>
            <a:ext cx="1504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AutoShape 14"/>
          <p:cNvCxnSpPr>
            <a:cxnSpLocks noChangeShapeType="1"/>
            <a:stCxn id="10249" idx="0"/>
            <a:endCxn id="10248" idx="4"/>
          </p:cNvCxnSpPr>
          <p:nvPr/>
        </p:nvCxnSpPr>
        <p:spPr bwMode="auto">
          <a:xfrm flipV="1">
            <a:off x="7239000" y="4429125"/>
            <a:ext cx="0" cy="1581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7" name="Rectangle 1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001000" y="34290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/>
              <a:t>Example</a:t>
            </a:r>
          </a:p>
          <a:p>
            <a:pPr lvl="1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lv-LV" b="1" i="1">
                <a:latin typeface="Times New Roman" panose="02020603050405020304" pitchFamily="18" charset="0"/>
              </a:rPr>
              <a:t>n </a:t>
            </a:r>
            <a:r>
              <a:rPr lang="en-US" altLang="lv-LV" b="1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lv-LV">
                <a:latin typeface="Times New Roman" panose="02020603050405020304" pitchFamily="18" charset="0"/>
              </a:rPr>
              <a:t>4</a:t>
            </a:r>
          </a:p>
          <a:p>
            <a:pPr lvl="1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lv-LV" b="1" i="1">
                <a:latin typeface="Times New Roman" panose="02020603050405020304" pitchFamily="18" charset="0"/>
              </a:rPr>
              <a:t>m </a:t>
            </a:r>
            <a:r>
              <a:rPr lang="en-US" altLang="lv-LV" b="1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lv-LV">
                <a:latin typeface="Times New Roman" panose="02020603050405020304" pitchFamily="18" charset="0"/>
              </a:rPr>
              <a:t>6</a:t>
            </a:r>
          </a:p>
          <a:p>
            <a:pPr lvl="1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lv-LV">
                <a:latin typeface="Times New Roman" panose="02020603050405020304" pitchFamily="18" charset="0"/>
              </a:rPr>
              <a:t>deg(</a:t>
            </a:r>
            <a:r>
              <a:rPr lang="en-US" altLang="lv-LV" b="1" i="1">
                <a:latin typeface="Times New Roman" panose="02020603050405020304" pitchFamily="18" charset="0"/>
              </a:rPr>
              <a:t>v</a:t>
            </a:r>
            <a:r>
              <a:rPr lang="en-US" altLang="lv-LV">
                <a:latin typeface="Times New Roman" panose="02020603050405020304" pitchFamily="18" charset="0"/>
              </a:rPr>
              <a:t>)</a:t>
            </a:r>
            <a:r>
              <a:rPr lang="en-US" altLang="lv-LV" b="1" i="1">
                <a:latin typeface="Times New Roman" panose="02020603050405020304" pitchFamily="18" charset="0"/>
              </a:rPr>
              <a:t> </a:t>
            </a:r>
            <a:r>
              <a:rPr lang="en-US" altLang="lv-LV">
                <a:latin typeface="Symbol" panose="05050102010706020507" pitchFamily="18" charset="2"/>
              </a:rPr>
              <a:t>= </a:t>
            </a:r>
            <a:r>
              <a:rPr lang="en-US" altLang="lv-LV">
                <a:latin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63072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Main Methods of the Graph ADT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000" dirty="0" err="1" smtClean="0"/>
              <a:t>Accessor</a:t>
            </a:r>
            <a:r>
              <a:rPr lang="en-US" altLang="lv-LV" sz="2000" dirty="0" smtClean="0"/>
              <a:t> </a:t>
            </a:r>
            <a:r>
              <a:rPr lang="en-US" altLang="lv-LV" sz="2000" dirty="0"/>
              <a:t>methods</a:t>
            </a:r>
          </a:p>
          <a:p>
            <a:pPr lvl="1" eaLnBrk="1" hangingPunct="1"/>
            <a:r>
              <a:rPr lang="en-US" altLang="lv-LV" sz="1800" b="1" dirty="0" err="1"/>
              <a:t>e.</a:t>
            </a:r>
            <a:r>
              <a:rPr lang="en-US" altLang="lv-LV" sz="1800" b="1" dirty="0" err="1">
                <a:solidFill>
                  <a:schemeClr val="tx2"/>
                </a:solidFill>
              </a:rPr>
              <a:t>endVertices</a:t>
            </a:r>
            <a:r>
              <a:rPr lang="en-US" altLang="lv-LV" sz="1800" b="1" dirty="0"/>
              <a:t>():</a:t>
            </a:r>
            <a:r>
              <a:rPr lang="en-US" altLang="lv-LV" sz="1800" dirty="0"/>
              <a:t> a list of the two </a:t>
            </a:r>
            <a:r>
              <a:rPr lang="en-US" altLang="lv-LV" sz="1800" dirty="0" smtClean="0"/>
              <a:t>end</a:t>
            </a:r>
            <a:r>
              <a:rPr lang="lv-LV" altLang="lv-LV" sz="1800" dirty="0" smtClean="0"/>
              <a:t> </a:t>
            </a:r>
            <a:r>
              <a:rPr lang="en-US" altLang="lv-LV" sz="1800" dirty="0" smtClean="0"/>
              <a:t>vertices </a:t>
            </a:r>
            <a:r>
              <a:rPr lang="en-US" altLang="lv-LV" sz="1800" dirty="0"/>
              <a:t>of e</a:t>
            </a:r>
          </a:p>
          <a:p>
            <a:pPr lvl="1" eaLnBrk="1" hangingPunct="1"/>
            <a:r>
              <a:rPr lang="en-US" altLang="lv-LV" sz="1800" b="1" dirty="0" err="1"/>
              <a:t>e.</a:t>
            </a:r>
            <a:r>
              <a:rPr lang="en-US" altLang="lv-LV" sz="1800" b="1" dirty="0" err="1">
                <a:solidFill>
                  <a:schemeClr val="tx2"/>
                </a:solidFill>
              </a:rPr>
              <a:t>opposite</a:t>
            </a:r>
            <a:r>
              <a:rPr lang="en-US" altLang="lv-LV" sz="1800" b="1" dirty="0"/>
              <a:t>(v):</a:t>
            </a:r>
            <a:r>
              <a:rPr lang="en-US" altLang="lv-LV" sz="1800" dirty="0"/>
              <a:t> the vertex opposite of v on e</a:t>
            </a:r>
          </a:p>
          <a:p>
            <a:pPr lvl="1" eaLnBrk="1" hangingPunct="1"/>
            <a:r>
              <a:rPr lang="en-US" altLang="lv-LV" sz="1800" b="1" dirty="0" err="1"/>
              <a:t>u.</a:t>
            </a:r>
            <a:r>
              <a:rPr lang="en-US" altLang="lv-LV" sz="1800" b="1" dirty="0" err="1">
                <a:solidFill>
                  <a:schemeClr val="tx2"/>
                </a:solidFill>
              </a:rPr>
              <a:t>isAdjacentTo</a:t>
            </a:r>
            <a:r>
              <a:rPr lang="en-US" altLang="lv-LV" sz="1800" b="1" dirty="0"/>
              <a:t>(v):</a:t>
            </a:r>
            <a:r>
              <a:rPr lang="en-US" altLang="lv-LV" sz="1800" dirty="0"/>
              <a:t> true </a:t>
            </a:r>
            <a:r>
              <a:rPr lang="en-US" altLang="lv-LV" sz="1800" dirty="0" err="1"/>
              <a:t>iff</a:t>
            </a:r>
            <a:r>
              <a:rPr lang="en-US" altLang="lv-LV" sz="1800" dirty="0"/>
              <a:t> u and v are </a:t>
            </a:r>
            <a:r>
              <a:rPr lang="en-US" altLang="lv-LV" sz="1800" dirty="0" smtClean="0"/>
              <a:t>adjacent</a:t>
            </a:r>
            <a:endParaRPr lang="en-US" altLang="lv-LV" sz="18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Update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b="1" dirty="0" err="1">
                <a:solidFill>
                  <a:schemeClr val="tx2"/>
                </a:solidFill>
              </a:rPr>
              <a:t>insertVertex</a:t>
            </a:r>
            <a:r>
              <a:rPr lang="en-US" altLang="lv-LV" sz="1800" b="1" dirty="0"/>
              <a:t>(o):</a:t>
            </a:r>
            <a:r>
              <a:rPr lang="en-US" altLang="lv-LV" sz="1800" dirty="0"/>
              <a:t> insert a vertex storing element 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b="1" dirty="0" err="1">
                <a:solidFill>
                  <a:schemeClr val="tx2"/>
                </a:solidFill>
              </a:rPr>
              <a:t>insertEdge</a:t>
            </a:r>
            <a:r>
              <a:rPr lang="en-US" altLang="lv-LV" sz="1800" b="1" dirty="0"/>
              <a:t>(v, w, o):</a:t>
            </a:r>
            <a:r>
              <a:rPr lang="en-US" altLang="lv-LV" sz="1800" dirty="0"/>
              <a:t> insert an edge (</a:t>
            </a:r>
            <a:r>
              <a:rPr lang="en-US" altLang="lv-LV" sz="1800" dirty="0" err="1"/>
              <a:t>v,w</a:t>
            </a:r>
            <a:r>
              <a:rPr lang="en-US" altLang="lv-LV" sz="1800" dirty="0"/>
              <a:t>) storing element 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b="1" dirty="0" err="1">
                <a:solidFill>
                  <a:schemeClr val="tx2"/>
                </a:solidFill>
              </a:rPr>
              <a:t>eraseVertex</a:t>
            </a:r>
            <a:r>
              <a:rPr lang="en-US" altLang="lv-LV" sz="1800" b="1" dirty="0"/>
              <a:t>(v):</a:t>
            </a:r>
            <a:r>
              <a:rPr lang="en-US" altLang="lv-LV" sz="1800" dirty="0"/>
              <a:t> remove vertex v (and its incident edges)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b="1" dirty="0" err="1">
                <a:solidFill>
                  <a:schemeClr val="tx2"/>
                </a:solidFill>
              </a:rPr>
              <a:t>eraseEdge</a:t>
            </a:r>
            <a:r>
              <a:rPr lang="en-US" altLang="lv-LV" sz="1800" b="1" dirty="0"/>
              <a:t>(e):</a:t>
            </a:r>
            <a:r>
              <a:rPr lang="en-US" altLang="lv-LV" sz="1800" dirty="0"/>
              <a:t> remove edge 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 err="1"/>
              <a:t>Iterable</a:t>
            </a:r>
            <a:r>
              <a:rPr lang="en-US" altLang="lv-LV" sz="2000" dirty="0"/>
              <a:t> collection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b="1" dirty="0" err="1">
                <a:solidFill>
                  <a:schemeClr val="tx2"/>
                </a:solidFill>
              </a:rPr>
              <a:t>incidentEdges</a:t>
            </a:r>
            <a:r>
              <a:rPr lang="en-US" altLang="lv-LV" sz="1800" b="1" dirty="0"/>
              <a:t>(v):</a:t>
            </a:r>
            <a:r>
              <a:rPr lang="en-US" altLang="lv-LV" sz="1800" dirty="0"/>
              <a:t> list of edges incident to v</a:t>
            </a:r>
            <a:endParaRPr lang="en-US" altLang="lv-LV" sz="1800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b="1" dirty="0">
                <a:solidFill>
                  <a:schemeClr val="tx2"/>
                </a:solidFill>
              </a:rPr>
              <a:t>vertices</a:t>
            </a:r>
            <a:r>
              <a:rPr lang="en-US" altLang="lv-LV" sz="1800" b="1" dirty="0"/>
              <a:t>():</a:t>
            </a:r>
            <a:r>
              <a:rPr lang="en-US" altLang="lv-LV" sz="1800" dirty="0"/>
              <a:t> list of all vertices in the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b="1" dirty="0">
                <a:solidFill>
                  <a:schemeClr val="tx2"/>
                </a:solidFill>
              </a:rPr>
              <a:t>edges</a:t>
            </a:r>
            <a:r>
              <a:rPr lang="en-US" altLang="lv-LV" sz="1800" b="1" dirty="0"/>
              <a:t>(): </a:t>
            </a:r>
            <a:r>
              <a:rPr lang="en-US" altLang="lv-LV" sz="1800" dirty="0"/>
              <a:t>list of all edges in the graph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7587439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2872</TotalTime>
  <Words>3795</Words>
  <Application>Microsoft Office PowerPoint</Application>
  <PresentationFormat>Widescreen</PresentationFormat>
  <Paragraphs>955</Paragraphs>
  <Slides>57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ＭＳ Ｐゴシック</vt:lpstr>
      <vt:lpstr>Arial</vt:lpstr>
      <vt:lpstr>Calibri</vt:lpstr>
      <vt:lpstr>Cambria Math</vt:lpstr>
      <vt:lpstr>Symbol</vt:lpstr>
      <vt:lpstr>Tahoma</vt:lpstr>
      <vt:lpstr>Times New Roman</vt:lpstr>
      <vt:lpstr>Wingdings</vt:lpstr>
      <vt:lpstr>Notebook</vt:lpstr>
      <vt:lpstr>VISIO</vt:lpstr>
      <vt:lpstr>Equation</vt:lpstr>
      <vt:lpstr>Data Structures Graphs - Introduction</vt:lpstr>
      <vt:lpstr>Graphs</vt:lpstr>
      <vt:lpstr>Edge Types</vt:lpstr>
      <vt:lpstr>Applications</vt:lpstr>
      <vt:lpstr>Terminology</vt:lpstr>
      <vt:lpstr>Terminology (cont.)</vt:lpstr>
      <vt:lpstr>Terminology (cont.)</vt:lpstr>
      <vt:lpstr>Properties</vt:lpstr>
      <vt:lpstr>Main Methods of the Graph ADT</vt:lpstr>
      <vt:lpstr>Edge List Structure</vt:lpstr>
      <vt:lpstr>Adjacency List Structure</vt:lpstr>
      <vt:lpstr>Adjacency Matrix Structure</vt:lpstr>
      <vt:lpstr>Performance</vt:lpstr>
      <vt:lpstr>Breadth-First Search</vt:lpstr>
      <vt:lpstr>BFS Algorithm</vt:lpstr>
      <vt:lpstr>Example</vt:lpstr>
      <vt:lpstr>Example (cont.)</vt:lpstr>
      <vt:lpstr>Example (cont.)</vt:lpstr>
      <vt:lpstr>Properties</vt:lpstr>
      <vt:lpstr>Analysis</vt:lpstr>
      <vt:lpstr>Applications</vt:lpstr>
      <vt:lpstr>DFS vs. BFS</vt:lpstr>
      <vt:lpstr>DFS vs. BFS (cont.)</vt:lpstr>
      <vt:lpstr>Subgraphs</vt:lpstr>
      <vt:lpstr>Connectivity</vt:lpstr>
      <vt:lpstr>Trees and Forests</vt:lpstr>
      <vt:lpstr>Spanning Trees and Forests</vt:lpstr>
      <vt:lpstr>Depth-First Search</vt:lpstr>
      <vt:lpstr>DFS Algorithm</vt:lpstr>
      <vt:lpstr>Example</vt:lpstr>
      <vt:lpstr>Example (cont.)</vt:lpstr>
      <vt:lpstr>DFS and Maze Traversal </vt:lpstr>
      <vt:lpstr>Properties of DFS</vt:lpstr>
      <vt:lpstr>Analysis of DFS</vt:lpstr>
      <vt:lpstr>Path Finding</vt:lpstr>
      <vt:lpstr>Cycle Finding</vt:lpstr>
      <vt:lpstr>Digraphs</vt:lpstr>
      <vt:lpstr>Digraph Properties</vt:lpstr>
      <vt:lpstr>Digraph Application</vt:lpstr>
      <vt:lpstr>Directed DFS</vt:lpstr>
      <vt:lpstr>Objectives</vt:lpstr>
      <vt:lpstr>Objectives (continued)</vt:lpstr>
      <vt:lpstr>Introductory Remarks</vt:lpstr>
      <vt:lpstr>Introductory Remarks (continued)</vt:lpstr>
      <vt:lpstr>Introductory Remarks (continued)</vt:lpstr>
      <vt:lpstr>Introductory Remarks (continued)</vt:lpstr>
      <vt:lpstr>Introductory Remarks (continued)</vt:lpstr>
      <vt:lpstr>Introductory Remarks (continued)</vt:lpstr>
      <vt:lpstr>Graph Representation</vt:lpstr>
      <vt:lpstr>Graph Representation (continued)</vt:lpstr>
      <vt:lpstr>Graph Representation (continued)</vt:lpstr>
      <vt:lpstr>Graph Traversals</vt:lpstr>
      <vt:lpstr>Graph Traversals (continued)</vt:lpstr>
      <vt:lpstr>Graph Traversals (continued)</vt:lpstr>
      <vt:lpstr>Graph Traversals (continued)</vt:lpstr>
      <vt:lpstr>Graph Traversals (continued)</vt:lpstr>
      <vt:lpstr>Graph Traversals (continued)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126</cp:revision>
  <cp:lastPrinted>1601-01-01T00:00:00Z</cp:lastPrinted>
  <dcterms:created xsi:type="dcterms:W3CDTF">1601-01-01T00:00:00Z</dcterms:created>
  <dcterms:modified xsi:type="dcterms:W3CDTF">2021-11-01T01:36:32Z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