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280" r:id="rId2"/>
    <p:sldId id="352" r:id="rId3"/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79" r:id="rId17"/>
    <p:sldId id="381" r:id="rId18"/>
    <p:sldId id="366" r:id="rId19"/>
    <p:sldId id="367" r:id="rId20"/>
    <p:sldId id="368" r:id="rId21"/>
    <p:sldId id="369" r:id="rId22"/>
    <p:sldId id="372" r:id="rId23"/>
    <p:sldId id="373" r:id="rId24"/>
    <p:sldId id="374" r:id="rId25"/>
    <p:sldId id="375" r:id="rId26"/>
    <p:sldId id="376" r:id="rId27"/>
    <p:sldId id="377" r:id="rId2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.1 Introduction" id="{02BB7856-BF30-437E-817C-33DCE9BC3D06}">
          <p14:sldIdLst>
            <p14:sldId id="280"/>
          </p14:sldIdLst>
        </p14:section>
        <p14:section name="Topological Sorting" id="{D8DB24C6-4593-4ECF-B608-10A24C37E5E7}">
          <p14:sldIdLst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79"/>
            <p14:sldId id="381"/>
          </p14:sldIdLst>
        </p14:section>
        <p14:section name="Connectivity" id="{40EE8CA0-24B3-455D-8666-21961889E6FC}">
          <p14:sldIdLst>
            <p14:sldId id="366"/>
            <p14:sldId id="367"/>
            <p14:sldId id="368"/>
            <p14:sldId id="369"/>
          </p14:sldIdLst>
        </p14:section>
        <p14:section name="More on Connectivity" id="{0AE15706-9810-42F1-A1F1-59FC1330B1A0}">
          <p14:sldIdLst>
            <p14:sldId id="372"/>
            <p14:sldId id="373"/>
            <p14:sldId id="374"/>
            <p14:sldId id="375"/>
            <p14:sldId id="376"/>
            <p14:sldId id="3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B02A"/>
    <a:srgbClr val="0033CC"/>
    <a:srgbClr val="43B05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30" autoAdjust="0"/>
    <p:restoredTop sz="82599" autoAdjust="0"/>
  </p:normalViewPr>
  <p:slideViewPr>
    <p:cSldViewPr>
      <p:cViewPr varScale="1">
        <p:scale>
          <a:sx n="95" d="100"/>
          <a:sy n="95" d="100"/>
        </p:scale>
        <p:origin x="564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1.xml"/><Relationship Id="rId2" Type="http://schemas.openxmlformats.org/officeDocument/2006/relationships/slide" Target="slides/slide5.xml"/><Relationship Id="rId1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30855F9-0CBE-4B9F-9F38-AFF7FF199BAC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noProof="0" dirty="0" smtClean="0"/>
              <a:t>Click to edit Master text styles</a:t>
            </a:r>
          </a:p>
          <a:p>
            <a:pPr lvl="1"/>
            <a:r>
              <a:rPr lang="lv-LV" noProof="0" dirty="0" smtClean="0"/>
              <a:t>Second level</a:t>
            </a:r>
          </a:p>
          <a:p>
            <a:pPr lvl="2"/>
            <a:r>
              <a:rPr lang="lv-LV" noProof="0" dirty="0" smtClean="0"/>
              <a:t>Third level</a:t>
            </a:r>
          </a:p>
          <a:p>
            <a:pPr lvl="3"/>
            <a:r>
              <a:rPr lang="lv-LV" noProof="0" dirty="0" smtClean="0"/>
              <a:t>Fourth level</a:t>
            </a:r>
          </a:p>
          <a:p>
            <a:pPr lvl="4"/>
            <a:r>
              <a:rPr lang="lv-LV" noProof="0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lv-LV" dirty="0" smtClean="0">
                <a:latin typeface="Arial" panose="020B0604020202020204" pitchFamily="34" charset="0"/>
              </a:rPr>
              <a:t># Every module has the following content</a:t>
            </a:r>
          </a:p>
          <a:p>
            <a:endParaRPr lang="en-US" altLang="lv-LV" dirty="0" smtClean="0">
              <a:latin typeface="Arial" panose="020B0604020202020204" pitchFamily="34" charset="0"/>
            </a:endParaRPr>
          </a:p>
          <a:p>
            <a:r>
              <a:rPr lang="en-US" altLang="lv-LV" dirty="0" smtClean="0">
                <a:latin typeface="Arial" panose="020B0604020202020204" pitchFamily="34" charset="0"/>
              </a:rPr>
              <a:t>* Title (1</a:t>
            </a:r>
            <a:r>
              <a:rPr lang="en-US" altLang="lv-LV" baseline="0" dirty="0" smtClean="0">
                <a:latin typeface="Arial" panose="020B0604020202020204" pitchFamily="34" charset="0"/>
              </a:rPr>
              <a:t> slide</a:t>
            </a:r>
            <a:r>
              <a:rPr lang="en-US" altLang="lv-LV" dirty="0" smtClean="0">
                <a:latin typeface="Arial" panose="020B0604020202020204" pitchFamily="34" charset="0"/>
              </a:rPr>
              <a:t>)</a:t>
            </a:r>
          </a:p>
          <a:p>
            <a:r>
              <a:rPr lang="en-US" altLang="lv-LV" dirty="0" smtClean="0">
                <a:latin typeface="Arial" panose="020B0604020202020204" pitchFamily="34" charset="0"/>
              </a:rPr>
              <a:t>* Table of Contents (1</a:t>
            </a:r>
            <a:r>
              <a:rPr lang="en-US" altLang="lv-LV" baseline="0" dirty="0" smtClean="0">
                <a:latin typeface="Arial" panose="020B0604020202020204" pitchFamily="34" charset="0"/>
              </a:rPr>
              <a:t> slide</a:t>
            </a:r>
            <a:r>
              <a:rPr lang="en-US" altLang="lv-LV" dirty="0" smtClean="0">
                <a:latin typeface="Arial" panose="020B0604020202020204" pitchFamily="34" charset="0"/>
              </a:rPr>
              <a:t>) –</a:t>
            </a:r>
            <a:r>
              <a:rPr lang="en-US" altLang="lv-LV" baseline="0" dirty="0" smtClean="0">
                <a:latin typeface="Arial" panose="020B0604020202020204" pitchFamily="34" charset="0"/>
              </a:rPr>
              <a:t> where are we in the material?</a:t>
            </a:r>
            <a:endParaRPr lang="en-US" altLang="lv-LV" dirty="0" smtClean="0">
              <a:latin typeface="Arial" panose="020B0604020202020204" pitchFamily="34" charset="0"/>
            </a:endParaRPr>
          </a:p>
          <a:p>
            <a:r>
              <a:rPr lang="en-US" altLang="lv-LV" dirty="0" smtClean="0">
                <a:latin typeface="Arial" panose="020B0604020202020204" pitchFamily="34" charset="0"/>
              </a:rPr>
              <a:t>* Motivation (1</a:t>
            </a:r>
            <a:r>
              <a:rPr lang="en-US" altLang="lv-LV" baseline="0" dirty="0" smtClean="0">
                <a:latin typeface="Arial" panose="020B0604020202020204" pitchFamily="34" charset="0"/>
              </a:rPr>
              <a:t> slide</a:t>
            </a:r>
            <a:r>
              <a:rPr lang="en-US" altLang="lv-LV" dirty="0" smtClean="0">
                <a:latin typeface="Arial" panose="020B0604020202020204" pitchFamily="34" charset="0"/>
              </a:rPr>
              <a:t>) – why</a:t>
            </a:r>
            <a:r>
              <a:rPr lang="en-US" altLang="lv-LV" baseline="0" dirty="0" smtClean="0">
                <a:latin typeface="Arial" panose="020B0604020202020204" pitchFamily="34" charset="0"/>
              </a:rPr>
              <a:t> do we need this module?</a:t>
            </a:r>
            <a:endParaRPr lang="en-US" altLang="lv-LV" dirty="0" smtClean="0">
              <a:latin typeface="Arial" panose="020B0604020202020204" pitchFamily="34" charset="0"/>
            </a:endParaRPr>
          </a:p>
          <a:p>
            <a:r>
              <a:rPr lang="en-US" altLang="lv-LV" dirty="0" smtClean="0">
                <a:latin typeface="Arial" panose="020B0604020202020204" pitchFamily="34" charset="0"/>
              </a:rPr>
              <a:t>* Anchor Task (1x) – introduce the key problem</a:t>
            </a:r>
            <a:r>
              <a:rPr lang="en-US" altLang="lv-LV" baseline="0" dirty="0" smtClean="0">
                <a:latin typeface="Arial" panose="020B0604020202020204" pitchFamily="34" charset="0"/>
              </a:rPr>
              <a:t> handled by this</a:t>
            </a:r>
            <a:r>
              <a:rPr lang="en-US" altLang="lv-LV" dirty="0" smtClean="0">
                <a:latin typeface="Arial" panose="020B0604020202020204" pitchFamily="34" charset="0"/>
              </a:rPr>
              <a:t> module</a:t>
            </a:r>
          </a:p>
          <a:p>
            <a:r>
              <a:rPr lang="en-US" altLang="lv-LV" dirty="0" smtClean="0">
                <a:latin typeface="Arial" panose="020B0604020202020204" pitchFamily="34" charset="0"/>
              </a:rPr>
              <a:t>* Objectives (1x)</a:t>
            </a:r>
          </a:p>
          <a:p>
            <a:r>
              <a:rPr lang="en-US" altLang="lv-LV" dirty="0" smtClean="0">
                <a:latin typeface="Arial" panose="020B0604020202020204" pitchFamily="34" charset="0"/>
              </a:rPr>
              <a:t>* Theory Section (1 subtitle + more slides) or Demo Section (1 subtitle + more slides)</a:t>
            </a:r>
          </a:p>
          <a:p>
            <a:r>
              <a:rPr lang="en-US" altLang="lv-LV" dirty="0" smtClean="0">
                <a:latin typeface="Arial" panose="020B0604020202020204" pitchFamily="34" charset="0"/>
              </a:rPr>
              <a:t>* Summary (1x)</a:t>
            </a:r>
            <a:br>
              <a:rPr lang="en-US" altLang="lv-LV" dirty="0" smtClean="0">
                <a:latin typeface="Arial" panose="020B0604020202020204" pitchFamily="34" charset="0"/>
              </a:rPr>
            </a:br>
            <a:r>
              <a:rPr lang="en-US" altLang="lv-LV" dirty="0" smtClean="0">
                <a:latin typeface="Arial" panose="020B0604020202020204" pitchFamily="34" charset="0"/>
              </a:rPr>
              <a:t>* References (1x)</a:t>
            </a:r>
          </a:p>
          <a:p>
            <a:endParaRPr lang="lv-LV" altLang="lv-LV" dirty="0" smtClean="0">
              <a:latin typeface="Arial" panose="020B0604020202020204" pitchFamily="34" charset="0"/>
            </a:endParaRP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081ACFC-FDB6-4759-95D8-FE45B43790B9}" type="slidenum">
              <a:rPr lang="lv-LV" altLang="lv-LV" sz="1200" smtClean="0">
                <a:latin typeface="Arial" panose="020B0604020202020204" pitchFamily="34" charset="0"/>
              </a:rPr>
              <a:pPr/>
              <a:t>1</a:t>
            </a:fld>
            <a:endParaRPr lang="lv-LV" altLang="lv-LV" sz="12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24"/>
              </a:spcBef>
            </a:pPr>
            <a:r>
              <a:rPr lang="en-US" dirty="0" smtClean="0">
                <a:cs typeface="Courier New" pitchFamily="49" charset="0"/>
              </a:rPr>
              <a:t>We then remove any edges leading from a vertex to </a:t>
            </a:r>
            <a:r>
              <a:rPr lang="en-US" i="1" dirty="0" smtClean="0">
                <a:cs typeface="Courier New" pitchFamily="49" charset="0"/>
              </a:rPr>
              <a:t>v</a:t>
            </a:r>
            <a:endParaRPr lang="en-US" dirty="0" smtClean="0">
              <a:cs typeface="Courier New" pitchFamily="49" charset="0"/>
            </a:endParaRPr>
          </a:p>
          <a:p>
            <a:pPr>
              <a:spcBef>
                <a:spcPts val="24"/>
              </a:spcBef>
            </a:pPr>
            <a:r>
              <a:rPr lang="en-US" dirty="0" smtClean="0">
                <a:cs typeface="Courier New" pitchFamily="49" charset="0"/>
              </a:rPr>
              <a:t>Figure 8.18 shows this process; the graph in Figure 8.18a goes through a series of deletions (Figure 8.18b-f) to produce the sequence </a:t>
            </a:r>
            <a:r>
              <a:rPr lang="en-US" i="1" dirty="0" smtClean="0">
                <a:cs typeface="Courier New" pitchFamily="49" charset="0"/>
              </a:rPr>
              <a:t>g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i="1" dirty="0" smtClean="0">
                <a:cs typeface="Courier New" pitchFamily="49" charset="0"/>
              </a:rPr>
              <a:t> e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i="1" dirty="0" smtClean="0">
                <a:cs typeface="Courier New" pitchFamily="49" charset="0"/>
              </a:rPr>
              <a:t> b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i="1" dirty="0" smtClean="0">
                <a:cs typeface="Courier New" pitchFamily="49" charset="0"/>
              </a:rPr>
              <a:t> f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i="1" dirty="0" smtClean="0">
                <a:cs typeface="Courier New" pitchFamily="49" charset="0"/>
              </a:rPr>
              <a:t> d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i="1" dirty="0" smtClean="0">
                <a:cs typeface="Courier New" pitchFamily="49" charset="0"/>
              </a:rPr>
              <a:t> c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i="1" dirty="0" smtClean="0">
                <a:cs typeface="Courier New" pitchFamily="49" charset="0"/>
              </a:rPr>
              <a:t> a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15322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many graph problems we want to find a path from a given vertex to any other vertex</a:t>
            </a:r>
          </a:p>
          <a:p>
            <a:r>
              <a:rPr lang="en-US" dirty="0" smtClean="0"/>
              <a:t>In undirected graphs this means there are no separate pieces in the graph (subgraphs)</a:t>
            </a:r>
          </a:p>
          <a:p>
            <a:r>
              <a:rPr lang="en-US" dirty="0" smtClean="0"/>
              <a:t>In a digraph, we may be able to get to some vertices in a particular direction, but not return to the starting vertex</a:t>
            </a:r>
          </a:p>
          <a:p>
            <a:endParaRPr lang="lv-LV" dirty="0" smtClean="0"/>
          </a:p>
          <a:p>
            <a:pPr>
              <a:spcBef>
                <a:spcPts val="24"/>
              </a:spcBef>
            </a:pPr>
            <a:r>
              <a:rPr lang="en-US" dirty="0" smtClean="0"/>
              <a:t>Connectivity is described in terms of degrees; a graph is more or less connected depending on the number of different paths between vertices</a:t>
            </a:r>
          </a:p>
          <a:p>
            <a:pPr>
              <a:spcBef>
                <a:spcPts val="24"/>
              </a:spcBef>
            </a:pPr>
            <a:r>
              <a:rPr lang="en-US" dirty="0" smtClean="0"/>
              <a:t>An </a:t>
            </a:r>
            <a:r>
              <a:rPr lang="en-US" b="1" i="1" dirty="0" smtClean="0"/>
              <a:t>n-connected</a:t>
            </a:r>
            <a:r>
              <a:rPr lang="en-US" dirty="0" smtClean="0"/>
              <a:t> graph has at least </a:t>
            </a:r>
            <a:r>
              <a:rPr lang="en-US" i="1" dirty="0" smtClean="0"/>
              <a:t>n</a:t>
            </a:r>
            <a:r>
              <a:rPr lang="en-US" dirty="0" smtClean="0"/>
              <a:t> different paths between any two vertices</a:t>
            </a:r>
          </a:p>
          <a:p>
            <a:pPr>
              <a:spcBef>
                <a:spcPts val="24"/>
              </a:spcBef>
            </a:pPr>
            <a:r>
              <a:rPr lang="en-US" dirty="0" smtClean="0"/>
              <a:t>This means there are </a:t>
            </a:r>
            <a:r>
              <a:rPr lang="en-US" i="1" dirty="0" smtClean="0"/>
              <a:t>n</a:t>
            </a:r>
            <a:r>
              <a:rPr lang="en-US" dirty="0" smtClean="0"/>
              <a:t> paths between the vertices that have no vertices in common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547640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4080458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/>
          <p:cNvSpPr>
            <a:spLocks noChangeArrowheads="1"/>
          </p:cNvSpPr>
          <p:nvPr/>
        </p:nvSpPr>
        <p:spPr bwMode="white">
          <a:xfrm>
            <a:off x="704850" y="238124"/>
            <a:ext cx="11155680" cy="649224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6" name="Rectangle 1028" descr="Canvas"/>
          <p:cNvSpPr>
            <a:spLocks noChangeArrowheads="1"/>
          </p:cNvSpPr>
          <p:nvPr/>
        </p:nvSpPr>
        <p:spPr bwMode="white">
          <a:xfrm>
            <a:off x="795867" y="4130675"/>
            <a:ext cx="1388533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295467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lv-LV" noProof="0" smtClean="0"/>
              <a:t>Click to edit Master title style</a:t>
            </a:r>
          </a:p>
        </p:txBody>
      </p:sp>
      <p:sp>
        <p:nvSpPr>
          <p:cNvPr id="24583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0"/>
            <a:ext cx="85344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lv-LV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051907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lv-LV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19235585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5751" y="6107113"/>
            <a:ext cx="2540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68294001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352551" y="610711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4603751" y="610711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BE0B6-61B7-4A16-86F5-324726A4A122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1028963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533400" y="609600"/>
            <a:ext cx="5943600" cy="1981200"/>
          </a:xfrm>
          <a:prstGeom prst="rect">
            <a:avLst/>
          </a:prstGeom>
          <a:solidFill>
            <a:srgbClr val="43B02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27432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762000" y="2286000"/>
            <a:ext cx="7696200" cy="4038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48640" tIns="182880" rIns="182880" bIns="18288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6248400" cy="3352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762000" y="685800"/>
            <a:ext cx="5181600" cy="1524000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484393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048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7600" y="19050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9050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59B87-FA95-46C6-B19D-85646C86F43F}" type="datetime8">
              <a:rPr lang="en-US"/>
              <a:pPr>
                <a:defRPr/>
              </a:pPr>
              <a:t>11/1/2021 12:27 PM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Directed Graphs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A5773C-989F-478D-AAB8-F8736A34ACF5}" type="slidenum">
              <a:rPr lang="en-US" altLang="lv-LV"/>
              <a:pPr/>
              <a:t>‹#›</a:t>
            </a:fld>
            <a:endParaRPr lang="en-US" altLang="lv-LV"/>
          </a:p>
        </p:txBody>
      </p:sp>
    </p:spTree>
    <p:extLst>
      <p:ext uri="{BB962C8B-B14F-4D97-AF65-F5344CB8AC3E}">
        <p14:creationId xmlns:p14="http://schemas.microsoft.com/office/powerpoint/2010/main" val="2144929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975782" y="289560"/>
            <a:ext cx="11063817" cy="6492240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354667" y="1600200"/>
            <a:ext cx="1022773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sz="2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81000"/>
            <a:ext cx="1016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752601"/>
            <a:ext cx="1016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dirty="0" smtClean="0"/>
              <a:t>Click to edit Master text styles</a:t>
            </a:r>
          </a:p>
          <a:p>
            <a:pPr lvl="1"/>
            <a:r>
              <a:rPr lang="lv-LV" altLang="lv-LV" dirty="0" smtClean="0"/>
              <a:t>Second level</a:t>
            </a:r>
          </a:p>
          <a:p>
            <a:pPr lvl="2"/>
            <a:r>
              <a:rPr lang="lv-LV" altLang="lv-LV" dirty="0" smtClean="0"/>
              <a:t>Third level</a:t>
            </a:r>
          </a:p>
          <a:p>
            <a:pPr lvl="3"/>
            <a:r>
              <a:rPr lang="lv-LV" altLang="lv-LV" dirty="0" smtClean="0"/>
              <a:t>Fourth level</a:t>
            </a:r>
          </a:p>
          <a:p>
            <a:pPr lvl="4"/>
            <a:r>
              <a:rPr lang="lv-LV" altLang="lv-LV" dirty="0" smtClean="0"/>
              <a:t>Fifth level</a:t>
            </a:r>
          </a:p>
        </p:txBody>
      </p:sp>
      <p:sp>
        <p:nvSpPr>
          <p:cNvPr id="23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5751" y="6107113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4909E86-374F-46F0-8605-6733D6B01229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9" r:id="rId2"/>
    <p:sldLayoutId id="2147483690" r:id="rId3"/>
    <p:sldLayoutId id="2147483692" r:id="rId4"/>
    <p:sldLayoutId id="2147483693" r:id="rId5"/>
    <p:sldLayoutId id="2147483699" r:id="rId6"/>
  </p:sldLayoutIdLst>
  <p:transition spd="slow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371601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lv-LV" dirty="0" smtClean="0">
                <a:ea typeface="ＭＳ Ｐゴシック" panose="020B0600070205080204" pitchFamily="34" charset="-128"/>
              </a:rPr>
              <a:t>Traversal-Based Algorithms:</a:t>
            </a:r>
            <a:br>
              <a:rPr lang="en-US" altLang="lv-LV" dirty="0" smtClean="0">
                <a:ea typeface="ＭＳ Ｐゴシック" panose="020B0600070205080204" pitchFamily="34" charset="-128"/>
              </a:rPr>
            </a:br>
            <a:r>
              <a:rPr lang="en-US" altLang="lv-LV" dirty="0" smtClean="0">
                <a:ea typeface="ＭＳ Ｐゴシック" panose="020B0600070205080204" pitchFamily="34" charset="-128"/>
              </a:rPr>
              <a:t>Topological Sorting</a:t>
            </a:r>
            <a:br>
              <a:rPr lang="en-US" altLang="lv-LV" dirty="0" smtClean="0">
                <a:ea typeface="ＭＳ Ｐゴシック" panose="020B0600070205080204" pitchFamily="34" charset="-128"/>
              </a:rPr>
            </a:br>
            <a:r>
              <a:rPr lang="en-US" altLang="lv-LV" dirty="0" smtClean="0">
                <a:ea typeface="ＭＳ Ｐゴシック" panose="020B0600070205080204" pitchFamily="34" charset="-128"/>
              </a:rPr>
              <a:t>Strong Connectivity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352800"/>
            <a:ext cx="6400800" cy="2514600"/>
          </a:xfrm>
        </p:spPr>
        <p:txBody>
          <a:bodyPr/>
          <a:lstStyle/>
          <a:p>
            <a:pPr eaLnBrk="1" hangingPunct="1"/>
            <a:endParaRPr lang="en-US" altLang="lv-LV" dirty="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Topological Sorting Example</a:t>
            </a:r>
            <a:r>
              <a:rPr lang="en-US" altLang="en-US" b="1" smtClean="0"/>
              <a:t> </a:t>
            </a:r>
            <a:endParaRPr lang="en-US" altLang="en-US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327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0C59950-EEBA-4A3B-9919-9123E310ABFD}" type="slidenum">
              <a:rPr lang="en-US" altLang="lv-LV" sz="1400"/>
              <a:pPr eaLnBrk="1" hangingPunct="1"/>
              <a:t>10</a:t>
            </a:fld>
            <a:endParaRPr lang="en-US" altLang="lv-LV" sz="1400"/>
          </a:p>
        </p:txBody>
      </p:sp>
      <p:sp>
        <p:nvSpPr>
          <p:cNvPr id="32773" name="Rectangle 3"/>
          <p:cNvSpPr>
            <a:spLocks noChangeArrowheads="1"/>
          </p:cNvSpPr>
          <p:nvPr/>
        </p:nvSpPr>
        <p:spPr bwMode="auto">
          <a:xfrm>
            <a:off x="3760788" y="2719389"/>
            <a:ext cx="23812" cy="79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32774" name="Rectangle 4"/>
          <p:cNvSpPr>
            <a:spLocks noChangeArrowheads="1"/>
          </p:cNvSpPr>
          <p:nvPr/>
        </p:nvSpPr>
        <p:spPr bwMode="auto">
          <a:xfrm>
            <a:off x="6176963" y="3673475"/>
            <a:ext cx="23812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32775" name="Rectangle 5"/>
          <p:cNvSpPr>
            <a:spLocks noChangeArrowheads="1"/>
          </p:cNvSpPr>
          <p:nvPr/>
        </p:nvSpPr>
        <p:spPr bwMode="auto">
          <a:xfrm>
            <a:off x="8399464" y="36734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32776" name="Rectangle 6"/>
          <p:cNvSpPr>
            <a:spLocks noChangeArrowheads="1"/>
          </p:cNvSpPr>
          <p:nvPr/>
        </p:nvSpPr>
        <p:spPr bwMode="auto">
          <a:xfrm>
            <a:off x="3852864" y="57562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87751" name="Oval 7"/>
          <p:cNvSpPr>
            <a:spLocks noChangeArrowheads="1"/>
          </p:cNvSpPr>
          <p:nvPr/>
        </p:nvSpPr>
        <p:spPr bwMode="auto">
          <a:xfrm>
            <a:off x="5781676" y="17526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87752" name="Oval 8"/>
          <p:cNvSpPr>
            <a:spLocks noChangeArrowheads="1"/>
          </p:cNvSpPr>
          <p:nvPr/>
        </p:nvSpPr>
        <p:spPr bwMode="auto">
          <a:xfrm>
            <a:off x="5853114" y="44958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7</a:t>
            </a:r>
          </a:p>
        </p:txBody>
      </p:sp>
      <p:sp>
        <p:nvSpPr>
          <p:cNvPr id="32779" name="Oval 9"/>
          <p:cNvSpPr>
            <a:spLocks noChangeArrowheads="1"/>
          </p:cNvSpPr>
          <p:nvPr/>
        </p:nvSpPr>
        <p:spPr bwMode="auto">
          <a:xfrm>
            <a:off x="6067426" y="30892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87754" name="Oval 10"/>
          <p:cNvSpPr>
            <a:spLocks noChangeArrowheads="1"/>
          </p:cNvSpPr>
          <p:nvPr/>
        </p:nvSpPr>
        <p:spPr bwMode="auto">
          <a:xfrm>
            <a:off x="3943351" y="49053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8</a:t>
            </a:r>
          </a:p>
        </p:txBody>
      </p:sp>
      <p:sp>
        <p:nvSpPr>
          <p:cNvPr id="32781" name="Oval 11"/>
          <p:cNvSpPr>
            <a:spLocks noChangeArrowheads="1"/>
          </p:cNvSpPr>
          <p:nvPr/>
        </p:nvSpPr>
        <p:spPr bwMode="auto">
          <a:xfrm>
            <a:off x="7686676" y="36226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87756" name="Oval 12"/>
          <p:cNvSpPr>
            <a:spLocks noChangeArrowheads="1"/>
          </p:cNvSpPr>
          <p:nvPr/>
        </p:nvSpPr>
        <p:spPr bwMode="auto">
          <a:xfrm>
            <a:off x="4940301" y="3602039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6</a:t>
            </a:r>
          </a:p>
        </p:txBody>
      </p:sp>
      <p:sp>
        <p:nvSpPr>
          <p:cNvPr id="32783" name="Oval 13"/>
          <p:cNvSpPr>
            <a:spLocks noChangeArrowheads="1"/>
          </p:cNvSpPr>
          <p:nvPr/>
        </p:nvSpPr>
        <p:spPr bwMode="auto">
          <a:xfrm>
            <a:off x="8312151" y="1925639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87758" name="Oval 14"/>
          <p:cNvSpPr>
            <a:spLocks noChangeArrowheads="1"/>
          </p:cNvSpPr>
          <p:nvPr/>
        </p:nvSpPr>
        <p:spPr bwMode="auto">
          <a:xfrm>
            <a:off x="3829051" y="26670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87759" name="Oval 15"/>
          <p:cNvSpPr>
            <a:spLocks noChangeArrowheads="1"/>
          </p:cNvSpPr>
          <p:nvPr/>
        </p:nvSpPr>
        <p:spPr bwMode="auto">
          <a:xfrm>
            <a:off x="6148389" y="5621339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9</a:t>
            </a:r>
          </a:p>
        </p:txBody>
      </p:sp>
      <p:cxnSp>
        <p:nvCxnSpPr>
          <p:cNvPr id="32786" name="AutoShape 16"/>
          <p:cNvCxnSpPr>
            <a:cxnSpLocks noChangeShapeType="1"/>
            <a:stCxn id="287751" idx="2"/>
            <a:endCxn id="287758" idx="7"/>
          </p:cNvCxnSpPr>
          <p:nvPr/>
        </p:nvCxnSpPr>
        <p:spPr bwMode="auto">
          <a:xfrm flipH="1">
            <a:off x="4303713" y="2036764"/>
            <a:ext cx="1458912" cy="693737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7" name="AutoShape 17"/>
          <p:cNvCxnSpPr>
            <a:cxnSpLocks noChangeShapeType="1"/>
            <a:stCxn id="287751" idx="4"/>
            <a:endCxn id="32779" idx="0"/>
          </p:cNvCxnSpPr>
          <p:nvPr/>
        </p:nvCxnSpPr>
        <p:spPr bwMode="auto">
          <a:xfrm>
            <a:off x="6059488" y="2338389"/>
            <a:ext cx="285750" cy="7318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8" name="AutoShape 18"/>
          <p:cNvCxnSpPr>
            <a:cxnSpLocks noChangeShapeType="1"/>
            <a:stCxn id="32783" idx="2"/>
            <a:endCxn id="32779" idx="7"/>
          </p:cNvCxnSpPr>
          <p:nvPr/>
        </p:nvCxnSpPr>
        <p:spPr bwMode="auto">
          <a:xfrm flipH="1">
            <a:off x="6542088" y="2209801"/>
            <a:ext cx="1751012" cy="942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9" name="AutoShape 19"/>
          <p:cNvCxnSpPr>
            <a:cxnSpLocks noChangeShapeType="1"/>
            <a:stCxn id="32781" idx="2"/>
            <a:endCxn id="287752" idx="7"/>
          </p:cNvCxnSpPr>
          <p:nvPr/>
        </p:nvCxnSpPr>
        <p:spPr bwMode="auto">
          <a:xfrm flipH="1">
            <a:off x="6327775" y="3906838"/>
            <a:ext cx="1339850" cy="652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0" name="AutoShape 20"/>
          <p:cNvCxnSpPr>
            <a:cxnSpLocks noChangeShapeType="1"/>
            <a:stCxn id="32781" idx="3"/>
            <a:endCxn id="287759" idx="7"/>
          </p:cNvCxnSpPr>
          <p:nvPr/>
        </p:nvCxnSpPr>
        <p:spPr bwMode="auto">
          <a:xfrm flipH="1">
            <a:off x="6623050" y="4125914"/>
            <a:ext cx="1144588" cy="155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1" name="AutoShape 21"/>
          <p:cNvCxnSpPr>
            <a:cxnSpLocks noChangeShapeType="1"/>
            <a:stCxn id="287754" idx="6"/>
            <a:endCxn id="287759" idx="2"/>
          </p:cNvCxnSpPr>
          <p:nvPr/>
        </p:nvCxnSpPr>
        <p:spPr bwMode="auto">
          <a:xfrm>
            <a:off x="4518026" y="5189538"/>
            <a:ext cx="1611313" cy="7159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2" name="AutoShape 22"/>
          <p:cNvCxnSpPr>
            <a:cxnSpLocks noChangeShapeType="1"/>
            <a:stCxn id="287752" idx="4"/>
            <a:endCxn id="287759" idx="1"/>
          </p:cNvCxnSpPr>
          <p:nvPr/>
        </p:nvCxnSpPr>
        <p:spPr bwMode="auto">
          <a:xfrm>
            <a:off x="6130926" y="5081588"/>
            <a:ext cx="98425" cy="603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3" name="AutoShape 23"/>
          <p:cNvCxnSpPr>
            <a:cxnSpLocks noChangeShapeType="1"/>
            <a:stCxn id="287756" idx="5"/>
            <a:endCxn id="287752" idx="1"/>
          </p:cNvCxnSpPr>
          <p:nvPr/>
        </p:nvCxnSpPr>
        <p:spPr bwMode="auto">
          <a:xfrm>
            <a:off x="5414963" y="4105276"/>
            <a:ext cx="519112" cy="454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4" name="AutoShape 24"/>
          <p:cNvCxnSpPr>
            <a:cxnSpLocks noChangeShapeType="1"/>
            <a:stCxn id="287758" idx="5"/>
            <a:endCxn id="287756" idx="1"/>
          </p:cNvCxnSpPr>
          <p:nvPr/>
        </p:nvCxnSpPr>
        <p:spPr bwMode="auto">
          <a:xfrm>
            <a:off x="4303713" y="3170238"/>
            <a:ext cx="717550" cy="4953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5" name="AutoShape 25"/>
          <p:cNvCxnSpPr>
            <a:cxnSpLocks noChangeShapeType="1"/>
            <a:stCxn id="287758" idx="4"/>
            <a:endCxn id="287754" idx="0"/>
          </p:cNvCxnSpPr>
          <p:nvPr/>
        </p:nvCxnSpPr>
        <p:spPr bwMode="auto">
          <a:xfrm>
            <a:off x="4106863" y="3252789"/>
            <a:ext cx="114300" cy="1633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6" name="AutoShape 26"/>
          <p:cNvCxnSpPr>
            <a:cxnSpLocks noChangeShapeType="1"/>
            <a:stCxn id="287758" idx="6"/>
            <a:endCxn id="32779" idx="2"/>
          </p:cNvCxnSpPr>
          <p:nvPr/>
        </p:nvCxnSpPr>
        <p:spPr bwMode="auto">
          <a:xfrm>
            <a:off x="4403725" y="2951164"/>
            <a:ext cx="1644650" cy="422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7" name="AutoShape 27"/>
          <p:cNvCxnSpPr>
            <a:cxnSpLocks noChangeShapeType="1"/>
            <a:stCxn id="32779" idx="6"/>
            <a:endCxn id="32781" idx="1"/>
          </p:cNvCxnSpPr>
          <p:nvPr/>
        </p:nvCxnSpPr>
        <p:spPr bwMode="auto">
          <a:xfrm>
            <a:off x="6642100" y="3373439"/>
            <a:ext cx="1125538" cy="3127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8" name="AutoShape 28"/>
          <p:cNvCxnSpPr>
            <a:cxnSpLocks noChangeShapeType="1"/>
            <a:stCxn id="32783" idx="3"/>
            <a:endCxn id="32781" idx="7"/>
          </p:cNvCxnSpPr>
          <p:nvPr/>
        </p:nvCxnSpPr>
        <p:spPr bwMode="auto">
          <a:xfrm flipH="1">
            <a:off x="8161339" y="2428875"/>
            <a:ext cx="231775" cy="1257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3119384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Topological Sorting Example</a:t>
            </a:r>
            <a:r>
              <a:rPr lang="en-US" altLang="en-US" b="1" smtClean="0"/>
              <a:t> </a:t>
            </a:r>
            <a:endParaRPr lang="en-US" altLang="en-US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3379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892A790-DED8-444C-9581-467754FBDF9B}" type="slidenum">
              <a:rPr lang="en-US" altLang="lv-LV" sz="1400"/>
              <a:pPr eaLnBrk="1" hangingPunct="1"/>
              <a:t>11</a:t>
            </a:fld>
            <a:endParaRPr lang="en-US" altLang="lv-LV" sz="1400"/>
          </a:p>
        </p:txBody>
      </p:sp>
      <p:sp>
        <p:nvSpPr>
          <p:cNvPr id="33797" name="Rectangle 3"/>
          <p:cNvSpPr>
            <a:spLocks noChangeArrowheads="1"/>
          </p:cNvSpPr>
          <p:nvPr/>
        </p:nvSpPr>
        <p:spPr bwMode="auto">
          <a:xfrm>
            <a:off x="3760788" y="2719389"/>
            <a:ext cx="23812" cy="79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33798" name="Rectangle 4"/>
          <p:cNvSpPr>
            <a:spLocks noChangeArrowheads="1"/>
          </p:cNvSpPr>
          <p:nvPr/>
        </p:nvSpPr>
        <p:spPr bwMode="auto">
          <a:xfrm>
            <a:off x="6176963" y="3673475"/>
            <a:ext cx="23812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33799" name="Rectangle 5"/>
          <p:cNvSpPr>
            <a:spLocks noChangeArrowheads="1"/>
          </p:cNvSpPr>
          <p:nvPr/>
        </p:nvSpPr>
        <p:spPr bwMode="auto">
          <a:xfrm>
            <a:off x="8399464" y="36734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33800" name="Rectangle 6"/>
          <p:cNvSpPr>
            <a:spLocks noChangeArrowheads="1"/>
          </p:cNvSpPr>
          <p:nvPr/>
        </p:nvSpPr>
        <p:spPr bwMode="auto">
          <a:xfrm>
            <a:off x="3852864" y="57562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88775" name="Oval 7"/>
          <p:cNvSpPr>
            <a:spLocks noChangeArrowheads="1"/>
          </p:cNvSpPr>
          <p:nvPr/>
        </p:nvSpPr>
        <p:spPr bwMode="auto">
          <a:xfrm>
            <a:off x="5781676" y="17526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88776" name="Oval 8"/>
          <p:cNvSpPr>
            <a:spLocks noChangeArrowheads="1"/>
          </p:cNvSpPr>
          <p:nvPr/>
        </p:nvSpPr>
        <p:spPr bwMode="auto">
          <a:xfrm>
            <a:off x="5853114" y="44958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7</a:t>
            </a:r>
          </a:p>
        </p:txBody>
      </p:sp>
      <p:sp>
        <p:nvSpPr>
          <p:cNvPr id="288777" name="Oval 9"/>
          <p:cNvSpPr>
            <a:spLocks noChangeArrowheads="1"/>
          </p:cNvSpPr>
          <p:nvPr/>
        </p:nvSpPr>
        <p:spPr bwMode="auto">
          <a:xfrm>
            <a:off x="6067426" y="30892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88778" name="Oval 10"/>
          <p:cNvSpPr>
            <a:spLocks noChangeArrowheads="1"/>
          </p:cNvSpPr>
          <p:nvPr/>
        </p:nvSpPr>
        <p:spPr bwMode="auto">
          <a:xfrm>
            <a:off x="3943351" y="49053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8</a:t>
            </a:r>
          </a:p>
        </p:txBody>
      </p:sp>
      <p:sp>
        <p:nvSpPr>
          <p:cNvPr id="288779" name="Oval 11"/>
          <p:cNvSpPr>
            <a:spLocks noChangeArrowheads="1"/>
          </p:cNvSpPr>
          <p:nvPr/>
        </p:nvSpPr>
        <p:spPr bwMode="auto">
          <a:xfrm>
            <a:off x="7686676" y="36226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5</a:t>
            </a:r>
          </a:p>
        </p:txBody>
      </p:sp>
      <p:sp>
        <p:nvSpPr>
          <p:cNvPr id="288780" name="Oval 12"/>
          <p:cNvSpPr>
            <a:spLocks noChangeArrowheads="1"/>
          </p:cNvSpPr>
          <p:nvPr/>
        </p:nvSpPr>
        <p:spPr bwMode="auto">
          <a:xfrm>
            <a:off x="4940301" y="3602039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6</a:t>
            </a:r>
          </a:p>
        </p:txBody>
      </p:sp>
      <p:sp>
        <p:nvSpPr>
          <p:cNvPr id="33807" name="Oval 13"/>
          <p:cNvSpPr>
            <a:spLocks noChangeArrowheads="1"/>
          </p:cNvSpPr>
          <p:nvPr/>
        </p:nvSpPr>
        <p:spPr bwMode="auto">
          <a:xfrm>
            <a:off x="8312151" y="1925639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88782" name="Oval 14"/>
          <p:cNvSpPr>
            <a:spLocks noChangeArrowheads="1"/>
          </p:cNvSpPr>
          <p:nvPr/>
        </p:nvSpPr>
        <p:spPr bwMode="auto">
          <a:xfrm>
            <a:off x="3829051" y="26670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88783" name="Oval 15"/>
          <p:cNvSpPr>
            <a:spLocks noChangeArrowheads="1"/>
          </p:cNvSpPr>
          <p:nvPr/>
        </p:nvSpPr>
        <p:spPr bwMode="auto">
          <a:xfrm>
            <a:off x="6148389" y="5621339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9</a:t>
            </a:r>
          </a:p>
        </p:txBody>
      </p:sp>
      <p:cxnSp>
        <p:nvCxnSpPr>
          <p:cNvPr id="33810" name="AutoShape 16"/>
          <p:cNvCxnSpPr>
            <a:cxnSpLocks noChangeShapeType="1"/>
            <a:stCxn id="288775" idx="2"/>
            <a:endCxn id="288782" idx="7"/>
          </p:cNvCxnSpPr>
          <p:nvPr/>
        </p:nvCxnSpPr>
        <p:spPr bwMode="auto">
          <a:xfrm flipH="1">
            <a:off x="4303713" y="2036764"/>
            <a:ext cx="1458912" cy="693737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1" name="AutoShape 17"/>
          <p:cNvCxnSpPr>
            <a:cxnSpLocks noChangeShapeType="1"/>
            <a:stCxn id="288775" idx="4"/>
            <a:endCxn id="288777" idx="0"/>
          </p:cNvCxnSpPr>
          <p:nvPr/>
        </p:nvCxnSpPr>
        <p:spPr bwMode="auto">
          <a:xfrm>
            <a:off x="6059488" y="2338389"/>
            <a:ext cx="285750" cy="7318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2" name="AutoShape 18"/>
          <p:cNvCxnSpPr>
            <a:cxnSpLocks noChangeShapeType="1"/>
            <a:stCxn id="33807" idx="2"/>
            <a:endCxn id="288777" idx="7"/>
          </p:cNvCxnSpPr>
          <p:nvPr/>
        </p:nvCxnSpPr>
        <p:spPr bwMode="auto">
          <a:xfrm flipH="1">
            <a:off x="6542088" y="2209801"/>
            <a:ext cx="1751012" cy="942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3" name="AutoShape 19"/>
          <p:cNvCxnSpPr>
            <a:cxnSpLocks noChangeShapeType="1"/>
            <a:stCxn id="288779" idx="2"/>
            <a:endCxn id="288776" idx="7"/>
          </p:cNvCxnSpPr>
          <p:nvPr/>
        </p:nvCxnSpPr>
        <p:spPr bwMode="auto">
          <a:xfrm flipH="1">
            <a:off x="6327775" y="3906838"/>
            <a:ext cx="1339850" cy="652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4" name="AutoShape 20"/>
          <p:cNvCxnSpPr>
            <a:cxnSpLocks noChangeShapeType="1"/>
            <a:stCxn id="288779" idx="3"/>
            <a:endCxn id="288783" idx="7"/>
          </p:cNvCxnSpPr>
          <p:nvPr/>
        </p:nvCxnSpPr>
        <p:spPr bwMode="auto">
          <a:xfrm flipH="1">
            <a:off x="6623050" y="4125914"/>
            <a:ext cx="1144588" cy="155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5" name="AutoShape 21"/>
          <p:cNvCxnSpPr>
            <a:cxnSpLocks noChangeShapeType="1"/>
            <a:stCxn id="288778" idx="6"/>
            <a:endCxn id="288783" idx="2"/>
          </p:cNvCxnSpPr>
          <p:nvPr/>
        </p:nvCxnSpPr>
        <p:spPr bwMode="auto">
          <a:xfrm>
            <a:off x="4518026" y="5189538"/>
            <a:ext cx="1611313" cy="7159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6" name="AutoShape 22"/>
          <p:cNvCxnSpPr>
            <a:cxnSpLocks noChangeShapeType="1"/>
            <a:stCxn id="288776" idx="4"/>
            <a:endCxn id="288783" idx="1"/>
          </p:cNvCxnSpPr>
          <p:nvPr/>
        </p:nvCxnSpPr>
        <p:spPr bwMode="auto">
          <a:xfrm>
            <a:off x="6130926" y="5081588"/>
            <a:ext cx="98425" cy="603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7" name="AutoShape 23"/>
          <p:cNvCxnSpPr>
            <a:cxnSpLocks noChangeShapeType="1"/>
            <a:stCxn id="288780" idx="5"/>
            <a:endCxn id="288776" idx="1"/>
          </p:cNvCxnSpPr>
          <p:nvPr/>
        </p:nvCxnSpPr>
        <p:spPr bwMode="auto">
          <a:xfrm>
            <a:off x="5414963" y="4105276"/>
            <a:ext cx="519112" cy="454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8" name="AutoShape 24"/>
          <p:cNvCxnSpPr>
            <a:cxnSpLocks noChangeShapeType="1"/>
            <a:stCxn id="288782" idx="5"/>
            <a:endCxn id="288780" idx="1"/>
          </p:cNvCxnSpPr>
          <p:nvPr/>
        </p:nvCxnSpPr>
        <p:spPr bwMode="auto">
          <a:xfrm>
            <a:off x="4303713" y="3170238"/>
            <a:ext cx="717550" cy="495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9" name="AutoShape 25"/>
          <p:cNvCxnSpPr>
            <a:cxnSpLocks noChangeShapeType="1"/>
            <a:stCxn id="288782" idx="4"/>
            <a:endCxn id="288778" idx="0"/>
          </p:cNvCxnSpPr>
          <p:nvPr/>
        </p:nvCxnSpPr>
        <p:spPr bwMode="auto">
          <a:xfrm>
            <a:off x="4106863" y="3252789"/>
            <a:ext cx="114300" cy="1633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0" name="AutoShape 26"/>
          <p:cNvCxnSpPr>
            <a:cxnSpLocks noChangeShapeType="1"/>
            <a:stCxn id="288782" idx="6"/>
            <a:endCxn id="288777" idx="2"/>
          </p:cNvCxnSpPr>
          <p:nvPr/>
        </p:nvCxnSpPr>
        <p:spPr bwMode="auto">
          <a:xfrm>
            <a:off x="4403725" y="2951164"/>
            <a:ext cx="1644650" cy="42227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1" name="AutoShape 27"/>
          <p:cNvCxnSpPr>
            <a:cxnSpLocks noChangeShapeType="1"/>
            <a:stCxn id="288777" idx="6"/>
            <a:endCxn id="288779" idx="1"/>
          </p:cNvCxnSpPr>
          <p:nvPr/>
        </p:nvCxnSpPr>
        <p:spPr bwMode="auto">
          <a:xfrm>
            <a:off x="6642100" y="3373439"/>
            <a:ext cx="1125538" cy="312737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2" name="AutoShape 28"/>
          <p:cNvCxnSpPr>
            <a:cxnSpLocks noChangeShapeType="1"/>
            <a:stCxn id="33807" idx="3"/>
            <a:endCxn id="288779" idx="7"/>
          </p:cNvCxnSpPr>
          <p:nvPr/>
        </p:nvCxnSpPr>
        <p:spPr bwMode="auto">
          <a:xfrm flipH="1">
            <a:off x="8161339" y="2428875"/>
            <a:ext cx="231775" cy="1257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1193100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Topological Sorting Example</a:t>
            </a:r>
            <a:r>
              <a:rPr lang="en-US" altLang="en-US" b="1" smtClean="0"/>
              <a:t> </a:t>
            </a:r>
            <a:endParaRPr lang="en-US" altLang="en-US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3481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5E147EA-0154-4849-A9E3-3C515A6A30CB}" type="slidenum">
              <a:rPr lang="en-US" altLang="lv-LV" sz="1400"/>
              <a:pPr eaLnBrk="1" hangingPunct="1"/>
              <a:t>12</a:t>
            </a:fld>
            <a:endParaRPr lang="en-US" altLang="lv-LV" sz="1400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3760788" y="2719389"/>
            <a:ext cx="23812" cy="79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6176963" y="3673475"/>
            <a:ext cx="23812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34823" name="Rectangle 5"/>
          <p:cNvSpPr>
            <a:spLocks noChangeArrowheads="1"/>
          </p:cNvSpPr>
          <p:nvPr/>
        </p:nvSpPr>
        <p:spPr bwMode="auto">
          <a:xfrm>
            <a:off x="8399464" y="36734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3852864" y="57562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89799" name="Oval 7"/>
          <p:cNvSpPr>
            <a:spLocks noChangeArrowheads="1"/>
          </p:cNvSpPr>
          <p:nvPr/>
        </p:nvSpPr>
        <p:spPr bwMode="auto">
          <a:xfrm>
            <a:off x="5781676" y="17526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89800" name="Oval 8"/>
          <p:cNvSpPr>
            <a:spLocks noChangeArrowheads="1"/>
          </p:cNvSpPr>
          <p:nvPr/>
        </p:nvSpPr>
        <p:spPr bwMode="auto">
          <a:xfrm>
            <a:off x="5853114" y="44958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7</a:t>
            </a:r>
          </a:p>
        </p:txBody>
      </p:sp>
      <p:sp>
        <p:nvSpPr>
          <p:cNvPr id="289801" name="Oval 9"/>
          <p:cNvSpPr>
            <a:spLocks noChangeArrowheads="1"/>
          </p:cNvSpPr>
          <p:nvPr/>
        </p:nvSpPr>
        <p:spPr bwMode="auto">
          <a:xfrm>
            <a:off x="6067426" y="30892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4</a:t>
            </a:r>
          </a:p>
        </p:txBody>
      </p:sp>
      <p:sp>
        <p:nvSpPr>
          <p:cNvPr id="289802" name="Oval 10"/>
          <p:cNvSpPr>
            <a:spLocks noChangeArrowheads="1"/>
          </p:cNvSpPr>
          <p:nvPr/>
        </p:nvSpPr>
        <p:spPr bwMode="auto">
          <a:xfrm>
            <a:off x="3943351" y="49053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8</a:t>
            </a:r>
          </a:p>
        </p:txBody>
      </p:sp>
      <p:sp>
        <p:nvSpPr>
          <p:cNvPr id="289803" name="Oval 11"/>
          <p:cNvSpPr>
            <a:spLocks noChangeArrowheads="1"/>
          </p:cNvSpPr>
          <p:nvPr/>
        </p:nvSpPr>
        <p:spPr bwMode="auto">
          <a:xfrm>
            <a:off x="7686676" y="36226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5</a:t>
            </a:r>
          </a:p>
        </p:txBody>
      </p:sp>
      <p:sp>
        <p:nvSpPr>
          <p:cNvPr id="289804" name="Oval 12"/>
          <p:cNvSpPr>
            <a:spLocks noChangeArrowheads="1"/>
          </p:cNvSpPr>
          <p:nvPr/>
        </p:nvSpPr>
        <p:spPr bwMode="auto">
          <a:xfrm>
            <a:off x="4940301" y="3602039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6</a:t>
            </a:r>
          </a:p>
        </p:txBody>
      </p:sp>
      <p:sp>
        <p:nvSpPr>
          <p:cNvPr id="34831" name="Oval 13"/>
          <p:cNvSpPr>
            <a:spLocks noChangeArrowheads="1"/>
          </p:cNvSpPr>
          <p:nvPr/>
        </p:nvSpPr>
        <p:spPr bwMode="auto">
          <a:xfrm>
            <a:off x="8312151" y="1925639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89806" name="Oval 14"/>
          <p:cNvSpPr>
            <a:spLocks noChangeArrowheads="1"/>
          </p:cNvSpPr>
          <p:nvPr/>
        </p:nvSpPr>
        <p:spPr bwMode="auto">
          <a:xfrm>
            <a:off x="3829051" y="26670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89807" name="Oval 15"/>
          <p:cNvSpPr>
            <a:spLocks noChangeArrowheads="1"/>
          </p:cNvSpPr>
          <p:nvPr/>
        </p:nvSpPr>
        <p:spPr bwMode="auto">
          <a:xfrm>
            <a:off x="6148389" y="5621339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9</a:t>
            </a:r>
          </a:p>
        </p:txBody>
      </p:sp>
      <p:cxnSp>
        <p:nvCxnSpPr>
          <p:cNvPr id="34834" name="AutoShape 16"/>
          <p:cNvCxnSpPr>
            <a:cxnSpLocks noChangeShapeType="1"/>
            <a:stCxn id="289799" idx="2"/>
            <a:endCxn id="289806" idx="7"/>
          </p:cNvCxnSpPr>
          <p:nvPr/>
        </p:nvCxnSpPr>
        <p:spPr bwMode="auto">
          <a:xfrm flipH="1">
            <a:off x="4303713" y="2036764"/>
            <a:ext cx="1458912" cy="693737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5" name="AutoShape 17"/>
          <p:cNvCxnSpPr>
            <a:cxnSpLocks noChangeShapeType="1"/>
            <a:stCxn id="289799" idx="4"/>
            <a:endCxn id="289801" idx="0"/>
          </p:cNvCxnSpPr>
          <p:nvPr/>
        </p:nvCxnSpPr>
        <p:spPr bwMode="auto">
          <a:xfrm>
            <a:off x="6059488" y="2338389"/>
            <a:ext cx="285750" cy="7318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6" name="AutoShape 18"/>
          <p:cNvCxnSpPr>
            <a:cxnSpLocks noChangeShapeType="1"/>
            <a:stCxn id="34831" idx="2"/>
            <a:endCxn id="289801" idx="7"/>
          </p:cNvCxnSpPr>
          <p:nvPr/>
        </p:nvCxnSpPr>
        <p:spPr bwMode="auto">
          <a:xfrm flipH="1">
            <a:off x="6542088" y="2209801"/>
            <a:ext cx="1751012" cy="942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7" name="AutoShape 19"/>
          <p:cNvCxnSpPr>
            <a:cxnSpLocks noChangeShapeType="1"/>
            <a:stCxn id="289803" idx="2"/>
            <a:endCxn id="289800" idx="7"/>
          </p:cNvCxnSpPr>
          <p:nvPr/>
        </p:nvCxnSpPr>
        <p:spPr bwMode="auto">
          <a:xfrm flipH="1">
            <a:off x="6327775" y="3906838"/>
            <a:ext cx="1339850" cy="652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8" name="AutoShape 20"/>
          <p:cNvCxnSpPr>
            <a:cxnSpLocks noChangeShapeType="1"/>
            <a:stCxn id="289803" idx="3"/>
            <a:endCxn id="289807" idx="7"/>
          </p:cNvCxnSpPr>
          <p:nvPr/>
        </p:nvCxnSpPr>
        <p:spPr bwMode="auto">
          <a:xfrm flipH="1">
            <a:off x="6623050" y="4125914"/>
            <a:ext cx="1144588" cy="155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9" name="AutoShape 21"/>
          <p:cNvCxnSpPr>
            <a:cxnSpLocks noChangeShapeType="1"/>
            <a:stCxn id="289802" idx="6"/>
            <a:endCxn id="289807" idx="2"/>
          </p:cNvCxnSpPr>
          <p:nvPr/>
        </p:nvCxnSpPr>
        <p:spPr bwMode="auto">
          <a:xfrm>
            <a:off x="4518026" y="5189538"/>
            <a:ext cx="1611313" cy="7159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0" name="AutoShape 22"/>
          <p:cNvCxnSpPr>
            <a:cxnSpLocks noChangeShapeType="1"/>
            <a:stCxn id="289800" idx="4"/>
            <a:endCxn id="289807" idx="1"/>
          </p:cNvCxnSpPr>
          <p:nvPr/>
        </p:nvCxnSpPr>
        <p:spPr bwMode="auto">
          <a:xfrm>
            <a:off x="6130926" y="5081588"/>
            <a:ext cx="98425" cy="603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1" name="AutoShape 23"/>
          <p:cNvCxnSpPr>
            <a:cxnSpLocks noChangeShapeType="1"/>
            <a:stCxn id="289804" idx="5"/>
            <a:endCxn id="289800" idx="1"/>
          </p:cNvCxnSpPr>
          <p:nvPr/>
        </p:nvCxnSpPr>
        <p:spPr bwMode="auto">
          <a:xfrm>
            <a:off x="5414963" y="4105276"/>
            <a:ext cx="519112" cy="454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2" name="AutoShape 24"/>
          <p:cNvCxnSpPr>
            <a:cxnSpLocks noChangeShapeType="1"/>
            <a:stCxn id="289806" idx="5"/>
            <a:endCxn id="289804" idx="1"/>
          </p:cNvCxnSpPr>
          <p:nvPr/>
        </p:nvCxnSpPr>
        <p:spPr bwMode="auto">
          <a:xfrm>
            <a:off x="4303713" y="3170238"/>
            <a:ext cx="717550" cy="495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3" name="AutoShape 25"/>
          <p:cNvCxnSpPr>
            <a:cxnSpLocks noChangeShapeType="1"/>
            <a:stCxn id="289806" idx="4"/>
            <a:endCxn id="289802" idx="0"/>
          </p:cNvCxnSpPr>
          <p:nvPr/>
        </p:nvCxnSpPr>
        <p:spPr bwMode="auto">
          <a:xfrm>
            <a:off x="4106863" y="3252789"/>
            <a:ext cx="114300" cy="1633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4" name="AutoShape 26"/>
          <p:cNvCxnSpPr>
            <a:cxnSpLocks noChangeShapeType="1"/>
            <a:stCxn id="289806" idx="6"/>
            <a:endCxn id="289801" idx="2"/>
          </p:cNvCxnSpPr>
          <p:nvPr/>
        </p:nvCxnSpPr>
        <p:spPr bwMode="auto">
          <a:xfrm>
            <a:off x="4403725" y="2951164"/>
            <a:ext cx="1644650" cy="42227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5" name="AutoShape 27"/>
          <p:cNvCxnSpPr>
            <a:cxnSpLocks noChangeShapeType="1"/>
            <a:stCxn id="289801" idx="6"/>
            <a:endCxn id="289803" idx="1"/>
          </p:cNvCxnSpPr>
          <p:nvPr/>
        </p:nvCxnSpPr>
        <p:spPr bwMode="auto">
          <a:xfrm>
            <a:off x="6642100" y="3373439"/>
            <a:ext cx="1125538" cy="3127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6" name="AutoShape 28"/>
          <p:cNvCxnSpPr>
            <a:cxnSpLocks noChangeShapeType="1"/>
            <a:stCxn id="34831" idx="3"/>
            <a:endCxn id="289803" idx="7"/>
          </p:cNvCxnSpPr>
          <p:nvPr/>
        </p:nvCxnSpPr>
        <p:spPr bwMode="auto">
          <a:xfrm flipH="1">
            <a:off x="8161339" y="2428875"/>
            <a:ext cx="231775" cy="1257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099002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Topological Sorting Example</a:t>
            </a:r>
            <a:r>
              <a:rPr lang="en-US" altLang="en-US" b="1" smtClean="0"/>
              <a:t> </a:t>
            </a:r>
            <a:endParaRPr lang="en-US" altLang="en-US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3584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19A929A-CC1C-43FA-BC11-5683FE36AF60}" type="slidenum">
              <a:rPr lang="en-US" altLang="lv-LV" sz="1400"/>
              <a:pPr eaLnBrk="1" hangingPunct="1"/>
              <a:t>13</a:t>
            </a:fld>
            <a:endParaRPr lang="en-US" altLang="lv-LV" sz="1400"/>
          </a:p>
        </p:txBody>
      </p:sp>
      <p:sp>
        <p:nvSpPr>
          <p:cNvPr id="35845" name="Rectangle 3"/>
          <p:cNvSpPr>
            <a:spLocks noChangeArrowheads="1"/>
          </p:cNvSpPr>
          <p:nvPr/>
        </p:nvSpPr>
        <p:spPr bwMode="auto">
          <a:xfrm>
            <a:off x="3760788" y="2719389"/>
            <a:ext cx="23812" cy="79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35846" name="Rectangle 4"/>
          <p:cNvSpPr>
            <a:spLocks noChangeArrowheads="1"/>
          </p:cNvSpPr>
          <p:nvPr/>
        </p:nvSpPr>
        <p:spPr bwMode="auto">
          <a:xfrm>
            <a:off x="6176963" y="3673475"/>
            <a:ext cx="23812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35847" name="Rectangle 5"/>
          <p:cNvSpPr>
            <a:spLocks noChangeArrowheads="1"/>
          </p:cNvSpPr>
          <p:nvPr/>
        </p:nvSpPr>
        <p:spPr bwMode="auto">
          <a:xfrm>
            <a:off x="8399464" y="36734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35848" name="Rectangle 6"/>
          <p:cNvSpPr>
            <a:spLocks noChangeArrowheads="1"/>
          </p:cNvSpPr>
          <p:nvPr/>
        </p:nvSpPr>
        <p:spPr bwMode="auto">
          <a:xfrm>
            <a:off x="3852864" y="57562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90823" name="Oval 7"/>
          <p:cNvSpPr>
            <a:spLocks noChangeArrowheads="1"/>
          </p:cNvSpPr>
          <p:nvPr/>
        </p:nvSpPr>
        <p:spPr bwMode="auto">
          <a:xfrm>
            <a:off x="5781676" y="17526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90824" name="Oval 8"/>
          <p:cNvSpPr>
            <a:spLocks noChangeArrowheads="1"/>
          </p:cNvSpPr>
          <p:nvPr/>
        </p:nvSpPr>
        <p:spPr bwMode="auto">
          <a:xfrm>
            <a:off x="5853114" y="44958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7</a:t>
            </a:r>
          </a:p>
        </p:txBody>
      </p:sp>
      <p:sp>
        <p:nvSpPr>
          <p:cNvPr id="290825" name="Oval 9"/>
          <p:cNvSpPr>
            <a:spLocks noChangeArrowheads="1"/>
          </p:cNvSpPr>
          <p:nvPr/>
        </p:nvSpPr>
        <p:spPr bwMode="auto">
          <a:xfrm>
            <a:off x="6067426" y="30892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4</a:t>
            </a:r>
          </a:p>
        </p:txBody>
      </p:sp>
      <p:sp>
        <p:nvSpPr>
          <p:cNvPr id="290826" name="Oval 10"/>
          <p:cNvSpPr>
            <a:spLocks noChangeArrowheads="1"/>
          </p:cNvSpPr>
          <p:nvPr/>
        </p:nvSpPr>
        <p:spPr bwMode="auto">
          <a:xfrm>
            <a:off x="3943351" y="49053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8</a:t>
            </a:r>
          </a:p>
        </p:txBody>
      </p:sp>
      <p:sp>
        <p:nvSpPr>
          <p:cNvPr id="290827" name="Oval 11"/>
          <p:cNvSpPr>
            <a:spLocks noChangeArrowheads="1"/>
          </p:cNvSpPr>
          <p:nvPr/>
        </p:nvSpPr>
        <p:spPr bwMode="auto">
          <a:xfrm>
            <a:off x="7686676" y="36226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5</a:t>
            </a:r>
          </a:p>
        </p:txBody>
      </p:sp>
      <p:sp>
        <p:nvSpPr>
          <p:cNvPr id="290828" name="Oval 12"/>
          <p:cNvSpPr>
            <a:spLocks noChangeArrowheads="1"/>
          </p:cNvSpPr>
          <p:nvPr/>
        </p:nvSpPr>
        <p:spPr bwMode="auto">
          <a:xfrm>
            <a:off x="4940301" y="3602039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6</a:t>
            </a:r>
          </a:p>
        </p:txBody>
      </p:sp>
      <p:sp>
        <p:nvSpPr>
          <p:cNvPr id="35855" name="Oval 13"/>
          <p:cNvSpPr>
            <a:spLocks noChangeArrowheads="1"/>
          </p:cNvSpPr>
          <p:nvPr/>
        </p:nvSpPr>
        <p:spPr bwMode="auto">
          <a:xfrm>
            <a:off x="8312151" y="1925639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90830" name="Oval 14"/>
          <p:cNvSpPr>
            <a:spLocks noChangeArrowheads="1"/>
          </p:cNvSpPr>
          <p:nvPr/>
        </p:nvSpPr>
        <p:spPr bwMode="auto">
          <a:xfrm>
            <a:off x="3829051" y="26670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3</a:t>
            </a:r>
          </a:p>
        </p:txBody>
      </p:sp>
      <p:sp>
        <p:nvSpPr>
          <p:cNvPr id="290831" name="Oval 15"/>
          <p:cNvSpPr>
            <a:spLocks noChangeArrowheads="1"/>
          </p:cNvSpPr>
          <p:nvPr/>
        </p:nvSpPr>
        <p:spPr bwMode="auto">
          <a:xfrm>
            <a:off x="6148389" y="5621339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9</a:t>
            </a:r>
          </a:p>
        </p:txBody>
      </p:sp>
      <p:cxnSp>
        <p:nvCxnSpPr>
          <p:cNvPr id="35858" name="AutoShape 16"/>
          <p:cNvCxnSpPr>
            <a:cxnSpLocks noChangeShapeType="1"/>
            <a:stCxn id="290823" idx="2"/>
            <a:endCxn id="290830" idx="7"/>
          </p:cNvCxnSpPr>
          <p:nvPr/>
        </p:nvCxnSpPr>
        <p:spPr bwMode="auto">
          <a:xfrm flipH="1">
            <a:off x="4303713" y="2036764"/>
            <a:ext cx="1458912" cy="693737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9" name="AutoShape 17"/>
          <p:cNvCxnSpPr>
            <a:cxnSpLocks noChangeShapeType="1"/>
            <a:stCxn id="290823" idx="4"/>
            <a:endCxn id="290825" idx="0"/>
          </p:cNvCxnSpPr>
          <p:nvPr/>
        </p:nvCxnSpPr>
        <p:spPr bwMode="auto">
          <a:xfrm>
            <a:off x="6059488" y="2338389"/>
            <a:ext cx="285750" cy="7318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0" name="AutoShape 18"/>
          <p:cNvCxnSpPr>
            <a:cxnSpLocks noChangeShapeType="1"/>
            <a:stCxn id="35855" idx="2"/>
            <a:endCxn id="290825" idx="7"/>
          </p:cNvCxnSpPr>
          <p:nvPr/>
        </p:nvCxnSpPr>
        <p:spPr bwMode="auto">
          <a:xfrm flipH="1">
            <a:off x="6542088" y="2209801"/>
            <a:ext cx="1751012" cy="942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1" name="AutoShape 19"/>
          <p:cNvCxnSpPr>
            <a:cxnSpLocks noChangeShapeType="1"/>
            <a:stCxn id="290827" idx="2"/>
            <a:endCxn id="290824" idx="7"/>
          </p:cNvCxnSpPr>
          <p:nvPr/>
        </p:nvCxnSpPr>
        <p:spPr bwMode="auto">
          <a:xfrm flipH="1">
            <a:off x="6327775" y="3906838"/>
            <a:ext cx="1339850" cy="652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2" name="AutoShape 20"/>
          <p:cNvCxnSpPr>
            <a:cxnSpLocks noChangeShapeType="1"/>
            <a:stCxn id="290827" idx="3"/>
            <a:endCxn id="290831" idx="7"/>
          </p:cNvCxnSpPr>
          <p:nvPr/>
        </p:nvCxnSpPr>
        <p:spPr bwMode="auto">
          <a:xfrm flipH="1">
            <a:off x="6623050" y="4125914"/>
            <a:ext cx="1144588" cy="155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3" name="AutoShape 21"/>
          <p:cNvCxnSpPr>
            <a:cxnSpLocks noChangeShapeType="1"/>
            <a:stCxn id="290826" idx="6"/>
            <a:endCxn id="290831" idx="2"/>
          </p:cNvCxnSpPr>
          <p:nvPr/>
        </p:nvCxnSpPr>
        <p:spPr bwMode="auto">
          <a:xfrm>
            <a:off x="4518026" y="5189538"/>
            <a:ext cx="1611313" cy="7159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4" name="AutoShape 22"/>
          <p:cNvCxnSpPr>
            <a:cxnSpLocks noChangeShapeType="1"/>
            <a:stCxn id="290824" idx="4"/>
            <a:endCxn id="290831" idx="1"/>
          </p:cNvCxnSpPr>
          <p:nvPr/>
        </p:nvCxnSpPr>
        <p:spPr bwMode="auto">
          <a:xfrm>
            <a:off x="6130926" y="5081588"/>
            <a:ext cx="98425" cy="603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5" name="AutoShape 23"/>
          <p:cNvCxnSpPr>
            <a:cxnSpLocks noChangeShapeType="1"/>
            <a:stCxn id="290828" idx="5"/>
            <a:endCxn id="290824" idx="1"/>
          </p:cNvCxnSpPr>
          <p:nvPr/>
        </p:nvCxnSpPr>
        <p:spPr bwMode="auto">
          <a:xfrm>
            <a:off x="5414963" y="4105276"/>
            <a:ext cx="519112" cy="454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6" name="AutoShape 24"/>
          <p:cNvCxnSpPr>
            <a:cxnSpLocks noChangeShapeType="1"/>
            <a:stCxn id="290830" idx="5"/>
            <a:endCxn id="290828" idx="1"/>
          </p:cNvCxnSpPr>
          <p:nvPr/>
        </p:nvCxnSpPr>
        <p:spPr bwMode="auto">
          <a:xfrm>
            <a:off x="4303713" y="3170238"/>
            <a:ext cx="717550" cy="495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7" name="AutoShape 25"/>
          <p:cNvCxnSpPr>
            <a:cxnSpLocks noChangeShapeType="1"/>
            <a:stCxn id="290830" idx="4"/>
            <a:endCxn id="290826" idx="0"/>
          </p:cNvCxnSpPr>
          <p:nvPr/>
        </p:nvCxnSpPr>
        <p:spPr bwMode="auto">
          <a:xfrm>
            <a:off x="4106863" y="3252789"/>
            <a:ext cx="114300" cy="1633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8" name="AutoShape 26"/>
          <p:cNvCxnSpPr>
            <a:cxnSpLocks noChangeShapeType="1"/>
            <a:stCxn id="290830" idx="6"/>
            <a:endCxn id="290825" idx="2"/>
          </p:cNvCxnSpPr>
          <p:nvPr/>
        </p:nvCxnSpPr>
        <p:spPr bwMode="auto">
          <a:xfrm>
            <a:off x="4403725" y="2951164"/>
            <a:ext cx="1644650" cy="422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9" name="AutoShape 27"/>
          <p:cNvCxnSpPr>
            <a:cxnSpLocks noChangeShapeType="1"/>
            <a:stCxn id="290825" idx="6"/>
            <a:endCxn id="290827" idx="1"/>
          </p:cNvCxnSpPr>
          <p:nvPr/>
        </p:nvCxnSpPr>
        <p:spPr bwMode="auto">
          <a:xfrm>
            <a:off x="6642100" y="3373439"/>
            <a:ext cx="1125538" cy="3127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0" name="AutoShape 28"/>
          <p:cNvCxnSpPr>
            <a:cxnSpLocks noChangeShapeType="1"/>
            <a:stCxn id="35855" idx="3"/>
            <a:endCxn id="290827" idx="7"/>
          </p:cNvCxnSpPr>
          <p:nvPr/>
        </p:nvCxnSpPr>
        <p:spPr bwMode="auto">
          <a:xfrm flipH="1">
            <a:off x="8161339" y="2428875"/>
            <a:ext cx="231775" cy="1257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325318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Topological Sorting Example</a:t>
            </a:r>
            <a:r>
              <a:rPr lang="en-US" altLang="en-US" b="1" smtClean="0"/>
              <a:t> </a:t>
            </a:r>
            <a:endParaRPr lang="en-US" altLang="en-US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3686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FE7CA6A-5D6F-4528-8FA2-1C342B29788A}" type="slidenum">
              <a:rPr lang="en-US" altLang="lv-LV" sz="1400"/>
              <a:pPr eaLnBrk="1" hangingPunct="1"/>
              <a:t>14</a:t>
            </a:fld>
            <a:endParaRPr lang="en-US" altLang="lv-LV" sz="1400"/>
          </a:p>
        </p:txBody>
      </p:sp>
      <p:sp>
        <p:nvSpPr>
          <p:cNvPr id="36869" name="Rectangle 3"/>
          <p:cNvSpPr>
            <a:spLocks noChangeArrowheads="1"/>
          </p:cNvSpPr>
          <p:nvPr/>
        </p:nvSpPr>
        <p:spPr bwMode="auto">
          <a:xfrm>
            <a:off x="3760788" y="2719389"/>
            <a:ext cx="23812" cy="79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36870" name="Rectangle 4"/>
          <p:cNvSpPr>
            <a:spLocks noChangeArrowheads="1"/>
          </p:cNvSpPr>
          <p:nvPr/>
        </p:nvSpPr>
        <p:spPr bwMode="auto">
          <a:xfrm>
            <a:off x="6176963" y="3673475"/>
            <a:ext cx="23812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36871" name="Rectangle 5"/>
          <p:cNvSpPr>
            <a:spLocks noChangeArrowheads="1"/>
          </p:cNvSpPr>
          <p:nvPr/>
        </p:nvSpPr>
        <p:spPr bwMode="auto">
          <a:xfrm>
            <a:off x="8399464" y="36734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36872" name="Rectangle 6"/>
          <p:cNvSpPr>
            <a:spLocks noChangeArrowheads="1"/>
          </p:cNvSpPr>
          <p:nvPr/>
        </p:nvSpPr>
        <p:spPr bwMode="auto">
          <a:xfrm>
            <a:off x="3852864" y="57562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91847" name="Oval 7"/>
          <p:cNvSpPr>
            <a:spLocks noChangeArrowheads="1"/>
          </p:cNvSpPr>
          <p:nvPr/>
        </p:nvSpPr>
        <p:spPr bwMode="auto">
          <a:xfrm>
            <a:off x="5781676" y="17526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2</a:t>
            </a:r>
          </a:p>
        </p:txBody>
      </p:sp>
      <p:sp>
        <p:nvSpPr>
          <p:cNvPr id="291848" name="Oval 8"/>
          <p:cNvSpPr>
            <a:spLocks noChangeArrowheads="1"/>
          </p:cNvSpPr>
          <p:nvPr/>
        </p:nvSpPr>
        <p:spPr bwMode="auto">
          <a:xfrm>
            <a:off x="5853114" y="44958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7</a:t>
            </a:r>
          </a:p>
        </p:txBody>
      </p:sp>
      <p:sp>
        <p:nvSpPr>
          <p:cNvPr id="291849" name="Oval 9"/>
          <p:cNvSpPr>
            <a:spLocks noChangeArrowheads="1"/>
          </p:cNvSpPr>
          <p:nvPr/>
        </p:nvSpPr>
        <p:spPr bwMode="auto">
          <a:xfrm>
            <a:off x="6067426" y="30892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4</a:t>
            </a:r>
          </a:p>
        </p:txBody>
      </p:sp>
      <p:sp>
        <p:nvSpPr>
          <p:cNvPr id="291850" name="Oval 10"/>
          <p:cNvSpPr>
            <a:spLocks noChangeArrowheads="1"/>
          </p:cNvSpPr>
          <p:nvPr/>
        </p:nvSpPr>
        <p:spPr bwMode="auto">
          <a:xfrm>
            <a:off x="3943351" y="49053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8</a:t>
            </a:r>
          </a:p>
        </p:txBody>
      </p:sp>
      <p:sp>
        <p:nvSpPr>
          <p:cNvPr id="291851" name="Oval 11"/>
          <p:cNvSpPr>
            <a:spLocks noChangeArrowheads="1"/>
          </p:cNvSpPr>
          <p:nvPr/>
        </p:nvSpPr>
        <p:spPr bwMode="auto">
          <a:xfrm>
            <a:off x="7686676" y="36226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5</a:t>
            </a:r>
          </a:p>
        </p:txBody>
      </p:sp>
      <p:sp>
        <p:nvSpPr>
          <p:cNvPr id="291852" name="Oval 12"/>
          <p:cNvSpPr>
            <a:spLocks noChangeArrowheads="1"/>
          </p:cNvSpPr>
          <p:nvPr/>
        </p:nvSpPr>
        <p:spPr bwMode="auto">
          <a:xfrm>
            <a:off x="4940301" y="3602039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6</a:t>
            </a:r>
          </a:p>
        </p:txBody>
      </p:sp>
      <p:sp>
        <p:nvSpPr>
          <p:cNvPr id="36879" name="Oval 13"/>
          <p:cNvSpPr>
            <a:spLocks noChangeArrowheads="1"/>
          </p:cNvSpPr>
          <p:nvPr/>
        </p:nvSpPr>
        <p:spPr bwMode="auto">
          <a:xfrm>
            <a:off x="8312151" y="1925639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91854" name="Oval 14"/>
          <p:cNvSpPr>
            <a:spLocks noChangeArrowheads="1"/>
          </p:cNvSpPr>
          <p:nvPr/>
        </p:nvSpPr>
        <p:spPr bwMode="auto">
          <a:xfrm>
            <a:off x="3829051" y="26670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3</a:t>
            </a:r>
          </a:p>
        </p:txBody>
      </p:sp>
      <p:sp>
        <p:nvSpPr>
          <p:cNvPr id="291855" name="Oval 15"/>
          <p:cNvSpPr>
            <a:spLocks noChangeArrowheads="1"/>
          </p:cNvSpPr>
          <p:nvPr/>
        </p:nvSpPr>
        <p:spPr bwMode="auto">
          <a:xfrm>
            <a:off x="6148389" y="5621339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9</a:t>
            </a:r>
          </a:p>
        </p:txBody>
      </p:sp>
      <p:cxnSp>
        <p:nvCxnSpPr>
          <p:cNvPr id="36882" name="AutoShape 16"/>
          <p:cNvCxnSpPr>
            <a:cxnSpLocks noChangeShapeType="1"/>
            <a:stCxn id="291847" idx="2"/>
            <a:endCxn id="291854" idx="7"/>
          </p:cNvCxnSpPr>
          <p:nvPr/>
        </p:nvCxnSpPr>
        <p:spPr bwMode="auto">
          <a:xfrm flipH="1">
            <a:off x="4303713" y="2036764"/>
            <a:ext cx="1458912" cy="6937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3" name="AutoShape 17"/>
          <p:cNvCxnSpPr>
            <a:cxnSpLocks noChangeShapeType="1"/>
            <a:stCxn id="291847" idx="4"/>
            <a:endCxn id="291849" idx="0"/>
          </p:cNvCxnSpPr>
          <p:nvPr/>
        </p:nvCxnSpPr>
        <p:spPr bwMode="auto">
          <a:xfrm>
            <a:off x="6059488" y="2338389"/>
            <a:ext cx="285750" cy="7318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4" name="AutoShape 18"/>
          <p:cNvCxnSpPr>
            <a:cxnSpLocks noChangeShapeType="1"/>
            <a:stCxn id="36879" idx="2"/>
            <a:endCxn id="291849" idx="7"/>
          </p:cNvCxnSpPr>
          <p:nvPr/>
        </p:nvCxnSpPr>
        <p:spPr bwMode="auto">
          <a:xfrm flipH="1">
            <a:off x="6542088" y="2209801"/>
            <a:ext cx="1751012" cy="942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5" name="AutoShape 19"/>
          <p:cNvCxnSpPr>
            <a:cxnSpLocks noChangeShapeType="1"/>
            <a:stCxn id="291851" idx="2"/>
            <a:endCxn id="291848" idx="7"/>
          </p:cNvCxnSpPr>
          <p:nvPr/>
        </p:nvCxnSpPr>
        <p:spPr bwMode="auto">
          <a:xfrm flipH="1">
            <a:off x="6327775" y="3906838"/>
            <a:ext cx="1339850" cy="652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6" name="AutoShape 20"/>
          <p:cNvCxnSpPr>
            <a:cxnSpLocks noChangeShapeType="1"/>
            <a:stCxn id="291851" idx="3"/>
            <a:endCxn id="291855" idx="7"/>
          </p:cNvCxnSpPr>
          <p:nvPr/>
        </p:nvCxnSpPr>
        <p:spPr bwMode="auto">
          <a:xfrm flipH="1">
            <a:off x="6623050" y="4125914"/>
            <a:ext cx="1144588" cy="155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7" name="AutoShape 21"/>
          <p:cNvCxnSpPr>
            <a:cxnSpLocks noChangeShapeType="1"/>
            <a:stCxn id="291850" idx="6"/>
            <a:endCxn id="291855" idx="2"/>
          </p:cNvCxnSpPr>
          <p:nvPr/>
        </p:nvCxnSpPr>
        <p:spPr bwMode="auto">
          <a:xfrm>
            <a:off x="4518026" y="5189538"/>
            <a:ext cx="1611313" cy="7159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8" name="AutoShape 22"/>
          <p:cNvCxnSpPr>
            <a:cxnSpLocks noChangeShapeType="1"/>
            <a:stCxn id="291848" idx="4"/>
            <a:endCxn id="291855" idx="1"/>
          </p:cNvCxnSpPr>
          <p:nvPr/>
        </p:nvCxnSpPr>
        <p:spPr bwMode="auto">
          <a:xfrm>
            <a:off x="6130926" y="5081588"/>
            <a:ext cx="98425" cy="603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9" name="AutoShape 23"/>
          <p:cNvCxnSpPr>
            <a:cxnSpLocks noChangeShapeType="1"/>
            <a:stCxn id="291852" idx="5"/>
            <a:endCxn id="291848" idx="1"/>
          </p:cNvCxnSpPr>
          <p:nvPr/>
        </p:nvCxnSpPr>
        <p:spPr bwMode="auto">
          <a:xfrm>
            <a:off x="5414963" y="4105276"/>
            <a:ext cx="519112" cy="454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0" name="AutoShape 24"/>
          <p:cNvCxnSpPr>
            <a:cxnSpLocks noChangeShapeType="1"/>
            <a:stCxn id="291854" idx="5"/>
            <a:endCxn id="291852" idx="1"/>
          </p:cNvCxnSpPr>
          <p:nvPr/>
        </p:nvCxnSpPr>
        <p:spPr bwMode="auto">
          <a:xfrm>
            <a:off x="4303713" y="3170238"/>
            <a:ext cx="717550" cy="495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1" name="AutoShape 25"/>
          <p:cNvCxnSpPr>
            <a:cxnSpLocks noChangeShapeType="1"/>
            <a:stCxn id="291854" idx="4"/>
            <a:endCxn id="291850" idx="0"/>
          </p:cNvCxnSpPr>
          <p:nvPr/>
        </p:nvCxnSpPr>
        <p:spPr bwMode="auto">
          <a:xfrm>
            <a:off x="4106863" y="3252789"/>
            <a:ext cx="114300" cy="1633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2" name="AutoShape 26"/>
          <p:cNvCxnSpPr>
            <a:cxnSpLocks noChangeShapeType="1"/>
            <a:stCxn id="291854" idx="6"/>
            <a:endCxn id="291849" idx="2"/>
          </p:cNvCxnSpPr>
          <p:nvPr/>
        </p:nvCxnSpPr>
        <p:spPr bwMode="auto">
          <a:xfrm>
            <a:off x="4403725" y="2951164"/>
            <a:ext cx="1644650" cy="422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3" name="AutoShape 27"/>
          <p:cNvCxnSpPr>
            <a:cxnSpLocks noChangeShapeType="1"/>
            <a:stCxn id="291849" idx="6"/>
            <a:endCxn id="291851" idx="1"/>
          </p:cNvCxnSpPr>
          <p:nvPr/>
        </p:nvCxnSpPr>
        <p:spPr bwMode="auto">
          <a:xfrm>
            <a:off x="6642100" y="3373439"/>
            <a:ext cx="1125538" cy="3127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4" name="AutoShape 28"/>
          <p:cNvCxnSpPr>
            <a:cxnSpLocks noChangeShapeType="1"/>
            <a:stCxn id="36879" idx="3"/>
            <a:endCxn id="291851" idx="7"/>
          </p:cNvCxnSpPr>
          <p:nvPr/>
        </p:nvCxnSpPr>
        <p:spPr bwMode="auto">
          <a:xfrm flipH="1">
            <a:off x="8161339" y="2428875"/>
            <a:ext cx="231775" cy="1257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1194640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Topological Sorting Example</a:t>
            </a:r>
            <a:r>
              <a:rPr lang="en-US" altLang="en-US" b="1" smtClean="0"/>
              <a:t> </a:t>
            </a:r>
            <a:endParaRPr lang="en-US" altLang="en-US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378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7B614DF-A576-4445-A3C3-679853CF0F6A}" type="slidenum">
              <a:rPr lang="en-US" altLang="lv-LV" sz="1400"/>
              <a:pPr eaLnBrk="1" hangingPunct="1"/>
              <a:t>15</a:t>
            </a:fld>
            <a:endParaRPr lang="en-US" altLang="lv-LV" sz="1400"/>
          </a:p>
        </p:txBody>
      </p:sp>
      <p:sp>
        <p:nvSpPr>
          <p:cNvPr id="37893" name="Rectangle 3"/>
          <p:cNvSpPr>
            <a:spLocks noChangeArrowheads="1"/>
          </p:cNvSpPr>
          <p:nvPr/>
        </p:nvSpPr>
        <p:spPr bwMode="auto">
          <a:xfrm>
            <a:off x="3760788" y="2719389"/>
            <a:ext cx="23812" cy="79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37894" name="Rectangle 4"/>
          <p:cNvSpPr>
            <a:spLocks noChangeArrowheads="1"/>
          </p:cNvSpPr>
          <p:nvPr/>
        </p:nvSpPr>
        <p:spPr bwMode="auto">
          <a:xfrm>
            <a:off x="6176963" y="3673475"/>
            <a:ext cx="23812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37895" name="Rectangle 5"/>
          <p:cNvSpPr>
            <a:spLocks noChangeArrowheads="1"/>
          </p:cNvSpPr>
          <p:nvPr/>
        </p:nvSpPr>
        <p:spPr bwMode="auto">
          <a:xfrm>
            <a:off x="8399464" y="36734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37896" name="Rectangle 6"/>
          <p:cNvSpPr>
            <a:spLocks noChangeArrowheads="1"/>
          </p:cNvSpPr>
          <p:nvPr/>
        </p:nvSpPr>
        <p:spPr bwMode="auto">
          <a:xfrm>
            <a:off x="3852864" y="57562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92871" name="Oval 7"/>
          <p:cNvSpPr>
            <a:spLocks noChangeArrowheads="1"/>
          </p:cNvSpPr>
          <p:nvPr/>
        </p:nvSpPr>
        <p:spPr bwMode="auto">
          <a:xfrm>
            <a:off x="5781676" y="17526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2</a:t>
            </a:r>
          </a:p>
        </p:txBody>
      </p:sp>
      <p:sp>
        <p:nvSpPr>
          <p:cNvPr id="292872" name="Oval 8"/>
          <p:cNvSpPr>
            <a:spLocks noChangeArrowheads="1"/>
          </p:cNvSpPr>
          <p:nvPr/>
        </p:nvSpPr>
        <p:spPr bwMode="auto">
          <a:xfrm>
            <a:off x="5853114" y="44958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7</a:t>
            </a:r>
          </a:p>
        </p:txBody>
      </p:sp>
      <p:sp>
        <p:nvSpPr>
          <p:cNvPr id="292873" name="Oval 9"/>
          <p:cNvSpPr>
            <a:spLocks noChangeArrowheads="1"/>
          </p:cNvSpPr>
          <p:nvPr/>
        </p:nvSpPr>
        <p:spPr bwMode="auto">
          <a:xfrm>
            <a:off x="6067426" y="30892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4</a:t>
            </a:r>
          </a:p>
        </p:txBody>
      </p:sp>
      <p:sp>
        <p:nvSpPr>
          <p:cNvPr id="292874" name="Oval 10"/>
          <p:cNvSpPr>
            <a:spLocks noChangeArrowheads="1"/>
          </p:cNvSpPr>
          <p:nvPr/>
        </p:nvSpPr>
        <p:spPr bwMode="auto">
          <a:xfrm>
            <a:off x="3943351" y="49053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8</a:t>
            </a:r>
          </a:p>
        </p:txBody>
      </p:sp>
      <p:sp>
        <p:nvSpPr>
          <p:cNvPr id="292875" name="Oval 11"/>
          <p:cNvSpPr>
            <a:spLocks noChangeArrowheads="1"/>
          </p:cNvSpPr>
          <p:nvPr/>
        </p:nvSpPr>
        <p:spPr bwMode="auto">
          <a:xfrm>
            <a:off x="7686676" y="36226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5</a:t>
            </a:r>
          </a:p>
        </p:txBody>
      </p:sp>
      <p:sp>
        <p:nvSpPr>
          <p:cNvPr id="292876" name="Oval 12"/>
          <p:cNvSpPr>
            <a:spLocks noChangeArrowheads="1"/>
          </p:cNvSpPr>
          <p:nvPr/>
        </p:nvSpPr>
        <p:spPr bwMode="auto">
          <a:xfrm>
            <a:off x="4940301" y="3602039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6</a:t>
            </a:r>
          </a:p>
        </p:txBody>
      </p:sp>
      <p:sp>
        <p:nvSpPr>
          <p:cNvPr id="292877" name="Oval 13"/>
          <p:cNvSpPr>
            <a:spLocks noChangeArrowheads="1"/>
          </p:cNvSpPr>
          <p:nvPr/>
        </p:nvSpPr>
        <p:spPr bwMode="auto">
          <a:xfrm>
            <a:off x="8312151" y="1925639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1</a:t>
            </a:r>
          </a:p>
        </p:txBody>
      </p:sp>
      <p:sp>
        <p:nvSpPr>
          <p:cNvPr id="292878" name="Oval 14"/>
          <p:cNvSpPr>
            <a:spLocks noChangeArrowheads="1"/>
          </p:cNvSpPr>
          <p:nvPr/>
        </p:nvSpPr>
        <p:spPr bwMode="auto">
          <a:xfrm>
            <a:off x="3829051" y="26670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3</a:t>
            </a:r>
          </a:p>
        </p:txBody>
      </p:sp>
      <p:sp>
        <p:nvSpPr>
          <p:cNvPr id="292879" name="Oval 15"/>
          <p:cNvSpPr>
            <a:spLocks noChangeArrowheads="1"/>
          </p:cNvSpPr>
          <p:nvPr/>
        </p:nvSpPr>
        <p:spPr bwMode="auto">
          <a:xfrm>
            <a:off x="6148389" y="5621339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9</a:t>
            </a:r>
          </a:p>
        </p:txBody>
      </p:sp>
      <p:cxnSp>
        <p:nvCxnSpPr>
          <p:cNvPr id="37906" name="AutoShape 16"/>
          <p:cNvCxnSpPr>
            <a:cxnSpLocks noChangeShapeType="1"/>
            <a:stCxn id="292871" idx="2"/>
            <a:endCxn id="292878" idx="7"/>
          </p:cNvCxnSpPr>
          <p:nvPr/>
        </p:nvCxnSpPr>
        <p:spPr bwMode="auto">
          <a:xfrm flipH="1">
            <a:off x="4303713" y="2036764"/>
            <a:ext cx="1458912" cy="6937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7" name="AutoShape 17"/>
          <p:cNvCxnSpPr>
            <a:cxnSpLocks noChangeShapeType="1"/>
            <a:stCxn id="292871" idx="4"/>
            <a:endCxn id="292873" idx="0"/>
          </p:cNvCxnSpPr>
          <p:nvPr/>
        </p:nvCxnSpPr>
        <p:spPr bwMode="auto">
          <a:xfrm>
            <a:off x="6059488" y="2338389"/>
            <a:ext cx="285750" cy="7318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8" name="AutoShape 18"/>
          <p:cNvCxnSpPr>
            <a:cxnSpLocks noChangeShapeType="1"/>
            <a:stCxn id="292877" idx="2"/>
            <a:endCxn id="292873" idx="7"/>
          </p:cNvCxnSpPr>
          <p:nvPr/>
        </p:nvCxnSpPr>
        <p:spPr bwMode="auto">
          <a:xfrm flipH="1">
            <a:off x="6542088" y="2209801"/>
            <a:ext cx="1751012" cy="942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9" name="AutoShape 19"/>
          <p:cNvCxnSpPr>
            <a:cxnSpLocks noChangeShapeType="1"/>
            <a:stCxn id="292875" idx="2"/>
            <a:endCxn id="292872" idx="7"/>
          </p:cNvCxnSpPr>
          <p:nvPr/>
        </p:nvCxnSpPr>
        <p:spPr bwMode="auto">
          <a:xfrm flipH="1">
            <a:off x="6327775" y="3906838"/>
            <a:ext cx="1339850" cy="652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0" name="AutoShape 20"/>
          <p:cNvCxnSpPr>
            <a:cxnSpLocks noChangeShapeType="1"/>
            <a:stCxn id="292875" idx="3"/>
            <a:endCxn id="292879" idx="7"/>
          </p:cNvCxnSpPr>
          <p:nvPr/>
        </p:nvCxnSpPr>
        <p:spPr bwMode="auto">
          <a:xfrm flipH="1">
            <a:off x="6623050" y="4125914"/>
            <a:ext cx="1144588" cy="155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1" name="AutoShape 21"/>
          <p:cNvCxnSpPr>
            <a:cxnSpLocks noChangeShapeType="1"/>
            <a:stCxn id="292874" idx="6"/>
            <a:endCxn id="292879" idx="2"/>
          </p:cNvCxnSpPr>
          <p:nvPr/>
        </p:nvCxnSpPr>
        <p:spPr bwMode="auto">
          <a:xfrm>
            <a:off x="4518026" y="5189538"/>
            <a:ext cx="1611313" cy="7159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2" name="AutoShape 22"/>
          <p:cNvCxnSpPr>
            <a:cxnSpLocks noChangeShapeType="1"/>
            <a:stCxn id="292872" idx="4"/>
            <a:endCxn id="292879" idx="1"/>
          </p:cNvCxnSpPr>
          <p:nvPr/>
        </p:nvCxnSpPr>
        <p:spPr bwMode="auto">
          <a:xfrm>
            <a:off x="6130926" y="5081588"/>
            <a:ext cx="98425" cy="603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3" name="AutoShape 23"/>
          <p:cNvCxnSpPr>
            <a:cxnSpLocks noChangeShapeType="1"/>
            <a:stCxn id="292876" idx="5"/>
            <a:endCxn id="292872" idx="1"/>
          </p:cNvCxnSpPr>
          <p:nvPr/>
        </p:nvCxnSpPr>
        <p:spPr bwMode="auto">
          <a:xfrm>
            <a:off x="5414963" y="4105276"/>
            <a:ext cx="519112" cy="454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4" name="AutoShape 24"/>
          <p:cNvCxnSpPr>
            <a:cxnSpLocks noChangeShapeType="1"/>
            <a:stCxn id="292878" idx="5"/>
            <a:endCxn id="292876" idx="1"/>
          </p:cNvCxnSpPr>
          <p:nvPr/>
        </p:nvCxnSpPr>
        <p:spPr bwMode="auto">
          <a:xfrm>
            <a:off x="4303713" y="3170238"/>
            <a:ext cx="717550" cy="495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5" name="AutoShape 25"/>
          <p:cNvCxnSpPr>
            <a:cxnSpLocks noChangeShapeType="1"/>
            <a:stCxn id="292878" idx="4"/>
            <a:endCxn id="292874" idx="0"/>
          </p:cNvCxnSpPr>
          <p:nvPr/>
        </p:nvCxnSpPr>
        <p:spPr bwMode="auto">
          <a:xfrm>
            <a:off x="4106863" y="3252789"/>
            <a:ext cx="114300" cy="1633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6" name="AutoShape 26"/>
          <p:cNvCxnSpPr>
            <a:cxnSpLocks noChangeShapeType="1"/>
            <a:stCxn id="292878" idx="6"/>
            <a:endCxn id="292873" idx="2"/>
          </p:cNvCxnSpPr>
          <p:nvPr/>
        </p:nvCxnSpPr>
        <p:spPr bwMode="auto">
          <a:xfrm>
            <a:off x="4403725" y="2951164"/>
            <a:ext cx="1644650" cy="422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7" name="AutoShape 27"/>
          <p:cNvCxnSpPr>
            <a:cxnSpLocks noChangeShapeType="1"/>
            <a:stCxn id="292873" idx="6"/>
            <a:endCxn id="292875" idx="1"/>
          </p:cNvCxnSpPr>
          <p:nvPr/>
        </p:nvCxnSpPr>
        <p:spPr bwMode="auto">
          <a:xfrm>
            <a:off x="6642100" y="3373439"/>
            <a:ext cx="1125538" cy="3127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8" name="AutoShape 28"/>
          <p:cNvCxnSpPr>
            <a:cxnSpLocks noChangeShapeType="1"/>
            <a:stCxn id="292877" idx="3"/>
            <a:endCxn id="292875" idx="7"/>
          </p:cNvCxnSpPr>
          <p:nvPr/>
        </p:nvCxnSpPr>
        <p:spPr bwMode="auto">
          <a:xfrm flipH="1">
            <a:off x="8161339" y="2428875"/>
            <a:ext cx="231775" cy="1257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499885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Sort</a:t>
            </a:r>
            <a:r>
              <a:rPr lang="lv-LV" dirty="0" smtClean="0"/>
              <a:t> – Brute Force 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67550" y="1752600"/>
            <a:ext cx="4514850" cy="4114800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topologicalSort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(digraph)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for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1 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to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|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|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find a minimal vertex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v;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(v)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796925" indent="-796925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remove from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digraph 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vertex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v 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and all edges incident with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v;</a:t>
            </a:r>
          </a:p>
          <a:p>
            <a:r>
              <a:rPr lang="en-US" sz="2000" dirty="0">
                <a:cs typeface="Courier New" pitchFamily="49" charset="0"/>
              </a:rPr>
              <a:t>As can be seen, we locate a vertex, </a:t>
            </a:r>
            <a:r>
              <a:rPr lang="en-US" sz="2000" i="1" dirty="0">
                <a:cs typeface="Courier New" pitchFamily="49" charset="0"/>
              </a:rPr>
              <a:t>v</a:t>
            </a:r>
            <a:r>
              <a:rPr lang="en-US" sz="2000" dirty="0">
                <a:cs typeface="Courier New" pitchFamily="49" charset="0"/>
              </a:rPr>
              <a:t> with no outgoing edges</a:t>
            </a:r>
          </a:p>
          <a:p>
            <a:pPr>
              <a:spcBef>
                <a:spcPts val="24"/>
              </a:spcBef>
            </a:pPr>
            <a:r>
              <a:rPr lang="en-US" sz="2000" dirty="0">
                <a:cs typeface="Courier New" pitchFamily="49" charset="0"/>
              </a:rPr>
              <a:t>Such a vertex is called a </a:t>
            </a:r>
            <a:r>
              <a:rPr lang="en-US" sz="2000" b="1" i="1" dirty="0">
                <a:cs typeface="Courier New" pitchFamily="49" charset="0"/>
              </a:rPr>
              <a:t>minimal vertex</a:t>
            </a:r>
            <a:r>
              <a:rPr lang="en-US" sz="2000" dirty="0">
                <a:cs typeface="Courier New" pitchFamily="49" charset="0"/>
              </a:rPr>
              <a:t> or </a:t>
            </a:r>
            <a:r>
              <a:rPr lang="en-US" sz="2000" b="1" i="1" dirty="0">
                <a:cs typeface="Courier New" pitchFamily="49" charset="0"/>
              </a:rPr>
              <a:t>sink</a:t>
            </a:r>
            <a:endParaRPr lang="en-US" sz="2000" dirty="0">
              <a:cs typeface="Courier New" pitchFamily="49" charset="0"/>
            </a:endParaRPr>
          </a:p>
          <a:p>
            <a:endParaRPr lang="lv-LV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6076950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0454837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Sort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not actually necessary to delete the edges and vertices from a digraph during this processing</a:t>
            </a:r>
          </a:p>
          <a:p>
            <a:r>
              <a:rPr lang="en-US" dirty="0" smtClean="0"/>
              <a:t>If we can determine that all successors of the vertex </a:t>
            </a:r>
            <a:r>
              <a:rPr lang="en-US" i="1" dirty="0" smtClean="0"/>
              <a:t>v</a:t>
            </a:r>
            <a:r>
              <a:rPr lang="en-US" dirty="0" smtClean="0"/>
              <a:t> have been processed, they can be considered deleted</a:t>
            </a:r>
          </a:p>
          <a:p>
            <a:r>
              <a:rPr lang="en-US" dirty="0" smtClean="0"/>
              <a:t>This is once again handled by applying the depth-first search techniques seen earlier</a:t>
            </a:r>
          </a:p>
          <a:p>
            <a:r>
              <a:rPr lang="en-US" dirty="0" smtClean="0"/>
              <a:t>Basically, if the search backtracks to </a:t>
            </a:r>
            <a:r>
              <a:rPr lang="en-US" i="1" dirty="0" smtClean="0"/>
              <a:t>v</a:t>
            </a:r>
            <a:r>
              <a:rPr lang="en-US" dirty="0" smtClean="0"/>
              <a:t>, then all its successors can be assumed to have already been searched</a:t>
            </a:r>
          </a:p>
          <a:p>
            <a:r>
              <a:rPr lang="en-US" dirty="0" smtClean="0"/>
              <a:t>The pseudocode for this algorithm is shown on pages 421 and 423</a:t>
            </a:r>
          </a:p>
          <a:p>
            <a:r>
              <a:rPr lang="en-US" dirty="0" smtClean="0"/>
              <a:t>The table (Figure 8.18h) shows how the numbers are assigned for each vertex of the graph of Figure 8.18a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9695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Reachability</a:t>
            </a:r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DFS </a:t>
            </a:r>
            <a:r>
              <a:rPr lang="en-US" altLang="en-US" smtClean="0">
                <a:solidFill>
                  <a:schemeClr val="tx2"/>
                </a:solidFill>
              </a:rPr>
              <a:t>tree</a:t>
            </a:r>
            <a:r>
              <a:rPr lang="en-US" altLang="en-US" smtClean="0"/>
              <a:t> rooted at v: vertices reachable from v via directed paths</a:t>
            </a:r>
            <a:endParaRPr lang="en-US" altLang="en-US" sz="2800"/>
          </a:p>
        </p:txBody>
      </p:sp>
      <p:sp>
        <p:nvSpPr>
          <p:cNvPr id="819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8877F51-7ED4-454D-B74C-CD3AE0F246D7}" type="slidenum">
              <a:rPr lang="en-US" altLang="lv-LV" sz="1400"/>
              <a:pPr eaLnBrk="1" hangingPunct="1"/>
              <a:t>18</a:t>
            </a:fld>
            <a:endParaRPr lang="en-US" altLang="lv-LV" sz="1400"/>
          </a:p>
        </p:txBody>
      </p:sp>
      <p:sp>
        <p:nvSpPr>
          <p:cNvPr id="8194" name="Footer Placeholder 5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lv-LV" sz="1400" dirty="0" smtClean="0"/>
          </a:p>
          <a:p>
            <a:pPr eaLnBrk="1" hangingPunct="1"/>
            <a:endParaRPr lang="en-US" altLang="lv-LV" sz="1400" dirty="0"/>
          </a:p>
        </p:txBody>
      </p:sp>
      <p:sp>
        <p:nvSpPr>
          <p:cNvPr id="8199" name="Oval 167"/>
          <p:cNvSpPr>
            <a:spLocks noChangeArrowheads="1"/>
          </p:cNvSpPr>
          <p:nvPr/>
        </p:nvSpPr>
        <p:spPr bwMode="auto">
          <a:xfrm>
            <a:off x="2535238" y="5100638"/>
            <a:ext cx="360362" cy="3857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A</a:t>
            </a:r>
          </a:p>
        </p:txBody>
      </p:sp>
      <p:sp>
        <p:nvSpPr>
          <p:cNvPr id="8200" name="Oval 168"/>
          <p:cNvSpPr>
            <a:spLocks noChangeArrowheads="1"/>
          </p:cNvSpPr>
          <p:nvPr/>
        </p:nvSpPr>
        <p:spPr bwMode="auto">
          <a:xfrm>
            <a:off x="3505201" y="4338639"/>
            <a:ext cx="360363" cy="38417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C</a:t>
            </a:r>
          </a:p>
        </p:txBody>
      </p:sp>
      <p:sp>
        <p:nvSpPr>
          <p:cNvPr id="8201" name="Oval 169"/>
          <p:cNvSpPr>
            <a:spLocks noChangeArrowheads="1"/>
          </p:cNvSpPr>
          <p:nvPr/>
        </p:nvSpPr>
        <p:spPr bwMode="auto">
          <a:xfrm>
            <a:off x="2533650" y="3500438"/>
            <a:ext cx="361950" cy="3857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E</a:t>
            </a:r>
          </a:p>
        </p:txBody>
      </p:sp>
      <p:sp>
        <p:nvSpPr>
          <p:cNvPr id="8202" name="Oval 170"/>
          <p:cNvSpPr>
            <a:spLocks noChangeArrowheads="1"/>
          </p:cNvSpPr>
          <p:nvPr/>
        </p:nvSpPr>
        <p:spPr bwMode="auto">
          <a:xfrm>
            <a:off x="4495801" y="5100638"/>
            <a:ext cx="360363" cy="3857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B</a:t>
            </a:r>
          </a:p>
        </p:txBody>
      </p:sp>
      <p:sp>
        <p:nvSpPr>
          <p:cNvPr id="8203" name="Oval 171"/>
          <p:cNvSpPr>
            <a:spLocks noChangeArrowheads="1"/>
          </p:cNvSpPr>
          <p:nvPr/>
        </p:nvSpPr>
        <p:spPr bwMode="auto">
          <a:xfrm>
            <a:off x="4495800" y="3500438"/>
            <a:ext cx="361950" cy="3857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D</a:t>
            </a:r>
          </a:p>
        </p:txBody>
      </p:sp>
      <p:cxnSp>
        <p:nvCxnSpPr>
          <p:cNvPr id="8204" name="AutoShape 172"/>
          <p:cNvCxnSpPr>
            <a:cxnSpLocks noChangeShapeType="1"/>
            <a:stCxn id="8211" idx="1"/>
            <a:endCxn id="8203" idx="5"/>
          </p:cNvCxnSpPr>
          <p:nvPr/>
        </p:nvCxnSpPr>
        <p:spPr bwMode="auto">
          <a:xfrm flipH="1" flipV="1">
            <a:off x="4805364" y="3843339"/>
            <a:ext cx="981075" cy="587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5" name="AutoShape 173"/>
          <p:cNvCxnSpPr>
            <a:cxnSpLocks noChangeShapeType="1"/>
            <a:stCxn id="8199" idx="6"/>
            <a:endCxn id="8202" idx="2"/>
          </p:cNvCxnSpPr>
          <p:nvPr/>
        </p:nvCxnSpPr>
        <p:spPr bwMode="auto">
          <a:xfrm>
            <a:off x="2909889" y="5294313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6" name="AutoShape 174"/>
          <p:cNvCxnSpPr>
            <a:cxnSpLocks noChangeShapeType="1"/>
            <a:stCxn id="8200" idx="1"/>
            <a:endCxn id="8201" idx="5"/>
          </p:cNvCxnSpPr>
          <p:nvPr/>
        </p:nvCxnSpPr>
        <p:spPr bwMode="auto">
          <a:xfrm flipH="1" flipV="1">
            <a:off x="2843214" y="3843339"/>
            <a:ext cx="714375" cy="5365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7" name="AutoShape 175"/>
          <p:cNvCxnSpPr>
            <a:cxnSpLocks noChangeShapeType="1"/>
            <a:stCxn id="8203" idx="2"/>
            <a:endCxn id="8201" idx="6"/>
          </p:cNvCxnSpPr>
          <p:nvPr/>
        </p:nvCxnSpPr>
        <p:spPr bwMode="auto">
          <a:xfrm flipH="1">
            <a:off x="2909889" y="3694113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8" name="AutoShape 176"/>
          <p:cNvCxnSpPr>
            <a:cxnSpLocks noChangeShapeType="1"/>
            <a:stCxn id="8202" idx="0"/>
            <a:endCxn id="8203" idx="4"/>
          </p:cNvCxnSpPr>
          <p:nvPr/>
        </p:nvCxnSpPr>
        <p:spPr bwMode="auto">
          <a:xfrm flipV="1">
            <a:off x="4676775" y="3900488"/>
            <a:ext cx="0" cy="11858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9" name="AutoShape 177"/>
          <p:cNvCxnSpPr>
            <a:cxnSpLocks noChangeShapeType="1"/>
            <a:stCxn id="8199" idx="7"/>
            <a:endCxn id="8200" idx="3"/>
          </p:cNvCxnSpPr>
          <p:nvPr/>
        </p:nvCxnSpPr>
        <p:spPr bwMode="auto">
          <a:xfrm flipV="1">
            <a:off x="2843214" y="4681538"/>
            <a:ext cx="714375" cy="4619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0" name="AutoShape 178"/>
          <p:cNvCxnSpPr>
            <a:cxnSpLocks noChangeShapeType="1"/>
            <a:stCxn id="8200" idx="7"/>
            <a:endCxn id="8203" idx="3"/>
          </p:cNvCxnSpPr>
          <p:nvPr/>
        </p:nvCxnSpPr>
        <p:spPr bwMode="auto">
          <a:xfrm flipV="1">
            <a:off x="3813176" y="3843339"/>
            <a:ext cx="735013" cy="5365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1" name="Oval 180"/>
          <p:cNvSpPr>
            <a:spLocks noChangeArrowheads="1"/>
          </p:cNvSpPr>
          <p:nvPr/>
        </p:nvSpPr>
        <p:spPr bwMode="auto">
          <a:xfrm>
            <a:off x="5734050" y="4387851"/>
            <a:ext cx="361950" cy="38576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F</a:t>
            </a:r>
          </a:p>
        </p:txBody>
      </p:sp>
      <p:cxnSp>
        <p:nvCxnSpPr>
          <p:cNvPr id="8212" name="AutoShape 181"/>
          <p:cNvCxnSpPr>
            <a:cxnSpLocks noChangeShapeType="1"/>
            <a:stCxn id="8201" idx="4"/>
            <a:endCxn id="8199" idx="0"/>
          </p:cNvCxnSpPr>
          <p:nvPr/>
        </p:nvCxnSpPr>
        <p:spPr bwMode="auto">
          <a:xfrm>
            <a:off x="2714625" y="3900488"/>
            <a:ext cx="1588" cy="11858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3" name="AutoShape 182"/>
          <p:cNvCxnSpPr>
            <a:cxnSpLocks noChangeShapeType="1"/>
            <a:stCxn id="8202" idx="7"/>
            <a:endCxn id="8211" idx="3"/>
          </p:cNvCxnSpPr>
          <p:nvPr/>
        </p:nvCxnSpPr>
        <p:spPr bwMode="auto">
          <a:xfrm flipV="1">
            <a:off x="4803776" y="4730750"/>
            <a:ext cx="982663" cy="4127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4" name="AutoShape 184"/>
          <p:cNvCxnSpPr>
            <a:cxnSpLocks noChangeShapeType="1"/>
            <a:stCxn id="8202" idx="1"/>
            <a:endCxn id="8200" idx="5"/>
          </p:cNvCxnSpPr>
          <p:nvPr/>
        </p:nvCxnSpPr>
        <p:spPr bwMode="auto">
          <a:xfrm flipH="1" flipV="1">
            <a:off x="3813176" y="4681538"/>
            <a:ext cx="735013" cy="4619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5" name="Oval 205"/>
          <p:cNvSpPr>
            <a:spLocks noChangeArrowheads="1"/>
          </p:cNvSpPr>
          <p:nvPr/>
        </p:nvSpPr>
        <p:spPr bwMode="auto">
          <a:xfrm>
            <a:off x="6894513" y="4176714"/>
            <a:ext cx="296862" cy="31908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A</a:t>
            </a:r>
          </a:p>
        </p:txBody>
      </p:sp>
      <p:sp>
        <p:nvSpPr>
          <p:cNvPr id="8216" name="Oval 206"/>
          <p:cNvSpPr>
            <a:spLocks noChangeArrowheads="1"/>
          </p:cNvSpPr>
          <p:nvPr/>
        </p:nvSpPr>
        <p:spPr bwMode="auto">
          <a:xfrm>
            <a:off x="7694613" y="3546475"/>
            <a:ext cx="296862" cy="3175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C</a:t>
            </a:r>
          </a:p>
        </p:txBody>
      </p:sp>
      <p:sp>
        <p:nvSpPr>
          <p:cNvPr id="8217" name="Oval 207"/>
          <p:cNvSpPr>
            <a:spLocks noChangeArrowheads="1"/>
          </p:cNvSpPr>
          <p:nvPr/>
        </p:nvSpPr>
        <p:spPr bwMode="auto">
          <a:xfrm>
            <a:off x="6892925" y="2852739"/>
            <a:ext cx="298450" cy="31908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E</a:t>
            </a:r>
          </a:p>
        </p:txBody>
      </p:sp>
      <p:sp>
        <p:nvSpPr>
          <p:cNvPr id="8218" name="Oval 209"/>
          <p:cNvSpPr>
            <a:spLocks noChangeArrowheads="1"/>
          </p:cNvSpPr>
          <p:nvPr/>
        </p:nvSpPr>
        <p:spPr bwMode="auto">
          <a:xfrm>
            <a:off x="8510588" y="2852739"/>
            <a:ext cx="298450" cy="31908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D</a:t>
            </a:r>
          </a:p>
        </p:txBody>
      </p:sp>
      <p:cxnSp>
        <p:nvCxnSpPr>
          <p:cNvPr id="8219" name="AutoShape 212"/>
          <p:cNvCxnSpPr>
            <a:cxnSpLocks noChangeShapeType="1"/>
            <a:stCxn id="8216" idx="1"/>
            <a:endCxn id="8217" idx="5"/>
          </p:cNvCxnSpPr>
          <p:nvPr/>
        </p:nvCxnSpPr>
        <p:spPr bwMode="auto">
          <a:xfrm flipH="1" flipV="1">
            <a:off x="7148513" y="3136901"/>
            <a:ext cx="588962" cy="4429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0" name="AutoShape 213"/>
          <p:cNvCxnSpPr>
            <a:cxnSpLocks noChangeShapeType="1"/>
            <a:stCxn id="8218" idx="2"/>
            <a:endCxn id="8217" idx="6"/>
          </p:cNvCxnSpPr>
          <p:nvPr/>
        </p:nvCxnSpPr>
        <p:spPr bwMode="auto">
          <a:xfrm flipH="1">
            <a:off x="7202489" y="3013075"/>
            <a:ext cx="129698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1" name="AutoShape 218"/>
          <p:cNvCxnSpPr>
            <a:cxnSpLocks noChangeShapeType="1"/>
            <a:stCxn id="8217" idx="4"/>
            <a:endCxn id="8215" idx="0"/>
          </p:cNvCxnSpPr>
          <p:nvPr/>
        </p:nvCxnSpPr>
        <p:spPr bwMode="auto">
          <a:xfrm>
            <a:off x="7042150" y="3182938"/>
            <a:ext cx="1588" cy="9826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22" name="Oval 240"/>
          <p:cNvSpPr>
            <a:spLocks noChangeArrowheads="1"/>
          </p:cNvSpPr>
          <p:nvPr/>
        </p:nvSpPr>
        <p:spPr bwMode="auto">
          <a:xfrm>
            <a:off x="6894513" y="6081714"/>
            <a:ext cx="296862" cy="31908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A</a:t>
            </a:r>
          </a:p>
        </p:txBody>
      </p:sp>
      <p:sp>
        <p:nvSpPr>
          <p:cNvPr id="8223" name="Oval 241"/>
          <p:cNvSpPr>
            <a:spLocks noChangeArrowheads="1"/>
          </p:cNvSpPr>
          <p:nvPr/>
        </p:nvSpPr>
        <p:spPr bwMode="auto">
          <a:xfrm>
            <a:off x="7694613" y="5451475"/>
            <a:ext cx="296862" cy="3175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C</a:t>
            </a:r>
          </a:p>
        </p:txBody>
      </p:sp>
      <p:sp>
        <p:nvSpPr>
          <p:cNvPr id="8224" name="Oval 242"/>
          <p:cNvSpPr>
            <a:spLocks noChangeArrowheads="1"/>
          </p:cNvSpPr>
          <p:nvPr/>
        </p:nvSpPr>
        <p:spPr bwMode="auto">
          <a:xfrm>
            <a:off x="6892925" y="4757739"/>
            <a:ext cx="298450" cy="31908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E</a:t>
            </a:r>
          </a:p>
        </p:txBody>
      </p:sp>
      <p:sp>
        <p:nvSpPr>
          <p:cNvPr id="8225" name="Oval 243"/>
          <p:cNvSpPr>
            <a:spLocks noChangeArrowheads="1"/>
          </p:cNvSpPr>
          <p:nvPr/>
        </p:nvSpPr>
        <p:spPr bwMode="auto">
          <a:xfrm>
            <a:off x="8510588" y="6081714"/>
            <a:ext cx="296862" cy="31908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B</a:t>
            </a:r>
          </a:p>
        </p:txBody>
      </p:sp>
      <p:sp>
        <p:nvSpPr>
          <p:cNvPr id="8226" name="Oval 244"/>
          <p:cNvSpPr>
            <a:spLocks noChangeArrowheads="1"/>
          </p:cNvSpPr>
          <p:nvPr/>
        </p:nvSpPr>
        <p:spPr bwMode="auto">
          <a:xfrm>
            <a:off x="8510588" y="4757739"/>
            <a:ext cx="298450" cy="31908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D</a:t>
            </a:r>
          </a:p>
        </p:txBody>
      </p:sp>
      <p:cxnSp>
        <p:nvCxnSpPr>
          <p:cNvPr id="8227" name="AutoShape 246"/>
          <p:cNvCxnSpPr>
            <a:cxnSpLocks noChangeShapeType="1"/>
            <a:stCxn id="8222" idx="6"/>
            <a:endCxn id="8225" idx="2"/>
          </p:cNvCxnSpPr>
          <p:nvPr/>
        </p:nvCxnSpPr>
        <p:spPr bwMode="auto">
          <a:xfrm>
            <a:off x="7202489" y="6242050"/>
            <a:ext cx="129698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8" name="AutoShape 247"/>
          <p:cNvCxnSpPr>
            <a:cxnSpLocks noChangeShapeType="1"/>
            <a:stCxn id="8223" idx="1"/>
            <a:endCxn id="8224" idx="5"/>
          </p:cNvCxnSpPr>
          <p:nvPr/>
        </p:nvCxnSpPr>
        <p:spPr bwMode="auto">
          <a:xfrm flipH="1" flipV="1">
            <a:off x="7148513" y="5041901"/>
            <a:ext cx="588962" cy="4429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9" name="AutoShape 249"/>
          <p:cNvCxnSpPr>
            <a:cxnSpLocks noChangeShapeType="1"/>
            <a:stCxn id="8225" idx="0"/>
            <a:endCxn id="8226" idx="4"/>
          </p:cNvCxnSpPr>
          <p:nvPr/>
        </p:nvCxnSpPr>
        <p:spPr bwMode="auto">
          <a:xfrm flipV="1">
            <a:off x="8659813" y="5087938"/>
            <a:ext cx="0" cy="9826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30" name="Oval 252"/>
          <p:cNvSpPr>
            <a:spLocks noChangeArrowheads="1"/>
          </p:cNvSpPr>
          <p:nvPr/>
        </p:nvSpPr>
        <p:spPr bwMode="auto">
          <a:xfrm>
            <a:off x="9531350" y="5491164"/>
            <a:ext cx="298450" cy="32067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F</a:t>
            </a:r>
          </a:p>
        </p:txBody>
      </p:sp>
      <p:cxnSp>
        <p:nvCxnSpPr>
          <p:cNvPr id="8231" name="AutoShape 254"/>
          <p:cNvCxnSpPr>
            <a:cxnSpLocks noChangeShapeType="1"/>
            <a:stCxn id="8225" idx="7"/>
            <a:endCxn id="8230" idx="3"/>
          </p:cNvCxnSpPr>
          <p:nvPr/>
        </p:nvCxnSpPr>
        <p:spPr bwMode="auto">
          <a:xfrm flipV="1">
            <a:off x="8764589" y="5775326"/>
            <a:ext cx="809625" cy="3413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32" name="AutoShape 255"/>
          <p:cNvCxnSpPr>
            <a:cxnSpLocks noChangeShapeType="1"/>
            <a:stCxn id="8225" idx="1"/>
            <a:endCxn id="8223" idx="5"/>
          </p:cNvCxnSpPr>
          <p:nvPr/>
        </p:nvCxnSpPr>
        <p:spPr bwMode="auto">
          <a:xfrm flipH="1" flipV="1">
            <a:off x="7947026" y="5735638"/>
            <a:ext cx="606425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344563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Strong Connectivity</a:t>
            </a: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Each vertex can reach all other vertices</a:t>
            </a:r>
            <a:endParaRPr lang="en-US" altLang="en-US" sz="280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31302A3-0118-4FB7-9CB5-22E4D6A73540}" type="slidenum">
              <a:rPr lang="en-US" altLang="lv-LV" sz="1400"/>
              <a:pPr eaLnBrk="1" hangingPunct="1"/>
              <a:t>19</a:t>
            </a:fld>
            <a:endParaRPr lang="en-US" altLang="lv-LV" sz="1400"/>
          </a:p>
        </p:txBody>
      </p:sp>
      <p:grpSp>
        <p:nvGrpSpPr>
          <p:cNvPr id="9223" name="Group 112"/>
          <p:cNvGrpSpPr>
            <a:grpSpLocks/>
          </p:cNvGrpSpPr>
          <p:nvPr/>
        </p:nvGrpSpPr>
        <p:grpSpPr bwMode="auto">
          <a:xfrm>
            <a:off x="4038600" y="2525714"/>
            <a:ext cx="4953000" cy="3646487"/>
            <a:chOff x="1584" y="1591"/>
            <a:chExt cx="3120" cy="2297"/>
          </a:xfrm>
        </p:grpSpPr>
        <p:sp>
          <p:nvSpPr>
            <p:cNvPr id="9224" name="Oval 92"/>
            <p:cNvSpPr>
              <a:spLocks noChangeArrowheads="1"/>
            </p:cNvSpPr>
            <p:nvPr/>
          </p:nvSpPr>
          <p:spPr bwMode="auto">
            <a:xfrm>
              <a:off x="1680" y="1591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a</a:t>
              </a:r>
            </a:p>
          </p:txBody>
        </p:sp>
        <p:sp>
          <p:nvSpPr>
            <p:cNvPr id="9225" name="Oval 93"/>
            <p:cNvSpPr>
              <a:spLocks noChangeArrowheads="1"/>
            </p:cNvSpPr>
            <p:nvPr/>
          </p:nvSpPr>
          <p:spPr bwMode="auto">
            <a:xfrm>
              <a:off x="2552" y="2681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d</a:t>
              </a:r>
            </a:p>
          </p:txBody>
        </p:sp>
        <p:sp>
          <p:nvSpPr>
            <p:cNvPr id="9226" name="Oval 94"/>
            <p:cNvSpPr>
              <a:spLocks noChangeArrowheads="1"/>
            </p:cNvSpPr>
            <p:nvPr/>
          </p:nvSpPr>
          <p:spPr bwMode="auto">
            <a:xfrm>
              <a:off x="3153" y="2000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c</a:t>
              </a:r>
            </a:p>
          </p:txBody>
        </p:sp>
        <p:sp>
          <p:nvSpPr>
            <p:cNvPr id="9227" name="Oval 95"/>
            <p:cNvSpPr>
              <a:spLocks noChangeArrowheads="1"/>
            </p:cNvSpPr>
            <p:nvPr/>
          </p:nvSpPr>
          <p:spPr bwMode="auto">
            <a:xfrm>
              <a:off x="4318" y="3400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b</a:t>
              </a:r>
            </a:p>
          </p:txBody>
        </p:sp>
        <p:sp>
          <p:nvSpPr>
            <p:cNvPr id="9228" name="Oval 96"/>
            <p:cNvSpPr>
              <a:spLocks noChangeArrowheads="1"/>
            </p:cNvSpPr>
            <p:nvPr/>
          </p:nvSpPr>
          <p:spPr bwMode="auto">
            <a:xfrm>
              <a:off x="3530" y="2933"/>
              <a:ext cx="385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e</a:t>
              </a:r>
            </a:p>
          </p:txBody>
        </p:sp>
        <p:sp>
          <p:nvSpPr>
            <p:cNvPr id="9229" name="Oval 97"/>
            <p:cNvSpPr>
              <a:spLocks noChangeArrowheads="1"/>
            </p:cNvSpPr>
            <p:nvPr/>
          </p:nvSpPr>
          <p:spPr bwMode="auto">
            <a:xfrm>
              <a:off x="1584" y="3509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f</a:t>
              </a:r>
            </a:p>
          </p:txBody>
        </p:sp>
        <p:sp>
          <p:nvSpPr>
            <p:cNvPr id="9230" name="Oval 98"/>
            <p:cNvSpPr>
              <a:spLocks noChangeArrowheads="1"/>
            </p:cNvSpPr>
            <p:nvPr/>
          </p:nvSpPr>
          <p:spPr bwMode="auto">
            <a:xfrm>
              <a:off x="4286" y="1855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g</a:t>
              </a:r>
            </a:p>
          </p:txBody>
        </p:sp>
        <p:cxnSp>
          <p:nvCxnSpPr>
            <p:cNvPr id="9231" name="AutoShape 99"/>
            <p:cNvCxnSpPr>
              <a:cxnSpLocks noChangeShapeType="1"/>
              <a:stCxn id="9224" idx="4"/>
              <a:endCxn id="9229" idx="0"/>
            </p:cNvCxnSpPr>
            <p:nvPr/>
          </p:nvCxnSpPr>
          <p:spPr bwMode="auto">
            <a:xfrm flipH="1">
              <a:off x="1777" y="1994"/>
              <a:ext cx="96" cy="149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2" name="AutoShape 100"/>
            <p:cNvCxnSpPr>
              <a:cxnSpLocks noChangeShapeType="1"/>
              <a:stCxn id="9224" idx="5"/>
              <a:endCxn id="9225" idx="1"/>
            </p:cNvCxnSpPr>
            <p:nvPr/>
          </p:nvCxnSpPr>
          <p:spPr bwMode="auto">
            <a:xfrm>
              <a:off x="2009" y="1938"/>
              <a:ext cx="600" cy="7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3" name="AutoShape 101"/>
            <p:cNvCxnSpPr>
              <a:cxnSpLocks noChangeShapeType="1"/>
              <a:stCxn id="9224" idx="6"/>
              <a:endCxn id="9226" idx="2"/>
            </p:cNvCxnSpPr>
            <p:nvPr/>
          </p:nvCxnSpPr>
          <p:spPr bwMode="auto">
            <a:xfrm>
              <a:off x="2089" y="1782"/>
              <a:ext cx="1042" cy="40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4" name="AutoShape 102"/>
            <p:cNvCxnSpPr>
              <a:cxnSpLocks noChangeShapeType="1"/>
              <a:stCxn id="9230" idx="1"/>
              <a:endCxn id="9224" idx="7"/>
            </p:cNvCxnSpPr>
            <p:nvPr/>
          </p:nvCxnSpPr>
          <p:spPr bwMode="auto">
            <a:xfrm flipH="1" flipV="1">
              <a:off x="2009" y="1623"/>
              <a:ext cx="2334" cy="26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5" name="AutoShape 103"/>
            <p:cNvCxnSpPr>
              <a:cxnSpLocks noChangeShapeType="1"/>
              <a:stCxn id="9226" idx="6"/>
              <a:endCxn id="9230" idx="2"/>
            </p:cNvCxnSpPr>
            <p:nvPr/>
          </p:nvCxnSpPr>
          <p:spPr bwMode="auto">
            <a:xfrm flipV="1">
              <a:off x="3562" y="2046"/>
              <a:ext cx="701" cy="14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6" name="AutoShape 104"/>
            <p:cNvCxnSpPr>
              <a:cxnSpLocks noChangeShapeType="1"/>
              <a:stCxn id="9230" idx="4"/>
              <a:endCxn id="9227" idx="0"/>
            </p:cNvCxnSpPr>
            <p:nvPr/>
          </p:nvCxnSpPr>
          <p:spPr bwMode="auto">
            <a:xfrm>
              <a:off x="4479" y="2258"/>
              <a:ext cx="32" cy="111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7" name="AutoShape 105"/>
            <p:cNvCxnSpPr>
              <a:cxnSpLocks noChangeShapeType="1"/>
              <a:stCxn id="9225" idx="6"/>
              <a:endCxn id="9228" idx="2"/>
            </p:cNvCxnSpPr>
            <p:nvPr/>
          </p:nvCxnSpPr>
          <p:spPr bwMode="auto">
            <a:xfrm>
              <a:off x="2961" y="2872"/>
              <a:ext cx="546" cy="2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8" name="AutoShape 106"/>
            <p:cNvCxnSpPr>
              <a:cxnSpLocks noChangeShapeType="1"/>
              <a:stCxn id="9228" idx="5"/>
              <a:endCxn id="9227" idx="1"/>
            </p:cNvCxnSpPr>
            <p:nvPr/>
          </p:nvCxnSpPr>
          <p:spPr bwMode="auto">
            <a:xfrm>
              <a:off x="3859" y="3280"/>
              <a:ext cx="516" cy="15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9" name="AutoShape 107"/>
            <p:cNvCxnSpPr>
              <a:cxnSpLocks noChangeShapeType="1"/>
              <a:stCxn id="9229" idx="7"/>
              <a:endCxn id="9225" idx="3"/>
            </p:cNvCxnSpPr>
            <p:nvPr/>
          </p:nvCxnSpPr>
          <p:spPr bwMode="auto">
            <a:xfrm flipV="1">
              <a:off x="1913" y="3028"/>
              <a:ext cx="696" cy="51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0" name="AutoShape 108"/>
            <p:cNvCxnSpPr>
              <a:cxnSpLocks noChangeShapeType="1"/>
              <a:stCxn id="9229" idx="6"/>
              <a:endCxn id="9228" idx="3"/>
            </p:cNvCxnSpPr>
            <p:nvPr/>
          </p:nvCxnSpPr>
          <p:spPr bwMode="auto">
            <a:xfrm flipV="1">
              <a:off x="1992" y="3280"/>
              <a:ext cx="1594" cy="41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1" name="AutoShape 109"/>
            <p:cNvCxnSpPr>
              <a:cxnSpLocks noChangeShapeType="1"/>
              <a:stCxn id="9227" idx="2"/>
              <a:endCxn id="9229" idx="5"/>
            </p:cNvCxnSpPr>
            <p:nvPr/>
          </p:nvCxnSpPr>
          <p:spPr bwMode="auto">
            <a:xfrm flipH="1">
              <a:off x="1913" y="3590"/>
              <a:ext cx="2383" cy="26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2" name="AutoShape 110"/>
            <p:cNvCxnSpPr>
              <a:cxnSpLocks noChangeShapeType="1"/>
              <a:stCxn id="9225" idx="7"/>
              <a:endCxn id="9230" idx="3"/>
            </p:cNvCxnSpPr>
            <p:nvPr/>
          </p:nvCxnSpPr>
          <p:spPr bwMode="auto">
            <a:xfrm flipV="1">
              <a:off x="2881" y="2202"/>
              <a:ext cx="1462" cy="51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910171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DAGs and Topological Ordering</a:t>
            </a:r>
          </a:p>
        </p:txBody>
      </p:sp>
      <p:sp>
        <p:nvSpPr>
          <p:cNvPr id="2458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4408488" cy="4114800"/>
          </a:xfrm>
        </p:spPr>
        <p:txBody>
          <a:bodyPr/>
          <a:lstStyle/>
          <a:p>
            <a:pPr eaLnBrk="1" hangingPunct="1"/>
            <a:r>
              <a:rPr lang="en-US" altLang="lv-LV" sz="1800" dirty="0"/>
              <a:t>A directed acyclic graph (DAG) is a digraph that has no directed cycles</a:t>
            </a:r>
          </a:p>
          <a:p>
            <a:pPr eaLnBrk="1" hangingPunct="1"/>
            <a:r>
              <a:rPr lang="en-US" altLang="lv-LV" sz="1800" dirty="0"/>
              <a:t>A topological ordering of a digraph is a numbering 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lv-LV" sz="1800" b="1" i="1" dirty="0">
                <a:latin typeface="Times New Roman" panose="02020603050405020304" pitchFamily="18" charset="0"/>
              </a:rPr>
              <a:t>	v</a:t>
            </a:r>
            <a:r>
              <a:rPr lang="en-US" altLang="lv-LV" sz="1800" baseline="-25000" dirty="0">
                <a:latin typeface="Times New Roman" panose="02020603050405020304" pitchFamily="18" charset="0"/>
              </a:rPr>
              <a:t>1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, …, </a:t>
            </a:r>
            <a:r>
              <a:rPr lang="en-US" altLang="lv-LV" sz="1800" b="1" i="1" dirty="0" err="1">
                <a:latin typeface="Times New Roman" panose="02020603050405020304" pitchFamily="18" charset="0"/>
              </a:rPr>
              <a:t>v</a:t>
            </a:r>
            <a:r>
              <a:rPr lang="en-US" altLang="lv-LV" sz="1800" b="1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lv-LV" sz="1800" dirty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sz="1800" dirty="0"/>
              <a:t>	of the vertices such that for every edge </a:t>
            </a:r>
            <a:r>
              <a:rPr lang="en-US" altLang="lv-LV" sz="1800" dirty="0">
                <a:latin typeface="Times New Roman" panose="02020603050405020304" pitchFamily="18" charset="0"/>
              </a:rPr>
              <a:t>(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v</a:t>
            </a:r>
            <a:r>
              <a:rPr lang="en-US" altLang="lv-LV" sz="1800" b="1" i="1" baseline="-25000" dirty="0">
                <a:latin typeface="Times New Roman" panose="02020603050405020304" pitchFamily="18" charset="0"/>
              </a:rPr>
              <a:t>i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, </a:t>
            </a:r>
            <a:r>
              <a:rPr lang="en-US" altLang="lv-LV" sz="1800" b="1" i="1" dirty="0" err="1">
                <a:latin typeface="Times New Roman" panose="02020603050405020304" pitchFamily="18" charset="0"/>
              </a:rPr>
              <a:t>v</a:t>
            </a:r>
            <a:r>
              <a:rPr lang="en-US" altLang="lv-LV" sz="1800" b="1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lv-LV" sz="1800" dirty="0">
                <a:latin typeface="Times New Roman" panose="02020603050405020304" pitchFamily="18" charset="0"/>
              </a:rPr>
              <a:t>)</a:t>
            </a:r>
            <a:r>
              <a:rPr lang="en-US" altLang="lv-LV" sz="1800" dirty="0"/>
              <a:t>, we have </a:t>
            </a:r>
            <a:r>
              <a:rPr lang="en-US" altLang="lv-LV" sz="1800" b="1" i="1" dirty="0" err="1">
                <a:latin typeface="Times New Roman" panose="02020603050405020304" pitchFamily="18" charset="0"/>
              </a:rPr>
              <a:t>i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 </a:t>
            </a:r>
            <a:r>
              <a:rPr lang="en-US" altLang="lv-LV" sz="1800" dirty="0">
                <a:latin typeface="Symbol" panose="05050102010706020507" pitchFamily="18" charset="2"/>
              </a:rPr>
              <a:t>&lt;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 j</a:t>
            </a:r>
          </a:p>
          <a:p>
            <a:pPr eaLnBrk="1" hangingPunct="1"/>
            <a:r>
              <a:rPr lang="en-US" altLang="lv-LV" sz="1800" dirty="0"/>
              <a:t>Example: in a task scheduling digraph, a topological ordering a task sequence that satisfies the precedence constraints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sz="1800" dirty="0">
                <a:solidFill>
                  <a:schemeClr val="tx2"/>
                </a:solidFill>
              </a:rPr>
              <a:t>Theorem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sz="1800" dirty="0"/>
              <a:t>	A digraph admits a topological ordering if and only if it is a DAG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663025B-B5C4-48EC-9E12-6D33D2477EFC}" type="slidenum">
              <a:rPr lang="en-US" altLang="lv-LV" sz="1400"/>
              <a:pPr eaLnBrk="1" hangingPunct="1"/>
              <a:t>2</a:t>
            </a:fld>
            <a:endParaRPr lang="en-US" altLang="lv-LV" sz="1400"/>
          </a:p>
        </p:txBody>
      </p:sp>
      <p:sp>
        <p:nvSpPr>
          <p:cNvPr id="24582" name="Oval 4"/>
          <p:cNvSpPr>
            <a:spLocks noChangeArrowheads="1"/>
          </p:cNvSpPr>
          <p:nvPr/>
        </p:nvSpPr>
        <p:spPr bwMode="auto">
          <a:xfrm>
            <a:off x="6629400" y="22098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B</a:t>
            </a:r>
          </a:p>
        </p:txBody>
      </p:sp>
      <p:sp>
        <p:nvSpPr>
          <p:cNvPr id="24583" name="Oval 5"/>
          <p:cNvSpPr>
            <a:spLocks noChangeArrowheads="1"/>
          </p:cNvSpPr>
          <p:nvPr/>
        </p:nvSpPr>
        <p:spPr bwMode="auto">
          <a:xfrm>
            <a:off x="6629400" y="32004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A</a:t>
            </a:r>
          </a:p>
        </p:txBody>
      </p:sp>
      <p:sp>
        <p:nvSpPr>
          <p:cNvPr id="24584" name="Oval 6"/>
          <p:cNvSpPr>
            <a:spLocks noChangeArrowheads="1"/>
          </p:cNvSpPr>
          <p:nvPr/>
        </p:nvSpPr>
        <p:spPr bwMode="auto">
          <a:xfrm>
            <a:off x="7924800" y="1600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D</a:t>
            </a:r>
          </a:p>
        </p:txBody>
      </p:sp>
      <p:sp>
        <p:nvSpPr>
          <p:cNvPr id="24585" name="Oval 7"/>
          <p:cNvSpPr>
            <a:spLocks noChangeArrowheads="1"/>
          </p:cNvSpPr>
          <p:nvPr/>
        </p:nvSpPr>
        <p:spPr bwMode="auto">
          <a:xfrm>
            <a:off x="7924800" y="2743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C</a:t>
            </a:r>
          </a:p>
        </p:txBody>
      </p:sp>
      <p:sp>
        <p:nvSpPr>
          <p:cNvPr id="24586" name="Oval 8"/>
          <p:cNvSpPr>
            <a:spLocks noChangeArrowheads="1"/>
          </p:cNvSpPr>
          <p:nvPr/>
        </p:nvSpPr>
        <p:spPr bwMode="auto">
          <a:xfrm>
            <a:off x="9210675" y="1600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E</a:t>
            </a:r>
          </a:p>
        </p:txBody>
      </p:sp>
      <p:cxnSp>
        <p:nvCxnSpPr>
          <p:cNvPr id="24587" name="AutoShape 9"/>
          <p:cNvCxnSpPr>
            <a:cxnSpLocks noChangeShapeType="1"/>
            <a:stCxn id="24582" idx="7"/>
            <a:endCxn id="24584" idx="2"/>
          </p:cNvCxnSpPr>
          <p:nvPr/>
        </p:nvCxnSpPr>
        <p:spPr bwMode="auto">
          <a:xfrm flipV="1">
            <a:off x="7019925" y="1828800"/>
            <a:ext cx="89535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8" name="AutoShape 10"/>
          <p:cNvCxnSpPr>
            <a:cxnSpLocks noChangeShapeType="1"/>
            <a:stCxn id="24582" idx="5"/>
            <a:endCxn id="24585" idx="2"/>
          </p:cNvCxnSpPr>
          <p:nvPr/>
        </p:nvCxnSpPr>
        <p:spPr bwMode="auto">
          <a:xfrm>
            <a:off x="7019925" y="2609850"/>
            <a:ext cx="89535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9" name="AutoShape 11"/>
          <p:cNvCxnSpPr>
            <a:cxnSpLocks noChangeShapeType="1"/>
            <a:stCxn id="24584" idx="6"/>
            <a:endCxn id="24586" idx="2"/>
          </p:cNvCxnSpPr>
          <p:nvPr/>
        </p:nvCxnSpPr>
        <p:spPr bwMode="auto">
          <a:xfrm>
            <a:off x="8391526" y="1828800"/>
            <a:ext cx="8096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0" name="AutoShape 12"/>
          <p:cNvCxnSpPr>
            <a:cxnSpLocks noChangeShapeType="1"/>
            <a:stCxn id="24585" idx="0"/>
            <a:endCxn id="24584" idx="4"/>
          </p:cNvCxnSpPr>
          <p:nvPr/>
        </p:nvCxnSpPr>
        <p:spPr bwMode="auto">
          <a:xfrm flipV="1">
            <a:off x="8153400" y="2066925"/>
            <a:ext cx="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1" name="AutoShape 13"/>
          <p:cNvCxnSpPr>
            <a:cxnSpLocks noChangeShapeType="1"/>
            <a:stCxn id="24583" idx="6"/>
            <a:endCxn id="24585" idx="3"/>
          </p:cNvCxnSpPr>
          <p:nvPr/>
        </p:nvCxnSpPr>
        <p:spPr bwMode="auto">
          <a:xfrm flipV="1">
            <a:off x="7096125" y="3143250"/>
            <a:ext cx="89535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2" name="Text Box 14"/>
          <p:cNvSpPr txBox="1">
            <a:spLocks noChangeArrowheads="1"/>
          </p:cNvSpPr>
          <p:nvPr/>
        </p:nvSpPr>
        <p:spPr bwMode="auto">
          <a:xfrm>
            <a:off x="8750300" y="3200400"/>
            <a:ext cx="109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DAG </a:t>
            </a:r>
            <a:r>
              <a:rPr lang="en-US" altLang="lv-LV" b="1" i="1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24593" name="Oval 15"/>
          <p:cNvSpPr>
            <a:spLocks noChangeArrowheads="1"/>
          </p:cNvSpPr>
          <p:nvPr/>
        </p:nvSpPr>
        <p:spPr bwMode="auto">
          <a:xfrm>
            <a:off x="6629400" y="4797425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B</a:t>
            </a:r>
          </a:p>
        </p:txBody>
      </p:sp>
      <p:sp>
        <p:nvSpPr>
          <p:cNvPr id="24594" name="Oval 16"/>
          <p:cNvSpPr>
            <a:spLocks noChangeArrowheads="1"/>
          </p:cNvSpPr>
          <p:nvPr/>
        </p:nvSpPr>
        <p:spPr bwMode="auto">
          <a:xfrm>
            <a:off x="6629400" y="5788025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A</a:t>
            </a:r>
          </a:p>
        </p:txBody>
      </p:sp>
      <p:sp>
        <p:nvSpPr>
          <p:cNvPr id="24595" name="Oval 17"/>
          <p:cNvSpPr>
            <a:spLocks noChangeArrowheads="1"/>
          </p:cNvSpPr>
          <p:nvPr/>
        </p:nvSpPr>
        <p:spPr bwMode="auto">
          <a:xfrm>
            <a:off x="7924800" y="4187825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D</a:t>
            </a:r>
          </a:p>
        </p:txBody>
      </p:sp>
      <p:sp>
        <p:nvSpPr>
          <p:cNvPr id="24596" name="Oval 18"/>
          <p:cNvSpPr>
            <a:spLocks noChangeArrowheads="1"/>
          </p:cNvSpPr>
          <p:nvPr/>
        </p:nvSpPr>
        <p:spPr bwMode="auto">
          <a:xfrm>
            <a:off x="7924800" y="5330825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C</a:t>
            </a:r>
          </a:p>
        </p:txBody>
      </p:sp>
      <p:sp>
        <p:nvSpPr>
          <p:cNvPr id="24597" name="Oval 19"/>
          <p:cNvSpPr>
            <a:spLocks noChangeArrowheads="1"/>
          </p:cNvSpPr>
          <p:nvPr/>
        </p:nvSpPr>
        <p:spPr bwMode="auto">
          <a:xfrm>
            <a:off x="9210675" y="4187825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E</a:t>
            </a:r>
          </a:p>
        </p:txBody>
      </p:sp>
      <p:cxnSp>
        <p:nvCxnSpPr>
          <p:cNvPr id="24598" name="AutoShape 20"/>
          <p:cNvCxnSpPr>
            <a:cxnSpLocks noChangeShapeType="1"/>
            <a:stCxn id="24593" idx="7"/>
            <a:endCxn id="24595" idx="2"/>
          </p:cNvCxnSpPr>
          <p:nvPr/>
        </p:nvCxnSpPr>
        <p:spPr bwMode="auto">
          <a:xfrm flipV="1">
            <a:off x="7019925" y="4416425"/>
            <a:ext cx="89535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9" name="AutoShape 21"/>
          <p:cNvCxnSpPr>
            <a:cxnSpLocks noChangeShapeType="1"/>
            <a:stCxn id="24593" idx="5"/>
            <a:endCxn id="24596" idx="2"/>
          </p:cNvCxnSpPr>
          <p:nvPr/>
        </p:nvCxnSpPr>
        <p:spPr bwMode="auto">
          <a:xfrm>
            <a:off x="7019925" y="5197475"/>
            <a:ext cx="89535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0" name="AutoShape 22"/>
          <p:cNvCxnSpPr>
            <a:cxnSpLocks noChangeShapeType="1"/>
            <a:stCxn id="24595" idx="6"/>
            <a:endCxn id="24597" idx="2"/>
          </p:cNvCxnSpPr>
          <p:nvPr/>
        </p:nvCxnSpPr>
        <p:spPr bwMode="auto">
          <a:xfrm>
            <a:off x="8391526" y="4416425"/>
            <a:ext cx="8096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1" name="AutoShape 23"/>
          <p:cNvCxnSpPr>
            <a:cxnSpLocks noChangeShapeType="1"/>
            <a:stCxn id="24596" idx="0"/>
            <a:endCxn id="24595" idx="4"/>
          </p:cNvCxnSpPr>
          <p:nvPr/>
        </p:nvCxnSpPr>
        <p:spPr bwMode="auto">
          <a:xfrm flipV="1">
            <a:off x="8153400" y="4654550"/>
            <a:ext cx="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2" name="AutoShape 24"/>
          <p:cNvCxnSpPr>
            <a:cxnSpLocks noChangeShapeType="1"/>
            <a:stCxn id="24594" idx="6"/>
            <a:endCxn id="24596" idx="3"/>
          </p:cNvCxnSpPr>
          <p:nvPr/>
        </p:nvCxnSpPr>
        <p:spPr bwMode="auto">
          <a:xfrm flipV="1">
            <a:off x="7096125" y="5730875"/>
            <a:ext cx="89535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3" name="Text Box 25"/>
          <p:cNvSpPr txBox="1">
            <a:spLocks noChangeArrowheads="1"/>
          </p:cNvSpPr>
          <p:nvPr/>
        </p:nvSpPr>
        <p:spPr bwMode="auto">
          <a:xfrm>
            <a:off x="8305800" y="5562601"/>
            <a:ext cx="2082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Topological ordering of </a:t>
            </a:r>
            <a:r>
              <a:rPr lang="en-US" altLang="lv-LV" b="1" i="1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24604" name="Text Box 26"/>
          <p:cNvSpPr txBox="1">
            <a:spLocks noChangeArrowheads="1"/>
          </p:cNvSpPr>
          <p:nvPr/>
        </p:nvSpPr>
        <p:spPr bwMode="auto">
          <a:xfrm>
            <a:off x="6324600" y="541020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 i="1">
                <a:latin typeface="Times New Roman" panose="02020603050405020304" pitchFamily="18" charset="0"/>
              </a:rPr>
              <a:t>v</a:t>
            </a:r>
            <a:r>
              <a:rPr lang="en-US" altLang="lv-LV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4605" name="Text Box 27"/>
          <p:cNvSpPr txBox="1">
            <a:spLocks noChangeArrowheads="1"/>
          </p:cNvSpPr>
          <p:nvPr/>
        </p:nvSpPr>
        <p:spPr bwMode="auto">
          <a:xfrm>
            <a:off x="6324600" y="441960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 i="1">
                <a:latin typeface="Times New Roman" panose="02020603050405020304" pitchFamily="18" charset="0"/>
              </a:rPr>
              <a:t>v</a:t>
            </a:r>
            <a:r>
              <a:rPr lang="en-US" altLang="lv-LV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4606" name="Text Box 28"/>
          <p:cNvSpPr txBox="1">
            <a:spLocks noChangeArrowheads="1"/>
          </p:cNvSpPr>
          <p:nvPr/>
        </p:nvSpPr>
        <p:spPr bwMode="auto">
          <a:xfrm>
            <a:off x="8305800" y="502920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 i="1">
                <a:latin typeface="Times New Roman" panose="02020603050405020304" pitchFamily="18" charset="0"/>
              </a:rPr>
              <a:t>v</a:t>
            </a:r>
            <a:r>
              <a:rPr lang="en-US" altLang="lv-LV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4607" name="Text Box 29"/>
          <p:cNvSpPr txBox="1">
            <a:spLocks noChangeArrowheads="1"/>
          </p:cNvSpPr>
          <p:nvPr/>
        </p:nvSpPr>
        <p:spPr bwMode="auto">
          <a:xfrm>
            <a:off x="8229600" y="381000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 i="1">
                <a:latin typeface="Times New Roman" panose="02020603050405020304" pitchFamily="18" charset="0"/>
              </a:rPr>
              <a:t>v</a:t>
            </a:r>
            <a:r>
              <a:rPr lang="en-US" altLang="lv-LV" baseline="-250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4608" name="Text Box 30"/>
          <p:cNvSpPr txBox="1">
            <a:spLocks noChangeArrowheads="1"/>
          </p:cNvSpPr>
          <p:nvPr/>
        </p:nvSpPr>
        <p:spPr bwMode="auto">
          <a:xfrm>
            <a:off x="9448800" y="381000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 i="1">
                <a:latin typeface="Times New Roman" panose="02020603050405020304" pitchFamily="18" charset="0"/>
              </a:rPr>
              <a:t>v</a:t>
            </a:r>
            <a:r>
              <a:rPr lang="en-US" altLang="lv-LV" baseline="-25000">
                <a:latin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586014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dirty="0" smtClean="0"/>
              <a:t>Strong Connectivity Algorithm</a:t>
            </a:r>
          </a:p>
        </p:txBody>
      </p:sp>
      <p:sp>
        <p:nvSpPr>
          <p:cNvPr id="10244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Pick a vertex v in G</a:t>
            </a:r>
          </a:p>
          <a:p>
            <a:pPr eaLnBrk="1" hangingPunct="1"/>
            <a:r>
              <a:rPr lang="en-US" altLang="en-US" dirty="0"/>
              <a:t>Perform </a:t>
            </a:r>
            <a:r>
              <a:rPr lang="en-US" altLang="en-US" dirty="0" smtClean="0"/>
              <a:t>a</a:t>
            </a:r>
            <a:r>
              <a:rPr lang="lv-LV" altLang="en-US" dirty="0" smtClean="0"/>
              <a:t> (single iteration of)</a:t>
            </a:r>
            <a:r>
              <a:rPr lang="en-US" altLang="en-US" dirty="0" smtClean="0"/>
              <a:t> </a:t>
            </a:r>
            <a:r>
              <a:rPr lang="en-US" altLang="en-US" dirty="0"/>
              <a:t>DFS from v in G</a:t>
            </a:r>
          </a:p>
          <a:p>
            <a:pPr lvl="1" eaLnBrk="1" hangingPunct="1"/>
            <a:r>
              <a:rPr lang="en-US" altLang="en-US" sz="2000" dirty="0"/>
              <a:t>If there’s a w not visited, print “no”</a:t>
            </a:r>
          </a:p>
          <a:p>
            <a:pPr eaLnBrk="1" hangingPunct="1"/>
            <a:r>
              <a:rPr lang="en-US" altLang="en-US" dirty="0"/>
              <a:t>Let G’ be G with edges reversed</a:t>
            </a:r>
          </a:p>
          <a:p>
            <a:pPr eaLnBrk="1" hangingPunct="1"/>
            <a:r>
              <a:rPr lang="en-US" altLang="en-US" dirty="0"/>
              <a:t>Perform a DFS from v in G’</a:t>
            </a:r>
          </a:p>
          <a:p>
            <a:pPr lvl="1" eaLnBrk="1" hangingPunct="1"/>
            <a:r>
              <a:rPr lang="en-US" altLang="en-US" sz="2000" dirty="0"/>
              <a:t>If there’s a w not visited, print “no”</a:t>
            </a:r>
          </a:p>
          <a:p>
            <a:pPr lvl="1" eaLnBrk="1" hangingPunct="1"/>
            <a:r>
              <a:rPr lang="en-US" altLang="en-US" sz="2000" dirty="0"/>
              <a:t>Else, print “yes”</a:t>
            </a:r>
          </a:p>
          <a:p>
            <a:pPr eaLnBrk="1" hangingPunct="1"/>
            <a:r>
              <a:rPr lang="en-US" altLang="en-US" dirty="0"/>
              <a:t>Running time: O(</a:t>
            </a:r>
            <a:r>
              <a:rPr lang="en-US" altLang="en-US" dirty="0" err="1"/>
              <a:t>n+m</a:t>
            </a:r>
            <a:r>
              <a:rPr lang="en-US" altLang="en-US" dirty="0"/>
              <a:t>)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1024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7198174-83C3-4722-908F-9FEBEBC32CC6}" type="slidenum">
              <a:rPr lang="en-US" altLang="lv-LV" sz="1400"/>
              <a:pPr eaLnBrk="1" hangingPunct="1"/>
              <a:t>20</a:t>
            </a:fld>
            <a:endParaRPr lang="en-US" altLang="lv-LV" sz="1400"/>
          </a:p>
        </p:txBody>
      </p:sp>
      <p:sp>
        <p:nvSpPr>
          <p:cNvPr id="10247" name="Text Box 1205"/>
          <p:cNvSpPr txBox="1">
            <a:spLocks noChangeArrowheads="1"/>
          </p:cNvSpPr>
          <p:nvPr/>
        </p:nvSpPr>
        <p:spPr bwMode="auto">
          <a:xfrm>
            <a:off x="7180263" y="2071688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G:</a:t>
            </a:r>
          </a:p>
        </p:txBody>
      </p:sp>
      <p:sp>
        <p:nvSpPr>
          <p:cNvPr id="10248" name="Text Box 1206"/>
          <p:cNvSpPr txBox="1">
            <a:spLocks noChangeArrowheads="1"/>
          </p:cNvSpPr>
          <p:nvPr/>
        </p:nvSpPr>
        <p:spPr bwMode="auto">
          <a:xfrm>
            <a:off x="7162800" y="4495800"/>
            <a:ext cx="56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G’:</a:t>
            </a:r>
          </a:p>
        </p:txBody>
      </p:sp>
      <p:sp>
        <p:nvSpPr>
          <p:cNvPr id="10249" name="Oval 1207"/>
          <p:cNvSpPr>
            <a:spLocks noChangeArrowheads="1"/>
          </p:cNvSpPr>
          <p:nvPr/>
        </p:nvSpPr>
        <p:spPr bwMode="auto">
          <a:xfrm>
            <a:off x="7756525" y="1973263"/>
            <a:ext cx="323850" cy="3032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/>
              <a:t>a</a:t>
            </a:r>
          </a:p>
        </p:txBody>
      </p:sp>
      <p:sp>
        <p:nvSpPr>
          <p:cNvPr id="10250" name="Oval 1209"/>
          <p:cNvSpPr>
            <a:spLocks noChangeArrowheads="1"/>
          </p:cNvSpPr>
          <p:nvPr/>
        </p:nvSpPr>
        <p:spPr bwMode="auto">
          <a:xfrm>
            <a:off x="8488363" y="2844801"/>
            <a:ext cx="323850" cy="3032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/>
              <a:t>d</a:t>
            </a:r>
          </a:p>
        </p:txBody>
      </p:sp>
      <p:sp>
        <p:nvSpPr>
          <p:cNvPr id="10251" name="Oval 1210"/>
          <p:cNvSpPr>
            <a:spLocks noChangeArrowheads="1"/>
          </p:cNvSpPr>
          <p:nvPr/>
        </p:nvSpPr>
        <p:spPr bwMode="auto">
          <a:xfrm>
            <a:off x="8993188" y="2300288"/>
            <a:ext cx="323850" cy="3032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/>
              <a:t>c</a:t>
            </a:r>
          </a:p>
        </p:txBody>
      </p:sp>
      <p:sp>
        <p:nvSpPr>
          <p:cNvPr id="10252" name="Oval 1211"/>
          <p:cNvSpPr>
            <a:spLocks noChangeArrowheads="1"/>
          </p:cNvSpPr>
          <p:nvPr/>
        </p:nvSpPr>
        <p:spPr bwMode="auto">
          <a:xfrm>
            <a:off x="9971088" y="3419476"/>
            <a:ext cx="323850" cy="3032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/>
              <a:t>b</a:t>
            </a:r>
          </a:p>
        </p:txBody>
      </p:sp>
      <p:sp>
        <p:nvSpPr>
          <p:cNvPr id="10253" name="Oval 1212"/>
          <p:cNvSpPr>
            <a:spLocks noChangeArrowheads="1"/>
          </p:cNvSpPr>
          <p:nvPr/>
        </p:nvSpPr>
        <p:spPr bwMode="auto">
          <a:xfrm>
            <a:off x="9309100" y="3046413"/>
            <a:ext cx="323850" cy="3032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/>
              <a:t>e</a:t>
            </a:r>
          </a:p>
        </p:txBody>
      </p:sp>
      <p:sp>
        <p:nvSpPr>
          <p:cNvPr id="10254" name="Oval 1213"/>
          <p:cNvSpPr>
            <a:spLocks noChangeArrowheads="1"/>
          </p:cNvSpPr>
          <p:nvPr/>
        </p:nvSpPr>
        <p:spPr bwMode="auto">
          <a:xfrm>
            <a:off x="7675563" y="3506788"/>
            <a:ext cx="323850" cy="3032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/>
              <a:t>f</a:t>
            </a:r>
          </a:p>
        </p:txBody>
      </p:sp>
      <p:sp>
        <p:nvSpPr>
          <p:cNvPr id="10255" name="Oval 1214"/>
          <p:cNvSpPr>
            <a:spLocks noChangeArrowheads="1"/>
          </p:cNvSpPr>
          <p:nvPr/>
        </p:nvSpPr>
        <p:spPr bwMode="auto">
          <a:xfrm>
            <a:off x="9944100" y="2184401"/>
            <a:ext cx="323850" cy="3032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/>
              <a:t>g</a:t>
            </a:r>
          </a:p>
        </p:txBody>
      </p:sp>
      <p:cxnSp>
        <p:nvCxnSpPr>
          <p:cNvPr id="10256" name="AutoShape 1215"/>
          <p:cNvCxnSpPr>
            <a:cxnSpLocks noChangeShapeType="1"/>
            <a:stCxn id="10249" idx="4"/>
            <a:endCxn id="10254" idx="0"/>
          </p:cNvCxnSpPr>
          <p:nvPr/>
        </p:nvCxnSpPr>
        <p:spPr bwMode="auto">
          <a:xfrm flipH="1">
            <a:off x="7837488" y="2295526"/>
            <a:ext cx="80962" cy="1192213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7" name="AutoShape 1216"/>
          <p:cNvCxnSpPr>
            <a:cxnSpLocks noChangeShapeType="1"/>
            <a:stCxn id="10249" idx="5"/>
            <a:endCxn id="10250" idx="1"/>
          </p:cNvCxnSpPr>
          <p:nvPr/>
        </p:nvCxnSpPr>
        <p:spPr bwMode="auto">
          <a:xfrm>
            <a:off x="8032750" y="2251076"/>
            <a:ext cx="503238" cy="61912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8" name="AutoShape 1217"/>
          <p:cNvCxnSpPr>
            <a:cxnSpLocks noChangeShapeType="1"/>
            <a:stCxn id="10249" idx="6"/>
            <a:endCxn id="10251" idx="2"/>
          </p:cNvCxnSpPr>
          <p:nvPr/>
        </p:nvCxnSpPr>
        <p:spPr bwMode="auto">
          <a:xfrm>
            <a:off x="8099426" y="2125664"/>
            <a:ext cx="874713" cy="32702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9" name="AutoShape 1218"/>
          <p:cNvCxnSpPr>
            <a:cxnSpLocks noChangeShapeType="1"/>
            <a:stCxn id="10255" idx="1"/>
            <a:endCxn id="10249" idx="7"/>
          </p:cNvCxnSpPr>
          <p:nvPr/>
        </p:nvCxnSpPr>
        <p:spPr bwMode="auto">
          <a:xfrm flipH="1" flipV="1">
            <a:off x="8032751" y="1998664"/>
            <a:ext cx="1958975" cy="211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0" name="AutoShape 1219"/>
          <p:cNvCxnSpPr>
            <a:cxnSpLocks noChangeShapeType="1"/>
            <a:stCxn id="10251" idx="6"/>
            <a:endCxn id="10255" idx="2"/>
          </p:cNvCxnSpPr>
          <p:nvPr/>
        </p:nvCxnSpPr>
        <p:spPr bwMode="auto">
          <a:xfrm flipV="1">
            <a:off x="9336088" y="2336800"/>
            <a:ext cx="588962" cy="115888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1" name="AutoShape 1220"/>
          <p:cNvCxnSpPr>
            <a:cxnSpLocks noChangeShapeType="1"/>
            <a:stCxn id="10255" idx="4"/>
            <a:endCxn id="10252" idx="0"/>
          </p:cNvCxnSpPr>
          <p:nvPr/>
        </p:nvCxnSpPr>
        <p:spPr bwMode="auto">
          <a:xfrm>
            <a:off x="10106025" y="2506663"/>
            <a:ext cx="26988" cy="893762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2" name="AutoShape 1221"/>
          <p:cNvCxnSpPr>
            <a:cxnSpLocks noChangeShapeType="1"/>
            <a:stCxn id="10250" idx="6"/>
            <a:endCxn id="10253" idx="2"/>
          </p:cNvCxnSpPr>
          <p:nvPr/>
        </p:nvCxnSpPr>
        <p:spPr bwMode="auto">
          <a:xfrm>
            <a:off x="8831264" y="2997201"/>
            <a:ext cx="458787" cy="201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3" name="AutoShape 1222"/>
          <p:cNvCxnSpPr>
            <a:cxnSpLocks noChangeShapeType="1"/>
            <a:stCxn id="10253" idx="5"/>
            <a:endCxn id="10252" idx="1"/>
          </p:cNvCxnSpPr>
          <p:nvPr/>
        </p:nvCxnSpPr>
        <p:spPr bwMode="auto">
          <a:xfrm>
            <a:off x="9585325" y="3324225"/>
            <a:ext cx="433388" cy="120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4" name="AutoShape 1223"/>
          <p:cNvCxnSpPr>
            <a:cxnSpLocks noChangeShapeType="1"/>
            <a:stCxn id="10254" idx="7"/>
            <a:endCxn id="10250" idx="3"/>
          </p:cNvCxnSpPr>
          <p:nvPr/>
        </p:nvCxnSpPr>
        <p:spPr bwMode="auto">
          <a:xfrm flipV="1">
            <a:off x="7951788" y="3122614"/>
            <a:ext cx="584200" cy="409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5" name="AutoShape 1224"/>
          <p:cNvCxnSpPr>
            <a:cxnSpLocks noChangeShapeType="1"/>
            <a:stCxn id="10254" idx="6"/>
            <a:endCxn id="10253" idx="3"/>
          </p:cNvCxnSpPr>
          <p:nvPr/>
        </p:nvCxnSpPr>
        <p:spPr bwMode="auto">
          <a:xfrm flipV="1">
            <a:off x="8018463" y="3324226"/>
            <a:ext cx="1338262" cy="334963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6" name="AutoShape 1225"/>
          <p:cNvCxnSpPr>
            <a:cxnSpLocks noChangeShapeType="1"/>
            <a:stCxn id="10252" idx="2"/>
            <a:endCxn id="10254" idx="5"/>
          </p:cNvCxnSpPr>
          <p:nvPr/>
        </p:nvCxnSpPr>
        <p:spPr bwMode="auto">
          <a:xfrm flipH="1">
            <a:off x="7951788" y="3571876"/>
            <a:ext cx="2000250" cy="212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7" name="Oval 1228"/>
          <p:cNvSpPr>
            <a:spLocks noChangeArrowheads="1"/>
          </p:cNvSpPr>
          <p:nvPr/>
        </p:nvSpPr>
        <p:spPr bwMode="auto">
          <a:xfrm>
            <a:off x="7745413" y="4259263"/>
            <a:ext cx="323850" cy="3032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/>
              <a:t>a</a:t>
            </a:r>
          </a:p>
        </p:txBody>
      </p:sp>
      <p:sp>
        <p:nvSpPr>
          <p:cNvPr id="10268" name="Oval 1229"/>
          <p:cNvSpPr>
            <a:spLocks noChangeArrowheads="1"/>
          </p:cNvSpPr>
          <p:nvPr/>
        </p:nvSpPr>
        <p:spPr bwMode="auto">
          <a:xfrm>
            <a:off x="8477250" y="5130801"/>
            <a:ext cx="323850" cy="3032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/>
              <a:t>d</a:t>
            </a:r>
          </a:p>
        </p:txBody>
      </p:sp>
      <p:sp>
        <p:nvSpPr>
          <p:cNvPr id="10269" name="Oval 1230"/>
          <p:cNvSpPr>
            <a:spLocks noChangeArrowheads="1"/>
          </p:cNvSpPr>
          <p:nvPr/>
        </p:nvSpPr>
        <p:spPr bwMode="auto">
          <a:xfrm>
            <a:off x="8982075" y="4586288"/>
            <a:ext cx="323850" cy="3032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/>
              <a:t>c</a:t>
            </a:r>
          </a:p>
        </p:txBody>
      </p:sp>
      <p:sp>
        <p:nvSpPr>
          <p:cNvPr id="10270" name="Oval 1231"/>
          <p:cNvSpPr>
            <a:spLocks noChangeArrowheads="1"/>
          </p:cNvSpPr>
          <p:nvPr/>
        </p:nvSpPr>
        <p:spPr bwMode="auto">
          <a:xfrm>
            <a:off x="9959975" y="5705476"/>
            <a:ext cx="323850" cy="3032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/>
              <a:t>b</a:t>
            </a:r>
          </a:p>
        </p:txBody>
      </p:sp>
      <p:sp>
        <p:nvSpPr>
          <p:cNvPr id="10271" name="Oval 1232"/>
          <p:cNvSpPr>
            <a:spLocks noChangeArrowheads="1"/>
          </p:cNvSpPr>
          <p:nvPr/>
        </p:nvSpPr>
        <p:spPr bwMode="auto">
          <a:xfrm>
            <a:off x="9297988" y="5332413"/>
            <a:ext cx="323850" cy="3032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/>
              <a:t>e</a:t>
            </a:r>
          </a:p>
        </p:txBody>
      </p:sp>
      <p:sp>
        <p:nvSpPr>
          <p:cNvPr id="10272" name="Oval 1233"/>
          <p:cNvSpPr>
            <a:spLocks noChangeArrowheads="1"/>
          </p:cNvSpPr>
          <p:nvPr/>
        </p:nvSpPr>
        <p:spPr bwMode="auto">
          <a:xfrm>
            <a:off x="7664450" y="5792788"/>
            <a:ext cx="323850" cy="3032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/>
              <a:t>f</a:t>
            </a:r>
          </a:p>
        </p:txBody>
      </p:sp>
      <p:sp>
        <p:nvSpPr>
          <p:cNvPr id="10273" name="Oval 1234"/>
          <p:cNvSpPr>
            <a:spLocks noChangeArrowheads="1"/>
          </p:cNvSpPr>
          <p:nvPr/>
        </p:nvSpPr>
        <p:spPr bwMode="auto">
          <a:xfrm>
            <a:off x="9932988" y="4470401"/>
            <a:ext cx="323850" cy="3032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/>
              <a:t>g</a:t>
            </a:r>
          </a:p>
        </p:txBody>
      </p:sp>
      <p:cxnSp>
        <p:nvCxnSpPr>
          <p:cNvPr id="10274" name="AutoShape 1235"/>
          <p:cNvCxnSpPr>
            <a:cxnSpLocks noChangeShapeType="1"/>
            <a:stCxn id="10267" idx="4"/>
            <a:endCxn id="10272" idx="0"/>
          </p:cNvCxnSpPr>
          <p:nvPr/>
        </p:nvCxnSpPr>
        <p:spPr bwMode="auto">
          <a:xfrm flipH="1">
            <a:off x="7826376" y="4581526"/>
            <a:ext cx="80963" cy="11922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5" name="AutoShape 1236"/>
          <p:cNvCxnSpPr>
            <a:cxnSpLocks noChangeShapeType="1"/>
            <a:stCxn id="10267" idx="5"/>
            <a:endCxn id="10268" idx="1"/>
          </p:cNvCxnSpPr>
          <p:nvPr/>
        </p:nvCxnSpPr>
        <p:spPr bwMode="auto">
          <a:xfrm>
            <a:off x="8021639" y="4537076"/>
            <a:ext cx="503237" cy="619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6" name="AutoShape 1237"/>
          <p:cNvCxnSpPr>
            <a:cxnSpLocks noChangeShapeType="1"/>
            <a:stCxn id="10267" idx="6"/>
            <a:endCxn id="10269" idx="2"/>
          </p:cNvCxnSpPr>
          <p:nvPr/>
        </p:nvCxnSpPr>
        <p:spPr bwMode="auto">
          <a:xfrm>
            <a:off x="8088313" y="4411664"/>
            <a:ext cx="874712" cy="327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7" name="AutoShape 1238"/>
          <p:cNvCxnSpPr>
            <a:cxnSpLocks noChangeShapeType="1"/>
            <a:stCxn id="10273" idx="1"/>
            <a:endCxn id="10267" idx="7"/>
          </p:cNvCxnSpPr>
          <p:nvPr/>
        </p:nvCxnSpPr>
        <p:spPr bwMode="auto">
          <a:xfrm flipH="1" flipV="1">
            <a:off x="8021639" y="4284664"/>
            <a:ext cx="1958975" cy="211137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8" name="AutoShape 1239"/>
          <p:cNvCxnSpPr>
            <a:cxnSpLocks noChangeShapeType="1"/>
            <a:stCxn id="10269" idx="6"/>
            <a:endCxn id="10273" idx="2"/>
          </p:cNvCxnSpPr>
          <p:nvPr/>
        </p:nvCxnSpPr>
        <p:spPr bwMode="auto">
          <a:xfrm flipV="1">
            <a:off x="9324976" y="4622800"/>
            <a:ext cx="588963" cy="115888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9" name="AutoShape 1240"/>
          <p:cNvCxnSpPr>
            <a:cxnSpLocks noChangeShapeType="1"/>
            <a:stCxn id="10273" idx="4"/>
            <a:endCxn id="10270" idx="0"/>
          </p:cNvCxnSpPr>
          <p:nvPr/>
        </p:nvCxnSpPr>
        <p:spPr bwMode="auto">
          <a:xfrm>
            <a:off x="10094914" y="4792663"/>
            <a:ext cx="26987" cy="8937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0" name="AutoShape 1241"/>
          <p:cNvCxnSpPr>
            <a:cxnSpLocks noChangeShapeType="1"/>
            <a:stCxn id="10268" idx="6"/>
            <a:endCxn id="10271" idx="2"/>
          </p:cNvCxnSpPr>
          <p:nvPr/>
        </p:nvCxnSpPr>
        <p:spPr bwMode="auto">
          <a:xfrm>
            <a:off x="8820150" y="5283201"/>
            <a:ext cx="458788" cy="201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1" name="AutoShape 1242"/>
          <p:cNvCxnSpPr>
            <a:cxnSpLocks noChangeShapeType="1"/>
            <a:stCxn id="10271" idx="5"/>
            <a:endCxn id="10270" idx="1"/>
          </p:cNvCxnSpPr>
          <p:nvPr/>
        </p:nvCxnSpPr>
        <p:spPr bwMode="auto">
          <a:xfrm>
            <a:off x="9574214" y="5610225"/>
            <a:ext cx="433387" cy="12065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2" name="AutoShape 1243"/>
          <p:cNvCxnSpPr>
            <a:cxnSpLocks noChangeShapeType="1"/>
            <a:stCxn id="10272" idx="7"/>
            <a:endCxn id="10268" idx="3"/>
          </p:cNvCxnSpPr>
          <p:nvPr/>
        </p:nvCxnSpPr>
        <p:spPr bwMode="auto">
          <a:xfrm flipV="1">
            <a:off x="7940675" y="5408614"/>
            <a:ext cx="584200" cy="40957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3" name="AutoShape 1244"/>
          <p:cNvCxnSpPr>
            <a:cxnSpLocks noChangeShapeType="1"/>
            <a:stCxn id="10272" idx="6"/>
            <a:endCxn id="10271" idx="3"/>
          </p:cNvCxnSpPr>
          <p:nvPr/>
        </p:nvCxnSpPr>
        <p:spPr bwMode="auto">
          <a:xfrm flipV="1">
            <a:off x="8007351" y="5610226"/>
            <a:ext cx="1338263" cy="3349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4" name="AutoShape 1245"/>
          <p:cNvCxnSpPr>
            <a:cxnSpLocks noChangeShapeType="1"/>
            <a:stCxn id="10270" idx="2"/>
            <a:endCxn id="10272" idx="5"/>
          </p:cNvCxnSpPr>
          <p:nvPr/>
        </p:nvCxnSpPr>
        <p:spPr bwMode="auto">
          <a:xfrm flipH="1">
            <a:off x="7940675" y="5857876"/>
            <a:ext cx="2000250" cy="21272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5" name="AutoShape 1246"/>
          <p:cNvCxnSpPr>
            <a:cxnSpLocks noChangeShapeType="1"/>
            <a:stCxn id="10250" idx="7"/>
            <a:endCxn id="10255" idx="3"/>
          </p:cNvCxnSpPr>
          <p:nvPr/>
        </p:nvCxnSpPr>
        <p:spPr bwMode="auto">
          <a:xfrm flipV="1">
            <a:off x="8764589" y="2462214"/>
            <a:ext cx="1227137" cy="4079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6" name="AutoShape 1247"/>
          <p:cNvCxnSpPr>
            <a:cxnSpLocks noChangeShapeType="1"/>
            <a:stCxn id="10273" idx="3"/>
            <a:endCxn id="10268" idx="7"/>
          </p:cNvCxnSpPr>
          <p:nvPr/>
        </p:nvCxnSpPr>
        <p:spPr bwMode="auto">
          <a:xfrm flipH="1">
            <a:off x="8753475" y="4748214"/>
            <a:ext cx="1227138" cy="407987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749395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Strongly Connected Components</a:t>
            </a:r>
          </a:p>
        </p:txBody>
      </p:sp>
      <p:sp>
        <p:nvSpPr>
          <p:cNvPr id="11268" name="Rectangle 80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Maximal subgraphs such that each vertex can reach all other vertices in the subgraph</a:t>
            </a:r>
          </a:p>
          <a:p>
            <a:pPr eaLnBrk="1" hangingPunct="1"/>
            <a:r>
              <a:rPr lang="en-US" altLang="en-US" dirty="0"/>
              <a:t>Can also be done in O(</a:t>
            </a:r>
            <a:r>
              <a:rPr lang="en-US" altLang="en-US" dirty="0" err="1"/>
              <a:t>n+m</a:t>
            </a:r>
            <a:r>
              <a:rPr lang="en-US" altLang="en-US" dirty="0"/>
              <a:t>) time using DFS, but is more complicated (similar to </a:t>
            </a:r>
            <a:r>
              <a:rPr lang="en-US" altLang="en-US" dirty="0" err="1"/>
              <a:t>biconnectivity</a:t>
            </a:r>
            <a:r>
              <a:rPr lang="en-US" altLang="en-US" dirty="0" smtClean="0"/>
              <a:t>).</a:t>
            </a:r>
            <a:r>
              <a:rPr lang="lv-LV" altLang="en-US" dirty="0" smtClean="0"/>
              <a:t> This would be Kosaraju Algorithm (see handout). </a:t>
            </a:r>
            <a:endParaRPr lang="en-US" altLang="en-US" dirty="0"/>
          </a:p>
        </p:txBody>
      </p:sp>
      <p:sp>
        <p:nvSpPr>
          <p:cNvPr id="1126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5E4A6CE-D7E0-430F-91EE-2A711DC03552}" type="slidenum">
              <a:rPr lang="en-US" altLang="lv-LV" sz="1400"/>
              <a:pPr eaLnBrk="1" hangingPunct="1"/>
              <a:t>21</a:t>
            </a:fld>
            <a:endParaRPr lang="en-US" altLang="lv-LV" sz="1400"/>
          </a:p>
        </p:txBody>
      </p:sp>
      <p:sp>
        <p:nvSpPr>
          <p:cNvPr id="11270" name="Rectangle 78"/>
          <p:cNvSpPr>
            <a:spLocks noChangeArrowheads="1"/>
          </p:cNvSpPr>
          <p:nvPr/>
        </p:nvSpPr>
        <p:spPr bwMode="auto">
          <a:xfrm>
            <a:off x="8077201" y="3754439"/>
            <a:ext cx="166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3100" b="1">
                <a:solidFill>
                  <a:srgbClr val="000000"/>
                </a:solidFill>
                <a:latin typeface="Times New Roman" panose="02020603050405020304" pitchFamily="18" charset="0"/>
              </a:rPr>
              <a:t>{ a , c , g }</a:t>
            </a:r>
            <a:endParaRPr lang="en-US" altLang="en-US" b="1">
              <a:latin typeface="Times" panose="02020603050405020304" pitchFamily="18" charset="0"/>
            </a:endParaRPr>
          </a:p>
        </p:txBody>
      </p:sp>
      <p:sp>
        <p:nvSpPr>
          <p:cNvPr id="11271" name="Rectangle 79"/>
          <p:cNvSpPr>
            <a:spLocks noChangeArrowheads="1"/>
          </p:cNvSpPr>
          <p:nvPr/>
        </p:nvSpPr>
        <p:spPr bwMode="auto">
          <a:xfrm>
            <a:off x="8077201" y="5189539"/>
            <a:ext cx="21383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3100" b="1">
                <a:solidFill>
                  <a:srgbClr val="000000"/>
                </a:solidFill>
                <a:latin typeface="Times New Roman" panose="02020603050405020304" pitchFamily="18" charset="0"/>
              </a:rPr>
              <a:t>{ f , d , e , b }</a:t>
            </a:r>
            <a:endParaRPr lang="en-US" altLang="en-US" b="1">
              <a:latin typeface="Times" panose="02020603050405020304" pitchFamily="18" charset="0"/>
            </a:endParaRPr>
          </a:p>
        </p:txBody>
      </p:sp>
      <p:grpSp>
        <p:nvGrpSpPr>
          <p:cNvPr id="11272" name="Group 101"/>
          <p:cNvGrpSpPr>
            <a:grpSpLocks/>
          </p:cNvGrpSpPr>
          <p:nvPr/>
        </p:nvGrpSpPr>
        <p:grpSpPr bwMode="auto">
          <a:xfrm>
            <a:off x="4217988" y="3429001"/>
            <a:ext cx="3554412" cy="2536825"/>
            <a:chOff x="751" y="1719"/>
            <a:chExt cx="2832" cy="2162"/>
          </a:xfrm>
        </p:grpSpPr>
        <p:sp>
          <p:nvSpPr>
            <p:cNvPr id="11274" name="Oval 81"/>
            <p:cNvSpPr>
              <a:spLocks noChangeArrowheads="1"/>
            </p:cNvSpPr>
            <p:nvPr/>
          </p:nvSpPr>
          <p:spPr bwMode="auto">
            <a:xfrm>
              <a:off x="839" y="1719"/>
              <a:ext cx="350" cy="3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a</a:t>
              </a:r>
            </a:p>
          </p:txBody>
        </p:sp>
        <p:sp>
          <p:nvSpPr>
            <p:cNvPr id="11275" name="Oval 82"/>
            <p:cNvSpPr>
              <a:spLocks noChangeArrowheads="1"/>
            </p:cNvSpPr>
            <p:nvPr/>
          </p:nvSpPr>
          <p:spPr bwMode="auto">
            <a:xfrm>
              <a:off x="1630" y="2745"/>
              <a:ext cx="350" cy="3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d</a:t>
              </a:r>
            </a:p>
          </p:txBody>
        </p:sp>
        <p:sp>
          <p:nvSpPr>
            <p:cNvPr id="11276" name="Oval 83"/>
            <p:cNvSpPr>
              <a:spLocks noChangeArrowheads="1"/>
            </p:cNvSpPr>
            <p:nvPr/>
          </p:nvSpPr>
          <p:spPr bwMode="auto">
            <a:xfrm>
              <a:off x="2176" y="2104"/>
              <a:ext cx="350" cy="3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c</a:t>
              </a:r>
            </a:p>
          </p:txBody>
        </p:sp>
        <p:sp>
          <p:nvSpPr>
            <p:cNvPr id="11277" name="Oval 84"/>
            <p:cNvSpPr>
              <a:spLocks noChangeArrowheads="1"/>
            </p:cNvSpPr>
            <p:nvPr/>
          </p:nvSpPr>
          <p:spPr bwMode="auto">
            <a:xfrm>
              <a:off x="3233" y="3421"/>
              <a:ext cx="350" cy="3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b</a:t>
              </a:r>
            </a:p>
          </p:txBody>
        </p:sp>
        <p:sp>
          <p:nvSpPr>
            <p:cNvPr id="11278" name="Oval 85"/>
            <p:cNvSpPr>
              <a:spLocks noChangeArrowheads="1"/>
            </p:cNvSpPr>
            <p:nvPr/>
          </p:nvSpPr>
          <p:spPr bwMode="auto">
            <a:xfrm>
              <a:off x="2517" y="2982"/>
              <a:ext cx="350" cy="3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e</a:t>
              </a:r>
            </a:p>
          </p:txBody>
        </p:sp>
        <p:sp>
          <p:nvSpPr>
            <p:cNvPr id="11279" name="Oval 86"/>
            <p:cNvSpPr>
              <a:spLocks noChangeArrowheads="1"/>
            </p:cNvSpPr>
            <p:nvPr/>
          </p:nvSpPr>
          <p:spPr bwMode="auto">
            <a:xfrm>
              <a:off x="751" y="3524"/>
              <a:ext cx="350" cy="3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f</a:t>
              </a:r>
            </a:p>
          </p:txBody>
        </p:sp>
        <p:sp>
          <p:nvSpPr>
            <p:cNvPr id="11280" name="Oval 87"/>
            <p:cNvSpPr>
              <a:spLocks noChangeArrowheads="1"/>
            </p:cNvSpPr>
            <p:nvPr/>
          </p:nvSpPr>
          <p:spPr bwMode="auto">
            <a:xfrm>
              <a:off x="3204" y="1968"/>
              <a:ext cx="350" cy="35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g</a:t>
              </a:r>
            </a:p>
          </p:txBody>
        </p:sp>
        <p:cxnSp>
          <p:nvCxnSpPr>
            <p:cNvPr id="11281" name="AutoShape 88"/>
            <p:cNvCxnSpPr>
              <a:cxnSpLocks noChangeShapeType="1"/>
              <a:stCxn id="11274" idx="4"/>
              <a:endCxn id="11279" idx="0"/>
            </p:cNvCxnSpPr>
            <p:nvPr/>
          </p:nvCxnSpPr>
          <p:spPr bwMode="auto">
            <a:xfrm flipH="1">
              <a:off x="926" y="2098"/>
              <a:ext cx="88" cy="140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2" name="AutoShape 90"/>
            <p:cNvCxnSpPr>
              <a:cxnSpLocks noChangeShapeType="1"/>
              <a:stCxn id="11274" idx="6"/>
              <a:endCxn id="11276" idx="2"/>
            </p:cNvCxnSpPr>
            <p:nvPr/>
          </p:nvCxnSpPr>
          <p:spPr bwMode="auto">
            <a:xfrm>
              <a:off x="1209" y="1898"/>
              <a:ext cx="946" cy="3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3" name="AutoShape 91"/>
            <p:cNvCxnSpPr>
              <a:cxnSpLocks noChangeShapeType="1"/>
              <a:stCxn id="11280" idx="1"/>
              <a:endCxn id="11274" idx="7"/>
            </p:cNvCxnSpPr>
            <p:nvPr/>
          </p:nvCxnSpPr>
          <p:spPr bwMode="auto">
            <a:xfrm flipH="1" flipV="1">
              <a:off x="1137" y="1749"/>
              <a:ext cx="2118" cy="24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4" name="AutoShape 92"/>
            <p:cNvCxnSpPr>
              <a:cxnSpLocks noChangeShapeType="1"/>
              <a:stCxn id="11276" idx="6"/>
              <a:endCxn id="11280" idx="2"/>
            </p:cNvCxnSpPr>
            <p:nvPr/>
          </p:nvCxnSpPr>
          <p:spPr bwMode="auto">
            <a:xfrm flipV="1">
              <a:off x="2546" y="2147"/>
              <a:ext cx="637" cy="13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5" name="AutoShape 93"/>
            <p:cNvCxnSpPr>
              <a:cxnSpLocks noChangeShapeType="1"/>
              <a:stCxn id="11280" idx="4"/>
              <a:endCxn id="11277" idx="0"/>
            </p:cNvCxnSpPr>
            <p:nvPr/>
          </p:nvCxnSpPr>
          <p:spPr bwMode="auto">
            <a:xfrm>
              <a:off x="3379" y="2347"/>
              <a:ext cx="29" cy="10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6" name="AutoShape 94"/>
            <p:cNvCxnSpPr>
              <a:cxnSpLocks noChangeShapeType="1"/>
              <a:stCxn id="11275" idx="6"/>
              <a:endCxn id="11278" idx="2"/>
            </p:cNvCxnSpPr>
            <p:nvPr/>
          </p:nvCxnSpPr>
          <p:spPr bwMode="auto">
            <a:xfrm>
              <a:off x="2001" y="2924"/>
              <a:ext cx="496" cy="2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7" name="AutoShape 95"/>
            <p:cNvCxnSpPr>
              <a:cxnSpLocks noChangeShapeType="1"/>
              <a:stCxn id="11278" idx="5"/>
              <a:endCxn id="11277" idx="1"/>
            </p:cNvCxnSpPr>
            <p:nvPr/>
          </p:nvCxnSpPr>
          <p:spPr bwMode="auto">
            <a:xfrm>
              <a:off x="2816" y="3309"/>
              <a:ext cx="468" cy="14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8" name="AutoShape 96"/>
            <p:cNvCxnSpPr>
              <a:cxnSpLocks noChangeShapeType="1"/>
              <a:stCxn id="11279" idx="7"/>
              <a:endCxn id="11275" idx="3"/>
            </p:cNvCxnSpPr>
            <p:nvPr/>
          </p:nvCxnSpPr>
          <p:spPr bwMode="auto">
            <a:xfrm flipV="1">
              <a:off x="1050" y="3072"/>
              <a:ext cx="631" cy="48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9" name="AutoShape 97"/>
            <p:cNvCxnSpPr>
              <a:cxnSpLocks noChangeShapeType="1"/>
              <a:stCxn id="11279" idx="6"/>
              <a:endCxn id="11278" idx="3"/>
            </p:cNvCxnSpPr>
            <p:nvPr/>
          </p:nvCxnSpPr>
          <p:spPr bwMode="auto">
            <a:xfrm flipV="1">
              <a:off x="1122" y="3309"/>
              <a:ext cx="1447" cy="39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0" name="AutoShape 98"/>
            <p:cNvCxnSpPr>
              <a:cxnSpLocks noChangeShapeType="1"/>
              <a:stCxn id="11277" idx="2"/>
              <a:endCxn id="11279" idx="5"/>
            </p:cNvCxnSpPr>
            <p:nvPr/>
          </p:nvCxnSpPr>
          <p:spPr bwMode="auto">
            <a:xfrm flipH="1">
              <a:off x="1050" y="3601"/>
              <a:ext cx="2162" cy="25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391662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One special type of graph is the </a:t>
            </a:r>
            <a:r>
              <a:rPr lang="en-US" b="1" i="1" dirty="0" smtClean="0"/>
              <a:t>biconnected</a:t>
            </a:r>
            <a:r>
              <a:rPr lang="en-US" dirty="0" smtClean="0"/>
              <a:t> (or </a:t>
            </a:r>
            <a:r>
              <a:rPr lang="en-US" b="1" i="1" dirty="0" smtClean="0"/>
              <a:t>2-connected</a:t>
            </a:r>
            <a:r>
              <a:rPr lang="en-US" dirty="0" smtClean="0"/>
              <a:t>) graph, which has at least two non-overlapping paths between two vertices</a:t>
            </a:r>
          </a:p>
          <a:p>
            <a:pPr lvl="1"/>
            <a:r>
              <a:rPr lang="en-US" dirty="0" smtClean="0"/>
              <a:t>If we can find a vertex that </a:t>
            </a:r>
            <a:r>
              <a:rPr lang="en-US" i="1" dirty="0" smtClean="0"/>
              <a:t>always</a:t>
            </a:r>
            <a:r>
              <a:rPr lang="en-US" dirty="0" smtClean="0"/>
              <a:t> has to be included in the path between vertices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, then the graph is not biconnected</a:t>
            </a:r>
          </a:p>
          <a:p>
            <a:pPr lvl="1"/>
            <a:r>
              <a:rPr lang="en-US" dirty="0" smtClean="0"/>
              <a:t>Removing this vertex, and its incident edges, will split the graph into two subgraphs</a:t>
            </a:r>
          </a:p>
          <a:p>
            <a:pPr lvl="1"/>
            <a:r>
              <a:rPr lang="en-US" dirty="0" smtClean="0"/>
              <a:t>These vertices are referred to as </a:t>
            </a:r>
            <a:r>
              <a:rPr lang="en-US" b="1" i="1" dirty="0" smtClean="0"/>
              <a:t>cut-vertices</a:t>
            </a:r>
            <a:r>
              <a:rPr lang="en-US" dirty="0" smtClean="0"/>
              <a:t> or </a:t>
            </a:r>
            <a:r>
              <a:rPr lang="en-US" b="1" i="1" dirty="0" smtClean="0"/>
              <a:t>articulation points</a:t>
            </a:r>
            <a:endParaRPr lang="en-US" dirty="0" smtClean="0"/>
          </a:p>
          <a:p>
            <a:pPr lvl="1"/>
            <a:r>
              <a:rPr lang="en-US" dirty="0" smtClean="0"/>
              <a:t>If the graph can be split on an edge, the edge is referred to as a </a:t>
            </a:r>
            <a:r>
              <a:rPr lang="en-US" b="1" i="1" dirty="0" smtClean="0"/>
              <a:t>cut-edge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b="1" i="1" dirty="0" smtClean="0"/>
              <a:t>bridge</a:t>
            </a:r>
          </a:p>
          <a:p>
            <a:pPr lvl="1"/>
            <a:r>
              <a:rPr lang="en-US" dirty="0" smtClean="0"/>
              <a:t>If connected subgraphs have no articulation points or bridges, they are called blocks (if there are at least two vertices, they are </a:t>
            </a:r>
            <a:r>
              <a:rPr lang="en-US" b="1" i="1" dirty="0" smtClean="0"/>
              <a:t>biconnected components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0675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Connectivity in Undirected Graphs (continued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We can detect articulation points by extending the depth-first algorithm to create a tree with forward and back edges</a:t>
            </a:r>
          </a:p>
          <a:p>
            <a:pPr lvl="1"/>
            <a:r>
              <a:rPr lang="en-US" dirty="0" smtClean="0"/>
              <a:t>A vertex in the resulting tree is an articulation point if it has at least one subtree unconnected with any of its predecessors by a back edge</a:t>
            </a:r>
          </a:p>
          <a:p>
            <a:pPr lvl="1"/>
            <a:r>
              <a:rPr lang="en-US" dirty="0" smtClean="0"/>
              <a:t>This is illustrated in Figure 8.16 on page 417</a:t>
            </a:r>
          </a:p>
          <a:p>
            <a:pPr lvl="1"/>
            <a:r>
              <a:rPr lang="en-US" dirty="0" smtClean="0"/>
              <a:t>A special case of articulation points occurs when the vertex involved is a root with more than one descendant</a:t>
            </a:r>
          </a:p>
          <a:p>
            <a:pPr lvl="1"/>
            <a:r>
              <a:rPr lang="en-US" dirty="0" smtClean="0"/>
              <a:t>In the case of the graph in Figure 8.16, </a:t>
            </a:r>
            <a:r>
              <a:rPr lang="en-US" i="1" dirty="0" smtClean="0"/>
              <a:t>a</a:t>
            </a:r>
            <a:r>
              <a:rPr lang="en-US" dirty="0" smtClean="0"/>
              <a:t> is the root, and has three incident edges; however, only one becomes a forward edge</a:t>
            </a:r>
          </a:p>
          <a:p>
            <a:pPr lvl="1"/>
            <a:r>
              <a:rPr lang="en-US" dirty="0" smtClean="0"/>
              <a:t>This is because the other two are processed by the depth-first search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598260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 in Undirected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Consequently, if </a:t>
            </a:r>
            <a:r>
              <a:rPr lang="en-US" sz="2000" i="1" dirty="0" smtClean="0"/>
              <a:t>a</a:t>
            </a:r>
            <a:r>
              <a:rPr lang="en-US" sz="2000" dirty="0" smtClean="0"/>
              <a:t> is reached again, there will be no untried edge, whereas if </a:t>
            </a:r>
            <a:r>
              <a:rPr lang="en-US" sz="2000" i="1" dirty="0" smtClean="0"/>
              <a:t>a</a:t>
            </a:r>
            <a:r>
              <a:rPr lang="en-US" sz="2000" dirty="0" smtClean="0"/>
              <a:t> were a cut-vertex there would be at least one such edge</a:t>
            </a:r>
          </a:p>
          <a:p>
            <a:r>
              <a:rPr lang="en-US" sz="2000" dirty="0" smtClean="0"/>
              <a:t>So for a given vertex, </a:t>
            </a:r>
            <a:r>
              <a:rPr lang="en-US" sz="2000" i="1" dirty="0" smtClean="0"/>
              <a:t>v</a:t>
            </a:r>
            <a:r>
              <a:rPr lang="en-US" sz="2000" dirty="0" smtClean="0"/>
              <a:t>, the vertex is an articulation point if:</a:t>
            </a:r>
          </a:p>
          <a:p>
            <a:pPr lvl="1"/>
            <a:r>
              <a:rPr lang="en-US" sz="2000" i="1" dirty="0" smtClean="0"/>
              <a:t>v</a:t>
            </a:r>
            <a:r>
              <a:rPr lang="en-US" sz="2000" dirty="0" smtClean="0"/>
              <a:t> is the root of a depth-first tree and has more than one descendant in the tree </a:t>
            </a:r>
            <a:r>
              <a:rPr lang="en-US" sz="2000" i="1" dirty="0" smtClean="0"/>
              <a:t>OR</a:t>
            </a:r>
            <a:endParaRPr lang="en-US" sz="2000" dirty="0" smtClean="0"/>
          </a:p>
          <a:p>
            <a:pPr lvl="1"/>
            <a:r>
              <a:rPr lang="en-US" sz="2000" dirty="0" smtClean="0"/>
              <a:t>at least one of </a:t>
            </a:r>
            <a:r>
              <a:rPr lang="en-US" sz="2000" i="1" dirty="0" smtClean="0"/>
              <a:t>v</a:t>
            </a:r>
            <a:r>
              <a:rPr lang="en-US" sz="2000" dirty="0" smtClean="0"/>
              <a:t>’s subtrees includes no vertex connected by a back edge with any of </a:t>
            </a:r>
            <a:r>
              <a:rPr lang="en-US" sz="2000" i="1" dirty="0" smtClean="0"/>
              <a:t>v’s </a:t>
            </a:r>
            <a:r>
              <a:rPr lang="en-US" sz="2000" dirty="0" smtClean="0"/>
              <a:t>predecessors</a:t>
            </a:r>
          </a:p>
          <a:p>
            <a:r>
              <a:rPr lang="en-US" sz="2000" dirty="0" smtClean="0"/>
              <a:t>To find articulation points,  a parameter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pred(v)</a:t>
            </a:r>
            <a:r>
              <a:rPr lang="en-US" sz="2000" dirty="0" smtClean="0">
                <a:cs typeface="Courier New" pitchFamily="49" charset="0"/>
              </a:rPr>
              <a:t>is used, defined as the smallest value of the set of vertices connected by a back edge with either </a:t>
            </a:r>
            <a:r>
              <a:rPr lang="en-US" sz="2000" i="1" dirty="0" smtClean="0"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 or a predecessor of </a:t>
            </a:r>
            <a:r>
              <a:rPr lang="en-US" sz="2000" i="1" dirty="0" smtClean="0">
                <a:cs typeface="Courier New" pitchFamily="49" charset="0"/>
              </a:rPr>
              <a:t>v</a:t>
            </a:r>
          </a:p>
          <a:p>
            <a:r>
              <a:rPr lang="en-US" sz="2000" dirty="0" smtClean="0">
                <a:cs typeface="Courier New" pitchFamily="49" charset="0"/>
              </a:rPr>
              <a:t>A stack is used to store the currently processed edges; after the cut-vertex is identified, the graph edges comprising the block are output</a:t>
            </a:r>
          </a:p>
          <a:p>
            <a:r>
              <a:rPr lang="en-US" sz="2000" dirty="0" smtClean="0">
                <a:cs typeface="Courier New" pitchFamily="49" charset="0"/>
              </a:rPr>
              <a:t>The pseudocode for the algorithm is on pages 416 and 418</a:t>
            </a:r>
            <a:endParaRPr lang="en-US" sz="2000" dirty="0"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17100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Connectivity in D</a:t>
            </a:r>
            <a:r>
              <a:rPr lang="en-US" dirty="0" smtClean="0"/>
              <a:t>irected </a:t>
            </a:r>
            <a:r>
              <a:rPr lang="en-US" dirty="0"/>
              <a:t>Graphs (continued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With directed graphs, defining connectedness depends on whether or not the direction of the edges is considered</a:t>
            </a:r>
          </a:p>
          <a:p>
            <a:pPr lvl="1"/>
            <a:r>
              <a:rPr lang="en-US" dirty="0" smtClean="0"/>
              <a:t>A </a:t>
            </a:r>
            <a:r>
              <a:rPr lang="en-US" b="1" i="1" dirty="0" smtClean="0"/>
              <a:t>weakly connected</a:t>
            </a:r>
            <a:r>
              <a:rPr lang="en-US" dirty="0" smtClean="0"/>
              <a:t> digraph is one where the undirected graph with the same edges and vertices is connected</a:t>
            </a:r>
          </a:p>
          <a:p>
            <a:pPr lvl="1"/>
            <a:r>
              <a:rPr lang="en-US" dirty="0" smtClean="0"/>
              <a:t>A </a:t>
            </a:r>
            <a:r>
              <a:rPr lang="en-US" b="1" i="1" dirty="0" smtClean="0"/>
              <a:t>strongly connected</a:t>
            </a:r>
            <a:r>
              <a:rPr lang="en-US" dirty="0" smtClean="0"/>
              <a:t> digraph has, for every pair of vertices, a path between them in both directions</a:t>
            </a:r>
          </a:p>
          <a:p>
            <a:pPr lvl="1"/>
            <a:r>
              <a:rPr lang="en-US" dirty="0" smtClean="0"/>
              <a:t>A digraph may not be strongly connected, yet contain </a:t>
            </a:r>
            <a:r>
              <a:rPr lang="en-US" b="1" i="1" dirty="0" smtClean="0"/>
              <a:t> strongly connected components </a:t>
            </a:r>
            <a:r>
              <a:rPr lang="en-US" dirty="0" smtClean="0"/>
              <a:t>(SCCs)</a:t>
            </a:r>
          </a:p>
          <a:p>
            <a:pPr lvl="1"/>
            <a:r>
              <a:rPr lang="en-US" dirty="0" smtClean="0"/>
              <a:t>These are subsets of vertices in the digraph that of themselves represent a strongly connected digraph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364819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Connectivity in D</a:t>
            </a:r>
            <a:r>
              <a:rPr lang="en-US" dirty="0" smtClean="0"/>
              <a:t>irected </a:t>
            </a:r>
            <a:r>
              <a:rPr lang="en-US" dirty="0"/>
              <a:t>Graphs (continued)</a:t>
            </a:r>
          </a:p>
          <a:p>
            <a:pPr lvl="1"/>
            <a:r>
              <a:rPr lang="en-US" dirty="0" smtClean="0"/>
              <a:t>Depth-first </a:t>
            </a:r>
            <a:r>
              <a:rPr lang="en-US" dirty="0"/>
              <a:t>search can also be used in determining SCCs</a:t>
            </a:r>
          </a:p>
          <a:p>
            <a:pPr lvl="1"/>
            <a:r>
              <a:rPr lang="en-US" dirty="0" smtClean="0"/>
              <a:t>The </a:t>
            </a:r>
            <a:r>
              <a:rPr lang="en-US" b="1" i="1" dirty="0" smtClean="0"/>
              <a:t>root of the SCC</a:t>
            </a:r>
            <a:r>
              <a:rPr lang="en-US" dirty="0" smtClean="0"/>
              <a:t> is </a:t>
            </a:r>
            <a:r>
              <a:rPr lang="en-US" dirty="0"/>
              <a:t>t</a:t>
            </a:r>
            <a:r>
              <a:rPr lang="en-US" dirty="0" smtClean="0"/>
              <a:t>he first vertex of the SCC for which the depth-first search is applied</a:t>
            </a:r>
          </a:p>
          <a:p>
            <a:pPr lvl="1"/>
            <a:r>
              <a:rPr lang="en-US" dirty="0" smtClean="0"/>
              <a:t>Because every vertex in the SCC is reachable from this root, the value of the root will be less than the value of any other vertex in the SCC</a:t>
            </a:r>
          </a:p>
          <a:p>
            <a:pPr lvl="1"/>
            <a:r>
              <a:rPr lang="en-US" dirty="0" smtClean="0"/>
              <a:t>Only after those vertices are visited will the depth-first search backtrack to the root</a:t>
            </a:r>
          </a:p>
          <a:p>
            <a:pPr lvl="1"/>
            <a:r>
              <a:rPr lang="en-US" dirty="0" smtClean="0"/>
              <a:t>At that point the SCC that is accessible from this root can be output</a:t>
            </a:r>
          </a:p>
          <a:p>
            <a:pPr lvl="1"/>
            <a:r>
              <a:rPr lang="en-US" dirty="0" smtClean="0"/>
              <a:t>The problem then is how to find these vertices in the digraph, which is a problem similar to finding cut-vertices in an undirected graph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123951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Connectivity in D</a:t>
            </a:r>
            <a:r>
              <a:rPr lang="en-US" dirty="0" smtClean="0"/>
              <a:t>irected </a:t>
            </a:r>
            <a:r>
              <a:rPr lang="en-US" dirty="0"/>
              <a:t>Graphs (continued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To do this, the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pred(v)</a:t>
            </a:r>
            <a:r>
              <a:rPr lang="en-US" dirty="0" smtClean="0"/>
              <a:t> parameter is used, which is the lower of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num(v)</a:t>
            </a:r>
            <a:r>
              <a:rPr lang="en-US" dirty="0" smtClean="0"/>
              <a:t> and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pred(u)</a:t>
            </a:r>
            <a:r>
              <a:rPr lang="en-US" dirty="0" smtClean="0"/>
              <a:t>, </a:t>
            </a:r>
            <a:r>
              <a:rPr lang="en-US" i="1" dirty="0" smtClean="0"/>
              <a:t>u</a:t>
            </a:r>
            <a:r>
              <a:rPr lang="en-US" dirty="0" smtClean="0"/>
              <a:t> being a vertex reachable from </a:t>
            </a:r>
            <a:r>
              <a:rPr lang="en-US" i="1" dirty="0" smtClean="0"/>
              <a:t>v</a:t>
            </a:r>
            <a:r>
              <a:rPr lang="en-US" dirty="0" smtClean="0"/>
              <a:t> and in the same SCC</a:t>
            </a:r>
            <a:endParaRPr lang="en-US" dirty="0"/>
          </a:p>
          <a:p>
            <a:pPr lvl="1"/>
            <a:r>
              <a:rPr lang="en-US" dirty="0" smtClean="0"/>
              <a:t>Of course this leads to the question of how we can determine if two vertices are in the same SCC before we determine if it is an SCC</a:t>
            </a:r>
          </a:p>
          <a:p>
            <a:pPr lvl="1"/>
            <a:r>
              <a:rPr lang="en-US" dirty="0" smtClean="0"/>
              <a:t>This can be done using a stack to store the vertices of all SCCs under construction</a:t>
            </a:r>
          </a:p>
          <a:p>
            <a:pPr lvl="1"/>
            <a:r>
              <a:rPr lang="en-US" dirty="0" smtClean="0"/>
              <a:t>The topmost vertices will be in the current SCC</a:t>
            </a:r>
          </a:p>
          <a:p>
            <a:pPr lvl="1"/>
            <a:r>
              <a:rPr lang="en-US" dirty="0" smtClean="0"/>
              <a:t>This way we know what vertices are already in the SCC even though the construction isn’t finished</a:t>
            </a:r>
          </a:p>
          <a:p>
            <a:pPr lvl="1"/>
            <a:r>
              <a:rPr lang="en-US" dirty="0" smtClean="0"/>
              <a:t>The algorithm, attributed to Robert Trajan, is shown on page 419; an example of the execution is shown in Figure 8.17 on page 420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22028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Topological Sorting</a:t>
            </a:r>
          </a:p>
        </p:txBody>
      </p:sp>
      <p:sp>
        <p:nvSpPr>
          <p:cNvPr id="256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3642119" cy="4114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Number vertices, so that (</a:t>
            </a:r>
            <a:r>
              <a:rPr lang="en-US" altLang="en-US" sz="2800" dirty="0" err="1"/>
              <a:t>u,v</a:t>
            </a:r>
            <a:r>
              <a:rPr lang="en-US" altLang="en-US" sz="2800" dirty="0"/>
              <a:t>) in E implies u &lt; v</a:t>
            </a:r>
          </a:p>
        </p:txBody>
      </p:sp>
      <p:sp>
        <p:nvSpPr>
          <p:cNvPr id="2560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A7F5C5B-EEEF-4628-9038-5192546A5F1A}" type="slidenum">
              <a:rPr lang="en-US" altLang="lv-LV" sz="1400"/>
              <a:pPr eaLnBrk="1" hangingPunct="1"/>
              <a:t>3</a:t>
            </a:fld>
            <a:endParaRPr lang="en-US" altLang="lv-LV" sz="1400"/>
          </a:p>
        </p:txBody>
      </p:sp>
      <p:sp>
        <p:nvSpPr>
          <p:cNvPr id="25604" name="Oval 259"/>
          <p:cNvSpPr>
            <a:spLocks noChangeArrowheads="1"/>
          </p:cNvSpPr>
          <p:nvPr/>
        </p:nvSpPr>
        <p:spPr bwMode="auto">
          <a:xfrm>
            <a:off x="5775325" y="2251076"/>
            <a:ext cx="930275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5605" name="Oval 260"/>
          <p:cNvSpPr>
            <a:spLocks noChangeArrowheads="1"/>
          </p:cNvSpPr>
          <p:nvPr/>
        </p:nvSpPr>
        <p:spPr bwMode="auto">
          <a:xfrm>
            <a:off x="5826125" y="2767013"/>
            <a:ext cx="2073275" cy="5143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5606" name="Oval 261"/>
          <p:cNvSpPr>
            <a:spLocks noChangeArrowheads="1"/>
          </p:cNvSpPr>
          <p:nvPr/>
        </p:nvSpPr>
        <p:spPr bwMode="auto">
          <a:xfrm>
            <a:off x="8258175" y="2724151"/>
            <a:ext cx="714375" cy="2444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5607" name="Oval 262"/>
          <p:cNvSpPr>
            <a:spLocks noChangeArrowheads="1"/>
          </p:cNvSpPr>
          <p:nvPr/>
        </p:nvSpPr>
        <p:spPr bwMode="auto">
          <a:xfrm>
            <a:off x="7513636" y="3541714"/>
            <a:ext cx="527050" cy="2444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5608" name="Oval 263"/>
          <p:cNvSpPr>
            <a:spLocks noChangeArrowheads="1"/>
          </p:cNvSpPr>
          <p:nvPr/>
        </p:nvSpPr>
        <p:spPr bwMode="auto">
          <a:xfrm>
            <a:off x="8732836" y="3505201"/>
            <a:ext cx="1131888" cy="4302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5609" name="Oval 264"/>
          <p:cNvSpPr>
            <a:spLocks noChangeArrowheads="1"/>
          </p:cNvSpPr>
          <p:nvPr/>
        </p:nvSpPr>
        <p:spPr bwMode="auto">
          <a:xfrm>
            <a:off x="5969000" y="3886201"/>
            <a:ext cx="638175" cy="40322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5610" name="Oval 265"/>
          <p:cNvSpPr>
            <a:spLocks noChangeArrowheads="1"/>
          </p:cNvSpPr>
          <p:nvPr/>
        </p:nvSpPr>
        <p:spPr bwMode="auto">
          <a:xfrm>
            <a:off x="6980236" y="4324350"/>
            <a:ext cx="1887538" cy="4000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5611" name="Oval 266"/>
          <p:cNvSpPr>
            <a:spLocks noChangeArrowheads="1"/>
          </p:cNvSpPr>
          <p:nvPr/>
        </p:nvSpPr>
        <p:spPr bwMode="auto">
          <a:xfrm>
            <a:off x="9163050" y="4719638"/>
            <a:ext cx="1246187" cy="3238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5612" name="Oval 267"/>
          <p:cNvSpPr>
            <a:spLocks noChangeArrowheads="1"/>
          </p:cNvSpPr>
          <p:nvPr/>
        </p:nvSpPr>
        <p:spPr bwMode="auto">
          <a:xfrm>
            <a:off x="5775324" y="4953000"/>
            <a:ext cx="1738312" cy="5207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5613" name="Oval 268"/>
          <p:cNvSpPr>
            <a:spLocks noChangeArrowheads="1"/>
          </p:cNvSpPr>
          <p:nvPr/>
        </p:nvSpPr>
        <p:spPr bwMode="auto">
          <a:xfrm>
            <a:off x="7361237" y="5715000"/>
            <a:ext cx="671513" cy="3111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5614" name="Oval 269"/>
          <p:cNvSpPr>
            <a:spLocks noChangeArrowheads="1"/>
          </p:cNvSpPr>
          <p:nvPr/>
        </p:nvSpPr>
        <p:spPr bwMode="auto">
          <a:xfrm>
            <a:off x="8732837" y="5943600"/>
            <a:ext cx="2163763" cy="5270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25615" name="AutoShape 270"/>
          <p:cNvCxnSpPr>
            <a:cxnSpLocks noChangeShapeType="1"/>
            <a:stCxn id="25604" idx="5"/>
            <a:endCxn id="25605" idx="0"/>
          </p:cNvCxnSpPr>
          <p:nvPr/>
        </p:nvCxnSpPr>
        <p:spPr bwMode="auto">
          <a:xfrm>
            <a:off x="6569075" y="2543175"/>
            <a:ext cx="293687" cy="2047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6" name="AutoShape 271"/>
          <p:cNvCxnSpPr>
            <a:cxnSpLocks noChangeShapeType="1"/>
            <a:stCxn id="25605" idx="7"/>
            <a:endCxn id="25606" idx="2"/>
          </p:cNvCxnSpPr>
          <p:nvPr/>
        </p:nvCxnSpPr>
        <p:spPr bwMode="auto">
          <a:xfrm>
            <a:off x="7596186" y="2822576"/>
            <a:ext cx="642938" cy="238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7" name="AutoShape 272"/>
          <p:cNvCxnSpPr>
            <a:cxnSpLocks noChangeShapeType="1"/>
            <a:stCxn id="25605" idx="4"/>
            <a:endCxn id="25607" idx="1"/>
          </p:cNvCxnSpPr>
          <p:nvPr/>
        </p:nvCxnSpPr>
        <p:spPr bwMode="auto">
          <a:xfrm>
            <a:off x="6862762" y="3300413"/>
            <a:ext cx="728663" cy="258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8" name="AutoShape 273"/>
          <p:cNvCxnSpPr>
            <a:cxnSpLocks noChangeShapeType="1"/>
            <a:stCxn id="25606" idx="5"/>
            <a:endCxn id="25608" idx="0"/>
          </p:cNvCxnSpPr>
          <p:nvPr/>
        </p:nvCxnSpPr>
        <p:spPr bwMode="auto">
          <a:xfrm>
            <a:off x="8867774" y="2951164"/>
            <a:ext cx="431800" cy="5349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9" name="AutoShape 274"/>
          <p:cNvCxnSpPr>
            <a:cxnSpLocks noChangeShapeType="1"/>
            <a:stCxn id="25607" idx="6"/>
            <a:endCxn id="25608" idx="2"/>
          </p:cNvCxnSpPr>
          <p:nvPr/>
        </p:nvCxnSpPr>
        <p:spPr bwMode="auto">
          <a:xfrm>
            <a:off x="8059736" y="3663950"/>
            <a:ext cx="654050" cy="57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0" name="AutoShape 275"/>
          <p:cNvCxnSpPr>
            <a:cxnSpLocks noChangeShapeType="1"/>
            <a:stCxn id="25608" idx="4"/>
            <a:endCxn id="25610" idx="7"/>
          </p:cNvCxnSpPr>
          <p:nvPr/>
        </p:nvCxnSpPr>
        <p:spPr bwMode="auto">
          <a:xfrm flipH="1">
            <a:off x="8591550" y="3954464"/>
            <a:ext cx="708025" cy="4095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1" name="AutoShape 276"/>
          <p:cNvCxnSpPr>
            <a:cxnSpLocks noChangeShapeType="1"/>
            <a:stCxn id="25608" idx="3"/>
            <a:endCxn id="25609" idx="6"/>
          </p:cNvCxnSpPr>
          <p:nvPr/>
        </p:nvCxnSpPr>
        <p:spPr bwMode="auto">
          <a:xfrm flipH="1">
            <a:off x="6626224" y="3890963"/>
            <a:ext cx="2271712" cy="1968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2" name="AutoShape 277"/>
          <p:cNvCxnSpPr>
            <a:cxnSpLocks noChangeShapeType="1"/>
            <a:stCxn id="25608" idx="5"/>
            <a:endCxn id="25611" idx="0"/>
          </p:cNvCxnSpPr>
          <p:nvPr/>
        </p:nvCxnSpPr>
        <p:spPr bwMode="auto">
          <a:xfrm>
            <a:off x="9699624" y="3890964"/>
            <a:ext cx="87312" cy="8096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3" name="AutoShape 278"/>
          <p:cNvCxnSpPr>
            <a:cxnSpLocks noChangeShapeType="1"/>
            <a:stCxn id="25611" idx="1"/>
            <a:endCxn id="25610" idx="6"/>
          </p:cNvCxnSpPr>
          <p:nvPr/>
        </p:nvCxnSpPr>
        <p:spPr bwMode="auto">
          <a:xfrm flipH="1" flipV="1">
            <a:off x="8886825" y="4524375"/>
            <a:ext cx="458787" cy="2238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4" name="AutoShape 279"/>
          <p:cNvCxnSpPr>
            <a:cxnSpLocks noChangeShapeType="1"/>
            <a:stCxn id="25609" idx="5"/>
            <a:endCxn id="25610" idx="1"/>
          </p:cNvCxnSpPr>
          <p:nvPr/>
        </p:nvCxnSpPr>
        <p:spPr bwMode="auto">
          <a:xfrm>
            <a:off x="6513511" y="4249738"/>
            <a:ext cx="742950" cy="1143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5" name="AutoShape 280"/>
          <p:cNvCxnSpPr>
            <a:cxnSpLocks noChangeShapeType="1"/>
            <a:stCxn id="25610" idx="4"/>
            <a:endCxn id="25612" idx="7"/>
          </p:cNvCxnSpPr>
          <p:nvPr/>
        </p:nvCxnSpPr>
        <p:spPr bwMode="auto">
          <a:xfrm rot="5400000">
            <a:off x="7439818" y="4544219"/>
            <a:ext cx="304800" cy="6651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6" name="AutoShape 281"/>
          <p:cNvCxnSpPr>
            <a:cxnSpLocks noChangeShapeType="1"/>
            <a:stCxn id="25612" idx="5"/>
            <a:endCxn id="25613" idx="1"/>
          </p:cNvCxnSpPr>
          <p:nvPr/>
        </p:nvCxnSpPr>
        <p:spPr bwMode="auto">
          <a:xfrm rot="16200000" flipH="1">
            <a:off x="7177880" y="5479257"/>
            <a:ext cx="363538" cy="2000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7" name="AutoShape 282"/>
          <p:cNvCxnSpPr>
            <a:cxnSpLocks noChangeShapeType="1"/>
            <a:stCxn id="25613" idx="6"/>
            <a:endCxn id="25614" idx="2"/>
          </p:cNvCxnSpPr>
          <p:nvPr/>
        </p:nvCxnSpPr>
        <p:spPr bwMode="auto">
          <a:xfrm>
            <a:off x="8051800" y="5870575"/>
            <a:ext cx="661987" cy="3365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9556" name="Rectangle 244"/>
          <p:cNvSpPr>
            <a:spLocks noChangeArrowheads="1"/>
          </p:cNvSpPr>
          <p:nvPr/>
        </p:nvSpPr>
        <p:spPr bwMode="auto">
          <a:xfrm>
            <a:off x="7081837" y="4402139"/>
            <a:ext cx="149720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 dirty="0">
                <a:latin typeface="+mn-lt"/>
              </a:rPr>
              <a:t>write </a:t>
            </a:r>
            <a:r>
              <a:rPr lang="en-US" altLang="en-US" sz="1600" dirty="0" err="1">
                <a:latin typeface="+mn-lt"/>
              </a:rPr>
              <a:t>c.s</a:t>
            </a:r>
            <a:r>
              <a:rPr lang="en-US" altLang="en-US" sz="1600" dirty="0">
                <a:latin typeface="+mn-lt"/>
              </a:rPr>
              <a:t>. program</a:t>
            </a:r>
          </a:p>
        </p:txBody>
      </p:sp>
      <p:sp>
        <p:nvSpPr>
          <p:cNvPr id="269551" name="Rectangle 239"/>
          <p:cNvSpPr>
            <a:spLocks noChangeArrowheads="1"/>
          </p:cNvSpPr>
          <p:nvPr/>
        </p:nvSpPr>
        <p:spPr bwMode="auto">
          <a:xfrm>
            <a:off x="6142036" y="3962401"/>
            <a:ext cx="368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</a:rPr>
              <a:t>play</a:t>
            </a:r>
          </a:p>
        </p:txBody>
      </p:sp>
      <p:sp>
        <p:nvSpPr>
          <p:cNvPr id="269546" name="Rectangle 234"/>
          <p:cNvSpPr>
            <a:spLocks noChangeArrowheads="1"/>
          </p:cNvSpPr>
          <p:nvPr/>
        </p:nvSpPr>
        <p:spPr bwMode="auto">
          <a:xfrm>
            <a:off x="5875337" y="2251076"/>
            <a:ext cx="6892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</a:rPr>
              <a:t>wake up</a:t>
            </a:r>
          </a:p>
        </p:txBody>
      </p:sp>
      <p:sp>
        <p:nvSpPr>
          <p:cNvPr id="269547" name="Rectangle 235"/>
          <p:cNvSpPr>
            <a:spLocks noChangeArrowheads="1"/>
          </p:cNvSpPr>
          <p:nvPr/>
        </p:nvSpPr>
        <p:spPr bwMode="auto">
          <a:xfrm>
            <a:off x="8504236" y="2724151"/>
            <a:ext cx="2404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 dirty="0">
                <a:latin typeface="+mn-lt"/>
              </a:rPr>
              <a:t>eat</a:t>
            </a:r>
          </a:p>
        </p:txBody>
      </p:sp>
      <p:sp>
        <p:nvSpPr>
          <p:cNvPr id="269548" name="Rectangle 236"/>
          <p:cNvSpPr>
            <a:spLocks noChangeArrowheads="1"/>
          </p:cNvSpPr>
          <p:nvPr/>
        </p:nvSpPr>
        <p:spPr bwMode="auto">
          <a:xfrm>
            <a:off x="7634286" y="3524251"/>
            <a:ext cx="6238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</a:rPr>
              <a:t>nap</a:t>
            </a:r>
          </a:p>
        </p:txBody>
      </p:sp>
      <p:sp>
        <p:nvSpPr>
          <p:cNvPr id="269549" name="Rectangle 237"/>
          <p:cNvSpPr>
            <a:spLocks noChangeArrowheads="1"/>
          </p:cNvSpPr>
          <p:nvPr/>
        </p:nvSpPr>
        <p:spPr bwMode="auto">
          <a:xfrm>
            <a:off x="6019800" y="2867026"/>
            <a:ext cx="160620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</a:rPr>
              <a:t>study computer sci.</a:t>
            </a:r>
          </a:p>
        </p:txBody>
      </p:sp>
      <p:sp>
        <p:nvSpPr>
          <p:cNvPr id="269550" name="Rectangle 238"/>
          <p:cNvSpPr>
            <a:spLocks noChangeArrowheads="1"/>
          </p:cNvSpPr>
          <p:nvPr/>
        </p:nvSpPr>
        <p:spPr bwMode="auto">
          <a:xfrm>
            <a:off x="8883650" y="3586164"/>
            <a:ext cx="74860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 dirty="0">
                <a:latin typeface="+mn-lt"/>
              </a:rPr>
              <a:t>more </a:t>
            </a:r>
            <a:r>
              <a:rPr lang="en-US" altLang="en-US" sz="1600" dirty="0" err="1">
                <a:latin typeface="+mn-lt"/>
              </a:rPr>
              <a:t>c.s</a:t>
            </a:r>
            <a:r>
              <a:rPr lang="en-US" altLang="en-US" sz="1600" dirty="0">
                <a:latin typeface="+mn-lt"/>
              </a:rPr>
              <a:t>.</a:t>
            </a:r>
          </a:p>
        </p:txBody>
      </p:sp>
      <p:sp>
        <p:nvSpPr>
          <p:cNvPr id="269552" name="Rectangle 240"/>
          <p:cNvSpPr>
            <a:spLocks noChangeArrowheads="1"/>
          </p:cNvSpPr>
          <p:nvPr/>
        </p:nvSpPr>
        <p:spPr bwMode="auto">
          <a:xfrm>
            <a:off x="9439275" y="4741864"/>
            <a:ext cx="7357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</a:rPr>
              <a:t>work out</a:t>
            </a:r>
          </a:p>
        </p:txBody>
      </p:sp>
      <p:sp>
        <p:nvSpPr>
          <p:cNvPr id="25638" name="Rectangle 241"/>
          <p:cNvSpPr>
            <a:spLocks noChangeArrowheads="1"/>
          </p:cNvSpPr>
          <p:nvPr/>
        </p:nvSpPr>
        <p:spPr bwMode="auto">
          <a:xfrm>
            <a:off x="5775324" y="5043488"/>
            <a:ext cx="635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600"/>
              <a:t> </a:t>
            </a:r>
          </a:p>
        </p:txBody>
      </p:sp>
      <p:sp>
        <p:nvSpPr>
          <p:cNvPr id="269554" name="Rectangle 242"/>
          <p:cNvSpPr>
            <a:spLocks noChangeArrowheads="1"/>
          </p:cNvSpPr>
          <p:nvPr/>
        </p:nvSpPr>
        <p:spPr bwMode="auto">
          <a:xfrm>
            <a:off x="7480300" y="5737226"/>
            <a:ext cx="4231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</a:rPr>
              <a:t>sleep</a:t>
            </a:r>
          </a:p>
        </p:txBody>
      </p:sp>
      <p:sp>
        <p:nvSpPr>
          <p:cNvPr id="269555" name="Rectangle 243"/>
          <p:cNvSpPr>
            <a:spLocks noChangeArrowheads="1"/>
          </p:cNvSpPr>
          <p:nvPr/>
        </p:nvSpPr>
        <p:spPr bwMode="auto">
          <a:xfrm>
            <a:off x="8788399" y="6081713"/>
            <a:ext cx="20574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en-US" sz="1600" dirty="0">
                <a:latin typeface="+mn-lt"/>
              </a:rPr>
              <a:t>dream about graphs</a:t>
            </a:r>
          </a:p>
        </p:txBody>
      </p:sp>
      <p:sp>
        <p:nvSpPr>
          <p:cNvPr id="269557" name="Rectangle 245"/>
          <p:cNvSpPr>
            <a:spLocks noChangeArrowheads="1"/>
          </p:cNvSpPr>
          <p:nvPr/>
        </p:nvSpPr>
        <p:spPr bwMode="auto">
          <a:xfrm>
            <a:off x="8210549" y="2176464"/>
            <a:ext cx="21691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2000">
                <a:latin typeface="+mn-lt"/>
              </a:rPr>
              <a:t>A typical student day</a:t>
            </a:r>
          </a:p>
        </p:txBody>
      </p:sp>
      <p:sp>
        <p:nvSpPr>
          <p:cNvPr id="25642" name="Rectangle 246"/>
          <p:cNvSpPr>
            <a:spLocks noChangeArrowheads="1"/>
          </p:cNvSpPr>
          <p:nvPr/>
        </p:nvSpPr>
        <p:spPr bwMode="auto">
          <a:xfrm>
            <a:off x="6705599" y="2133601"/>
            <a:ext cx="1127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600"/>
              <a:t>1</a:t>
            </a:r>
          </a:p>
        </p:txBody>
      </p:sp>
      <p:sp>
        <p:nvSpPr>
          <p:cNvPr id="25643" name="Rectangle 247"/>
          <p:cNvSpPr>
            <a:spLocks noChangeArrowheads="1"/>
          </p:cNvSpPr>
          <p:nvPr/>
        </p:nvSpPr>
        <p:spPr bwMode="auto">
          <a:xfrm>
            <a:off x="7369174" y="2571751"/>
            <a:ext cx="1127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600"/>
              <a:t>2</a:t>
            </a:r>
          </a:p>
        </p:txBody>
      </p:sp>
      <p:sp>
        <p:nvSpPr>
          <p:cNvPr id="25644" name="Rectangle 248"/>
          <p:cNvSpPr>
            <a:spLocks noChangeArrowheads="1"/>
          </p:cNvSpPr>
          <p:nvPr/>
        </p:nvSpPr>
        <p:spPr bwMode="auto">
          <a:xfrm>
            <a:off x="9050337" y="2522538"/>
            <a:ext cx="1127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600"/>
              <a:t>3</a:t>
            </a:r>
          </a:p>
        </p:txBody>
      </p:sp>
      <p:sp>
        <p:nvSpPr>
          <p:cNvPr id="25645" name="Rectangle 249"/>
          <p:cNvSpPr>
            <a:spLocks noChangeArrowheads="1"/>
          </p:cNvSpPr>
          <p:nvPr/>
        </p:nvSpPr>
        <p:spPr bwMode="auto">
          <a:xfrm>
            <a:off x="8066087" y="3297238"/>
            <a:ext cx="1127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600"/>
              <a:t>4</a:t>
            </a:r>
          </a:p>
        </p:txBody>
      </p:sp>
      <p:sp>
        <p:nvSpPr>
          <p:cNvPr id="25646" name="Rectangle 250"/>
          <p:cNvSpPr>
            <a:spLocks noChangeArrowheads="1"/>
          </p:cNvSpPr>
          <p:nvPr/>
        </p:nvSpPr>
        <p:spPr bwMode="auto">
          <a:xfrm>
            <a:off x="9493249" y="3281363"/>
            <a:ext cx="1127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600"/>
              <a:t>5</a:t>
            </a:r>
          </a:p>
        </p:txBody>
      </p:sp>
      <p:sp>
        <p:nvSpPr>
          <p:cNvPr id="25647" name="Rectangle 251"/>
          <p:cNvSpPr>
            <a:spLocks noChangeArrowheads="1"/>
          </p:cNvSpPr>
          <p:nvPr/>
        </p:nvSpPr>
        <p:spPr bwMode="auto">
          <a:xfrm>
            <a:off x="9899649" y="4445001"/>
            <a:ext cx="1127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600"/>
              <a:t>6</a:t>
            </a:r>
          </a:p>
        </p:txBody>
      </p:sp>
      <p:sp>
        <p:nvSpPr>
          <p:cNvPr id="25648" name="Rectangle 252"/>
          <p:cNvSpPr>
            <a:spLocks noChangeArrowheads="1"/>
          </p:cNvSpPr>
          <p:nvPr/>
        </p:nvSpPr>
        <p:spPr bwMode="auto">
          <a:xfrm>
            <a:off x="6494462" y="3709988"/>
            <a:ext cx="1127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600"/>
              <a:t>7</a:t>
            </a:r>
          </a:p>
        </p:txBody>
      </p:sp>
      <p:sp>
        <p:nvSpPr>
          <p:cNvPr id="25649" name="Rectangle 253"/>
          <p:cNvSpPr>
            <a:spLocks noChangeArrowheads="1"/>
          </p:cNvSpPr>
          <p:nvPr/>
        </p:nvSpPr>
        <p:spPr bwMode="auto">
          <a:xfrm>
            <a:off x="8162924" y="4114801"/>
            <a:ext cx="1127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600"/>
              <a:t>8</a:t>
            </a:r>
          </a:p>
        </p:txBody>
      </p:sp>
      <p:sp>
        <p:nvSpPr>
          <p:cNvPr id="25650" name="Rectangle 254"/>
          <p:cNvSpPr>
            <a:spLocks noChangeArrowheads="1"/>
          </p:cNvSpPr>
          <p:nvPr/>
        </p:nvSpPr>
        <p:spPr bwMode="auto">
          <a:xfrm>
            <a:off x="6370637" y="4724401"/>
            <a:ext cx="1127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600"/>
              <a:t>9</a:t>
            </a:r>
          </a:p>
        </p:txBody>
      </p:sp>
      <p:sp>
        <p:nvSpPr>
          <p:cNvPr id="269567" name="Rectangle 255"/>
          <p:cNvSpPr>
            <a:spLocks noChangeArrowheads="1"/>
          </p:cNvSpPr>
          <p:nvPr/>
        </p:nvSpPr>
        <p:spPr bwMode="auto">
          <a:xfrm>
            <a:off x="7910511" y="5473701"/>
            <a:ext cx="20518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</a:rPr>
              <a:t>10</a:t>
            </a:r>
          </a:p>
        </p:txBody>
      </p:sp>
      <p:sp>
        <p:nvSpPr>
          <p:cNvPr id="269568" name="Rectangle 256"/>
          <p:cNvSpPr>
            <a:spLocks noChangeArrowheads="1"/>
          </p:cNvSpPr>
          <p:nvPr/>
        </p:nvSpPr>
        <p:spPr bwMode="auto">
          <a:xfrm>
            <a:off x="10031412" y="5715001"/>
            <a:ext cx="19755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</a:rPr>
              <a:t>11</a:t>
            </a:r>
          </a:p>
        </p:txBody>
      </p:sp>
      <p:sp>
        <p:nvSpPr>
          <p:cNvPr id="269569" name="Text Box 257"/>
          <p:cNvSpPr txBox="1">
            <a:spLocks noChangeArrowheads="1"/>
          </p:cNvSpPr>
          <p:nvPr/>
        </p:nvSpPr>
        <p:spPr bwMode="auto">
          <a:xfrm>
            <a:off x="5848350" y="5029200"/>
            <a:ext cx="15700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en-US" sz="1600" dirty="0">
                <a:latin typeface="+mn-lt"/>
              </a:rPr>
              <a:t>bake cookies</a:t>
            </a:r>
          </a:p>
        </p:txBody>
      </p:sp>
    </p:spTree>
    <p:extLst>
      <p:ext uri="{BB962C8B-B14F-4D97-AF65-F5344CB8AC3E}">
        <p14:creationId xmlns:p14="http://schemas.microsoft.com/office/powerpoint/2010/main" val="12966372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Algorithm for Topological Sorting</a:t>
            </a:r>
          </a:p>
        </p:txBody>
      </p:sp>
      <p:sp>
        <p:nvSpPr>
          <p:cNvPr id="26628" name="Rectangle 1106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2800" dirty="0"/>
              <a:t>Note: This algorithm is different than the one in the book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eaLnBrk="1" hangingPunct="1"/>
            <a:r>
              <a:rPr lang="en-US" altLang="en-US" sz="2800" dirty="0"/>
              <a:t>Running time: O(n + m)</a:t>
            </a:r>
          </a:p>
        </p:txBody>
      </p:sp>
      <p:sp>
        <p:nvSpPr>
          <p:cNvPr id="2662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47BD6E2-59AA-4EE7-8DDA-63D8BF959E7A}" type="slidenum">
              <a:rPr lang="en-US" altLang="lv-LV" sz="1400"/>
              <a:pPr eaLnBrk="1" hangingPunct="1"/>
              <a:t>4</a:t>
            </a:fld>
            <a:endParaRPr lang="en-US" altLang="lv-LV" sz="1400"/>
          </a:p>
        </p:txBody>
      </p:sp>
      <p:sp>
        <p:nvSpPr>
          <p:cNvPr id="26630" name="Text Box 1105"/>
          <p:cNvSpPr txBox="1">
            <a:spLocks noChangeArrowheads="1"/>
          </p:cNvSpPr>
          <p:nvPr/>
        </p:nvSpPr>
        <p:spPr bwMode="auto">
          <a:xfrm>
            <a:off x="3200400" y="2286000"/>
            <a:ext cx="5257800" cy="25495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 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TopologicalSort(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algn="l" eaLnBrk="1" hangingPunct="1"/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      H</a:t>
            </a:r>
            <a:r>
              <a:rPr lang="en-US" altLang="lv-LV" sz="2000" b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lv-LV" sz="2000">
                <a:latin typeface="Times New Roman" panose="02020603050405020304" pitchFamily="18" charset="0"/>
                <a:sym typeface="Symbol" panose="05050102010706020507" pitchFamily="18" charset="2"/>
              </a:rPr>
              <a:t>	// Temporary copy of </a:t>
            </a:r>
            <a:r>
              <a:rPr lang="en-US" altLang="lv-LV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</a:p>
          <a:p>
            <a:pPr algn="l" eaLnBrk="1" hangingPunct="1"/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      n</a:t>
            </a:r>
            <a:r>
              <a:rPr lang="en-US" altLang="lv-LV" sz="2000" b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G.numVertices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()</a:t>
            </a:r>
            <a:endParaRPr lang="en-US" altLang="lv-LV" sz="2000" i="1">
              <a:solidFill>
                <a:schemeClr val="tx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l" eaLnBrk="1" hangingPunct="1"/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while</a:t>
            </a:r>
            <a:r>
              <a:rPr lang="en-US" altLang="lv-LV" sz="2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is not empty</a:t>
            </a:r>
            <a:r>
              <a:rPr lang="en-US" altLang="lv-LV" sz="2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do</a:t>
            </a:r>
          </a:p>
          <a:p>
            <a:pPr algn="l" eaLnBrk="1" hangingPunct="1"/>
            <a:r>
              <a:rPr lang="en-US" altLang="lv-LV" sz="200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Let 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be a vertex with no outgoing edges</a:t>
            </a:r>
          </a:p>
          <a:p>
            <a:pPr algn="l" eaLnBrk="1" hangingPunct="1"/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Label 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lv-LV" sz="20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 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 algn="l" eaLnBrk="1" hangingPunct="1"/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lv-LV" sz="20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 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lv-LV" sz="2000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0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 algn="l" eaLnBrk="1" hangingPunct="1"/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Remove </a:t>
            </a:r>
            <a:r>
              <a:rPr lang="en-US" altLang="lv-LV" sz="2000" i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from 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endParaRPr lang="en-US" altLang="lv-LV" sz="2000" b="1">
              <a:solidFill>
                <a:schemeClr val="tx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30232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Implementation with DFS</a:t>
            </a:r>
          </a:p>
        </p:txBody>
      </p:sp>
      <p:sp>
        <p:nvSpPr>
          <p:cNvPr id="2765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1800"/>
              <a:t>Simulate the algorithm by using depth-first search</a:t>
            </a:r>
          </a:p>
          <a:p>
            <a:pPr eaLnBrk="1" hangingPunct="1"/>
            <a:r>
              <a:rPr lang="en-US" altLang="lv-LV" sz="1800"/>
              <a:t>O(n+m) time.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073CE86-B18E-438D-BE4D-FD11A48F6196}" type="slidenum">
              <a:rPr lang="en-US" altLang="lv-LV" sz="1400"/>
              <a:pPr eaLnBrk="1" hangingPunct="1"/>
              <a:t>5</a:t>
            </a:fld>
            <a:endParaRPr lang="en-US" altLang="lv-LV" sz="1400"/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6807200" y="1768967"/>
            <a:ext cx="4191000" cy="4497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 sz="1800"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topologicalDFS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G, v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Input</a:t>
            </a:r>
            <a:r>
              <a:rPr lang="en-US" altLang="lv-LV" sz="1800"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solidFill>
                  <a:srgbClr val="2D44A4"/>
                </a:solidFill>
                <a:latin typeface="Times New Roman" panose="02020603050405020304" pitchFamily="18" charset="0"/>
              </a:rPr>
              <a:t>graph </a:t>
            </a:r>
            <a:r>
              <a:rPr lang="en-US" altLang="lv-LV" sz="1800" b="1" i="1">
                <a:solidFill>
                  <a:srgbClr val="2D44A4"/>
                </a:solidFill>
                <a:latin typeface="Times New Roman" panose="02020603050405020304" pitchFamily="18" charset="0"/>
              </a:rPr>
              <a:t>G </a:t>
            </a:r>
            <a:r>
              <a:rPr lang="en-US" altLang="lv-LV" sz="1800">
                <a:solidFill>
                  <a:srgbClr val="2D44A4"/>
                </a:solidFill>
                <a:latin typeface="Times New Roman" panose="02020603050405020304" pitchFamily="18" charset="0"/>
              </a:rPr>
              <a:t>and a start vertex </a:t>
            </a:r>
            <a:r>
              <a:rPr lang="en-US" altLang="lv-LV" sz="1800" b="1" i="1">
                <a:solidFill>
                  <a:srgbClr val="2D44A4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1800">
                <a:solidFill>
                  <a:srgbClr val="2D44A4"/>
                </a:solidFill>
                <a:latin typeface="Times New Roman" panose="02020603050405020304" pitchFamily="18" charset="0"/>
              </a:rPr>
              <a:t> of </a:t>
            </a:r>
            <a:r>
              <a:rPr lang="en-US" altLang="lv-LV" sz="1800" b="1" i="1">
                <a:solidFill>
                  <a:srgbClr val="2D44A4"/>
                </a:solidFill>
                <a:latin typeface="Times New Roman" panose="02020603050405020304" pitchFamily="18" charset="0"/>
              </a:rPr>
              <a:t>G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Output</a:t>
            </a:r>
            <a:r>
              <a:rPr lang="en-US" altLang="lv-LV" sz="1800"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solidFill>
                  <a:srgbClr val="2D44A4"/>
                </a:solidFill>
                <a:latin typeface="Times New Roman" panose="02020603050405020304" pitchFamily="18" charset="0"/>
              </a:rPr>
              <a:t>labeling of the vertices of </a:t>
            </a:r>
            <a:r>
              <a:rPr lang="en-US" altLang="lv-LV" sz="1800" b="1" i="1">
                <a:solidFill>
                  <a:srgbClr val="2D44A4"/>
                </a:solidFill>
                <a:latin typeface="Times New Roman" panose="02020603050405020304" pitchFamily="18" charset="0"/>
              </a:rPr>
              <a:t>G</a:t>
            </a:r>
            <a:r>
              <a:rPr lang="en-US" altLang="lv-LV" sz="1800">
                <a:solidFill>
                  <a:srgbClr val="2D44A4"/>
                </a:solidFill>
                <a:latin typeface="Times New Roman" panose="02020603050405020304" pitchFamily="18" charset="0"/>
              </a:rPr>
              <a:t> </a:t>
            </a:r>
            <a:br>
              <a:rPr lang="en-US" altLang="lv-LV" sz="1800">
                <a:solidFill>
                  <a:srgbClr val="2D44A4"/>
                </a:solidFill>
                <a:latin typeface="Times New Roman" panose="02020603050405020304" pitchFamily="18" charset="0"/>
              </a:rPr>
            </a:br>
            <a:r>
              <a:rPr lang="en-US" altLang="lv-LV" sz="1800">
                <a:solidFill>
                  <a:srgbClr val="2D44A4"/>
                </a:solidFill>
                <a:latin typeface="Times New Roman" panose="02020603050405020304" pitchFamily="18" charset="0"/>
              </a:rPr>
              <a:t>		in the connected component of </a:t>
            </a:r>
            <a:r>
              <a:rPr lang="en-US" altLang="lv-LV" sz="1800" b="1" i="1">
                <a:solidFill>
                  <a:srgbClr val="2D44A4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v.setLabel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VISITED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for all 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v.outEdges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 </a:t>
            </a:r>
            <a:b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>
                <a:solidFill>
                  <a:srgbClr val="2D44A4"/>
                </a:solidFill>
                <a:latin typeface="Times New Roman" panose="02020603050405020304" pitchFamily="18" charset="0"/>
              </a:rPr>
              <a:t>{ </a:t>
            </a:r>
            <a:r>
              <a:rPr lang="en-US" altLang="lv-LV" sz="1800">
                <a:solidFill>
                  <a:srgbClr val="2D44A4"/>
                </a:solidFill>
                <a:latin typeface="Times New Roman" panose="02020603050405020304" pitchFamily="18" charset="0"/>
              </a:rPr>
              <a:t>outgoing edges </a:t>
            </a:r>
            <a:r>
              <a:rPr lang="en-US" altLang="lv-LV" sz="1800" b="1">
                <a:solidFill>
                  <a:srgbClr val="2D44A4"/>
                </a:solidFill>
                <a:latin typeface="Times New Roman" panose="02020603050405020304" pitchFamily="18" charset="0"/>
              </a:rPr>
              <a:t>}</a:t>
            </a:r>
            <a:endParaRPr lang="en-US" altLang="lv-LV" sz="18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w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e.opposite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w.getLabel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UNEXPLORED</a:t>
            </a:r>
            <a:endParaRPr lang="en-US" altLang="lv-LV" sz="18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 b="1">
                <a:solidFill>
                  <a:srgbClr val="2D44A4"/>
                </a:solidFill>
                <a:latin typeface="Times New Roman" panose="02020603050405020304" pitchFamily="18" charset="0"/>
              </a:rPr>
              <a:t>{ </a:t>
            </a:r>
            <a:r>
              <a:rPr lang="en-US" altLang="lv-LV" sz="1800" b="1" i="1">
                <a:solidFill>
                  <a:srgbClr val="2D44A4"/>
                </a:solidFill>
                <a:latin typeface="Times New Roman" panose="02020603050405020304" pitchFamily="18" charset="0"/>
              </a:rPr>
              <a:t>e </a:t>
            </a:r>
            <a:r>
              <a:rPr lang="en-US" altLang="lv-LV" sz="1800">
                <a:solidFill>
                  <a:srgbClr val="2D44A4"/>
                </a:solidFill>
                <a:latin typeface="Times New Roman" panose="02020603050405020304" pitchFamily="18" charset="0"/>
              </a:rPr>
              <a:t>is a discovery edge </a:t>
            </a:r>
            <a:r>
              <a:rPr lang="en-US" altLang="lv-LV" sz="1800" b="1">
                <a:solidFill>
                  <a:srgbClr val="2D44A4"/>
                </a:solidFill>
                <a:latin typeface="Times New Roman" panose="02020603050405020304" pitchFamily="18" charset="0"/>
              </a:rPr>
              <a:t>}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topologicalDFS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G, w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else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 b="1">
                <a:solidFill>
                  <a:srgbClr val="2D44A4"/>
                </a:solidFill>
                <a:latin typeface="Times New Roman" panose="02020603050405020304" pitchFamily="18" charset="0"/>
              </a:rPr>
              <a:t>{ </a:t>
            </a:r>
            <a:r>
              <a:rPr lang="en-US" altLang="lv-LV" sz="1800" b="1" i="1">
                <a:solidFill>
                  <a:srgbClr val="2D44A4"/>
                </a:solidFill>
                <a:latin typeface="Times New Roman" panose="02020603050405020304" pitchFamily="18" charset="0"/>
              </a:rPr>
              <a:t>e </a:t>
            </a:r>
            <a:r>
              <a:rPr lang="en-US" altLang="lv-LV" sz="1800">
                <a:solidFill>
                  <a:srgbClr val="2D44A4"/>
                </a:solidFill>
                <a:latin typeface="Times New Roman" panose="02020603050405020304" pitchFamily="18" charset="0"/>
              </a:rPr>
              <a:t>is a forward or cross edge </a:t>
            </a:r>
            <a:r>
              <a:rPr lang="en-US" altLang="lv-LV" sz="1800" b="1">
                <a:solidFill>
                  <a:srgbClr val="2D44A4"/>
                </a:solidFill>
                <a:latin typeface="Times New Roman" panose="02020603050405020304" pitchFamily="18" charset="0"/>
              </a:rPr>
              <a:t>}</a:t>
            </a:r>
            <a:endParaRPr lang="en-US" altLang="lv-LV" sz="1800">
              <a:solidFill>
                <a:srgbClr val="2D44A4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Label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 with topological number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n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n - </a:t>
            </a:r>
            <a:r>
              <a:rPr lang="en-US" altLang="lv-LV" sz="1800" b="1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endParaRPr lang="en-US" altLang="lv-LV" sz="18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5" name="Text Box 5"/>
          <p:cNvSpPr txBox="1">
            <a:spLocks noChangeArrowheads="1"/>
          </p:cNvSpPr>
          <p:nvPr/>
        </p:nvSpPr>
        <p:spPr bwMode="auto">
          <a:xfrm>
            <a:off x="2209800" y="2990850"/>
            <a:ext cx="3810000" cy="2724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228600" defTabSz="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 sz="1800"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topologicalDFS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Input</a:t>
            </a:r>
            <a:r>
              <a:rPr lang="en-US" altLang="lv-LV" sz="1800"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dag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G</a:t>
            </a:r>
            <a:endParaRPr lang="en-US" altLang="lv-LV" sz="18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Output</a:t>
            </a:r>
            <a:r>
              <a:rPr lang="en-US" altLang="lv-LV" sz="1800"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topological ordering of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G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b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n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G.numVertices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for all 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G.vertices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 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u.setLabel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UNEXPLORED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for all 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G.vertices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lv-LV" sz="18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 if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v.getLabel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UNEXPLORED</a:t>
            </a:r>
            <a:endParaRPr lang="en-US" altLang="lv-LV" sz="18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topologicalDFS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G, v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83542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Topological Sorting Example</a:t>
            </a:r>
            <a:r>
              <a:rPr lang="en-US" altLang="en-US" b="1" smtClean="0"/>
              <a:t> </a:t>
            </a:r>
            <a:endParaRPr lang="en-US" altLang="en-US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2867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D7CC7F0-335C-42FC-9CF8-A6C8E85F9363}" type="slidenum">
              <a:rPr lang="en-US" altLang="lv-LV" sz="1400"/>
              <a:pPr eaLnBrk="1" hangingPunct="1"/>
              <a:t>6</a:t>
            </a:fld>
            <a:endParaRPr lang="en-US" altLang="lv-LV" sz="1400"/>
          </a:p>
        </p:txBody>
      </p:sp>
      <p:sp>
        <p:nvSpPr>
          <p:cNvPr id="28677" name="Rectangle 134"/>
          <p:cNvSpPr>
            <a:spLocks noChangeArrowheads="1"/>
          </p:cNvSpPr>
          <p:nvPr/>
        </p:nvSpPr>
        <p:spPr bwMode="auto">
          <a:xfrm>
            <a:off x="3760788" y="2719389"/>
            <a:ext cx="23812" cy="79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8678" name="Rectangle 142"/>
          <p:cNvSpPr>
            <a:spLocks noChangeArrowheads="1"/>
          </p:cNvSpPr>
          <p:nvPr/>
        </p:nvSpPr>
        <p:spPr bwMode="auto">
          <a:xfrm>
            <a:off x="6176963" y="3673475"/>
            <a:ext cx="23812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8679" name="Rectangle 160"/>
          <p:cNvSpPr>
            <a:spLocks noChangeArrowheads="1"/>
          </p:cNvSpPr>
          <p:nvPr/>
        </p:nvSpPr>
        <p:spPr bwMode="auto">
          <a:xfrm>
            <a:off x="8399464" y="36734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8680" name="Rectangle 179"/>
          <p:cNvSpPr>
            <a:spLocks noChangeArrowheads="1"/>
          </p:cNvSpPr>
          <p:nvPr/>
        </p:nvSpPr>
        <p:spPr bwMode="auto">
          <a:xfrm>
            <a:off x="3852864" y="57562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8681" name="Oval 192"/>
          <p:cNvSpPr>
            <a:spLocks noChangeArrowheads="1"/>
          </p:cNvSpPr>
          <p:nvPr/>
        </p:nvSpPr>
        <p:spPr bwMode="auto">
          <a:xfrm>
            <a:off x="5781676" y="17526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8682" name="Oval 193"/>
          <p:cNvSpPr>
            <a:spLocks noChangeArrowheads="1"/>
          </p:cNvSpPr>
          <p:nvPr/>
        </p:nvSpPr>
        <p:spPr bwMode="auto">
          <a:xfrm>
            <a:off x="5853114" y="44958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8683" name="Oval 194"/>
          <p:cNvSpPr>
            <a:spLocks noChangeArrowheads="1"/>
          </p:cNvSpPr>
          <p:nvPr/>
        </p:nvSpPr>
        <p:spPr bwMode="auto">
          <a:xfrm>
            <a:off x="6067426" y="30892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8684" name="Oval 195"/>
          <p:cNvSpPr>
            <a:spLocks noChangeArrowheads="1"/>
          </p:cNvSpPr>
          <p:nvPr/>
        </p:nvSpPr>
        <p:spPr bwMode="auto">
          <a:xfrm>
            <a:off x="3943351" y="49053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8685" name="Oval 196"/>
          <p:cNvSpPr>
            <a:spLocks noChangeArrowheads="1"/>
          </p:cNvSpPr>
          <p:nvPr/>
        </p:nvSpPr>
        <p:spPr bwMode="auto">
          <a:xfrm>
            <a:off x="7686676" y="36226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8686" name="Oval 197"/>
          <p:cNvSpPr>
            <a:spLocks noChangeArrowheads="1"/>
          </p:cNvSpPr>
          <p:nvPr/>
        </p:nvSpPr>
        <p:spPr bwMode="auto">
          <a:xfrm>
            <a:off x="4940301" y="3602039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8687" name="Oval 198"/>
          <p:cNvSpPr>
            <a:spLocks noChangeArrowheads="1"/>
          </p:cNvSpPr>
          <p:nvPr/>
        </p:nvSpPr>
        <p:spPr bwMode="auto">
          <a:xfrm>
            <a:off x="8312151" y="1925639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8688" name="Oval 199"/>
          <p:cNvSpPr>
            <a:spLocks noChangeArrowheads="1"/>
          </p:cNvSpPr>
          <p:nvPr/>
        </p:nvSpPr>
        <p:spPr bwMode="auto">
          <a:xfrm>
            <a:off x="3829051" y="26670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8689" name="Oval 200"/>
          <p:cNvSpPr>
            <a:spLocks noChangeArrowheads="1"/>
          </p:cNvSpPr>
          <p:nvPr/>
        </p:nvSpPr>
        <p:spPr bwMode="auto">
          <a:xfrm>
            <a:off x="6148389" y="5621339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28690" name="AutoShape 203"/>
          <p:cNvCxnSpPr>
            <a:cxnSpLocks noChangeShapeType="1"/>
            <a:stCxn id="28681" idx="2"/>
            <a:endCxn id="28688" idx="7"/>
          </p:cNvCxnSpPr>
          <p:nvPr/>
        </p:nvCxnSpPr>
        <p:spPr bwMode="auto">
          <a:xfrm flipH="1">
            <a:off x="4303713" y="2036764"/>
            <a:ext cx="1458912" cy="6937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1" name="AutoShape 204"/>
          <p:cNvCxnSpPr>
            <a:cxnSpLocks noChangeShapeType="1"/>
            <a:stCxn id="28681" idx="4"/>
            <a:endCxn id="28683" idx="0"/>
          </p:cNvCxnSpPr>
          <p:nvPr/>
        </p:nvCxnSpPr>
        <p:spPr bwMode="auto">
          <a:xfrm>
            <a:off x="6059488" y="2338389"/>
            <a:ext cx="285750" cy="7318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2" name="AutoShape 205"/>
          <p:cNvCxnSpPr>
            <a:cxnSpLocks noChangeShapeType="1"/>
            <a:stCxn id="28687" idx="2"/>
            <a:endCxn id="28683" idx="7"/>
          </p:cNvCxnSpPr>
          <p:nvPr/>
        </p:nvCxnSpPr>
        <p:spPr bwMode="auto">
          <a:xfrm flipH="1">
            <a:off x="6542088" y="2209801"/>
            <a:ext cx="1751012" cy="942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3" name="AutoShape 206"/>
          <p:cNvCxnSpPr>
            <a:cxnSpLocks noChangeShapeType="1"/>
            <a:stCxn id="28685" idx="2"/>
            <a:endCxn id="28682" idx="7"/>
          </p:cNvCxnSpPr>
          <p:nvPr/>
        </p:nvCxnSpPr>
        <p:spPr bwMode="auto">
          <a:xfrm flipH="1">
            <a:off x="6327775" y="3906838"/>
            <a:ext cx="1339850" cy="652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4" name="AutoShape 207"/>
          <p:cNvCxnSpPr>
            <a:cxnSpLocks noChangeShapeType="1"/>
            <a:stCxn id="28685" idx="3"/>
            <a:endCxn id="28689" idx="7"/>
          </p:cNvCxnSpPr>
          <p:nvPr/>
        </p:nvCxnSpPr>
        <p:spPr bwMode="auto">
          <a:xfrm flipH="1">
            <a:off x="6623050" y="4125914"/>
            <a:ext cx="1144588" cy="155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5" name="AutoShape 208"/>
          <p:cNvCxnSpPr>
            <a:cxnSpLocks noChangeShapeType="1"/>
            <a:stCxn id="28684" idx="6"/>
            <a:endCxn id="28689" idx="2"/>
          </p:cNvCxnSpPr>
          <p:nvPr/>
        </p:nvCxnSpPr>
        <p:spPr bwMode="auto">
          <a:xfrm>
            <a:off x="4518026" y="5189538"/>
            <a:ext cx="1611313" cy="7159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6" name="AutoShape 209"/>
          <p:cNvCxnSpPr>
            <a:cxnSpLocks noChangeShapeType="1"/>
            <a:stCxn id="28682" idx="4"/>
            <a:endCxn id="28689" idx="1"/>
          </p:cNvCxnSpPr>
          <p:nvPr/>
        </p:nvCxnSpPr>
        <p:spPr bwMode="auto">
          <a:xfrm>
            <a:off x="6130926" y="5081588"/>
            <a:ext cx="98425" cy="603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7" name="AutoShape 210"/>
          <p:cNvCxnSpPr>
            <a:cxnSpLocks noChangeShapeType="1"/>
            <a:stCxn id="28686" idx="5"/>
            <a:endCxn id="28682" idx="1"/>
          </p:cNvCxnSpPr>
          <p:nvPr/>
        </p:nvCxnSpPr>
        <p:spPr bwMode="auto">
          <a:xfrm>
            <a:off x="5414963" y="4105276"/>
            <a:ext cx="519112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8" name="AutoShape 211"/>
          <p:cNvCxnSpPr>
            <a:cxnSpLocks noChangeShapeType="1"/>
            <a:stCxn id="28688" idx="5"/>
            <a:endCxn id="28686" idx="1"/>
          </p:cNvCxnSpPr>
          <p:nvPr/>
        </p:nvCxnSpPr>
        <p:spPr bwMode="auto">
          <a:xfrm>
            <a:off x="4303713" y="3170238"/>
            <a:ext cx="717550" cy="495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9" name="AutoShape 212"/>
          <p:cNvCxnSpPr>
            <a:cxnSpLocks noChangeShapeType="1"/>
            <a:stCxn id="28688" idx="4"/>
            <a:endCxn id="28684" idx="0"/>
          </p:cNvCxnSpPr>
          <p:nvPr/>
        </p:nvCxnSpPr>
        <p:spPr bwMode="auto">
          <a:xfrm>
            <a:off x="4106863" y="3252789"/>
            <a:ext cx="114300" cy="1633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0" name="AutoShape 213"/>
          <p:cNvCxnSpPr>
            <a:cxnSpLocks noChangeShapeType="1"/>
            <a:stCxn id="28688" idx="6"/>
            <a:endCxn id="28683" idx="2"/>
          </p:cNvCxnSpPr>
          <p:nvPr/>
        </p:nvCxnSpPr>
        <p:spPr bwMode="auto">
          <a:xfrm>
            <a:off x="4403725" y="2951164"/>
            <a:ext cx="1644650" cy="422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1" name="AutoShape 214"/>
          <p:cNvCxnSpPr>
            <a:cxnSpLocks noChangeShapeType="1"/>
            <a:stCxn id="28683" idx="6"/>
            <a:endCxn id="28685" idx="1"/>
          </p:cNvCxnSpPr>
          <p:nvPr/>
        </p:nvCxnSpPr>
        <p:spPr bwMode="auto">
          <a:xfrm>
            <a:off x="6642100" y="3373439"/>
            <a:ext cx="1125538" cy="3127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2" name="AutoShape 215"/>
          <p:cNvCxnSpPr>
            <a:cxnSpLocks noChangeShapeType="1"/>
            <a:stCxn id="28687" idx="3"/>
            <a:endCxn id="28685" idx="7"/>
          </p:cNvCxnSpPr>
          <p:nvPr/>
        </p:nvCxnSpPr>
        <p:spPr bwMode="auto">
          <a:xfrm flipH="1">
            <a:off x="8161339" y="2428875"/>
            <a:ext cx="231775" cy="1257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9968500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Topological Sorting Example</a:t>
            </a:r>
            <a:r>
              <a:rPr lang="en-US" altLang="en-US" b="1" smtClean="0"/>
              <a:t> </a:t>
            </a:r>
            <a:endParaRPr lang="en-US" altLang="en-US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296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F25FB6A-D4AA-43AF-89B1-A1171532763A}" type="slidenum">
              <a:rPr lang="en-US" altLang="lv-LV" sz="1400"/>
              <a:pPr eaLnBrk="1" hangingPunct="1"/>
              <a:t>7</a:t>
            </a:fld>
            <a:endParaRPr lang="en-US" altLang="lv-LV" sz="1400"/>
          </a:p>
        </p:txBody>
      </p:sp>
      <p:sp>
        <p:nvSpPr>
          <p:cNvPr id="29701" name="Rectangle 3"/>
          <p:cNvSpPr>
            <a:spLocks noChangeArrowheads="1"/>
          </p:cNvSpPr>
          <p:nvPr/>
        </p:nvSpPr>
        <p:spPr bwMode="auto">
          <a:xfrm>
            <a:off x="3760788" y="2719389"/>
            <a:ext cx="23812" cy="79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9702" name="Rectangle 4"/>
          <p:cNvSpPr>
            <a:spLocks noChangeArrowheads="1"/>
          </p:cNvSpPr>
          <p:nvPr/>
        </p:nvSpPr>
        <p:spPr bwMode="auto">
          <a:xfrm>
            <a:off x="6176963" y="3673475"/>
            <a:ext cx="23812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9703" name="Rectangle 5"/>
          <p:cNvSpPr>
            <a:spLocks noChangeArrowheads="1"/>
          </p:cNvSpPr>
          <p:nvPr/>
        </p:nvSpPr>
        <p:spPr bwMode="auto">
          <a:xfrm>
            <a:off x="8399464" y="36734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9704" name="Rectangle 6"/>
          <p:cNvSpPr>
            <a:spLocks noChangeArrowheads="1"/>
          </p:cNvSpPr>
          <p:nvPr/>
        </p:nvSpPr>
        <p:spPr bwMode="auto">
          <a:xfrm>
            <a:off x="3852864" y="57562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84679" name="Oval 7"/>
          <p:cNvSpPr>
            <a:spLocks noChangeArrowheads="1"/>
          </p:cNvSpPr>
          <p:nvPr/>
        </p:nvSpPr>
        <p:spPr bwMode="auto">
          <a:xfrm>
            <a:off x="5781676" y="17526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9706" name="Oval 8"/>
          <p:cNvSpPr>
            <a:spLocks noChangeArrowheads="1"/>
          </p:cNvSpPr>
          <p:nvPr/>
        </p:nvSpPr>
        <p:spPr bwMode="auto">
          <a:xfrm>
            <a:off x="5853114" y="44958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9707" name="Oval 9"/>
          <p:cNvSpPr>
            <a:spLocks noChangeArrowheads="1"/>
          </p:cNvSpPr>
          <p:nvPr/>
        </p:nvSpPr>
        <p:spPr bwMode="auto">
          <a:xfrm>
            <a:off x="6067426" y="30892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84682" name="Oval 10"/>
          <p:cNvSpPr>
            <a:spLocks noChangeArrowheads="1"/>
          </p:cNvSpPr>
          <p:nvPr/>
        </p:nvSpPr>
        <p:spPr bwMode="auto">
          <a:xfrm>
            <a:off x="3943351" y="49053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9709" name="Oval 11"/>
          <p:cNvSpPr>
            <a:spLocks noChangeArrowheads="1"/>
          </p:cNvSpPr>
          <p:nvPr/>
        </p:nvSpPr>
        <p:spPr bwMode="auto">
          <a:xfrm>
            <a:off x="7686676" y="36226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9710" name="Oval 12"/>
          <p:cNvSpPr>
            <a:spLocks noChangeArrowheads="1"/>
          </p:cNvSpPr>
          <p:nvPr/>
        </p:nvSpPr>
        <p:spPr bwMode="auto">
          <a:xfrm>
            <a:off x="4940301" y="3602039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9711" name="Oval 13"/>
          <p:cNvSpPr>
            <a:spLocks noChangeArrowheads="1"/>
          </p:cNvSpPr>
          <p:nvPr/>
        </p:nvSpPr>
        <p:spPr bwMode="auto">
          <a:xfrm>
            <a:off x="8312151" y="1925639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84686" name="Oval 14"/>
          <p:cNvSpPr>
            <a:spLocks noChangeArrowheads="1"/>
          </p:cNvSpPr>
          <p:nvPr/>
        </p:nvSpPr>
        <p:spPr bwMode="auto">
          <a:xfrm>
            <a:off x="3829051" y="26670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84687" name="Oval 15"/>
          <p:cNvSpPr>
            <a:spLocks noChangeArrowheads="1"/>
          </p:cNvSpPr>
          <p:nvPr/>
        </p:nvSpPr>
        <p:spPr bwMode="auto">
          <a:xfrm>
            <a:off x="6148389" y="5621339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9</a:t>
            </a:r>
          </a:p>
        </p:txBody>
      </p:sp>
      <p:cxnSp>
        <p:nvCxnSpPr>
          <p:cNvPr id="29714" name="AutoShape 16"/>
          <p:cNvCxnSpPr>
            <a:cxnSpLocks noChangeShapeType="1"/>
            <a:stCxn id="284679" idx="2"/>
            <a:endCxn id="284686" idx="7"/>
          </p:cNvCxnSpPr>
          <p:nvPr/>
        </p:nvCxnSpPr>
        <p:spPr bwMode="auto">
          <a:xfrm flipH="1">
            <a:off x="4303713" y="2036764"/>
            <a:ext cx="1458912" cy="693737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5" name="AutoShape 17"/>
          <p:cNvCxnSpPr>
            <a:cxnSpLocks noChangeShapeType="1"/>
            <a:stCxn id="284679" idx="4"/>
            <a:endCxn id="29707" idx="0"/>
          </p:cNvCxnSpPr>
          <p:nvPr/>
        </p:nvCxnSpPr>
        <p:spPr bwMode="auto">
          <a:xfrm>
            <a:off x="6059488" y="2338389"/>
            <a:ext cx="285750" cy="7318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6" name="AutoShape 18"/>
          <p:cNvCxnSpPr>
            <a:cxnSpLocks noChangeShapeType="1"/>
            <a:stCxn id="29711" idx="2"/>
            <a:endCxn id="29707" idx="7"/>
          </p:cNvCxnSpPr>
          <p:nvPr/>
        </p:nvCxnSpPr>
        <p:spPr bwMode="auto">
          <a:xfrm flipH="1">
            <a:off x="6542088" y="2209801"/>
            <a:ext cx="1751012" cy="942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7" name="AutoShape 19"/>
          <p:cNvCxnSpPr>
            <a:cxnSpLocks noChangeShapeType="1"/>
            <a:stCxn id="29709" idx="2"/>
            <a:endCxn id="29706" idx="7"/>
          </p:cNvCxnSpPr>
          <p:nvPr/>
        </p:nvCxnSpPr>
        <p:spPr bwMode="auto">
          <a:xfrm flipH="1">
            <a:off x="6327775" y="3906838"/>
            <a:ext cx="1339850" cy="652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8" name="AutoShape 20"/>
          <p:cNvCxnSpPr>
            <a:cxnSpLocks noChangeShapeType="1"/>
            <a:stCxn id="29709" idx="3"/>
            <a:endCxn id="284687" idx="7"/>
          </p:cNvCxnSpPr>
          <p:nvPr/>
        </p:nvCxnSpPr>
        <p:spPr bwMode="auto">
          <a:xfrm flipH="1">
            <a:off x="6623050" y="4125914"/>
            <a:ext cx="1144588" cy="155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9" name="AutoShape 21"/>
          <p:cNvCxnSpPr>
            <a:cxnSpLocks noChangeShapeType="1"/>
            <a:stCxn id="284682" idx="6"/>
            <a:endCxn id="284687" idx="2"/>
          </p:cNvCxnSpPr>
          <p:nvPr/>
        </p:nvCxnSpPr>
        <p:spPr bwMode="auto">
          <a:xfrm>
            <a:off x="4518026" y="5189538"/>
            <a:ext cx="1611313" cy="715962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0" name="AutoShape 22"/>
          <p:cNvCxnSpPr>
            <a:cxnSpLocks noChangeShapeType="1"/>
            <a:stCxn id="29706" idx="4"/>
            <a:endCxn id="284687" idx="1"/>
          </p:cNvCxnSpPr>
          <p:nvPr/>
        </p:nvCxnSpPr>
        <p:spPr bwMode="auto">
          <a:xfrm>
            <a:off x="6130926" y="5081588"/>
            <a:ext cx="98425" cy="603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1" name="AutoShape 23"/>
          <p:cNvCxnSpPr>
            <a:cxnSpLocks noChangeShapeType="1"/>
            <a:stCxn id="29710" idx="5"/>
            <a:endCxn id="29706" idx="1"/>
          </p:cNvCxnSpPr>
          <p:nvPr/>
        </p:nvCxnSpPr>
        <p:spPr bwMode="auto">
          <a:xfrm>
            <a:off x="5414963" y="4105276"/>
            <a:ext cx="519112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2" name="AutoShape 24"/>
          <p:cNvCxnSpPr>
            <a:cxnSpLocks noChangeShapeType="1"/>
            <a:stCxn id="284686" idx="5"/>
            <a:endCxn id="29710" idx="1"/>
          </p:cNvCxnSpPr>
          <p:nvPr/>
        </p:nvCxnSpPr>
        <p:spPr bwMode="auto">
          <a:xfrm>
            <a:off x="4303713" y="3170238"/>
            <a:ext cx="717550" cy="495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3" name="AutoShape 25"/>
          <p:cNvCxnSpPr>
            <a:cxnSpLocks noChangeShapeType="1"/>
            <a:stCxn id="284686" idx="4"/>
            <a:endCxn id="284682" idx="0"/>
          </p:cNvCxnSpPr>
          <p:nvPr/>
        </p:nvCxnSpPr>
        <p:spPr bwMode="auto">
          <a:xfrm>
            <a:off x="4106863" y="3252789"/>
            <a:ext cx="114300" cy="1633537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4" name="AutoShape 26"/>
          <p:cNvCxnSpPr>
            <a:cxnSpLocks noChangeShapeType="1"/>
            <a:stCxn id="284686" idx="6"/>
            <a:endCxn id="29707" idx="2"/>
          </p:cNvCxnSpPr>
          <p:nvPr/>
        </p:nvCxnSpPr>
        <p:spPr bwMode="auto">
          <a:xfrm>
            <a:off x="4403725" y="2951164"/>
            <a:ext cx="1644650" cy="422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5" name="AutoShape 27"/>
          <p:cNvCxnSpPr>
            <a:cxnSpLocks noChangeShapeType="1"/>
            <a:stCxn id="29707" idx="6"/>
            <a:endCxn id="29709" idx="1"/>
          </p:cNvCxnSpPr>
          <p:nvPr/>
        </p:nvCxnSpPr>
        <p:spPr bwMode="auto">
          <a:xfrm>
            <a:off x="6642100" y="3373439"/>
            <a:ext cx="1125538" cy="3127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6" name="AutoShape 28"/>
          <p:cNvCxnSpPr>
            <a:cxnSpLocks noChangeShapeType="1"/>
            <a:stCxn id="29711" idx="3"/>
            <a:endCxn id="29709" idx="7"/>
          </p:cNvCxnSpPr>
          <p:nvPr/>
        </p:nvCxnSpPr>
        <p:spPr bwMode="auto">
          <a:xfrm flipH="1">
            <a:off x="8161339" y="2428875"/>
            <a:ext cx="231775" cy="1257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262708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Topological Sorting Example</a:t>
            </a:r>
            <a:r>
              <a:rPr lang="en-US" altLang="en-US" b="1" smtClean="0"/>
              <a:t> </a:t>
            </a:r>
            <a:endParaRPr lang="en-US" altLang="en-US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307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564F3BB-D420-4876-8FCC-0D91FE462DEF}" type="slidenum">
              <a:rPr lang="en-US" altLang="lv-LV" sz="1400"/>
              <a:pPr eaLnBrk="1" hangingPunct="1"/>
              <a:t>8</a:t>
            </a:fld>
            <a:endParaRPr lang="en-US" altLang="lv-LV" sz="1400"/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3760788" y="2719389"/>
            <a:ext cx="23812" cy="79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30726" name="Rectangle 4"/>
          <p:cNvSpPr>
            <a:spLocks noChangeArrowheads="1"/>
          </p:cNvSpPr>
          <p:nvPr/>
        </p:nvSpPr>
        <p:spPr bwMode="auto">
          <a:xfrm>
            <a:off x="6176963" y="3673475"/>
            <a:ext cx="23812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30727" name="Rectangle 5"/>
          <p:cNvSpPr>
            <a:spLocks noChangeArrowheads="1"/>
          </p:cNvSpPr>
          <p:nvPr/>
        </p:nvSpPr>
        <p:spPr bwMode="auto">
          <a:xfrm>
            <a:off x="8399464" y="36734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30728" name="Rectangle 6"/>
          <p:cNvSpPr>
            <a:spLocks noChangeArrowheads="1"/>
          </p:cNvSpPr>
          <p:nvPr/>
        </p:nvSpPr>
        <p:spPr bwMode="auto">
          <a:xfrm>
            <a:off x="3852864" y="57562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85703" name="Oval 7"/>
          <p:cNvSpPr>
            <a:spLocks noChangeArrowheads="1"/>
          </p:cNvSpPr>
          <p:nvPr/>
        </p:nvSpPr>
        <p:spPr bwMode="auto">
          <a:xfrm>
            <a:off x="5781676" y="17526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30" name="Oval 8"/>
          <p:cNvSpPr>
            <a:spLocks noChangeArrowheads="1"/>
          </p:cNvSpPr>
          <p:nvPr/>
        </p:nvSpPr>
        <p:spPr bwMode="auto">
          <a:xfrm>
            <a:off x="5853114" y="44958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30731" name="Oval 9"/>
          <p:cNvSpPr>
            <a:spLocks noChangeArrowheads="1"/>
          </p:cNvSpPr>
          <p:nvPr/>
        </p:nvSpPr>
        <p:spPr bwMode="auto">
          <a:xfrm>
            <a:off x="6067426" y="30892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85706" name="Oval 10"/>
          <p:cNvSpPr>
            <a:spLocks noChangeArrowheads="1"/>
          </p:cNvSpPr>
          <p:nvPr/>
        </p:nvSpPr>
        <p:spPr bwMode="auto">
          <a:xfrm>
            <a:off x="3943351" y="49053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8</a:t>
            </a:r>
          </a:p>
        </p:txBody>
      </p:sp>
      <p:sp>
        <p:nvSpPr>
          <p:cNvPr id="30733" name="Oval 11"/>
          <p:cNvSpPr>
            <a:spLocks noChangeArrowheads="1"/>
          </p:cNvSpPr>
          <p:nvPr/>
        </p:nvSpPr>
        <p:spPr bwMode="auto">
          <a:xfrm>
            <a:off x="7686676" y="36226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30734" name="Oval 12"/>
          <p:cNvSpPr>
            <a:spLocks noChangeArrowheads="1"/>
          </p:cNvSpPr>
          <p:nvPr/>
        </p:nvSpPr>
        <p:spPr bwMode="auto">
          <a:xfrm>
            <a:off x="4940301" y="3602039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30735" name="Oval 13"/>
          <p:cNvSpPr>
            <a:spLocks noChangeArrowheads="1"/>
          </p:cNvSpPr>
          <p:nvPr/>
        </p:nvSpPr>
        <p:spPr bwMode="auto">
          <a:xfrm>
            <a:off x="8312151" y="1925639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85710" name="Oval 14"/>
          <p:cNvSpPr>
            <a:spLocks noChangeArrowheads="1"/>
          </p:cNvSpPr>
          <p:nvPr/>
        </p:nvSpPr>
        <p:spPr bwMode="auto">
          <a:xfrm>
            <a:off x="3829051" y="26670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85711" name="Oval 15"/>
          <p:cNvSpPr>
            <a:spLocks noChangeArrowheads="1"/>
          </p:cNvSpPr>
          <p:nvPr/>
        </p:nvSpPr>
        <p:spPr bwMode="auto">
          <a:xfrm>
            <a:off x="6148389" y="5621339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9</a:t>
            </a:r>
          </a:p>
        </p:txBody>
      </p:sp>
      <p:cxnSp>
        <p:nvCxnSpPr>
          <p:cNvPr id="30738" name="AutoShape 16"/>
          <p:cNvCxnSpPr>
            <a:cxnSpLocks noChangeShapeType="1"/>
            <a:stCxn id="285703" idx="2"/>
            <a:endCxn id="285710" idx="7"/>
          </p:cNvCxnSpPr>
          <p:nvPr/>
        </p:nvCxnSpPr>
        <p:spPr bwMode="auto">
          <a:xfrm flipH="1">
            <a:off x="4303713" y="2036764"/>
            <a:ext cx="1458912" cy="693737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9" name="AutoShape 17"/>
          <p:cNvCxnSpPr>
            <a:cxnSpLocks noChangeShapeType="1"/>
            <a:stCxn id="285703" idx="4"/>
            <a:endCxn id="30731" idx="0"/>
          </p:cNvCxnSpPr>
          <p:nvPr/>
        </p:nvCxnSpPr>
        <p:spPr bwMode="auto">
          <a:xfrm>
            <a:off x="6059488" y="2338389"/>
            <a:ext cx="285750" cy="7318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0" name="AutoShape 18"/>
          <p:cNvCxnSpPr>
            <a:cxnSpLocks noChangeShapeType="1"/>
            <a:stCxn id="30735" idx="2"/>
            <a:endCxn id="30731" idx="7"/>
          </p:cNvCxnSpPr>
          <p:nvPr/>
        </p:nvCxnSpPr>
        <p:spPr bwMode="auto">
          <a:xfrm flipH="1">
            <a:off x="6542088" y="2209801"/>
            <a:ext cx="1751012" cy="942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1" name="AutoShape 19"/>
          <p:cNvCxnSpPr>
            <a:cxnSpLocks noChangeShapeType="1"/>
            <a:stCxn id="30733" idx="2"/>
            <a:endCxn id="30730" idx="7"/>
          </p:cNvCxnSpPr>
          <p:nvPr/>
        </p:nvCxnSpPr>
        <p:spPr bwMode="auto">
          <a:xfrm flipH="1">
            <a:off x="6327775" y="3906838"/>
            <a:ext cx="1339850" cy="652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2" name="AutoShape 20"/>
          <p:cNvCxnSpPr>
            <a:cxnSpLocks noChangeShapeType="1"/>
            <a:stCxn id="30733" idx="3"/>
            <a:endCxn id="285711" idx="7"/>
          </p:cNvCxnSpPr>
          <p:nvPr/>
        </p:nvCxnSpPr>
        <p:spPr bwMode="auto">
          <a:xfrm flipH="1">
            <a:off x="6623050" y="4125914"/>
            <a:ext cx="1144588" cy="155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3" name="AutoShape 21"/>
          <p:cNvCxnSpPr>
            <a:cxnSpLocks noChangeShapeType="1"/>
            <a:stCxn id="285706" idx="6"/>
            <a:endCxn id="285711" idx="2"/>
          </p:cNvCxnSpPr>
          <p:nvPr/>
        </p:nvCxnSpPr>
        <p:spPr bwMode="auto">
          <a:xfrm>
            <a:off x="4518026" y="5189538"/>
            <a:ext cx="1611313" cy="7159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4" name="AutoShape 22"/>
          <p:cNvCxnSpPr>
            <a:cxnSpLocks noChangeShapeType="1"/>
            <a:stCxn id="30730" idx="4"/>
            <a:endCxn id="285711" idx="1"/>
          </p:cNvCxnSpPr>
          <p:nvPr/>
        </p:nvCxnSpPr>
        <p:spPr bwMode="auto">
          <a:xfrm>
            <a:off x="6130926" y="5081588"/>
            <a:ext cx="98425" cy="603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5" name="AutoShape 23"/>
          <p:cNvCxnSpPr>
            <a:cxnSpLocks noChangeShapeType="1"/>
            <a:stCxn id="30734" idx="5"/>
            <a:endCxn id="30730" idx="1"/>
          </p:cNvCxnSpPr>
          <p:nvPr/>
        </p:nvCxnSpPr>
        <p:spPr bwMode="auto">
          <a:xfrm>
            <a:off x="5414963" y="4105276"/>
            <a:ext cx="519112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6" name="AutoShape 24"/>
          <p:cNvCxnSpPr>
            <a:cxnSpLocks noChangeShapeType="1"/>
            <a:stCxn id="285710" idx="5"/>
            <a:endCxn id="30734" idx="1"/>
          </p:cNvCxnSpPr>
          <p:nvPr/>
        </p:nvCxnSpPr>
        <p:spPr bwMode="auto">
          <a:xfrm>
            <a:off x="4303713" y="3170238"/>
            <a:ext cx="717550" cy="495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7" name="AutoShape 25"/>
          <p:cNvCxnSpPr>
            <a:cxnSpLocks noChangeShapeType="1"/>
            <a:stCxn id="285710" idx="4"/>
            <a:endCxn id="285706" idx="0"/>
          </p:cNvCxnSpPr>
          <p:nvPr/>
        </p:nvCxnSpPr>
        <p:spPr bwMode="auto">
          <a:xfrm>
            <a:off x="4106863" y="3252789"/>
            <a:ext cx="114300" cy="1633537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8" name="AutoShape 26"/>
          <p:cNvCxnSpPr>
            <a:cxnSpLocks noChangeShapeType="1"/>
            <a:stCxn id="285710" idx="6"/>
            <a:endCxn id="30731" idx="2"/>
          </p:cNvCxnSpPr>
          <p:nvPr/>
        </p:nvCxnSpPr>
        <p:spPr bwMode="auto">
          <a:xfrm>
            <a:off x="4403725" y="2951164"/>
            <a:ext cx="1644650" cy="422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9" name="AutoShape 27"/>
          <p:cNvCxnSpPr>
            <a:cxnSpLocks noChangeShapeType="1"/>
            <a:stCxn id="30731" idx="6"/>
            <a:endCxn id="30733" idx="1"/>
          </p:cNvCxnSpPr>
          <p:nvPr/>
        </p:nvCxnSpPr>
        <p:spPr bwMode="auto">
          <a:xfrm>
            <a:off x="6642100" y="3373439"/>
            <a:ext cx="1125538" cy="3127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50" name="AutoShape 28"/>
          <p:cNvCxnSpPr>
            <a:cxnSpLocks noChangeShapeType="1"/>
            <a:stCxn id="30735" idx="3"/>
            <a:endCxn id="30733" idx="7"/>
          </p:cNvCxnSpPr>
          <p:nvPr/>
        </p:nvCxnSpPr>
        <p:spPr bwMode="auto">
          <a:xfrm flipH="1">
            <a:off x="8161339" y="2428875"/>
            <a:ext cx="231775" cy="1257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4439829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Topological Sorting Example</a:t>
            </a:r>
            <a:r>
              <a:rPr lang="en-US" altLang="en-US" b="1" smtClean="0"/>
              <a:t> </a:t>
            </a:r>
            <a:endParaRPr lang="en-US" altLang="en-US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3174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E7B16C8-EA92-43C3-94FD-BF555E89F248}" type="slidenum">
              <a:rPr lang="en-US" altLang="lv-LV" sz="1400"/>
              <a:pPr eaLnBrk="1" hangingPunct="1"/>
              <a:t>9</a:t>
            </a:fld>
            <a:endParaRPr lang="en-US" altLang="lv-LV" sz="1400"/>
          </a:p>
        </p:txBody>
      </p:sp>
      <p:sp>
        <p:nvSpPr>
          <p:cNvPr id="31749" name="Rectangle 3"/>
          <p:cNvSpPr>
            <a:spLocks noChangeArrowheads="1"/>
          </p:cNvSpPr>
          <p:nvPr/>
        </p:nvSpPr>
        <p:spPr bwMode="auto">
          <a:xfrm>
            <a:off x="3760788" y="2719389"/>
            <a:ext cx="23812" cy="79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6176963" y="3673475"/>
            <a:ext cx="23812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8399464" y="36734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31752" name="Rectangle 6"/>
          <p:cNvSpPr>
            <a:spLocks noChangeArrowheads="1"/>
          </p:cNvSpPr>
          <p:nvPr/>
        </p:nvSpPr>
        <p:spPr bwMode="auto">
          <a:xfrm>
            <a:off x="3852864" y="57562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86727" name="Oval 7"/>
          <p:cNvSpPr>
            <a:spLocks noChangeArrowheads="1"/>
          </p:cNvSpPr>
          <p:nvPr/>
        </p:nvSpPr>
        <p:spPr bwMode="auto">
          <a:xfrm>
            <a:off x="5781676" y="17526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86728" name="Oval 8"/>
          <p:cNvSpPr>
            <a:spLocks noChangeArrowheads="1"/>
          </p:cNvSpPr>
          <p:nvPr/>
        </p:nvSpPr>
        <p:spPr bwMode="auto">
          <a:xfrm>
            <a:off x="5853114" y="44958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7</a:t>
            </a:r>
          </a:p>
        </p:txBody>
      </p:sp>
      <p:sp>
        <p:nvSpPr>
          <p:cNvPr id="31755" name="Oval 9"/>
          <p:cNvSpPr>
            <a:spLocks noChangeArrowheads="1"/>
          </p:cNvSpPr>
          <p:nvPr/>
        </p:nvSpPr>
        <p:spPr bwMode="auto">
          <a:xfrm>
            <a:off x="6067426" y="30892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86730" name="Oval 10"/>
          <p:cNvSpPr>
            <a:spLocks noChangeArrowheads="1"/>
          </p:cNvSpPr>
          <p:nvPr/>
        </p:nvSpPr>
        <p:spPr bwMode="auto">
          <a:xfrm>
            <a:off x="3943351" y="49053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8</a:t>
            </a:r>
          </a:p>
        </p:txBody>
      </p:sp>
      <p:sp>
        <p:nvSpPr>
          <p:cNvPr id="31757" name="Oval 11"/>
          <p:cNvSpPr>
            <a:spLocks noChangeArrowheads="1"/>
          </p:cNvSpPr>
          <p:nvPr/>
        </p:nvSpPr>
        <p:spPr bwMode="auto">
          <a:xfrm>
            <a:off x="7686676" y="36226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86732" name="Oval 12"/>
          <p:cNvSpPr>
            <a:spLocks noChangeArrowheads="1"/>
          </p:cNvSpPr>
          <p:nvPr/>
        </p:nvSpPr>
        <p:spPr bwMode="auto">
          <a:xfrm>
            <a:off x="4940301" y="3602039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1759" name="Oval 13"/>
          <p:cNvSpPr>
            <a:spLocks noChangeArrowheads="1"/>
          </p:cNvSpPr>
          <p:nvPr/>
        </p:nvSpPr>
        <p:spPr bwMode="auto">
          <a:xfrm>
            <a:off x="8312151" y="1925639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86734" name="Oval 14"/>
          <p:cNvSpPr>
            <a:spLocks noChangeArrowheads="1"/>
          </p:cNvSpPr>
          <p:nvPr/>
        </p:nvSpPr>
        <p:spPr bwMode="auto">
          <a:xfrm>
            <a:off x="3829051" y="26670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86735" name="Oval 15"/>
          <p:cNvSpPr>
            <a:spLocks noChangeArrowheads="1"/>
          </p:cNvSpPr>
          <p:nvPr/>
        </p:nvSpPr>
        <p:spPr bwMode="auto">
          <a:xfrm>
            <a:off x="6148389" y="5621339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9</a:t>
            </a:r>
          </a:p>
        </p:txBody>
      </p:sp>
      <p:cxnSp>
        <p:nvCxnSpPr>
          <p:cNvPr id="31762" name="AutoShape 16"/>
          <p:cNvCxnSpPr>
            <a:cxnSpLocks noChangeShapeType="1"/>
            <a:stCxn id="286727" idx="2"/>
            <a:endCxn id="286734" idx="7"/>
          </p:cNvCxnSpPr>
          <p:nvPr/>
        </p:nvCxnSpPr>
        <p:spPr bwMode="auto">
          <a:xfrm flipH="1">
            <a:off x="4303713" y="2036764"/>
            <a:ext cx="1458912" cy="693737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3" name="AutoShape 17"/>
          <p:cNvCxnSpPr>
            <a:cxnSpLocks noChangeShapeType="1"/>
            <a:stCxn id="286727" idx="4"/>
            <a:endCxn id="31755" idx="0"/>
          </p:cNvCxnSpPr>
          <p:nvPr/>
        </p:nvCxnSpPr>
        <p:spPr bwMode="auto">
          <a:xfrm>
            <a:off x="6059488" y="2338389"/>
            <a:ext cx="285750" cy="7318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4" name="AutoShape 18"/>
          <p:cNvCxnSpPr>
            <a:cxnSpLocks noChangeShapeType="1"/>
            <a:stCxn id="31759" idx="2"/>
            <a:endCxn id="31755" idx="7"/>
          </p:cNvCxnSpPr>
          <p:nvPr/>
        </p:nvCxnSpPr>
        <p:spPr bwMode="auto">
          <a:xfrm flipH="1">
            <a:off x="6542088" y="2209801"/>
            <a:ext cx="1751012" cy="942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5" name="AutoShape 19"/>
          <p:cNvCxnSpPr>
            <a:cxnSpLocks noChangeShapeType="1"/>
            <a:stCxn id="31757" idx="2"/>
            <a:endCxn id="286728" idx="7"/>
          </p:cNvCxnSpPr>
          <p:nvPr/>
        </p:nvCxnSpPr>
        <p:spPr bwMode="auto">
          <a:xfrm flipH="1">
            <a:off x="6327775" y="3906838"/>
            <a:ext cx="1339850" cy="652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6" name="AutoShape 20"/>
          <p:cNvCxnSpPr>
            <a:cxnSpLocks noChangeShapeType="1"/>
            <a:stCxn id="31757" idx="3"/>
            <a:endCxn id="286735" idx="7"/>
          </p:cNvCxnSpPr>
          <p:nvPr/>
        </p:nvCxnSpPr>
        <p:spPr bwMode="auto">
          <a:xfrm flipH="1">
            <a:off x="6623050" y="4125914"/>
            <a:ext cx="1144588" cy="155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7" name="AutoShape 21"/>
          <p:cNvCxnSpPr>
            <a:cxnSpLocks noChangeShapeType="1"/>
            <a:stCxn id="286730" idx="6"/>
            <a:endCxn id="286735" idx="2"/>
          </p:cNvCxnSpPr>
          <p:nvPr/>
        </p:nvCxnSpPr>
        <p:spPr bwMode="auto">
          <a:xfrm>
            <a:off x="4518026" y="5189538"/>
            <a:ext cx="1611313" cy="7159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8" name="AutoShape 22"/>
          <p:cNvCxnSpPr>
            <a:cxnSpLocks noChangeShapeType="1"/>
            <a:stCxn id="286728" idx="4"/>
            <a:endCxn id="286735" idx="1"/>
          </p:cNvCxnSpPr>
          <p:nvPr/>
        </p:nvCxnSpPr>
        <p:spPr bwMode="auto">
          <a:xfrm>
            <a:off x="6130926" y="5081588"/>
            <a:ext cx="98425" cy="603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9" name="AutoShape 23"/>
          <p:cNvCxnSpPr>
            <a:cxnSpLocks noChangeShapeType="1"/>
            <a:stCxn id="286732" idx="5"/>
            <a:endCxn id="286728" idx="1"/>
          </p:cNvCxnSpPr>
          <p:nvPr/>
        </p:nvCxnSpPr>
        <p:spPr bwMode="auto">
          <a:xfrm>
            <a:off x="5414963" y="4105276"/>
            <a:ext cx="519112" cy="45402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0" name="AutoShape 24"/>
          <p:cNvCxnSpPr>
            <a:cxnSpLocks noChangeShapeType="1"/>
            <a:stCxn id="286734" idx="5"/>
            <a:endCxn id="286732" idx="1"/>
          </p:cNvCxnSpPr>
          <p:nvPr/>
        </p:nvCxnSpPr>
        <p:spPr bwMode="auto">
          <a:xfrm>
            <a:off x="4303713" y="3170238"/>
            <a:ext cx="717550" cy="4953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1" name="AutoShape 25"/>
          <p:cNvCxnSpPr>
            <a:cxnSpLocks noChangeShapeType="1"/>
            <a:stCxn id="286734" idx="4"/>
            <a:endCxn id="286730" idx="0"/>
          </p:cNvCxnSpPr>
          <p:nvPr/>
        </p:nvCxnSpPr>
        <p:spPr bwMode="auto">
          <a:xfrm>
            <a:off x="4106863" y="3252789"/>
            <a:ext cx="114300" cy="1633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2" name="AutoShape 26"/>
          <p:cNvCxnSpPr>
            <a:cxnSpLocks noChangeShapeType="1"/>
            <a:stCxn id="286734" idx="6"/>
            <a:endCxn id="31755" idx="2"/>
          </p:cNvCxnSpPr>
          <p:nvPr/>
        </p:nvCxnSpPr>
        <p:spPr bwMode="auto">
          <a:xfrm>
            <a:off x="4403725" y="2951164"/>
            <a:ext cx="1644650" cy="422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3" name="AutoShape 27"/>
          <p:cNvCxnSpPr>
            <a:cxnSpLocks noChangeShapeType="1"/>
            <a:stCxn id="31755" idx="6"/>
            <a:endCxn id="31757" idx="1"/>
          </p:cNvCxnSpPr>
          <p:nvPr/>
        </p:nvCxnSpPr>
        <p:spPr bwMode="auto">
          <a:xfrm>
            <a:off x="6642100" y="3373439"/>
            <a:ext cx="1125538" cy="3127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4" name="AutoShape 28"/>
          <p:cNvCxnSpPr>
            <a:cxnSpLocks noChangeShapeType="1"/>
            <a:stCxn id="31759" idx="3"/>
            <a:endCxn id="31757" idx="7"/>
          </p:cNvCxnSpPr>
          <p:nvPr/>
        </p:nvCxnSpPr>
        <p:spPr bwMode="auto">
          <a:xfrm flipH="1">
            <a:off x="8161339" y="2428875"/>
            <a:ext cx="231775" cy="1257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398711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1793</TotalTime>
  <Words>1661</Words>
  <Application>Microsoft Office PowerPoint</Application>
  <PresentationFormat>Widescreen</PresentationFormat>
  <Paragraphs>318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ＭＳ Ｐゴシック</vt:lpstr>
      <vt:lpstr>Arial</vt:lpstr>
      <vt:lpstr>Courier New</vt:lpstr>
      <vt:lpstr>Symbol</vt:lpstr>
      <vt:lpstr>Tahoma</vt:lpstr>
      <vt:lpstr>Times</vt:lpstr>
      <vt:lpstr>Times New Roman</vt:lpstr>
      <vt:lpstr>Wingdings</vt:lpstr>
      <vt:lpstr>Notebook</vt:lpstr>
      <vt:lpstr>Traversal-Based Algorithms: Topological Sorting Strong Connectivity</vt:lpstr>
      <vt:lpstr>DAGs and Topological Ordering</vt:lpstr>
      <vt:lpstr>Topological Sorting</vt:lpstr>
      <vt:lpstr>Algorithm for Topological Sorting</vt:lpstr>
      <vt:lpstr>Implementation with DFS</vt:lpstr>
      <vt:lpstr>Topological Sorting Example </vt:lpstr>
      <vt:lpstr>Topological Sorting Example </vt:lpstr>
      <vt:lpstr>Topological Sorting Example </vt:lpstr>
      <vt:lpstr>Topological Sorting Example </vt:lpstr>
      <vt:lpstr>Topological Sorting Example </vt:lpstr>
      <vt:lpstr>Topological Sorting Example </vt:lpstr>
      <vt:lpstr>Topological Sorting Example </vt:lpstr>
      <vt:lpstr>Topological Sorting Example </vt:lpstr>
      <vt:lpstr>Topological Sorting Example </vt:lpstr>
      <vt:lpstr>Topological Sorting Example </vt:lpstr>
      <vt:lpstr>Topological Sort – Brute Force Algorithm</vt:lpstr>
      <vt:lpstr>Topological Sort (continued)</vt:lpstr>
      <vt:lpstr>Reachability</vt:lpstr>
      <vt:lpstr>Strong Connectivity</vt:lpstr>
      <vt:lpstr>Strong Connectivity Algorithm</vt:lpstr>
      <vt:lpstr>Strongly Connected Components</vt:lpstr>
      <vt:lpstr>Connectivity (continued)</vt:lpstr>
      <vt:lpstr>Connectivity (continued)</vt:lpstr>
      <vt:lpstr>Connectivity in Undirected Graphs</vt:lpstr>
      <vt:lpstr>Connectivity (continued)</vt:lpstr>
      <vt:lpstr>Connectivity (continued)</vt:lpstr>
      <vt:lpstr>Connectivity (continued)</vt:lpstr>
    </vt:vector>
  </TitlesOfParts>
  <Company>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 testēšana un atkļūdošana mācību programmēšanas uzdevumiem</dc:title>
  <dc:creator>kalvis.apsitis@gmail.com</dc:creator>
  <cp:lastModifiedBy>Kalvis Apsītis</cp:lastModifiedBy>
  <cp:revision>116</cp:revision>
  <cp:lastPrinted>1601-01-01T00:00:00Z</cp:lastPrinted>
  <dcterms:created xsi:type="dcterms:W3CDTF">1601-01-01T00:00:00Z</dcterms:created>
  <dcterms:modified xsi:type="dcterms:W3CDTF">2021-11-01T11:31:59Z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