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9"/>
  </p:notesMasterIdLst>
  <p:handoutMasterIdLst>
    <p:handoutMasterId r:id="rId80"/>
  </p:handoutMasterIdLst>
  <p:sldIdLst>
    <p:sldId id="280" r:id="rId2"/>
    <p:sldId id="306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77" r:id="rId45"/>
    <p:sldId id="358" r:id="rId46"/>
    <p:sldId id="359" r:id="rId47"/>
    <p:sldId id="360" r:id="rId48"/>
    <p:sldId id="361" r:id="rId49"/>
    <p:sldId id="362" r:id="rId50"/>
    <p:sldId id="363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90" r:id="rId59"/>
    <p:sldId id="391" r:id="rId60"/>
    <p:sldId id="392" r:id="rId61"/>
    <p:sldId id="393" r:id="rId62"/>
    <p:sldId id="394" r:id="rId63"/>
    <p:sldId id="374" r:id="rId64"/>
    <p:sldId id="375" r:id="rId65"/>
    <p:sldId id="376" r:id="rId66"/>
    <p:sldId id="378" r:id="rId67"/>
    <p:sldId id="379" r:id="rId68"/>
    <p:sldId id="380" r:id="rId69"/>
    <p:sldId id="381" r:id="rId70"/>
    <p:sldId id="382" r:id="rId71"/>
    <p:sldId id="383" r:id="rId72"/>
    <p:sldId id="384" r:id="rId73"/>
    <p:sldId id="385" r:id="rId74"/>
    <p:sldId id="386" r:id="rId75"/>
    <p:sldId id="387" r:id="rId76"/>
    <p:sldId id="388" r:id="rId77"/>
    <p:sldId id="389" r:id="rId7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  <p14:sldId id="306"/>
          </p14:sldIdLst>
        </p14:section>
        <p14:section name="Shortest Paths Problem" id="{33473525-9586-47CC-9F8E-CEBED65C7DC1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  <p14:section name="More Slides on Shortest Paths" id="{77E2ABDD-E03E-4E10-970B-4E092CFE4274}">
          <p14:sldIdLst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</p14:sldIdLst>
        </p14:section>
        <p14:section name="Minimum Spanning Trees" id="{BFBE98BC-5A44-4D16-A5BC-EB7C6C036DF2}">
          <p14:sldIdLst>
            <p14:sldId id="350"/>
            <p14:sldId id="351"/>
            <p14:sldId id="352"/>
            <p14:sldId id="353"/>
            <p14:sldId id="354"/>
            <p14:sldId id="355"/>
            <p14:sldId id="356"/>
            <p14:sldId id="377"/>
            <p14:sldId id="358"/>
            <p14:sldId id="359"/>
            <p14:sldId id="360"/>
            <p14:sldId id="361"/>
            <p14:sldId id="362"/>
            <p14:sldId id="363"/>
          </p14:sldIdLst>
        </p14:section>
        <p14:section name="Kruskal Algorithm" id="{15E775E6-D107-49A7-97DE-E37E9BFE808D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90"/>
            <p14:sldId id="391"/>
            <p14:sldId id="392"/>
            <p14:sldId id="393"/>
            <p14:sldId id="394"/>
            <p14:sldId id="374"/>
            <p14:sldId id="375"/>
            <p14:sldId id="376"/>
          </p14:sldIdLst>
        </p14:section>
        <p14:section name="Transitive Closure" id="{7BFF49A9-A3EC-4236-B837-166900B60B90}">
          <p14:sldIdLst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3B02A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46.xml"/><Relationship Id="rId3" Type="http://schemas.openxmlformats.org/officeDocument/2006/relationships/slide" Target="slides/slide5.xml"/><Relationship Id="rId7" Type="http://schemas.openxmlformats.org/officeDocument/2006/relationships/slide" Target="slides/slide11.xml"/><Relationship Id="rId12" Type="http://schemas.openxmlformats.org/officeDocument/2006/relationships/slide" Target="slides/slide4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0.xml"/><Relationship Id="rId11" Type="http://schemas.openxmlformats.org/officeDocument/2006/relationships/slide" Target="slides/slide37.xml"/><Relationship Id="rId5" Type="http://schemas.openxmlformats.org/officeDocument/2006/relationships/slide" Target="slides/slide7.xml"/><Relationship Id="rId10" Type="http://schemas.openxmlformats.org/officeDocument/2006/relationships/slide" Target="slides/slide14.xml"/><Relationship Id="rId4" Type="http://schemas.openxmlformats.org/officeDocument/2006/relationships/slide" Target="slides/slide6.xml"/><Relationship Id="rId9" Type="http://schemas.openxmlformats.org/officeDocument/2006/relationships/slide" Target="slides/slide13.xml"/><Relationship Id="rId14" Type="http://schemas.openxmlformats.org/officeDocument/2006/relationships/slide" Target="slides/slide7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# Every module has the following content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Title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Table of Contents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</a:t>
            </a:r>
            <a:r>
              <a:rPr lang="en-US" altLang="lv-LV" baseline="0" dirty="0" smtClean="0">
                <a:latin typeface="Arial" panose="020B0604020202020204" pitchFamily="34" charset="0"/>
              </a:rPr>
              <a:t> where are we in the material?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Motivation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 why</a:t>
            </a:r>
            <a:r>
              <a:rPr lang="en-US" altLang="lv-LV" baseline="0" dirty="0" smtClean="0">
                <a:latin typeface="Arial" panose="020B0604020202020204" pitchFamily="34" charset="0"/>
              </a:rPr>
              <a:t> do we need this module?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Anchor Task (1x) – introduce the key problem</a:t>
            </a:r>
            <a:r>
              <a:rPr lang="en-US" altLang="lv-LV" baseline="0" dirty="0" smtClean="0">
                <a:latin typeface="Arial" panose="020B0604020202020204" pitchFamily="34" charset="0"/>
              </a:rPr>
              <a:t> handled by this</a:t>
            </a:r>
            <a:r>
              <a:rPr lang="en-US" altLang="lv-LV" dirty="0" smtClean="0">
                <a:latin typeface="Arial" panose="020B0604020202020204" pitchFamily="34" charset="0"/>
              </a:rPr>
              <a:t> module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Objectives (1x)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Theory Section (1 subtitle + more slides) or Demo Section (1 subtitle + more slides)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Summary (1x)</a:t>
            </a:r>
            <a:br>
              <a:rPr lang="en-US" altLang="lv-LV" dirty="0" smtClean="0">
                <a:latin typeface="Arial" panose="020B0604020202020204" pitchFamily="34" charset="0"/>
              </a:rPr>
            </a:br>
            <a:r>
              <a:rPr lang="en-US" altLang="lv-LV" dirty="0" smtClean="0">
                <a:latin typeface="Arial" panose="020B0604020202020204" pitchFamily="34" charset="0"/>
              </a:rPr>
              <a:t>* References (1x)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want to become professionals = can create systems that others will use</a:t>
            </a:r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like to challenge themselves with difficult problems.</a:t>
            </a:r>
            <a:endParaRPr lang="en-US" altLang="lv-LV" sz="2000" dirty="0" smtClean="0"/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highly motivated people who also want to sleep; who take normal course-load, but typically do not work full-time yet.</a:t>
            </a:r>
          </a:p>
          <a:p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2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C4D6B-AEB2-4A8B-92E6-27E745B2AE00}" type="datetime8">
              <a:rPr lang="en-US"/>
              <a:pPr>
                <a:defRPr/>
              </a:pPr>
              <a:t>11/1/2021 11:17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70830-8549-4314-8DD7-59A018351278}" type="slidenum">
              <a:rPr lang="en-US" altLang="lv-LV"/>
              <a:pPr/>
              <a:t>‹#›</a:t>
            </a:fld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25439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2-satisfiabilit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lv-LV" altLang="lv-LV" dirty="0" smtClean="0">
                <a:ea typeface="ＭＳ Ｐゴシック" panose="020B0600070205080204" pitchFamily="34" charset="-128"/>
              </a:rPr>
              <a:t>Graphs: Shortest Paths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Dijkstra’s Algorithm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A heap-based adaptable priority queue with location-aware entries stores the vertices outside the cloud</a:t>
            </a:r>
          </a:p>
          <a:p>
            <a:pPr lvl="1" eaLnBrk="1" hangingPunct="1"/>
            <a:r>
              <a:rPr lang="en-US" altLang="lv-LV" sz="1800"/>
              <a:t>Key: distance</a:t>
            </a:r>
          </a:p>
          <a:p>
            <a:pPr lvl="1" eaLnBrk="1" hangingPunct="1"/>
            <a:r>
              <a:rPr lang="en-US" altLang="lv-LV" sz="1800"/>
              <a:t>Value: vertex</a:t>
            </a:r>
          </a:p>
          <a:p>
            <a:pPr lvl="1" eaLnBrk="1" hangingPunct="1"/>
            <a:r>
              <a:rPr lang="en-US" altLang="lv-LV" sz="1800"/>
              <a:t>Recall that method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replaceKey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l,k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/>
              <a:t> changes the key of entry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endParaRPr lang="en-US" altLang="lv-LV" sz="1800"/>
          </a:p>
          <a:p>
            <a:pPr eaLnBrk="1" hangingPunct="1"/>
            <a:r>
              <a:rPr lang="en-US" altLang="lv-LV" sz="2000"/>
              <a:t>We store two labels with each vertex:</a:t>
            </a:r>
          </a:p>
          <a:p>
            <a:pPr lvl="1" eaLnBrk="1" hangingPunct="1"/>
            <a:r>
              <a:rPr lang="en-US" altLang="lv-LV" sz="1800"/>
              <a:t>Distance</a:t>
            </a:r>
          </a:p>
          <a:p>
            <a:pPr lvl="1" eaLnBrk="1" hangingPunct="1"/>
            <a:r>
              <a:rPr lang="en-US" altLang="lv-LV" sz="1800"/>
              <a:t>Entry in priority queue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0859A32-5732-498A-A47F-4CD54FE238CC}" type="slidenum">
              <a:rPr lang="en-US" altLang="lv-LV" sz="1400"/>
              <a:pPr eaLnBrk="1" hangingPunct="1"/>
              <a:t>10</a:t>
            </a:fld>
            <a:endParaRPr lang="en-US" altLang="lv-LV" sz="1400"/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6502400" y="1525042"/>
            <a:ext cx="4743450" cy="4829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DijkstraDistances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new heap-based priority queue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v.setDistance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l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Q.insert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v.setEntry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Q.empty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l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Q.removeMin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l.getValue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u.incidentEdges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latin typeface="Times New Roman" panose="02020603050405020304" pitchFamily="18" charset="0"/>
              </a:rPr>
              <a:t>{ relax 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latin typeface="Times New Roman" panose="02020603050405020304" pitchFamily="18" charset="0"/>
              </a:rPr>
              <a:t> }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r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e.weight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&lt;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Q.replaceKey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z.getEntry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 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267212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Analysis of Dijkstra’s Algorithm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Graph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Method incidentEdges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Label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We set/get the distance and locator labels of vertex </a:t>
            </a:r>
            <a:r>
              <a:rPr lang="en-US" altLang="lv-LV" sz="1800" b="1" i="1">
                <a:latin typeface="Times New Roman" panose="02020603050405020304" pitchFamily="18" charset="0"/>
              </a:rPr>
              <a:t>z</a:t>
            </a:r>
            <a:r>
              <a:rPr lang="en-US" altLang="lv-LV" sz="1800"/>
              <a:t> </a:t>
            </a:r>
            <a:r>
              <a:rPr lang="en-US" altLang="lv-LV" sz="1800" b="1" i="1"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latin typeface="Times New Roman" panose="02020603050405020304" pitchFamily="18" charset="0"/>
              </a:rPr>
              <a:t>(deg(</a:t>
            </a:r>
            <a:r>
              <a:rPr lang="en-US" altLang="lv-LV" sz="1800" b="1" i="1">
                <a:latin typeface="Times New Roman" panose="02020603050405020304" pitchFamily="18" charset="0"/>
              </a:rPr>
              <a:t>z</a:t>
            </a:r>
            <a:r>
              <a:rPr lang="en-US" altLang="lv-LV" sz="1800">
                <a:latin typeface="Times New Roman" panose="02020603050405020304" pitchFamily="18" charset="0"/>
              </a:rPr>
              <a:t>))</a:t>
            </a:r>
            <a:r>
              <a:rPr lang="en-US" altLang="lv-LV" sz="1800"/>
              <a:t>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Setting/getting a label takes </a:t>
            </a:r>
            <a:r>
              <a:rPr lang="en-US" altLang="lv-LV" sz="1800" b="1" i="1"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latin typeface="Times New Roman" panose="02020603050405020304" pitchFamily="18" charset="0"/>
              </a:rPr>
              <a:t>(1)</a:t>
            </a:r>
            <a:r>
              <a:rPr lang="en-US" altLang="lv-LV" sz="180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Priority queue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Each vertex is inserted once into and removed once from the priority queue, where each insertion or removal takes </a:t>
            </a:r>
            <a:r>
              <a:rPr lang="en-US" altLang="lv-LV" sz="1800" b="1" i="1"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latin typeface="Times New Roman" panose="02020603050405020304" pitchFamily="18" charset="0"/>
              </a:rPr>
              <a:t>(log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>
                <a:latin typeface="Times New Roman" panose="02020603050405020304" pitchFamily="18" charset="0"/>
              </a:rPr>
              <a:t>) </a:t>
            </a:r>
            <a:r>
              <a:rPr lang="en-US" altLang="lv-LV" sz="1800"/>
              <a:t>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The key of a vertex in the priority queue is modified at most </a:t>
            </a:r>
            <a:r>
              <a:rPr lang="en-US" altLang="lv-LV" sz="1800">
                <a:latin typeface="Times New Roman" panose="02020603050405020304" pitchFamily="18" charset="0"/>
              </a:rPr>
              <a:t>deg(</a:t>
            </a:r>
            <a:r>
              <a:rPr lang="en-US" altLang="lv-LV" sz="1800" b="1" i="1">
                <a:latin typeface="Times New Roman" panose="02020603050405020304" pitchFamily="18" charset="0"/>
              </a:rPr>
              <a:t>w</a:t>
            </a:r>
            <a:r>
              <a:rPr lang="en-US" altLang="lv-LV" sz="1800">
                <a:latin typeface="Times New Roman" panose="02020603050405020304" pitchFamily="18" charset="0"/>
              </a:rPr>
              <a:t>) </a:t>
            </a:r>
            <a:r>
              <a:rPr lang="en-US" altLang="lv-LV" sz="1800"/>
              <a:t>times, where each key change takes </a:t>
            </a:r>
            <a:r>
              <a:rPr lang="en-US" altLang="lv-LV" sz="1800" b="1" i="1"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latin typeface="Times New Roman" panose="02020603050405020304" pitchFamily="18" charset="0"/>
              </a:rPr>
              <a:t>(log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>
                <a:latin typeface="Times New Roman" panose="02020603050405020304" pitchFamily="18" charset="0"/>
              </a:rPr>
              <a:t>) </a:t>
            </a:r>
            <a:r>
              <a:rPr lang="en-US" altLang="lv-LV" sz="1800"/>
              <a:t>time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Dijkstra’s algorithm runs in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((</a:t>
            </a:r>
            <a:r>
              <a:rPr lang="en-US" altLang="lv-LV" sz="2000" b="1" i="1">
                <a:latin typeface="Times New Roman" panose="02020603050405020304" pitchFamily="18" charset="0"/>
              </a:rPr>
              <a:t>n </a:t>
            </a:r>
            <a:r>
              <a:rPr lang="en-US" altLang="lv-LV" sz="2000">
                <a:latin typeface="Symbol" panose="05050102010706020507" pitchFamily="18" charset="2"/>
              </a:rPr>
              <a:t>+</a:t>
            </a:r>
            <a:r>
              <a:rPr lang="en-US" altLang="lv-LV" sz="2000" b="1" i="1">
                <a:latin typeface="Times New Roman" panose="02020603050405020304" pitchFamily="18" charset="0"/>
              </a:rPr>
              <a:t> m</a:t>
            </a:r>
            <a:r>
              <a:rPr lang="en-US" altLang="lv-LV" sz="2000">
                <a:latin typeface="Times New Roman" panose="02020603050405020304" pitchFamily="18" charset="0"/>
              </a:rPr>
              <a:t>) log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Recall that </a:t>
            </a:r>
            <a:r>
              <a:rPr lang="en-US" altLang="lv-LV" b="1" smtClean="0">
                <a:latin typeface="Symbol" panose="05050102010706020507" pitchFamily="18" charset="2"/>
              </a:rPr>
              <a:t>S</a:t>
            </a:r>
            <a:r>
              <a:rPr lang="en-US" altLang="lv-LV" sz="1800" b="1" i="1" baseline="-25000"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latin typeface="Times New Roman" panose="02020603050405020304" pitchFamily="18" charset="0"/>
              </a:rPr>
              <a:t>deg(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latin typeface="Symbol" panose="05050102010706020507" pitchFamily="18" charset="2"/>
              </a:rPr>
              <a:t>= </a:t>
            </a:r>
            <a:r>
              <a:rPr lang="en-US" altLang="lv-LV" sz="1800">
                <a:latin typeface="Times New Roman" panose="02020603050405020304" pitchFamily="18" charset="0"/>
              </a:rPr>
              <a:t>2</a:t>
            </a:r>
            <a:r>
              <a:rPr lang="en-US" altLang="lv-LV" sz="1800" b="1" i="1">
                <a:latin typeface="Times New Roman" panose="02020603050405020304" pitchFamily="18" charset="0"/>
              </a:rPr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The running time can also be expressed as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m</a:t>
            </a:r>
            <a:r>
              <a:rPr lang="en-US" altLang="lv-LV" sz="2000">
                <a:latin typeface="Times New Roman" panose="02020603050405020304" pitchFamily="18" charset="0"/>
              </a:rPr>
              <a:t> log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 since the graph is connected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7ED1795-60CB-4DCF-BBD1-99CD9C51C2E2}" type="slidenum">
              <a:rPr lang="en-US" altLang="lv-LV" sz="1400"/>
              <a:pPr eaLnBrk="1" hangingPunct="1"/>
              <a:t>11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6443744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Shortest Paths Tree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Using the template method pattern, we can extend Dijkstra’s algorithm to return a </a:t>
            </a:r>
            <a:r>
              <a:rPr lang="en-US" altLang="lv-LV" sz="2000">
                <a:solidFill>
                  <a:schemeClr val="tx2"/>
                </a:solidFill>
              </a:rPr>
              <a:t>tree of shortest paths</a:t>
            </a:r>
            <a:r>
              <a:rPr lang="en-US" altLang="lv-LV" sz="2000"/>
              <a:t> from the start vertex to all other vertices</a:t>
            </a:r>
          </a:p>
          <a:p>
            <a:pPr eaLnBrk="1" hangingPunct="1"/>
            <a:r>
              <a:rPr lang="en-US" altLang="lv-LV" sz="2000"/>
              <a:t>We store with each vertex a third label:</a:t>
            </a:r>
          </a:p>
          <a:p>
            <a:pPr lvl="1" eaLnBrk="1" hangingPunct="1"/>
            <a:r>
              <a:rPr lang="en-US" altLang="lv-LV" sz="1800"/>
              <a:t>parent edge in the shortest path tree</a:t>
            </a:r>
          </a:p>
          <a:p>
            <a:pPr eaLnBrk="1" hangingPunct="1"/>
            <a:r>
              <a:rPr lang="en-US" altLang="lv-LV" sz="2000"/>
              <a:t>In the edge relaxation step, we update the parent label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1ED330E-6B59-4D31-85C1-F8540297EFEF}" type="slidenum">
              <a:rPr lang="en-US" altLang="lv-LV" sz="1400"/>
              <a:pPr eaLnBrk="1" hangingPunct="1"/>
              <a:t>12</a:t>
            </a:fld>
            <a:endParaRPr lang="en-US" altLang="lv-LV" sz="1400"/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6781800" y="1605620"/>
            <a:ext cx="4343400" cy="452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DijkstraShortestPathsTree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…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…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v.setParent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…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u.incidentEdges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>
                <a:latin typeface="Times New Roman" panose="02020603050405020304" pitchFamily="18" charset="0"/>
              </a:rPr>
              <a:t>{ relax edge 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latin typeface="Times New Roman" panose="02020603050405020304" pitchFamily="18" charset="0"/>
              </a:rPr>
              <a:t> }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r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e.weight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&lt;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z.setParent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				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Q.replaceKey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z.getEntry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0137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Why Dijkstra’s Algorithm Works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 err="1"/>
              <a:t>Dijkstra’s</a:t>
            </a:r>
            <a:r>
              <a:rPr lang="en-US" altLang="lv-LV" sz="2000" dirty="0"/>
              <a:t> algorithm is </a:t>
            </a:r>
            <a:r>
              <a:rPr lang="lv-LV" altLang="lv-LV" sz="2000" dirty="0" smtClean="0"/>
              <a:t>greedy </a:t>
            </a:r>
            <a:r>
              <a:rPr lang="en-US" altLang="lv-LV" sz="2000" dirty="0" smtClean="0"/>
              <a:t>by </a:t>
            </a:r>
            <a:r>
              <a:rPr lang="en-US" altLang="lv-LV" sz="2000" dirty="0"/>
              <a:t>increasing distance</a:t>
            </a:r>
            <a:r>
              <a:rPr lang="en-US" altLang="lv-LV" sz="2000" dirty="0" smtClean="0"/>
              <a:t>.</a:t>
            </a:r>
            <a:endParaRPr lang="lv-LV" altLang="lv-LV" sz="2000" dirty="0" smtClean="0"/>
          </a:p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 sz="2000" dirty="0"/>
              <a:t>Suppose it didn’t find all shortest distances. Let F be the first wrong vertex the algorithm processed.</a:t>
            </a:r>
          </a:p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 sz="2000" dirty="0"/>
              <a:t>When the previous node, D, on the true shortest path was considered, its distance was correct</a:t>
            </a:r>
          </a:p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 sz="2000" dirty="0"/>
              <a:t>But the edge (D,F) was </a:t>
            </a:r>
            <a:r>
              <a:rPr lang="en-US" altLang="lv-LV" sz="2000" dirty="0">
                <a:solidFill>
                  <a:schemeClr val="tx2"/>
                </a:solidFill>
              </a:rPr>
              <a:t>relaxed</a:t>
            </a:r>
            <a:r>
              <a:rPr lang="en-US" altLang="lv-LV" sz="2000" dirty="0"/>
              <a:t> at that time!</a:t>
            </a:r>
          </a:p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 sz="2000" dirty="0"/>
              <a:t>Thus, so long as d(F)</a:t>
            </a:r>
            <a:r>
              <a:rPr lang="en-US" altLang="lv-LV" sz="2000" u="sng" dirty="0"/>
              <a:t>&gt;</a:t>
            </a:r>
            <a:r>
              <a:rPr lang="en-US" altLang="lv-LV" sz="2000" dirty="0"/>
              <a:t>d(D), F’s distance cannot be wrong.  That is, there is no wrong vertex</a:t>
            </a:r>
          </a:p>
          <a:p>
            <a:pPr eaLnBrk="1" hangingPunct="1"/>
            <a:endParaRPr lang="en-US" altLang="lv-LV" sz="2000" dirty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1EEA078-0380-4851-80C7-6190998A8CFE}" type="slidenum">
              <a:rPr lang="en-US" altLang="lv-LV" sz="1400"/>
              <a:pPr eaLnBrk="1" hangingPunct="1"/>
              <a:t>13</a:t>
            </a:fld>
            <a:endParaRPr lang="en-US" altLang="lv-LV" sz="1400"/>
          </a:p>
        </p:txBody>
      </p:sp>
      <p:sp>
        <p:nvSpPr>
          <p:cNvPr id="14342" name="Freeform 70"/>
          <p:cNvSpPr>
            <a:spLocks/>
          </p:cNvSpPr>
          <p:nvPr/>
        </p:nvSpPr>
        <p:spPr bwMode="auto">
          <a:xfrm>
            <a:off x="6880226" y="2717800"/>
            <a:ext cx="3711575" cy="2387600"/>
          </a:xfrm>
          <a:custGeom>
            <a:avLst/>
            <a:gdLst>
              <a:gd name="T0" fmla="*/ 2017712 w 2338"/>
              <a:gd name="T1" fmla="*/ 0 h 1504"/>
              <a:gd name="T2" fmla="*/ 3168649 w 2338"/>
              <a:gd name="T3" fmla="*/ 292100 h 1504"/>
              <a:gd name="T4" fmla="*/ 3503613 w 2338"/>
              <a:gd name="T5" fmla="*/ 1508125 h 1504"/>
              <a:gd name="T6" fmla="*/ 1922462 w 2338"/>
              <a:gd name="T7" fmla="*/ 1514475 h 1504"/>
              <a:gd name="T8" fmla="*/ 1455737 w 2338"/>
              <a:gd name="T9" fmla="*/ 2181225 h 1504"/>
              <a:gd name="T10" fmla="*/ 665162 w 2338"/>
              <a:gd name="T11" fmla="*/ 2352675 h 1504"/>
              <a:gd name="T12" fmla="*/ 160337 w 2338"/>
              <a:gd name="T13" fmla="*/ 1971675 h 1504"/>
              <a:gd name="T14" fmla="*/ 65087 w 2338"/>
              <a:gd name="T15" fmla="*/ 990600 h 1504"/>
              <a:gd name="T16" fmla="*/ 550862 w 2338"/>
              <a:gd name="T17" fmla="*/ 219075 h 1504"/>
              <a:gd name="T18" fmla="*/ 1370012 w 2338"/>
              <a:gd name="T19" fmla="*/ 47625 h 1504"/>
              <a:gd name="T20" fmla="*/ 2017712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4343" name="Oval 71"/>
          <p:cNvSpPr>
            <a:spLocks noChangeAspect="1" noChangeArrowheads="1"/>
          </p:cNvSpPr>
          <p:nvPr/>
        </p:nvSpPr>
        <p:spPr bwMode="auto">
          <a:xfrm>
            <a:off x="8404226" y="37338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4344" name="Oval 72"/>
          <p:cNvSpPr>
            <a:spLocks noChangeAspect="1" noChangeArrowheads="1"/>
          </p:cNvSpPr>
          <p:nvPr/>
        </p:nvSpPr>
        <p:spPr bwMode="auto">
          <a:xfrm>
            <a:off x="7031038" y="373380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4345" name="Oval 73"/>
          <p:cNvSpPr>
            <a:spLocks noChangeAspect="1" noChangeArrowheads="1"/>
          </p:cNvSpPr>
          <p:nvPr/>
        </p:nvSpPr>
        <p:spPr bwMode="auto">
          <a:xfrm>
            <a:off x="8402638" y="292735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4346" name="Oval 74"/>
          <p:cNvSpPr>
            <a:spLocks noChangeAspect="1" noChangeArrowheads="1"/>
          </p:cNvSpPr>
          <p:nvPr/>
        </p:nvSpPr>
        <p:spPr bwMode="auto">
          <a:xfrm>
            <a:off x="7640638" y="454183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4347" name="AutoShape 75"/>
          <p:cNvCxnSpPr>
            <a:cxnSpLocks noChangeAspect="1" noChangeShapeType="1"/>
            <a:stCxn id="14345" idx="2"/>
            <a:endCxn id="14344" idx="0"/>
          </p:cNvCxnSpPr>
          <p:nvPr/>
        </p:nvCxnSpPr>
        <p:spPr bwMode="auto">
          <a:xfrm rot="10800000" flipV="1">
            <a:off x="7213600" y="310991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76"/>
          <p:cNvCxnSpPr>
            <a:cxnSpLocks noChangeAspect="1" noChangeShapeType="1"/>
            <a:stCxn id="14346" idx="2"/>
            <a:endCxn id="14344" idx="4"/>
          </p:cNvCxnSpPr>
          <p:nvPr/>
        </p:nvCxnSpPr>
        <p:spPr bwMode="auto">
          <a:xfrm rot="10800000">
            <a:off x="7213600" y="4117976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77"/>
          <p:cNvCxnSpPr>
            <a:cxnSpLocks noChangeAspect="1" noChangeShapeType="1"/>
            <a:stCxn id="14346" idx="6"/>
            <a:endCxn id="14343" idx="3"/>
          </p:cNvCxnSpPr>
          <p:nvPr/>
        </p:nvCxnSpPr>
        <p:spPr bwMode="auto">
          <a:xfrm flipV="1">
            <a:off x="8024813" y="406558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78"/>
          <p:cNvCxnSpPr>
            <a:cxnSpLocks noChangeAspect="1" noChangeShapeType="1"/>
            <a:stCxn id="14345" idx="4"/>
            <a:endCxn id="14343" idx="0"/>
          </p:cNvCxnSpPr>
          <p:nvPr/>
        </p:nvCxnSpPr>
        <p:spPr bwMode="auto">
          <a:xfrm>
            <a:off x="8585200" y="3311525"/>
            <a:ext cx="1588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79"/>
          <p:cNvCxnSpPr>
            <a:cxnSpLocks noChangeAspect="1" noChangeShapeType="1"/>
            <a:stCxn id="14344" idx="6"/>
            <a:endCxn id="14343" idx="2"/>
          </p:cNvCxnSpPr>
          <p:nvPr/>
        </p:nvCxnSpPr>
        <p:spPr bwMode="auto">
          <a:xfrm>
            <a:off x="7415214" y="391636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Oval 80"/>
          <p:cNvSpPr>
            <a:spLocks noChangeAspect="1" noChangeArrowheads="1"/>
          </p:cNvSpPr>
          <p:nvPr/>
        </p:nvSpPr>
        <p:spPr bwMode="auto">
          <a:xfrm>
            <a:off x="9766301" y="37338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4353" name="AutoShape 81"/>
          <p:cNvCxnSpPr>
            <a:cxnSpLocks noChangeAspect="1" noChangeShapeType="1"/>
            <a:stCxn id="14356" idx="6"/>
            <a:endCxn id="14352" idx="4"/>
          </p:cNvCxnSpPr>
          <p:nvPr/>
        </p:nvCxnSpPr>
        <p:spPr bwMode="auto">
          <a:xfrm flipV="1">
            <a:off x="9529763" y="4117976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82"/>
          <p:cNvCxnSpPr>
            <a:cxnSpLocks noChangeAspect="1" noChangeShapeType="1"/>
            <a:stCxn id="14352" idx="0"/>
            <a:endCxn id="14345" idx="6"/>
          </p:cNvCxnSpPr>
          <p:nvPr/>
        </p:nvCxnSpPr>
        <p:spPr bwMode="auto">
          <a:xfrm rot="5400000" flipH="1">
            <a:off x="9066213" y="2830513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83"/>
          <p:cNvCxnSpPr>
            <a:cxnSpLocks noChangeAspect="1" noChangeShapeType="1"/>
            <a:stCxn id="14343" idx="6"/>
            <a:endCxn id="14352" idx="2"/>
          </p:cNvCxnSpPr>
          <p:nvPr/>
        </p:nvCxnSpPr>
        <p:spPr bwMode="auto">
          <a:xfrm>
            <a:off x="8788401" y="3916363"/>
            <a:ext cx="95726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Oval 84"/>
          <p:cNvSpPr>
            <a:spLocks noChangeAspect="1" noChangeArrowheads="1"/>
          </p:cNvSpPr>
          <p:nvPr/>
        </p:nvSpPr>
        <p:spPr bwMode="auto">
          <a:xfrm>
            <a:off x="9155113" y="45418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14357" name="AutoShape 85"/>
          <p:cNvCxnSpPr>
            <a:cxnSpLocks noChangeAspect="1" noChangeShapeType="1"/>
            <a:stCxn id="14343" idx="5"/>
            <a:endCxn id="14356" idx="2"/>
          </p:cNvCxnSpPr>
          <p:nvPr/>
        </p:nvCxnSpPr>
        <p:spPr bwMode="auto">
          <a:xfrm rot="16200000" flipH="1">
            <a:off x="8601076" y="4181476"/>
            <a:ext cx="658812" cy="427037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8" name="Text Box 86"/>
          <p:cNvSpPr txBox="1">
            <a:spLocks noChangeArrowheads="1"/>
          </p:cNvSpPr>
          <p:nvPr/>
        </p:nvSpPr>
        <p:spPr bwMode="auto">
          <a:xfrm>
            <a:off x="8637588" y="26987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59" name="Text Box 87"/>
          <p:cNvSpPr txBox="1">
            <a:spLocks noChangeArrowheads="1"/>
          </p:cNvSpPr>
          <p:nvPr/>
        </p:nvSpPr>
        <p:spPr bwMode="auto">
          <a:xfrm>
            <a:off x="100282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4360" name="Text Box 88"/>
          <p:cNvSpPr txBox="1">
            <a:spLocks noChangeArrowheads="1"/>
          </p:cNvSpPr>
          <p:nvPr/>
        </p:nvSpPr>
        <p:spPr bwMode="auto">
          <a:xfrm>
            <a:off x="86693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361" name="Text Box 89"/>
          <p:cNvSpPr txBox="1">
            <a:spLocks noChangeArrowheads="1"/>
          </p:cNvSpPr>
          <p:nvPr/>
        </p:nvSpPr>
        <p:spPr bwMode="auto">
          <a:xfrm>
            <a:off x="72977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4362" name="Text Box 90"/>
          <p:cNvSpPr txBox="1">
            <a:spLocks noChangeArrowheads="1"/>
          </p:cNvSpPr>
          <p:nvPr/>
        </p:nvSpPr>
        <p:spPr bwMode="auto">
          <a:xfrm>
            <a:off x="7512050" y="4249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4363" name="Text Box 91"/>
          <p:cNvSpPr txBox="1">
            <a:spLocks noChangeArrowheads="1"/>
          </p:cNvSpPr>
          <p:nvPr/>
        </p:nvSpPr>
        <p:spPr bwMode="auto">
          <a:xfrm>
            <a:off x="9336088" y="4249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4364" name="Text Box 92"/>
          <p:cNvSpPr txBox="1">
            <a:spLocks noChangeArrowheads="1"/>
          </p:cNvSpPr>
          <p:nvPr/>
        </p:nvSpPr>
        <p:spPr bwMode="auto">
          <a:xfrm>
            <a:off x="9475788" y="294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365" name="Text Box 93"/>
          <p:cNvSpPr txBox="1">
            <a:spLocks noChangeArrowheads="1"/>
          </p:cNvSpPr>
          <p:nvPr/>
        </p:nvSpPr>
        <p:spPr bwMode="auto">
          <a:xfrm>
            <a:off x="7335838" y="30035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4366" name="Text Box 94"/>
          <p:cNvSpPr txBox="1">
            <a:spLocks noChangeArrowheads="1"/>
          </p:cNvSpPr>
          <p:nvPr/>
        </p:nvSpPr>
        <p:spPr bwMode="auto">
          <a:xfrm>
            <a:off x="7716838" y="36131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4367" name="Text Box 95"/>
          <p:cNvSpPr txBox="1">
            <a:spLocks noChangeArrowheads="1"/>
          </p:cNvSpPr>
          <p:nvPr/>
        </p:nvSpPr>
        <p:spPr bwMode="auto">
          <a:xfrm>
            <a:off x="9164638" y="36131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68" name="Text Box 96"/>
          <p:cNvSpPr txBox="1">
            <a:spLocks noChangeArrowheads="1"/>
          </p:cNvSpPr>
          <p:nvPr/>
        </p:nvSpPr>
        <p:spPr bwMode="auto">
          <a:xfrm>
            <a:off x="7031038" y="44132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69" name="Text Box 97"/>
          <p:cNvSpPr txBox="1">
            <a:spLocks noChangeArrowheads="1"/>
          </p:cNvSpPr>
          <p:nvPr/>
        </p:nvSpPr>
        <p:spPr bwMode="auto">
          <a:xfrm>
            <a:off x="9774238" y="44132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370" name="Text Box 98"/>
          <p:cNvSpPr txBox="1">
            <a:spLocks noChangeArrowheads="1"/>
          </p:cNvSpPr>
          <p:nvPr/>
        </p:nvSpPr>
        <p:spPr bwMode="auto">
          <a:xfrm>
            <a:off x="8250238" y="33083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71" name="Text Box 99"/>
          <p:cNvSpPr txBox="1">
            <a:spLocks noChangeArrowheads="1"/>
          </p:cNvSpPr>
          <p:nvPr/>
        </p:nvSpPr>
        <p:spPr bwMode="auto">
          <a:xfrm>
            <a:off x="8097838" y="41465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72" name="Text Box 100"/>
          <p:cNvSpPr txBox="1">
            <a:spLocks noChangeArrowheads="1"/>
          </p:cNvSpPr>
          <p:nvPr/>
        </p:nvSpPr>
        <p:spPr bwMode="auto">
          <a:xfrm>
            <a:off x="8745538" y="41465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989709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Why It Doesn’t Work for Negative-Weight Edges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If a node with a negative incident edge were to be added late to the cloud, it could mess up distances for vertices already in the cloud. </a:t>
            </a:r>
            <a:endParaRPr lang="en-US" altLang="lv-LV" sz="2400" dirty="0" smtClean="0"/>
          </a:p>
          <a:p>
            <a:pPr eaLnBrk="1" hangingPunct="1"/>
            <a:r>
              <a:rPr lang="en-US" altLang="lv-LV" sz="2400" dirty="0" err="1"/>
              <a:t>Dijkstra’s</a:t>
            </a:r>
            <a:r>
              <a:rPr lang="en-US" altLang="lv-LV" sz="2400" dirty="0"/>
              <a:t> algorithm is based on the greedy method. It adds vertices by increasing distance</a:t>
            </a:r>
            <a:r>
              <a:rPr lang="en-US" altLang="lv-LV" sz="2400" dirty="0" smtClean="0"/>
              <a:t>.</a:t>
            </a:r>
            <a:endParaRPr lang="lv-LV" altLang="lv-LV" sz="2400" dirty="0"/>
          </a:p>
          <a:p>
            <a:pPr eaLnBrk="1" hangingPunct="1"/>
            <a:r>
              <a:rPr lang="lv-LV" altLang="lv-LV" sz="2400" b="1" dirty="0" smtClean="0"/>
              <a:t>Picture:</a:t>
            </a:r>
            <a:r>
              <a:rPr lang="lv-LV" altLang="lv-LV" sz="2400" dirty="0" smtClean="0"/>
              <a:t> </a:t>
            </a:r>
            <a:r>
              <a:rPr lang="en-US" altLang="lv-LV" sz="2400" dirty="0"/>
              <a:t>C’s true distance is 1, but it is already in the cloud with d(C)=5!</a:t>
            </a:r>
          </a:p>
          <a:p>
            <a:pPr eaLnBrk="1" hangingPunct="1"/>
            <a:endParaRPr lang="en-US" altLang="lv-LV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5578C51-9332-4F04-B52A-D596E59B221B}" type="slidenum">
              <a:rPr lang="en-US" altLang="lv-LV" sz="1400"/>
              <a:pPr eaLnBrk="1" hangingPunct="1"/>
              <a:t>14</a:t>
            </a:fld>
            <a:endParaRPr lang="en-US" altLang="lv-LV" sz="1400"/>
          </a:p>
        </p:txBody>
      </p:sp>
      <p:pic>
        <p:nvPicPr>
          <p:cNvPr id="15364" name="Picture 36" descr="NA0159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75" y="228600"/>
            <a:ext cx="14303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Freeform 4"/>
          <p:cNvSpPr>
            <a:spLocks/>
          </p:cNvSpPr>
          <p:nvPr/>
        </p:nvSpPr>
        <p:spPr bwMode="auto">
          <a:xfrm>
            <a:off x="6727826" y="2717800"/>
            <a:ext cx="3711575" cy="2387600"/>
          </a:xfrm>
          <a:custGeom>
            <a:avLst/>
            <a:gdLst>
              <a:gd name="T0" fmla="*/ 2017712 w 2338"/>
              <a:gd name="T1" fmla="*/ 0 h 1504"/>
              <a:gd name="T2" fmla="*/ 3168649 w 2338"/>
              <a:gd name="T3" fmla="*/ 292100 h 1504"/>
              <a:gd name="T4" fmla="*/ 3503613 w 2338"/>
              <a:gd name="T5" fmla="*/ 1508125 h 1504"/>
              <a:gd name="T6" fmla="*/ 1922462 w 2338"/>
              <a:gd name="T7" fmla="*/ 1514475 h 1504"/>
              <a:gd name="T8" fmla="*/ 1455737 w 2338"/>
              <a:gd name="T9" fmla="*/ 2181225 h 1504"/>
              <a:gd name="T10" fmla="*/ 665162 w 2338"/>
              <a:gd name="T11" fmla="*/ 2352675 h 1504"/>
              <a:gd name="T12" fmla="*/ 160337 w 2338"/>
              <a:gd name="T13" fmla="*/ 1971675 h 1504"/>
              <a:gd name="T14" fmla="*/ 65087 w 2338"/>
              <a:gd name="T15" fmla="*/ 990600 h 1504"/>
              <a:gd name="T16" fmla="*/ 550862 w 2338"/>
              <a:gd name="T17" fmla="*/ 219075 h 1504"/>
              <a:gd name="T18" fmla="*/ 1370012 w 2338"/>
              <a:gd name="T19" fmla="*/ 47625 h 1504"/>
              <a:gd name="T20" fmla="*/ 2017712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5368" name="Oval 5"/>
          <p:cNvSpPr>
            <a:spLocks noChangeAspect="1" noChangeArrowheads="1"/>
          </p:cNvSpPr>
          <p:nvPr/>
        </p:nvSpPr>
        <p:spPr bwMode="auto">
          <a:xfrm>
            <a:off x="8251826" y="37338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5369" name="Oval 6"/>
          <p:cNvSpPr>
            <a:spLocks noChangeAspect="1" noChangeArrowheads="1"/>
          </p:cNvSpPr>
          <p:nvPr/>
        </p:nvSpPr>
        <p:spPr bwMode="auto">
          <a:xfrm>
            <a:off x="6878638" y="373380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5370" name="Oval 7"/>
          <p:cNvSpPr>
            <a:spLocks noChangeAspect="1" noChangeArrowheads="1"/>
          </p:cNvSpPr>
          <p:nvPr/>
        </p:nvSpPr>
        <p:spPr bwMode="auto">
          <a:xfrm>
            <a:off x="8250238" y="292735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371" name="Oval 8"/>
          <p:cNvSpPr>
            <a:spLocks noChangeAspect="1" noChangeArrowheads="1"/>
          </p:cNvSpPr>
          <p:nvPr/>
        </p:nvSpPr>
        <p:spPr bwMode="auto">
          <a:xfrm>
            <a:off x="7488238" y="454183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5372" name="AutoShape 9"/>
          <p:cNvCxnSpPr>
            <a:cxnSpLocks noChangeAspect="1" noChangeShapeType="1"/>
            <a:stCxn id="15370" idx="2"/>
            <a:endCxn id="15369" idx="0"/>
          </p:cNvCxnSpPr>
          <p:nvPr/>
        </p:nvCxnSpPr>
        <p:spPr bwMode="auto">
          <a:xfrm rot="10800000" flipV="1">
            <a:off x="7061200" y="310991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10"/>
          <p:cNvCxnSpPr>
            <a:cxnSpLocks noChangeAspect="1" noChangeShapeType="1"/>
            <a:stCxn id="15371" idx="2"/>
            <a:endCxn id="15369" idx="4"/>
          </p:cNvCxnSpPr>
          <p:nvPr/>
        </p:nvCxnSpPr>
        <p:spPr bwMode="auto">
          <a:xfrm rot="10800000">
            <a:off x="7061200" y="4117976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1"/>
          <p:cNvCxnSpPr>
            <a:cxnSpLocks noChangeAspect="1" noChangeShapeType="1"/>
            <a:stCxn id="15371" idx="6"/>
            <a:endCxn id="15368" idx="3"/>
          </p:cNvCxnSpPr>
          <p:nvPr/>
        </p:nvCxnSpPr>
        <p:spPr bwMode="auto">
          <a:xfrm flipV="1">
            <a:off x="7872413" y="406558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2"/>
          <p:cNvCxnSpPr>
            <a:cxnSpLocks noChangeAspect="1" noChangeShapeType="1"/>
            <a:stCxn id="15370" idx="4"/>
            <a:endCxn id="15368" idx="0"/>
          </p:cNvCxnSpPr>
          <p:nvPr/>
        </p:nvCxnSpPr>
        <p:spPr bwMode="auto">
          <a:xfrm>
            <a:off x="8432800" y="3311525"/>
            <a:ext cx="1588" cy="40163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13"/>
          <p:cNvCxnSpPr>
            <a:cxnSpLocks noChangeAspect="1" noChangeShapeType="1"/>
            <a:stCxn id="15369" idx="6"/>
            <a:endCxn id="15368" idx="2"/>
          </p:cNvCxnSpPr>
          <p:nvPr/>
        </p:nvCxnSpPr>
        <p:spPr bwMode="auto">
          <a:xfrm>
            <a:off x="7262814" y="391636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7" name="Oval 14"/>
          <p:cNvSpPr>
            <a:spLocks noChangeAspect="1" noChangeArrowheads="1"/>
          </p:cNvSpPr>
          <p:nvPr/>
        </p:nvSpPr>
        <p:spPr bwMode="auto">
          <a:xfrm>
            <a:off x="9613901" y="37338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5378" name="AutoShape 15"/>
          <p:cNvCxnSpPr>
            <a:cxnSpLocks noChangeAspect="1" noChangeShapeType="1"/>
            <a:stCxn id="15381" idx="6"/>
            <a:endCxn id="15377" idx="4"/>
          </p:cNvCxnSpPr>
          <p:nvPr/>
        </p:nvCxnSpPr>
        <p:spPr bwMode="auto">
          <a:xfrm flipV="1">
            <a:off x="9377363" y="4117976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6"/>
          <p:cNvCxnSpPr>
            <a:cxnSpLocks noChangeAspect="1" noChangeShapeType="1"/>
            <a:stCxn id="15377" idx="0"/>
            <a:endCxn id="15370" idx="6"/>
          </p:cNvCxnSpPr>
          <p:nvPr/>
        </p:nvCxnSpPr>
        <p:spPr bwMode="auto">
          <a:xfrm rot="5400000" flipH="1">
            <a:off x="8913813" y="2830513"/>
            <a:ext cx="603250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7"/>
          <p:cNvCxnSpPr>
            <a:cxnSpLocks noChangeAspect="1" noChangeShapeType="1"/>
            <a:stCxn id="15368" idx="6"/>
            <a:endCxn id="15377" idx="2"/>
          </p:cNvCxnSpPr>
          <p:nvPr/>
        </p:nvCxnSpPr>
        <p:spPr bwMode="auto">
          <a:xfrm>
            <a:off x="8636001" y="3916363"/>
            <a:ext cx="95726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1" name="Oval 18"/>
          <p:cNvSpPr>
            <a:spLocks noChangeAspect="1" noChangeArrowheads="1"/>
          </p:cNvSpPr>
          <p:nvPr/>
        </p:nvSpPr>
        <p:spPr bwMode="auto">
          <a:xfrm>
            <a:off x="9002713" y="45418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15382" name="AutoShape 19"/>
          <p:cNvCxnSpPr>
            <a:cxnSpLocks noChangeAspect="1" noChangeShapeType="1"/>
            <a:stCxn id="15368" idx="5"/>
            <a:endCxn id="15381" idx="2"/>
          </p:cNvCxnSpPr>
          <p:nvPr/>
        </p:nvCxnSpPr>
        <p:spPr bwMode="auto">
          <a:xfrm rot="16200000" flipH="1">
            <a:off x="8448676" y="4181476"/>
            <a:ext cx="658812" cy="427037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3" name="Text Box 20"/>
          <p:cNvSpPr txBox="1">
            <a:spLocks noChangeArrowheads="1"/>
          </p:cNvSpPr>
          <p:nvPr/>
        </p:nvSpPr>
        <p:spPr bwMode="auto">
          <a:xfrm>
            <a:off x="8485188" y="26987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5384" name="Text Box 21"/>
          <p:cNvSpPr txBox="1">
            <a:spLocks noChangeArrowheads="1"/>
          </p:cNvSpPr>
          <p:nvPr/>
        </p:nvSpPr>
        <p:spPr bwMode="auto">
          <a:xfrm>
            <a:off x="98758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5385" name="Text Box 22"/>
          <p:cNvSpPr txBox="1">
            <a:spLocks noChangeArrowheads="1"/>
          </p:cNvSpPr>
          <p:nvPr/>
        </p:nvSpPr>
        <p:spPr bwMode="auto">
          <a:xfrm>
            <a:off x="85169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5386" name="Text Box 23"/>
          <p:cNvSpPr txBox="1">
            <a:spLocks noChangeArrowheads="1"/>
          </p:cNvSpPr>
          <p:nvPr/>
        </p:nvSpPr>
        <p:spPr bwMode="auto">
          <a:xfrm>
            <a:off x="71453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5387" name="Text Box 24"/>
          <p:cNvSpPr txBox="1">
            <a:spLocks noChangeArrowheads="1"/>
          </p:cNvSpPr>
          <p:nvPr/>
        </p:nvSpPr>
        <p:spPr bwMode="auto">
          <a:xfrm>
            <a:off x="7359650" y="4249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5388" name="Text Box 25"/>
          <p:cNvSpPr txBox="1">
            <a:spLocks noChangeArrowheads="1"/>
          </p:cNvSpPr>
          <p:nvPr/>
        </p:nvSpPr>
        <p:spPr bwMode="auto">
          <a:xfrm>
            <a:off x="9183688" y="4249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5389" name="Text Box 26"/>
          <p:cNvSpPr txBox="1">
            <a:spLocks noChangeArrowheads="1"/>
          </p:cNvSpPr>
          <p:nvPr/>
        </p:nvSpPr>
        <p:spPr bwMode="auto">
          <a:xfrm>
            <a:off x="9323388" y="294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390" name="Text Box 27"/>
          <p:cNvSpPr txBox="1">
            <a:spLocks noChangeArrowheads="1"/>
          </p:cNvSpPr>
          <p:nvPr/>
        </p:nvSpPr>
        <p:spPr bwMode="auto">
          <a:xfrm>
            <a:off x="7183438" y="30035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5391" name="Text Box 28"/>
          <p:cNvSpPr txBox="1">
            <a:spLocks noChangeArrowheads="1"/>
          </p:cNvSpPr>
          <p:nvPr/>
        </p:nvSpPr>
        <p:spPr bwMode="auto">
          <a:xfrm>
            <a:off x="7564438" y="36131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5392" name="Text Box 29"/>
          <p:cNvSpPr txBox="1">
            <a:spLocks noChangeArrowheads="1"/>
          </p:cNvSpPr>
          <p:nvPr/>
        </p:nvSpPr>
        <p:spPr bwMode="auto">
          <a:xfrm>
            <a:off x="9012238" y="36131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93" name="Text Box 30"/>
          <p:cNvSpPr txBox="1">
            <a:spLocks noChangeArrowheads="1"/>
          </p:cNvSpPr>
          <p:nvPr/>
        </p:nvSpPr>
        <p:spPr bwMode="auto">
          <a:xfrm>
            <a:off x="6878638" y="44132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94" name="Text Box 31"/>
          <p:cNvSpPr txBox="1">
            <a:spLocks noChangeArrowheads="1"/>
          </p:cNvSpPr>
          <p:nvPr/>
        </p:nvSpPr>
        <p:spPr bwMode="auto">
          <a:xfrm>
            <a:off x="9621838" y="44132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5395" name="Text Box 32"/>
          <p:cNvSpPr txBox="1">
            <a:spLocks noChangeArrowheads="1"/>
          </p:cNvSpPr>
          <p:nvPr/>
        </p:nvSpPr>
        <p:spPr bwMode="auto">
          <a:xfrm>
            <a:off x="8097838" y="33083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96" name="Text Box 33"/>
          <p:cNvSpPr txBox="1">
            <a:spLocks noChangeArrowheads="1"/>
          </p:cNvSpPr>
          <p:nvPr/>
        </p:nvSpPr>
        <p:spPr bwMode="auto">
          <a:xfrm>
            <a:off x="7945438" y="41465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5397" name="Text Box 34"/>
          <p:cNvSpPr txBox="1">
            <a:spLocks noChangeArrowheads="1"/>
          </p:cNvSpPr>
          <p:nvPr/>
        </p:nvSpPr>
        <p:spPr bwMode="auto">
          <a:xfrm>
            <a:off x="8616950" y="414655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-8</a:t>
            </a:r>
          </a:p>
        </p:txBody>
      </p:sp>
      <p:sp>
        <p:nvSpPr>
          <p:cNvPr id="15400" name="Line 39"/>
          <p:cNvSpPr>
            <a:spLocks noChangeShapeType="1"/>
          </p:cNvSpPr>
          <p:nvPr/>
        </p:nvSpPr>
        <p:spPr bwMode="auto">
          <a:xfrm flipH="1" flipV="1">
            <a:off x="8396288" y="4191001"/>
            <a:ext cx="38100" cy="1160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07380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Bellman-Ford Algorithm </a:t>
            </a:r>
            <a:br>
              <a:rPr lang="en-US" dirty="0" smtClean="0"/>
            </a:br>
            <a:r>
              <a:rPr lang="en-US" dirty="0" smtClean="0"/>
              <a:t>(not in book)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Works even with negative-weight edges</a:t>
            </a:r>
          </a:p>
          <a:p>
            <a:pPr eaLnBrk="1" hangingPunct="1"/>
            <a:r>
              <a:rPr lang="en-US" altLang="lv-LV" sz="2000" dirty="0"/>
              <a:t>Must assume directed edges (for otherwise we would have negative-weight cycles)</a:t>
            </a:r>
          </a:p>
          <a:p>
            <a:pPr eaLnBrk="1" hangingPunct="1"/>
            <a:r>
              <a:rPr lang="en-US" altLang="lv-LV" sz="2000" dirty="0"/>
              <a:t>Iteration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 finds all shortest paths that use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 edges.</a:t>
            </a:r>
          </a:p>
          <a:p>
            <a:pPr eaLnBrk="1" hangingPunct="1"/>
            <a:r>
              <a:rPr lang="en-US" altLang="lv-LV" sz="2000" dirty="0"/>
              <a:t>Running time: O(nm).</a:t>
            </a:r>
          </a:p>
          <a:p>
            <a:pPr eaLnBrk="1" hangingPunct="1"/>
            <a:r>
              <a:rPr lang="en-US" altLang="lv-LV" sz="2000" dirty="0"/>
              <a:t>Can be extended to detect a negative-weight cycle if it exists </a:t>
            </a:r>
          </a:p>
          <a:p>
            <a:pPr lvl="1" eaLnBrk="1" hangingPunct="1"/>
            <a:r>
              <a:rPr lang="en-US" altLang="lv-LV" sz="1800" dirty="0"/>
              <a:t>How?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20588D5-4A17-46DF-9581-3E558054D629}" type="slidenum">
              <a:rPr lang="en-US" altLang="lv-LV" sz="1400"/>
              <a:pPr eaLnBrk="1" hangingPunct="1"/>
              <a:t>15</a:t>
            </a:fld>
            <a:endParaRPr lang="en-US" altLang="lv-LV" sz="1400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6705600" y="1942306"/>
            <a:ext cx="4514850" cy="3746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BellmanFord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v.setDistance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to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- 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endParaRPr lang="en-US" altLang="lv-LV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each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>
                <a:latin typeface="Times New Roman" panose="02020603050405020304" pitchFamily="18" charset="0"/>
              </a:rPr>
              <a:t>{ relax edge 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latin typeface="Times New Roman" panose="02020603050405020304" pitchFamily="18" charset="0"/>
              </a:rPr>
              <a:t> }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.origin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z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r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e.weight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&lt;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591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Bellman-Ford Example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9FCFFCF-5B22-44C3-B091-01D4BEAFAE7A}" type="slidenum">
              <a:rPr lang="en-US" altLang="lv-LV" sz="1400"/>
              <a:pPr eaLnBrk="1" hangingPunct="1"/>
              <a:t>16</a:t>
            </a:fld>
            <a:endParaRPr lang="en-US" altLang="lv-LV" sz="140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Shortest Paths</a:t>
            </a:r>
          </a:p>
        </p:txBody>
      </p:sp>
      <p:sp>
        <p:nvSpPr>
          <p:cNvPr id="17412" name="Oval 133"/>
          <p:cNvSpPr>
            <a:spLocks noChangeAspect="1" noChangeArrowheads="1"/>
          </p:cNvSpPr>
          <p:nvPr/>
        </p:nvSpPr>
        <p:spPr bwMode="auto">
          <a:xfrm>
            <a:off x="6796088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3" name="Text Box 156"/>
          <p:cNvSpPr txBox="1">
            <a:spLocks noChangeArrowheads="1"/>
          </p:cNvSpPr>
          <p:nvPr/>
        </p:nvSpPr>
        <p:spPr bwMode="auto">
          <a:xfrm>
            <a:off x="7962900" y="2286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7415" name="Oval 5"/>
          <p:cNvSpPr>
            <a:spLocks noChangeAspect="1" noChangeArrowheads="1"/>
          </p:cNvSpPr>
          <p:nvPr/>
        </p:nvSpPr>
        <p:spPr bwMode="auto">
          <a:xfrm>
            <a:off x="3811588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6" name="Oval 6"/>
          <p:cNvSpPr>
            <a:spLocks noChangeAspect="1" noChangeArrowheads="1"/>
          </p:cNvSpPr>
          <p:nvPr/>
        </p:nvSpPr>
        <p:spPr bwMode="auto">
          <a:xfrm>
            <a:off x="2438401" y="27114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7" name="Oval 7"/>
          <p:cNvSpPr>
            <a:spLocks noChangeAspect="1" noChangeArrowheads="1"/>
          </p:cNvSpPr>
          <p:nvPr/>
        </p:nvSpPr>
        <p:spPr bwMode="auto">
          <a:xfrm>
            <a:off x="3810001" y="1905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7418" name="Oval 8"/>
          <p:cNvSpPr>
            <a:spLocks noChangeAspect="1" noChangeArrowheads="1"/>
          </p:cNvSpPr>
          <p:nvPr/>
        </p:nvSpPr>
        <p:spPr bwMode="auto">
          <a:xfrm>
            <a:off x="3048001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7419" name="AutoShape 9"/>
          <p:cNvCxnSpPr>
            <a:cxnSpLocks noChangeAspect="1" noChangeShapeType="1"/>
            <a:stCxn id="17417" idx="2"/>
            <a:endCxn id="17416" idx="0"/>
          </p:cNvCxnSpPr>
          <p:nvPr/>
        </p:nvCxnSpPr>
        <p:spPr bwMode="auto">
          <a:xfrm rot="10800000" flipV="1">
            <a:off x="2620964" y="20875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0"/>
          <p:cNvCxnSpPr>
            <a:cxnSpLocks noChangeAspect="1" noChangeShapeType="1"/>
            <a:stCxn id="17418" idx="2"/>
            <a:endCxn id="17416" idx="4"/>
          </p:cNvCxnSpPr>
          <p:nvPr/>
        </p:nvCxnSpPr>
        <p:spPr bwMode="auto">
          <a:xfrm rot="10800000">
            <a:off x="2620964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11"/>
          <p:cNvCxnSpPr>
            <a:cxnSpLocks noChangeAspect="1" noChangeShapeType="1"/>
            <a:stCxn id="17418" idx="6"/>
            <a:endCxn id="17415" idx="3"/>
          </p:cNvCxnSpPr>
          <p:nvPr/>
        </p:nvCxnSpPr>
        <p:spPr bwMode="auto">
          <a:xfrm flipV="1">
            <a:off x="3422651" y="30337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2"/>
          <p:cNvCxnSpPr>
            <a:cxnSpLocks noChangeAspect="1" noChangeShapeType="1"/>
            <a:stCxn id="17417" idx="4"/>
            <a:endCxn id="17415" idx="0"/>
          </p:cNvCxnSpPr>
          <p:nvPr/>
        </p:nvCxnSpPr>
        <p:spPr bwMode="auto">
          <a:xfrm>
            <a:off x="3992564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3"/>
          <p:cNvCxnSpPr>
            <a:cxnSpLocks noChangeAspect="1" noChangeShapeType="1"/>
            <a:stCxn id="17416" idx="6"/>
            <a:endCxn id="17415" idx="2"/>
          </p:cNvCxnSpPr>
          <p:nvPr/>
        </p:nvCxnSpPr>
        <p:spPr bwMode="auto">
          <a:xfrm>
            <a:off x="2813051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Oval 14"/>
          <p:cNvSpPr>
            <a:spLocks noChangeAspect="1" noChangeArrowheads="1"/>
          </p:cNvSpPr>
          <p:nvPr/>
        </p:nvSpPr>
        <p:spPr bwMode="auto">
          <a:xfrm>
            <a:off x="5173663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7425" name="AutoShape 15"/>
          <p:cNvCxnSpPr>
            <a:cxnSpLocks noChangeAspect="1" noChangeShapeType="1"/>
            <a:stCxn id="17428" idx="6"/>
            <a:endCxn id="17424" idx="4"/>
          </p:cNvCxnSpPr>
          <p:nvPr/>
        </p:nvCxnSpPr>
        <p:spPr bwMode="auto">
          <a:xfrm flipV="1">
            <a:off x="4937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6"/>
          <p:cNvCxnSpPr>
            <a:cxnSpLocks noChangeAspect="1" noChangeShapeType="1"/>
            <a:stCxn id="17424" idx="0"/>
            <a:endCxn id="17417" idx="6"/>
          </p:cNvCxnSpPr>
          <p:nvPr/>
        </p:nvCxnSpPr>
        <p:spPr bwMode="auto">
          <a:xfrm rot="5400000" flipH="1">
            <a:off x="4464051" y="18081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7"/>
          <p:cNvCxnSpPr>
            <a:cxnSpLocks noChangeAspect="1" noChangeShapeType="1"/>
            <a:stCxn id="17415" idx="6"/>
            <a:endCxn id="17424" idx="2"/>
          </p:cNvCxnSpPr>
          <p:nvPr/>
        </p:nvCxnSpPr>
        <p:spPr bwMode="auto">
          <a:xfrm>
            <a:off x="4186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8" name="Oval 18"/>
          <p:cNvSpPr>
            <a:spLocks noChangeAspect="1" noChangeArrowheads="1"/>
          </p:cNvSpPr>
          <p:nvPr/>
        </p:nvSpPr>
        <p:spPr bwMode="auto">
          <a:xfrm>
            <a:off x="4562476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7429" name="AutoShape 19"/>
          <p:cNvCxnSpPr>
            <a:cxnSpLocks noChangeAspect="1" noChangeShapeType="1"/>
            <a:stCxn id="17415" idx="5"/>
            <a:endCxn id="17428" idx="2"/>
          </p:cNvCxnSpPr>
          <p:nvPr/>
        </p:nvCxnSpPr>
        <p:spPr bwMode="auto">
          <a:xfrm rot="16200000" flipH="1">
            <a:off x="4003676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Text Box 26"/>
          <p:cNvSpPr txBox="1">
            <a:spLocks noChangeArrowheads="1"/>
          </p:cNvSpPr>
          <p:nvPr/>
        </p:nvSpPr>
        <p:spPr bwMode="auto">
          <a:xfrm>
            <a:off x="48831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31" name="Text Box 27"/>
          <p:cNvSpPr txBox="1">
            <a:spLocks noChangeArrowheads="1"/>
          </p:cNvSpPr>
          <p:nvPr/>
        </p:nvSpPr>
        <p:spPr bwMode="auto">
          <a:xfrm>
            <a:off x="2743200" y="1981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32" name="Text Box 28"/>
          <p:cNvSpPr txBox="1">
            <a:spLocks noChangeArrowheads="1"/>
          </p:cNvSpPr>
          <p:nvPr/>
        </p:nvSpPr>
        <p:spPr bwMode="auto">
          <a:xfrm>
            <a:off x="312420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33" name="Text Box 29"/>
          <p:cNvSpPr txBox="1">
            <a:spLocks noChangeArrowheads="1"/>
          </p:cNvSpPr>
          <p:nvPr/>
        </p:nvSpPr>
        <p:spPr bwMode="auto">
          <a:xfrm>
            <a:off x="457200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2400300" y="33909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7435" name="Text Box 31"/>
          <p:cNvSpPr txBox="1">
            <a:spLocks noChangeArrowheads="1"/>
          </p:cNvSpPr>
          <p:nvPr/>
        </p:nvSpPr>
        <p:spPr bwMode="auto">
          <a:xfrm>
            <a:off x="5181600" y="3390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36" name="Text Box 32"/>
          <p:cNvSpPr txBox="1">
            <a:spLocks noChangeArrowheads="1"/>
          </p:cNvSpPr>
          <p:nvPr/>
        </p:nvSpPr>
        <p:spPr bwMode="auto">
          <a:xfrm>
            <a:off x="3619500" y="2286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7437" name="Text Box 33"/>
          <p:cNvSpPr txBox="1">
            <a:spLocks noChangeArrowheads="1"/>
          </p:cNvSpPr>
          <p:nvPr/>
        </p:nvSpPr>
        <p:spPr bwMode="auto">
          <a:xfrm>
            <a:off x="350520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38" name="Text Box 34"/>
          <p:cNvSpPr txBox="1">
            <a:spLocks noChangeArrowheads="1"/>
          </p:cNvSpPr>
          <p:nvPr/>
        </p:nvSpPr>
        <p:spPr bwMode="auto">
          <a:xfrm>
            <a:off x="415290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39" name="AutoShape 100"/>
          <p:cNvSpPr>
            <a:spLocks noChangeArrowheads="1"/>
          </p:cNvSpPr>
          <p:nvPr/>
        </p:nvSpPr>
        <p:spPr bwMode="auto">
          <a:xfrm>
            <a:off x="5867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440" name="AutoShape 101"/>
          <p:cNvSpPr>
            <a:spLocks noChangeArrowheads="1"/>
          </p:cNvSpPr>
          <p:nvPr/>
        </p:nvSpPr>
        <p:spPr bwMode="auto">
          <a:xfrm rot="19375579">
            <a:off x="5486401" y="4038601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441" name="AutoShape 102"/>
          <p:cNvSpPr>
            <a:spLocks noChangeArrowheads="1"/>
          </p:cNvSpPr>
          <p:nvPr/>
        </p:nvSpPr>
        <p:spPr bwMode="auto">
          <a:xfrm>
            <a:off x="5867400" y="51943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442" name="Oval 132"/>
          <p:cNvSpPr>
            <a:spLocks noChangeAspect="1" noChangeArrowheads="1"/>
          </p:cNvSpPr>
          <p:nvPr/>
        </p:nvSpPr>
        <p:spPr bwMode="auto">
          <a:xfrm>
            <a:off x="8154988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43" name="Oval 134"/>
          <p:cNvSpPr>
            <a:spLocks noChangeAspect="1" noChangeArrowheads="1"/>
          </p:cNvSpPr>
          <p:nvPr/>
        </p:nvSpPr>
        <p:spPr bwMode="auto">
          <a:xfrm>
            <a:off x="8153401" y="1905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7444" name="Oval 135"/>
          <p:cNvSpPr>
            <a:spLocks noChangeAspect="1" noChangeArrowheads="1"/>
          </p:cNvSpPr>
          <p:nvPr/>
        </p:nvSpPr>
        <p:spPr bwMode="auto">
          <a:xfrm>
            <a:off x="7391401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7445" name="AutoShape 136"/>
          <p:cNvCxnSpPr>
            <a:cxnSpLocks noChangeAspect="1" noChangeShapeType="1"/>
            <a:stCxn id="17443" idx="2"/>
            <a:endCxn id="17412" idx="0"/>
          </p:cNvCxnSpPr>
          <p:nvPr/>
        </p:nvCxnSpPr>
        <p:spPr bwMode="auto">
          <a:xfrm rot="10800000" flipV="1">
            <a:off x="6978650" y="2087564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6" name="AutoShape 137"/>
          <p:cNvCxnSpPr>
            <a:cxnSpLocks noChangeAspect="1" noChangeShapeType="1"/>
            <a:stCxn id="17444" idx="2"/>
            <a:endCxn id="17412" idx="4"/>
          </p:cNvCxnSpPr>
          <p:nvPr/>
        </p:nvCxnSpPr>
        <p:spPr bwMode="auto">
          <a:xfrm rot="10800000">
            <a:off x="6978650" y="30861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7" name="AutoShape 138"/>
          <p:cNvCxnSpPr>
            <a:cxnSpLocks noChangeAspect="1" noChangeShapeType="1"/>
            <a:stCxn id="17444" idx="6"/>
            <a:endCxn id="17442" idx="3"/>
          </p:cNvCxnSpPr>
          <p:nvPr/>
        </p:nvCxnSpPr>
        <p:spPr bwMode="auto">
          <a:xfrm flipV="1">
            <a:off x="7766051" y="30337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8" name="AutoShape 139"/>
          <p:cNvCxnSpPr>
            <a:cxnSpLocks noChangeAspect="1" noChangeShapeType="1"/>
            <a:stCxn id="17443" idx="4"/>
            <a:endCxn id="17442" idx="0"/>
          </p:cNvCxnSpPr>
          <p:nvPr/>
        </p:nvCxnSpPr>
        <p:spPr bwMode="auto">
          <a:xfrm>
            <a:off x="8335964" y="22796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9" name="AutoShape 140"/>
          <p:cNvCxnSpPr>
            <a:cxnSpLocks noChangeAspect="1" noChangeShapeType="1"/>
            <a:stCxn id="17412" idx="6"/>
            <a:endCxn id="17442" idx="2"/>
          </p:cNvCxnSpPr>
          <p:nvPr/>
        </p:nvCxnSpPr>
        <p:spPr bwMode="auto">
          <a:xfrm>
            <a:off x="7170739" y="28940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0" name="Oval 141"/>
          <p:cNvSpPr>
            <a:spLocks noChangeAspect="1" noChangeArrowheads="1"/>
          </p:cNvSpPr>
          <p:nvPr/>
        </p:nvSpPr>
        <p:spPr bwMode="auto">
          <a:xfrm>
            <a:off x="9517063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7451" name="AutoShape 142"/>
          <p:cNvCxnSpPr>
            <a:cxnSpLocks noChangeAspect="1" noChangeShapeType="1"/>
            <a:stCxn id="17454" idx="6"/>
            <a:endCxn id="17450" idx="4"/>
          </p:cNvCxnSpPr>
          <p:nvPr/>
        </p:nvCxnSpPr>
        <p:spPr bwMode="auto">
          <a:xfrm flipV="1">
            <a:off x="92805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2" name="AutoShape 143"/>
          <p:cNvCxnSpPr>
            <a:cxnSpLocks noChangeAspect="1" noChangeShapeType="1"/>
            <a:stCxn id="17450" idx="0"/>
            <a:endCxn id="17443" idx="6"/>
          </p:cNvCxnSpPr>
          <p:nvPr/>
        </p:nvCxnSpPr>
        <p:spPr bwMode="auto">
          <a:xfrm rot="5400000" flipH="1">
            <a:off x="8807451" y="1808164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3" name="AutoShape 144"/>
          <p:cNvCxnSpPr>
            <a:cxnSpLocks noChangeAspect="1" noChangeShapeType="1"/>
            <a:stCxn id="17442" idx="6"/>
            <a:endCxn id="17450" idx="2"/>
          </p:cNvCxnSpPr>
          <p:nvPr/>
        </p:nvCxnSpPr>
        <p:spPr bwMode="auto">
          <a:xfrm>
            <a:off x="85296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4" name="Oval 145"/>
          <p:cNvSpPr>
            <a:spLocks noChangeAspect="1" noChangeArrowheads="1"/>
          </p:cNvSpPr>
          <p:nvPr/>
        </p:nvSpPr>
        <p:spPr bwMode="auto">
          <a:xfrm>
            <a:off x="8905876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7455" name="AutoShape 146"/>
          <p:cNvCxnSpPr>
            <a:cxnSpLocks noChangeAspect="1" noChangeShapeType="1"/>
            <a:stCxn id="17442" idx="5"/>
            <a:endCxn id="17454" idx="2"/>
          </p:cNvCxnSpPr>
          <p:nvPr/>
        </p:nvCxnSpPr>
        <p:spPr bwMode="auto">
          <a:xfrm rot="16200000" flipH="1">
            <a:off x="8347076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6" name="Text Box 150"/>
          <p:cNvSpPr txBox="1">
            <a:spLocks noChangeArrowheads="1"/>
          </p:cNvSpPr>
          <p:nvPr/>
        </p:nvSpPr>
        <p:spPr bwMode="auto">
          <a:xfrm>
            <a:off x="92265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57" name="Text Box 151"/>
          <p:cNvSpPr txBox="1">
            <a:spLocks noChangeArrowheads="1"/>
          </p:cNvSpPr>
          <p:nvPr/>
        </p:nvSpPr>
        <p:spPr bwMode="auto">
          <a:xfrm>
            <a:off x="7086600" y="1981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58" name="Text Box 152"/>
          <p:cNvSpPr txBox="1">
            <a:spLocks noChangeArrowheads="1"/>
          </p:cNvSpPr>
          <p:nvPr/>
        </p:nvSpPr>
        <p:spPr bwMode="auto">
          <a:xfrm>
            <a:off x="746760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59" name="Text Box 153"/>
          <p:cNvSpPr txBox="1">
            <a:spLocks noChangeArrowheads="1"/>
          </p:cNvSpPr>
          <p:nvPr/>
        </p:nvSpPr>
        <p:spPr bwMode="auto">
          <a:xfrm>
            <a:off x="891540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60" name="Text Box 154"/>
          <p:cNvSpPr txBox="1">
            <a:spLocks noChangeArrowheads="1"/>
          </p:cNvSpPr>
          <p:nvPr/>
        </p:nvSpPr>
        <p:spPr bwMode="auto">
          <a:xfrm>
            <a:off x="6743700" y="33909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7461" name="Text Box 155"/>
          <p:cNvSpPr txBox="1">
            <a:spLocks noChangeArrowheads="1"/>
          </p:cNvSpPr>
          <p:nvPr/>
        </p:nvSpPr>
        <p:spPr bwMode="auto">
          <a:xfrm>
            <a:off x="9525000" y="3390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62" name="Text Box 157"/>
          <p:cNvSpPr txBox="1">
            <a:spLocks noChangeArrowheads="1"/>
          </p:cNvSpPr>
          <p:nvPr/>
        </p:nvSpPr>
        <p:spPr bwMode="auto">
          <a:xfrm>
            <a:off x="784860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63" name="Text Box 158"/>
          <p:cNvSpPr txBox="1">
            <a:spLocks noChangeArrowheads="1"/>
          </p:cNvSpPr>
          <p:nvPr/>
        </p:nvSpPr>
        <p:spPr bwMode="auto">
          <a:xfrm>
            <a:off x="849630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64" name="Text Box 203"/>
          <p:cNvSpPr txBox="1">
            <a:spLocks noChangeArrowheads="1"/>
          </p:cNvSpPr>
          <p:nvPr/>
        </p:nvSpPr>
        <p:spPr bwMode="auto">
          <a:xfrm>
            <a:off x="4268788" y="1371600"/>
            <a:ext cx="5561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/>
              <a:t>Nodes are labeled with their d(v) values</a:t>
            </a:r>
          </a:p>
        </p:txBody>
      </p:sp>
      <p:sp>
        <p:nvSpPr>
          <p:cNvPr id="17465" name="Text Box 210"/>
          <p:cNvSpPr txBox="1">
            <a:spLocks noChangeArrowheads="1"/>
          </p:cNvSpPr>
          <p:nvPr/>
        </p:nvSpPr>
        <p:spPr bwMode="auto">
          <a:xfrm>
            <a:off x="3581400" y="4724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7466" name="Oval 211"/>
          <p:cNvSpPr>
            <a:spLocks noChangeAspect="1" noChangeArrowheads="1"/>
          </p:cNvSpPr>
          <p:nvPr/>
        </p:nvSpPr>
        <p:spPr bwMode="auto">
          <a:xfrm>
            <a:off x="3773488" y="5149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17467" name="Oval 212"/>
          <p:cNvSpPr>
            <a:spLocks noChangeAspect="1" noChangeArrowheads="1"/>
          </p:cNvSpPr>
          <p:nvPr/>
        </p:nvSpPr>
        <p:spPr bwMode="auto">
          <a:xfrm>
            <a:off x="2400301" y="51498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7468" name="Oval 213"/>
          <p:cNvSpPr>
            <a:spLocks noChangeAspect="1" noChangeArrowheads="1"/>
          </p:cNvSpPr>
          <p:nvPr/>
        </p:nvSpPr>
        <p:spPr bwMode="auto">
          <a:xfrm>
            <a:off x="3771901" y="43434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cxnSp>
        <p:nvCxnSpPr>
          <p:cNvPr id="17469" name="AutoShape 215"/>
          <p:cNvCxnSpPr>
            <a:cxnSpLocks noChangeAspect="1" noChangeShapeType="1"/>
            <a:stCxn id="17468" idx="2"/>
            <a:endCxn id="17467" idx="0"/>
          </p:cNvCxnSpPr>
          <p:nvPr/>
        </p:nvCxnSpPr>
        <p:spPr bwMode="auto">
          <a:xfrm rot="10800000" flipV="1">
            <a:off x="2582864" y="45259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0" name="AutoShape 216"/>
          <p:cNvCxnSpPr>
            <a:cxnSpLocks noChangeAspect="1" noChangeShapeType="1"/>
            <a:stCxn id="17488" idx="2"/>
            <a:endCxn id="17467" idx="4"/>
          </p:cNvCxnSpPr>
          <p:nvPr/>
        </p:nvCxnSpPr>
        <p:spPr bwMode="auto">
          <a:xfrm rot="10800000">
            <a:off x="2582864" y="5524500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1" name="AutoShape 217"/>
          <p:cNvCxnSpPr>
            <a:cxnSpLocks noChangeAspect="1" noChangeShapeType="1"/>
            <a:stCxn id="17488" idx="6"/>
            <a:endCxn id="17466" idx="3"/>
          </p:cNvCxnSpPr>
          <p:nvPr/>
        </p:nvCxnSpPr>
        <p:spPr bwMode="auto">
          <a:xfrm flipV="1">
            <a:off x="3384551" y="5472114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2" name="AutoShape 218"/>
          <p:cNvCxnSpPr>
            <a:cxnSpLocks noChangeAspect="1" noChangeShapeType="1"/>
            <a:stCxn id="17468" idx="4"/>
            <a:endCxn id="17466" idx="0"/>
          </p:cNvCxnSpPr>
          <p:nvPr/>
        </p:nvCxnSpPr>
        <p:spPr bwMode="auto">
          <a:xfrm>
            <a:off x="3954464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3" name="AutoShape 219"/>
          <p:cNvCxnSpPr>
            <a:cxnSpLocks noChangeAspect="1" noChangeShapeType="1"/>
            <a:stCxn id="17467" idx="6"/>
            <a:endCxn id="17466" idx="2"/>
          </p:cNvCxnSpPr>
          <p:nvPr/>
        </p:nvCxnSpPr>
        <p:spPr bwMode="auto">
          <a:xfrm>
            <a:off x="2774951" y="5332413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4" name="Oval 220"/>
          <p:cNvSpPr>
            <a:spLocks noChangeAspect="1" noChangeArrowheads="1"/>
          </p:cNvSpPr>
          <p:nvPr/>
        </p:nvSpPr>
        <p:spPr bwMode="auto">
          <a:xfrm>
            <a:off x="5135563" y="5149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7475" name="AutoShape 221"/>
          <p:cNvCxnSpPr>
            <a:cxnSpLocks noChangeAspect="1" noChangeShapeType="1"/>
            <a:stCxn id="17478" idx="6"/>
            <a:endCxn id="17474" idx="4"/>
          </p:cNvCxnSpPr>
          <p:nvPr/>
        </p:nvCxnSpPr>
        <p:spPr bwMode="auto">
          <a:xfrm flipV="1">
            <a:off x="4899025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6" name="AutoShape 222"/>
          <p:cNvCxnSpPr>
            <a:cxnSpLocks noChangeAspect="1" noChangeShapeType="1"/>
            <a:stCxn id="17474" idx="0"/>
            <a:endCxn id="17468" idx="6"/>
          </p:cNvCxnSpPr>
          <p:nvPr/>
        </p:nvCxnSpPr>
        <p:spPr bwMode="auto">
          <a:xfrm rot="5400000" flipH="1">
            <a:off x="4425951" y="42465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7" name="AutoShape 223"/>
          <p:cNvCxnSpPr>
            <a:cxnSpLocks noChangeAspect="1" noChangeShapeType="1"/>
            <a:stCxn id="17466" idx="6"/>
            <a:endCxn id="17474" idx="2"/>
          </p:cNvCxnSpPr>
          <p:nvPr/>
        </p:nvCxnSpPr>
        <p:spPr bwMode="auto">
          <a:xfrm>
            <a:off x="4148138" y="5332413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8" name="Oval 224"/>
          <p:cNvSpPr>
            <a:spLocks noChangeAspect="1" noChangeArrowheads="1"/>
          </p:cNvSpPr>
          <p:nvPr/>
        </p:nvSpPr>
        <p:spPr bwMode="auto">
          <a:xfrm>
            <a:off x="4524376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7479" name="AutoShape 225"/>
          <p:cNvCxnSpPr>
            <a:cxnSpLocks noChangeAspect="1" noChangeShapeType="1"/>
            <a:stCxn id="17466" idx="5"/>
            <a:endCxn id="17478" idx="2"/>
          </p:cNvCxnSpPr>
          <p:nvPr/>
        </p:nvCxnSpPr>
        <p:spPr bwMode="auto">
          <a:xfrm rot="16200000" flipH="1">
            <a:off x="3965576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0" name="Text Box 226"/>
          <p:cNvSpPr txBox="1">
            <a:spLocks noChangeArrowheads="1"/>
          </p:cNvSpPr>
          <p:nvPr/>
        </p:nvSpPr>
        <p:spPr bwMode="auto">
          <a:xfrm>
            <a:off x="4845050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81" name="Text Box 227"/>
          <p:cNvSpPr txBox="1">
            <a:spLocks noChangeArrowheads="1"/>
          </p:cNvSpPr>
          <p:nvPr/>
        </p:nvSpPr>
        <p:spPr bwMode="auto">
          <a:xfrm>
            <a:off x="2705100" y="4419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82" name="Text Box 228"/>
          <p:cNvSpPr txBox="1">
            <a:spLocks noChangeArrowheads="1"/>
          </p:cNvSpPr>
          <p:nvPr/>
        </p:nvSpPr>
        <p:spPr bwMode="auto">
          <a:xfrm>
            <a:off x="3086100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83" name="Text Box 229"/>
          <p:cNvSpPr txBox="1">
            <a:spLocks noChangeArrowheads="1"/>
          </p:cNvSpPr>
          <p:nvPr/>
        </p:nvSpPr>
        <p:spPr bwMode="auto">
          <a:xfrm>
            <a:off x="4533900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84" name="Text Box 230"/>
          <p:cNvSpPr txBox="1">
            <a:spLocks noChangeArrowheads="1"/>
          </p:cNvSpPr>
          <p:nvPr/>
        </p:nvSpPr>
        <p:spPr bwMode="auto">
          <a:xfrm>
            <a:off x="2362200" y="58293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7485" name="Text Box 231"/>
          <p:cNvSpPr txBox="1">
            <a:spLocks noChangeArrowheads="1"/>
          </p:cNvSpPr>
          <p:nvPr/>
        </p:nvSpPr>
        <p:spPr bwMode="auto">
          <a:xfrm>
            <a:off x="5143500" y="5829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86" name="Text Box 232"/>
          <p:cNvSpPr txBox="1">
            <a:spLocks noChangeArrowheads="1"/>
          </p:cNvSpPr>
          <p:nvPr/>
        </p:nvSpPr>
        <p:spPr bwMode="auto">
          <a:xfrm>
            <a:off x="3467100" y="5562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87" name="Text Box 233"/>
          <p:cNvSpPr txBox="1">
            <a:spLocks noChangeArrowheads="1"/>
          </p:cNvSpPr>
          <p:nvPr/>
        </p:nvSpPr>
        <p:spPr bwMode="auto">
          <a:xfrm>
            <a:off x="4114800" y="5562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88" name="Oval 214"/>
          <p:cNvSpPr>
            <a:spLocks noChangeAspect="1" noChangeArrowheads="1"/>
          </p:cNvSpPr>
          <p:nvPr/>
        </p:nvSpPr>
        <p:spPr bwMode="auto">
          <a:xfrm>
            <a:off x="3009901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89" name="Oval 204"/>
          <p:cNvSpPr>
            <a:spLocks noChangeAspect="1" noChangeArrowheads="1"/>
          </p:cNvSpPr>
          <p:nvPr/>
        </p:nvSpPr>
        <p:spPr bwMode="auto">
          <a:xfrm>
            <a:off x="6553201" y="25273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7490" name="Oval 206"/>
          <p:cNvSpPr>
            <a:spLocks noChangeAspect="1" noChangeArrowheads="1"/>
          </p:cNvSpPr>
          <p:nvPr/>
        </p:nvSpPr>
        <p:spPr bwMode="auto">
          <a:xfrm>
            <a:off x="8396288" y="25146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17491" name="Oval 205"/>
          <p:cNvSpPr>
            <a:spLocks noChangeAspect="1" noChangeArrowheads="1"/>
          </p:cNvSpPr>
          <p:nvPr/>
        </p:nvSpPr>
        <p:spPr bwMode="auto">
          <a:xfrm>
            <a:off x="9767888" y="25146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7492" name="Oval 207"/>
          <p:cNvSpPr>
            <a:spLocks noChangeAspect="1" noChangeArrowheads="1"/>
          </p:cNvSpPr>
          <p:nvPr/>
        </p:nvSpPr>
        <p:spPr bwMode="auto">
          <a:xfrm>
            <a:off x="5386388" y="50292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</a:p>
        </p:txBody>
      </p:sp>
      <p:sp>
        <p:nvSpPr>
          <p:cNvPr id="17493" name="Oval 209"/>
          <p:cNvSpPr>
            <a:spLocks noChangeAspect="1" noChangeArrowheads="1"/>
          </p:cNvSpPr>
          <p:nvPr/>
        </p:nvSpPr>
        <p:spPr bwMode="auto">
          <a:xfrm>
            <a:off x="2147888" y="50434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7494" name="Oval 234"/>
          <p:cNvSpPr>
            <a:spLocks noChangeAspect="1" noChangeArrowheads="1"/>
          </p:cNvSpPr>
          <p:nvPr/>
        </p:nvSpPr>
        <p:spPr bwMode="auto">
          <a:xfrm>
            <a:off x="2971801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7495" name="Oval 208"/>
          <p:cNvSpPr>
            <a:spLocks noChangeAspect="1" noChangeArrowheads="1"/>
          </p:cNvSpPr>
          <p:nvPr/>
        </p:nvSpPr>
        <p:spPr bwMode="auto">
          <a:xfrm>
            <a:off x="2833688" y="55006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7496" name="Oval 235"/>
          <p:cNvSpPr>
            <a:spLocks noChangeAspect="1" noChangeArrowheads="1"/>
          </p:cNvSpPr>
          <p:nvPr/>
        </p:nvSpPr>
        <p:spPr bwMode="auto">
          <a:xfrm>
            <a:off x="4648201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7497" name="Oval 236"/>
          <p:cNvSpPr>
            <a:spLocks noChangeAspect="1" noChangeArrowheads="1"/>
          </p:cNvSpPr>
          <p:nvPr/>
        </p:nvSpPr>
        <p:spPr bwMode="auto">
          <a:xfrm>
            <a:off x="8177213" y="5149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17498" name="Oval 237"/>
          <p:cNvSpPr>
            <a:spLocks noChangeAspect="1" noChangeArrowheads="1"/>
          </p:cNvSpPr>
          <p:nvPr/>
        </p:nvSpPr>
        <p:spPr bwMode="auto">
          <a:xfrm>
            <a:off x="6804026" y="51498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7499" name="Oval 238"/>
          <p:cNvSpPr>
            <a:spLocks noChangeAspect="1" noChangeArrowheads="1"/>
          </p:cNvSpPr>
          <p:nvPr/>
        </p:nvSpPr>
        <p:spPr bwMode="auto">
          <a:xfrm>
            <a:off x="8175626" y="43434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7500" name="Oval 239"/>
          <p:cNvSpPr>
            <a:spLocks noChangeAspect="1" noChangeArrowheads="1"/>
          </p:cNvSpPr>
          <p:nvPr/>
        </p:nvSpPr>
        <p:spPr bwMode="auto">
          <a:xfrm>
            <a:off x="7413626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17501" name="AutoShape 240"/>
          <p:cNvCxnSpPr>
            <a:cxnSpLocks noChangeAspect="1" noChangeShapeType="1"/>
            <a:stCxn id="17499" idx="2"/>
            <a:endCxn id="17498" idx="0"/>
          </p:cNvCxnSpPr>
          <p:nvPr/>
        </p:nvCxnSpPr>
        <p:spPr bwMode="auto">
          <a:xfrm rot="10800000" flipV="1">
            <a:off x="6986589" y="45259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2" name="AutoShape 241"/>
          <p:cNvCxnSpPr>
            <a:cxnSpLocks noChangeAspect="1" noChangeShapeType="1"/>
            <a:stCxn id="17500" idx="2"/>
            <a:endCxn id="17498" idx="4"/>
          </p:cNvCxnSpPr>
          <p:nvPr/>
        </p:nvCxnSpPr>
        <p:spPr bwMode="auto">
          <a:xfrm rot="10800000">
            <a:off x="6986589" y="5524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3" name="AutoShape 242"/>
          <p:cNvCxnSpPr>
            <a:cxnSpLocks noChangeAspect="1" noChangeShapeType="1"/>
            <a:stCxn id="17500" idx="6"/>
            <a:endCxn id="17497" idx="3"/>
          </p:cNvCxnSpPr>
          <p:nvPr/>
        </p:nvCxnSpPr>
        <p:spPr bwMode="auto">
          <a:xfrm flipV="1">
            <a:off x="7788276" y="54721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4" name="AutoShape 243"/>
          <p:cNvCxnSpPr>
            <a:cxnSpLocks noChangeAspect="1" noChangeShapeType="1"/>
            <a:stCxn id="17499" idx="4"/>
            <a:endCxn id="17497" idx="0"/>
          </p:cNvCxnSpPr>
          <p:nvPr/>
        </p:nvCxnSpPr>
        <p:spPr bwMode="auto">
          <a:xfrm>
            <a:off x="8358189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5" name="AutoShape 244"/>
          <p:cNvCxnSpPr>
            <a:cxnSpLocks noChangeAspect="1" noChangeShapeType="1"/>
            <a:stCxn id="17498" idx="6"/>
            <a:endCxn id="17497" idx="2"/>
          </p:cNvCxnSpPr>
          <p:nvPr/>
        </p:nvCxnSpPr>
        <p:spPr bwMode="auto">
          <a:xfrm>
            <a:off x="7178676" y="5332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06" name="Oval 245"/>
          <p:cNvSpPr>
            <a:spLocks noChangeAspect="1" noChangeArrowheads="1"/>
          </p:cNvSpPr>
          <p:nvPr/>
        </p:nvSpPr>
        <p:spPr bwMode="auto">
          <a:xfrm>
            <a:off x="9539288" y="5149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</a:p>
        </p:txBody>
      </p:sp>
      <p:cxnSp>
        <p:nvCxnSpPr>
          <p:cNvPr id="17507" name="AutoShape 246"/>
          <p:cNvCxnSpPr>
            <a:cxnSpLocks noChangeAspect="1" noChangeShapeType="1"/>
            <a:stCxn id="17510" idx="6"/>
            <a:endCxn id="17506" idx="4"/>
          </p:cNvCxnSpPr>
          <p:nvPr/>
        </p:nvCxnSpPr>
        <p:spPr bwMode="auto">
          <a:xfrm flipV="1">
            <a:off x="9302750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8" name="AutoShape 247"/>
          <p:cNvCxnSpPr>
            <a:cxnSpLocks noChangeAspect="1" noChangeShapeType="1"/>
            <a:stCxn id="17506" idx="0"/>
            <a:endCxn id="17499" idx="6"/>
          </p:cNvCxnSpPr>
          <p:nvPr/>
        </p:nvCxnSpPr>
        <p:spPr bwMode="auto">
          <a:xfrm rot="5400000" flipH="1">
            <a:off x="8829676" y="42465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9" name="AutoShape 248"/>
          <p:cNvCxnSpPr>
            <a:cxnSpLocks noChangeAspect="1" noChangeShapeType="1"/>
            <a:stCxn id="17497" idx="6"/>
            <a:endCxn id="17506" idx="2"/>
          </p:cNvCxnSpPr>
          <p:nvPr/>
        </p:nvCxnSpPr>
        <p:spPr bwMode="auto">
          <a:xfrm>
            <a:off x="8551863" y="5332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0" name="Oval 249"/>
          <p:cNvSpPr>
            <a:spLocks noChangeAspect="1" noChangeArrowheads="1"/>
          </p:cNvSpPr>
          <p:nvPr/>
        </p:nvSpPr>
        <p:spPr bwMode="auto">
          <a:xfrm>
            <a:off x="8928101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17511" name="AutoShape 250"/>
          <p:cNvCxnSpPr>
            <a:cxnSpLocks noChangeAspect="1" noChangeShapeType="1"/>
            <a:stCxn id="17497" idx="5"/>
            <a:endCxn id="17510" idx="2"/>
          </p:cNvCxnSpPr>
          <p:nvPr/>
        </p:nvCxnSpPr>
        <p:spPr bwMode="auto">
          <a:xfrm rot="16200000" flipH="1">
            <a:off x="8369301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2" name="Text Box 251"/>
          <p:cNvSpPr txBox="1">
            <a:spLocks noChangeArrowheads="1"/>
          </p:cNvSpPr>
          <p:nvPr/>
        </p:nvSpPr>
        <p:spPr bwMode="auto">
          <a:xfrm>
            <a:off x="9248775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513" name="Text Box 252"/>
          <p:cNvSpPr txBox="1">
            <a:spLocks noChangeArrowheads="1"/>
          </p:cNvSpPr>
          <p:nvPr/>
        </p:nvSpPr>
        <p:spPr bwMode="auto">
          <a:xfrm>
            <a:off x="7108825" y="4419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514" name="Text Box 253"/>
          <p:cNvSpPr txBox="1">
            <a:spLocks noChangeArrowheads="1"/>
          </p:cNvSpPr>
          <p:nvPr/>
        </p:nvSpPr>
        <p:spPr bwMode="auto">
          <a:xfrm>
            <a:off x="7489825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515" name="Text Box 254"/>
          <p:cNvSpPr txBox="1">
            <a:spLocks noChangeArrowheads="1"/>
          </p:cNvSpPr>
          <p:nvPr/>
        </p:nvSpPr>
        <p:spPr bwMode="auto">
          <a:xfrm>
            <a:off x="8937625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516" name="Text Box 255"/>
          <p:cNvSpPr txBox="1">
            <a:spLocks noChangeArrowheads="1"/>
          </p:cNvSpPr>
          <p:nvPr/>
        </p:nvSpPr>
        <p:spPr bwMode="auto">
          <a:xfrm>
            <a:off x="6765925" y="58293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7517" name="Text Box 256"/>
          <p:cNvSpPr txBox="1">
            <a:spLocks noChangeArrowheads="1"/>
          </p:cNvSpPr>
          <p:nvPr/>
        </p:nvSpPr>
        <p:spPr bwMode="auto">
          <a:xfrm>
            <a:off x="9547225" y="5829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518" name="Text Box 257"/>
          <p:cNvSpPr txBox="1">
            <a:spLocks noChangeArrowheads="1"/>
          </p:cNvSpPr>
          <p:nvPr/>
        </p:nvSpPr>
        <p:spPr bwMode="auto">
          <a:xfrm>
            <a:off x="7985125" y="4724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7519" name="Text Box 258"/>
          <p:cNvSpPr txBox="1">
            <a:spLocks noChangeArrowheads="1"/>
          </p:cNvSpPr>
          <p:nvPr/>
        </p:nvSpPr>
        <p:spPr bwMode="auto">
          <a:xfrm>
            <a:off x="7870825" y="5562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520" name="Text Box 259"/>
          <p:cNvSpPr txBox="1">
            <a:spLocks noChangeArrowheads="1"/>
          </p:cNvSpPr>
          <p:nvPr/>
        </p:nvSpPr>
        <p:spPr bwMode="auto">
          <a:xfrm>
            <a:off x="8518525" y="5562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521" name="Oval 260"/>
          <p:cNvSpPr>
            <a:spLocks noChangeAspect="1" noChangeArrowheads="1"/>
          </p:cNvSpPr>
          <p:nvPr/>
        </p:nvSpPr>
        <p:spPr bwMode="auto">
          <a:xfrm>
            <a:off x="900588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771046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DAG-based Algorithm </a:t>
            </a:r>
            <a:br>
              <a:rPr lang="en-US" dirty="0" smtClean="0"/>
            </a:br>
            <a:r>
              <a:rPr lang="en-US" dirty="0" smtClean="0"/>
              <a:t>(not in book)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Works even with negative-weight edges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Uses topological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Doesn’t use any fancy data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Is much faster than </a:t>
            </a:r>
            <a:r>
              <a:rPr lang="en-US" altLang="lv-LV" sz="2000" dirty="0" err="1"/>
              <a:t>Dijkstra’s</a:t>
            </a:r>
            <a:r>
              <a:rPr lang="en-US" altLang="lv-LV" sz="2000" dirty="0"/>
              <a:t>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Running time: O(</a:t>
            </a:r>
            <a:r>
              <a:rPr lang="en-US" altLang="lv-LV" sz="2000" dirty="0" err="1"/>
              <a:t>n+m</a:t>
            </a:r>
            <a:r>
              <a:rPr lang="en-US" altLang="lv-LV" sz="2000" dirty="0"/>
              <a:t>).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C7468E6-AD3B-4890-9A2D-DACD40D394B5}" type="slidenum">
              <a:rPr lang="en-US" altLang="lv-LV" sz="1400"/>
              <a:pPr eaLnBrk="1" hangingPunct="1"/>
              <a:t>17</a:t>
            </a:fld>
            <a:endParaRPr lang="en-US" altLang="lv-LV" sz="1400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6781800" y="2085921"/>
            <a:ext cx="45148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DagDistances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v.setDistance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latin typeface="Times New Roman" panose="02020603050405020304" pitchFamily="18" charset="0"/>
              </a:rPr>
              <a:t>	{ Perform a topological sort of the vertices }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to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n 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do    </a:t>
            </a:r>
            <a:r>
              <a:rPr lang="en-US" altLang="lv-LV" sz="1800">
                <a:latin typeface="Times New Roman" panose="02020603050405020304" pitchFamily="18" charset="0"/>
              </a:rPr>
              <a:t>{in topological order}</a:t>
            </a:r>
            <a:endParaRPr lang="en-US" altLang="lv-LV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each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u.outEdges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>
                <a:latin typeface="Times New Roman" panose="02020603050405020304" pitchFamily="18" charset="0"/>
              </a:rPr>
              <a:t>{ relax edge 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latin typeface="Times New Roman" panose="02020603050405020304" pitchFamily="18" charset="0"/>
              </a:rPr>
              <a:t> }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z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r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e.weight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&lt;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6304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DAG Example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21B7F20-3CA5-4B7E-8E2E-85C3373BCDE8}" type="slidenum">
              <a:rPr lang="en-US" altLang="lv-LV" sz="1400"/>
              <a:pPr eaLnBrk="1" hangingPunct="1"/>
              <a:t>18</a:t>
            </a:fld>
            <a:endParaRPr lang="en-US" altLang="lv-LV" sz="140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Shortest Paths</a:t>
            </a:r>
          </a:p>
        </p:txBody>
      </p:sp>
      <p:sp>
        <p:nvSpPr>
          <p:cNvPr id="19460" name="Oval 2"/>
          <p:cNvSpPr>
            <a:spLocks noChangeAspect="1" noChangeArrowheads="1"/>
          </p:cNvSpPr>
          <p:nvPr/>
        </p:nvSpPr>
        <p:spPr bwMode="auto">
          <a:xfrm>
            <a:off x="6796088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7962900" y="2286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9463" name="Oval 5"/>
          <p:cNvSpPr>
            <a:spLocks noChangeAspect="1" noChangeArrowheads="1"/>
          </p:cNvSpPr>
          <p:nvPr/>
        </p:nvSpPr>
        <p:spPr bwMode="auto">
          <a:xfrm>
            <a:off x="3811588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64" name="Oval 6"/>
          <p:cNvSpPr>
            <a:spLocks noChangeAspect="1" noChangeArrowheads="1"/>
          </p:cNvSpPr>
          <p:nvPr/>
        </p:nvSpPr>
        <p:spPr bwMode="auto">
          <a:xfrm>
            <a:off x="2438401" y="27114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65" name="Oval 7"/>
          <p:cNvSpPr>
            <a:spLocks noChangeAspect="1" noChangeArrowheads="1"/>
          </p:cNvSpPr>
          <p:nvPr/>
        </p:nvSpPr>
        <p:spPr bwMode="auto">
          <a:xfrm>
            <a:off x="3810001" y="1905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9466" name="Oval 8"/>
          <p:cNvSpPr>
            <a:spLocks noChangeAspect="1" noChangeArrowheads="1"/>
          </p:cNvSpPr>
          <p:nvPr/>
        </p:nvSpPr>
        <p:spPr bwMode="auto">
          <a:xfrm>
            <a:off x="3048001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9467" name="AutoShape 9"/>
          <p:cNvCxnSpPr>
            <a:cxnSpLocks noChangeAspect="1" noChangeShapeType="1"/>
            <a:stCxn id="19465" idx="2"/>
            <a:endCxn id="19464" idx="0"/>
          </p:cNvCxnSpPr>
          <p:nvPr/>
        </p:nvCxnSpPr>
        <p:spPr bwMode="auto">
          <a:xfrm rot="10800000" flipV="1">
            <a:off x="2620964" y="20875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Aspect="1" noChangeShapeType="1"/>
            <a:stCxn id="19466" idx="2"/>
            <a:endCxn id="19464" idx="4"/>
          </p:cNvCxnSpPr>
          <p:nvPr/>
        </p:nvCxnSpPr>
        <p:spPr bwMode="auto">
          <a:xfrm rot="10800000">
            <a:off x="2620964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Aspect="1" noChangeShapeType="1"/>
            <a:stCxn id="19466" idx="6"/>
            <a:endCxn id="19463" idx="3"/>
          </p:cNvCxnSpPr>
          <p:nvPr/>
        </p:nvCxnSpPr>
        <p:spPr bwMode="auto">
          <a:xfrm flipV="1">
            <a:off x="3422651" y="30337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Aspect="1" noChangeShapeType="1"/>
            <a:stCxn id="19465" idx="4"/>
            <a:endCxn id="19463" idx="0"/>
          </p:cNvCxnSpPr>
          <p:nvPr/>
        </p:nvCxnSpPr>
        <p:spPr bwMode="auto">
          <a:xfrm>
            <a:off x="3992564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3"/>
          <p:cNvCxnSpPr>
            <a:cxnSpLocks noChangeAspect="1" noChangeShapeType="1"/>
            <a:stCxn id="19464" idx="6"/>
            <a:endCxn id="19463" idx="2"/>
          </p:cNvCxnSpPr>
          <p:nvPr/>
        </p:nvCxnSpPr>
        <p:spPr bwMode="auto">
          <a:xfrm>
            <a:off x="2813051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2" name="Oval 14"/>
          <p:cNvSpPr>
            <a:spLocks noChangeAspect="1" noChangeArrowheads="1"/>
          </p:cNvSpPr>
          <p:nvPr/>
        </p:nvSpPr>
        <p:spPr bwMode="auto">
          <a:xfrm>
            <a:off x="5173663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9473" name="AutoShape 15"/>
          <p:cNvCxnSpPr>
            <a:cxnSpLocks noChangeAspect="1" noChangeShapeType="1"/>
            <a:stCxn id="19476" idx="6"/>
            <a:endCxn id="19472" idx="4"/>
          </p:cNvCxnSpPr>
          <p:nvPr/>
        </p:nvCxnSpPr>
        <p:spPr bwMode="auto">
          <a:xfrm flipV="1">
            <a:off x="4937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16"/>
          <p:cNvCxnSpPr>
            <a:cxnSpLocks noChangeAspect="1" noChangeShapeType="1"/>
            <a:stCxn id="19472" idx="0"/>
            <a:endCxn id="19465" idx="6"/>
          </p:cNvCxnSpPr>
          <p:nvPr/>
        </p:nvCxnSpPr>
        <p:spPr bwMode="auto">
          <a:xfrm rot="5400000" flipH="1">
            <a:off x="4464051" y="18081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AutoShape 17"/>
          <p:cNvCxnSpPr>
            <a:cxnSpLocks noChangeAspect="1" noChangeShapeType="1"/>
            <a:stCxn id="19463" idx="6"/>
            <a:endCxn id="19472" idx="2"/>
          </p:cNvCxnSpPr>
          <p:nvPr/>
        </p:nvCxnSpPr>
        <p:spPr bwMode="auto">
          <a:xfrm>
            <a:off x="4186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6" name="Oval 18"/>
          <p:cNvSpPr>
            <a:spLocks noChangeAspect="1" noChangeArrowheads="1"/>
          </p:cNvSpPr>
          <p:nvPr/>
        </p:nvSpPr>
        <p:spPr bwMode="auto">
          <a:xfrm>
            <a:off x="4562476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9477" name="AutoShape 19"/>
          <p:cNvCxnSpPr>
            <a:cxnSpLocks noChangeAspect="1" noChangeShapeType="1"/>
            <a:stCxn id="19463" idx="5"/>
            <a:endCxn id="19476" idx="2"/>
          </p:cNvCxnSpPr>
          <p:nvPr/>
        </p:nvCxnSpPr>
        <p:spPr bwMode="auto">
          <a:xfrm rot="16200000" flipH="1">
            <a:off x="4003676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8" name="Text Box 20"/>
          <p:cNvSpPr txBox="1">
            <a:spLocks noChangeArrowheads="1"/>
          </p:cNvSpPr>
          <p:nvPr/>
        </p:nvSpPr>
        <p:spPr bwMode="auto">
          <a:xfrm>
            <a:off x="48831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479" name="Text Box 21"/>
          <p:cNvSpPr txBox="1">
            <a:spLocks noChangeArrowheads="1"/>
          </p:cNvSpPr>
          <p:nvPr/>
        </p:nvSpPr>
        <p:spPr bwMode="auto">
          <a:xfrm>
            <a:off x="2743200" y="1981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9480" name="Text Box 22"/>
          <p:cNvSpPr txBox="1">
            <a:spLocks noChangeArrowheads="1"/>
          </p:cNvSpPr>
          <p:nvPr/>
        </p:nvSpPr>
        <p:spPr bwMode="auto">
          <a:xfrm>
            <a:off x="312420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9481" name="Text Box 23"/>
          <p:cNvSpPr txBox="1">
            <a:spLocks noChangeArrowheads="1"/>
          </p:cNvSpPr>
          <p:nvPr/>
        </p:nvSpPr>
        <p:spPr bwMode="auto">
          <a:xfrm>
            <a:off x="457200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482" name="Text Box 24"/>
          <p:cNvSpPr txBox="1">
            <a:spLocks noChangeArrowheads="1"/>
          </p:cNvSpPr>
          <p:nvPr/>
        </p:nvSpPr>
        <p:spPr bwMode="auto">
          <a:xfrm>
            <a:off x="2400300" y="33909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19483" name="Text Box 25"/>
          <p:cNvSpPr txBox="1">
            <a:spLocks noChangeArrowheads="1"/>
          </p:cNvSpPr>
          <p:nvPr/>
        </p:nvSpPr>
        <p:spPr bwMode="auto">
          <a:xfrm>
            <a:off x="5181600" y="3390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484" name="Text Box 26"/>
          <p:cNvSpPr txBox="1">
            <a:spLocks noChangeArrowheads="1"/>
          </p:cNvSpPr>
          <p:nvPr/>
        </p:nvSpPr>
        <p:spPr bwMode="auto">
          <a:xfrm>
            <a:off x="3619500" y="2286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9485" name="Text Box 27"/>
          <p:cNvSpPr txBox="1">
            <a:spLocks noChangeArrowheads="1"/>
          </p:cNvSpPr>
          <p:nvPr/>
        </p:nvSpPr>
        <p:spPr bwMode="auto">
          <a:xfrm>
            <a:off x="350520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486" name="Text Box 28"/>
          <p:cNvSpPr txBox="1">
            <a:spLocks noChangeArrowheads="1"/>
          </p:cNvSpPr>
          <p:nvPr/>
        </p:nvSpPr>
        <p:spPr bwMode="auto">
          <a:xfrm>
            <a:off x="415290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9487" name="AutoShape 29"/>
          <p:cNvSpPr>
            <a:spLocks noChangeArrowheads="1"/>
          </p:cNvSpPr>
          <p:nvPr/>
        </p:nvSpPr>
        <p:spPr bwMode="auto">
          <a:xfrm>
            <a:off x="5867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488" name="AutoShape 30"/>
          <p:cNvSpPr>
            <a:spLocks noChangeArrowheads="1"/>
          </p:cNvSpPr>
          <p:nvPr/>
        </p:nvSpPr>
        <p:spPr bwMode="auto">
          <a:xfrm rot="19375579">
            <a:off x="5486401" y="4038601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489" name="AutoShape 31"/>
          <p:cNvSpPr>
            <a:spLocks noChangeArrowheads="1"/>
          </p:cNvSpPr>
          <p:nvPr/>
        </p:nvSpPr>
        <p:spPr bwMode="auto">
          <a:xfrm>
            <a:off x="5867400" y="51943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490" name="Oval 32"/>
          <p:cNvSpPr>
            <a:spLocks noChangeAspect="1" noChangeArrowheads="1"/>
          </p:cNvSpPr>
          <p:nvPr/>
        </p:nvSpPr>
        <p:spPr bwMode="auto">
          <a:xfrm>
            <a:off x="8154988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91" name="Oval 33"/>
          <p:cNvSpPr>
            <a:spLocks noChangeAspect="1" noChangeArrowheads="1"/>
          </p:cNvSpPr>
          <p:nvPr/>
        </p:nvSpPr>
        <p:spPr bwMode="auto">
          <a:xfrm>
            <a:off x="8153401" y="1905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9492" name="Oval 34"/>
          <p:cNvSpPr>
            <a:spLocks noChangeAspect="1" noChangeArrowheads="1"/>
          </p:cNvSpPr>
          <p:nvPr/>
        </p:nvSpPr>
        <p:spPr bwMode="auto">
          <a:xfrm>
            <a:off x="7391401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9493" name="AutoShape 35"/>
          <p:cNvCxnSpPr>
            <a:cxnSpLocks noChangeAspect="1" noChangeShapeType="1"/>
            <a:stCxn id="19491" idx="2"/>
            <a:endCxn id="19460" idx="0"/>
          </p:cNvCxnSpPr>
          <p:nvPr/>
        </p:nvCxnSpPr>
        <p:spPr bwMode="auto">
          <a:xfrm rot="10800000" flipV="1">
            <a:off x="6978650" y="2087564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4" name="AutoShape 36"/>
          <p:cNvCxnSpPr>
            <a:cxnSpLocks noChangeAspect="1" noChangeShapeType="1"/>
            <a:stCxn id="19492" idx="2"/>
            <a:endCxn id="19460" idx="4"/>
          </p:cNvCxnSpPr>
          <p:nvPr/>
        </p:nvCxnSpPr>
        <p:spPr bwMode="auto">
          <a:xfrm rot="10800000">
            <a:off x="6978650" y="30861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5" name="AutoShape 37"/>
          <p:cNvCxnSpPr>
            <a:cxnSpLocks noChangeAspect="1" noChangeShapeType="1"/>
            <a:stCxn id="19492" idx="6"/>
            <a:endCxn id="19490" idx="3"/>
          </p:cNvCxnSpPr>
          <p:nvPr/>
        </p:nvCxnSpPr>
        <p:spPr bwMode="auto">
          <a:xfrm flipV="1">
            <a:off x="7766051" y="30337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6" name="AutoShape 38"/>
          <p:cNvCxnSpPr>
            <a:cxnSpLocks noChangeAspect="1" noChangeShapeType="1"/>
            <a:stCxn id="19491" idx="4"/>
            <a:endCxn id="19490" idx="0"/>
          </p:cNvCxnSpPr>
          <p:nvPr/>
        </p:nvCxnSpPr>
        <p:spPr bwMode="auto">
          <a:xfrm>
            <a:off x="8335964" y="22796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7" name="AutoShape 39"/>
          <p:cNvCxnSpPr>
            <a:cxnSpLocks noChangeAspect="1" noChangeShapeType="1"/>
            <a:stCxn id="19460" idx="6"/>
            <a:endCxn id="19490" idx="2"/>
          </p:cNvCxnSpPr>
          <p:nvPr/>
        </p:nvCxnSpPr>
        <p:spPr bwMode="auto">
          <a:xfrm>
            <a:off x="7170739" y="28940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8" name="Oval 40"/>
          <p:cNvSpPr>
            <a:spLocks noChangeAspect="1" noChangeArrowheads="1"/>
          </p:cNvSpPr>
          <p:nvPr/>
        </p:nvSpPr>
        <p:spPr bwMode="auto">
          <a:xfrm>
            <a:off x="9517063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9499" name="AutoShape 41"/>
          <p:cNvCxnSpPr>
            <a:cxnSpLocks noChangeAspect="1" noChangeShapeType="1"/>
            <a:stCxn id="19502" idx="6"/>
            <a:endCxn id="19498" idx="4"/>
          </p:cNvCxnSpPr>
          <p:nvPr/>
        </p:nvCxnSpPr>
        <p:spPr bwMode="auto">
          <a:xfrm flipV="1">
            <a:off x="92805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0" name="AutoShape 42"/>
          <p:cNvCxnSpPr>
            <a:cxnSpLocks noChangeAspect="1" noChangeShapeType="1"/>
            <a:stCxn id="19498" idx="0"/>
            <a:endCxn id="19491" idx="6"/>
          </p:cNvCxnSpPr>
          <p:nvPr/>
        </p:nvCxnSpPr>
        <p:spPr bwMode="auto">
          <a:xfrm rot="5400000" flipH="1">
            <a:off x="8807451" y="1808164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1" name="AutoShape 43"/>
          <p:cNvCxnSpPr>
            <a:cxnSpLocks noChangeAspect="1" noChangeShapeType="1"/>
            <a:stCxn id="19490" idx="6"/>
            <a:endCxn id="19498" idx="2"/>
          </p:cNvCxnSpPr>
          <p:nvPr/>
        </p:nvCxnSpPr>
        <p:spPr bwMode="auto">
          <a:xfrm>
            <a:off x="85296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2" name="Oval 44"/>
          <p:cNvSpPr>
            <a:spLocks noChangeAspect="1" noChangeArrowheads="1"/>
          </p:cNvSpPr>
          <p:nvPr/>
        </p:nvSpPr>
        <p:spPr bwMode="auto">
          <a:xfrm>
            <a:off x="8905876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9503" name="AutoShape 45"/>
          <p:cNvCxnSpPr>
            <a:cxnSpLocks noChangeAspect="1" noChangeShapeType="1"/>
            <a:stCxn id="19490" idx="5"/>
            <a:endCxn id="19502" idx="2"/>
          </p:cNvCxnSpPr>
          <p:nvPr/>
        </p:nvCxnSpPr>
        <p:spPr bwMode="auto">
          <a:xfrm rot="16200000" flipH="1">
            <a:off x="8347076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4" name="Text Box 46"/>
          <p:cNvSpPr txBox="1">
            <a:spLocks noChangeArrowheads="1"/>
          </p:cNvSpPr>
          <p:nvPr/>
        </p:nvSpPr>
        <p:spPr bwMode="auto">
          <a:xfrm>
            <a:off x="92265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05" name="Text Box 47"/>
          <p:cNvSpPr txBox="1">
            <a:spLocks noChangeArrowheads="1"/>
          </p:cNvSpPr>
          <p:nvPr/>
        </p:nvSpPr>
        <p:spPr bwMode="auto">
          <a:xfrm>
            <a:off x="7086600" y="1981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9506" name="Text Box 48"/>
          <p:cNvSpPr txBox="1">
            <a:spLocks noChangeArrowheads="1"/>
          </p:cNvSpPr>
          <p:nvPr/>
        </p:nvSpPr>
        <p:spPr bwMode="auto">
          <a:xfrm>
            <a:off x="746760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9507" name="Text Box 49"/>
          <p:cNvSpPr txBox="1">
            <a:spLocks noChangeArrowheads="1"/>
          </p:cNvSpPr>
          <p:nvPr/>
        </p:nvSpPr>
        <p:spPr bwMode="auto">
          <a:xfrm>
            <a:off x="891540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508" name="Text Box 50"/>
          <p:cNvSpPr txBox="1">
            <a:spLocks noChangeArrowheads="1"/>
          </p:cNvSpPr>
          <p:nvPr/>
        </p:nvSpPr>
        <p:spPr bwMode="auto">
          <a:xfrm>
            <a:off x="6743700" y="33909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19509" name="Text Box 51"/>
          <p:cNvSpPr txBox="1">
            <a:spLocks noChangeArrowheads="1"/>
          </p:cNvSpPr>
          <p:nvPr/>
        </p:nvSpPr>
        <p:spPr bwMode="auto">
          <a:xfrm>
            <a:off x="9525000" y="3390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510" name="Text Box 52"/>
          <p:cNvSpPr txBox="1">
            <a:spLocks noChangeArrowheads="1"/>
          </p:cNvSpPr>
          <p:nvPr/>
        </p:nvSpPr>
        <p:spPr bwMode="auto">
          <a:xfrm>
            <a:off x="784860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11" name="Text Box 53"/>
          <p:cNvSpPr txBox="1">
            <a:spLocks noChangeArrowheads="1"/>
          </p:cNvSpPr>
          <p:nvPr/>
        </p:nvSpPr>
        <p:spPr bwMode="auto">
          <a:xfrm>
            <a:off x="849630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9512" name="Text Box 54"/>
          <p:cNvSpPr txBox="1">
            <a:spLocks noChangeArrowheads="1"/>
          </p:cNvSpPr>
          <p:nvPr/>
        </p:nvSpPr>
        <p:spPr bwMode="auto">
          <a:xfrm>
            <a:off x="4268788" y="1371600"/>
            <a:ext cx="5561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Nodes are labeled with their d(v) values</a:t>
            </a:r>
          </a:p>
        </p:txBody>
      </p:sp>
      <p:sp>
        <p:nvSpPr>
          <p:cNvPr id="19513" name="Text Box 55"/>
          <p:cNvSpPr txBox="1">
            <a:spLocks noChangeArrowheads="1"/>
          </p:cNvSpPr>
          <p:nvPr/>
        </p:nvSpPr>
        <p:spPr bwMode="auto">
          <a:xfrm>
            <a:off x="3581400" y="4724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9514" name="Oval 56"/>
          <p:cNvSpPr>
            <a:spLocks noChangeAspect="1" noChangeArrowheads="1"/>
          </p:cNvSpPr>
          <p:nvPr/>
        </p:nvSpPr>
        <p:spPr bwMode="auto">
          <a:xfrm>
            <a:off x="3773488" y="5149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19515" name="Oval 57"/>
          <p:cNvSpPr>
            <a:spLocks noChangeAspect="1" noChangeArrowheads="1"/>
          </p:cNvSpPr>
          <p:nvPr/>
        </p:nvSpPr>
        <p:spPr bwMode="auto">
          <a:xfrm>
            <a:off x="2400301" y="51498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9516" name="Oval 58"/>
          <p:cNvSpPr>
            <a:spLocks noChangeAspect="1" noChangeArrowheads="1"/>
          </p:cNvSpPr>
          <p:nvPr/>
        </p:nvSpPr>
        <p:spPr bwMode="auto">
          <a:xfrm>
            <a:off x="3771901" y="43434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cxnSp>
        <p:nvCxnSpPr>
          <p:cNvPr id="19517" name="AutoShape 59"/>
          <p:cNvCxnSpPr>
            <a:cxnSpLocks noChangeAspect="1" noChangeShapeType="1"/>
            <a:stCxn id="19516" idx="2"/>
            <a:endCxn id="19515" idx="0"/>
          </p:cNvCxnSpPr>
          <p:nvPr/>
        </p:nvCxnSpPr>
        <p:spPr bwMode="auto">
          <a:xfrm rot="10800000" flipV="1">
            <a:off x="2582864" y="45259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8" name="AutoShape 60"/>
          <p:cNvCxnSpPr>
            <a:cxnSpLocks noChangeAspect="1" noChangeShapeType="1"/>
            <a:stCxn id="19536" idx="2"/>
            <a:endCxn id="19515" idx="4"/>
          </p:cNvCxnSpPr>
          <p:nvPr/>
        </p:nvCxnSpPr>
        <p:spPr bwMode="auto">
          <a:xfrm rot="10800000">
            <a:off x="2582864" y="5524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9" name="AutoShape 61"/>
          <p:cNvCxnSpPr>
            <a:cxnSpLocks noChangeAspect="1" noChangeShapeType="1"/>
            <a:stCxn id="19536" idx="6"/>
            <a:endCxn id="19514" idx="3"/>
          </p:cNvCxnSpPr>
          <p:nvPr/>
        </p:nvCxnSpPr>
        <p:spPr bwMode="auto">
          <a:xfrm flipV="1">
            <a:off x="3384551" y="5472114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0" name="AutoShape 62"/>
          <p:cNvCxnSpPr>
            <a:cxnSpLocks noChangeAspect="1" noChangeShapeType="1"/>
            <a:stCxn id="19516" idx="4"/>
            <a:endCxn id="19514" idx="0"/>
          </p:cNvCxnSpPr>
          <p:nvPr/>
        </p:nvCxnSpPr>
        <p:spPr bwMode="auto">
          <a:xfrm>
            <a:off x="3954464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1" name="AutoShape 63"/>
          <p:cNvCxnSpPr>
            <a:cxnSpLocks noChangeAspect="1" noChangeShapeType="1"/>
            <a:stCxn id="19515" idx="6"/>
            <a:endCxn id="19514" idx="2"/>
          </p:cNvCxnSpPr>
          <p:nvPr/>
        </p:nvCxnSpPr>
        <p:spPr bwMode="auto">
          <a:xfrm>
            <a:off x="2774951" y="5332413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2" name="Oval 64"/>
          <p:cNvSpPr>
            <a:spLocks noChangeAspect="1" noChangeArrowheads="1"/>
          </p:cNvSpPr>
          <p:nvPr/>
        </p:nvSpPr>
        <p:spPr bwMode="auto">
          <a:xfrm>
            <a:off x="5135563" y="5149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9523" name="AutoShape 65"/>
          <p:cNvCxnSpPr>
            <a:cxnSpLocks noChangeAspect="1" noChangeShapeType="1"/>
            <a:stCxn id="19526" idx="6"/>
            <a:endCxn id="19522" idx="4"/>
          </p:cNvCxnSpPr>
          <p:nvPr/>
        </p:nvCxnSpPr>
        <p:spPr bwMode="auto">
          <a:xfrm flipV="1">
            <a:off x="4899025" y="5524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4" name="AutoShape 66"/>
          <p:cNvCxnSpPr>
            <a:cxnSpLocks noChangeAspect="1" noChangeShapeType="1"/>
            <a:stCxn id="19522" idx="0"/>
            <a:endCxn id="19516" idx="6"/>
          </p:cNvCxnSpPr>
          <p:nvPr/>
        </p:nvCxnSpPr>
        <p:spPr bwMode="auto">
          <a:xfrm rot="5400000" flipH="1">
            <a:off x="4425951" y="42465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5" name="AutoShape 67"/>
          <p:cNvCxnSpPr>
            <a:cxnSpLocks noChangeAspect="1" noChangeShapeType="1"/>
            <a:stCxn id="19514" idx="6"/>
            <a:endCxn id="19522" idx="2"/>
          </p:cNvCxnSpPr>
          <p:nvPr/>
        </p:nvCxnSpPr>
        <p:spPr bwMode="auto">
          <a:xfrm>
            <a:off x="4148138" y="5332413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6" name="Oval 68"/>
          <p:cNvSpPr>
            <a:spLocks noChangeAspect="1" noChangeArrowheads="1"/>
          </p:cNvSpPr>
          <p:nvPr/>
        </p:nvSpPr>
        <p:spPr bwMode="auto">
          <a:xfrm>
            <a:off x="4524376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9527" name="AutoShape 69"/>
          <p:cNvCxnSpPr>
            <a:cxnSpLocks noChangeAspect="1" noChangeShapeType="1"/>
            <a:stCxn id="19514" idx="5"/>
            <a:endCxn id="19526" idx="2"/>
          </p:cNvCxnSpPr>
          <p:nvPr/>
        </p:nvCxnSpPr>
        <p:spPr bwMode="auto">
          <a:xfrm rot="16200000" flipH="1">
            <a:off x="3965576" y="5592763"/>
            <a:ext cx="668337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8" name="Text Box 70"/>
          <p:cNvSpPr txBox="1">
            <a:spLocks noChangeArrowheads="1"/>
          </p:cNvSpPr>
          <p:nvPr/>
        </p:nvSpPr>
        <p:spPr bwMode="auto">
          <a:xfrm>
            <a:off x="4845050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29" name="Text Box 71"/>
          <p:cNvSpPr txBox="1">
            <a:spLocks noChangeArrowheads="1"/>
          </p:cNvSpPr>
          <p:nvPr/>
        </p:nvSpPr>
        <p:spPr bwMode="auto">
          <a:xfrm>
            <a:off x="2705100" y="4419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9530" name="Text Box 72"/>
          <p:cNvSpPr txBox="1">
            <a:spLocks noChangeArrowheads="1"/>
          </p:cNvSpPr>
          <p:nvPr/>
        </p:nvSpPr>
        <p:spPr bwMode="auto">
          <a:xfrm>
            <a:off x="3086100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9531" name="Text Box 73"/>
          <p:cNvSpPr txBox="1">
            <a:spLocks noChangeArrowheads="1"/>
          </p:cNvSpPr>
          <p:nvPr/>
        </p:nvSpPr>
        <p:spPr bwMode="auto">
          <a:xfrm>
            <a:off x="4533900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532" name="Text Box 74"/>
          <p:cNvSpPr txBox="1">
            <a:spLocks noChangeArrowheads="1"/>
          </p:cNvSpPr>
          <p:nvPr/>
        </p:nvSpPr>
        <p:spPr bwMode="auto">
          <a:xfrm>
            <a:off x="2362200" y="58293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19533" name="Text Box 75"/>
          <p:cNvSpPr txBox="1">
            <a:spLocks noChangeArrowheads="1"/>
          </p:cNvSpPr>
          <p:nvPr/>
        </p:nvSpPr>
        <p:spPr bwMode="auto">
          <a:xfrm>
            <a:off x="5143500" y="5829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534" name="Text Box 76"/>
          <p:cNvSpPr txBox="1">
            <a:spLocks noChangeArrowheads="1"/>
          </p:cNvSpPr>
          <p:nvPr/>
        </p:nvSpPr>
        <p:spPr bwMode="auto">
          <a:xfrm>
            <a:off x="3467100" y="5562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35" name="Text Box 77"/>
          <p:cNvSpPr txBox="1">
            <a:spLocks noChangeArrowheads="1"/>
          </p:cNvSpPr>
          <p:nvPr/>
        </p:nvSpPr>
        <p:spPr bwMode="auto">
          <a:xfrm>
            <a:off x="4191000" y="5486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9536" name="Oval 78"/>
          <p:cNvSpPr>
            <a:spLocks noChangeAspect="1" noChangeArrowheads="1"/>
          </p:cNvSpPr>
          <p:nvPr/>
        </p:nvSpPr>
        <p:spPr bwMode="auto">
          <a:xfrm>
            <a:off x="3009901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537" name="Oval 80"/>
          <p:cNvSpPr>
            <a:spLocks noChangeAspect="1" noChangeArrowheads="1"/>
          </p:cNvSpPr>
          <p:nvPr/>
        </p:nvSpPr>
        <p:spPr bwMode="auto">
          <a:xfrm>
            <a:off x="8396288" y="25146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19538" name="Oval 81"/>
          <p:cNvSpPr>
            <a:spLocks noChangeAspect="1" noChangeArrowheads="1"/>
          </p:cNvSpPr>
          <p:nvPr/>
        </p:nvSpPr>
        <p:spPr bwMode="auto">
          <a:xfrm>
            <a:off x="9767888" y="25146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9539" name="Oval 82"/>
          <p:cNvSpPr>
            <a:spLocks noChangeAspect="1" noChangeArrowheads="1"/>
          </p:cNvSpPr>
          <p:nvPr/>
        </p:nvSpPr>
        <p:spPr bwMode="auto">
          <a:xfrm>
            <a:off x="5386388" y="50292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</a:p>
        </p:txBody>
      </p:sp>
      <p:sp>
        <p:nvSpPr>
          <p:cNvPr id="19540" name="Oval 84"/>
          <p:cNvSpPr>
            <a:spLocks noChangeAspect="1" noChangeArrowheads="1"/>
          </p:cNvSpPr>
          <p:nvPr/>
        </p:nvSpPr>
        <p:spPr bwMode="auto">
          <a:xfrm>
            <a:off x="2971801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9541" name="Oval 86"/>
          <p:cNvSpPr>
            <a:spLocks noChangeAspect="1" noChangeArrowheads="1"/>
          </p:cNvSpPr>
          <p:nvPr/>
        </p:nvSpPr>
        <p:spPr bwMode="auto">
          <a:xfrm>
            <a:off x="4648201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9542" name="Oval 87"/>
          <p:cNvSpPr>
            <a:spLocks noChangeAspect="1" noChangeArrowheads="1"/>
          </p:cNvSpPr>
          <p:nvPr/>
        </p:nvSpPr>
        <p:spPr bwMode="auto">
          <a:xfrm>
            <a:off x="8177213" y="5149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19543" name="Oval 88"/>
          <p:cNvSpPr>
            <a:spLocks noChangeAspect="1" noChangeArrowheads="1"/>
          </p:cNvSpPr>
          <p:nvPr/>
        </p:nvSpPr>
        <p:spPr bwMode="auto">
          <a:xfrm>
            <a:off x="6804026" y="51498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9544" name="Oval 89"/>
          <p:cNvSpPr>
            <a:spLocks noChangeAspect="1" noChangeArrowheads="1"/>
          </p:cNvSpPr>
          <p:nvPr/>
        </p:nvSpPr>
        <p:spPr bwMode="auto">
          <a:xfrm>
            <a:off x="8175626" y="43434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9545" name="Oval 90"/>
          <p:cNvSpPr>
            <a:spLocks noChangeAspect="1" noChangeArrowheads="1"/>
          </p:cNvSpPr>
          <p:nvPr/>
        </p:nvSpPr>
        <p:spPr bwMode="auto">
          <a:xfrm>
            <a:off x="7413626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19546" name="AutoShape 91"/>
          <p:cNvCxnSpPr>
            <a:cxnSpLocks noChangeAspect="1" noChangeShapeType="1"/>
            <a:stCxn id="19544" idx="2"/>
            <a:endCxn id="19543" idx="0"/>
          </p:cNvCxnSpPr>
          <p:nvPr/>
        </p:nvCxnSpPr>
        <p:spPr bwMode="auto">
          <a:xfrm rot="10800000" flipV="1">
            <a:off x="6986589" y="45259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47" name="AutoShape 92"/>
          <p:cNvCxnSpPr>
            <a:cxnSpLocks noChangeAspect="1" noChangeShapeType="1"/>
            <a:stCxn id="19545" idx="2"/>
            <a:endCxn id="19543" idx="4"/>
          </p:cNvCxnSpPr>
          <p:nvPr/>
        </p:nvCxnSpPr>
        <p:spPr bwMode="auto">
          <a:xfrm rot="10800000">
            <a:off x="6986589" y="5524500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48" name="AutoShape 93"/>
          <p:cNvCxnSpPr>
            <a:cxnSpLocks noChangeAspect="1" noChangeShapeType="1"/>
            <a:stCxn id="19545" idx="6"/>
            <a:endCxn id="19542" idx="3"/>
          </p:cNvCxnSpPr>
          <p:nvPr/>
        </p:nvCxnSpPr>
        <p:spPr bwMode="auto">
          <a:xfrm flipV="1">
            <a:off x="7788276" y="54721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49" name="AutoShape 94"/>
          <p:cNvCxnSpPr>
            <a:cxnSpLocks noChangeAspect="1" noChangeShapeType="1"/>
            <a:stCxn id="19544" idx="4"/>
            <a:endCxn id="19542" idx="0"/>
          </p:cNvCxnSpPr>
          <p:nvPr/>
        </p:nvCxnSpPr>
        <p:spPr bwMode="auto">
          <a:xfrm>
            <a:off x="8358189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0" name="AutoShape 95"/>
          <p:cNvCxnSpPr>
            <a:cxnSpLocks noChangeAspect="1" noChangeShapeType="1"/>
            <a:stCxn id="19543" idx="6"/>
            <a:endCxn id="19542" idx="2"/>
          </p:cNvCxnSpPr>
          <p:nvPr/>
        </p:nvCxnSpPr>
        <p:spPr bwMode="auto">
          <a:xfrm>
            <a:off x="7178676" y="5332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51" name="Oval 96"/>
          <p:cNvSpPr>
            <a:spLocks noChangeAspect="1" noChangeArrowheads="1"/>
          </p:cNvSpPr>
          <p:nvPr/>
        </p:nvSpPr>
        <p:spPr bwMode="auto">
          <a:xfrm>
            <a:off x="9539288" y="5149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</a:p>
        </p:txBody>
      </p:sp>
      <p:cxnSp>
        <p:nvCxnSpPr>
          <p:cNvPr id="19552" name="AutoShape 97"/>
          <p:cNvCxnSpPr>
            <a:cxnSpLocks noChangeAspect="1" noChangeShapeType="1"/>
            <a:stCxn id="19555" idx="6"/>
            <a:endCxn id="19551" idx="4"/>
          </p:cNvCxnSpPr>
          <p:nvPr/>
        </p:nvCxnSpPr>
        <p:spPr bwMode="auto">
          <a:xfrm flipV="1">
            <a:off x="9302750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3" name="AutoShape 98"/>
          <p:cNvCxnSpPr>
            <a:cxnSpLocks noChangeAspect="1" noChangeShapeType="1"/>
            <a:stCxn id="19551" idx="0"/>
            <a:endCxn id="19544" idx="6"/>
          </p:cNvCxnSpPr>
          <p:nvPr/>
        </p:nvCxnSpPr>
        <p:spPr bwMode="auto">
          <a:xfrm rot="5400000" flipH="1">
            <a:off x="8829676" y="42465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4" name="AutoShape 99"/>
          <p:cNvCxnSpPr>
            <a:cxnSpLocks noChangeAspect="1" noChangeShapeType="1"/>
            <a:stCxn id="19542" idx="6"/>
            <a:endCxn id="19551" idx="2"/>
          </p:cNvCxnSpPr>
          <p:nvPr/>
        </p:nvCxnSpPr>
        <p:spPr bwMode="auto">
          <a:xfrm>
            <a:off x="8551863" y="5332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55" name="Oval 100"/>
          <p:cNvSpPr>
            <a:spLocks noChangeAspect="1" noChangeArrowheads="1"/>
          </p:cNvSpPr>
          <p:nvPr/>
        </p:nvSpPr>
        <p:spPr bwMode="auto">
          <a:xfrm>
            <a:off x="8928101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9556" name="AutoShape 101"/>
          <p:cNvCxnSpPr>
            <a:cxnSpLocks noChangeAspect="1" noChangeShapeType="1"/>
            <a:stCxn id="19542" idx="5"/>
            <a:endCxn id="19555" idx="2"/>
          </p:cNvCxnSpPr>
          <p:nvPr/>
        </p:nvCxnSpPr>
        <p:spPr bwMode="auto">
          <a:xfrm rot="16200000" flipH="1">
            <a:off x="8369301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57" name="Text Box 102"/>
          <p:cNvSpPr txBox="1">
            <a:spLocks noChangeArrowheads="1"/>
          </p:cNvSpPr>
          <p:nvPr/>
        </p:nvSpPr>
        <p:spPr bwMode="auto">
          <a:xfrm>
            <a:off x="9248775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58" name="Text Box 103"/>
          <p:cNvSpPr txBox="1">
            <a:spLocks noChangeArrowheads="1"/>
          </p:cNvSpPr>
          <p:nvPr/>
        </p:nvSpPr>
        <p:spPr bwMode="auto">
          <a:xfrm>
            <a:off x="7108825" y="4419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9559" name="Text Box 104"/>
          <p:cNvSpPr txBox="1">
            <a:spLocks noChangeArrowheads="1"/>
          </p:cNvSpPr>
          <p:nvPr/>
        </p:nvSpPr>
        <p:spPr bwMode="auto">
          <a:xfrm>
            <a:off x="7489825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9560" name="Text Box 105"/>
          <p:cNvSpPr txBox="1">
            <a:spLocks noChangeArrowheads="1"/>
          </p:cNvSpPr>
          <p:nvPr/>
        </p:nvSpPr>
        <p:spPr bwMode="auto">
          <a:xfrm>
            <a:off x="8937625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561" name="Text Box 106"/>
          <p:cNvSpPr txBox="1">
            <a:spLocks noChangeArrowheads="1"/>
          </p:cNvSpPr>
          <p:nvPr/>
        </p:nvSpPr>
        <p:spPr bwMode="auto">
          <a:xfrm>
            <a:off x="6765925" y="58293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19562" name="Text Box 107"/>
          <p:cNvSpPr txBox="1">
            <a:spLocks noChangeArrowheads="1"/>
          </p:cNvSpPr>
          <p:nvPr/>
        </p:nvSpPr>
        <p:spPr bwMode="auto">
          <a:xfrm>
            <a:off x="9547225" y="5829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563" name="Text Box 108"/>
          <p:cNvSpPr txBox="1">
            <a:spLocks noChangeArrowheads="1"/>
          </p:cNvSpPr>
          <p:nvPr/>
        </p:nvSpPr>
        <p:spPr bwMode="auto">
          <a:xfrm>
            <a:off x="7985125" y="4724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9564" name="Text Box 109"/>
          <p:cNvSpPr txBox="1">
            <a:spLocks noChangeArrowheads="1"/>
          </p:cNvSpPr>
          <p:nvPr/>
        </p:nvSpPr>
        <p:spPr bwMode="auto">
          <a:xfrm>
            <a:off x="7870825" y="5562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65" name="Text Box 110"/>
          <p:cNvSpPr txBox="1">
            <a:spLocks noChangeArrowheads="1"/>
          </p:cNvSpPr>
          <p:nvPr/>
        </p:nvSpPr>
        <p:spPr bwMode="auto">
          <a:xfrm>
            <a:off x="8518525" y="5562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9566" name="Oval 111"/>
          <p:cNvSpPr>
            <a:spLocks noChangeAspect="1" noChangeArrowheads="1"/>
          </p:cNvSpPr>
          <p:nvPr/>
        </p:nvSpPr>
        <p:spPr bwMode="auto">
          <a:xfrm>
            <a:off x="9082088" y="57150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9567" name="Text Box 112"/>
          <p:cNvSpPr txBox="1">
            <a:spLocks noChangeArrowheads="1"/>
          </p:cNvSpPr>
          <p:nvPr/>
        </p:nvSpPr>
        <p:spPr bwMode="auto">
          <a:xfrm>
            <a:off x="3673475" y="1676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568" name="Text Box 114"/>
          <p:cNvSpPr txBox="1">
            <a:spLocks noChangeArrowheads="1"/>
          </p:cNvSpPr>
          <p:nvPr/>
        </p:nvSpPr>
        <p:spPr bwMode="auto">
          <a:xfrm>
            <a:off x="3613150" y="2590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569" name="Text Box 115"/>
          <p:cNvSpPr txBox="1">
            <a:spLocks noChangeArrowheads="1"/>
          </p:cNvSpPr>
          <p:nvPr/>
        </p:nvSpPr>
        <p:spPr bwMode="auto">
          <a:xfrm>
            <a:off x="4987925" y="25479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70" name="Text Box 116"/>
          <p:cNvSpPr txBox="1">
            <a:spLocks noChangeArrowheads="1"/>
          </p:cNvSpPr>
          <p:nvPr/>
        </p:nvSpPr>
        <p:spPr bwMode="auto">
          <a:xfrm>
            <a:off x="2241550" y="2590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71" name="Text Box 117"/>
          <p:cNvSpPr txBox="1">
            <a:spLocks noChangeArrowheads="1"/>
          </p:cNvSpPr>
          <p:nvPr/>
        </p:nvSpPr>
        <p:spPr bwMode="auto">
          <a:xfrm>
            <a:off x="330835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9572" name="Text Box 118"/>
          <p:cNvSpPr txBox="1">
            <a:spLocks noChangeArrowheads="1"/>
          </p:cNvSpPr>
          <p:nvPr/>
        </p:nvSpPr>
        <p:spPr bwMode="auto">
          <a:xfrm>
            <a:off x="483235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573" name="Text Box 119"/>
          <p:cNvSpPr txBox="1">
            <a:spLocks noChangeArrowheads="1"/>
          </p:cNvSpPr>
          <p:nvPr/>
        </p:nvSpPr>
        <p:spPr bwMode="auto">
          <a:xfrm>
            <a:off x="8061325" y="1676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574" name="Text Box 120"/>
          <p:cNvSpPr txBox="1">
            <a:spLocks noChangeArrowheads="1"/>
          </p:cNvSpPr>
          <p:nvPr/>
        </p:nvSpPr>
        <p:spPr bwMode="auto">
          <a:xfrm>
            <a:off x="8001000" y="2590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575" name="Text Box 121"/>
          <p:cNvSpPr txBox="1">
            <a:spLocks noChangeArrowheads="1"/>
          </p:cNvSpPr>
          <p:nvPr/>
        </p:nvSpPr>
        <p:spPr bwMode="auto">
          <a:xfrm>
            <a:off x="9375775" y="25479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76" name="Text Box 122"/>
          <p:cNvSpPr txBox="1">
            <a:spLocks noChangeArrowheads="1"/>
          </p:cNvSpPr>
          <p:nvPr/>
        </p:nvSpPr>
        <p:spPr bwMode="auto">
          <a:xfrm>
            <a:off x="6629400" y="2590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77" name="Text Box 123"/>
          <p:cNvSpPr txBox="1">
            <a:spLocks noChangeArrowheads="1"/>
          </p:cNvSpPr>
          <p:nvPr/>
        </p:nvSpPr>
        <p:spPr bwMode="auto">
          <a:xfrm>
            <a:off x="769620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9578" name="Text Box 124"/>
          <p:cNvSpPr txBox="1">
            <a:spLocks noChangeArrowheads="1"/>
          </p:cNvSpPr>
          <p:nvPr/>
        </p:nvSpPr>
        <p:spPr bwMode="auto">
          <a:xfrm>
            <a:off x="922020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579" name="Oval 79"/>
          <p:cNvSpPr>
            <a:spLocks noChangeAspect="1" noChangeArrowheads="1"/>
          </p:cNvSpPr>
          <p:nvPr/>
        </p:nvSpPr>
        <p:spPr bwMode="auto">
          <a:xfrm>
            <a:off x="7010401" y="2528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9580" name="Text Box 125"/>
          <p:cNvSpPr txBox="1">
            <a:spLocks noChangeArrowheads="1"/>
          </p:cNvSpPr>
          <p:nvPr/>
        </p:nvSpPr>
        <p:spPr bwMode="auto">
          <a:xfrm>
            <a:off x="3641725" y="4114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581" name="Text Box 126"/>
          <p:cNvSpPr txBox="1">
            <a:spLocks noChangeArrowheads="1"/>
          </p:cNvSpPr>
          <p:nvPr/>
        </p:nvSpPr>
        <p:spPr bwMode="auto">
          <a:xfrm>
            <a:off x="3581400" y="5029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582" name="Text Box 127"/>
          <p:cNvSpPr txBox="1">
            <a:spLocks noChangeArrowheads="1"/>
          </p:cNvSpPr>
          <p:nvPr/>
        </p:nvSpPr>
        <p:spPr bwMode="auto">
          <a:xfrm>
            <a:off x="4956175" y="49863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83" name="Text Box 128"/>
          <p:cNvSpPr txBox="1">
            <a:spLocks noChangeArrowheads="1"/>
          </p:cNvSpPr>
          <p:nvPr/>
        </p:nvSpPr>
        <p:spPr bwMode="auto">
          <a:xfrm>
            <a:off x="2209800" y="5029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84" name="Text Box 129"/>
          <p:cNvSpPr txBox="1">
            <a:spLocks noChangeArrowheads="1"/>
          </p:cNvSpPr>
          <p:nvPr/>
        </p:nvSpPr>
        <p:spPr bwMode="auto">
          <a:xfrm>
            <a:off x="3276600" y="6172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9585" name="Text Box 130"/>
          <p:cNvSpPr txBox="1">
            <a:spLocks noChangeArrowheads="1"/>
          </p:cNvSpPr>
          <p:nvPr/>
        </p:nvSpPr>
        <p:spPr bwMode="auto">
          <a:xfrm>
            <a:off x="4800600" y="6172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586" name="Text Box 131"/>
          <p:cNvSpPr txBox="1">
            <a:spLocks noChangeArrowheads="1"/>
          </p:cNvSpPr>
          <p:nvPr/>
        </p:nvSpPr>
        <p:spPr bwMode="auto">
          <a:xfrm>
            <a:off x="8061325" y="4114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587" name="Text Box 132"/>
          <p:cNvSpPr txBox="1">
            <a:spLocks noChangeArrowheads="1"/>
          </p:cNvSpPr>
          <p:nvPr/>
        </p:nvSpPr>
        <p:spPr bwMode="auto">
          <a:xfrm>
            <a:off x="8001000" y="5029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588" name="Text Box 133"/>
          <p:cNvSpPr txBox="1">
            <a:spLocks noChangeArrowheads="1"/>
          </p:cNvSpPr>
          <p:nvPr/>
        </p:nvSpPr>
        <p:spPr bwMode="auto">
          <a:xfrm>
            <a:off x="9375775" y="49863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89" name="Text Box 134"/>
          <p:cNvSpPr txBox="1">
            <a:spLocks noChangeArrowheads="1"/>
          </p:cNvSpPr>
          <p:nvPr/>
        </p:nvSpPr>
        <p:spPr bwMode="auto">
          <a:xfrm>
            <a:off x="6629400" y="5029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90" name="Text Box 135"/>
          <p:cNvSpPr txBox="1">
            <a:spLocks noChangeArrowheads="1"/>
          </p:cNvSpPr>
          <p:nvPr/>
        </p:nvSpPr>
        <p:spPr bwMode="auto">
          <a:xfrm>
            <a:off x="7696200" y="6172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9591" name="Text Box 136"/>
          <p:cNvSpPr txBox="1">
            <a:spLocks noChangeArrowheads="1"/>
          </p:cNvSpPr>
          <p:nvPr/>
        </p:nvSpPr>
        <p:spPr bwMode="auto">
          <a:xfrm>
            <a:off x="9220200" y="6172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592" name="Oval 83"/>
          <p:cNvSpPr>
            <a:spLocks noChangeAspect="1" noChangeArrowheads="1"/>
          </p:cNvSpPr>
          <p:nvPr/>
        </p:nvSpPr>
        <p:spPr bwMode="auto">
          <a:xfrm>
            <a:off x="2667001" y="4967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9593" name="Oval 137"/>
          <p:cNvSpPr>
            <a:spLocks noChangeAspect="1" noChangeArrowheads="1"/>
          </p:cNvSpPr>
          <p:nvPr/>
        </p:nvSpPr>
        <p:spPr bwMode="auto">
          <a:xfrm>
            <a:off x="7315201" y="5715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7918450" y="6324600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(two steps)</a:t>
            </a:r>
          </a:p>
        </p:txBody>
      </p:sp>
    </p:spTree>
    <p:extLst>
      <p:ext uri="{BB962C8B-B14F-4D97-AF65-F5344CB8AC3E}">
        <p14:creationId xmlns:p14="http://schemas.microsoft.com/office/powerpoint/2010/main" val="638414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classical problem in graph theory is finding the shortest path between two nodes, with numerous approaches suggested</a:t>
            </a:r>
          </a:p>
          <a:p>
            <a:r>
              <a:rPr lang="en-US" dirty="0" smtClean="0"/>
              <a:t>The edges of the graph are associated with values denoting such things as distance, time, costs, amounts, etc.</a:t>
            </a:r>
          </a:p>
          <a:p>
            <a:r>
              <a:rPr lang="en-US" dirty="0" smtClean="0"/>
              <a:t>If we’re determining the distance between two vertices, say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  <a:r>
              <a:rPr lang="en-US" i="1" dirty="0" smtClean="0"/>
              <a:t>u</a:t>
            </a:r>
            <a:r>
              <a:rPr lang="en-US" dirty="0" smtClean="0"/>
              <a:t>, information about the distance between the intermediate vertices in the path, </a:t>
            </a:r>
            <a:r>
              <a:rPr lang="en-US" i="1" dirty="0" smtClean="0"/>
              <a:t>w</a:t>
            </a:r>
            <a:r>
              <a:rPr lang="en-US" dirty="0" smtClean="0"/>
              <a:t>, needs to be kept track of</a:t>
            </a:r>
          </a:p>
          <a:p>
            <a:r>
              <a:rPr lang="en-US" dirty="0" smtClean="0"/>
              <a:t>This can be recorded as a label associated with the vertices</a:t>
            </a:r>
          </a:p>
          <a:p>
            <a:r>
              <a:rPr lang="en-US" dirty="0" smtClean="0"/>
              <a:t>The label may simply be the distance between vertices, or the distance along with the current node’s predecessor in the path</a:t>
            </a:r>
          </a:p>
          <a:p>
            <a:r>
              <a:rPr lang="en-US" dirty="0"/>
              <a:t>M</a:t>
            </a:r>
            <a:r>
              <a:rPr lang="en-US" dirty="0" smtClean="0"/>
              <a:t>ethods for finding shortest paths depend on these labels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5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Graph algorithms illustrate most of the algorithmic thinking patterns. (Much like sorting algorithms). </a:t>
            </a:r>
          </a:p>
          <a:p>
            <a:r>
              <a:rPr lang="lv-LV" dirty="0" smtClean="0"/>
              <a:t>Many practical tasks are either directly formulated in graph language or are reducible to the graph language.</a:t>
            </a:r>
          </a:p>
          <a:p>
            <a:r>
              <a:rPr lang="lv-LV" dirty="0" smtClean="0"/>
              <a:t>See 2-Satisfiability </a:t>
            </a:r>
            <a:r>
              <a:rPr lang="lv-LV" dirty="0"/>
              <a:t> </a:t>
            </a:r>
            <a:r>
              <a:rPr lang="lv-LV" dirty="0">
                <a:hlinkClick r:id="rId3"/>
              </a:rPr>
              <a:t>https://</a:t>
            </a:r>
            <a:r>
              <a:rPr lang="lv-LV" dirty="0" smtClean="0">
                <a:hlinkClick r:id="rId3"/>
              </a:rPr>
              <a:t>en.wikipedia.org/wiki/2-satisfiability</a:t>
            </a:r>
            <a:r>
              <a:rPr lang="lv-LV" dirty="0" smtClean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graph algorithms are so varied and broadly represented?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how many times the labels are updated, solutions to the shortest path problem fall into two groups</a:t>
            </a:r>
          </a:p>
          <a:p>
            <a:r>
              <a:rPr lang="en-US" dirty="0" smtClean="0"/>
              <a:t>In </a:t>
            </a:r>
            <a:r>
              <a:rPr lang="en-US" b="1" i="1" dirty="0" smtClean="0"/>
              <a:t>label-setting</a:t>
            </a:r>
            <a:r>
              <a:rPr lang="en-US" dirty="0" smtClean="0"/>
              <a:t> methods, one vertex is assigned a value that remains unchanged</a:t>
            </a:r>
          </a:p>
          <a:p>
            <a:r>
              <a:rPr lang="en-US" dirty="0" smtClean="0"/>
              <a:t>This occurs each time we go through the vertices that remain to be processed</a:t>
            </a:r>
          </a:p>
          <a:p>
            <a:r>
              <a:rPr lang="en-US" dirty="0" smtClean="0"/>
              <a:t>The main drawback to this is that we cannot process graphs that have negative weights on any edges</a:t>
            </a:r>
          </a:p>
          <a:p>
            <a:r>
              <a:rPr lang="en-US" dirty="0" smtClean="0"/>
              <a:t>In </a:t>
            </a:r>
            <a:r>
              <a:rPr lang="en-US" b="1" i="1" dirty="0" smtClean="0"/>
              <a:t>label-correcting</a:t>
            </a:r>
            <a:r>
              <a:rPr lang="en-US" dirty="0" smtClean="0"/>
              <a:t> methods, any label can be changed</a:t>
            </a:r>
          </a:p>
          <a:p>
            <a:r>
              <a:rPr lang="en-US" dirty="0" smtClean="0"/>
              <a:t>This means it can be applied to graphs with negative weights as long as they don’t have negative cycles (a cycle where the sum of the edges is a negative value)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1499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However this method guarantees that after processing is complete, for all vertices the current distances indicate the shortest path</a:t>
            </a:r>
          </a:p>
          <a:p>
            <a:r>
              <a:rPr lang="en-US" dirty="0" smtClean="0"/>
              <a:t>Most of these forms (both label-setting and label-correcting) can be looked at as part of the same general process, however</a:t>
            </a:r>
          </a:p>
          <a:p>
            <a:r>
              <a:rPr lang="en-US" dirty="0" smtClean="0"/>
              <a:t>That is the task of finding the shortest paths from one vertex to all the other vertices, the pseudocode being on page 399</a:t>
            </a:r>
          </a:p>
          <a:p>
            <a:r>
              <a:rPr lang="en-US" dirty="0" smtClean="0"/>
              <a:t>In this algorithm, a label is defined as:</a:t>
            </a:r>
          </a:p>
          <a:p>
            <a:pPr marL="0" indent="0"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label(v) = (currDist(v),predecessor(v))</a:t>
            </a:r>
          </a:p>
          <a:p>
            <a:r>
              <a:rPr lang="en-US" dirty="0" smtClean="0">
                <a:cs typeface="Courier New" pitchFamily="49" charset="0"/>
              </a:rPr>
              <a:t>Two open issues in the code are the design of the set called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toBeChecked</a:t>
            </a:r>
            <a:r>
              <a:rPr lang="en-US" dirty="0" smtClean="0">
                <a:cs typeface="Courier New" pitchFamily="49" charset="0"/>
              </a:rPr>
              <a:t> and the order new values are assigned to </a:t>
            </a:r>
            <a:r>
              <a:rPr lang="en-US" i="1" dirty="0" smtClean="0">
                <a:cs typeface="Courier New" pitchFamily="49" charset="0"/>
              </a:rPr>
              <a:t>v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It is the design of the set that impacts both the choice of </a:t>
            </a:r>
            <a:r>
              <a:rPr lang="en-US" i="1" dirty="0" smtClean="0">
                <a:cs typeface="Courier New" pitchFamily="49" charset="0"/>
              </a:rPr>
              <a:t>v</a:t>
            </a:r>
            <a:r>
              <a:rPr lang="en-US" dirty="0" smtClean="0">
                <a:cs typeface="Courier New" pitchFamily="49" charset="0"/>
              </a:rPr>
              <a:t> and the efficiency of the algorithm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342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distinction between label-setting and label-correcting algorithms is the way the value for vertex </a:t>
            </a:r>
            <a:r>
              <a:rPr lang="en-US" i="1" dirty="0" smtClean="0"/>
              <a:t>v</a:t>
            </a:r>
            <a:r>
              <a:rPr lang="en-US" dirty="0" smtClean="0"/>
              <a:t> is chosen</a:t>
            </a:r>
          </a:p>
          <a:p>
            <a:r>
              <a:rPr lang="en-US" dirty="0" smtClean="0"/>
              <a:t>This is the vertex in the set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toBeChecked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with the smallest current distance</a:t>
            </a:r>
          </a:p>
          <a:p>
            <a:r>
              <a:rPr lang="en-US" dirty="0" smtClean="0">
                <a:cs typeface="Courier New" pitchFamily="49" charset="0"/>
              </a:rPr>
              <a:t>In considering label-setting algorithms, one of the first was developed by Edsgar Dijkstra in 1956</a:t>
            </a:r>
          </a:p>
          <a:p>
            <a:r>
              <a:rPr lang="en-US" dirty="0" smtClean="0">
                <a:cs typeface="Courier New" pitchFamily="49" charset="0"/>
              </a:rPr>
              <a:t>In this algorithm, the shortest from among a number of paths from a vertex, </a:t>
            </a:r>
            <a:r>
              <a:rPr lang="en-US" i="1" dirty="0" smtClean="0">
                <a:cs typeface="Courier New" pitchFamily="49" charset="0"/>
              </a:rPr>
              <a:t>v</a:t>
            </a:r>
            <a:r>
              <a:rPr lang="en-US" dirty="0" smtClean="0">
                <a:cs typeface="Courier New" pitchFamily="49" charset="0"/>
              </a:rPr>
              <a:t>, are tried</a:t>
            </a:r>
          </a:p>
          <a:p>
            <a:r>
              <a:rPr lang="en-US" dirty="0" smtClean="0">
                <a:cs typeface="Courier New" pitchFamily="49" charset="0"/>
              </a:rPr>
              <a:t>This means that a particular path may be extended by adding one more edge to it each time </a:t>
            </a:r>
            <a:r>
              <a:rPr lang="en-US" i="1" dirty="0" smtClean="0">
                <a:cs typeface="Courier New" pitchFamily="49" charset="0"/>
              </a:rPr>
              <a:t>v</a:t>
            </a:r>
            <a:r>
              <a:rPr lang="en-US" dirty="0" smtClean="0">
                <a:cs typeface="Courier New" pitchFamily="49" charset="0"/>
              </a:rPr>
              <a:t> is checked</a:t>
            </a:r>
          </a:p>
          <a:p>
            <a:r>
              <a:rPr lang="en-US" dirty="0" smtClean="0">
                <a:cs typeface="Courier New" pitchFamily="49" charset="0"/>
              </a:rPr>
              <a:t>However, if the path is longer than any other path from that point, it is dropped, and the other path is expanded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7000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 the vertices may have more than one outgoing edge, each new edge adds possible paths for exploration</a:t>
            </a:r>
          </a:p>
          <a:p>
            <a:r>
              <a:rPr lang="en-US" dirty="0" smtClean="0"/>
              <a:t>Thus each vertex is visited, the new paths are started, and the vertex is then not used anymore</a:t>
            </a:r>
          </a:p>
          <a:p>
            <a:r>
              <a:rPr lang="en-US" dirty="0" smtClean="0"/>
              <a:t>Once all the vertices are visited, the algorithm is done</a:t>
            </a:r>
          </a:p>
          <a:p>
            <a:r>
              <a:rPr lang="en-US" dirty="0" smtClean="0"/>
              <a:t>Dijkstra’s algorithm is shown on page 400; it is derived from the general algorithm by changing the line</a:t>
            </a:r>
          </a:p>
          <a:p>
            <a:pPr marL="0" indent="0"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v=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a vertex 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toBeChecked;</a:t>
            </a:r>
          </a:p>
          <a:p>
            <a:pPr marL="339725" indent="-339725">
              <a:spcBef>
                <a:spcPts val="24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/>
              <a:t>to</a:t>
            </a:r>
          </a:p>
          <a:p>
            <a:pPr marL="339725" indent="-339725" algn="ctr">
              <a:spcBef>
                <a:spcPts val="24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v=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a vertex 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toBeChecked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with minimal currDist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>
              <a:spcBef>
                <a:spcPts val="600"/>
              </a:spcBef>
            </a:pPr>
            <a:r>
              <a:rPr lang="en-US" dirty="0"/>
              <a:t>It </a:t>
            </a:r>
            <a:r>
              <a:rPr lang="en-US" dirty="0" smtClean="0"/>
              <a:t>also extends the condition in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cs typeface="Courier New" pitchFamily="49" charset="0"/>
              </a:rPr>
              <a:t> to make permanent the current distance of vertices eliminated from the set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15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24"/>
              </a:spcBef>
            </a:pPr>
            <a:r>
              <a:rPr lang="en-US" dirty="0" smtClean="0"/>
              <a:t>Notice that the set’s structure is not indicated; recall it is the structure that determines efficiency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Figure 8.7 illustrates this for the graph in part (a)</a:t>
            </a:r>
          </a:p>
          <a:p>
            <a:pPr marL="0" indent="0">
              <a:spcBef>
                <a:spcPts val="24"/>
              </a:spcBef>
              <a:buNone/>
            </a:pPr>
            <a:endParaRPr lang="en-US" dirty="0" smtClean="0"/>
          </a:p>
          <a:p>
            <a:pPr marL="0" indent="0">
              <a:spcBef>
                <a:spcPts val="24"/>
              </a:spcBef>
              <a:buNone/>
            </a:pPr>
            <a:endParaRPr lang="en-US" dirty="0"/>
          </a:p>
          <a:p>
            <a:pPr marL="0" indent="0">
              <a:spcBef>
                <a:spcPts val="24"/>
              </a:spcBef>
              <a:buNone/>
            </a:pPr>
            <a:endParaRPr lang="en-US" dirty="0" smtClean="0"/>
          </a:p>
          <a:p>
            <a:pPr marL="0" indent="0">
              <a:spcBef>
                <a:spcPts val="24"/>
              </a:spcBef>
              <a:buNone/>
            </a:pPr>
            <a:endParaRPr lang="en-US" dirty="0"/>
          </a:p>
          <a:p>
            <a:pPr marL="0" indent="0">
              <a:spcBef>
                <a:spcPts val="24"/>
              </a:spcBef>
              <a:buNone/>
            </a:pPr>
            <a:endParaRPr lang="en-US" dirty="0" smtClean="0"/>
          </a:p>
          <a:p>
            <a:pPr marL="0" indent="0">
              <a:spcBef>
                <a:spcPts val="24"/>
              </a:spcBef>
              <a:buNone/>
            </a:pPr>
            <a:endParaRPr lang="en-US" dirty="0"/>
          </a:p>
          <a:p>
            <a:pPr marL="0" indent="0">
              <a:spcBef>
                <a:spcPts val="24"/>
              </a:spcBef>
              <a:buNone/>
            </a:pPr>
            <a:endParaRPr lang="en-US" dirty="0" smtClean="0"/>
          </a:p>
          <a:p>
            <a:pPr marL="0" indent="0">
              <a:spcBef>
                <a:spcPts val="24"/>
              </a:spcBef>
              <a:buNone/>
            </a:pPr>
            <a:endParaRPr lang="en-US" dirty="0"/>
          </a:p>
          <a:p>
            <a:pPr marL="0" indent="0">
              <a:spcBef>
                <a:spcPts val="24"/>
              </a:spcBef>
              <a:buNone/>
            </a:pPr>
            <a:endParaRPr lang="en-US" dirty="0" smtClean="0"/>
          </a:p>
          <a:p>
            <a:pPr marL="0" indent="0">
              <a:spcBef>
                <a:spcPts val="24"/>
              </a:spcBef>
              <a:buNone/>
            </a:pPr>
            <a:endParaRPr lang="en-US" dirty="0"/>
          </a:p>
          <a:p>
            <a:pPr marL="0" indent="0" algn="ctr">
              <a:spcBef>
                <a:spcPts val="1800"/>
              </a:spcBef>
              <a:buNone/>
            </a:pPr>
            <a:r>
              <a:rPr lang="en-US" sz="1200" dirty="0"/>
              <a:t>Fig. 8.7 An execution of </a:t>
            </a:r>
            <a:r>
              <a:rPr lang="en-US" sz="1200" dirty="0" err="1"/>
              <a:t>DijkstraAlgorithm</a:t>
            </a:r>
            <a:r>
              <a:rPr lang="en-US" sz="1200" dirty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44763"/>
            <a:ext cx="33813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55267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label-setting algorithm, Dijkstra’s approach may fail when negative weights are used in graphs</a:t>
            </a:r>
          </a:p>
          <a:p>
            <a:r>
              <a:rPr lang="en-US" dirty="0" smtClean="0"/>
              <a:t>To deal with that, a label-correcting algorithm is needed</a:t>
            </a:r>
          </a:p>
          <a:p>
            <a:r>
              <a:rPr lang="en-US" dirty="0" smtClean="0"/>
              <a:t>One of the first label-correcting algorithms was developed by Lester R. Ford, Jr. in the late 1950s</a:t>
            </a:r>
          </a:p>
          <a:p>
            <a:r>
              <a:rPr lang="en-US" dirty="0" smtClean="0"/>
              <a:t>It uses the same technique as Dijkstra’s method to set the current distances, but postpones determining the shortest distance for any vertex until the entire graph is processed</a:t>
            </a:r>
          </a:p>
          <a:p>
            <a:r>
              <a:rPr lang="en-US" dirty="0" smtClean="0"/>
              <a:t>While it is capable of handling graphs with negative weights, it cannot deal with negative cycles</a:t>
            </a:r>
          </a:p>
          <a:p>
            <a:r>
              <a:rPr lang="en-US" dirty="0" smtClean="0"/>
              <a:t>In the algorithm, all edges are watched in an attempt to find an improvement for the current distance of the vertices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4222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pseudocode for the algorithm is shown on page 402</a:t>
            </a:r>
          </a:p>
          <a:p>
            <a:r>
              <a:rPr lang="en-US" dirty="0" smtClean="0"/>
              <a:t>To facilitate monitoring the vertices, an alphabetic sequence can be used</a:t>
            </a:r>
          </a:p>
          <a:p>
            <a:r>
              <a:rPr lang="en-US" dirty="0" smtClean="0"/>
              <a:t>That way the algorithm can go through the list repeatedly and adjust any vertex’s current distance as needed</a:t>
            </a:r>
          </a:p>
          <a:p>
            <a:r>
              <a:rPr lang="en-US" dirty="0" smtClean="0"/>
              <a:t>Figure 8.8 contains an example of this; note that the graph does include negatively weighted edges</a:t>
            </a:r>
          </a:p>
          <a:p>
            <a:r>
              <a:rPr lang="en-US" dirty="0" smtClean="0"/>
              <a:t>While a vertex may change its current distance during the same iteration, when done each vertex can be reached by the shortest path from the starting vertex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8885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00" dirty="0"/>
              <a:t>Fig. 8.8 FordAlgorithm() applied to a digraph with negative weights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 the case of Dijkstra’s algorithm, we observed that the efficiency can be improved by the choice of data structure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This in turn impacts the way the edges and vertices are scanned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295401"/>
            <a:ext cx="6076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977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observation also holds for label-correcting algorithms; in particular,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FordAlgorithm()</a:t>
            </a:r>
            <a:r>
              <a:rPr lang="en-US" dirty="0" smtClean="0"/>
              <a:t>specifies no order for edge checking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In the example of Figure 8.8, the approach was to visit all adjacency lists of all vertices in each iteration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However this requires that all the edges are checked every time, which is inefficient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A more sensible organization of the vertices can reduce the number of visits per vertex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The generic algorithm on page 399 suggests an improvement by explicitly accessing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toBeChecked</a:t>
            </a:r>
            <a:endParaRPr lang="en-US" dirty="0">
              <a:cs typeface="Courier New" pitchFamily="49" charset="0"/>
            </a:endParaRP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In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FordAlgorithm()</a:t>
            </a:r>
            <a:r>
              <a:rPr lang="en-US" dirty="0" smtClean="0">
                <a:cs typeface="Courier New" pitchFamily="49" charset="0"/>
              </a:rPr>
              <a:t>this structure is used implicitly, and then only as the set of all vertices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93328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 based on this, we can derive a general label-correcting algorithm, shown in pseudocode on page 403</a:t>
            </a:r>
          </a:p>
          <a:p>
            <a:r>
              <a:rPr lang="en-US" dirty="0" smtClean="0"/>
              <a:t>As indicated before, the efficiency of the algorithm depends directly on the data structure used 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toBeChecked</a:t>
            </a:r>
          </a:p>
          <a:p>
            <a:r>
              <a:rPr lang="en-US" dirty="0" smtClean="0">
                <a:cs typeface="Courier New" pitchFamily="49" charset="0"/>
              </a:rPr>
              <a:t>One possibility is a queue, and was the basis for one of the earliest implementations</a:t>
            </a:r>
          </a:p>
          <a:p>
            <a:r>
              <a:rPr lang="en-US" dirty="0" smtClean="0">
                <a:cs typeface="Courier New" pitchFamily="49" charset="0"/>
              </a:rPr>
              <a:t>With a queue, as a vertex, </a:t>
            </a:r>
            <a:r>
              <a:rPr lang="en-US" i="1" dirty="0" smtClean="0">
                <a:cs typeface="Courier New" pitchFamily="49" charset="0"/>
              </a:rPr>
              <a:t>v</a:t>
            </a:r>
            <a:r>
              <a:rPr lang="en-US" dirty="0" smtClean="0">
                <a:cs typeface="Courier New" pitchFamily="49" charset="0"/>
              </a:rPr>
              <a:t> is removed, the current distance to its neighbors is checked</a:t>
            </a:r>
          </a:p>
          <a:p>
            <a:r>
              <a:rPr lang="en-US" dirty="0" smtClean="0">
                <a:cs typeface="Courier New" pitchFamily="49" charset="0"/>
              </a:rPr>
              <a:t>If any of those distances is updated, the vertex whose distance was changed is added to the queue</a:t>
            </a:r>
          </a:p>
          <a:p>
            <a:r>
              <a:rPr lang="en-US" dirty="0" smtClean="0">
                <a:cs typeface="Courier New" pitchFamily="49" charset="0"/>
              </a:rPr>
              <a:t>While straightforward, it can sometimes reevaluate the same labels excessively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8209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Weighted Graphs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In a weighted graph, each edge has an associated numerical value, called the weight of the edge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Edge weights may represent, distances, costs,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In a  flight route graph, the weight of an edge represents the distance in miles between the endpoint airports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C21DDAE-37B9-4646-9FA9-AA6226FF9DAA}" type="slidenum">
              <a:rPr lang="en-US" altLang="lv-LV" sz="1400"/>
              <a:pPr eaLnBrk="1" hangingPunct="1"/>
              <a:t>3</a:t>
            </a:fld>
            <a:endParaRPr lang="en-US" altLang="lv-LV" sz="1400"/>
          </a:p>
        </p:txBody>
      </p:sp>
      <p:sp>
        <p:nvSpPr>
          <p:cNvPr id="4102" name="Oval 4"/>
          <p:cNvSpPr>
            <a:spLocks noChangeArrowheads="1"/>
          </p:cNvSpPr>
          <p:nvPr/>
        </p:nvSpPr>
        <p:spPr bwMode="auto">
          <a:xfrm>
            <a:off x="6324601" y="3984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ORD</a:t>
            </a:r>
          </a:p>
        </p:txBody>
      </p:sp>
      <p:sp>
        <p:nvSpPr>
          <p:cNvPr id="4103" name="Oval 5"/>
          <p:cNvSpPr>
            <a:spLocks noChangeArrowheads="1"/>
          </p:cNvSpPr>
          <p:nvPr/>
        </p:nvSpPr>
        <p:spPr bwMode="auto">
          <a:xfrm>
            <a:off x="8839201" y="38290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PVD</a:t>
            </a:r>
          </a:p>
        </p:txBody>
      </p:sp>
      <p:sp>
        <p:nvSpPr>
          <p:cNvPr id="4104" name="Oval 6"/>
          <p:cNvSpPr>
            <a:spLocks noChangeArrowheads="1"/>
          </p:cNvSpPr>
          <p:nvPr/>
        </p:nvSpPr>
        <p:spPr bwMode="auto">
          <a:xfrm>
            <a:off x="8588376" y="5737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MIA</a:t>
            </a:r>
          </a:p>
        </p:txBody>
      </p:sp>
      <p:sp>
        <p:nvSpPr>
          <p:cNvPr id="4105" name="Oval 7"/>
          <p:cNvSpPr>
            <a:spLocks noChangeArrowheads="1"/>
          </p:cNvSpPr>
          <p:nvPr/>
        </p:nvSpPr>
        <p:spPr bwMode="auto">
          <a:xfrm>
            <a:off x="6035676" y="54991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DFW</a:t>
            </a:r>
          </a:p>
        </p:txBody>
      </p:sp>
      <p:sp>
        <p:nvSpPr>
          <p:cNvPr id="4106" name="Oval 8"/>
          <p:cNvSpPr>
            <a:spLocks noChangeArrowheads="1"/>
          </p:cNvSpPr>
          <p:nvPr/>
        </p:nvSpPr>
        <p:spPr bwMode="auto">
          <a:xfrm>
            <a:off x="4114801" y="4213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SFO</a:t>
            </a:r>
          </a:p>
        </p:txBody>
      </p:sp>
      <p:sp>
        <p:nvSpPr>
          <p:cNvPr id="4107" name="Oval 9"/>
          <p:cNvSpPr>
            <a:spLocks noChangeArrowheads="1"/>
          </p:cNvSpPr>
          <p:nvPr/>
        </p:nvSpPr>
        <p:spPr bwMode="auto">
          <a:xfrm>
            <a:off x="4267201" y="5356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LAX</a:t>
            </a:r>
          </a:p>
        </p:txBody>
      </p:sp>
      <p:sp>
        <p:nvSpPr>
          <p:cNvPr id="4108" name="Oval 10"/>
          <p:cNvSpPr>
            <a:spLocks noChangeArrowheads="1"/>
          </p:cNvSpPr>
          <p:nvPr/>
        </p:nvSpPr>
        <p:spPr bwMode="auto">
          <a:xfrm>
            <a:off x="7902576" y="4594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LGA</a:t>
            </a:r>
          </a:p>
        </p:txBody>
      </p:sp>
      <p:sp>
        <p:nvSpPr>
          <p:cNvPr id="4109" name="Oval 11"/>
          <p:cNvSpPr>
            <a:spLocks noChangeArrowheads="1"/>
          </p:cNvSpPr>
          <p:nvPr/>
        </p:nvSpPr>
        <p:spPr bwMode="auto">
          <a:xfrm>
            <a:off x="2286001" y="5127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HNL</a:t>
            </a:r>
          </a:p>
        </p:txBody>
      </p:sp>
      <p:cxnSp>
        <p:nvCxnSpPr>
          <p:cNvPr id="4110" name="AutoShape 12"/>
          <p:cNvCxnSpPr>
            <a:cxnSpLocks noChangeShapeType="1"/>
            <a:stCxn id="4106" idx="6"/>
            <a:endCxn id="4102" idx="2"/>
          </p:cNvCxnSpPr>
          <p:nvPr/>
        </p:nvCxnSpPr>
        <p:spPr bwMode="auto">
          <a:xfrm flipV="1">
            <a:off x="5060951" y="4213225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3"/>
          <p:cNvCxnSpPr>
            <a:cxnSpLocks noChangeShapeType="1"/>
            <a:stCxn id="4105" idx="0"/>
            <a:endCxn id="4102" idx="4"/>
          </p:cNvCxnSpPr>
          <p:nvPr/>
        </p:nvCxnSpPr>
        <p:spPr bwMode="auto">
          <a:xfrm flipV="1">
            <a:off x="6503989" y="4451351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4"/>
          <p:cNvCxnSpPr>
            <a:cxnSpLocks noChangeShapeType="1"/>
            <a:stCxn id="4105" idx="7"/>
            <a:endCxn id="4108" idx="3"/>
          </p:cNvCxnSpPr>
          <p:nvPr/>
        </p:nvCxnSpPr>
        <p:spPr bwMode="auto">
          <a:xfrm flipV="1">
            <a:off x="6835776" y="4994276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AutoShape 15"/>
          <p:cNvCxnSpPr>
            <a:cxnSpLocks noChangeShapeType="1"/>
            <a:stCxn id="4108" idx="0"/>
            <a:endCxn id="4103" idx="3"/>
          </p:cNvCxnSpPr>
          <p:nvPr/>
        </p:nvCxnSpPr>
        <p:spPr bwMode="auto">
          <a:xfrm flipV="1">
            <a:off x="8370889" y="4229100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AutoShape 16"/>
          <p:cNvCxnSpPr>
            <a:cxnSpLocks noChangeShapeType="1"/>
            <a:stCxn id="4102" idx="6"/>
            <a:endCxn id="4103" idx="2"/>
          </p:cNvCxnSpPr>
          <p:nvPr/>
        </p:nvCxnSpPr>
        <p:spPr bwMode="auto">
          <a:xfrm flipV="1">
            <a:off x="7270751" y="4057651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AutoShape 17"/>
          <p:cNvCxnSpPr>
            <a:cxnSpLocks noChangeShapeType="1"/>
            <a:stCxn id="4109" idx="6"/>
            <a:endCxn id="4107" idx="2"/>
          </p:cNvCxnSpPr>
          <p:nvPr/>
        </p:nvCxnSpPr>
        <p:spPr bwMode="auto">
          <a:xfrm>
            <a:off x="3232151" y="5356225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" name="AutoShape 18"/>
          <p:cNvCxnSpPr>
            <a:cxnSpLocks noChangeShapeType="1"/>
            <a:stCxn id="4106" idx="4"/>
            <a:endCxn id="4107" idx="0"/>
          </p:cNvCxnSpPr>
          <p:nvPr/>
        </p:nvCxnSpPr>
        <p:spPr bwMode="auto">
          <a:xfrm>
            <a:off x="4583113" y="4679950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7" name="AutoShape 19"/>
          <p:cNvCxnSpPr>
            <a:cxnSpLocks noChangeShapeType="1"/>
            <a:stCxn id="4108" idx="4"/>
            <a:endCxn id="4104" idx="0"/>
          </p:cNvCxnSpPr>
          <p:nvPr/>
        </p:nvCxnSpPr>
        <p:spPr bwMode="auto">
          <a:xfrm>
            <a:off x="8370888" y="5060950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8" name="AutoShape 20"/>
          <p:cNvCxnSpPr>
            <a:cxnSpLocks noChangeShapeType="1"/>
            <a:endCxn id="4105" idx="6"/>
          </p:cNvCxnSpPr>
          <p:nvPr/>
        </p:nvCxnSpPr>
        <p:spPr bwMode="auto">
          <a:xfrm flipH="1" flipV="1">
            <a:off x="6981826" y="5727701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9" name="AutoShape 21"/>
          <p:cNvCxnSpPr>
            <a:cxnSpLocks noChangeShapeType="1"/>
            <a:stCxn id="4107" idx="6"/>
            <a:endCxn id="4105" idx="2"/>
          </p:cNvCxnSpPr>
          <p:nvPr/>
        </p:nvCxnSpPr>
        <p:spPr bwMode="auto">
          <a:xfrm>
            <a:off x="5213350" y="5584826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0" name="AutoShape 22"/>
          <p:cNvCxnSpPr>
            <a:cxnSpLocks noChangeShapeType="1"/>
            <a:stCxn id="4107" idx="7"/>
            <a:endCxn id="4102" idx="3"/>
          </p:cNvCxnSpPr>
          <p:nvPr/>
        </p:nvCxnSpPr>
        <p:spPr bwMode="auto">
          <a:xfrm flipV="1">
            <a:off x="5067301" y="4384675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1" name="Text Box 23"/>
          <p:cNvSpPr txBox="1">
            <a:spLocks noChangeArrowheads="1"/>
          </p:cNvSpPr>
          <p:nvPr/>
        </p:nvSpPr>
        <p:spPr bwMode="auto">
          <a:xfrm rot="21252715">
            <a:off x="7605714" y="3810001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849</a:t>
            </a:r>
          </a:p>
        </p:txBody>
      </p:sp>
      <p:sp>
        <p:nvSpPr>
          <p:cNvPr id="4122" name="Text Box 24"/>
          <p:cNvSpPr txBox="1">
            <a:spLocks noChangeArrowheads="1"/>
          </p:cNvSpPr>
          <p:nvPr/>
        </p:nvSpPr>
        <p:spPr bwMode="auto">
          <a:xfrm rot="16937753">
            <a:off x="6284119" y="4542632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802</a:t>
            </a:r>
          </a:p>
        </p:txBody>
      </p:sp>
      <p:sp>
        <p:nvSpPr>
          <p:cNvPr id="4123" name="Text Box 25"/>
          <p:cNvSpPr txBox="1">
            <a:spLocks noChangeArrowheads="1"/>
          </p:cNvSpPr>
          <p:nvPr/>
        </p:nvSpPr>
        <p:spPr bwMode="auto">
          <a:xfrm rot="20055131">
            <a:off x="6959600" y="49593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1387</a:t>
            </a:r>
          </a:p>
        </p:txBody>
      </p:sp>
      <p:sp>
        <p:nvSpPr>
          <p:cNvPr id="4124" name="Text Box 26"/>
          <p:cNvSpPr txBox="1">
            <a:spLocks noChangeArrowheads="1"/>
          </p:cNvSpPr>
          <p:nvPr/>
        </p:nvSpPr>
        <p:spPr bwMode="auto">
          <a:xfrm rot="19463698">
            <a:off x="5146675" y="47212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1743</a:t>
            </a:r>
          </a:p>
        </p:txBody>
      </p:sp>
      <p:sp>
        <p:nvSpPr>
          <p:cNvPr id="4125" name="Text Box 27"/>
          <p:cNvSpPr txBox="1">
            <a:spLocks noChangeArrowheads="1"/>
          </p:cNvSpPr>
          <p:nvPr/>
        </p:nvSpPr>
        <p:spPr bwMode="auto">
          <a:xfrm rot="20910655">
            <a:off x="5257800" y="39846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1843</a:t>
            </a:r>
          </a:p>
        </p:txBody>
      </p:sp>
      <p:sp>
        <p:nvSpPr>
          <p:cNvPr id="4126" name="Text Box 28"/>
          <p:cNvSpPr txBox="1">
            <a:spLocks noChangeArrowheads="1"/>
          </p:cNvSpPr>
          <p:nvPr/>
        </p:nvSpPr>
        <p:spPr bwMode="auto">
          <a:xfrm rot="2626382">
            <a:off x="8555038" y="51879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1099</a:t>
            </a:r>
          </a:p>
        </p:txBody>
      </p:sp>
      <p:sp>
        <p:nvSpPr>
          <p:cNvPr id="4127" name="Text Box 29"/>
          <p:cNvSpPr txBox="1">
            <a:spLocks noChangeArrowheads="1"/>
          </p:cNvSpPr>
          <p:nvPr/>
        </p:nvSpPr>
        <p:spPr bwMode="auto">
          <a:xfrm rot="565849">
            <a:off x="7499350" y="54927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1120</a:t>
            </a:r>
          </a:p>
        </p:txBody>
      </p:sp>
      <p:sp>
        <p:nvSpPr>
          <p:cNvPr id="4128" name="Text Box 30"/>
          <p:cNvSpPr txBox="1">
            <a:spLocks noChangeArrowheads="1"/>
          </p:cNvSpPr>
          <p:nvPr/>
        </p:nvSpPr>
        <p:spPr bwMode="auto">
          <a:xfrm rot="695916">
            <a:off x="5299075" y="531177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1233</a:t>
            </a:r>
          </a:p>
        </p:txBody>
      </p:sp>
      <p:sp>
        <p:nvSpPr>
          <p:cNvPr id="4129" name="Text Box 31"/>
          <p:cNvSpPr txBox="1">
            <a:spLocks noChangeArrowheads="1"/>
          </p:cNvSpPr>
          <p:nvPr/>
        </p:nvSpPr>
        <p:spPr bwMode="auto">
          <a:xfrm rot="4665015">
            <a:off x="4518820" y="484902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337</a:t>
            </a:r>
          </a:p>
        </p:txBody>
      </p:sp>
      <p:sp>
        <p:nvSpPr>
          <p:cNvPr id="4130" name="Text Box 32"/>
          <p:cNvSpPr txBox="1">
            <a:spLocks noChangeArrowheads="1"/>
          </p:cNvSpPr>
          <p:nvPr/>
        </p:nvSpPr>
        <p:spPr bwMode="auto">
          <a:xfrm rot="832501">
            <a:off x="3451225" y="51276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2555</a:t>
            </a:r>
          </a:p>
        </p:txBody>
      </p:sp>
      <p:sp>
        <p:nvSpPr>
          <p:cNvPr id="4131" name="Text Box 33"/>
          <p:cNvSpPr txBox="1">
            <a:spLocks noChangeArrowheads="1"/>
          </p:cNvSpPr>
          <p:nvPr/>
        </p:nvSpPr>
        <p:spPr bwMode="auto">
          <a:xfrm rot="19708333">
            <a:off x="8307389" y="4111626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142</a:t>
            </a:r>
          </a:p>
        </p:txBody>
      </p:sp>
      <p:cxnSp>
        <p:nvCxnSpPr>
          <p:cNvPr id="4132" name="AutoShape 34"/>
          <p:cNvCxnSpPr>
            <a:cxnSpLocks noChangeShapeType="1"/>
            <a:stCxn id="4103" idx="4"/>
            <a:endCxn id="4104" idx="7"/>
          </p:cNvCxnSpPr>
          <p:nvPr/>
        </p:nvCxnSpPr>
        <p:spPr bwMode="auto">
          <a:xfrm>
            <a:off x="9307513" y="4295775"/>
            <a:ext cx="80962" cy="149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33" name="Text Box 35"/>
          <p:cNvSpPr txBox="1">
            <a:spLocks noChangeArrowheads="1"/>
          </p:cNvSpPr>
          <p:nvPr/>
        </p:nvSpPr>
        <p:spPr bwMode="auto">
          <a:xfrm rot="5207815">
            <a:off x="9186863" y="4697413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2500077406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5257799"/>
            <a:ext cx="10160000" cy="990601"/>
          </a:xfrm>
        </p:spPr>
        <p:txBody>
          <a:bodyPr>
            <a:normAutofit/>
          </a:bodyPr>
          <a:lstStyle/>
          <a:p>
            <a:r>
              <a:rPr lang="en-US" dirty="0" smtClean="0"/>
              <a:t>Figure 8.9 illustrates this problem for the graph of Figure 8.8a</a:t>
            </a:r>
          </a:p>
          <a:p>
            <a:r>
              <a:rPr lang="en-US" dirty="0" smtClean="0"/>
              <a:t>As can be seen, a number of vertices are updated multiple times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295400"/>
            <a:ext cx="7121157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480621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avoid this situation, a deque can be used in place of the queue</a:t>
            </a:r>
          </a:p>
          <a:p>
            <a:r>
              <a:rPr lang="en-US" dirty="0" smtClean="0"/>
              <a:t>In this approach, vertices needing to be checked for the first time are added at the end, otherwise they are placed in front</a:t>
            </a:r>
          </a:p>
          <a:p>
            <a:r>
              <a:rPr lang="en-US" dirty="0" smtClean="0"/>
              <a:t>The reasoning behind this is that if a given vertex, </a:t>
            </a:r>
            <a:r>
              <a:rPr lang="en-US" i="1" dirty="0" smtClean="0"/>
              <a:t>v</a:t>
            </a:r>
            <a:r>
              <a:rPr lang="en-US" dirty="0" smtClean="0"/>
              <a:t>, is included for the first time, the vertices accessible from it have yet to be processed, so they will be processed after </a:t>
            </a:r>
            <a:r>
              <a:rPr lang="en-US" i="1" dirty="0" smtClean="0"/>
              <a:t>v</a:t>
            </a:r>
            <a:endParaRPr lang="en-US" dirty="0" smtClean="0"/>
          </a:p>
          <a:p>
            <a:r>
              <a:rPr lang="en-US" dirty="0" smtClean="0"/>
              <a:t>However, if </a:t>
            </a:r>
            <a:r>
              <a:rPr lang="en-US" i="1" dirty="0" smtClean="0"/>
              <a:t>v</a:t>
            </a:r>
            <a:r>
              <a:rPr lang="en-US" dirty="0" smtClean="0"/>
              <a:t> has been processed, those vertices are likely still in the list awaiting processing, so putting </a:t>
            </a:r>
            <a:r>
              <a:rPr lang="en-US" i="1" dirty="0" smtClean="0"/>
              <a:t>v</a:t>
            </a:r>
            <a:r>
              <a:rPr lang="en-US" dirty="0" smtClean="0"/>
              <a:t> in front may avoid unnecessary updates</a:t>
            </a:r>
          </a:p>
          <a:p>
            <a:r>
              <a:rPr lang="en-US" dirty="0" smtClean="0"/>
              <a:t>Figure 8.10 shows the result of using a deque instead of a queue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30057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1200" dirty="0"/>
              <a:t>Fig. 8.10 An execution of labelCorrectingAlgorithm(), which applies a </a:t>
            </a:r>
            <a:r>
              <a:rPr lang="en-US" sz="1200" dirty="0" err="1"/>
              <a:t>deque</a:t>
            </a:r>
            <a:endParaRPr lang="en-US" sz="1200" dirty="0"/>
          </a:p>
          <a:p>
            <a:r>
              <a:rPr lang="en-US" dirty="0" smtClean="0"/>
              <a:t>The use of a deque does suffer from one problem, however</a:t>
            </a:r>
          </a:p>
          <a:p>
            <a:r>
              <a:rPr lang="en-US" dirty="0" smtClean="0"/>
              <a:t>Its worst case performance is exponential in the number of vertices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0"/>
            <a:ext cx="60864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064151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However, the average case is about 60% better than the queue version of the same algorithm</a:t>
            </a:r>
          </a:p>
          <a:p>
            <a:r>
              <a:rPr lang="en-US" dirty="0" smtClean="0"/>
              <a:t>A variation of this approach uses two queues separately, rather than combined in a deque</a:t>
            </a:r>
          </a:p>
          <a:p>
            <a:r>
              <a:rPr lang="en-US" dirty="0" smtClean="0"/>
              <a:t>In this variation, vertices enqueued for the first time are placed in the first queue; otherwise they are placed in the second</a:t>
            </a:r>
          </a:p>
          <a:p>
            <a:r>
              <a:rPr lang="en-US" dirty="0" smtClean="0"/>
              <a:t>Vertices are then dequeued from the first queue if it is not empty; otherwise they are taken from the second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threshold algorithm</a:t>
            </a:r>
            <a:r>
              <a:rPr lang="en-US" dirty="0" smtClean="0"/>
              <a:t> is another variation of the label-correcting method that uses two lists</a:t>
            </a:r>
          </a:p>
          <a:p>
            <a:r>
              <a:rPr lang="en-US" dirty="0" smtClean="0"/>
              <a:t>Vertices are removed from the first list for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92653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vertex will be added to the end of the first list if the value of its label is below the threshold level</a:t>
            </a:r>
          </a:p>
          <a:p>
            <a:r>
              <a:rPr lang="en-US" dirty="0" smtClean="0"/>
              <a:t>Otherwise it will be added to the second list</a:t>
            </a:r>
          </a:p>
          <a:p>
            <a:r>
              <a:rPr lang="en-US" dirty="0" smtClean="0"/>
              <a:t>If the first list becomes empty, the threshold is modified to a value greater than the minimum label value of all vertices in the second list</a:t>
            </a:r>
          </a:p>
          <a:p>
            <a:r>
              <a:rPr lang="en-US" dirty="0" smtClean="0"/>
              <a:t>Then those vertices whose labels are less than the new threshold are moved from the second list to the first list</a:t>
            </a:r>
          </a:p>
          <a:p>
            <a:r>
              <a:rPr lang="en-US" dirty="0" smtClean="0"/>
              <a:t>Yet another approach is the </a:t>
            </a:r>
            <a:r>
              <a:rPr lang="en-US" b="1" i="1" dirty="0" smtClean="0"/>
              <a:t>small label first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In this method, a vertex is placed at the front of the deque if its label is smaller than the label of the current front of the deque; otherwise it is placed at the rear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43381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All-to-All Shortest Path Problem</a:t>
            </a:r>
          </a:p>
          <a:p>
            <a:pPr lvl="1"/>
            <a:r>
              <a:rPr lang="en-US" dirty="0" smtClean="0"/>
              <a:t>Given the issues of finding the shortest path from one vertex to another, the problem of finding all shortest paths between two vertices might seem daunting</a:t>
            </a:r>
          </a:p>
          <a:p>
            <a:pPr lvl="1"/>
            <a:r>
              <a:rPr lang="en-US" dirty="0" smtClean="0"/>
              <a:t>However, a method developed by Stephen Warshall in 1962 does it fairly easily, as long as an adjacency matrix that provides edge weights is available</a:t>
            </a:r>
          </a:p>
          <a:p>
            <a:pPr lvl="1"/>
            <a:r>
              <a:rPr lang="en-US" dirty="0" smtClean="0"/>
              <a:t>This technique can also handle negative edge weights and the algorithm is shown on page 406</a:t>
            </a:r>
          </a:p>
          <a:p>
            <a:pPr lvl="1"/>
            <a:r>
              <a:rPr lang="en-US" dirty="0" smtClean="0"/>
              <a:t>An example of the algorithm’s application, together with the accompanying adjacency matrix, is shown in Figure 8.11 on page 407</a:t>
            </a:r>
          </a:p>
          <a:p>
            <a:pPr lvl="1"/>
            <a:r>
              <a:rPr lang="en-US" dirty="0" smtClean="0"/>
              <a:t>The algorithm can also detect cycles if the diagonal of the matrix is initialized to ∞ instead of 0</a:t>
            </a:r>
          </a:p>
          <a:p>
            <a:pPr lvl="1"/>
            <a:r>
              <a:rPr lang="en-US" dirty="0" smtClean="0"/>
              <a:t>If any of the diagonal values get changed, the graph contains a cycle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97737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All-to-All Shortest Path Problem</a:t>
                </a:r>
                <a:r>
                  <a:rPr lang="en-US" dirty="0"/>
                  <a:t> </a:t>
                </a:r>
                <a:r>
                  <a:rPr lang="en-US" dirty="0" smtClean="0"/>
                  <a:t>(continued)</a:t>
                </a:r>
              </a:p>
              <a:p>
                <a:pPr lvl="1"/>
                <a:r>
                  <a:rPr lang="en-US" dirty="0" smtClean="0"/>
                  <a:t>As it turns out, if an initial value of ∞ is not changed during processing, then one vertex cannot reach the other</a:t>
                </a:r>
              </a:p>
              <a:p>
                <a:pPr lvl="1"/>
                <a:r>
                  <a:rPr lang="en-US" dirty="0" smtClean="0"/>
                  <a:t>The algorithm’s simplicity is reflected in the determination of its complexity; there are three loops executed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 smtClean="0"/>
                  <a:t> times so it is </a:t>
                </a:r>
                <a:r>
                  <a:rPr lang="en-US" i="1" dirty="0" smtClean="0"/>
                  <a:t>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baseline="30000" dirty="0" smtClean="0"/>
                  <a:t>3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This is adequate for dense, near-complete graphs, but if they are sparse, it may be better to use a one-to-all method applied to each vertex</a:t>
                </a:r>
              </a:p>
              <a:p>
                <a:pPr lvl="1"/>
                <a:r>
                  <a:rPr lang="en-US" dirty="0" smtClean="0"/>
                  <a:t>Generally this should be a label-setting algorithm, but recall that these types of routines cannot handle negative edge weights</a:t>
                </a:r>
              </a:p>
              <a:p>
                <a:pPr lvl="1"/>
                <a:r>
                  <a:rPr lang="en-US" dirty="0" smtClean="0"/>
                  <a:t>Fortunately, there are transformations available that eliminate the negative weights while preserving the shortest paths of the original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0" t="-2074" b="-237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73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/>
              <a:t>Minimum Spanning Trees</a:t>
            </a:r>
            <a:endParaRPr lang="en-US" altLang="lv-LV" sz="4000">
              <a:cs typeface="Tahoma" panose="020B0604030504040204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Spanning subgraph</a:t>
            </a:r>
          </a:p>
          <a:p>
            <a:pPr lvl="1" eaLnBrk="1" hangingPunct="1"/>
            <a:r>
              <a:rPr lang="en-US" altLang="lv-LV" sz="1800" dirty="0"/>
              <a:t>Subgraph of a graph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G</a:t>
            </a:r>
            <a:r>
              <a:rPr lang="en-US" altLang="lv-LV" sz="1800" dirty="0"/>
              <a:t> containing all the vertices of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G</a:t>
            </a:r>
            <a:endParaRPr lang="en-US" altLang="lv-LV" sz="1800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Spanning tree</a:t>
            </a:r>
          </a:p>
          <a:p>
            <a:pPr lvl="1" eaLnBrk="1" hangingPunct="1"/>
            <a:r>
              <a:rPr lang="en-US" altLang="lv-LV" sz="1800" dirty="0"/>
              <a:t>Spanning subgraph that is itself a (free) tree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Minimum spanning tree (MST)</a:t>
            </a:r>
          </a:p>
          <a:p>
            <a:pPr lvl="1" eaLnBrk="1" hangingPunct="1"/>
            <a:r>
              <a:rPr lang="en-US" altLang="lv-LV" sz="1800" dirty="0"/>
              <a:t>Spanning tree of a weighted graph with minimum total edge weight</a:t>
            </a:r>
          </a:p>
          <a:p>
            <a:pPr eaLnBrk="1" hangingPunct="1"/>
            <a:r>
              <a:rPr lang="en-US" altLang="lv-LV" sz="2000" dirty="0"/>
              <a:t>Applications</a:t>
            </a:r>
          </a:p>
          <a:p>
            <a:pPr lvl="1" eaLnBrk="1" hangingPunct="1"/>
            <a:r>
              <a:rPr lang="en-US" altLang="lv-LV" sz="1800" dirty="0"/>
              <a:t>Communications networks</a:t>
            </a:r>
          </a:p>
          <a:p>
            <a:pPr lvl="1" eaLnBrk="1" hangingPunct="1"/>
            <a:r>
              <a:rPr lang="en-US" altLang="lv-LV" sz="1800" dirty="0"/>
              <a:t>Transportation networks</a:t>
            </a:r>
          </a:p>
          <a:p>
            <a:pPr lvl="1" eaLnBrk="1" hangingPunct="1"/>
            <a:endParaRPr lang="en-US" altLang="lv-LV" sz="1800" dirty="0"/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D56588C-AFDA-46ED-863F-784E69392548}" type="slidenum">
              <a:rPr lang="en-US" altLang="lv-LV" sz="1400"/>
              <a:pPr eaLnBrk="1" hangingPunct="1"/>
              <a:t>37</a:t>
            </a:fld>
            <a:endParaRPr lang="en-US" altLang="lv-LV" sz="1400"/>
          </a:p>
        </p:txBody>
      </p:sp>
      <p:sp>
        <p:nvSpPr>
          <p:cNvPr id="4102" name="Oval 12"/>
          <p:cNvSpPr>
            <a:spLocks noChangeArrowheads="1"/>
          </p:cNvSpPr>
          <p:nvPr/>
        </p:nvSpPr>
        <p:spPr bwMode="auto">
          <a:xfrm>
            <a:off x="8429625" y="19050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ORD</a:t>
            </a:r>
          </a:p>
        </p:txBody>
      </p:sp>
      <p:sp>
        <p:nvSpPr>
          <p:cNvPr id="4103" name="Oval 99"/>
          <p:cNvSpPr>
            <a:spLocks noChangeArrowheads="1"/>
          </p:cNvSpPr>
          <p:nvPr/>
        </p:nvSpPr>
        <p:spPr bwMode="auto">
          <a:xfrm>
            <a:off x="10026650" y="2428875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PIT</a:t>
            </a:r>
          </a:p>
        </p:txBody>
      </p:sp>
      <p:sp>
        <p:nvSpPr>
          <p:cNvPr id="4104" name="Oval 100"/>
          <p:cNvSpPr>
            <a:spLocks noChangeArrowheads="1"/>
          </p:cNvSpPr>
          <p:nvPr/>
        </p:nvSpPr>
        <p:spPr bwMode="auto">
          <a:xfrm>
            <a:off x="9634538" y="520065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ATL</a:t>
            </a:r>
          </a:p>
        </p:txBody>
      </p:sp>
      <p:sp>
        <p:nvSpPr>
          <p:cNvPr id="4105" name="Oval 101"/>
          <p:cNvSpPr>
            <a:spLocks noChangeArrowheads="1"/>
          </p:cNvSpPr>
          <p:nvPr/>
        </p:nvSpPr>
        <p:spPr bwMode="auto">
          <a:xfrm>
            <a:off x="8293100" y="38481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STL</a:t>
            </a:r>
          </a:p>
        </p:txBody>
      </p:sp>
      <p:sp>
        <p:nvSpPr>
          <p:cNvPr id="4106" name="Oval 102"/>
          <p:cNvSpPr>
            <a:spLocks noChangeArrowheads="1"/>
          </p:cNvSpPr>
          <p:nvPr/>
        </p:nvSpPr>
        <p:spPr bwMode="auto">
          <a:xfrm>
            <a:off x="6797675" y="28956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DEN</a:t>
            </a:r>
          </a:p>
        </p:txBody>
      </p:sp>
      <p:sp>
        <p:nvSpPr>
          <p:cNvPr id="4107" name="Oval 103"/>
          <p:cNvSpPr>
            <a:spLocks noChangeArrowheads="1"/>
          </p:cNvSpPr>
          <p:nvPr/>
        </p:nvSpPr>
        <p:spPr bwMode="auto">
          <a:xfrm>
            <a:off x="6934200" y="51435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DFW</a:t>
            </a:r>
          </a:p>
        </p:txBody>
      </p:sp>
      <p:sp>
        <p:nvSpPr>
          <p:cNvPr id="4108" name="Oval 104"/>
          <p:cNvSpPr>
            <a:spLocks noChangeArrowheads="1"/>
          </p:cNvSpPr>
          <p:nvPr/>
        </p:nvSpPr>
        <p:spPr bwMode="auto">
          <a:xfrm>
            <a:off x="10112375" y="3571875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DCA</a:t>
            </a:r>
          </a:p>
        </p:txBody>
      </p:sp>
      <p:cxnSp>
        <p:nvCxnSpPr>
          <p:cNvPr id="4109" name="AutoShape 106"/>
          <p:cNvCxnSpPr>
            <a:cxnSpLocks noChangeShapeType="1"/>
            <a:stCxn id="4106" idx="7"/>
            <a:endCxn id="4102" idx="3"/>
          </p:cNvCxnSpPr>
          <p:nvPr/>
        </p:nvCxnSpPr>
        <p:spPr bwMode="auto">
          <a:xfrm flipV="1">
            <a:off x="7597775" y="2305050"/>
            <a:ext cx="968375" cy="6477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07"/>
          <p:cNvCxnSpPr>
            <a:cxnSpLocks noChangeShapeType="1"/>
            <a:stCxn id="4105" idx="0"/>
            <a:endCxn id="4102" idx="4"/>
          </p:cNvCxnSpPr>
          <p:nvPr/>
        </p:nvCxnSpPr>
        <p:spPr bwMode="auto">
          <a:xfrm flipV="1">
            <a:off x="8761413" y="2371725"/>
            <a:ext cx="136525" cy="14668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08"/>
          <p:cNvCxnSpPr>
            <a:cxnSpLocks noChangeShapeType="1"/>
            <a:stCxn id="4105" idx="6"/>
            <a:endCxn id="4108" idx="2"/>
          </p:cNvCxnSpPr>
          <p:nvPr/>
        </p:nvCxnSpPr>
        <p:spPr bwMode="auto">
          <a:xfrm flipV="1">
            <a:off x="9239249" y="3800476"/>
            <a:ext cx="863600" cy="2762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09"/>
          <p:cNvCxnSpPr>
            <a:cxnSpLocks noChangeShapeType="1"/>
            <a:stCxn id="4108" idx="0"/>
            <a:endCxn id="4103" idx="4"/>
          </p:cNvCxnSpPr>
          <p:nvPr/>
        </p:nvCxnSpPr>
        <p:spPr bwMode="auto">
          <a:xfrm flipH="1" flipV="1">
            <a:off x="10494963" y="2895600"/>
            <a:ext cx="85725" cy="6667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AutoShape 110"/>
          <p:cNvCxnSpPr>
            <a:cxnSpLocks noChangeShapeType="1"/>
            <a:stCxn id="4102" idx="5"/>
            <a:endCxn id="4103" idx="1"/>
          </p:cNvCxnSpPr>
          <p:nvPr/>
        </p:nvCxnSpPr>
        <p:spPr bwMode="auto">
          <a:xfrm>
            <a:off x="9229724" y="2305051"/>
            <a:ext cx="933450" cy="1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AutoShape 112"/>
          <p:cNvCxnSpPr>
            <a:cxnSpLocks noChangeShapeType="1"/>
            <a:stCxn id="4106" idx="4"/>
            <a:endCxn id="4107" idx="0"/>
          </p:cNvCxnSpPr>
          <p:nvPr/>
        </p:nvCxnSpPr>
        <p:spPr bwMode="auto">
          <a:xfrm>
            <a:off x="7265988" y="3362325"/>
            <a:ext cx="136525" cy="1771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AutoShape 113"/>
          <p:cNvCxnSpPr>
            <a:cxnSpLocks noChangeShapeType="1"/>
            <a:stCxn id="4108" idx="4"/>
            <a:endCxn id="4104" idx="0"/>
          </p:cNvCxnSpPr>
          <p:nvPr/>
        </p:nvCxnSpPr>
        <p:spPr bwMode="auto">
          <a:xfrm flipH="1">
            <a:off x="10102849" y="4038601"/>
            <a:ext cx="477838" cy="1152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" name="AutoShape 114"/>
          <p:cNvCxnSpPr>
            <a:cxnSpLocks noChangeShapeType="1"/>
            <a:stCxn id="4104" idx="1"/>
            <a:endCxn id="4105" idx="5"/>
          </p:cNvCxnSpPr>
          <p:nvPr/>
        </p:nvCxnSpPr>
        <p:spPr bwMode="auto">
          <a:xfrm flipH="1" flipV="1">
            <a:off x="9093200" y="4248150"/>
            <a:ext cx="677863" cy="10096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7" name="AutoShape 115"/>
          <p:cNvCxnSpPr>
            <a:cxnSpLocks noChangeShapeType="1"/>
            <a:stCxn id="4107" idx="7"/>
            <a:endCxn id="4105" idx="3"/>
          </p:cNvCxnSpPr>
          <p:nvPr/>
        </p:nvCxnSpPr>
        <p:spPr bwMode="auto">
          <a:xfrm flipV="1">
            <a:off x="7734300" y="4248150"/>
            <a:ext cx="695325" cy="9525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8" name="AutoShape 116"/>
          <p:cNvCxnSpPr>
            <a:cxnSpLocks noChangeShapeType="1"/>
            <a:stCxn id="4106" idx="5"/>
            <a:endCxn id="4105" idx="1"/>
          </p:cNvCxnSpPr>
          <p:nvPr/>
        </p:nvCxnSpPr>
        <p:spPr bwMode="auto">
          <a:xfrm>
            <a:off x="7597774" y="3295650"/>
            <a:ext cx="83185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9" name="Text Box 127"/>
          <p:cNvSpPr txBox="1">
            <a:spLocks noChangeArrowheads="1"/>
          </p:cNvSpPr>
          <p:nvPr/>
        </p:nvSpPr>
        <p:spPr bwMode="auto">
          <a:xfrm>
            <a:off x="9515475" y="2041526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10</a:t>
            </a:r>
          </a:p>
        </p:txBody>
      </p:sp>
      <p:sp>
        <p:nvSpPr>
          <p:cNvPr id="4120" name="Text Box 130"/>
          <p:cNvSpPr txBox="1">
            <a:spLocks noChangeArrowheads="1"/>
          </p:cNvSpPr>
          <p:nvPr/>
        </p:nvSpPr>
        <p:spPr bwMode="auto">
          <a:xfrm>
            <a:off x="7753350" y="2346326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21" name="Text Box 131"/>
          <p:cNvSpPr txBox="1">
            <a:spLocks noChangeArrowheads="1"/>
          </p:cNvSpPr>
          <p:nvPr/>
        </p:nvSpPr>
        <p:spPr bwMode="auto">
          <a:xfrm>
            <a:off x="7907337" y="3260726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9</a:t>
            </a:r>
          </a:p>
        </p:txBody>
      </p:sp>
      <p:sp>
        <p:nvSpPr>
          <p:cNvPr id="4122" name="Text Box 132"/>
          <p:cNvSpPr txBox="1">
            <a:spLocks noChangeArrowheads="1"/>
          </p:cNvSpPr>
          <p:nvPr/>
        </p:nvSpPr>
        <p:spPr bwMode="auto">
          <a:xfrm>
            <a:off x="7772400" y="44196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8</a:t>
            </a:r>
          </a:p>
        </p:txBody>
      </p:sp>
      <p:sp>
        <p:nvSpPr>
          <p:cNvPr id="4123" name="Text Box 133"/>
          <p:cNvSpPr txBox="1">
            <a:spLocks noChangeArrowheads="1"/>
          </p:cNvSpPr>
          <p:nvPr/>
        </p:nvSpPr>
        <p:spPr bwMode="auto">
          <a:xfrm>
            <a:off x="8809037" y="29654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124" name="Text Box 134"/>
          <p:cNvSpPr txBox="1">
            <a:spLocks noChangeArrowheads="1"/>
          </p:cNvSpPr>
          <p:nvPr/>
        </p:nvSpPr>
        <p:spPr bwMode="auto">
          <a:xfrm>
            <a:off x="9472612" y="35623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125" name="Text Box 135"/>
          <p:cNvSpPr txBox="1">
            <a:spLocks noChangeArrowheads="1"/>
          </p:cNvSpPr>
          <p:nvPr/>
        </p:nvSpPr>
        <p:spPr bwMode="auto">
          <a:xfrm>
            <a:off x="10353675" y="4459289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26" name="Text Box 136"/>
          <p:cNvSpPr txBox="1">
            <a:spLocks noChangeArrowheads="1"/>
          </p:cNvSpPr>
          <p:nvPr/>
        </p:nvSpPr>
        <p:spPr bwMode="auto">
          <a:xfrm>
            <a:off x="9366250" y="441325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5</a:t>
            </a:r>
          </a:p>
        </p:txBody>
      </p:sp>
      <p:sp>
        <p:nvSpPr>
          <p:cNvPr id="4127" name="Text Box 137"/>
          <p:cNvSpPr txBox="1">
            <a:spLocks noChangeArrowheads="1"/>
          </p:cNvSpPr>
          <p:nvPr/>
        </p:nvSpPr>
        <p:spPr bwMode="auto">
          <a:xfrm>
            <a:off x="10514012" y="3032126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4128" name="Text Box 138"/>
          <p:cNvSpPr txBox="1">
            <a:spLocks noChangeArrowheads="1"/>
          </p:cNvSpPr>
          <p:nvPr/>
        </p:nvSpPr>
        <p:spPr bwMode="auto">
          <a:xfrm>
            <a:off x="7315200" y="3959226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6014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Cycle Property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tx2"/>
                </a:solidFill>
              </a:rPr>
              <a:t>Cycle Property:</a:t>
            </a:r>
          </a:p>
          <a:p>
            <a:pPr lvl="1" eaLnBrk="1" hangingPunct="1"/>
            <a:r>
              <a:rPr lang="en-US" altLang="lv-LV" sz="1800"/>
              <a:t>Let </a:t>
            </a:r>
            <a:r>
              <a:rPr lang="en-US" altLang="lv-LV" sz="1800" b="1" i="1">
                <a:latin typeface="Times New Roman" panose="02020603050405020304" pitchFamily="18" charset="0"/>
              </a:rPr>
              <a:t>T</a:t>
            </a:r>
            <a:r>
              <a:rPr lang="en-US" altLang="lv-LV" sz="1800"/>
              <a:t> be a minimum spanning tree of a weighted graph </a:t>
            </a:r>
            <a:r>
              <a:rPr lang="en-US" altLang="lv-LV" sz="1800" b="1" i="1">
                <a:latin typeface="Times New Roman" panose="02020603050405020304" pitchFamily="18" charset="0"/>
              </a:rPr>
              <a:t>G</a:t>
            </a:r>
            <a:endParaRPr lang="en-US" altLang="lv-LV" sz="1800"/>
          </a:p>
          <a:p>
            <a:pPr lvl="1" eaLnBrk="1" hangingPunct="1"/>
            <a:r>
              <a:rPr lang="en-US" altLang="lv-LV" sz="1800"/>
              <a:t>Let 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/>
              <a:t> be an edge of </a:t>
            </a:r>
            <a:r>
              <a:rPr lang="en-US" altLang="lv-LV" sz="1800" b="1" i="1">
                <a:latin typeface="Times New Roman" panose="02020603050405020304" pitchFamily="18" charset="0"/>
              </a:rPr>
              <a:t>G</a:t>
            </a:r>
            <a:r>
              <a:rPr lang="en-US" altLang="lv-LV" sz="1800"/>
              <a:t> that is not in </a:t>
            </a:r>
            <a:r>
              <a:rPr lang="en-US" altLang="lv-LV" sz="1800" b="1" i="1">
                <a:latin typeface="Times New Roman" panose="02020603050405020304" pitchFamily="18" charset="0"/>
              </a:rPr>
              <a:t>T </a:t>
            </a:r>
            <a:r>
              <a:rPr lang="en-US" altLang="lv-LV" sz="1800"/>
              <a:t>and </a:t>
            </a:r>
            <a:r>
              <a:rPr lang="en-US" altLang="lv-LV" sz="1800" b="1" i="1">
                <a:latin typeface="Times New Roman" panose="02020603050405020304" pitchFamily="18" charset="0"/>
              </a:rPr>
              <a:t>C</a:t>
            </a:r>
            <a:r>
              <a:rPr lang="en-US" altLang="lv-LV" sz="1800"/>
              <a:t> let be the cycle formed by 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/>
              <a:t> with </a:t>
            </a:r>
            <a:r>
              <a:rPr lang="en-US" altLang="lv-LV" sz="1800" b="1" i="1">
                <a:latin typeface="Times New Roman" panose="02020603050405020304" pitchFamily="18" charset="0"/>
              </a:rPr>
              <a:t>T</a:t>
            </a:r>
            <a:endParaRPr lang="en-US" altLang="lv-LV" sz="1800"/>
          </a:p>
          <a:p>
            <a:pPr lvl="1" eaLnBrk="1" hangingPunct="1"/>
            <a:r>
              <a:rPr lang="en-US" altLang="lv-LV" sz="1800"/>
              <a:t>For every edge </a:t>
            </a:r>
            <a:r>
              <a:rPr lang="en-US" altLang="lv-LV" sz="1800" b="1" i="1">
                <a:latin typeface="Times New Roman" panose="02020603050405020304" pitchFamily="18" charset="0"/>
              </a:rPr>
              <a:t>f</a:t>
            </a:r>
            <a:r>
              <a:rPr lang="en-US" altLang="lv-LV" sz="1800"/>
              <a:t> of </a:t>
            </a:r>
            <a:r>
              <a:rPr lang="en-US" altLang="lv-LV" sz="1800" b="1" i="1">
                <a:latin typeface="Times New Roman" panose="02020603050405020304" pitchFamily="18" charset="0"/>
              </a:rPr>
              <a:t>C,</a:t>
            </a:r>
            <a:r>
              <a:rPr lang="en-US" altLang="lv-LV" sz="1800"/>
              <a:t> </a:t>
            </a:r>
            <a:r>
              <a:rPr lang="en-US" altLang="lv-LV" sz="1800" b="1" i="1">
                <a:latin typeface="Times New Roman" panose="02020603050405020304" pitchFamily="18" charset="0"/>
              </a:rPr>
              <a:t>weight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f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  <a:r>
              <a:rPr lang="en-US" altLang="lv-LV" sz="1800" b="1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lv-LV" sz="1800" b="1" i="1">
                <a:latin typeface="Times New Roman" panose="02020603050405020304" pitchFamily="18" charset="0"/>
              </a:rPr>
              <a:t>weight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</a:rPr>
              <a:t>Proof:</a:t>
            </a:r>
          </a:p>
          <a:p>
            <a:pPr lvl="1" eaLnBrk="1" hangingPunct="1"/>
            <a:r>
              <a:rPr lang="en-US" altLang="lv-LV" sz="1800"/>
              <a:t>By contradiction</a:t>
            </a:r>
          </a:p>
          <a:p>
            <a:pPr lvl="1" eaLnBrk="1" hangingPunct="1"/>
            <a:r>
              <a:rPr lang="en-US" altLang="lv-LV" sz="1800"/>
              <a:t>If </a:t>
            </a:r>
            <a:r>
              <a:rPr lang="en-US" altLang="lv-LV" sz="1800" b="1" i="1">
                <a:latin typeface="Times New Roman" panose="02020603050405020304" pitchFamily="18" charset="0"/>
              </a:rPr>
              <a:t>weight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f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  <a:r>
              <a:rPr lang="en-US" altLang="lv-LV" sz="1800" b="1">
                <a:latin typeface="Symbol" panose="05050102010706020507" pitchFamily="18" charset="2"/>
                <a:sym typeface="Symbol" panose="05050102010706020507" pitchFamily="18" charset="2"/>
              </a:rPr>
              <a:t>&gt; </a:t>
            </a:r>
            <a:r>
              <a:rPr lang="en-US" altLang="lv-LV" sz="1800" b="1" i="1">
                <a:latin typeface="Times New Roman" panose="02020603050405020304" pitchFamily="18" charset="0"/>
              </a:rPr>
              <a:t>weight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latin typeface="Times New Roman" panose="02020603050405020304" pitchFamily="18" charset="0"/>
              </a:rPr>
              <a:t>) </a:t>
            </a:r>
            <a:r>
              <a:rPr lang="en-US" altLang="lv-LV" sz="1800"/>
              <a:t>we can get a spanning tree of smaller weight by replacing 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/>
              <a:t> with </a:t>
            </a:r>
            <a:r>
              <a:rPr lang="en-US" altLang="lv-LV" sz="1800" b="1" i="1">
                <a:latin typeface="Times New Roman" panose="02020603050405020304" pitchFamily="18" charset="0"/>
              </a:rPr>
              <a:t>f</a:t>
            </a:r>
            <a:endParaRPr lang="en-US" altLang="lv-LV" sz="160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5FEDEEA-AE4D-4E4E-A557-B3935AD24599}" type="slidenum">
              <a:rPr lang="en-US" altLang="lv-LV" sz="1400"/>
              <a:pPr eaLnBrk="1" hangingPunct="1"/>
              <a:t>38</a:t>
            </a:fld>
            <a:endParaRPr lang="en-US" altLang="lv-LV" sz="1400"/>
          </a:p>
        </p:txBody>
      </p:sp>
      <p:grpSp>
        <p:nvGrpSpPr>
          <p:cNvPr id="5126" name="Group 91"/>
          <p:cNvGrpSpPr>
            <a:grpSpLocks/>
          </p:cNvGrpSpPr>
          <p:nvPr/>
        </p:nvGrpSpPr>
        <p:grpSpPr bwMode="auto">
          <a:xfrm>
            <a:off x="6713538" y="1447801"/>
            <a:ext cx="3344862" cy="2119313"/>
            <a:chOff x="3269" y="969"/>
            <a:chExt cx="2107" cy="1335"/>
          </a:xfrm>
        </p:grpSpPr>
        <p:sp>
          <p:nvSpPr>
            <p:cNvPr id="5157" name="Oval 31"/>
            <p:cNvSpPr>
              <a:spLocks noChangeArrowheads="1"/>
            </p:cNvSpPr>
            <p:nvPr/>
          </p:nvSpPr>
          <p:spPr bwMode="auto">
            <a:xfrm>
              <a:off x="3504" y="120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58" name="Oval 32"/>
            <p:cNvSpPr>
              <a:spLocks noChangeArrowheads="1"/>
            </p:cNvSpPr>
            <p:nvPr/>
          </p:nvSpPr>
          <p:spPr bwMode="auto">
            <a:xfrm>
              <a:off x="4752" y="100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59" name="Oval 33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60" name="Oval 34"/>
            <p:cNvSpPr>
              <a:spLocks noChangeArrowheads="1"/>
            </p:cNvSpPr>
            <p:nvPr/>
          </p:nvSpPr>
          <p:spPr bwMode="auto">
            <a:xfrm>
              <a:off x="3312" y="20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61" name="Oval 35"/>
            <p:cNvSpPr>
              <a:spLocks noChangeArrowheads="1"/>
            </p:cNvSpPr>
            <p:nvPr/>
          </p:nvSpPr>
          <p:spPr bwMode="auto">
            <a:xfrm>
              <a:off x="5184" y="148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62" name="Oval 36"/>
            <p:cNvSpPr>
              <a:spLocks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5163" name="AutoShape 37"/>
            <p:cNvCxnSpPr>
              <a:cxnSpLocks noChangeShapeType="1"/>
              <a:stCxn id="5157" idx="5"/>
              <a:endCxn id="5159" idx="1"/>
            </p:cNvCxnSpPr>
            <p:nvPr/>
          </p:nvCxnSpPr>
          <p:spPr bwMode="auto">
            <a:xfrm>
              <a:off x="3668" y="1370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4" name="AutoShape 38"/>
            <p:cNvCxnSpPr>
              <a:cxnSpLocks noChangeShapeType="1"/>
              <a:stCxn id="5159" idx="3"/>
              <a:endCxn id="5160" idx="7"/>
            </p:cNvCxnSpPr>
            <p:nvPr/>
          </p:nvCxnSpPr>
          <p:spPr bwMode="auto">
            <a:xfrm flipH="1">
              <a:off x="3476" y="1754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5" name="AutoShape 39"/>
            <p:cNvCxnSpPr>
              <a:cxnSpLocks noChangeShapeType="1"/>
              <a:stCxn id="5157" idx="3"/>
              <a:endCxn id="5160" idx="0"/>
            </p:cNvCxnSpPr>
            <p:nvPr/>
          </p:nvCxnSpPr>
          <p:spPr bwMode="auto">
            <a:xfrm flipH="1">
              <a:off x="3408" y="1370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6" name="AutoShape 40"/>
            <p:cNvCxnSpPr>
              <a:cxnSpLocks noChangeShapeType="1"/>
              <a:stCxn id="5159" idx="6"/>
              <a:endCxn id="5162" idx="1"/>
            </p:cNvCxnSpPr>
            <p:nvPr/>
          </p:nvCxnSpPr>
          <p:spPr bwMode="auto">
            <a:xfrm>
              <a:off x="4134" y="1680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7" name="AutoShape 41"/>
            <p:cNvCxnSpPr>
              <a:cxnSpLocks noChangeShapeType="1"/>
              <a:stCxn id="5160" idx="6"/>
              <a:endCxn id="5162" idx="2"/>
            </p:cNvCxnSpPr>
            <p:nvPr/>
          </p:nvCxnSpPr>
          <p:spPr bwMode="auto">
            <a:xfrm flipV="1">
              <a:off x="3510" y="2016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8" name="AutoShape 42"/>
            <p:cNvCxnSpPr>
              <a:cxnSpLocks noChangeShapeType="1"/>
              <a:stCxn id="5157" idx="6"/>
              <a:endCxn id="5158" idx="2"/>
            </p:cNvCxnSpPr>
            <p:nvPr/>
          </p:nvCxnSpPr>
          <p:spPr bwMode="auto">
            <a:xfrm flipV="1">
              <a:off x="3702" y="1104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9" name="AutoShape 43"/>
            <p:cNvCxnSpPr>
              <a:cxnSpLocks noChangeShapeType="1"/>
              <a:stCxn id="5159" idx="7"/>
              <a:endCxn id="5158" idx="3"/>
            </p:cNvCxnSpPr>
            <p:nvPr/>
          </p:nvCxnSpPr>
          <p:spPr bwMode="auto">
            <a:xfrm flipV="1">
              <a:off x="4100" y="1178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0" name="AutoShape 44"/>
            <p:cNvCxnSpPr>
              <a:cxnSpLocks noChangeShapeType="1"/>
              <a:stCxn id="5161" idx="1"/>
              <a:endCxn id="5158" idx="5"/>
            </p:cNvCxnSpPr>
            <p:nvPr/>
          </p:nvCxnSpPr>
          <p:spPr bwMode="auto">
            <a:xfrm flipH="1" flipV="1">
              <a:off x="4916" y="1178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1" name="AutoShape 45"/>
            <p:cNvCxnSpPr>
              <a:cxnSpLocks noChangeShapeType="1"/>
              <a:stCxn id="5162" idx="7"/>
              <a:endCxn id="5161" idx="3"/>
            </p:cNvCxnSpPr>
            <p:nvPr/>
          </p:nvCxnSpPr>
          <p:spPr bwMode="auto">
            <a:xfrm flipV="1">
              <a:off x="5012" y="1658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72" name="Text Box 46"/>
            <p:cNvSpPr txBox="1">
              <a:spLocks noChangeArrowheads="1"/>
            </p:cNvSpPr>
            <p:nvPr/>
          </p:nvSpPr>
          <p:spPr bwMode="auto">
            <a:xfrm>
              <a:off x="4119" y="96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5173" name="Text Box 47"/>
            <p:cNvSpPr txBox="1">
              <a:spLocks noChangeArrowheads="1"/>
            </p:cNvSpPr>
            <p:nvPr/>
          </p:nvSpPr>
          <p:spPr bwMode="auto">
            <a:xfrm>
              <a:off x="5093" y="115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174" name="Text Box 48"/>
            <p:cNvSpPr txBox="1">
              <a:spLocks noChangeArrowheads="1"/>
            </p:cNvSpPr>
            <p:nvPr/>
          </p:nvSpPr>
          <p:spPr bwMode="auto">
            <a:xfrm>
              <a:off x="3269" y="15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175" name="Text Box 49"/>
            <p:cNvSpPr txBox="1">
              <a:spLocks noChangeArrowheads="1"/>
            </p:cNvSpPr>
            <p:nvPr/>
          </p:nvSpPr>
          <p:spPr bwMode="auto">
            <a:xfrm>
              <a:off x="4469" y="158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176" name="Text Box 50"/>
            <p:cNvSpPr txBox="1">
              <a:spLocks noChangeArrowheads="1"/>
            </p:cNvSpPr>
            <p:nvPr/>
          </p:nvSpPr>
          <p:spPr bwMode="auto">
            <a:xfrm>
              <a:off x="3639" y="144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5177" name="Text Box 51"/>
            <p:cNvSpPr txBox="1">
              <a:spLocks noChangeArrowheads="1"/>
            </p:cNvSpPr>
            <p:nvPr/>
          </p:nvSpPr>
          <p:spPr bwMode="auto">
            <a:xfrm>
              <a:off x="4042" y="2073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7</a:t>
              </a:r>
            </a:p>
          </p:txBody>
        </p:sp>
        <p:sp>
          <p:nvSpPr>
            <p:cNvPr id="5178" name="Text Box 52"/>
            <p:cNvSpPr txBox="1">
              <a:spLocks noChangeArrowheads="1"/>
            </p:cNvSpPr>
            <p:nvPr/>
          </p:nvSpPr>
          <p:spPr bwMode="auto">
            <a:xfrm>
              <a:off x="5114" y="173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7</a:t>
              </a:r>
            </a:p>
          </p:txBody>
        </p:sp>
        <p:sp>
          <p:nvSpPr>
            <p:cNvPr id="5179" name="Text Box 53"/>
            <p:cNvSpPr txBox="1">
              <a:spLocks noChangeArrowheads="1"/>
            </p:cNvSpPr>
            <p:nvPr/>
          </p:nvSpPr>
          <p:spPr bwMode="auto">
            <a:xfrm>
              <a:off x="4469" y="134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9</a:t>
              </a:r>
            </a:p>
          </p:txBody>
        </p:sp>
        <p:sp>
          <p:nvSpPr>
            <p:cNvPr id="5180" name="Text Box 54"/>
            <p:cNvSpPr txBox="1">
              <a:spLocks noChangeArrowheads="1"/>
            </p:cNvSpPr>
            <p:nvPr/>
          </p:nvSpPr>
          <p:spPr bwMode="auto">
            <a:xfrm>
              <a:off x="3769" y="18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8</a:t>
              </a:r>
            </a:p>
          </p:txBody>
        </p:sp>
        <p:sp>
          <p:nvSpPr>
            <p:cNvPr id="5181" name="Text Box 80"/>
            <p:cNvSpPr txBox="1">
              <a:spLocks noChangeArrowheads="1"/>
            </p:cNvSpPr>
            <p:nvPr/>
          </p:nvSpPr>
          <p:spPr bwMode="auto">
            <a:xfrm>
              <a:off x="4927" y="16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82" name="Text Box 83"/>
            <p:cNvSpPr txBox="1">
              <a:spLocks noChangeArrowheads="1"/>
            </p:cNvSpPr>
            <p:nvPr/>
          </p:nvSpPr>
          <p:spPr bwMode="auto">
            <a:xfrm>
              <a:off x="3831" y="1260"/>
              <a:ext cx="2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lv-LV" sz="2000" b="1" i="1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3" name="Text Box 85"/>
            <p:cNvSpPr txBox="1">
              <a:spLocks noChangeArrowheads="1"/>
            </p:cNvSpPr>
            <p:nvPr/>
          </p:nvSpPr>
          <p:spPr bwMode="auto">
            <a:xfrm>
              <a:off x="3854" y="10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5127" name="Group 92"/>
          <p:cNvGrpSpPr>
            <a:grpSpLocks/>
          </p:cNvGrpSpPr>
          <p:nvPr/>
        </p:nvGrpSpPr>
        <p:grpSpPr bwMode="auto">
          <a:xfrm>
            <a:off x="6713538" y="4357688"/>
            <a:ext cx="3344862" cy="2119312"/>
            <a:chOff x="3269" y="2697"/>
            <a:chExt cx="2107" cy="1335"/>
          </a:xfrm>
        </p:grpSpPr>
        <p:sp>
          <p:nvSpPr>
            <p:cNvPr id="5130" name="Oval 55"/>
            <p:cNvSpPr>
              <a:spLocks noChangeArrowheads="1"/>
            </p:cNvSpPr>
            <p:nvPr/>
          </p:nvSpPr>
          <p:spPr bwMode="auto">
            <a:xfrm>
              <a:off x="3504" y="292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1" name="Oval 56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2" name="Oval 57"/>
            <p:cNvSpPr>
              <a:spLocks noChangeArrowheads="1"/>
            </p:cNvSpPr>
            <p:nvPr/>
          </p:nvSpPr>
          <p:spPr bwMode="auto">
            <a:xfrm>
              <a:off x="3936" y="331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3" name="Oval 58"/>
            <p:cNvSpPr>
              <a:spLocks noChangeArrowheads="1"/>
            </p:cNvSpPr>
            <p:nvPr/>
          </p:nvSpPr>
          <p:spPr bwMode="auto">
            <a:xfrm>
              <a:off x="3312" y="374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4" name="Oval 59"/>
            <p:cNvSpPr>
              <a:spLocks noChangeArrowheads="1"/>
            </p:cNvSpPr>
            <p:nvPr/>
          </p:nvSpPr>
          <p:spPr bwMode="auto">
            <a:xfrm>
              <a:off x="5184" y="32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5" name="Oval 60"/>
            <p:cNvSpPr>
              <a:spLocks noChangeArrowheads="1"/>
            </p:cNvSpPr>
            <p:nvPr/>
          </p:nvSpPr>
          <p:spPr bwMode="auto">
            <a:xfrm>
              <a:off x="4848" y="364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5136" name="AutoShape 61"/>
            <p:cNvCxnSpPr>
              <a:cxnSpLocks noChangeShapeType="1"/>
              <a:stCxn id="5130" idx="5"/>
              <a:endCxn id="5132" idx="1"/>
            </p:cNvCxnSpPr>
            <p:nvPr/>
          </p:nvCxnSpPr>
          <p:spPr bwMode="auto">
            <a:xfrm>
              <a:off x="3668" y="3098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7" name="AutoShape 62"/>
            <p:cNvCxnSpPr>
              <a:cxnSpLocks noChangeShapeType="1"/>
              <a:stCxn id="5132" idx="3"/>
              <a:endCxn id="5133" idx="7"/>
            </p:cNvCxnSpPr>
            <p:nvPr/>
          </p:nvCxnSpPr>
          <p:spPr bwMode="auto">
            <a:xfrm flipH="1">
              <a:off x="3476" y="3482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8" name="AutoShape 63"/>
            <p:cNvCxnSpPr>
              <a:cxnSpLocks noChangeShapeType="1"/>
              <a:stCxn id="5130" idx="3"/>
              <a:endCxn id="5133" idx="0"/>
            </p:cNvCxnSpPr>
            <p:nvPr/>
          </p:nvCxnSpPr>
          <p:spPr bwMode="auto">
            <a:xfrm flipH="1">
              <a:off x="3408" y="3098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64"/>
            <p:cNvCxnSpPr>
              <a:cxnSpLocks noChangeShapeType="1"/>
              <a:stCxn id="5132" idx="6"/>
              <a:endCxn id="5135" idx="1"/>
            </p:cNvCxnSpPr>
            <p:nvPr/>
          </p:nvCxnSpPr>
          <p:spPr bwMode="auto">
            <a:xfrm>
              <a:off x="4134" y="3408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AutoShape 65"/>
            <p:cNvCxnSpPr>
              <a:cxnSpLocks noChangeShapeType="1"/>
              <a:stCxn id="5133" idx="6"/>
              <a:endCxn id="5135" idx="2"/>
            </p:cNvCxnSpPr>
            <p:nvPr/>
          </p:nvCxnSpPr>
          <p:spPr bwMode="auto">
            <a:xfrm flipV="1">
              <a:off x="3510" y="3744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66"/>
            <p:cNvCxnSpPr>
              <a:cxnSpLocks noChangeShapeType="1"/>
              <a:stCxn id="5130" idx="6"/>
              <a:endCxn id="5131" idx="2"/>
            </p:cNvCxnSpPr>
            <p:nvPr/>
          </p:nvCxnSpPr>
          <p:spPr bwMode="auto">
            <a:xfrm flipV="1">
              <a:off x="3702" y="2832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67"/>
            <p:cNvCxnSpPr>
              <a:cxnSpLocks noChangeShapeType="1"/>
              <a:stCxn id="5132" idx="7"/>
              <a:endCxn id="5131" idx="3"/>
            </p:cNvCxnSpPr>
            <p:nvPr/>
          </p:nvCxnSpPr>
          <p:spPr bwMode="auto">
            <a:xfrm flipV="1">
              <a:off x="4100" y="2906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68"/>
            <p:cNvCxnSpPr>
              <a:cxnSpLocks noChangeShapeType="1"/>
              <a:stCxn id="5134" idx="1"/>
              <a:endCxn id="5131" idx="5"/>
            </p:cNvCxnSpPr>
            <p:nvPr/>
          </p:nvCxnSpPr>
          <p:spPr bwMode="auto">
            <a:xfrm flipH="1" flipV="1">
              <a:off x="4916" y="2906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69"/>
            <p:cNvCxnSpPr>
              <a:cxnSpLocks noChangeShapeType="1"/>
              <a:stCxn id="5135" idx="7"/>
              <a:endCxn id="5134" idx="3"/>
            </p:cNvCxnSpPr>
            <p:nvPr/>
          </p:nvCxnSpPr>
          <p:spPr bwMode="auto">
            <a:xfrm flipV="1">
              <a:off x="5012" y="3386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5" name="Text Box 70"/>
            <p:cNvSpPr txBox="1">
              <a:spLocks noChangeArrowheads="1"/>
            </p:cNvSpPr>
            <p:nvPr/>
          </p:nvSpPr>
          <p:spPr bwMode="auto">
            <a:xfrm>
              <a:off x="4119" y="269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8</a:t>
              </a:r>
            </a:p>
          </p:txBody>
        </p:sp>
        <p:sp>
          <p:nvSpPr>
            <p:cNvPr id="5146" name="Text Box 71"/>
            <p:cNvSpPr txBox="1">
              <a:spLocks noChangeArrowheads="1"/>
            </p:cNvSpPr>
            <p:nvPr/>
          </p:nvSpPr>
          <p:spPr bwMode="auto">
            <a:xfrm>
              <a:off x="5093" y="288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147" name="Text Box 72"/>
            <p:cNvSpPr txBox="1">
              <a:spLocks noChangeArrowheads="1"/>
            </p:cNvSpPr>
            <p:nvPr/>
          </p:nvSpPr>
          <p:spPr bwMode="auto">
            <a:xfrm>
              <a:off x="3269" y="32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148" name="Text Box 73"/>
            <p:cNvSpPr txBox="1">
              <a:spLocks noChangeArrowheads="1"/>
            </p:cNvSpPr>
            <p:nvPr/>
          </p:nvSpPr>
          <p:spPr bwMode="auto">
            <a:xfrm>
              <a:off x="4469" y="331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149" name="Text Box 74"/>
            <p:cNvSpPr txBox="1">
              <a:spLocks noChangeArrowheads="1"/>
            </p:cNvSpPr>
            <p:nvPr/>
          </p:nvSpPr>
          <p:spPr bwMode="auto">
            <a:xfrm>
              <a:off x="3639" y="317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5150" name="Text Box 75"/>
            <p:cNvSpPr txBox="1">
              <a:spLocks noChangeArrowheads="1"/>
            </p:cNvSpPr>
            <p:nvPr/>
          </p:nvSpPr>
          <p:spPr bwMode="auto">
            <a:xfrm>
              <a:off x="4042" y="380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7</a:t>
              </a:r>
            </a:p>
          </p:txBody>
        </p:sp>
        <p:sp>
          <p:nvSpPr>
            <p:cNvPr id="5151" name="Text Box 76"/>
            <p:cNvSpPr txBox="1">
              <a:spLocks noChangeArrowheads="1"/>
            </p:cNvSpPr>
            <p:nvPr/>
          </p:nvSpPr>
          <p:spPr bwMode="auto">
            <a:xfrm>
              <a:off x="5114" y="346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5152" name="Text Box 77"/>
            <p:cNvSpPr txBox="1">
              <a:spLocks noChangeArrowheads="1"/>
            </p:cNvSpPr>
            <p:nvPr/>
          </p:nvSpPr>
          <p:spPr bwMode="auto">
            <a:xfrm>
              <a:off x="4469" y="307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9</a:t>
              </a:r>
            </a:p>
          </p:txBody>
        </p:sp>
        <p:sp>
          <p:nvSpPr>
            <p:cNvPr id="5153" name="Text Box 78"/>
            <p:cNvSpPr txBox="1">
              <a:spLocks noChangeArrowheads="1"/>
            </p:cNvSpPr>
            <p:nvPr/>
          </p:nvSpPr>
          <p:spPr bwMode="auto">
            <a:xfrm>
              <a:off x="3769" y="35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8</a:t>
              </a:r>
            </a:p>
          </p:txBody>
        </p:sp>
        <p:sp>
          <p:nvSpPr>
            <p:cNvPr id="5154" name="Text Box 84"/>
            <p:cNvSpPr txBox="1">
              <a:spLocks noChangeArrowheads="1"/>
            </p:cNvSpPr>
            <p:nvPr/>
          </p:nvSpPr>
          <p:spPr bwMode="auto">
            <a:xfrm>
              <a:off x="3792" y="2995"/>
              <a:ext cx="2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lv-LV" sz="2000" b="1" i="1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5" name="Text Box 87"/>
            <p:cNvSpPr txBox="1">
              <a:spLocks noChangeArrowheads="1"/>
            </p:cNvSpPr>
            <p:nvPr/>
          </p:nvSpPr>
          <p:spPr bwMode="auto">
            <a:xfrm>
              <a:off x="4925" y="3357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56" name="Text Box 88"/>
            <p:cNvSpPr txBox="1">
              <a:spLocks noChangeArrowheads="1"/>
            </p:cNvSpPr>
            <p:nvPr/>
          </p:nvSpPr>
          <p:spPr bwMode="auto">
            <a:xfrm>
              <a:off x="3852" y="27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 b="1" i="1">
                  <a:latin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5128" name="AutoShape 79"/>
          <p:cNvSpPr>
            <a:spLocks noChangeArrowheads="1"/>
          </p:cNvSpPr>
          <p:nvPr/>
        </p:nvSpPr>
        <p:spPr bwMode="auto">
          <a:xfrm>
            <a:off x="7296150" y="3792538"/>
            <a:ext cx="368300" cy="45720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29" name="Text Box 89"/>
          <p:cNvSpPr txBox="1">
            <a:spLocks noChangeArrowheads="1"/>
          </p:cNvSpPr>
          <p:nvPr/>
        </p:nvSpPr>
        <p:spPr bwMode="auto">
          <a:xfrm>
            <a:off x="7762876" y="3640138"/>
            <a:ext cx="260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Replacing </a:t>
            </a:r>
            <a:r>
              <a:rPr lang="en-US" altLang="lv-LV" sz="1800" b="1" i="1">
                <a:latin typeface="Times New Roman" panose="02020603050405020304" pitchFamily="18" charset="0"/>
              </a:rPr>
              <a:t>f</a:t>
            </a:r>
            <a:r>
              <a:rPr lang="en-US" altLang="lv-LV" sz="1800"/>
              <a:t> with </a:t>
            </a:r>
            <a:r>
              <a:rPr lang="en-US" altLang="lv-LV" sz="1800" b="1" i="1">
                <a:latin typeface="Times New Roman" panose="02020603050405020304" pitchFamily="18" charset="0"/>
              </a:rPr>
              <a:t>e </a:t>
            </a:r>
            <a:r>
              <a:rPr lang="en-US" altLang="lv-LV" sz="1800"/>
              <a:t>yields</a:t>
            </a:r>
            <a:br>
              <a:rPr lang="en-US" altLang="lv-LV" sz="1800"/>
            </a:br>
            <a:r>
              <a:rPr lang="en-US" altLang="lv-LV" sz="1800"/>
              <a:t>a better spanning tree </a:t>
            </a:r>
          </a:p>
        </p:txBody>
      </p:sp>
    </p:spTree>
    <p:extLst>
      <p:ext uri="{BB962C8B-B14F-4D97-AF65-F5344CB8AC3E}">
        <p14:creationId xmlns:p14="http://schemas.microsoft.com/office/powerpoint/2010/main" val="65517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Partition Property</a:t>
            </a:r>
          </a:p>
        </p:txBody>
      </p:sp>
      <p:sp>
        <p:nvSpPr>
          <p:cNvPr id="6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dirty="0">
                <a:solidFill>
                  <a:schemeClr val="tx2"/>
                </a:solidFill>
              </a:rPr>
              <a:t>Partition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Consider a partition of the vertices of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G</a:t>
            </a:r>
            <a:r>
              <a:rPr lang="en-US" altLang="lv-LV" sz="1800" dirty="0"/>
              <a:t> into subsets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U</a:t>
            </a:r>
            <a:r>
              <a:rPr lang="en-US" altLang="lv-LV" sz="1800" dirty="0"/>
              <a:t> and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V</a:t>
            </a:r>
            <a:endParaRPr lang="en-US" altLang="lv-LV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Let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e</a:t>
            </a:r>
            <a:r>
              <a:rPr lang="en-US" altLang="lv-LV" sz="1800" dirty="0"/>
              <a:t> be an edge of minimum weight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There is a minimum spanning tree of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G</a:t>
            </a:r>
            <a:r>
              <a:rPr lang="en-US" altLang="lv-LV" sz="1800" dirty="0"/>
              <a:t> containing edge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>
                <a:solidFill>
                  <a:schemeClr val="tx2"/>
                </a:solidFill>
              </a:rPr>
              <a:t>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Let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T</a:t>
            </a:r>
            <a:r>
              <a:rPr lang="en-US" altLang="lv-LV" sz="1800" dirty="0"/>
              <a:t> be an MST of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If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T</a:t>
            </a:r>
            <a:r>
              <a:rPr lang="en-US" altLang="lv-LV" sz="1800" dirty="0"/>
              <a:t> does not contain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e,</a:t>
            </a:r>
            <a:r>
              <a:rPr lang="en-US" altLang="lv-LV" sz="1800" dirty="0"/>
              <a:t> consider the cycle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C</a:t>
            </a:r>
            <a:r>
              <a:rPr lang="en-US" altLang="lv-LV" sz="1800" dirty="0"/>
              <a:t> formed by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e</a:t>
            </a:r>
            <a:r>
              <a:rPr lang="en-US" altLang="lv-LV" sz="1800" dirty="0"/>
              <a:t> with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T </a:t>
            </a:r>
            <a:r>
              <a:rPr lang="en-US" altLang="lv-LV" sz="1800" dirty="0"/>
              <a:t>and let 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f</a:t>
            </a:r>
            <a:r>
              <a:rPr lang="en-US" altLang="lv-LV" sz="1800" dirty="0"/>
              <a:t> be an edge of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C</a:t>
            </a:r>
            <a:r>
              <a:rPr lang="en-US" altLang="lv-LV" sz="1800" dirty="0"/>
              <a:t>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By the cycle property,</a:t>
            </a:r>
            <a:br>
              <a:rPr lang="en-US" altLang="lv-LV" sz="1800" dirty="0"/>
            </a:br>
            <a:r>
              <a:rPr lang="en-US" altLang="lv-LV" sz="1800" dirty="0"/>
              <a:t>		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weight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f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1800" b="1" dirty="0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weight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e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Thus,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weight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f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1800" b="1" dirty="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weight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e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endParaRPr lang="en-US" altLang="lv-LV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We obtain another MST by replacing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f  </a:t>
            </a:r>
            <a:r>
              <a:rPr lang="en-US" altLang="lv-LV" sz="1800" dirty="0"/>
              <a:t>with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A790F45-B7E1-43D0-ABE9-60C8EABFCDA5}" type="slidenum">
              <a:rPr lang="en-US" altLang="lv-LV" sz="1400"/>
              <a:pPr eaLnBrk="1" hangingPunct="1"/>
              <a:t>39</a:t>
            </a:fld>
            <a:endParaRPr lang="en-US" altLang="lv-LV" sz="1400"/>
          </a:p>
        </p:txBody>
      </p:sp>
      <p:sp>
        <p:nvSpPr>
          <p:cNvPr id="6148" name="Freeform 150"/>
          <p:cNvSpPr>
            <a:spLocks/>
          </p:cNvSpPr>
          <p:nvPr/>
        </p:nvSpPr>
        <p:spPr bwMode="auto">
          <a:xfrm>
            <a:off x="9072563" y="4191000"/>
            <a:ext cx="1293812" cy="2133600"/>
          </a:xfrm>
          <a:custGeom>
            <a:avLst/>
            <a:gdLst>
              <a:gd name="T0" fmla="*/ 30241867 w 815"/>
              <a:gd name="T1" fmla="*/ 1882556035 h 1344"/>
              <a:gd name="T2" fmla="*/ 619958211 w 815"/>
              <a:gd name="T3" fmla="*/ 2147483647 h 1344"/>
              <a:gd name="T4" fmla="*/ 1496972182 w 815"/>
              <a:gd name="T5" fmla="*/ 2147483647 h 1344"/>
              <a:gd name="T6" fmla="*/ 2048885626 w 815"/>
              <a:gd name="T7" fmla="*/ 1754028907 h 1344"/>
              <a:gd name="T8" fmla="*/ 1527214037 w 815"/>
              <a:gd name="T9" fmla="*/ 657761534 h 1344"/>
              <a:gd name="T10" fmla="*/ 378023277 w 815"/>
              <a:gd name="T11" fmla="*/ 204133425 h 1344"/>
              <a:gd name="T12" fmla="*/ 30241867 w 815"/>
              <a:gd name="T13" fmla="*/ 1882556035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5"/>
              <a:gd name="T22" fmla="*/ 0 h 1344"/>
              <a:gd name="T23" fmla="*/ 815 w 815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5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0" y="1222"/>
                  <a:pt x="594" y="1125"/>
                </a:cubicBezTo>
                <a:cubicBezTo>
                  <a:pt x="688" y="1028"/>
                  <a:pt x="811" y="840"/>
                  <a:pt x="813" y="696"/>
                </a:cubicBezTo>
                <a:cubicBezTo>
                  <a:pt x="815" y="552"/>
                  <a:pt x="716" y="363"/>
                  <a:pt x="606" y="261"/>
                </a:cubicBezTo>
                <a:cubicBezTo>
                  <a:pt x="496" y="15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6149" name="Freeform 151"/>
          <p:cNvSpPr>
            <a:spLocks/>
          </p:cNvSpPr>
          <p:nvPr/>
        </p:nvSpPr>
        <p:spPr bwMode="auto">
          <a:xfrm>
            <a:off x="6781801" y="4564063"/>
            <a:ext cx="1685925" cy="1911350"/>
          </a:xfrm>
          <a:custGeom>
            <a:avLst/>
            <a:gdLst>
              <a:gd name="T0" fmla="*/ 83165937 w 1062"/>
              <a:gd name="T1" fmla="*/ 1343243927 h 1204"/>
              <a:gd name="T2" fmla="*/ 461187786 w 1062"/>
              <a:gd name="T3" fmla="*/ 2147483647 h 1204"/>
              <a:gd name="T4" fmla="*/ 2147483647 w 1062"/>
              <a:gd name="T5" fmla="*/ 1509574172 h 1204"/>
              <a:gd name="T6" fmla="*/ 960178693 w 1062"/>
              <a:gd name="T7" fmla="*/ 27720926 h 1204"/>
              <a:gd name="T8" fmla="*/ 83165937 w 1062"/>
              <a:gd name="T9" fmla="*/ 1343243927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6150" name="Text Box 152"/>
          <p:cNvSpPr txBox="1">
            <a:spLocks noChangeArrowheads="1"/>
          </p:cNvSpPr>
          <p:nvPr/>
        </p:nvSpPr>
        <p:spPr bwMode="auto">
          <a:xfrm>
            <a:off x="7215188" y="4191001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151" name="Text Box 153"/>
          <p:cNvSpPr txBox="1">
            <a:spLocks noChangeArrowheads="1"/>
          </p:cNvSpPr>
          <p:nvPr/>
        </p:nvSpPr>
        <p:spPr bwMode="auto">
          <a:xfrm>
            <a:off x="9805988" y="4191001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6152" name="Freeform 149"/>
          <p:cNvSpPr>
            <a:spLocks/>
          </p:cNvSpPr>
          <p:nvPr/>
        </p:nvSpPr>
        <p:spPr bwMode="auto">
          <a:xfrm>
            <a:off x="9096375" y="1219200"/>
            <a:ext cx="1250950" cy="2133600"/>
          </a:xfrm>
          <a:custGeom>
            <a:avLst/>
            <a:gdLst>
              <a:gd name="T0" fmla="*/ 30241878 w 788"/>
              <a:gd name="T1" fmla="*/ 1882556035 h 1344"/>
              <a:gd name="T2" fmla="*/ 619958444 w 788"/>
              <a:gd name="T3" fmla="*/ 2147483647 h 1344"/>
              <a:gd name="T4" fmla="*/ 1496972746 w 788"/>
              <a:gd name="T5" fmla="*/ 2147483647 h 1344"/>
              <a:gd name="T6" fmla="*/ 1980842993 w 788"/>
              <a:gd name="T7" fmla="*/ 1602819190 h 1344"/>
              <a:gd name="T8" fmla="*/ 1527214611 w 788"/>
              <a:gd name="T9" fmla="*/ 657761534 h 1344"/>
              <a:gd name="T10" fmla="*/ 378023420 w 788"/>
              <a:gd name="T11" fmla="*/ 204133425 h 1344"/>
              <a:gd name="T12" fmla="*/ 30241878 w 788"/>
              <a:gd name="T13" fmla="*/ 1882556035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88"/>
              <a:gd name="T22" fmla="*/ 0 h 1344"/>
              <a:gd name="T23" fmla="*/ 788 w 788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88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4" y="1232"/>
                  <a:pt x="594" y="1125"/>
                </a:cubicBezTo>
                <a:cubicBezTo>
                  <a:pt x="684" y="1018"/>
                  <a:pt x="784" y="780"/>
                  <a:pt x="786" y="636"/>
                </a:cubicBezTo>
                <a:cubicBezTo>
                  <a:pt x="788" y="492"/>
                  <a:pt x="712" y="353"/>
                  <a:pt x="606" y="261"/>
                </a:cubicBezTo>
                <a:cubicBezTo>
                  <a:pt x="500" y="16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6153" name="Freeform 148"/>
          <p:cNvSpPr>
            <a:spLocks/>
          </p:cNvSpPr>
          <p:nvPr/>
        </p:nvSpPr>
        <p:spPr bwMode="auto">
          <a:xfrm>
            <a:off x="6805614" y="1592263"/>
            <a:ext cx="1685925" cy="1911350"/>
          </a:xfrm>
          <a:custGeom>
            <a:avLst/>
            <a:gdLst>
              <a:gd name="T0" fmla="*/ 83165937 w 1062"/>
              <a:gd name="T1" fmla="*/ 1343243927 h 1204"/>
              <a:gd name="T2" fmla="*/ 461187786 w 1062"/>
              <a:gd name="T3" fmla="*/ 2147483647 h 1204"/>
              <a:gd name="T4" fmla="*/ 2147483647 w 1062"/>
              <a:gd name="T5" fmla="*/ 1509574172 h 1204"/>
              <a:gd name="T6" fmla="*/ 960178693 w 1062"/>
              <a:gd name="T7" fmla="*/ 27720926 h 1204"/>
              <a:gd name="T8" fmla="*/ 83165937 w 1062"/>
              <a:gd name="T9" fmla="*/ 1343243927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6156" name="Oval 55"/>
          <p:cNvSpPr>
            <a:spLocks noChangeArrowheads="1"/>
          </p:cNvSpPr>
          <p:nvPr/>
        </p:nvSpPr>
        <p:spPr bwMode="auto">
          <a:xfrm>
            <a:off x="7315200" y="17240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7" name="Oval 56"/>
          <p:cNvSpPr>
            <a:spLocks noChangeArrowheads="1"/>
          </p:cNvSpPr>
          <p:nvPr/>
        </p:nvSpPr>
        <p:spPr bwMode="auto">
          <a:xfrm>
            <a:off x="9296400" y="141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8" name="Oval 57"/>
          <p:cNvSpPr>
            <a:spLocks noChangeArrowheads="1"/>
          </p:cNvSpPr>
          <p:nvPr/>
        </p:nvSpPr>
        <p:spPr bwMode="auto">
          <a:xfrm>
            <a:off x="8001000" y="23336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9" name="Oval 58"/>
          <p:cNvSpPr>
            <a:spLocks noChangeArrowheads="1"/>
          </p:cNvSpPr>
          <p:nvPr/>
        </p:nvSpPr>
        <p:spPr bwMode="auto">
          <a:xfrm>
            <a:off x="7010400" y="30194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0" name="Oval 59"/>
          <p:cNvSpPr>
            <a:spLocks noChangeArrowheads="1"/>
          </p:cNvSpPr>
          <p:nvPr/>
        </p:nvSpPr>
        <p:spPr bwMode="auto">
          <a:xfrm>
            <a:off x="9982200" y="2181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1" name="Oval 60"/>
          <p:cNvSpPr>
            <a:spLocks noChangeArrowheads="1"/>
          </p:cNvSpPr>
          <p:nvPr/>
        </p:nvSpPr>
        <p:spPr bwMode="auto">
          <a:xfrm>
            <a:off x="9448800" y="2867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6162" name="AutoShape 61"/>
          <p:cNvCxnSpPr>
            <a:cxnSpLocks noChangeShapeType="1"/>
            <a:stCxn id="6156" idx="5"/>
            <a:endCxn id="6158" idx="1"/>
          </p:cNvCxnSpPr>
          <p:nvPr/>
        </p:nvCxnSpPr>
        <p:spPr bwMode="auto">
          <a:xfrm>
            <a:off x="7575550" y="1993900"/>
            <a:ext cx="469900" cy="3746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62"/>
          <p:cNvCxnSpPr>
            <a:cxnSpLocks noChangeShapeType="1"/>
            <a:stCxn id="6158" idx="3"/>
            <a:endCxn id="6159" idx="7"/>
          </p:cNvCxnSpPr>
          <p:nvPr/>
        </p:nvCxnSpPr>
        <p:spPr bwMode="auto">
          <a:xfrm flipH="1">
            <a:off x="7270750" y="2603500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63"/>
          <p:cNvCxnSpPr>
            <a:cxnSpLocks noChangeShapeType="1"/>
            <a:stCxn id="6156" idx="3"/>
            <a:endCxn id="6159" idx="0"/>
          </p:cNvCxnSpPr>
          <p:nvPr/>
        </p:nvCxnSpPr>
        <p:spPr bwMode="auto">
          <a:xfrm flipH="1">
            <a:off x="7162800" y="1993900"/>
            <a:ext cx="196850" cy="1016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64"/>
          <p:cNvCxnSpPr>
            <a:cxnSpLocks noChangeShapeType="1"/>
            <a:stCxn id="6158" idx="6"/>
            <a:endCxn id="6161" idx="1"/>
          </p:cNvCxnSpPr>
          <p:nvPr/>
        </p:nvCxnSpPr>
        <p:spPr bwMode="auto">
          <a:xfrm>
            <a:off x="8315326" y="2486026"/>
            <a:ext cx="11779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65"/>
          <p:cNvCxnSpPr>
            <a:cxnSpLocks noChangeShapeType="1"/>
            <a:stCxn id="6159" idx="6"/>
            <a:endCxn id="6161" idx="2"/>
          </p:cNvCxnSpPr>
          <p:nvPr/>
        </p:nvCxnSpPr>
        <p:spPr bwMode="auto">
          <a:xfrm flipV="1">
            <a:off x="7324725" y="3019425"/>
            <a:ext cx="211455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66"/>
          <p:cNvCxnSpPr>
            <a:cxnSpLocks noChangeShapeType="1"/>
            <a:stCxn id="6156" idx="6"/>
            <a:endCxn id="6157" idx="2"/>
          </p:cNvCxnSpPr>
          <p:nvPr/>
        </p:nvCxnSpPr>
        <p:spPr bwMode="auto">
          <a:xfrm flipV="1">
            <a:off x="7629525" y="1571625"/>
            <a:ext cx="165735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67"/>
          <p:cNvCxnSpPr>
            <a:cxnSpLocks noChangeShapeType="1"/>
            <a:stCxn id="6158" idx="7"/>
            <a:endCxn id="6157" idx="3"/>
          </p:cNvCxnSpPr>
          <p:nvPr/>
        </p:nvCxnSpPr>
        <p:spPr bwMode="auto">
          <a:xfrm flipV="1">
            <a:off x="8261350" y="1689100"/>
            <a:ext cx="1079500" cy="6794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68"/>
          <p:cNvCxnSpPr>
            <a:cxnSpLocks noChangeShapeType="1"/>
            <a:stCxn id="6160" idx="1"/>
            <a:endCxn id="6157" idx="5"/>
          </p:cNvCxnSpPr>
          <p:nvPr/>
        </p:nvCxnSpPr>
        <p:spPr bwMode="auto">
          <a:xfrm flipH="1" flipV="1">
            <a:off x="9556750" y="1689100"/>
            <a:ext cx="469900" cy="527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69"/>
          <p:cNvCxnSpPr>
            <a:cxnSpLocks noChangeShapeType="1"/>
            <a:stCxn id="6161" idx="7"/>
            <a:endCxn id="6160" idx="3"/>
          </p:cNvCxnSpPr>
          <p:nvPr/>
        </p:nvCxnSpPr>
        <p:spPr bwMode="auto">
          <a:xfrm flipV="1">
            <a:off x="9709150" y="2451100"/>
            <a:ext cx="317500" cy="450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1" name="Text Box 70"/>
          <p:cNvSpPr txBox="1">
            <a:spLocks noChangeArrowheads="1"/>
          </p:cNvSpPr>
          <p:nvPr/>
        </p:nvSpPr>
        <p:spPr bwMode="auto">
          <a:xfrm>
            <a:off x="8291513" y="1357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72" name="Text Box 71"/>
          <p:cNvSpPr txBox="1">
            <a:spLocks noChangeArrowheads="1"/>
          </p:cNvSpPr>
          <p:nvPr/>
        </p:nvSpPr>
        <p:spPr bwMode="auto">
          <a:xfrm>
            <a:off x="9837738" y="16478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173" name="Text Box 72"/>
          <p:cNvSpPr txBox="1">
            <a:spLocks noChangeArrowheads="1"/>
          </p:cNvSpPr>
          <p:nvPr/>
        </p:nvSpPr>
        <p:spPr bwMode="auto">
          <a:xfrm>
            <a:off x="6942138" y="22066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174" name="Text Box 73"/>
          <p:cNvSpPr txBox="1">
            <a:spLocks noChangeArrowheads="1"/>
          </p:cNvSpPr>
          <p:nvPr/>
        </p:nvSpPr>
        <p:spPr bwMode="auto">
          <a:xfrm>
            <a:off x="8847138" y="23336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6175" name="Text Box 74"/>
          <p:cNvSpPr txBox="1">
            <a:spLocks noChangeArrowheads="1"/>
          </p:cNvSpPr>
          <p:nvPr/>
        </p:nvSpPr>
        <p:spPr bwMode="auto">
          <a:xfrm>
            <a:off x="7529513" y="2119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6176" name="Text Box 75"/>
          <p:cNvSpPr txBox="1">
            <a:spLocks noChangeArrowheads="1"/>
          </p:cNvSpPr>
          <p:nvPr/>
        </p:nvSpPr>
        <p:spPr bwMode="auto">
          <a:xfrm>
            <a:off x="8169276" y="31099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sp>
        <p:nvSpPr>
          <p:cNvPr id="6177" name="Text Box 76"/>
          <p:cNvSpPr txBox="1">
            <a:spLocks noChangeArrowheads="1"/>
          </p:cNvSpPr>
          <p:nvPr/>
        </p:nvSpPr>
        <p:spPr bwMode="auto">
          <a:xfrm>
            <a:off x="9829801" y="26670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178" name="Text Box 77"/>
          <p:cNvSpPr txBox="1">
            <a:spLocks noChangeArrowheads="1"/>
          </p:cNvSpPr>
          <p:nvPr/>
        </p:nvSpPr>
        <p:spPr bwMode="auto">
          <a:xfrm>
            <a:off x="8847138" y="19526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6179" name="Text Box 78"/>
          <p:cNvSpPr txBox="1">
            <a:spLocks noChangeArrowheads="1"/>
          </p:cNvSpPr>
          <p:nvPr/>
        </p:nvSpPr>
        <p:spPr bwMode="auto">
          <a:xfrm>
            <a:off x="7735888" y="268287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6180" name="Text Box 79"/>
          <p:cNvSpPr txBox="1">
            <a:spLocks noChangeArrowheads="1"/>
          </p:cNvSpPr>
          <p:nvPr/>
        </p:nvSpPr>
        <p:spPr bwMode="auto">
          <a:xfrm>
            <a:off x="8601075" y="276225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181" name="Text Box 81"/>
          <p:cNvSpPr txBox="1">
            <a:spLocks noChangeArrowheads="1"/>
          </p:cNvSpPr>
          <p:nvPr/>
        </p:nvSpPr>
        <p:spPr bwMode="auto">
          <a:xfrm>
            <a:off x="78708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6182" name="AutoShape 110"/>
          <p:cNvSpPr>
            <a:spLocks noChangeArrowheads="1"/>
          </p:cNvSpPr>
          <p:nvPr/>
        </p:nvSpPr>
        <p:spPr bwMode="auto">
          <a:xfrm>
            <a:off x="7480300" y="3657600"/>
            <a:ext cx="368300" cy="45720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3" name="Oval 114"/>
          <p:cNvSpPr>
            <a:spLocks noChangeArrowheads="1"/>
          </p:cNvSpPr>
          <p:nvPr/>
        </p:nvSpPr>
        <p:spPr bwMode="auto">
          <a:xfrm>
            <a:off x="7315200" y="47101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4" name="Oval 115"/>
          <p:cNvSpPr>
            <a:spLocks noChangeArrowheads="1"/>
          </p:cNvSpPr>
          <p:nvPr/>
        </p:nvSpPr>
        <p:spPr bwMode="auto">
          <a:xfrm>
            <a:off x="9296400" y="44053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5" name="Oval 116"/>
          <p:cNvSpPr>
            <a:spLocks noChangeArrowheads="1"/>
          </p:cNvSpPr>
          <p:nvPr/>
        </p:nvSpPr>
        <p:spPr bwMode="auto">
          <a:xfrm>
            <a:off x="8001000" y="53197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6" name="Oval 117"/>
          <p:cNvSpPr>
            <a:spLocks noChangeArrowheads="1"/>
          </p:cNvSpPr>
          <p:nvPr/>
        </p:nvSpPr>
        <p:spPr bwMode="auto">
          <a:xfrm>
            <a:off x="7010400" y="60055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7" name="Oval 118"/>
          <p:cNvSpPr>
            <a:spLocks noChangeArrowheads="1"/>
          </p:cNvSpPr>
          <p:nvPr/>
        </p:nvSpPr>
        <p:spPr bwMode="auto">
          <a:xfrm>
            <a:off x="9982200" y="51673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8" name="Oval 119"/>
          <p:cNvSpPr>
            <a:spLocks noChangeArrowheads="1"/>
          </p:cNvSpPr>
          <p:nvPr/>
        </p:nvSpPr>
        <p:spPr bwMode="auto">
          <a:xfrm>
            <a:off x="9448800" y="58531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6189" name="AutoShape 120"/>
          <p:cNvCxnSpPr>
            <a:cxnSpLocks noChangeShapeType="1"/>
            <a:stCxn id="6183" idx="5"/>
            <a:endCxn id="6185" idx="1"/>
          </p:cNvCxnSpPr>
          <p:nvPr/>
        </p:nvCxnSpPr>
        <p:spPr bwMode="auto">
          <a:xfrm>
            <a:off x="7575550" y="4979988"/>
            <a:ext cx="469900" cy="3746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0" name="AutoShape 121"/>
          <p:cNvCxnSpPr>
            <a:cxnSpLocks noChangeShapeType="1"/>
            <a:stCxn id="6185" idx="3"/>
            <a:endCxn id="6186" idx="7"/>
          </p:cNvCxnSpPr>
          <p:nvPr/>
        </p:nvCxnSpPr>
        <p:spPr bwMode="auto">
          <a:xfrm flipH="1">
            <a:off x="7270750" y="5589588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1" name="AutoShape 122"/>
          <p:cNvCxnSpPr>
            <a:cxnSpLocks noChangeShapeType="1"/>
            <a:stCxn id="6183" idx="3"/>
            <a:endCxn id="6186" idx="0"/>
          </p:cNvCxnSpPr>
          <p:nvPr/>
        </p:nvCxnSpPr>
        <p:spPr bwMode="auto">
          <a:xfrm flipH="1">
            <a:off x="7162800" y="4979988"/>
            <a:ext cx="196850" cy="1016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2" name="AutoShape 123"/>
          <p:cNvCxnSpPr>
            <a:cxnSpLocks noChangeShapeType="1"/>
            <a:stCxn id="6185" idx="6"/>
            <a:endCxn id="6188" idx="1"/>
          </p:cNvCxnSpPr>
          <p:nvPr/>
        </p:nvCxnSpPr>
        <p:spPr bwMode="auto">
          <a:xfrm>
            <a:off x="8315326" y="5472114"/>
            <a:ext cx="11779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3" name="AutoShape 124"/>
          <p:cNvCxnSpPr>
            <a:cxnSpLocks noChangeShapeType="1"/>
            <a:stCxn id="6186" idx="6"/>
            <a:endCxn id="6188" idx="2"/>
          </p:cNvCxnSpPr>
          <p:nvPr/>
        </p:nvCxnSpPr>
        <p:spPr bwMode="auto">
          <a:xfrm flipV="1">
            <a:off x="7324725" y="6005513"/>
            <a:ext cx="2114550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4" name="AutoShape 125"/>
          <p:cNvCxnSpPr>
            <a:cxnSpLocks noChangeShapeType="1"/>
            <a:stCxn id="6183" idx="6"/>
            <a:endCxn id="6184" idx="2"/>
          </p:cNvCxnSpPr>
          <p:nvPr/>
        </p:nvCxnSpPr>
        <p:spPr bwMode="auto">
          <a:xfrm flipV="1">
            <a:off x="7629525" y="4557713"/>
            <a:ext cx="165735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5" name="AutoShape 126"/>
          <p:cNvCxnSpPr>
            <a:cxnSpLocks noChangeShapeType="1"/>
            <a:stCxn id="6185" idx="7"/>
            <a:endCxn id="6184" idx="3"/>
          </p:cNvCxnSpPr>
          <p:nvPr/>
        </p:nvCxnSpPr>
        <p:spPr bwMode="auto">
          <a:xfrm flipV="1">
            <a:off x="8261350" y="4675188"/>
            <a:ext cx="1079500" cy="6794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6" name="AutoShape 127"/>
          <p:cNvCxnSpPr>
            <a:cxnSpLocks noChangeShapeType="1"/>
            <a:stCxn id="6187" idx="1"/>
            <a:endCxn id="6184" idx="5"/>
          </p:cNvCxnSpPr>
          <p:nvPr/>
        </p:nvCxnSpPr>
        <p:spPr bwMode="auto">
          <a:xfrm flipH="1" flipV="1">
            <a:off x="9556750" y="4675188"/>
            <a:ext cx="469900" cy="527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7" name="AutoShape 128"/>
          <p:cNvCxnSpPr>
            <a:cxnSpLocks noChangeShapeType="1"/>
            <a:stCxn id="6188" idx="7"/>
            <a:endCxn id="6187" idx="3"/>
          </p:cNvCxnSpPr>
          <p:nvPr/>
        </p:nvCxnSpPr>
        <p:spPr bwMode="auto">
          <a:xfrm flipV="1">
            <a:off x="9709150" y="5437188"/>
            <a:ext cx="317500" cy="450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8" name="Text Box 129"/>
          <p:cNvSpPr txBox="1">
            <a:spLocks noChangeArrowheads="1"/>
          </p:cNvSpPr>
          <p:nvPr/>
        </p:nvSpPr>
        <p:spPr bwMode="auto">
          <a:xfrm>
            <a:off x="8291513" y="43434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sp>
        <p:nvSpPr>
          <p:cNvPr id="6199" name="Text Box 130"/>
          <p:cNvSpPr txBox="1">
            <a:spLocks noChangeArrowheads="1"/>
          </p:cNvSpPr>
          <p:nvPr/>
        </p:nvSpPr>
        <p:spPr bwMode="auto">
          <a:xfrm>
            <a:off x="9837738" y="46339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200" name="Text Box 131"/>
          <p:cNvSpPr txBox="1">
            <a:spLocks noChangeArrowheads="1"/>
          </p:cNvSpPr>
          <p:nvPr/>
        </p:nvSpPr>
        <p:spPr bwMode="auto">
          <a:xfrm>
            <a:off x="6942138" y="5192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201" name="Text Box 132"/>
          <p:cNvSpPr txBox="1">
            <a:spLocks noChangeArrowheads="1"/>
          </p:cNvSpPr>
          <p:nvPr/>
        </p:nvSpPr>
        <p:spPr bwMode="auto">
          <a:xfrm>
            <a:off x="8847138" y="5319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6202" name="Text Box 133"/>
          <p:cNvSpPr txBox="1">
            <a:spLocks noChangeArrowheads="1"/>
          </p:cNvSpPr>
          <p:nvPr/>
        </p:nvSpPr>
        <p:spPr bwMode="auto">
          <a:xfrm>
            <a:off x="7529513" y="51054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6203" name="Text Box 134"/>
          <p:cNvSpPr txBox="1">
            <a:spLocks noChangeArrowheads="1"/>
          </p:cNvSpPr>
          <p:nvPr/>
        </p:nvSpPr>
        <p:spPr bwMode="auto">
          <a:xfrm>
            <a:off x="8169276" y="60960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204" name="Text Box 135"/>
          <p:cNvSpPr txBox="1">
            <a:spLocks noChangeArrowheads="1"/>
          </p:cNvSpPr>
          <p:nvPr/>
        </p:nvSpPr>
        <p:spPr bwMode="auto">
          <a:xfrm>
            <a:off x="9829801" y="5653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205" name="Text Box 136"/>
          <p:cNvSpPr txBox="1">
            <a:spLocks noChangeArrowheads="1"/>
          </p:cNvSpPr>
          <p:nvPr/>
        </p:nvSpPr>
        <p:spPr bwMode="auto">
          <a:xfrm>
            <a:off x="8847138" y="4938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6206" name="Text Box 137"/>
          <p:cNvSpPr txBox="1">
            <a:spLocks noChangeArrowheads="1"/>
          </p:cNvSpPr>
          <p:nvPr/>
        </p:nvSpPr>
        <p:spPr bwMode="auto">
          <a:xfrm>
            <a:off x="7735888" y="56689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6207" name="Text Box 138"/>
          <p:cNvSpPr txBox="1">
            <a:spLocks noChangeArrowheads="1"/>
          </p:cNvSpPr>
          <p:nvPr/>
        </p:nvSpPr>
        <p:spPr bwMode="auto">
          <a:xfrm>
            <a:off x="8601075" y="574833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208" name="Text Box 139"/>
          <p:cNvSpPr txBox="1">
            <a:spLocks noChangeArrowheads="1"/>
          </p:cNvSpPr>
          <p:nvPr/>
        </p:nvSpPr>
        <p:spPr bwMode="auto">
          <a:xfrm>
            <a:off x="7870825" y="4419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6209" name="Text Box 141"/>
          <p:cNvSpPr txBox="1">
            <a:spLocks noChangeArrowheads="1"/>
          </p:cNvSpPr>
          <p:nvPr/>
        </p:nvSpPr>
        <p:spPr bwMode="auto">
          <a:xfrm>
            <a:off x="7762876" y="3505200"/>
            <a:ext cx="260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Replacing </a:t>
            </a:r>
            <a:r>
              <a:rPr lang="en-US" altLang="lv-LV" sz="1800" b="1" i="1">
                <a:latin typeface="Times New Roman" panose="02020603050405020304" pitchFamily="18" charset="0"/>
              </a:rPr>
              <a:t>f</a:t>
            </a:r>
            <a:r>
              <a:rPr lang="en-US" altLang="lv-LV" sz="1800"/>
              <a:t> with </a:t>
            </a:r>
            <a:r>
              <a:rPr lang="en-US" altLang="lv-LV" sz="1800" b="1" i="1">
                <a:latin typeface="Times New Roman" panose="02020603050405020304" pitchFamily="18" charset="0"/>
              </a:rPr>
              <a:t>e </a:t>
            </a:r>
            <a:r>
              <a:rPr lang="en-US" altLang="lv-LV" sz="1800"/>
              <a:t>yields</a:t>
            </a:r>
            <a:br>
              <a:rPr lang="en-US" altLang="lv-LV" sz="1800"/>
            </a:br>
            <a:r>
              <a:rPr lang="en-US" altLang="lv-LV" sz="1800"/>
              <a:t>another MST</a:t>
            </a:r>
          </a:p>
        </p:txBody>
      </p:sp>
      <p:sp>
        <p:nvSpPr>
          <p:cNvPr id="6210" name="Text Box 142"/>
          <p:cNvSpPr txBox="1">
            <a:spLocks noChangeArrowheads="1"/>
          </p:cNvSpPr>
          <p:nvPr/>
        </p:nvSpPr>
        <p:spPr bwMode="auto">
          <a:xfrm>
            <a:off x="7239000" y="1219201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211" name="Text Box 143"/>
          <p:cNvSpPr txBox="1">
            <a:spLocks noChangeArrowheads="1"/>
          </p:cNvSpPr>
          <p:nvPr/>
        </p:nvSpPr>
        <p:spPr bwMode="auto">
          <a:xfrm>
            <a:off x="9829800" y="1219201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26992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Shortest Paths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Given a weighted graph and two vertices </a:t>
            </a:r>
            <a:r>
              <a:rPr lang="en-US" altLang="lv-LV" sz="2000" b="1" i="1">
                <a:latin typeface="Times New Roman" panose="02020603050405020304" pitchFamily="18" charset="0"/>
              </a:rPr>
              <a:t>u</a:t>
            </a:r>
            <a:r>
              <a:rPr lang="en-US" altLang="lv-LV" sz="2000"/>
              <a:t> and 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/>
              <a:t>, we want to find a path of minimum total weight between </a:t>
            </a:r>
            <a:r>
              <a:rPr lang="en-US" altLang="lv-LV" sz="2000" b="1" i="1">
                <a:latin typeface="Times New Roman" panose="02020603050405020304" pitchFamily="18" charset="0"/>
              </a:rPr>
              <a:t>u</a:t>
            </a:r>
            <a:r>
              <a:rPr lang="en-US" altLang="lv-LV" sz="2000"/>
              <a:t> and </a:t>
            </a:r>
            <a:r>
              <a:rPr lang="en-US" altLang="lv-LV" sz="2000" b="1" i="1">
                <a:latin typeface="Times New Roman" panose="02020603050405020304" pitchFamily="18" charset="0"/>
              </a:rPr>
              <a:t>v.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Length of a path is the sum of the weights of its edges.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Shortest path between Providence and Honolulu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Internet packet routing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Flight reservations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Driving directions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E5ACE5C-23A7-47E9-BC51-59D084552AA4}" type="slidenum">
              <a:rPr lang="en-US" altLang="lv-LV" sz="1400"/>
              <a:pPr eaLnBrk="1" hangingPunct="1"/>
              <a:t>4</a:t>
            </a:fld>
            <a:endParaRPr lang="en-US" altLang="lv-LV" sz="1400"/>
          </a:p>
        </p:txBody>
      </p:sp>
      <p:sp>
        <p:nvSpPr>
          <p:cNvPr id="5126" name="Oval 4"/>
          <p:cNvSpPr>
            <a:spLocks noChangeArrowheads="1"/>
          </p:cNvSpPr>
          <p:nvPr/>
        </p:nvSpPr>
        <p:spPr bwMode="auto">
          <a:xfrm>
            <a:off x="6324601" y="4213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ORD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8839201" y="405765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PVD</a:t>
            </a:r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8588376" y="5965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MIA</a:t>
            </a:r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035676" y="57277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DFW</a:t>
            </a:r>
          </a:p>
        </p:txBody>
      </p:sp>
      <p:sp>
        <p:nvSpPr>
          <p:cNvPr id="5130" name="Oval 8"/>
          <p:cNvSpPr>
            <a:spLocks noChangeArrowheads="1"/>
          </p:cNvSpPr>
          <p:nvPr/>
        </p:nvSpPr>
        <p:spPr bwMode="auto">
          <a:xfrm>
            <a:off x="4114801" y="4441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SFO</a:t>
            </a:r>
          </a:p>
        </p:txBody>
      </p:sp>
      <p:sp>
        <p:nvSpPr>
          <p:cNvPr id="5131" name="Oval 9"/>
          <p:cNvSpPr>
            <a:spLocks noChangeArrowheads="1"/>
          </p:cNvSpPr>
          <p:nvPr/>
        </p:nvSpPr>
        <p:spPr bwMode="auto">
          <a:xfrm>
            <a:off x="4267201" y="55848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LAX</a:t>
            </a:r>
          </a:p>
        </p:txBody>
      </p:sp>
      <p:sp>
        <p:nvSpPr>
          <p:cNvPr id="5132" name="Oval 10"/>
          <p:cNvSpPr>
            <a:spLocks noChangeArrowheads="1"/>
          </p:cNvSpPr>
          <p:nvPr/>
        </p:nvSpPr>
        <p:spPr bwMode="auto">
          <a:xfrm>
            <a:off x="7902576" y="4822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LGA</a:t>
            </a:r>
          </a:p>
        </p:txBody>
      </p:sp>
      <p:sp>
        <p:nvSpPr>
          <p:cNvPr id="5133" name="Oval 11"/>
          <p:cNvSpPr>
            <a:spLocks noChangeArrowheads="1"/>
          </p:cNvSpPr>
          <p:nvPr/>
        </p:nvSpPr>
        <p:spPr bwMode="auto">
          <a:xfrm>
            <a:off x="2286001" y="5356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HNL</a:t>
            </a:r>
          </a:p>
        </p:txBody>
      </p:sp>
      <p:cxnSp>
        <p:nvCxnSpPr>
          <p:cNvPr id="5134" name="AutoShape 12"/>
          <p:cNvCxnSpPr>
            <a:cxnSpLocks noChangeShapeType="1"/>
            <a:stCxn id="5130" idx="6"/>
            <a:endCxn id="5126" idx="2"/>
          </p:cNvCxnSpPr>
          <p:nvPr/>
        </p:nvCxnSpPr>
        <p:spPr bwMode="auto">
          <a:xfrm flipV="1">
            <a:off x="5060950" y="4441825"/>
            <a:ext cx="1244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3"/>
          <p:cNvCxnSpPr>
            <a:cxnSpLocks noChangeShapeType="1"/>
            <a:stCxn id="5129" idx="0"/>
            <a:endCxn id="5126" idx="4"/>
          </p:cNvCxnSpPr>
          <p:nvPr/>
        </p:nvCxnSpPr>
        <p:spPr bwMode="auto">
          <a:xfrm flipV="1">
            <a:off x="6503989" y="4689475"/>
            <a:ext cx="2889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4"/>
          <p:cNvCxnSpPr>
            <a:cxnSpLocks noChangeShapeType="1"/>
            <a:stCxn id="5129" idx="7"/>
            <a:endCxn id="5132" idx="3"/>
          </p:cNvCxnSpPr>
          <p:nvPr/>
        </p:nvCxnSpPr>
        <p:spPr bwMode="auto">
          <a:xfrm flipV="1">
            <a:off x="6835776" y="5222876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5"/>
          <p:cNvCxnSpPr>
            <a:cxnSpLocks noChangeShapeType="1"/>
            <a:stCxn id="5132" idx="0"/>
            <a:endCxn id="5127" idx="3"/>
          </p:cNvCxnSpPr>
          <p:nvPr/>
        </p:nvCxnSpPr>
        <p:spPr bwMode="auto">
          <a:xfrm flipV="1">
            <a:off x="8370889" y="4467226"/>
            <a:ext cx="604837" cy="346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6"/>
          <p:cNvCxnSpPr>
            <a:cxnSpLocks noChangeShapeType="1"/>
            <a:stCxn id="5126" idx="6"/>
            <a:endCxn id="5127" idx="2"/>
          </p:cNvCxnSpPr>
          <p:nvPr/>
        </p:nvCxnSpPr>
        <p:spPr bwMode="auto">
          <a:xfrm flipV="1">
            <a:off x="7280276" y="4286251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17"/>
          <p:cNvCxnSpPr>
            <a:cxnSpLocks noChangeShapeType="1"/>
            <a:stCxn id="5133" idx="6"/>
            <a:endCxn id="5131" idx="2"/>
          </p:cNvCxnSpPr>
          <p:nvPr/>
        </p:nvCxnSpPr>
        <p:spPr bwMode="auto">
          <a:xfrm>
            <a:off x="3241676" y="5584825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18"/>
          <p:cNvCxnSpPr>
            <a:cxnSpLocks noChangeShapeType="1"/>
            <a:stCxn id="5130" idx="4"/>
            <a:endCxn id="5131" idx="0"/>
          </p:cNvCxnSpPr>
          <p:nvPr/>
        </p:nvCxnSpPr>
        <p:spPr bwMode="auto">
          <a:xfrm>
            <a:off x="4583113" y="4908551"/>
            <a:ext cx="152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19"/>
          <p:cNvCxnSpPr>
            <a:cxnSpLocks noChangeShapeType="1"/>
            <a:stCxn id="5132" idx="4"/>
            <a:endCxn id="5128" idx="0"/>
          </p:cNvCxnSpPr>
          <p:nvPr/>
        </p:nvCxnSpPr>
        <p:spPr bwMode="auto">
          <a:xfrm>
            <a:off x="8370888" y="5289550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20"/>
          <p:cNvCxnSpPr>
            <a:cxnSpLocks noChangeShapeType="1"/>
            <a:endCxn id="5129" idx="6"/>
          </p:cNvCxnSpPr>
          <p:nvPr/>
        </p:nvCxnSpPr>
        <p:spPr bwMode="auto">
          <a:xfrm flipH="1" flipV="1">
            <a:off x="6981826" y="5956301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21"/>
          <p:cNvCxnSpPr>
            <a:cxnSpLocks noChangeShapeType="1"/>
            <a:stCxn id="5131" idx="6"/>
            <a:endCxn id="5129" idx="2"/>
          </p:cNvCxnSpPr>
          <p:nvPr/>
        </p:nvCxnSpPr>
        <p:spPr bwMode="auto">
          <a:xfrm>
            <a:off x="5222876" y="5813426"/>
            <a:ext cx="803275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22"/>
          <p:cNvCxnSpPr>
            <a:cxnSpLocks noChangeShapeType="1"/>
            <a:stCxn id="5131" idx="7"/>
            <a:endCxn id="5126" idx="3"/>
          </p:cNvCxnSpPr>
          <p:nvPr/>
        </p:nvCxnSpPr>
        <p:spPr bwMode="auto">
          <a:xfrm flipV="1">
            <a:off x="5067301" y="4622800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5" name="Text Box 23"/>
          <p:cNvSpPr txBox="1">
            <a:spLocks noChangeArrowheads="1"/>
          </p:cNvSpPr>
          <p:nvPr/>
        </p:nvSpPr>
        <p:spPr bwMode="auto">
          <a:xfrm rot="21252715">
            <a:off x="7605714" y="4038601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849</a:t>
            </a:r>
          </a:p>
        </p:txBody>
      </p:sp>
      <p:sp>
        <p:nvSpPr>
          <p:cNvPr id="5146" name="Text Box 24"/>
          <p:cNvSpPr txBox="1">
            <a:spLocks noChangeArrowheads="1"/>
          </p:cNvSpPr>
          <p:nvPr/>
        </p:nvSpPr>
        <p:spPr bwMode="auto">
          <a:xfrm rot="16937753">
            <a:off x="6284119" y="4771232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802</a:t>
            </a:r>
          </a:p>
        </p:txBody>
      </p:sp>
      <p:sp>
        <p:nvSpPr>
          <p:cNvPr id="5147" name="Text Box 25"/>
          <p:cNvSpPr txBox="1">
            <a:spLocks noChangeArrowheads="1"/>
          </p:cNvSpPr>
          <p:nvPr/>
        </p:nvSpPr>
        <p:spPr bwMode="auto">
          <a:xfrm rot="20055131">
            <a:off x="6959600" y="51879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1387</a:t>
            </a:r>
          </a:p>
        </p:txBody>
      </p:sp>
      <p:sp>
        <p:nvSpPr>
          <p:cNvPr id="5148" name="Text Box 26"/>
          <p:cNvSpPr txBox="1">
            <a:spLocks noChangeArrowheads="1"/>
          </p:cNvSpPr>
          <p:nvPr/>
        </p:nvSpPr>
        <p:spPr bwMode="auto">
          <a:xfrm rot="19463698">
            <a:off x="5146675" y="49498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1743</a:t>
            </a:r>
          </a:p>
        </p:txBody>
      </p:sp>
      <p:sp>
        <p:nvSpPr>
          <p:cNvPr id="5149" name="Text Box 27"/>
          <p:cNvSpPr txBox="1">
            <a:spLocks noChangeArrowheads="1"/>
          </p:cNvSpPr>
          <p:nvPr/>
        </p:nvSpPr>
        <p:spPr bwMode="auto">
          <a:xfrm rot="20910655">
            <a:off x="5257800" y="42132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1843</a:t>
            </a:r>
          </a:p>
        </p:txBody>
      </p:sp>
      <p:sp>
        <p:nvSpPr>
          <p:cNvPr id="5150" name="Text Box 28"/>
          <p:cNvSpPr txBox="1">
            <a:spLocks noChangeArrowheads="1"/>
          </p:cNvSpPr>
          <p:nvPr/>
        </p:nvSpPr>
        <p:spPr bwMode="auto">
          <a:xfrm rot="2626382">
            <a:off x="8555038" y="54165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1099</a:t>
            </a:r>
          </a:p>
        </p:txBody>
      </p:sp>
      <p:sp>
        <p:nvSpPr>
          <p:cNvPr id="5151" name="Text Box 29"/>
          <p:cNvSpPr txBox="1">
            <a:spLocks noChangeArrowheads="1"/>
          </p:cNvSpPr>
          <p:nvPr/>
        </p:nvSpPr>
        <p:spPr bwMode="auto">
          <a:xfrm rot="565849">
            <a:off x="7499350" y="57213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1120</a:t>
            </a:r>
          </a:p>
        </p:txBody>
      </p:sp>
      <p:sp>
        <p:nvSpPr>
          <p:cNvPr id="5152" name="Text Box 30"/>
          <p:cNvSpPr txBox="1">
            <a:spLocks noChangeArrowheads="1"/>
          </p:cNvSpPr>
          <p:nvPr/>
        </p:nvSpPr>
        <p:spPr bwMode="auto">
          <a:xfrm rot="695916">
            <a:off x="5299075" y="554037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1233</a:t>
            </a:r>
          </a:p>
        </p:txBody>
      </p:sp>
      <p:sp>
        <p:nvSpPr>
          <p:cNvPr id="5153" name="Text Box 31"/>
          <p:cNvSpPr txBox="1">
            <a:spLocks noChangeArrowheads="1"/>
          </p:cNvSpPr>
          <p:nvPr/>
        </p:nvSpPr>
        <p:spPr bwMode="auto">
          <a:xfrm rot="4665015">
            <a:off x="4518820" y="507762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337</a:t>
            </a:r>
          </a:p>
        </p:txBody>
      </p:sp>
      <p:sp>
        <p:nvSpPr>
          <p:cNvPr id="5154" name="Text Box 32"/>
          <p:cNvSpPr txBox="1">
            <a:spLocks noChangeArrowheads="1"/>
          </p:cNvSpPr>
          <p:nvPr/>
        </p:nvSpPr>
        <p:spPr bwMode="auto">
          <a:xfrm rot="832501">
            <a:off x="3451225" y="53562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2555</a:t>
            </a:r>
          </a:p>
        </p:txBody>
      </p:sp>
      <p:sp>
        <p:nvSpPr>
          <p:cNvPr id="5155" name="Text Box 33"/>
          <p:cNvSpPr txBox="1">
            <a:spLocks noChangeArrowheads="1"/>
          </p:cNvSpPr>
          <p:nvPr/>
        </p:nvSpPr>
        <p:spPr bwMode="auto">
          <a:xfrm rot="19708333">
            <a:off x="8307389" y="4340226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142</a:t>
            </a:r>
          </a:p>
        </p:txBody>
      </p:sp>
      <p:cxnSp>
        <p:nvCxnSpPr>
          <p:cNvPr id="5156" name="AutoShape 34"/>
          <p:cNvCxnSpPr>
            <a:cxnSpLocks noChangeShapeType="1"/>
            <a:stCxn id="5127" idx="4"/>
            <a:endCxn id="5128" idx="7"/>
          </p:cNvCxnSpPr>
          <p:nvPr/>
        </p:nvCxnSpPr>
        <p:spPr bwMode="auto">
          <a:xfrm>
            <a:off x="9307513" y="4533901"/>
            <a:ext cx="80962" cy="148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7" name="Text Box 35"/>
          <p:cNvSpPr txBox="1">
            <a:spLocks noChangeArrowheads="1"/>
          </p:cNvSpPr>
          <p:nvPr/>
        </p:nvSpPr>
        <p:spPr bwMode="auto">
          <a:xfrm rot="5207815">
            <a:off x="9186863" y="4926013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1371794227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Kruskal’s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000" dirty="0" smtClean="0"/>
              <a:t>Partition vertices </a:t>
            </a:r>
            <a:r>
              <a:rPr lang="en-US" sz="2000" dirty="0"/>
              <a:t>into clusters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Initially, single-vertex clusters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Keep an MST for each cluster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Merge “closest” clusters and their MSTs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000" dirty="0"/>
              <a:t>A priority queue stores the edges outside clusters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Key: weight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Element: edge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000" dirty="0"/>
              <a:t>At the end of the algorithm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One cluster and one MST</a:t>
            </a:r>
          </a:p>
          <a:p>
            <a:endParaRPr lang="lv-LV" sz="2000" dirty="0"/>
          </a:p>
        </p:txBody>
      </p:sp>
      <p:sp>
        <p:nvSpPr>
          <p:cNvPr id="71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30853D6-7B6E-48F6-8CD2-9796BBAF3EC1}" type="slidenum">
              <a:rPr lang="en-US" altLang="lv-LV" sz="1400"/>
              <a:pPr eaLnBrk="1" hangingPunct="1"/>
              <a:t>40</a:t>
            </a:fld>
            <a:endParaRPr lang="en-US" altLang="lv-LV" sz="140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629400" y="1811338"/>
            <a:ext cx="4572000" cy="4524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KruskalMST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each vertex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in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do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Create a cluster consisting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let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be a priority queue.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Insert all edges into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Q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8186C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>
                <a:solidFill>
                  <a:srgbClr val="8186C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{</a:t>
            </a:r>
            <a:r>
              <a:rPr lang="en-US" altLang="lv-LV" sz="1800" b="1" i="1">
                <a:solidFill>
                  <a:srgbClr val="8186C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1800">
                <a:solidFill>
                  <a:srgbClr val="8186C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is the </a:t>
            </a:r>
            <a:r>
              <a:rPr lang="en-US" altLang="lv-LV" sz="1800">
                <a:solidFill>
                  <a:srgbClr val="8186C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union of the MSTs of the clusters}</a:t>
            </a:r>
            <a:endParaRPr lang="en-US" altLang="lv-LV" sz="1800">
              <a:solidFill>
                <a:srgbClr val="8186C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while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has fewer than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lv-LV" sz="18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edges 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Q.removeMin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.getValue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G.endVertices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getCluster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lv-LV" sz="1800" i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getCluster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if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Add edge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to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mergeClusters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A, B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lv-LV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lv-LV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6142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14ECE36-0673-410C-80E2-E5338139C092}" type="slidenum">
              <a:rPr lang="en-US" altLang="lv-LV" sz="1400"/>
              <a:pPr eaLnBrk="1" hangingPunct="1"/>
              <a:t>41</a:t>
            </a:fld>
            <a:endParaRPr lang="en-US" altLang="lv-LV" sz="140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Campus Tour</a:t>
            </a:r>
          </a:p>
        </p:txBody>
      </p:sp>
      <p:sp>
        <p:nvSpPr>
          <p:cNvPr id="8196" name="Freeform 80"/>
          <p:cNvSpPr>
            <a:spLocks/>
          </p:cNvSpPr>
          <p:nvPr/>
        </p:nvSpPr>
        <p:spPr bwMode="auto">
          <a:xfrm>
            <a:off x="4543425" y="2817814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197" name="Freeform 79"/>
          <p:cNvSpPr>
            <a:spLocks/>
          </p:cNvSpPr>
          <p:nvPr/>
        </p:nvSpPr>
        <p:spPr bwMode="auto">
          <a:xfrm>
            <a:off x="5143500" y="2259014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198" name="Freeform 78"/>
          <p:cNvSpPr>
            <a:spLocks/>
          </p:cNvSpPr>
          <p:nvPr/>
        </p:nvSpPr>
        <p:spPr bwMode="auto">
          <a:xfrm>
            <a:off x="4492625" y="1497014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199" name="Freeform 77"/>
          <p:cNvSpPr>
            <a:spLocks/>
          </p:cNvSpPr>
          <p:nvPr/>
        </p:nvSpPr>
        <p:spPr bwMode="auto">
          <a:xfrm>
            <a:off x="3875089" y="1976439"/>
            <a:ext cx="668337" cy="669925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0" name="Freeform 76"/>
          <p:cNvSpPr>
            <a:spLocks/>
          </p:cNvSpPr>
          <p:nvPr/>
        </p:nvSpPr>
        <p:spPr bwMode="auto">
          <a:xfrm>
            <a:off x="3841750" y="2917826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1" name="Freeform 75"/>
          <p:cNvSpPr>
            <a:spLocks/>
          </p:cNvSpPr>
          <p:nvPr/>
        </p:nvSpPr>
        <p:spPr bwMode="auto">
          <a:xfrm>
            <a:off x="3194050" y="2532064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2" name="Freeform 74"/>
          <p:cNvSpPr>
            <a:spLocks/>
          </p:cNvSpPr>
          <p:nvPr/>
        </p:nvSpPr>
        <p:spPr bwMode="auto">
          <a:xfrm>
            <a:off x="2514601" y="1752600"/>
            <a:ext cx="676275" cy="674688"/>
          </a:xfrm>
          <a:custGeom>
            <a:avLst/>
            <a:gdLst>
              <a:gd name="T0" fmla="*/ 55913 w 508"/>
              <a:gd name="T1" fmla="*/ 305660 h 543"/>
              <a:gd name="T2" fmla="*/ 111825 w 508"/>
              <a:gd name="T3" fmla="*/ 551678 h 543"/>
              <a:gd name="T4" fmla="*/ 447300 w 508"/>
              <a:gd name="T5" fmla="*/ 626230 h 543"/>
              <a:gd name="T6" fmla="*/ 662963 w 508"/>
              <a:gd name="T7" fmla="*/ 260929 h 543"/>
              <a:gd name="T8" fmla="*/ 367425 w 508"/>
              <a:gd name="T9" fmla="*/ 7455 h 543"/>
              <a:gd name="T10" fmla="*/ 55913 w 508"/>
              <a:gd name="T11" fmla="*/ 30566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4" name="Freeform 35"/>
          <p:cNvSpPr>
            <a:spLocks/>
          </p:cNvSpPr>
          <p:nvPr/>
        </p:nvSpPr>
        <p:spPr bwMode="auto">
          <a:xfrm>
            <a:off x="2306638" y="3124201"/>
            <a:ext cx="588962" cy="595313"/>
          </a:xfrm>
          <a:custGeom>
            <a:avLst/>
            <a:gdLst>
              <a:gd name="T0" fmla="*/ 48694 w 508"/>
              <a:gd name="T1" fmla="*/ 269700 h 543"/>
              <a:gd name="T2" fmla="*/ 97387 w 508"/>
              <a:gd name="T3" fmla="*/ 486775 h 543"/>
              <a:gd name="T4" fmla="*/ 389550 w 508"/>
              <a:gd name="T5" fmla="*/ 552556 h 543"/>
              <a:gd name="T6" fmla="*/ 577368 w 508"/>
              <a:gd name="T7" fmla="*/ 230232 h 543"/>
              <a:gd name="T8" fmla="*/ 319987 w 508"/>
              <a:gd name="T9" fmla="*/ 6578 h 543"/>
              <a:gd name="T10" fmla="*/ 48694 w 508"/>
              <a:gd name="T11" fmla="*/ 2697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5" name="Oval 36"/>
          <p:cNvSpPr>
            <a:spLocks noChangeArrowheads="1"/>
          </p:cNvSpPr>
          <p:nvPr/>
        </p:nvSpPr>
        <p:spPr bwMode="auto">
          <a:xfrm>
            <a:off x="2724150" y="19462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8206" name="Oval 37"/>
          <p:cNvSpPr>
            <a:spLocks noChangeArrowheads="1"/>
          </p:cNvSpPr>
          <p:nvPr/>
        </p:nvSpPr>
        <p:spPr bwMode="auto">
          <a:xfrm>
            <a:off x="4705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G</a:t>
            </a:r>
          </a:p>
        </p:txBody>
      </p:sp>
      <p:sp>
        <p:nvSpPr>
          <p:cNvPr id="8207" name="Oval 38"/>
          <p:cNvSpPr>
            <a:spLocks noChangeArrowheads="1"/>
          </p:cNvSpPr>
          <p:nvPr/>
        </p:nvSpPr>
        <p:spPr bwMode="auto">
          <a:xfrm>
            <a:off x="3343275" y="2635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8208" name="Oval 39"/>
          <p:cNvSpPr>
            <a:spLocks noChangeArrowheads="1"/>
          </p:cNvSpPr>
          <p:nvPr/>
        </p:nvSpPr>
        <p:spPr bwMode="auto">
          <a:xfrm>
            <a:off x="2419350" y="3276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8209" name="Oval 40"/>
          <p:cNvSpPr>
            <a:spLocks noChangeArrowheads="1"/>
          </p:cNvSpPr>
          <p:nvPr/>
        </p:nvSpPr>
        <p:spPr bwMode="auto">
          <a:xfrm>
            <a:off x="5391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8210" name="Oval 41"/>
          <p:cNvSpPr>
            <a:spLocks noChangeArrowheads="1"/>
          </p:cNvSpPr>
          <p:nvPr/>
        </p:nvSpPr>
        <p:spPr bwMode="auto">
          <a:xfrm>
            <a:off x="4064000" y="3114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8211" name="AutoShape 42"/>
          <p:cNvCxnSpPr>
            <a:cxnSpLocks noChangeShapeType="1"/>
            <a:stCxn id="8205" idx="5"/>
            <a:endCxn id="8207" idx="1"/>
          </p:cNvCxnSpPr>
          <p:nvPr/>
        </p:nvCxnSpPr>
        <p:spPr bwMode="auto">
          <a:xfrm>
            <a:off x="2984501" y="2216151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43"/>
          <p:cNvCxnSpPr>
            <a:cxnSpLocks noChangeShapeType="1"/>
            <a:stCxn id="8207" idx="3"/>
            <a:endCxn id="8208" idx="7"/>
          </p:cNvCxnSpPr>
          <p:nvPr/>
        </p:nvCxnSpPr>
        <p:spPr bwMode="auto">
          <a:xfrm flipH="1">
            <a:off x="2679701" y="29051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44"/>
          <p:cNvCxnSpPr>
            <a:cxnSpLocks noChangeShapeType="1"/>
            <a:stCxn id="8205" idx="3"/>
            <a:endCxn id="8208" idx="0"/>
          </p:cNvCxnSpPr>
          <p:nvPr/>
        </p:nvCxnSpPr>
        <p:spPr bwMode="auto">
          <a:xfrm flipH="1">
            <a:off x="2571750" y="2216151"/>
            <a:ext cx="196850" cy="1050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45"/>
          <p:cNvCxnSpPr>
            <a:cxnSpLocks noChangeShapeType="1"/>
            <a:stCxn id="8207" idx="5"/>
            <a:endCxn id="8210" idx="1"/>
          </p:cNvCxnSpPr>
          <p:nvPr/>
        </p:nvCxnSpPr>
        <p:spPr bwMode="auto">
          <a:xfrm>
            <a:off x="3603626" y="29051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46"/>
          <p:cNvCxnSpPr>
            <a:cxnSpLocks noChangeShapeType="1"/>
            <a:stCxn id="8208" idx="6"/>
            <a:endCxn id="8210" idx="2"/>
          </p:cNvCxnSpPr>
          <p:nvPr/>
        </p:nvCxnSpPr>
        <p:spPr bwMode="auto">
          <a:xfrm flipV="1">
            <a:off x="2733675" y="32670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47"/>
          <p:cNvCxnSpPr>
            <a:cxnSpLocks noChangeShapeType="1"/>
            <a:stCxn id="8205" idx="6"/>
            <a:endCxn id="8232" idx="1"/>
          </p:cNvCxnSpPr>
          <p:nvPr/>
        </p:nvCxnSpPr>
        <p:spPr bwMode="auto">
          <a:xfrm>
            <a:off x="3038476" y="2098676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AutoShape 49"/>
          <p:cNvCxnSpPr>
            <a:cxnSpLocks noChangeShapeType="1"/>
            <a:stCxn id="8209" idx="1"/>
            <a:endCxn id="8206" idx="5"/>
          </p:cNvCxnSpPr>
          <p:nvPr/>
        </p:nvCxnSpPr>
        <p:spPr bwMode="auto">
          <a:xfrm flipH="1" flipV="1">
            <a:off x="4965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50"/>
          <p:cNvCxnSpPr>
            <a:cxnSpLocks noChangeShapeType="1"/>
            <a:stCxn id="8233" idx="7"/>
            <a:endCxn id="8209" idx="3"/>
          </p:cNvCxnSpPr>
          <p:nvPr/>
        </p:nvCxnSpPr>
        <p:spPr bwMode="auto">
          <a:xfrm flipV="1">
            <a:off x="5010150" y="2708276"/>
            <a:ext cx="425450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9" name="Text Box 52"/>
          <p:cNvSpPr txBox="1">
            <a:spLocks noChangeArrowheads="1"/>
          </p:cNvSpPr>
          <p:nvPr/>
        </p:nvSpPr>
        <p:spPr bwMode="auto">
          <a:xfrm>
            <a:off x="5191126" y="19812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</a:t>
            </a:r>
          </a:p>
        </p:txBody>
      </p:sp>
      <p:sp>
        <p:nvSpPr>
          <p:cNvPr id="8220" name="Text Box 53"/>
          <p:cNvSpPr txBox="1">
            <a:spLocks noChangeArrowheads="1"/>
          </p:cNvSpPr>
          <p:nvPr/>
        </p:nvSpPr>
        <p:spPr bwMode="auto">
          <a:xfrm>
            <a:off x="2351088" y="2463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</a:t>
            </a:r>
          </a:p>
        </p:txBody>
      </p:sp>
      <p:sp>
        <p:nvSpPr>
          <p:cNvPr id="8221" name="Text Box 54"/>
          <p:cNvSpPr txBox="1">
            <a:spLocks noChangeArrowheads="1"/>
          </p:cNvSpPr>
          <p:nvPr/>
        </p:nvSpPr>
        <p:spPr bwMode="auto">
          <a:xfrm>
            <a:off x="4191001" y="25908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</a:t>
            </a:r>
          </a:p>
        </p:txBody>
      </p:sp>
      <p:sp>
        <p:nvSpPr>
          <p:cNvPr id="8222" name="Text Box 55"/>
          <p:cNvSpPr txBox="1">
            <a:spLocks noChangeArrowheads="1"/>
          </p:cNvSpPr>
          <p:nvPr/>
        </p:nvSpPr>
        <p:spPr bwMode="auto">
          <a:xfrm>
            <a:off x="2938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5</a:t>
            </a:r>
          </a:p>
        </p:txBody>
      </p:sp>
      <p:sp>
        <p:nvSpPr>
          <p:cNvPr id="8223" name="Text Box 56"/>
          <p:cNvSpPr txBox="1">
            <a:spLocks noChangeArrowheads="1"/>
          </p:cNvSpPr>
          <p:nvPr/>
        </p:nvSpPr>
        <p:spPr bwMode="auto">
          <a:xfrm>
            <a:off x="3290889" y="33528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10</a:t>
            </a:r>
          </a:p>
        </p:txBody>
      </p:sp>
      <p:sp>
        <p:nvSpPr>
          <p:cNvPr id="8224" name="Text Box 57"/>
          <p:cNvSpPr txBox="1">
            <a:spLocks noChangeArrowheads="1"/>
          </p:cNvSpPr>
          <p:nvPr/>
        </p:nvSpPr>
        <p:spPr bwMode="auto">
          <a:xfrm>
            <a:off x="5243513" y="28384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2</a:t>
            </a:r>
          </a:p>
        </p:txBody>
      </p:sp>
      <p:sp>
        <p:nvSpPr>
          <p:cNvPr id="8225" name="Text Box 58"/>
          <p:cNvSpPr txBox="1">
            <a:spLocks noChangeArrowheads="1"/>
          </p:cNvSpPr>
          <p:nvPr/>
        </p:nvSpPr>
        <p:spPr bwMode="auto">
          <a:xfrm>
            <a:off x="3429001" y="18288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8226" name="Text Box 59"/>
          <p:cNvSpPr txBox="1">
            <a:spLocks noChangeArrowheads="1"/>
          </p:cNvSpPr>
          <p:nvPr/>
        </p:nvSpPr>
        <p:spPr bwMode="auto">
          <a:xfrm>
            <a:off x="3055938" y="2986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sp>
        <p:nvSpPr>
          <p:cNvPr id="8227" name="AutoShape 66"/>
          <p:cNvSpPr>
            <a:spLocks noChangeArrowheads="1"/>
          </p:cNvSpPr>
          <p:nvPr/>
        </p:nvSpPr>
        <p:spPr bwMode="auto">
          <a:xfrm rot="5400000">
            <a:off x="8234363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8228" name="AutoShape 67"/>
          <p:cNvSpPr>
            <a:spLocks noChangeArrowheads="1"/>
          </p:cNvSpPr>
          <p:nvPr/>
        </p:nvSpPr>
        <p:spPr bwMode="auto">
          <a:xfrm rot="8100000" flipH="1" flipV="1">
            <a:off x="5764214" y="3797301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8229" name="AutoShape 68"/>
          <p:cNvSpPr>
            <a:spLocks noChangeArrowheads="1"/>
          </p:cNvSpPr>
          <p:nvPr/>
        </p:nvSpPr>
        <p:spPr bwMode="auto">
          <a:xfrm rot="5400000">
            <a:off x="3814763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8230" name="AutoShape 69"/>
          <p:cNvCxnSpPr>
            <a:cxnSpLocks noChangeShapeType="1"/>
            <a:stCxn id="8233" idx="0"/>
            <a:endCxn id="8206" idx="4"/>
          </p:cNvCxnSpPr>
          <p:nvPr/>
        </p:nvCxnSpPr>
        <p:spPr bwMode="auto">
          <a:xfrm flipH="1" flipV="1">
            <a:off x="4857750" y="19907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1" name="Text Box 70"/>
          <p:cNvSpPr txBox="1">
            <a:spLocks noChangeArrowheads="1"/>
          </p:cNvSpPr>
          <p:nvPr/>
        </p:nvSpPr>
        <p:spPr bwMode="auto">
          <a:xfrm>
            <a:off x="4572001" y="22796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sp>
        <p:nvSpPr>
          <p:cNvPr id="8232" name="Oval 71"/>
          <p:cNvSpPr>
            <a:spLocks noChangeArrowheads="1"/>
          </p:cNvSpPr>
          <p:nvPr/>
        </p:nvSpPr>
        <p:spPr bwMode="auto">
          <a:xfrm>
            <a:off x="4057650" y="21891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sp>
        <p:nvSpPr>
          <p:cNvPr id="8233" name="Oval 72"/>
          <p:cNvSpPr>
            <a:spLocks noChangeArrowheads="1"/>
          </p:cNvSpPr>
          <p:nvPr/>
        </p:nvSpPr>
        <p:spPr bwMode="auto">
          <a:xfrm>
            <a:off x="4749800" y="3001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H</a:t>
            </a:r>
          </a:p>
        </p:txBody>
      </p:sp>
      <p:cxnSp>
        <p:nvCxnSpPr>
          <p:cNvPr id="8234" name="AutoShape 73"/>
          <p:cNvCxnSpPr>
            <a:cxnSpLocks noChangeShapeType="1"/>
            <a:stCxn id="8232" idx="4"/>
            <a:endCxn id="8210" idx="0"/>
          </p:cNvCxnSpPr>
          <p:nvPr/>
        </p:nvCxnSpPr>
        <p:spPr bwMode="auto">
          <a:xfrm>
            <a:off x="4210050" y="2503488"/>
            <a:ext cx="6350" cy="601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5" name="Text Box 81"/>
          <p:cNvSpPr txBox="1">
            <a:spLocks noChangeArrowheads="1"/>
          </p:cNvSpPr>
          <p:nvPr/>
        </p:nvSpPr>
        <p:spPr bwMode="auto">
          <a:xfrm>
            <a:off x="3659189" y="26812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11</a:t>
            </a:r>
          </a:p>
        </p:txBody>
      </p:sp>
      <p:cxnSp>
        <p:nvCxnSpPr>
          <p:cNvPr id="8236" name="AutoShape 82"/>
          <p:cNvCxnSpPr>
            <a:cxnSpLocks noChangeShapeType="1"/>
            <a:stCxn id="8232" idx="3"/>
            <a:endCxn id="8207" idx="7"/>
          </p:cNvCxnSpPr>
          <p:nvPr/>
        </p:nvCxnSpPr>
        <p:spPr bwMode="auto">
          <a:xfrm flipH="1">
            <a:off x="3603626" y="24590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7" name="Text Box 83"/>
          <p:cNvSpPr txBox="1">
            <a:spLocks noChangeArrowheads="1"/>
          </p:cNvSpPr>
          <p:nvPr/>
        </p:nvSpPr>
        <p:spPr bwMode="auto">
          <a:xfrm>
            <a:off x="3590926" y="22479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8238" name="Freeform 84"/>
          <p:cNvSpPr>
            <a:spLocks/>
          </p:cNvSpPr>
          <p:nvPr/>
        </p:nvSpPr>
        <p:spPr bwMode="auto">
          <a:xfrm>
            <a:off x="4522788" y="5499101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39" name="Freeform 85"/>
          <p:cNvSpPr>
            <a:spLocks/>
          </p:cNvSpPr>
          <p:nvPr/>
        </p:nvSpPr>
        <p:spPr bwMode="auto">
          <a:xfrm>
            <a:off x="5122863" y="4940301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40" name="Freeform 86"/>
          <p:cNvSpPr>
            <a:spLocks/>
          </p:cNvSpPr>
          <p:nvPr/>
        </p:nvSpPr>
        <p:spPr bwMode="auto">
          <a:xfrm>
            <a:off x="4471988" y="4178301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41" name="Freeform 87"/>
          <p:cNvSpPr>
            <a:spLocks/>
          </p:cNvSpPr>
          <p:nvPr/>
        </p:nvSpPr>
        <p:spPr bwMode="auto">
          <a:xfrm>
            <a:off x="3854450" y="4657726"/>
            <a:ext cx="668338" cy="669925"/>
          </a:xfrm>
          <a:custGeom>
            <a:avLst/>
            <a:gdLst>
              <a:gd name="T0" fmla="*/ 55256 w 508"/>
              <a:gd name="T1" fmla="*/ 303502 h 543"/>
              <a:gd name="T2" fmla="*/ 110513 w 508"/>
              <a:gd name="T3" fmla="*/ 547784 h 543"/>
              <a:gd name="T4" fmla="*/ 442050 w 508"/>
              <a:gd name="T5" fmla="*/ 621809 h 543"/>
              <a:gd name="T6" fmla="*/ 655182 w 508"/>
              <a:gd name="T7" fmla="*/ 259087 h 543"/>
              <a:gd name="T8" fmla="*/ 363113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42" name="Freeform 88"/>
          <p:cNvSpPr>
            <a:spLocks/>
          </p:cNvSpPr>
          <p:nvPr/>
        </p:nvSpPr>
        <p:spPr bwMode="auto">
          <a:xfrm>
            <a:off x="3821113" y="5599114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43" name="Freeform 89"/>
          <p:cNvSpPr>
            <a:spLocks/>
          </p:cNvSpPr>
          <p:nvPr/>
        </p:nvSpPr>
        <p:spPr bwMode="auto">
          <a:xfrm>
            <a:off x="3173413" y="5213350"/>
            <a:ext cx="596900" cy="554038"/>
          </a:xfrm>
          <a:custGeom>
            <a:avLst/>
            <a:gdLst>
              <a:gd name="T0" fmla="*/ 49350 w 508"/>
              <a:gd name="T1" fmla="*/ 251001 h 543"/>
              <a:gd name="T2" fmla="*/ 98700 w 508"/>
              <a:gd name="T3" fmla="*/ 453025 h 543"/>
              <a:gd name="T4" fmla="*/ 394800 w 508"/>
              <a:gd name="T5" fmla="*/ 514245 h 543"/>
              <a:gd name="T6" fmla="*/ 585150 w 508"/>
              <a:gd name="T7" fmla="*/ 214269 h 543"/>
              <a:gd name="T8" fmla="*/ 324300 w 508"/>
              <a:gd name="T9" fmla="*/ 6122 h 543"/>
              <a:gd name="T10" fmla="*/ 49350 w 508"/>
              <a:gd name="T11" fmla="*/ 251001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44" name="Freeform 90"/>
          <p:cNvSpPr>
            <a:spLocks/>
          </p:cNvSpPr>
          <p:nvPr/>
        </p:nvSpPr>
        <p:spPr bwMode="auto">
          <a:xfrm>
            <a:off x="2222500" y="4413250"/>
            <a:ext cx="958850" cy="2052638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1 h 1293"/>
              <a:gd name="T6" fmla="*/ 501650 w 604"/>
              <a:gd name="T7" fmla="*/ 1892301 h 1293"/>
              <a:gd name="T8" fmla="*/ 663575 w 604"/>
              <a:gd name="T9" fmla="*/ 949325 h 1293"/>
              <a:gd name="T10" fmla="*/ 935038 w 604"/>
              <a:gd name="T11" fmla="*/ 280988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45" name="Oval 92"/>
          <p:cNvSpPr>
            <a:spLocks noChangeArrowheads="1"/>
          </p:cNvSpPr>
          <p:nvPr/>
        </p:nvSpPr>
        <p:spPr bwMode="auto">
          <a:xfrm>
            <a:off x="2703513" y="4627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8246" name="Oval 93"/>
          <p:cNvSpPr>
            <a:spLocks noChangeArrowheads="1"/>
          </p:cNvSpPr>
          <p:nvPr/>
        </p:nvSpPr>
        <p:spPr bwMode="auto">
          <a:xfrm>
            <a:off x="4684713" y="4357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G</a:t>
            </a:r>
          </a:p>
        </p:txBody>
      </p:sp>
      <p:sp>
        <p:nvSpPr>
          <p:cNvPr id="8247" name="Oval 94"/>
          <p:cNvSpPr>
            <a:spLocks noChangeArrowheads="1"/>
          </p:cNvSpPr>
          <p:nvPr/>
        </p:nvSpPr>
        <p:spPr bwMode="auto">
          <a:xfrm>
            <a:off x="3322638" y="53165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8248" name="Oval 95"/>
          <p:cNvSpPr>
            <a:spLocks noChangeArrowheads="1"/>
          </p:cNvSpPr>
          <p:nvPr/>
        </p:nvSpPr>
        <p:spPr bwMode="auto">
          <a:xfrm>
            <a:off x="2398713" y="59578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8249" name="Oval 96"/>
          <p:cNvSpPr>
            <a:spLocks noChangeArrowheads="1"/>
          </p:cNvSpPr>
          <p:nvPr/>
        </p:nvSpPr>
        <p:spPr bwMode="auto">
          <a:xfrm>
            <a:off x="5370513" y="5119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8250" name="Oval 97"/>
          <p:cNvSpPr>
            <a:spLocks noChangeArrowheads="1"/>
          </p:cNvSpPr>
          <p:nvPr/>
        </p:nvSpPr>
        <p:spPr bwMode="auto">
          <a:xfrm>
            <a:off x="4043363" y="5795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8251" name="AutoShape 98"/>
          <p:cNvCxnSpPr>
            <a:cxnSpLocks noChangeShapeType="1"/>
            <a:stCxn id="8245" idx="5"/>
            <a:endCxn id="8247" idx="1"/>
          </p:cNvCxnSpPr>
          <p:nvPr/>
        </p:nvCxnSpPr>
        <p:spPr bwMode="auto">
          <a:xfrm>
            <a:off x="2963864" y="4897439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2" name="AutoShape 99"/>
          <p:cNvCxnSpPr>
            <a:cxnSpLocks noChangeShapeType="1"/>
            <a:stCxn id="8247" idx="3"/>
            <a:endCxn id="8248" idx="7"/>
          </p:cNvCxnSpPr>
          <p:nvPr/>
        </p:nvCxnSpPr>
        <p:spPr bwMode="auto">
          <a:xfrm flipH="1">
            <a:off x="2659064" y="55864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3" name="AutoShape 100"/>
          <p:cNvCxnSpPr>
            <a:cxnSpLocks noChangeShapeType="1"/>
            <a:stCxn id="8245" idx="3"/>
            <a:endCxn id="8248" idx="0"/>
          </p:cNvCxnSpPr>
          <p:nvPr/>
        </p:nvCxnSpPr>
        <p:spPr bwMode="auto">
          <a:xfrm flipH="1">
            <a:off x="2551113" y="4897439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4" name="AutoShape 101"/>
          <p:cNvCxnSpPr>
            <a:cxnSpLocks noChangeShapeType="1"/>
            <a:stCxn id="8247" idx="5"/>
            <a:endCxn id="8250" idx="1"/>
          </p:cNvCxnSpPr>
          <p:nvPr/>
        </p:nvCxnSpPr>
        <p:spPr bwMode="auto">
          <a:xfrm>
            <a:off x="3582989" y="5586414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5" name="AutoShape 102"/>
          <p:cNvCxnSpPr>
            <a:cxnSpLocks noChangeShapeType="1"/>
            <a:stCxn id="8248" idx="6"/>
            <a:endCxn id="8250" idx="2"/>
          </p:cNvCxnSpPr>
          <p:nvPr/>
        </p:nvCxnSpPr>
        <p:spPr bwMode="auto">
          <a:xfrm flipV="1">
            <a:off x="2713038" y="5948364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6" name="AutoShape 103"/>
          <p:cNvCxnSpPr>
            <a:cxnSpLocks noChangeShapeType="1"/>
            <a:stCxn id="8245" idx="6"/>
            <a:endCxn id="8269" idx="1"/>
          </p:cNvCxnSpPr>
          <p:nvPr/>
        </p:nvCxnSpPr>
        <p:spPr bwMode="auto">
          <a:xfrm>
            <a:off x="3017839" y="47799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7" name="AutoShape 104"/>
          <p:cNvCxnSpPr>
            <a:cxnSpLocks noChangeShapeType="1"/>
            <a:stCxn id="8249" idx="1"/>
            <a:endCxn id="8246" idx="5"/>
          </p:cNvCxnSpPr>
          <p:nvPr/>
        </p:nvCxnSpPr>
        <p:spPr bwMode="auto">
          <a:xfrm flipH="1" flipV="1">
            <a:off x="4945063" y="46275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8" name="AutoShape 105"/>
          <p:cNvCxnSpPr>
            <a:cxnSpLocks noChangeShapeType="1"/>
            <a:stCxn id="8270" idx="7"/>
            <a:endCxn id="8249" idx="3"/>
          </p:cNvCxnSpPr>
          <p:nvPr/>
        </p:nvCxnSpPr>
        <p:spPr bwMode="auto">
          <a:xfrm flipV="1">
            <a:off x="4989513" y="5389563"/>
            <a:ext cx="425450" cy="328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59" name="Text Box 106"/>
          <p:cNvSpPr txBox="1">
            <a:spLocks noChangeArrowheads="1"/>
          </p:cNvSpPr>
          <p:nvPr/>
        </p:nvSpPr>
        <p:spPr bwMode="auto">
          <a:xfrm>
            <a:off x="5170488" y="4662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</a:t>
            </a:r>
          </a:p>
        </p:txBody>
      </p:sp>
      <p:sp>
        <p:nvSpPr>
          <p:cNvPr id="8260" name="Text Box 107"/>
          <p:cNvSpPr txBox="1">
            <a:spLocks noChangeArrowheads="1"/>
          </p:cNvSpPr>
          <p:nvPr/>
        </p:nvSpPr>
        <p:spPr bwMode="auto">
          <a:xfrm>
            <a:off x="2330451" y="5145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61" name="Text Box 108"/>
          <p:cNvSpPr txBox="1">
            <a:spLocks noChangeArrowheads="1"/>
          </p:cNvSpPr>
          <p:nvPr/>
        </p:nvSpPr>
        <p:spPr bwMode="auto">
          <a:xfrm>
            <a:off x="4170363" y="5272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</a:t>
            </a:r>
          </a:p>
        </p:txBody>
      </p:sp>
      <p:sp>
        <p:nvSpPr>
          <p:cNvPr id="8262" name="Text Box 109"/>
          <p:cNvSpPr txBox="1">
            <a:spLocks noChangeArrowheads="1"/>
          </p:cNvSpPr>
          <p:nvPr/>
        </p:nvSpPr>
        <p:spPr bwMode="auto">
          <a:xfrm>
            <a:off x="2917826" y="505777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5</a:t>
            </a:r>
          </a:p>
        </p:txBody>
      </p:sp>
      <p:sp>
        <p:nvSpPr>
          <p:cNvPr id="8263" name="Text Box 110"/>
          <p:cNvSpPr txBox="1">
            <a:spLocks noChangeArrowheads="1"/>
          </p:cNvSpPr>
          <p:nvPr/>
        </p:nvSpPr>
        <p:spPr bwMode="auto">
          <a:xfrm>
            <a:off x="3270251" y="60340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10</a:t>
            </a:r>
          </a:p>
        </p:txBody>
      </p:sp>
      <p:sp>
        <p:nvSpPr>
          <p:cNvPr id="8264" name="Text Box 111"/>
          <p:cNvSpPr txBox="1">
            <a:spLocks noChangeArrowheads="1"/>
          </p:cNvSpPr>
          <p:nvPr/>
        </p:nvSpPr>
        <p:spPr bwMode="auto">
          <a:xfrm>
            <a:off x="5222876" y="5519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2</a:t>
            </a:r>
          </a:p>
        </p:txBody>
      </p:sp>
      <p:sp>
        <p:nvSpPr>
          <p:cNvPr id="8265" name="Text Box 112"/>
          <p:cNvSpPr txBox="1">
            <a:spLocks noChangeArrowheads="1"/>
          </p:cNvSpPr>
          <p:nvPr/>
        </p:nvSpPr>
        <p:spPr bwMode="auto">
          <a:xfrm>
            <a:off x="3408363" y="4510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8266" name="Text Box 113"/>
          <p:cNvSpPr txBox="1">
            <a:spLocks noChangeArrowheads="1"/>
          </p:cNvSpPr>
          <p:nvPr/>
        </p:nvSpPr>
        <p:spPr bwMode="auto">
          <a:xfrm>
            <a:off x="3035301" y="566737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cxnSp>
        <p:nvCxnSpPr>
          <p:cNvPr id="8267" name="AutoShape 114"/>
          <p:cNvCxnSpPr>
            <a:cxnSpLocks noChangeShapeType="1"/>
            <a:stCxn id="8270" idx="0"/>
            <a:endCxn id="8246" idx="4"/>
          </p:cNvCxnSpPr>
          <p:nvPr/>
        </p:nvCxnSpPr>
        <p:spPr bwMode="auto">
          <a:xfrm flipH="1" flipV="1">
            <a:off x="4837113" y="46720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68" name="Text Box 115"/>
          <p:cNvSpPr txBox="1">
            <a:spLocks noChangeArrowheads="1"/>
          </p:cNvSpPr>
          <p:nvPr/>
        </p:nvSpPr>
        <p:spPr bwMode="auto">
          <a:xfrm>
            <a:off x="4551363" y="49609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sp>
        <p:nvSpPr>
          <p:cNvPr id="8269" name="Oval 116"/>
          <p:cNvSpPr>
            <a:spLocks noChangeArrowheads="1"/>
          </p:cNvSpPr>
          <p:nvPr/>
        </p:nvSpPr>
        <p:spPr bwMode="auto">
          <a:xfrm>
            <a:off x="4037013" y="48704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sp>
        <p:nvSpPr>
          <p:cNvPr id="8270" name="Oval 117"/>
          <p:cNvSpPr>
            <a:spLocks noChangeArrowheads="1"/>
          </p:cNvSpPr>
          <p:nvPr/>
        </p:nvSpPr>
        <p:spPr bwMode="auto">
          <a:xfrm>
            <a:off x="4729163" y="5683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H</a:t>
            </a:r>
          </a:p>
        </p:txBody>
      </p:sp>
      <p:cxnSp>
        <p:nvCxnSpPr>
          <p:cNvPr id="8271" name="AutoShape 118"/>
          <p:cNvCxnSpPr>
            <a:cxnSpLocks noChangeShapeType="1"/>
            <a:stCxn id="8269" idx="4"/>
            <a:endCxn id="8250" idx="0"/>
          </p:cNvCxnSpPr>
          <p:nvPr/>
        </p:nvCxnSpPr>
        <p:spPr bwMode="auto">
          <a:xfrm>
            <a:off x="4189413" y="5184776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72" name="Text Box 119"/>
          <p:cNvSpPr txBox="1">
            <a:spLocks noChangeArrowheads="1"/>
          </p:cNvSpPr>
          <p:nvPr/>
        </p:nvSpPr>
        <p:spPr bwMode="auto">
          <a:xfrm>
            <a:off x="3638551" y="5362576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11</a:t>
            </a:r>
          </a:p>
        </p:txBody>
      </p:sp>
      <p:cxnSp>
        <p:nvCxnSpPr>
          <p:cNvPr id="8273" name="AutoShape 120"/>
          <p:cNvCxnSpPr>
            <a:cxnSpLocks noChangeShapeType="1"/>
            <a:stCxn id="8269" idx="3"/>
            <a:endCxn id="8247" idx="7"/>
          </p:cNvCxnSpPr>
          <p:nvPr/>
        </p:nvCxnSpPr>
        <p:spPr bwMode="auto">
          <a:xfrm flipH="1">
            <a:off x="3582989" y="51403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74" name="Text Box 121"/>
          <p:cNvSpPr txBox="1">
            <a:spLocks noChangeArrowheads="1"/>
          </p:cNvSpPr>
          <p:nvPr/>
        </p:nvSpPr>
        <p:spPr bwMode="auto">
          <a:xfrm>
            <a:off x="3570288" y="49291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8275" name="Freeform 122"/>
          <p:cNvSpPr>
            <a:spLocks/>
          </p:cNvSpPr>
          <p:nvPr/>
        </p:nvSpPr>
        <p:spPr bwMode="auto">
          <a:xfrm>
            <a:off x="8943975" y="2335213"/>
            <a:ext cx="1327150" cy="1255712"/>
          </a:xfrm>
          <a:custGeom>
            <a:avLst/>
            <a:gdLst>
              <a:gd name="T0" fmla="*/ 76200 w 836"/>
              <a:gd name="T1" fmla="*/ 722312 h 791"/>
              <a:gd name="T2" fmla="*/ 57150 w 836"/>
              <a:gd name="T3" fmla="*/ 1052512 h 791"/>
              <a:gd name="T4" fmla="*/ 419100 w 836"/>
              <a:gd name="T5" fmla="*/ 1125537 h 791"/>
              <a:gd name="T6" fmla="*/ 1247775 w 836"/>
              <a:gd name="T7" fmla="*/ 274637 h 791"/>
              <a:gd name="T8" fmla="*/ 895350 w 836"/>
              <a:gd name="T9" fmla="*/ 26987 h 791"/>
              <a:gd name="T10" fmla="*/ 428625 w 836"/>
              <a:gd name="T11" fmla="*/ 436562 h 791"/>
              <a:gd name="T12" fmla="*/ 76200 w 836"/>
              <a:gd name="T13" fmla="*/ 722312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76" name="Freeform 124"/>
          <p:cNvSpPr>
            <a:spLocks/>
          </p:cNvSpPr>
          <p:nvPr/>
        </p:nvSpPr>
        <p:spPr bwMode="auto">
          <a:xfrm>
            <a:off x="8829675" y="1524001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77" name="Freeform 125"/>
          <p:cNvSpPr>
            <a:spLocks/>
          </p:cNvSpPr>
          <p:nvPr/>
        </p:nvSpPr>
        <p:spPr bwMode="auto">
          <a:xfrm>
            <a:off x="8212139" y="2003426"/>
            <a:ext cx="668337" cy="669925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78" name="Freeform 126"/>
          <p:cNvSpPr>
            <a:spLocks/>
          </p:cNvSpPr>
          <p:nvPr/>
        </p:nvSpPr>
        <p:spPr bwMode="auto">
          <a:xfrm>
            <a:off x="8178800" y="2944814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79" name="Freeform 127"/>
          <p:cNvSpPr>
            <a:spLocks/>
          </p:cNvSpPr>
          <p:nvPr/>
        </p:nvSpPr>
        <p:spPr bwMode="auto">
          <a:xfrm>
            <a:off x="7531100" y="2559050"/>
            <a:ext cx="596900" cy="554038"/>
          </a:xfrm>
          <a:custGeom>
            <a:avLst/>
            <a:gdLst>
              <a:gd name="T0" fmla="*/ 49350 w 508"/>
              <a:gd name="T1" fmla="*/ 251001 h 543"/>
              <a:gd name="T2" fmla="*/ 98700 w 508"/>
              <a:gd name="T3" fmla="*/ 453025 h 543"/>
              <a:gd name="T4" fmla="*/ 394800 w 508"/>
              <a:gd name="T5" fmla="*/ 514245 h 543"/>
              <a:gd name="T6" fmla="*/ 585150 w 508"/>
              <a:gd name="T7" fmla="*/ 214269 h 543"/>
              <a:gd name="T8" fmla="*/ 324300 w 508"/>
              <a:gd name="T9" fmla="*/ 6122 h 543"/>
              <a:gd name="T10" fmla="*/ 49350 w 508"/>
              <a:gd name="T11" fmla="*/ 251001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80" name="Freeform 128"/>
          <p:cNvSpPr>
            <a:spLocks/>
          </p:cNvSpPr>
          <p:nvPr/>
        </p:nvSpPr>
        <p:spPr bwMode="auto">
          <a:xfrm>
            <a:off x="6580188" y="1758950"/>
            <a:ext cx="958850" cy="2052638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1 h 1293"/>
              <a:gd name="T6" fmla="*/ 501650 w 604"/>
              <a:gd name="T7" fmla="*/ 1892301 h 1293"/>
              <a:gd name="T8" fmla="*/ 663575 w 604"/>
              <a:gd name="T9" fmla="*/ 949325 h 1293"/>
              <a:gd name="T10" fmla="*/ 935038 w 604"/>
              <a:gd name="T11" fmla="*/ 280988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81" name="Oval 129"/>
          <p:cNvSpPr>
            <a:spLocks noChangeArrowheads="1"/>
          </p:cNvSpPr>
          <p:nvPr/>
        </p:nvSpPr>
        <p:spPr bwMode="auto">
          <a:xfrm>
            <a:off x="7061200" y="19732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8282" name="Oval 130"/>
          <p:cNvSpPr>
            <a:spLocks noChangeArrowheads="1"/>
          </p:cNvSpPr>
          <p:nvPr/>
        </p:nvSpPr>
        <p:spPr bwMode="auto">
          <a:xfrm>
            <a:off x="9042400" y="1703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G</a:t>
            </a:r>
          </a:p>
        </p:txBody>
      </p:sp>
      <p:sp>
        <p:nvSpPr>
          <p:cNvPr id="8283" name="Oval 131"/>
          <p:cNvSpPr>
            <a:spLocks noChangeArrowheads="1"/>
          </p:cNvSpPr>
          <p:nvPr/>
        </p:nvSpPr>
        <p:spPr bwMode="auto">
          <a:xfrm>
            <a:off x="7680325" y="26622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8284" name="Oval 132"/>
          <p:cNvSpPr>
            <a:spLocks noChangeArrowheads="1"/>
          </p:cNvSpPr>
          <p:nvPr/>
        </p:nvSpPr>
        <p:spPr bwMode="auto">
          <a:xfrm>
            <a:off x="6756400" y="33035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8285" name="Oval 133"/>
          <p:cNvSpPr>
            <a:spLocks noChangeArrowheads="1"/>
          </p:cNvSpPr>
          <p:nvPr/>
        </p:nvSpPr>
        <p:spPr bwMode="auto">
          <a:xfrm>
            <a:off x="9728200" y="2465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8286" name="Oval 134"/>
          <p:cNvSpPr>
            <a:spLocks noChangeArrowheads="1"/>
          </p:cNvSpPr>
          <p:nvPr/>
        </p:nvSpPr>
        <p:spPr bwMode="auto">
          <a:xfrm>
            <a:off x="8401050" y="314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8287" name="AutoShape 135"/>
          <p:cNvCxnSpPr>
            <a:cxnSpLocks noChangeShapeType="1"/>
            <a:stCxn id="8281" idx="5"/>
            <a:endCxn id="8283" idx="1"/>
          </p:cNvCxnSpPr>
          <p:nvPr/>
        </p:nvCxnSpPr>
        <p:spPr bwMode="auto">
          <a:xfrm>
            <a:off x="7321551" y="2243139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8" name="AutoShape 136"/>
          <p:cNvCxnSpPr>
            <a:cxnSpLocks noChangeShapeType="1"/>
            <a:stCxn id="8283" idx="3"/>
            <a:endCxn id="8284" idx="7"/>
          </p:cNvCxnSpPr>
          <p:nvPr/>
        </p:nvCxnSpPr>
        <p:spPr bwMode="auto">
          <a:xfrm flipH="1">
            <a:off x="7016751" y="29321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9" name="AutoShape 137"/>
          <p:cNvCxnSpPr>
            <a:cxnSpLocks noChangeShapeType="1"/>
            <a:stCxn id="8281" idx="3"/>
            <a:endCxn id="8284" idx="0"/>
          </p:cNvCxnSpPr>
          <p:nvPr/>
        </p:nvCxnSpPr>
        <p:spPr bwMode="auto">
          <a:xfrm flipH="1">
            <a:off x="6908800" y="2243139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0" name="AutoShape 138"/>
          <p:cNvCxnSpPr>
            <a:cxnSpLocks noChangeShapeType="1"/>
            <a:stCxn id="8283" idx="5"/>
            <a:endCxn id="8286" idx="1"/>
          </p:cNvCxnSpPr>
          <p:nvPr/>
        </p:nvCxnSpPr>
        <p:spPr bwMode="auto">
          <a:xfrm>
            <a:off x="7940676" y="2932114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1" name="AutoShape 139"/>
          <p:cNvCxnSpPr>
            <a:cxnSpLocks noChangeShapeType="1"/>
            <a:stCxn id="8284" idx="6"/>
            <a:endCxn id="8286" idx="2"/>
          </p:cNvCxnSpPr>
          <p:nvPr/>
        </p:nvCxnSpPr>
        <p:spPr bwMode="auto">
          <a:xfrm flipV="1">
            <a:off x="7070725" y="3294064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2" name="AutoShape 140"/>
          <p:cNvCxnSpPr>
            <a:cxnSpLocks noChangeShapeType="1"/>
            <a:stCxn id="8281" idx="6"/>
            <a:endCxn id="8305" idx="1"/>
          </p:cNvCxnSpPr>
          <p:nvPr/>
        </p:nvCxnSpPr>
        <p:spPr bwMode="auto">
          <a:xfrm>
            <a:off x="7375526" y="21256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3" name="AutoShape 141"/>
          <p:cNvCxnSpPr>
            <a:cxnSpLocks noChangeShapeType="1"/>
            <a:stCxn id="8285" idx="1"/>
            <a:endCxn id="8282" idx="5"/>
          </p:cNvCxnSpPr>
          <p:nvPr/>
        </p:nvCxnSpPr>
        <p:spPr bwMode="auto">
          <a:xfrm flipH="1" flipV="1">
            <a:off x="9302750" y="19732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4" name="AutoShape 142"/>
          <p:cNvCxnSpPr>
            <a:cxnSpLocks noChangeShapeType="1"/>
            <a:stCxn id="8306" idx="7"/>
            <a:endCxn id="8285" idx="3"/>
          </p:cNvCxnSpPr>
          <p:nvPr/>
        </p:nvCxnSpPr>
        <p:spPr bwMode="auto">
          <a:xfrm flipV="1">
            <a:off x="9347200" y="2735263"/>
            <a:ext cx="425450" cy="3286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" name="Text Box 143"/>
          <p:cNvSpPr txBox="1">
            <a:spLocks noChangeArrowheads="1"/>
          </p:cNvSpPr>
          <p:nvPr/>
        </p:nvSpPr>
        <p:spPr bwMode="auto">
          <a:xfrm>
            <a:off x="9528176" y="2008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</a:t>
            </a:r>
          </a:p>
        </p:txBody>
      </p:sp>
      <p:sp>
        <p:nvSpPr>
          <p:cNvPr id="8296" name="Text Box 144"/>
          <p:cNvSpPr txBox="1">
            <a:spLocks noChangeArrowheads="1"/>
          </p:cNvSpPr>
          <p:nvPr/>
        </p:nvSpPr>
        <p:spPr bwMode="auto">
          <a:xfrm>
            <a:off x="6688138" y="24907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97" name="Text Box 145"/>
          <p:cNvSpPr txBox="1">
            <a:spLocks noChangeArrowheads="1"/>
          </p:cNvSpPr>
          <p:nvPr/>
        </p:nvSpPr>
        <p:spPr bwMode="auto">
          <a:xfrm>
            <a:off x="8528051" y="2617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</a:t>
            </a:r>
          </a:p>
        </p:txBody>
      </p:sp>
      <p:sp>
        <p:nvSpPr>
          <p:cNvPr id="8298" name="Text Box 146"/>
          <p:cNvSpPr txBox="1">
            <a:spLocks noChangeArrowheads="1"/>
          </p:cNvSpPr>
          <p:nvPr/>
        </p:nvSpPr>
        <p:spPr bwMode="auto">
          <a:xfrm>
            <a:off x="7275513" y="240347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5</a:t>
            </a:r>
          </a:p>
        </p:txBody>
      </p:sp>
      <p:sp>
        <p:nvSpPr>
          <p:cNvPr id="8299" name="Text Box 147"/>
          <p:cNvSpPr txBox="1">
            <a:spLocks noChangeArrowheads="1"/>
          </p:cNvSpPr>
          <p:nvPr/>
        </p:nvSpPr>
        <p:spPr bwMode="auto">
          <a:xfrm>
            <a:off x="7627939" y="33797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10</a:t>
            </a:r>
          </a:p>
        </p:txBody>
      </p:sp>
      <p:sp>
        <p:nvSpPr>
          <p:cNvPr id="8300" name="Text Box 148"/>
          <p:cNvSpPr txBox="1">
            <a:spLocks noChangeArrowheads="1"/>
          </p:cNvSpPr>
          <p:nvPr/>
        </p:nvSpPr>
        <p:spPr bwMode="auto">
          <a:xfrm>
            <a:off x="9580563" y="28654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301" name="Text Box 149"/>
          <p:cNvSpPr txBox="1">
            <a:spLocks noChangeArrowheads="1"/>
          </p:cNvSpPr>
          <p:nvPr/>
        </p:nvSpPr>
        <p:spPr bwMode="auto">
          <a:xfrm>
            <a:off x="7766051" y="1855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8302" name="Text Box 150"/>
          <p:cNvSpPr txBox="1">
            <a:spLocks noChangeArrowheads="1"/>
          </p:cNvSpPr>
          <p:nvPr/>
        </p:nvSpPr>
        <p:spPr bwMode="auto">
          <a:xfrm>
            <a:off x="7392988" y="301307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cxnSp>
        <p:nvCxnSpPr>
          <p:cNvPr id="8303" name="AutoShape 151"/>
          <p:cNvCxnSpPr>
            <a:cxnSpLocks noChangeShapeType="1"/>
            <a:stCxn id="8306" idx="0"/>
            <a:endCxn id="8282" idx="4"/>
          </p:cNvCxnSpPr>
          <p:nvPr/>
        </p:nvCxnSpPr>
        <p:spPr bwMode="auto">
          <a:xfrm flipH="1" flipV="1">
            <a:off x="9194800" y="20177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04" name="Text Box 152"/>
          <p:cNvSpPr txBox="1">
            <a:spLocks noChangeArrowheads="1"/>
          </p:cNvSpPr>
          <p:nvPr/>
        </p:nvSpPr>
        <p:spPr bwMode="auto">
          <a:xfrm>
            <a:off x="8909051" y="23066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sp>
        <p:nvSpPr>
          <p:cNvPr id="8305" name="Oval 153"/>
          <p:cNvSpPr>
            <a:spLocks noChangeArrowheads="1"/>
          </p:cNvSpPr>
          <p:nvPr/>
        </p:nvSpPr>
        <p:spPr bwMode="auto">
          <a:xfrm>
            <a:off x="8394700" y="2216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sp>
        <p:nvSpPr>
          <p:cNvPr id="8306" name="Oval 154"/>
          <p:cNvSpPr>
            <a:spLocks noChangeArrowheads="1"/>
          </p:cNvSpPr>
          <p:nvPr/>
        </p:nvSpPr>
        <p:spPr bwMode="auto">
          <a:xfrm>
            <a:off x="9086850" y="30289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H</a:t>
            </a:r>
          </a:p>
        </p:txBody>
      </p:sp>
      <p:cxnSp>
        <p:nvCxnSpPr>
          <p:cNvPr id="8307" name="AutoShape 155"/>
          <p:cNvCxnSpPr>
            <a:cxnSpLocks noChangeShapeType="1"/>
            <a:stCxn id="8305" idx="4"/>
            <a:endCxn id="8286" idx="0"/>
          </p:cNvCxnSpPr>
          <p:nvPr/>
        </p:nvCxnSpPr>
        <p:spPr bwMode="auto">
          <a:xfrm>
            <a:off x="8547100" y="2530476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08" name="Text Box 156"/>
          <p:cNvSpPr txBox="1">
            <a:spLocks noChangeArrowheads="1"/>
          </p:cNvSpPr>
          <p:nvPr/>
        </p:nvSpPr>
        <p:spPr bwMode="auto">
          <a:xfrm>
            <a:off x="7996239" y="2708276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11</a:t>
            </a:r>
          </a:p>
        </p:txBody>
      </p:sp>
      <p:cxnSp>
        <p:nvCxnSpPr>
          <p:cNvPr id="8309" name="AutoShape 157"/>
          <p:cNvCxnSpPr>
            <a:cxnSpLocks noChangeShapeType="1"/>
            <a:stCxn id="8305" idx="3"/>
            <a:endCxn id="8283" idx="7"/>
          </p:cNvCxnSpPr>
          <p:nvPr/>
        </p:nvCxnSpPr>
        <p:spPr bwMode="auto">
          <a:xfrm flipH="1">
            <a:off x="7940676" y="24860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10" name="Text Box 158"/>
          <p:cNvSpPr txBox="1">
            <a:spLocks noChangeArrowheads="1"/>
          </p:cNvSpPr>
          <p:nvPr/>
        </p:nvSpPr>
        <p:spPr bwMode="auto">
          <a:xfrm>
            <a:off x="7927976" y="2274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8311" name="Freeform 159"/>
          <p:cNvSpPr>
            <a:spLocks/>
          </p:cNvSpPr>
          <p:nvPr/>
        </p:nvSpPr>
        <p:spPr bwMode="auto">
          <a:xfrm>
            <a:off x="8993188" y="5000626"/>
            <a:ext cx="1327150" cy="1255713"/>
          </a:xfrm>
          <a:custGeom>
            <a:avLst/>
            <a:gdLst>
              <a:gd name="T0" fmla="*/ 76200 w 836"/>
              <a:gd name="T1" fmla="*/ 722313 h 791"/>
              <a:gd name="T2" fmla="*/ 57150 w 836"/>
              <a:gd name="T3" fmla="*/ 1052513 h 791"/>
              <a:gd name="T4" fmla="*/ 419100 w 836"/>
              <a:gd name="T5" fmla="*/ 1125538 h 791"/>
              <a:gd name="T6" fmla="*/ 1247775 w 836"/>
              <a:gd name="T7" fmla="*/ 274638 h 791"/>
              <a:gd name="T8" fmla="*/ 895350 w 836"/>
              <a:gd name="T9" fmla="*/ 26988 h 791"/>
              <a:gd name="T10" fmla="*/ 428625 w 836"/>
              <a:gd name="T11" fmla="*/ 436563 h 791"/>
              <a:gd name="T12" fmla="*/ 76200 w 836"/>
              <a:gd name="T13" fmla="*/ 722313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312" name="Freeform 160"/>
          <p:cNvSpPr>
            <a:spLocks/>
          </p:cNvSpPr>
          <p:nvPr/>
        </p:nvSpPr>
        <p:spPr bwMode="auto">
          <a:xfrm>
            <a:off x="8878888" y="4189414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313" name="Freeform 161"/>
          <p:cNvSpPr>
            <a:spLocks/>
          </p:cNvSpPr>
          <p:nvPr/>
        </p:nvSpPr>
        <p:spPr bwMode="auto">
          <a:xfrm>
            <a:off x="8262938" y="4668838"/>
            <a:ext cx="684212" cy="1674812"/>
          </a:xfrm>
          <a:custGeom>
            <a:avLst/>
            <a:gdLst>
              <a:gd name="T0" fmla="*/ 53975 w 431"/>
              <a:gd name="T1" fmla="*/ 303212 h 1055"/>
              <a:gd name="T2" fmla="*/ 128587 w 431"/>
              <a:gd name="T3" fmla="*/ 836612 h 1055"/>
              <a:gd name="T4" fmla="*/ 128587 w 431"/>
              <a:gd name="T5" fmla="*/ 1455737 h 1055"/>
              <a:gd name="T6" fmla="*/ 547687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314" name="Freeform 163"/>
          <p:cNvSpPr>
            <a:spLocks/>
          </p:cNvSpPr>
          <p:nvPr/>
        </p:nvSpPr>
        <p:spPr bwMode="auto">
          <a:xfrm>
            <a:off x="7580313" y="5224464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315" name="Freeform 164"/>
          <p:cNvSpPr>
            <a:spLocks/>
          </p:cNvSpPr>
          <p:nvPr/>
        </p:nvSpPr>
        <p:spPr bwMode="auto">
          <a:xfrm>
            <a:off x="6629400" y="4424364"/>
            <a:ext cx="958850" cy="2052637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49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316" name="Oval 165"/>
          <p:cNvSpPr>
            <a:spLocks noChangeArrowheads="1"/>
          </p:cNvSpPr>
          <p:nvPr/>
        </p:nvSpPr>
        <p:spPr bwMode="auto">
          <a:xfrm>
            <a:off x="7110413" y="4638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8317" name="Oval 166"/>
          <p:cNvSpPr>
            <a:spLocks noChangeArrowheads="1"/>
          </p:cNvSpPr>
          <p:nvPr/>
        </p:nvSpPr>
        <p:spPr bwMode="auto">
          <a:xfrm>
            <a:off x="9091613" y="4368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G</a:t>
            </a:r>
          </a:p>
        </p:txBody>
      </p:sp>
      <p:sp>
        <p:nvSpPr>
          <p:cNvPr id="8318" name="Oval 167"/>
          <p:cNvSpPr>
            <a:spLocks noChangeArrowheads="1"/>
          </p:cNvSpPr>
          <p:nvPr/>
        </p:nvSpPr>
        <p:spPr bwMode="auto">
          <a:xfrm>
            <a:off x="7729538" y="53276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8319" name="Oval 168"/>
          <p:cNvSpPr>
            <a:spLocks noChangeArrowheads="1"/>
          </p:cNvSpPr>
          <p:nvPr/>
        </p:nvSpPr>
        <p:spPr bwMode="auto">
          <a:xfrm>
            <a:off x="6805613" y="59690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8320" name="Oval 169"/>
          <p:cNvSpPr>
            <a:spLocks noChangeArrowheads="1"/>
          </p:cNvSpPr>
          <p:nvPr/>
        </p:nvSpPr>
        <p:spPr bwMode="auto">
          <a:xfrm>
            <a:off x="9777413" y="513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8321" name="Oval 170"/>
          <p:cNvSpPr>
            <a:spLocks noChangeArrowheads="1"/>
          </p:cNvSpPr>
          <p:nvPr/>
        </p:nvSpPr>
        <p:spPr bwMode="auto">
          <a:xfrm>
            <a:off x="8450263" y="58070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8322" name="AutoShape 171"/>
          <p:cNvCxnSpPr>
            <a:cxnSpLocks noChangeShapeType="1"/>
            <a:stCxn id="8316" idx="5"/>
            <a:endCxn id="8318" idx="1"/>
          </p:cNvCxnSpPr>
          <p:nvPr/>
        </p:nvCxnSpPr>
        <p:spPr bwMode="auto">
          <a:xfrm>
            <a:off x="7370764" y="4908551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3" name="AutoShape 172"/>
          <p:cNvCxnSpPr>
            <a:cxnSpLocks noChangeShapeType="1"/>
            <a:stCxn id="8318" idx="3"/>
            <a:endCxn id="8319" idx="7"/>
          </p:cNvCxnSpPr>
          <p:nvPr/>
        </p:nvCxnSpPr>
        <p:spPr bwMode="auto">
          <a:xfrm flipH="1">
            <a:off x="7065964" y="55975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4" name="AutoShape 173"/>
          <p:cNvCxnSpPr>
            <a:cxnSpLocks noChangeShapeType="1"/>
            <a:stCxn id="8316" idx="3"/>
            <a:endCxn id="8319" idx="0"/>
          </p:cNvCxnSpPr>
          <p:nvPr/>
        </p:nvCxnSpPr>
        <p:spPr bwMode="auto">
          <a:xfrm flipH="1">
            <a:off x="6958013" y="4908551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5" name="AutoShape 174"/>
          <p:cNvCxnSpPr>
            <a:cxnSpLocks noChangeShapeType="1"/>
            <a:stCxn id="8318" idx="5"/>
            <a:endCxn id="8321" idx="1"/>
          </p:cNvCxnSpPr>
          <p:nvPr/>
        </p:nvCxnSpPr>
        <p:spPr bwMode="auto">
          <a:xfrm>
            <a:off x="7989889" y="55975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6" name="AutoShape 175"/>
          <p:cNvCxnSpPr>
            <a:cxnSpLocks noChangeShapeType="1"/>
            <a:stCxn id="8319" idx="6"/>
            <a:endCxn id="8321" idx="2"/>
          </p:cNvCxnSpPr>
          <p:nvPr/>
        </p:nvCxnSpPr>
        <p:spPr bwMode="auto">
          <a:xfrm flipV="1">
            <a:off x="7119938" y="59594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7" name="AutoShape 176"/>
          <p:cNvCxnSpPr>
            <a:cxnSpLocks noChangeShapeType="1"/>
            <a:stCxn id="8316" idx="6"/>
            <a:endCxn id="8340" idx="1"/>
          </p:cNvCxnSpPr>
          <p:nvPr/>
        </p:nvCxnSpPr>
        <p:spPr bwMode="auto">
          <a:xfrm>
            <a:off x="7424739" y="4791076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8" name="AutoShape 177"/>
          <p:cNvCxnSpPr>
            <a:cxnSpLocks noChangeShapeType="1"/>
            <a:stCxn id="8320" idx="1"/>
            <a:endCxn id="8317" idx="5"/>
          </p:cNvCxnSpPr>
          <p:nvPr/>
        </p:nvCxnSpPr>
        <p:spPr bwMode="auto">
          <a:xfrm flipH="1" flipV="1">
            <a:off x="9351963" y="4638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9" name="AutoShape 178"/>
          <p:cNvCxnSpPr>
            <a:cxnSpLocks noChangeShapeType="1"/>
            <a:stCxn id="8341" idx="7"/>
            <a:endCxn id="8320" idx="3"/>
          </p:cNvCxnSpPr>
          <p:nvPr/>
        </p:nvCxnSpPr>
        <p:spPr bwMode="auto">
          <a:xfrm flipV="1">
            <a:off x="9396413" y="5400676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30" name="Text Box 179"/>
          <p:cNvSpPr txBox="1">
            <a:spLocks noChangeArrowheads="1"/>
          </p:cNvSpPr>
          <p:nvPr/>
        </p:nvSpPr>
        <p:spPr bwMode="auto">
          <a:xfrm>
            <a:off x="9577388" y="46736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</a:t>
            </a:r>
          </a:p>
        </p:txBody>
      </p:sp>
      <p:sp>
        <p:nvSpPr>
          <p:cNvPr id="8331" name="Text Box 180"/>
          <p:cNvSpPr txBox="1">
            <a:spLocks noChangeArrowheads="1"/>
          </p:cNvSpPr>
          <p:nvPr/>
        </p:nvSpPr>
        <p:spPr bwMode="auto">
          <a:xfrm>
            <a:off x="6737351" y="51562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332" name="Text Box 181"/>
          <p:cNvSpPr txBox="1">
            <a:spLocks noChangeArrowheads="1"/>
          </p:cNvSpPr>
          <p:nvPr/>
        </p:nvSpPr>
        <p:spPr bwMode="auto">
          <a:xfrm>
            <a:off x="8577263" y="52832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333" name="Text Box 182"/>
          <p:cNvSpPr txBox="1">
            <a:spLocks noChangeArrowheads="1"/>
          </p:cNvSpPr>
          <p:nvPr/>
        </p:nvSpPr>
        <p:spPr bwMode="auto">
          <a:xfrm>
            <a:off x="7324726" y="5068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5</a:t>
            </a:r>
          </a:p>
        </p:txBody>
      </p:sp>
      <p:sp>
        <p:nvSpPr>
          <p:cNvPr id="8334" name="Text Box 183"/>
          <p:cNvSpPr txBox="1">
            <a:spLocks noChangeArrowheads="1"/>
          </p:cNvSpPr>
          <p:nvPr/>
        </p:nvSpPr>
        <p:spPr bwMode="auto">
          <a:xfrm>
            <a:off x="7677151" y="60452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10</a:t>
            </a:r>
          </a:p>
        </p:txBody>
      </p:sp>
      <p:sp>
        <p:nvSpPr>
          <p:cNvPr id="8335" name="Text Box 184"/>
          <p:cNvSpPr txBox="1">
            <a:spLocks noChangeArrowheads="1"/>
          </p:cNvSpPr>
          <p:nvPr/>
        </p:nvSpPr>
        <p:spPr bwMode="auto">
          <a:xfrm>
            <a:off x="9629776" y="55308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336" name="Text Box 185"/>
          <p:cNvSpPr txBox="1">
            <a:spLocks noChangeArrowheads="1"/>
          </p:cNvSpPr>
          <p:nvPr/>
        </p:nvSpPr>
        <p:spPr bwMode="auto">
          <a:xfrm>
            <a:off x="7815263" y="45212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8337" name="Text Box 186"/>
          <p:cNvSpPr txBox="1">
            <a:spLocks noChangeArrowheads="1"/>
          </p:cNvSpPr>
          <p:nvPr/>
        </p:nvSpPr>
        <p:spPr bwMode="auto">
          <a:xfrm>
            <a:off x="7442201" y="5678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cxnSp>
        <p:nvCxnSpPr>
          <p:cNvPr id="8338" name="AutoShape 187"/>
          <p:cNvCxnSpPr>
            <a:cxnSpLocks noChangeShapeType="1"/>
            <a:stCxn id="8341" idx="0"/>
            <a:endCxn id="8317" idx="4"/>
          </p:cNvCxnSpPr>
          <p:nvPr/>
        </p:nvCxnSpPr>
        <p:spPr bwMode="auto">
          <a:xfrm flipH="1" flipV="1">
            <a:off x="9244013" y="46831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39" name="Text Box 188"/>
          <p:cNvSpPr txBox="1">
            <a:spLocks noChangeArrowheads="1"/>
          </p:cNvSpPr>
          <p:nvPr/>
        </p:nvSpPr>
        <p:spPr bwMode="auto">
          <a:xfrm>
            <a:off x="8958263" y="49720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sp>
        <p:nvSpPr>
          <p:cNvPr id="8340" name="Oval 189"/>
          <p:cNvSpPr>
            <a:spLocks noChangeArrowheads="1"/>
          </p:cNvSpPr>
          <p:nvPr/>
        </p:nvSpPr>
        <p:spPr bwMode="auto">
          <a:xfrm>
            <a:off x="8443913" y="4881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sp>
        <p:nvSpPr>
          <p:cNvPr id="8341" name="Oval 190"/>
          <p:cNvSpPr>
            <a:spLocks noChangeArrowheads="1"/>
          </p:cNvSpPr>
          <p:nvPr/>
        </p:nvSpPr>
        <p:spPr bwMode="auto">
          <a:xfrm>
            <a:off x="9136063" y="56943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H</a:t>
            </a:r>
          </a:p>
        </p:txBody>
      </p:sp>
      <p:cxnSp>
        <p:nvCxnSpPr>
          <p:cNvPr id="8342" name="AutoShape 191"/>
          <p:cNvCxnSpPr>
            <a:cxnSpLocks noChangeShapeType="1"/>
            <a:stCxn id="8340" idx="4"/>
            <a:endCxn id="8321" idx="0"/>
          </p:cNvCxnSpPr>
          <p:nvPr/>
        </p:nvCxnSpPr>
        <p:spPr bwMode="auto">
          <a:xfrm>
            <a:off x="8596313" y="51958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43" name="Text Box 192"/>
          <p:cNvSpPr txBox="1">
            <a:spLocks noChangeArrowheads="1"/>
          </p:cNvSpPr>
          <p:nvPr/>
        </p:nvSpPr>
        <p:spPr bwMode="auto">
          <a:xfrm>
            <a:off x="8045451" y="53736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11</a:t>
            </a:r>
          </a:p>
        </p:txBody>
      </p:sp>
      <p:cxnSp>
        <p:nvCxnSpPr>
          <p:cNvPr id="8344" name="AutoShape 193"/>
          <p:cNvCxnSpPr>
            <a:cxnSpLocks noChangeShapeType="1"/>
            <a:stCxn id="8340" idx="3"/>
            <a:endCxn id="8318" idx="7"/>
          </p:cNvCxnSpPr>
          <p:nvPr/>
        </p:nvCxnSpPr>
        <p:spPr bwMode="auto">
          <a:xfrm flipH="1">
            <a:off x="7989889" y="51514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45" name="Text Box 194"/>
          <p:cNvSpPr txBox="1">
            <a:spLocks noChangeArrowheads="1"/>
          </p:cNvSpPr>
          <p:nvPr/>
        </p:nvSpPr>
        <p:spPr bwMode="auto">
          <a:xfrm>
            <a:off x="7977188" y="49403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15027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Example (contd.)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ECB6123-D4E7-4D72-BA6F-5DD3CCC7E9EF}" type="slidenum">
              <a:rPr lang="en-US" altLang="lv-LV" sz="1400"/>
              <a:pPr eaLnBrk="1" hangingPunct="1"/>
              <a:t>42</a:t>
            </a:fld>
            <a:endParaRPr lang="en-US" altLang="lv-LV" sz="140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Campus Tour</a:t>
            </a:r>
          </a:p>
        </p:txBody>
      </p:sp>
      <p:sp>
        <p:nvSpPr>
          <p:cNvPr id="9221" name="AutoShape 3"/>
          <p:cNvSpPr>
            <a:spLocks noChangeArrowheads="1"/>
          </p:cNvSpPr>
          <p:nvPr/>
        </p:nvSpPr>
        <p:spPr bwMode="auto">
          <a:xfrm rot="5400000">
            <a:off x="8167688" y="3779838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tIns="45720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		four steps</a:t>
            </a:r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 rot="8100000" flipH="1" flipV="1">
            <a:off x="5815014" y="3933826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274320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two steps</a:t>
            </a:r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 rot="5400000">
            <a:off x="3748088" y="3779838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4" name="Freeform 6"/>
          <p:cNvSpPr>
            <a:spLocks/>
          </p:cNvSpPr>
          <p:nvPr/>
        </p:nvSpPr>
        <p:spPr bwMode="auto">
          <a:xfrm>
            <a:off x="4568825" y="1447800"/>
            <a:ext cx="1335088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25" name="Freeform 8"/>
          <p:cNvSpPr>
            <a:spLocks/>
          </p:cNvSpPr>
          <p:nvPr/>
        </p:nvSpPr>
        <p:spPr bwMode="auto">
          <a:xfrm>
            <a:off x="3917951" y="1938338"/>
            <a:ext cx="684213" cy="1674812"/>
          </a:xfrm>
          <a:custGeom>
            <a:avLst/>
            <a:gdLst>
              <a:gd name="T0" fmla="*/ 53975 w 431"/>
              <a:gd name="T1" fmla="*/ 303212 h 1055"/>
              <a:gd name="T2" fmla="*/ 128588 w 431"/>
              <a:gd name="T3" fmla="*/ 836612 h 1055"/>
              <a:gd name="T4" fmla="*/ 128588 w 431"/>
              <a:gd name="T5" fmla="*/ 1455737 h 1055"/>
              <a:gd name="T6" fmla="*/ 547688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26" name="Freeform 9"/>
          <p:cNvSpPr>
            <a:spLocks/>
          </p:cNvSpPr>
          <p:nvPr/>
        </p:nvSpPr>
        <p:spPr bwMode="auto">
          <a:xfrm>
            <a:off x="3235325" y="2493964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27" name="Freeform 10"/>
          <p:cNvSpPr>
            <a:spLocks/>
          </p:cNvSpPr>
          <p:nvPr/>
        </p:nvSpPr>
        <p:spPr bwMode="auto">
          <a:xfrm>
            <a:off x="2284413" y="1693864"/>
            <a:ext cx="958850" cy="2052637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49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2765425" y="1908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229" name="Oval 12"/>
          <p:cNvSpPr>
            <a:spLocks noChangeArrowheads="1"/>
          </p:cNvSpPr>
          <p:nvPr/>
        </p:nvSpPr>
        <p:spPr bwMode="auto">
          <a:xfrm>
            <a:off x="4746625" y="1638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G</a:t>
            </a:r>
          </a:p>
        </p:txBody>
      </p: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3384550" y="2597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2460625" y="3238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5432425" y="2400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4105275" y="3076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9234" name="AutoShape 17"/>
          <p:cNvCxnSpPr>
            <a:cxnSpLocks noChangeShapeType="1"/>
            <a:stCxn id="9228" idx="5"/>
            <a:endCxn id="9230" idx="1"/>
          </p:cNvCxnSpPr>
          <p:nvPr/>
        </p:nvCxnSpPr>
        <p:spPr bwMode="auto">
          <a:xfrm>
            <a:off x="3025776" y="2178051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8"/>
          <p:cNvCxnSpPr>
            <a:cxnSpLocks noChangeShapeType="1"/>
            <a:stCxn id="9230" idx="3"/>
            <a:endCxn id="9231" idx="7"/>
          </p:cNvCxnSpPr>
          <p:nvPr/>
        </p:nvCxnSpPr>
        <p:spPr bwMode="auto">
          <a:xfrm flipH="1">
            <a:off x="2720976" y="2867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19"/>
          <p:cNvCxnSpPr>
            <a:cxnSpLocks noChangeShapeType="1"/>
            <a:stCxn id="9228" idx="3"/>
            <a:endCxn id="9231" idx="0"/>
          </p:cNvCxnSpPr>
          <p:nvPr/>
        </p:nvCxnSpPr>
        <p:spPr bwMode="auto">
          <a:xfrm flipH="1">
            <a:off x="2613025" y="2178051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20"/>
          <p:cNvCxnSpPr>
            <a:cxnSpLocks noChangeShapeType="1"/>
            <a:stCxn id="9230" idx="5"/>
            <a:endCxn id="9233" idx="1"/>
          </p:cNvCxnSpPr>
          <p:nvPr/>
        </p:nvCxnSpPr>
        <p:spPr bwMode="auto">
          <a:xfrm>
            <a:off x="3644901" y="28670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1"/>
          <p:cNvCxnSpPr>
            <a:cxnSpLocks noChangeShapeType="1"/>
            <a:stCxn id="9231" idx="6"/>
            <a:endCxn id="9233" idx="2"/>
          </p:cNvCxnSpPr>
          <p:nvPr/>
        </p:nvCxnSpPr>
        <p:spPr bwMode="auto">
          <a:xfrm flipV="1">
            <a:off x="2774950" y="32289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2"/>
          <p:cNvCxnSpPr>
            <a:cxnSpLocks noChangeShapeType="1"/>
            <a:stCxn id="9228" idx="6"/>
            <a:endCxn id="9252" idx="1"/>
          </p:cNvCxnSpPr>
          <p:nvPr/>
        </p:nvCxnSpPr>
        <p:spPr bwMode="auto">
          <a:xfrm>
            <a:off x="3079751" y="2060576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3"/>
          <p:cNvCxnSpPr>
            <a:cxnSpLocks noChangeShapeType="1"/>
            <a:stCxn id="9232" idx="1"/>
            <a:endCxn id="9229" idx="5"/>
          </p:cNvCxnSpPr>
          <p:nvPr/>
        </p:nvCxnSpPr>
        <p:spPr bwMode="auto">
          <a:xfrm flipH="1" flipV="1">
            <a:off x="5006975" y="1908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24"/>
          <p:cNvCxnSpPr>
            <a:cxnSpLocks noChangeShapeType="1"/>
            <a:stCxn id="9253" idx="7"/>
            <a:endCxn id="9232" idx="3"/>
          </p:cNvCxnSpPr>
          <p:nvPr/>
        </p:nvCxnSpPr>
        <p:spPr bwMode="auto">
          <a:xfrm flipV="1">
            <a:off x="5051425" y="2670176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5232401" y="19431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2392363" y="2425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244" name="Text Box 27"/>
          <p:cNvSpPr txBox="1">
            <a:spLocks noChangeArrowheads="1"/>
          </p:cNvSpPr>
          <p:nvPr/>
        </p:nvSpPr>
        <p:spPr bwMode="auto">
          <a:xfrm>
            <a:off x="4232276" y="25527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245" name="Text Box 28"/>
          <p:cNvSpPr txBox="1">
            <a:spLocks noChangeArrowheads="1"/>
          </p:cNvSpPr>
          <p:nvPr/>
        </p:nvSpPr>
        <p:spPr bwMode="auto">
          <a:xfrm>
            <a:off x="2979738" y="23383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5</a:t>
            </a:r>
          </a:p>
        </p:txBody>
      </p:sp>
      <p:sp>
        <p:nvSpPr>
          <p:cNvPr id="9246" name="Text Box 29"/>
          <p:cNvSpPr txBox="1">
            <a:spLocks noChangeArrowheads="1"/>
          </p:cNvSpPr>
          <p:nvPr/>
        </p:nvSpPr>
        <p:spPr bwMode="auto">
          <a:xfrm>
            <a:off x="3332164" y="33147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10</a:t>
            </a:r>
          </a:p>
        </p:txBody>
      </p:sp>
      <p:sp>
        <p:nvSpPr>
          <p:cNvPr id="9247" name="Text Box 30"/>
          <p:cNvSpPr txBox="1">
            <a:spLocks noChangeArrowheads="1"/>
          </p:cNvSpPr>
          <p:nvPr/>
        </p:nvSpPr>
        <p:spPr bwMode="auto">
          <a:xfrm>
            <a:off x="5284788" y="28003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248" name="Text Box 31"/>
          <p:cNvSpPr txBox="1">
            <a:spLocks noChangeArrowheads="1"/>
          </p:cNvSpPr>
          <p:nvPr/>
        </p:nvSpPr>
        <p:spPr bwMode="auto">
          <a:xfrm>
            <a:off x="3470276" y="17907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9249" name="Text Box 32"/>
          <p:cNvSpPr txBox="1">
            <a:spLocks noChangeArrowheads="1"/>
          </p:cNvSpPr>
          <p:nvPr/>
        </p:nvSpPr>
        <p:spPr bwMode="auto">
          <a:xfrm>
            <a:off x="3097213" y="2947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cxnSp>
        <p:nvCxnSpPr>
          <p:cNvPr id="9250" name="AutoShape 33"/>
          <p:cNvCxnSpPr>
            <a:cxnSpLocks noChangeShapeType="1"/>
            <a:stCxn id="9253" idx="0"/>
            <a:endCxn id="9229" idx="4"/>
          </p:cNvCxnSpPr>
          <p:nvPr/>
        </p:nvCxnSpPr>
        <p:spPr bwMode="auto">
          <a:xfrm flipH="1" flipV="1">
            <a:off x="4899025" y="19526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1" name="Text Box 34"/>
          <p:cNvSpPr txBox="1">
            <a:spLocks noChangeArrowheads="1"/>
          </p:cNvSpPr>
          <p:nvPr/>
        </p:nvSpPr>
        <p:spPr bwMode="auto">
          <a:xfrm>
            <a:off x="4613276" y="22415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sp>
        <p:nvSpPr>
          <p:cNvPr id="9252" name="Oval 35"/>
          <p:cNvSpPr>
            <a:spLocks noChangeArrowheads="1"/>
          </p:cNvSpPr>
          <p:nvPr/>
        </p:nvSpPr>
        <p:spPr bwMode="auto">
          <a:xfrm>
            <a:off x="4098925" y="2151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sp>
        <p:nvSpPr>
          <p:cNvPr id="9253" name="Oval 36"/>
          <p:cNvSpPr>
            <a:spLocks noChangeArrowheads="1"/>
          </p:cNvSpPr>
          <p:nvPr/>
        </p:nvSpPr>
        <p:spPr bwMode="auto">
          <a:xfrm>
            <a:off x="4791075" y="2963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H</a:t>
            </a:r>
          </a:p>
        </p:txBody>
      </p:sp>
      <p:cxnSp>
        <p:nvCxnSpPr>
          <p:cNvPr id="9254" name="AutoShape 37"/>
          <p:cNvCxnSpPr>
            <a:cxnSpLocks noChangeShapeType="1"/>
            <a:stCxn id="9252" idx="4"/>
            <a:endCxn id="9233" idx="0"/>
          </p:cNvCxnSpPr>
          <p:nvPr/>
        </p:nvCxnSpPr>
        <p:spPr bwMode="auto">
          <a:xfrm>
            <a:off x="4251325" y="2465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5" name="Text Box 38"/>
          <p:cNvSpPr txBox="1">
            <a:spLocks noChangeArrowheads="1"/>
          </p:cNvSpPr>
          <p:nvPr/>
        </p:nvSpPr>
        <p:spPr bwMode="auto">
          <a:xfrm>
            <a:off x="3700464" y="2643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11</a:t>
            </a:r>
          </a:p>
        </p:txBody>
      </p:sp>
      <p:cxnSp>
        <p:nvCxnSpPr>
          <p:cNvPr id="9256" name="AutoShape 39"/>
          <p:cNvCxnSpPr>
            <a:cxnSpLocks noChangeShapeType="1"/>
            <a:stCxn id="9252" idx="3"/>
            <a:endCxn id="9230" idx="7"/>
          </p:cNvCxnSpPr>
          <p:nvPr/>
        </p:nvCxnSpPr>
        <p:spPr bwMode="auto">
          <a:xfrm flipH="1">
            <a:off x="3644901" y="24209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7" name="Text Box 40"/>
          <p:cNvSpPr txBox="1">
            <a:spLocks noChangeArrowheads="1"/>
          </p:cNvSpPr>
          <p:nvPr/>
        </p:nvSpPr>
        <p:spPr bwMode="auto">
          <a:xfrm>
            <a:off x="3632201" y="22098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9258" name="Freeform 41"/>
          <p:cNvSpPr>
            <a:spLocks/>
          </p:cNvSpPr>
          <p:nvPr/>
        </p:nvSpPr>
        <p:spPr bwMode="auto">
          <a:xfrm>
            <a:off x="4532314" y="4114800"/>
            <a:ext cx="1335087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59" name="Freeform 42"/>
          <p:cNvSpPr>
            <a:spLocks/>
          </p:cNvSpPr>
          <p:nvPr/>
        </p:nvSpPr>
        <p:spPr bwMode="auto">
          <a:xfrm>
            <a:off x="3881438" y="4605338"/>
            <a:ext cx="684212" cy="1674812"/>
          </a:xfrm>
          <a:custGeom>
            <a:avLst/>
            <a:gdLst>
              <a:gd name="T0" fmla="*/ 53975 w 431"/>
              <a:gd name="T1" fmla="*/ 303212 h 1055"/>
              <a:gd name="T2" fmla="*/ 128587 w 431"/>
              <a:gd name="T3" fmla="*/ 836612 h 1055"/>
              <a:gd name="T4" fmla="*/ 128587 w 431"/>
              <a:gd name="T5" fmla="*/ 1455737 h 1055"/>
              <a:gd name="T6" fmla="*/ 547687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60" name="Freeform 44"/>
          <p:cNvSpPr>
            <a:spLocks/>
          </p:cNvSpPr>
          <p:nvPr/>
        </p:nvSpPr>
        <p:spPr bwMode="auto">
          <a:xfrm>
            <a:off x="2252664" y="4343401"/>
            <a:ext cx="1508125" cy="1985963"/>
          </a:xfrm>
          <a:custGeom>
            <a:avLst/>
            <a:gdLst>
              <a:gd name="T0" fmla="*/ 30163 w 950"/>
              <a:gd name="T1" fmla="*/ 1585913 h 1251"/>
              <a:gd name="T2" fmla="*/ 153988 w 950"/>
              <a:gd name="T3" fmla="*/ 1928813 h 1251"/>
              <a:gd name="T4" fmla="*/ 496888 w 950"/>
              <a:gd name="T5" fmla="*/ 1909763 h 1251"/>
              <a:gd name="T6" fmla="*/ 595313 w 950"/>
              <a:gd name="T7" fmla="*/ 1466850 h 1251"/>
              <a:gd name="T8" fmla="*/ 633413 w 950"/>
              <a:gd name="T9" fmla="*/ 866775 h 1251"/>
              <a:gd name="T10" fmla="*/ 1042988 w 950"/>
              <a:gd name="T11" fmla="*/ 1238250 h 1251"/>
              <a:gd name="T12" fmla="*/ 1452563 w 950"/>
              <a:gd name="T13" fmla="*/ 1276350 h 1251"/>
              <a:gd name="T14" fmla="*/ 1376363 w 950"/>
              <a:gd name="T15" fmla="*/ 771525 h 1251"/>
              <a:gd name="T16" fmla="*/ 1071563 w 950"/>
              <a:gd name="T17" fmla="*/ 619125 h 1251"/>
              <a:gd name="T18" fmla="*/ 757237 w 950"/>
              <a:gd name="T19" fmla="*/ 104775 h 1251"/>
              <a:gd name="T20" fmla="*/ 233363 w 950"/>
              <a:gd name="T21" fmla="*/ 247650 h 1251"/>
              <a:gd name="T22" fmla="*/ 30163 w 950"/>
              <a:gd name="T23" fmla="*/ 1585913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61" name="Oval 45"/>
          <p:cNvSpPr>
            <a:spLocks noChangeArrowheads="1"/>
          </p:cNvSpPr>
          <p:nvPr/>
        </p:nvSpPr>
        <p:spPr bwMode="auto">
          <a:xfrm>
            <a:off x="2728913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262" name="Oval 46"/>
          <p:cNvSpPr>
            <a:spLocks noChangeArrowheads="1"/>
          </p:cNvSpPr>
          <p:nvPr/>
        </p:nvSpPr>
        <p:spPr bwMode="auto">
          <a:xfrm>
            <a:off x="4710113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G</a:t>
            </a:r>
          </a:p>
        </p:txBody>
      </p: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3348038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264" name="Oval 48"/>
          <p:cNvSpPr>
            <a:spLocks noChangeArrowheads="1"/>
          </p:cNvSpPr>
          <p:nvPr/>
        </p:nvSpPr>
        <p:spPr bwMode="auto">
          <a:xfrm>
            <a:off x="2424113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5395913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9266" name="Oval 50"/>
          <p:cNvSpPr>
            <a:spLocks noChangeArrowheads="1"/>
          </p:cNvSpPr>
          <p:nvPr/>
        </p:nvSpPr>
        <p:spPr bwMode="auto">
          <a:xfrm>
            <a:off x="4068763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9267" name="AutoShape 51"/>
          <p:cNvCxnSpPr>
            <a:cxnSpLocks noChangeShapeType="1"/>
            <a:stCxn id="9261" idx="5"/>
            <a:endCxn id="9263" idx="1"/>
          </p:cNvCxnSpPr>
          <p:nvPr/>
        </p:nvCxnSpPr>
        <p:spPr bwMode="auto">
          <a:xfrm>
            <a:off x="2989264" y="4845051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8" name="AutoShape 52"/>
          <p:cNvCxnSpPr>
            <a:cxnSpLocks noChangeShapeType="1"/>
            <a:stCxn id="9263" idx="3"/>
            <a:endCxn id="9264" idx="7"/>
          </p:cNvCxnSpPr>
          <p:nvPr/>
        </p:nvCxnSpPr>
        <p:spPr bwMode="auto">
          <a:xfrm flipH="1">
            <a:off x="2684464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9" name="AutoShape 53"/>
          <p:cNvCxnSpPr>
            <a:cxnSpLocks noChangeShapeType="1"/>
            <a:stCxn id="9261" idx="3"/>
            <a:endCxn id="9264" idx="0"/>
          </p:cNvCxnSpPr>
          <p:nvPr/>
        </p:nvCxnSpPr>
        <p:spPr bwMode="auto">
          <a:xfrm flipH="1">
            <a:off x="2576513" y="4845051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0" name="AutoShape 54"/>
          <p:cNvCxnSpPr>
            <a:cxnSpLocks noChangeShapeType="1"/>
            <a:stCxn id="9263" idx="5"/>
            <a:endCxn id="9266" idx="1"/>
          </p:cNvCxnSpPr>
          <p:nvPr/>
        </p:nvCxnSpPr>
        <p:spPr bwMode="auto">
          <a:xfrm>
            <a:off x="3608389" y="55340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1" name="AutoShape 55"/>
          <p:cNvCxnSpPr>
            <a:cxnSpLocks noChangeShapeType="1"/>
            <a:stCxn id="9264" idx="6"/>
            <a:endCxn id="9266" idx="2"/>
          </p:cNvCxnSpPr>
          <p:nvPr/>
        </p:nvCxnSpPr>
        <p:spPr bwMode="auto">
          <a:xfrm flipV="1">
            <a:off x="2738438" y="58959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2" name="AutoShape 56"/>
          <p:cNvCxnSpPr>
            <a:cxnSpLocks noChangeShapeType="1"/>
            <a:stCxn id="9261" idx="6"/>
            <a:endCxn id="9285" idx="1"/>
          </p:cNvCxnSpPr>
          <p:nvPr/>
        </p:nvCxnSpPr>
        <p:spPr bwMode="auto">
          <a:xfrm>
            <a:off x="3043239" y="4727576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3" name="AutoShape 57"/>
          <p:cNvCxnSpPr>
            <a:cxnSpLocks noChangeShapeType="1"/>
            <a:stCxn id="9265" idx="1"/>
            <a:endCxn id="9262" idx="5"/>
          </p:cNvCxnSpPr>
          <p:nvPr/>
        </p:nvCxnSpPr>
        <p:spPr bwMode="auto">
          <a:xfrm flipH="1" flipV="1">
            <a:off x="4970463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4" name="AutoShape 58"/>
          <p:cNvCxnSpPr>
            <a:cxnSpLocks noChangeShapeType="1"/>
            <a:stCxn id="9286" idx="7"/>
            <a:endCxn id="9265" idx="3"/>
          </p:cNvCxnSpPr>
          <p:nvPr/>
        </p:nvCxnSpPr>
        <p:spPr bwMode="auto">
          <a:xfrm flipV="1">
            <a:off x="5014913" y="5337176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5195888" y="46101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2355851" y="50927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4195763" y="5219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2943226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3295651" y="59817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10</a:t>
            </a:r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5248276" y="54673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3433763" y="4457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3060701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cxnSp>
        <p:nvCxnSpPr>
          <p:cNvPr id="9283" name="AutoShape 67"/>
          <p:cNvCxnSpPr>
            <a:cxnSpLocks noChangeShapeType="1"/>
            <a:stCxn id="9286" idx="0"/>
            <a:endCxn id="9262" idx="4"/>
          </p:cNvCxnSpPr>
          <p:nvPr/>
        </p:nvCxnSpPr>
        <p:spPr bwMode="auto">
          <a:xfrm flipH="1" flipV="1">
            <a:off x="4862513" y="46196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4" name="Text Box 68"/>
          <p:cNvSpPr txBox="1">
            <a:spLocks noChangeArrowheads="1"/>
          </p:cNvSpPr>
          <p:nvPr/>
        </p:nvSpPr>
        <p:spPr bwMode="auto">
          <a:xfrm>
            <a:off x="4576763" y="49085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sp>
        <p:nvSpPr>
          <p:cNvPr id="9285" name="Oval 69"/>
          <p:cNvSpPr>
            <a:spLocks noChangeArrowheads="1"/>
          </p:cNvSpPr>
          <p:nvPr/>
        </p:nvSpPr>
        <p:spPr bwMode="auto">
          <a:xfrm>
            <a:off x="4062413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sp>
        <p:nvSpPr>
          <p:cNvPr id="9286" name="Oval 70"/>
          <p:cNvSpPr>
            <a:spLocks noChangeArrowheads="1"/>
          </p:cNvSpPr>
          <p:nvPr/>
        </p:nvSpPr>
        <p:spPr bwMode="auto">
          <a:xfrm>
            <a:off x="4754563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H</a:t>
            </a:r>
          </a:p>
        </p:txBody>
      </p:sp>
      <p:cxnSp>
        <p:nvCxnSpPr>
          <p:cNvPr id="9287" name="AutoShape 71"/>
          <p:cNvCxnSpPr>
            <a:cxnSpLocks noChangeShapeType="1"/>
            <a:stCxn id="9285" idx="4"/>
            <a:endCxn id="9266" idx="0"/>
          </p:cNvCxnSpPr>
          <p:nvPr/>
        </p:nvCxnSpPr>
        <p:spPr bwMode="auto">
          <a:xfrm>
            <a:off x="4214813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8" name="Text Box 72"/>
          <p:cNvSpPr txBox="1">
            <a:spLocks noChangeArrowheads="1"/>
          </p:cNvSpPr>
          <p:nvPr/>
        </p:nvSpPr>
        <p:spPr bwMode="auto">
          <a:xfrm>
            <a:off x="3663951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11</a:t>
            </a:r>
          </a:p>
        </p:txBody>
      </p:sp>
      <p:cxnSp>
        <p:nvCxnSpPr>
          <p:cNvPr id="9289" name="AutoShape 73"/>
          <p:cNvCxnSpPr>
            <a:cxnSpLocks noChangeShapeType="1"/>
            <a:stCxn id="9285" idx="3"/>
            <a:endCxn id="9263" idx="7"/>
          </p:cNvCxnSpPr>
          <p:nvPr/>
        </p:nvCxnSpPr>
        <p:spPr bwMode="auto">
          <a:xfrm flipH="1">
            <a:off x="3608389" y="50879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90" name="Text Box 74"/>
          <p:cNvSpPr txBox="1">
            <a:spLocks noChangeArrowheads="1"/>
          </p:cNvSpPr>
          <p:nvPr/>
        </p:nvSpPr>
        <p:spPr bwMode="auto">
          <a:xfrm>
            <a:off x="3595688" y="4876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9291" name="Freeform 75"/>
          <p:cNvSpPr>
            <a:spLocks/>
          </p:cNvSpPr>
          <p:nvPr/>
        </p:nvSpPr>
        <p:spPr bwMode="auto">
          <a:xfrm>
            <a:off x="8985250" y="1468439"/>
            <a:ext cx="1335088" cy="2078037"/>
          </a:xfrm>
          <a:custGeom>
            <a:avLst/>
            <a:gdLst>
              <a:gd name="T0" fmla="*/ 155575 w 841"/>
              <a:gd name="T1" fmla="*/ 1544637 h 1309"/>
              <a:gd name="T2" fmla="*/ 136525 w 841"/>
              <a:gd name="T3" fmla="*/ 1874837 h 1309"/>
              <a:gd name="T4" fmla="*/ 498475 w 841"/>
              <a:gd name="T5" fmla="*/ 1947862 h 1309"/>
              <a:gd name="T6" fmla="*/ 1327150 w 841"/>
              <a:gd name="T7" fmla="*/ 1096962 h 1309"/>
              <a:gd name="T8" fmla="*/ 546100 w 841"/>
              <a:gd name="T9" fmla="*/ 144462 h 1309"/>
              <a:gd name="T10" fmla="*/ 69850 w 841"/>
              <a:gd name="T11" fmla="*/ 230187 h 1309"/>
              <a:gd name="T12" fmla="*/ 127000 w 841"/>
              <a:gd name="T13" fmla="*/ 515937 h 1309"/>
              <a:gd name="T14" fmla="*/ 650875 w 841"/>
              <a:gd name="T15" fmla="*/ 1039812 h 1309"/>
              <a:gd name="T16" fmla="*/ 508000 w 841"/>
              <a:gd name="T17" fmla="*/ 1258887 h 1309"/>
              <a:gd name="T18" fmla="*/ 155575 w 841"/>
              <a:gd name="T19" fmla="*/ 1544637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92" name="Freeform 76"/>
          <p:cNvSpPr>
            <a:spLocks/>
          </p:cNvSpPr>
          <p:nvPr/>
        </p:nvSpPr>
        <p:spPr bwMode="auto">
          <a:xfrm>
            <a:off x="8334376" y="1958976"/>
            <a:ext cx="684213" cy="1674813"/>
          </a:xfrm>
          <a:custGeom>
            <a:avLst/>
            <a:gdLst>
              <a:gd name="T0" fmla="*/ 53975 w 431"/>
              <a:gd name="T1" fmla="*/ 303213 h 1055"/>
              <a:gd name="T2" fmla="*/ 128588 w 431"/>
              <a:gd name="T3" fmla="*/ 836613 h 1055"/>
              <a:gd name="T4" fmla="*/ 128588 w 431"/>
              <a:gd name="T5" fmla="*/ 1455738 h 1055"/>
              <a:gd name="T6" fmla="*/ 547688 w 431"/>
              <a:gd name="T7" fmla="*/ 1474788 h 1055"/>
              <a:gd name="T8" fmla="*/ 654050 w 431"/>
              <a:gd name="T9" fmla="*/ 258763 h 1055"/>
              <a:gd name="T10" fmla="*/ 361950 w 431"/>
              <a:gd name="T11" fmla="*/ 7938 h 1055"/>
              <a:gd name="T12" fmla="*/ 53975 w 431"/>
              <a:gd name="T13" fmla="*/ 303213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93" name="Freeform 77"/>
          <p:cNvSpPr>
            <a:spLocks/>
          </p:cNvSpPr>
          <p:nvPr/>
        </p:nvSpPr>
        <p:spPr bwMode="auto">
          <a:xfrm>
            <a:off x="6705601" y="1697038"/>
            <a:ext cx="1508125" cy="1985962"/>
          </a:xfrm>
          <a:custGeom>
            <a:avLst/>
            <a:gdLst>
              <a:gd name="T0" fmla="*/ 30163 w 950"/>
              <a:gd name="T1" fmla="*/ 1585912 h 1251"/>
              <a:gd name="T2" fmla="*/ 153988 w 950"/>
              <a:gd name="T3" fmla="*/ 1928812 h 1251"/>
              <a:gd name="T4" fmla="*/ 496888 w 950"/>
              <a:gd name="T5" fmla="*/ 1909762 h 1251"/>
              <a:gd name="T6" fmla="*/ 595313 w 950"/>
              <a:gd name="T7" fmla="*/ 1466849 h 1251"/>
              <a:gd name="T8" fmla="*/ 633413 w 950"/>
              <a:gd name="T9" fmla="*/ 866775 h 1251"/>
              <a:gd name="T10" fmla="*/ 1042988 w 950"/>
              <a:gd name="T11" fmla="*/ 1238250 h 1251"/>
              <a:gd name="T12" fmla="*/ 1452563 w 950"/>
              <a:gd name="T13" fmla="*/ 1276350 h 1251"/>
              <a:gd name="T14" fmla="*/ 1376363 w 950"/>
              <a:gd name="T15" fmla="*/ 771525 h 1251"/>
              <a:gd name="T16" fmla="*/ 1071563 w 950"/>
              <a:gd name="T17" fmla="*/ 619125 h 1251"/>
              <a:gd name="T18" fmla="*/ 757237 w 950"/>
              <a:gd name="T19" fmla="*/ 104775 h 1251"/>
              <a:gd name="T20" fmla="*/ 233363 w 950"/>
              <a:gd name="T21" fmla="*/ 247650 h 1251"/>
              <a:gd name="T22" fmla="*/ 30163 w 950"/>
              <a:gd name="T23" fmla="*/ 1585912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94" name="Oval 78"/>
          <p:cNvSpPr>
            <a:spLocks noChangeArrowheads="1"/>
          </p:cNvSpPr>
          <p:nvPr/>
        </p:nvSpPr>
        <p:spPr bwMode="auto">
          <a:xfrm>
            <a:off x="7181850" y="19288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295" name="Oval 79"/>
          <p:cNvSpPr>
            <a:spLocks noChangeArrowheads="1"/>
          </p:cNvSpPr>
          <p:nvPr/>
        </p:nvSpPr>
        <p:spPr bwMode="auto">
          <a:xfrm>
            <a:off x="9163050" y="1658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G</a:t>
            </a:r>
          </a:p>
        </p:txBody>
      </p:sp>
      <p:sp>
        <p:nvSpPr>
          <p:cNvPr id="9296" name="Oval 80"/>
          <p:cNvSpPr>
            <a:spLocks noChangeArrowheads="1"/>
          </p:cNvSpPr>
          <p:nvPr/>
        </p:nvSpPr>
        <p:spPr bwMode="auto">
          <a:xfrm>
            <a:off x="7800975" y="26177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297" name="Oval 81"/>
          <p:cNvSpPr>
            <a:spLocks noChangeArrowheads="1"/>
          </p:cNvSpPr>
          <p:nvPr/>
        </p:nvSpPr>
        <p:spPr bwMode="auto">
          <a:xfrm>
            <a:off x="6877050" y="32591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9298" name="Oval 82"/>
          <p:cNvSpPr>
            <a:spLocks noChangeArrowheads="1"/>
          </p:cNvSpPr>
          <p:nvPr/>
        </p:nvSpPr>
        <p:spPr bwMode="auto">
          <a:xfrm>
            <a:off x="9848850" y="2420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9299" name="Oval 83"/>
          <p:cNvSpPr>
            <a:spLocks noChangeArrowheads="1"/>
          </p:cNvSpPr>
          <p:nvPr/>
        </p:nvSpPr>
        <p:spPr bwMode="auto">
          <a:xfrm>
            <a:off x="8521700" y="30972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9300" name="AutoShape 84"/>
          <p:cNvCxnSpPr>
            <a:cxnSpLocks noChangeShapeType="1"/>
            <a:stCxn id="9294" idx="5"/>
            <a:endCxn id="9296" idx="1"/>
          </p:cNvCxnSpPr>
          <p:nvPr/>
        </p:nvCxnSpPr>
        <p:spPr bwMode="auto">
          <a:xfrm>
            <a:off x="7442201" y="2198689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1" name="AutoShape 85"/>
          <p:cNvCxnSpPr>
            <a:cxnSpLocks noChangeShapeType="1"/>
            <a:stCxn id="9296" idx="3"/>
            <a:endCxn id="9297" idx="7"/>
          </p:cNvCxnSpPr>
          <p:nvPr/>
        </p:nvCxnSpPr>
        <p:spPr bwMode="auto">
          <a:xfrm flipH="1">
            <a:off x="7137401" y="288766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2" name="AutoShape 86"/>
          <p:cNvCxnSpPr>
            <a:cxnSpLocks noChangeShapeType="1"/>
            <a:stCxn id="9294" idx="3"/>
            <a:endCxn id="9297" idx="0"/>
          </p:cNvCxnSpPr>
          <p:nvPr/>
        </p:nvCxnSpPr>
        <p:spPr bwMode="auto">
          <a:xfrm flipH="1">
            <a:off x="7029450" y="2198689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3" name="AutoShape 87"/>
          <p:cNvCxnSpPr>
            <a:cxnSpLocks noChangeShapeType="1"/>
            <a:stCxn id="9296" idx="5"/>
            <a:endCxn id="9299" idx="1"/>
          </p:cNvCxnSpPr>
          <p:nvPr/>
        </p:nvCxnSpPr>
        <p:spPr bwMode="auto">
          <a:xfrm>
            <a:off x="8061326" y="2887664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4" name="AutoShape 88"/>
          <p:cNvCxnSpPr>
            <a:cxnSpLocks noChangeShapeType="1"/>
            <a:stCxn id="9297" idx="6"/>
            <a:endCxn id="9299" idx="2"/>
          </p:cNvCxnSpPr>
          <p:nvPr/>
        </p:nvCxnSpPr>
        <p:spPr bwMode="auto">
          <a:xfrm flipV="1">
            <a:off x="7191375" y="3249614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5" name="AutoShape 89"/>
          <p:cNvCxnSpPr>
            <a:cxnSpLocks noChangeShapeType="1"/>
            <a:stCxn id="9294" idx="6"/>
            <a:endCxn id="9318" idx="1"/>
          </p:cNvCxnSpPr>
          <p:nvPr/>
        </p:nvCxnSpPr>
        <p:spPr bwMode="auto">
          <a:xfrm>
            <a:off x="7496176" y="208121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6" name="AutoShape 90"/>
          <p:cNvCxnSpPr>
            <a:cxnSpLocks noChangeShapeType="1"/>
            <a:stCxn id="9298" idx="1"/>
            <a:endCxn id="9295" idx="5"/>
          </p:cNvCxnSpPr>
          <p:nvPr/>
        </p:nvCxnSpPr>
        <p:spPr bwMode="auto">
          <a:xfrm flipH="1" flipV="1">
            <a:off x="9423400" y="1928813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7" name="AutoShape 91"/>
          <p:cNvCxnSpPr>
            <a:cxnSpLocks noChangeShapeType="1"/>
            <a:stCxn id="9319" idx="7"/>
            <a:endCxn id="9298" idx="3"/>
          </p:cNvCxnSpPr>
          <p:nvPr/>
        </p:nvCxnSpPr>
        <p:spPr bwMode="auto">
          <a:xfrm flipV="1">
            <a:off x="9467850" y="2690813"/>
            <a:ext cx="425450" cy="3286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08" name="Text Box 92"/>
          <p:cNvSpPr txBox="1">
            <a:spLocks noChangeArrowheads="1"/>
          </p:cNvSpPr>
          <p:nvPr/>
        </p:nvSpPr>
        <p:spPr bwMode="auto">
          <a:xfrm>
            <a:off x="9648826" y="1963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309" name="Text Box 93"/>
          <p:cNvSpPr txBox="1">
            <a:spLocks noChangeArrowheads="1"/>
          </p:cNvSpPr>
          <p:nvPr/>
        </p:nvSpPr>
        <p:spPr bwMode="auto">
          <a:xfrm>
            <a:off x="6808788" y="24463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310" name="Text Box 94"/>
          <p:cNvSpPr txBox="1">
            <a:spLocks noChangeArrowheads="1"/>
          </p:cNvSpPr>
          <p:nvPr/>
        </p:nvSpPr>
        <p:spPr bwMode="auto">
          <a:xfrm>
            <a:off x="8648701" y="25733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311" name="Text Box 95"/>
          <p:cNvSpPr txBox="1">
            <a:spLocks noChangeArrowheads="1"/>
          </p:cNvSpPr>
          <p:nvPr/>
        </p:nvSpPr>
        <p:spPr bwMode="auto">
          <a:xfrm>
            <a:off x="7396163" y="23590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312" name="Text Box 96"/>
          <p:cNvSpPr txBox="1">
            <a:spLocks noChangeArrowheads="1"/>
          </p:cNvSpPr>
          <p:nvPr/>
        </p:nvSpPr>
        <p:spPr bwMode="auto">
          <a:xfrm>
            <a:off x="7748589" y="333533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10</a:t>
            </a:r>
          </a:p>
        </p:txBody>
      </p:sp>
      <p:sp>
        <p:nvSpPr>
          <p:cNvPr id="9313" name="Text Box 97"/>
          <p:cNvSpPr txBox="1">
            <a:spLocks noChangeArrowheads="1"/>
          </p:cNvSpPr>
          <p:nvPr/>
        </p:nvSpPr>
        <p:spPr bwMode="auto">
          <a:xfrm>
            <a:off x="9701213" y="2820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314" name="Text Box 98"/>
          <p:cNvSpPr txBox="1">
            <a:spLocks noChangeArrowheads="1"/>
          </p:cNvSpPr>
          <p:nvPr/>
        </p:nvSpPr>
        <p:spPr bwMode="auto">
          <a:xfrm>
            <a:off x="7886701" y="18113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9315" name="Text Box 99"/>
          <p:cNvSpPr txBox="1">
            <a:spLocks noChangeArrowheads="1"/>
          </p:cNvSpPr>
          <p:nvPr/>
        </p:nvSpPr>
        <p:spPr bwMode="auto">
          <a:xfrm>
            <a:off x="7513638" y="29686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cxnSp>
        <p:nvCxnSpPr>
          <p:cNvPr id="9316" name="AutoShape 100"/>
          <p:cNvCxnSpPr>
            <a:cxnSpLocks noChangeShapeType="1"/>
            <a:stCxn id="9319" idx="0"/>
            <a:endCxn id="9295" idx="4"/>
          </p:cNvCxnSpPr>
          <p:nvPr/>
        </p:nvCxnSpPr>
        <p:spPr bwMode="auto">
          <a:xfrm flipH="1" flipV="1">
            <a:off x="9315450" y="197326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17" name="Text Box 101"/>
          <p:cNvSpPr txBox="1">
            <a:spLocks noChangeArrowheads="1"/>
          </p:cNvSpPr>
          <p:nvPr/>
        </p:nvSpPr>
        <p:spPr bwMode="auto">
          <a:xfrm>
            <a:off x="9029701" y="2262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sp>
        <p:nvSpPr>
          <p:cNvPr id="9318" name="Oval 102"/>
          <p:cNvSpPr>
            <a:spLocks noChangeArrowheads="1"/>
          </p:cNvSpPr>
          <p:nvPr/>
        </p:nvSpPr>
        <p:spPr bwMode="auto">
          <a:xfrm>
            <a:off x="8515350" y="21717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sp>
        <p:nvSpPr>
          <p:cNvPr id="9319" name="Oval 103"/>
          <p:cNvSpPr>
            <a:spLocks noChangeArrowheads="1"/>
          </p:cNvSpPr>
          <p:nvPr/>
        </p:nvSpPr>
        <p:spPr bwMode="auto">
          <a:xfrm>
            <a:off x="9207500" y="2984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H</a:t>
            </a:r>
          </a:p>
        </p:txBody>
      </p:sp>
      <p:cxnSp>
        <p:nvCxnSpPr>
          <p:cNvPr id="9320" name="AutoShape 104"/>
          <p:cNvCxnSpPr>
            <a:cxnSpLocks noChangeShapeType="1"/>
            <a:stCxn id="9318" idx="4"/>
            <a:endCxn id="9299" idx="0"/>
          </p:cNvCxnSpPr>
          <p:nvPr/>
        </p:nvCxnSpPr>
        <p:spPr bwMode="auto">
          <a:xfrm>
            <a:off x="8667750" y="2486026"/>
            <a:ext cx="6350" cy="6016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21" name="Text Box 105"/>
          <p:cNvSpPr txBox="1">
            <a:spLocks noChangeArrowheads="1"/>
          </p:cNvSpPr>
          <p:nvPr/>
        </p:nvSpPr>
        <p:spPr bwMode="auto">
          <a:xfrm>
            <a:off x="8116889" y="2663826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11</a:t>
            </a:r>
          </a:p>
        </p:txBody>
      </p:sp>
      <p:cxnSp>
        <p:nvCxnSpPr>
          <p:cNvPr id="9322" name="AutoShape 106"/>
          <p:cNvCxnSpPr>
            <a:cxnSpLocks noChangeShapeType="1"/>
            <a:stCxn id="9318" idx="3"/>
            <a:endCxn id="9296" idx="7"/>
          </p:cNvCxnSpPr>
          <p:nvPr/>
        </p:nvCxnSpPr>
        <p:spPr bwMode="auto">
          <a:xfrm flipH="1">
            <a:off x="8061326" y="244157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23" name="Text Box 107"/>
          <p:cNvSpPr txBox="1">
            <a:spLocks noChangeArrowheads="1"/>
          </p:cNvSpPr>
          <p:nvPr/>
        </p:nvSpPr>
        <p:spPr bwMode="auto">
          <a:xfrm>
            <a:off x="8048626" y="22304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9324" name="Freeform 108"/>
          <p:cNvSpPr>
            <a:spLocks/>
          </p:cNvSpPr>
          <p:nvPr/>
        </p:nvSpPr>
        <p:spPr bwMode="auto">
          <a:xfrm>
            <a:off x="9018589" y="4114800"/>
            <a:ext cx="1335087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325" name="Freeform 110"/>
          <p:cNvSpPr>
            <a:spLocks/>
          </p:cNvSpPr>
          <p:nvPr/>
        </p:nvSpPr>
        <p:spPr bwMode="auto">
          <a:xfrm>
            <a:off x="6738939" y="4346575"/>
            <a:ext cx="2306637" cy="2012950"/>
          </a:xfrm>
          <a:custGeom>
            <a:avLst/>
            <a:gdLst>
              <a:gd name="T0" fmla="*/ 30162 w 1453"/>
              <a:gd name="T1" fmla="*/ 1582737 h 1268"/>
              <a:gd name="T2" fmla="*/ 153987 w 1453"/>
              <a:gd name="T3" fmla="*/ 1925638 h 1268"/>
              <a:gd name="T4" fmla="*/ 496887 w 1453"/>
              <a:gd name="T5" fmla="*/ 1906588 h 1268"/>
              <a:gd name="T6" fmla="*/ 595312 w 1453"/>
              <a:gd name="T7" fmla="*/ 1463675 h 1268"/>
              <a:gd name="T8" fmla="*/ 633412 w 1453"/>
              <a:gd name="T9" fmla="*/ 863600 h 1268"/>
              <a:gd name="T10" fmla="*/ 1042987 w 1453"/>
              <a:gd name="T11" fmla="*/ 1235075 h 1268"/>
              <a:gd name="T12" fmla="*/ 1300162 w 1453"/>
              <a:gd name="T13" fmla="*/ 1330325 h 1268"/>
              <a:gd name="T14" fmla="*/ 1462087 w 1453"/>
              <a:gd name="T15" fmla="*/ 1168400 h 1268"/>
              <a:gd name="T16" fmla="*/ 1443037 w 1453"/>
              <a:gd name="T17" fmla="*/ 901700 h 1268"/>
              <a:gd name="T18" fmla="*/ 1166812 w 1453"/>
              <a:gd name="T19" fmla="*/ 796925 h 1268"/>
              <a:gd name="T20" fmla="*/ 1023937 w 1453"/>
              <a:gd name="T21" fmla="*/ 558800 h 1268"/>
              <a:gd name="T22" fmla="*/ 1557337 w 1453"/>
              <a:gd name="T23" fmla="*/ 577850 h 1268"/>
              <a:gd name="T24" fmla="*/ 1795462 w 1453"/>
              <a:gd name="T25" fmla="*/ 949325 h 1268"/>
              <a:gd name="T26" fmla="*/ 1738312 w 1453"/>
              <a:gd name="T27" fmla="*/ 1606550 h 1268"/>
              <a:gd name="T28" fmla="*/ 1833562 w 1453"/>
              <a:gd name="T29" fmla="*/ 1863725 h 1268"/>
              <a:gd name="T30" fmla="*/ 2214562 w 1453"/>
              <a:gd name="T31" fmla="*/ 1758950 h 1268"/>
              <a:gd name="T32" fmla="*/ 2147887 w 1453"/>
              <a:gd name="T33" fmla="*/ 339725 h 1268"/>
              <a:gd name="T34" fmla="*/ 1262062 w 1453"/>
              <a:gd name="T35" fmla="*/ 111125 h 1268"/>
              <a:gd name="T36" fmla="*/ 233362 w 1453"/>
              <a:gd name="T37" fmla="*/ 244475 h 1268"/>
              <a:gd name="T38" fmla="*/ 30162 w 1453"/>
              <a:gd name="T39" fmla="*/ 1582737 h 12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453"/>
              <a:gd name="T61" fmla="*/ 0 h 1268"/>
              <a:gd name="T62" fmla="*/ 1453 w 1453"/>
              <a:gd name="T63" fmla="*/ 1268 h 12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453" h="1268">
                <a:moveTo>
                  <a:pt x="19" y="997"/>
                </a:moveTo>
                <a:cubicBezTo>
                  <a:pt x="0" y="1176"/>
                  <a:pt x="48" y="1179"/>
                  <a:pt x="97" y="1213"/>
                </a:cubicBezTo>
                <a:cubicBezTo>
                  <a:pt x="146" y="1247"/>
                  <a:pt x="267" y="1249"/>
                  <a:pt x="313" y="1201"/>
                </a:cubicBezTo>
                <a:cubicBezTo>
                  <a:pt x="359" y="1153"/>
                  <a:pt x="361" y="1031"/>
                  <a:pt x="375" y="922"/>
                </a:cubicBezTo>
                <a:cubicBezTo>
                  <a:pt x="389" y="813"/>
                  <a:pt x="352" y="568"/>
                  <a:pt x="399" y="544"/>
                </a:cubicBezTo>
                <a:cubicBezTo>
                  <a:pt x="446" y="520"/>
                  <a:pt x="587" y="729"/>
                  <a:pt x="657" y="778"/>
                </a:cubicBezTo>
                <a:cubicBezTo>
                  <a:pt x="727" y="827"/>
                  <a:pt x="775" y="845"/>
                  <a:pt x="819" y="838"/>
                </a:cubicBezTo>
                <a:cubicBezTo>
                  <a:pt x="863" y="831"/>
                  <a:pt x="906" y="781"/>
                  <a:pt x="921" y="736"/>
                </a:cubicBezTo>
                <a:cubicBezTo>
                  <a:pt x="936" y="691"/>
                  <a:pt x="940" y="607"/>
                  <a:pt x="909" y="568"/>
                </a:cubicBezTo>
                <a:cubicBezTo>
                  <a:pt x="878" y="529"/>
                  <a:pt x="779" y="538"/>
                  <a:pt x="735" y="502"/>
                </a:cubicBezTo>
                <a:cubicBezTo>
                  <a:pt x="691" y="466"/>
                  <a:pt x="604" y="375"/>
                  <a:pt x="645" y="352"/>
                </a:cubicBezTo>
                <a:cubicBezTo>
                  <a:pt x="686" y="329"/>
                  <a:pt x="900" y="323"/>
                  <a:pt x="981" y="364"/>
                </a:cubicBezTo>
                <a:cubicBezTo>
                  <a:pt x="1062" y="405"/>
                  <a:pt x="1112" y="490"/>
                  <a:pt x="1131" y="598"/>
                </a:cubicBezTo>
                <a:cubicBezTo>
                  <a:pt x="1150" y="706"/>
                  <a:pt x="1091" y="916"/>
                  <a:pt x="1095" y="1012"/>
                </a:cubicBezTo>
                <a:cubicBezTo>
                  <a:pt x="1099" y="1108"/>
                  <a:pt x="1105" y="1158"/>
                  <a:pt x="1155" y="1174"/>
                </a:cubicBezTo>
                <a:cubicBezTo>
                  <a:pt x="1205" y="1190"/>
                  <a:pt x="1362" y="1268"/>
                  <a:pt x="1395" y="1108"/>
                </a:cubicBezTo>
                <a:cubicBezTo>
                  <a:pt x="1428" y="948"/>
                  <a:pt x="1453" y="387"/>
                  <a:pt x="1353" y="214"/>
                </a:cubicBezTo>
                <a:cubicBezTo>
                  <a:pt x="1253" y="41"/>
                  <a:pt x="996" y="80"/>
                  <a:pt x="795" y="70"/>
                </a:cubicBezTo>
                <a:cubicBezTo>
                  <a:pt x="594" y="60"/>
                  <a:pt x="276" y="0"/>
                  <a:pt x="147" y="154"/>
                </a:cubicBezTo>
                <a:cubicBezTo>
                  <a:pt x="18" y="308"/>
                  <a:pt x="46" y="822"/>
                  <a:pt x="19" y="99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326" name="Oval 111"/>
          <p:cNvSpPr>
            <a:spLocks noChangeArrowheads="1"/>
          </p:cNvSpPr>
          <p:nvPr/>
        </p:nvSpPr>
        <p:spPr bwMode="auto">
          <a:xfrm>
            <a:off x="7215188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327" name="Oval 112"/>
          <p:cNvSpPr>
            <a:spLocks noChangeArrowheads="1"/>
          </p:cNvSpPr>
          <p:nvPr/>
        </p:nvSpPr>
        <p:spPr bwMode="auto">
          <a:xfrm>
            <a:off x="9196388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G</a:t>
            </a:r>
          </a:p>
        </p:txBody>
      </p:sp>
      <p:sp>
        <p:nvSpPr>
          <p:cNvPr id="9328" name="Oval 113"/>
          <p:cNvSpPr>
            <a:spLocks noChangeArrowheads="1"/>
          </p:cNvSpPr>
          <p:nvPr/>
        </p:nvSpPr>
        <p:spPr bwMode="auto">
          <a:xfrm>
            <a:off x="7834313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329" name="Oval 114"/>
          <p:cNvSpPr>
            <a:spLocks noChangeArrowheads="1"/>
          </p:cNvSpPr>
          <p:nvPr/>
        </p:nvSpPr>
        <p:spPr bwMode="auto">
          <a:xfrm>
            <a:off x="6910388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9330" name="Oval 115"/>
          <p:cNvSpPr>
            <a:spLocks noChangeArrowheads="1"/>
          </p:cNvSpPr>
          <p:nvPr/>
        </p:nvSpPr>
        <p:spPr bwMode="auto">
          <a:xfrm>
            <a:off x="9882188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9331" name="Oval 116"/>
          <p:cNvSpPr>
            <a:spLocks noChangeArrowheads="1"/>
          </p:cNvSpPr>
          <p:nvPr/>
        </p:nvSpPr>
        <p:spPr bwMode="auto">
          <a:xfrm>
            <a:off x="8555038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9332" name="AutoShape 117"/>
          <p:cNvCxnSpPr>
            <a:cxnSpLocks noChangeShapeType="1"/>
            <a:stCxn id="9326" idx="5"/>
            <a:endCxn id="9328" idx="1"/>
          </p:cNvCxnSpPr>
          <p:nvPr/>
        </p:nvCxnSpPr>
        <p:spPr bwMode="auto">
          <a:xfrm>
            <a:off x="7475539" y="4845051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3" name="AutoShape 118"/>
          <p:cNvCxnSpPr>
            <a:cxnSpLocks noChangeShapeType="1"/>
            <a:stCxn id="9328" idx="3"/>
            <a:endCxn id="9329" idx="7"/>
          </p:cNvCxnSpPr>
          <p:nvPr/>
        </p:nvCxnSpPr>
        <p:spPr bwMode="auto">
          <a:xfrm flipH="1">
            <a:off x="7170739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4" name="AutoShape 119"/>
          <p:cNvCxnSpPr>
            <a:cxnSpLocks noChangeShapeType="1"/>
            <a:stCxn id="9326" idx="3"/>
            <a:endCxn id="9329" idx="0"/>
          </p:cNvCxnSpPr>
          <p:nvPr/>
        </p:nvCxnSpPr>
        <p:spPr bwMode="auto">
          <a:xfrm flipH="1">
            <a:off x="7062788" y="4845051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5" name="AutoShape 120"/>
          <p:cNvCxnSpPr>
            <a:cxnSpLocks noChangeShapeType="1"/>
            <a:stCxn id="9328" idx="5"/>
            <a:endCxn id="9331" idx="1"/>
          </p:cNvCxnSpPr>
          <p:nvPr/>
        </p:nvCxnSpPr>
        <p:spPr bwMode="auto">
          <a:xfrm>
            <a:off x="8094664" y="55340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6" name="AutoShape 121"/>
          <p:cNvCxnSpPr>
            <a:cxnSpLocks noChangeShapeType="1"/>
            <a:stCxn id="9329" idx="6"/>
            <a:endCxn id="9331" idx="2"/>
          </p:cNvCxnSpPr>
          <p:nvPr/>
        </p:nvCxnSpPr>
        <p:spPr bwMode="auto">
          <a:xfrm flipV="1">
            <a:off x="7224713" y="58959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7" name="AutoShape 122"/>
          <p:cNvCxnSpPr>
            <a:cxnSpLocks noChangeShapeType="1"/>
            <a:stCxn id="9326" idx="6"/>
            <a:endCxn id="9350" idx="1"/>
          </p:cNvCxnSpPr>
          <p:nvPr/>
        </p:nvCxnSpPr>
        <p:spPr bwMode="auto">
          <a:xfrm>
            <a:off x="7529514" y="4727576"/>
            <a:ext cx="1063625" cy="1254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8" name="AutoShape 123"/>
          <p:cNvCxnSpPr>
            <a:cxnSpLocks noChangeShapeType="1"/>
            <a:stCxn id="9330" idx="1"/>
            <a:endCxn id="9327" idx="5"/>
          </p:cNvCxnSpPr>
          <p:nvPr/>
        </p:nvCxnSpPr>
        <p:spPr bwMode="auto">
          <a:xfrm flipH="1" flipV="1">
            <a:off x="9456738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9" name="AutoShape 124"/>
          <p:cNvCxnSpPr>
            <a:cxnSpLocks noChangeShapeType="1"/>
            <a:stCxn id="9351" idx="7"/>
            <a:endCxn id="9330" idx="3"/>
          </p:cNvCxnSpPr>
          <p:nvPr/>
        </p:nvCxnSpPr>
        <p:spPr bwMode="auto">
          <a:xfrm flipV="1">
            <a:off x="9501188" y="5337176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40" name="Text Box 125"/>
          <p:cNvSpPr txBox="1">
            <a:spLocks noChangeArrowheads="1"/>
          </p:cNvSpPr>
          <p:nvPr/>
        </p:nvSpPr>
        <p:spPr bwMode="auto">
          <a:xfrm>
            <a:off x="9682163" y="46101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341" name="Text Box 126"/>
          <p:cNvSpPr txBox="1">
            <a:spLocks noChangeArrowheads="1"/>
          </p:cNvSpPr>
          <p:nvPr/>
        </p:nvSpPr>
        <p:spPr bwMode="auto">
          <a:xfrm>
            <a:off x="6842126" y="50927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342" name="Text Box 127"/>
          <p:cNvSpPr txBox="1">
            <a:spLocks noChangeArrowheads="1"/>
          </p:cNvSpPr>
          <p:nvPr/>
        </p:nvSpPr>
        <p:spPr bwMode="auto">
          <a:xfrm>
            <a:off x="8682038" y="5219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343" name="Text Box 128"/>
          <p:cNvSpPr txBox="1">
            <a:spLocks noChangeArrowheads="1"/>
          </p:cNvSpPr>
          <p:nvPr/>
        </p:nvSpPr>
        <p:spPr bwMode="auto">
          <a:xfrm>
            <a:off x="7429501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344" name="Text Box 129"/>
          <p:cNvSpPr txBox="1">
            <a:spLocks noChangeArrowheads="1"/>
          </p:cNvSpPr>
          <p:nvPr/>
        </p:nvSpPr>
        <p:spPr bwMode="auto">
          <a:xfrm>
            <a:off x="7781926" y="59817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10</a:t>
            </a:r>
          </a:p>
        </p:txBody>
      </p:sp>
      <p:sp>
        <p:nvSpPr>
          <p:cNvPr id="9345" name="Text Box 130"/>
          <p:cNvSpPr txBox="1">
            <a:spLocks noChangeArrowheads="1"/>
          </p:cNvSpPr>
          <p:nvPr/>
        </p:nvSpPr>
        <p:spPr bwMode="auto">
          <a:xfrm>
            <a:off x="9734551" y="54673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346" name="Text Box 131"/>
          <p:cNvSpPr txBox="1">
            <a:spLocks noChangeArrowheads="1"/>
          </p:cNvSpPr>
          <p:nvPr/>
        </p:nvSpPr>
        <p:spPr bwMode="auto">
          <a:xfrm>
            <a:off x="7920038" y="4457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9347" name="Text Box 132"/>
          <p:cNvSpPr txBox="1">
            <a:spLocks noChangeArrowheads="1"/>
          </p:cNvSpPr>
          <p:nvPr/>
        </p:nvSpPr>
        <p:spPr bwMode="auto">
          <a:xfrm>
            <a:off x="7546976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cxnSp>
        <p:nvCxnSpPr>
          <p:cNvPr id="9348" name="AutoShape 133"/>
          <p:cNvCxnSpPr>
            <a:cxnSpLocks noChangeShapeType="1"/>
            <a:stCxn id="9351" idx="0"/>
            <a:endCxn id="9327" idx="4"/>
          </p:cNvCxnSpPr>
          <p:nvPr/>
        </p:nvCxnSpPr>
        <p:spPr bwMode="auto">
          <a:xfrm flipH="1" flipV="1">
            <a:off x="9348788" y="46196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49" name="Text Box 134"/>
          <p:cNvSpPr txBox="1">
            <a:spLocks noChangeArrowheads="1"/>
          </p:cNvSpPr>
          <p:nvPr/>
        </p:nvSpPr>
        <p:spPr bwMode="auto">
          <a:xfrm>
            <a:off x="9063038" y="49085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sp>
        <p:nvSpPr>
          <p:cNvPr id="9350" name="Oval 135"/>
          <p:cNvSpPr>
            <a:spLocks noChangeArrowheads="1"/>
          </p:cNvSpPr>
          <p:nvPr/>
        </p:nvSpPr>
        <p:spPr bwMode="auto">
          <a:xfrm>
            <a:off x="8548688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sp>
        <p:nvSpPr>
          <p:cNvPr id="9351" name="Oval 136"/>
          <p:cNvSpPr>
            <a:spLocks noChangeArrowheads="1"/>
          </p:cNvSpPr>
          <p:nvPr/>
        </p:nvSpPr>
        <p:spPr bwMode="auto">
          <a:xfrm>
            <a:off x="9240838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H</a:t>
            </a:r>
          </a:p>
        </p:txBody>
      </p:sp>
      <p:cxnSp>
        <p:nvCxnSpPr>
          <p:cNvPr id="9352" name="AutoShape 137"/>
          <p:cNvCxnSpPr>
            <a:cxnSpLocks noChangeShapeType="1"/>
            <a:stCxn id="9350" idx="4"/>
            <a:endCxn id="9331" idx="0"/>
          </p:cNvCxnSpPr>
          <p:nvPr/>
        </p:nvCxnSpPr>
        <p:spPr bwMode="auto">
          <a:xfrm>
            <a:off x="8701088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53" name="Text Box 138"/>
          <p:cNvSpPr txBox="1">
            <a:spLocks noChangeArrowheads="1"/>
          </p:cNvSpPr>
          <p:nvPr/>
        </p:nvSpPr>
        <p:spPr bwMode="auto">
          <a:xfrm>
            <a:off x="8150226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11</a:t>
            </a:r>
          </a:p>
        </p:txBody>
      </p:sp>
      <p:cxnSp>
        <p:nvCxnSpPr>
          <p:cNvPr id="9354" name="AutoShape 139"/>
          <p:cNvCxnSpPr>
            <a:cxnSpLocks noChangeShapeType="1"/>
            <a:stCxn id="9350" idx="3"/>
            <a:endCxn id="9328" idx="7"/>
          </p:cNvCxnSpPr>
          <p:nvPr/>
        </p:nvCxnSpPr>
        <p:spPr bwMode="auto">
          <a:xfrm flipH="1">
            <a:off x="8094664" y="50879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55" name="Text Box 140"/>
          <p:cNvSpPr txBox="1">
            <a:spLocks noChangeArrowheads="1"/>
          </p:cNvSpPr>
          <p:nvPr/>
        </p:nvSpPr>
        <p:spPr bwMode="auto">
          <a:xfrm>
            <a:off x="8081963" y="4876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38980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/>
              <a:t>Data Structure for Kruskal’s Algorithm</a:t>
            </a:r>
            <a:endParaRPr lang="en-US" altLang="en-US" sz="4000">
              <a:cs typeface="Tahoma" pitchFamily="34" charset="0"/>
            </a:endParaRPr>
          </a:p>
        </p:txBody>
      </p:sp>
      <p:sp>
        <p:nvSpPr>
          <p:cNvPr id="2406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The algorithm maintains a forest of trees</a:t>
            </a:r>
          </a:p>
          <a:p>
            <a:pPr eaLnBrk="1" hangingPunct="1"/>
            <a:r>
              <a:rPr lang="en-US" altLang="en-US" sz="2600"/>
              <a:t>A priority queue extracts the edges by increasing weight</a:t>
            </a:r>
          </a:p>
          <a:p>
            <a:pPr eaLnBrk="1" hangingPunct="1"/>
            <a:r>
              <a:rPr lang="en-US" altLang="en-US" sz="2600"/>
              <a:t>An edge is accepted it if connects distinct trees</a:t>
            </a:r>
          </a:p>
          <a:p>
            <a:pPr eaLnBrk="1" hangingPunct="1"/>
            <a:r>
              <a:rPr lang="en-US" altLang="en-US" sz="2600"/>
              <a:t>We need a data structure that maintains a </a:t>
            </a:r>
            <a:r>
              <a:rPr lang="en-US" altLang="en-US" sz="2600">
                <a:solidFill>
                  <a:schemeClr val="tx2"/>
                </a:solidFill>
              </a:rPr>
              <a:t>partition</a:t>
            </a:r>
            <a:r>
              <a:rPr lang="en-US" altLang="en-US" sz="2600"/>
              <a:t>, i.e., a collection of disjoint sets, with operations:</a:t>
            </a:r>
          </a:p>
          <a:p>
            <a:pPr lvl="1" eaLnBrk="1" hangingPunct="1"/>
            <a:r>
              <a:rPr lang="en-US" altLang="en-US" sz="2200">
                <a:solidFill>
                  <a:srgbClr val="C52D2D"/>
                </a:solidFill>
              </a:rPr>
              <a:t>makeSet</a:t>
            </a:r>
            <a:r>
              <a:rPr lang="en-US" altLang="en-US" sz="2200"/>
              <a:t>(u): create a set consisting of u</a:t>
            </a:r>
            <a:endParaRPr lang="en-US" altLang="en-US" sz="2200">
              <a:solidFill>
                <a:srgbClr val="C52D2D"/>
              </a:solidFill>
            </a:endParaRPr>
          </a:p>
          <a:p>
            <a:pPr lvl="1" eaLnBrk="1" hangingPunct="1"/>
            <a:r>
              <a:rPr lang="en-US" altLang="en-US" sz="2200">
                <a:solidFill>
                  <a:srgbClr val="C52D2D"/>
                </a:solidFill>
              </a:rPr>
              <a:t>find</a:t>
            </a:r>
            <a:r>
              <a:rPr lang="en-US" altLang="en-US" sz="2200"/>
              <a:t>(u): return the set storing u</a:t>
            </a:r>
          </a:p>
          <a:p>
            <a:pPr lvl="1" eaLnBrk="1" hangingPunct="1"/>
            <a:r>
              <a:rPr lang="en-US" altLang="en-US" sz="2200">
                <a:solidFill>
                  <a:srgbClr val="C52D2D"/>
                </a:solidFill>
              </a:rPr>
              <a:t>union</a:t>
            </a:r>
            <a:r>
              <a:rPr lang="en-US" altLang="en-US" sz="2200"/>
              <a:t>(A, B): replace sets A and B with their union</a:t>
            </a:r>
          </a:p>
        </p:txBody>
      </p:sp>
      <p:sp>
        <p:nvSpPr>
          <p:cNvPr id="102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D0428F8-1EDF-45F3-8DA8-D6DB9B24AC2D}" type="slidenum">
              <a:rPr lang="en-US" altLang="lv-LV" sz="1400"/>
              <a:pPr eaLnBrk="1" hangingPunct="1"/>
              <a:t>43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337165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 of List-based Partition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1"/>
            <a:ext cx="5816600" cy="4800599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Each set is stored in a sequence</a:t>
            </a:r>
          </a:p>
          <a:p>
            <a:pPr eaLnBrk="1" hangingPunct="1"/>
            <a:r>
              <a:rPr lang="en-US" altLang="en-US" sz="2000" dirty="0"/>
              <a:t>Each element has a reference back to the set</a:t>
            </a:r>
          </a:p>
          <a:p>
            <a:pPr lvl="1" eaLnBrk="1" hangingPunct="1"/>
            <a:r>
              <a:rPr lang="en-US" altLang="en-US" sz="2000" dirty="0"/>
              <a:t>operation</a:t>
            </a:r>
            <a:r>
              <a:rPr lang="en-US" altLang="en-US" sz="2000" dirty="0">
                <a:solidFill>
                  <a:srgbClr val="C52D2D"/>
                </a:solidFill>
              </a:rPr>
              <a:t> find</a:t>
            </a:r>
            <a:r>
              <a:rPr lang="en-US" altLang="en-US" sz="2000" dirty="0"/>
              <a:t>(u) takes O(1) time, and returns the set of which u is a member.</a:t>
            </a:r>
          </a:p>
          <a:p>
            <a:pPr lvl="1" eaLnBrk="1" hangingPunct="1"/>
            <a:r>
              <a:rPr lang="en-US" altLang="en-US" sz="2000" dirty="0"/>
              <a:t>in operation </a:t>
            </a:r>
            <a:r>
              <a:rPr lang="en-US" altLang="en-US" sz="2000" dirty="0">
                <a:solidFill>
                  <a:srgbClr val="C52D2D"/>
                </a:solidFill>
              </a:rPr>
              <a:t>union</a:t>
            </a:r>
            <a:r>
              <a:rPr lang="en-US" altLang="en-US" sz="2000" dirty="0"/>
              <a:t>(A,B), we move the elements of the smaller set to the sequence of the larger set and update their references</a:t>
            </a:r>
          </a:p>
          <a:p>
            <a:pPr lvl="1" eaLnBrk="1" hangingPunct="1"/>
            <a:r>
              <a:rPr lang="en-US" altLang="en-US" sz="2000" dirty="0"/>
              <a:t>the time for operation </a:t>
            </a:r>
            <a:r>
              <a:rPr lang="en-US" altLang="en-US" sz="2000" dirty="0">
                <a:solidFill>
                  <a:srgbClr val="C52D2D"/>
                </a:solidFill>
              </a:rPr>
              <a:t>union</a:t>
            </a:r>
            <a:r>
              <a:rPr lang="en-US" altLang="en-US" sz="2000" dirty="0"/>
              <a:t>(A,B) is min(|A|, |B|)</a:t>
            </a:r>
          </a:p>
          <a:p>
            <a:pPr eaLnBrk="1" hangingPunct="1"/>
            <a:r>
              <a:rPr lang="en-US" altLang="en-US" sz="2000" dirty="0"/>
              <a:t>Whenever an element is processed, it goes into a set of size at least double, hence each element is processed at most log n times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7498" y="2209800"/>
            <a:ext cx="4111688" cy="174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997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Partition-Based Implementation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/>
              <a:t>Partition-based version of Kruskal’s Algorithm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Cluster merges as unions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Cluster locations as finds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Running time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log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PQ operations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lv-LV" sz="2000"/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UF operations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lv-LV" sz="2000"/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3279D50-B254-4D2B-BBAB-CEA88355FF89}" type="slidenum">
              <a:rPr lang="en-US" altLang="lv-LV" sz="1400"/>
              <a:pPr eaLnBrk="1" hangingPunct="1"/>
              <a:t>45</a:t>
            </a:fld>
            <a:endParaRPr lang="en-US" altLang="lv-LV" sz="1400"/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6502400" y="1676400"/>
            <a:ext cx="4800600" cy="4800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KruskalMST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Initialize a partition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each vertex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in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do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P.makeSet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let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be a priority queue.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Insert all edges into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Q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8186C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>
                <a:solidFill>
                  <a:srgbClr val="8186C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{</a:t>
            </a:r>
            <a:r>
              <a:rPr lang="en-US" altLang="lv-LV" sz="1800" b="1" i="1">
                <a:solidFill>
                  <a:srgbClr val="8186C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1800">
                <a:solidFill>
                  <a:srgbClr val="8186C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is the </a:t>
            </a:r>
            <a:r>
              <a:rPr lang="en-US" altLang="lv-LV" sz="1800">
                <a:solidFill>
                  <a:srgbClr val="8186C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union of the MSTs of the clusters}</a:t>
            </a:r>
            <a:endParaRPr lang="en-US" altLang="lv-LV" sz="1800">
              <a:solidFill>
                <a:srgbClr val="8186C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while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has fewer than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lv-LV" sz="18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edges 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Q.removeMin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.getValue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G.endVertices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P.find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lv-LV" sz="1800" i="1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P.find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if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Add edge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to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P.union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A, B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lv-LV" sz="1800" b="1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lv-LV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8320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/>
              <a:t>Prim-Jarnik’s Algorithm</a:t>
            </a:r>
            <a:endParaRPr lang="en-US" altLang="lv-LV" sz="4000">
              <a:cs typeface="Tahoma" panose="020B0604030504040204" pitchFamily="34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lv-LV"/>
              <a:t>Similar to Dijkstra’s algorithm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/>
              <a:t>We pick an arbitrary vertex </a:t>
            </a:r>
            <a:r>
              <a:rPr lang="en-US" altLang="lv-LV" b="1" i="1">
                <a:latin typeface="Times New Roman" panose="02020603050405020304" pitchFamily="18" charset="0"/>
              </a:rPr>
              <a:t>s</a:t>
            </a:r>
            <a:r>
              <a:rPr lang="en-US" altLang="lv-LV"/>
              <a:t> and we grow the MST as a cloud of vertices, starting from </a:t>
            </a:r>
            <a:r>
              <a:rPr lang="en-US" altLang="lv-LV" b="1" i="1">
                <a:latin typeface="Times New Roman" panose="02020603050405020304" pitchFamily="18" charset="0"/>
              </a:rPr>
              <a:t>s</a:t>
            </a:r>
            <a:endParaRPr lang="en-US" altLang="lv-LV"/>
          </a:p>
          <a:p>
            <a:pPr eaLnBrk="1" hangingPunct="1">
              <a:lnSpc>
                <a:spcPct val="110000"/>
              </a:lnSpc>
            </a:pPr>
            <a:r>
              <a:rPr lang="en-US" altLang="lv-LV"/>
              <a:t>We store with each vertex </a:t>
            </a:r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/>
              <a:t> label </a:t>
            </a:r>
            <a:r>
              <a:rPr lang="en-US" altLang="lv-LV" b="1" i="1">
                <a:latin typeface="Times New Roman" panose="02020603050405020304" pitchFamily="18" charset="0"/>
              </a:rPr>
              <a:t>d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/>
              <a:t> representing the smallest weight of an edge connecting </a:t>
            </a:r>
            <a:r>
              <a:rPr lang="en-US" altLang="lv-LV" b="1" i="1">
                <a:latin typeface="Times New Roman" panose="02020603050405020304" pitchFamily="18" charset="0"/>
              </a:rPr>
              <a:t>v </a:t>
            </a:r>
            <a:r>
              <a:rPr lang="en-US" altLang="lv-LV"/>
              <a:t>to a vertex in the cloud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/>
              <a:t>At each step: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/>
              <a:t>We add to the cloud the vertex </a:t>
            </a:r>
            <a:r>
              <a:rPr lang="en-US" altLang="lv-LV" sz="2000" b="1" i="1">
                <a:latin typeface="Times New Roman" panose="02020603050405020304" pitchFamily="18" charset="0"/>
              </a:rPr>
              <a:t>u</a:t>
            </a:r>
            <a:r>
              <a:rPr lang="en-US" altLang="lv-LV" sz="2000"/>
              <a:t> outside the cloud with the smallest distance label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/>
              <a:t>We update the labels of the vertices adjacent to </a:t>
            </a:r>
            <a:r>
              <a:rPr lang="en-US" altLang="lv-LV" sz="2000" b="1" i="1">
                <a:latin typeface="Times New Roman" panose="02020603050405020304" pitchFamily="18" charset="0"/>
              </a:rPr>
              <a:t>u</a:t>
            </a:r>
            <a:r>
              <a:rPr lang="en-US" altLang="lv-LV" sz="2000"/>
              <a:t> </a:t>
            </a:r>
          </a:p>
          <a:p>
            <a:pPr eaLnBrk="1" hangingPunct="1">
              <a:lnSpc>
                <a:spcPct val="110000"/>
              </a:lnSpc>
            </a:pPr>
            <a:endParaRPr lang="en-US" altLang="lv-LV"/>
          </a:p>
          <a:p>
            <a:pPr eaLnBrk="1" hangingPunct="1">
              <a:lnSpc>
                <a:spcPct val="110000"/>
              </a:lnSpc>
            </a:pPr>
            <a:endParaRPr lang="en-US" altLang="lv-LV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AA8D36C-DA28-438D-83A1-8E45567E6761}" type="slidenum">
              <a:rPr lang="en-US" altLang="lv-LV" sz="1400"/>
              <a:pPr eaLnBrk="1" hangingPunct="1"/>
              <a:t>46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4280990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Prim-Jarnik’s Algorithm (cont.)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A heap-based adaptable priority queue with location-aware entries stores the vertices outside the cloud</a:t>
            </a:r>
          </a:p>
          <a:p>
            <a:pPr lvl="1" eaLnBrk="1" hangingPunct="1"/>
            <a:r>
              <a:rPr lang="en-US" altLang="lv-LV" sz="1800"/>
              <a:t>Key: distance</a:t>
            </a:r>
          </a:p>
          <a:p>
            <a:pPr lvl="1" eaLnBrk="1" hangingPunct="1"/>
            <a:r>
              <a:rPr lang="en-US" altLang="lv-LV" sz="1800"/>
              <a:t>Value: vertex</a:t>
            </a:r>
          </a:p>
          <a:p>
            <a:pPr lvl="1" eaLnBrk="1" hangingPunct="1"/>
            <a:r>
              <a:rPr lang="en-US" altLang="lv-LV" sz="1800"/>
              <a:t>Recall that method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replaceKey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l,k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/>
              <a:t> changes the key of entry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endParaRPr lang="en-US" altLang="lv-LV" sz="1800"/>
          </a:p>
          <a:p>
            <a:pPr eaLnBrk="1" hangingPunct="1"/>
            <a:r>
              <a:rPr lang="en-US" altLang="lv-LV" sz="2000"/>
              <a:t>We store three labels with each vertex:</a:t>
            </a:r>
          </a:p>
          <a:p>
            <a:pPr lvl="1" eaLnBrk="1" hangingPunct="1"/>
            <a:r>
              <a:rPr lang="en-US" altLang="lv-LV" sz="1800"/>
              <a:t>Distance</a:t>
            </a:r>
          </a:p>
          <a:p>
            <a:pPr lvl="1" eaLnBrk="1" hangingPunct="1"/>
            <a:r>
              <a:rPr lang="en-US" altLang="lv-LV" sz="1800"/>
              <a:t>Parent edge in MST</a:t>
            </a:r>
          </a:p>
          <a:p>
            <a:pPr lvl="1" eaLnBrk="1" hangingPunct="1"/>
            <a:r>
              <a:rPr lang="en-US" altLang="lv-LV" sz="1800"/>
              <a:t>Entry in priority queue</a:t>
            </a:r>
            <a:endParaRPr lang="en-US" altLang="lv-LV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BEFEF38-9D31-4540-A3D0-8AB2B5407D68}" type="slidenum">
              <a:rPr lang="en-US" altLang="lv-LV" sz="1400"/>
              <a:pPr eaLnBrk="1" hangingPunct="1"/>
              <a:t>47</a:t>
            </a:fld>
            <a:endParaRPr lang="en-US" altLang="lv-LV" sz="140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7010400" y="1777454"/>
            <a:ext cx="4114800" cy="4829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PrimJarnikMST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new heap-based priority queue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vertex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v.setDistance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v.setParent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l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Q.insert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v.setLocator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Q.empty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l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Q.removeMin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l.getValue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u.incidentEdges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r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e.weight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&lt;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z.setParent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Q.replaceKey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z.getEntry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 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3974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E2F95E3-49E6-4863-B8FB-B5979806E248}" type="slidenum">
              <a:rPr lang="en-US" altLang="lv-LV" sz="1400"/>
              <a:pPr eaLnBrk="1" hangingPunct="1"/>
              <a:t>48</a:t>
            </a:fld>
            <a:endParaRPr lang="en-US" altLang="lv-LV" sz="140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Minimum Spanning Trees</a:t>
            </a:r>
          </a:p>
        </p:txBody>
      </p:sp>
      <p:sp>
        <p:nvSpPr>
          <p:cNvPr id="15364" name="Freeform 39"/>
          <p:cNvSpPr>
            <a:spLocks/>
          </p:cNvSpPr>
          <p:nvPr/>
        </p:nvSpPr>
        <p:spPr bwMode="auto">
          <a:xfrm>
            <a:off x="2133600" y="3124201"/>
            <a:ext cx="806450" cy="862013"/>
          </a:xfrm>
          <a:custGeom>
            <a:avLst/>
            <a:gdLst>
              <a:gd name="T0" fmla="*/ 105846587 w 508"/>
              <a:gd name="T1" fmla="*/ 619958717 h 543"/>
              <a:gd name="T2" fmla="*/ 211693173 w 508"/>
              <a:gd name="T3" fmla="*/ 1118949918 h 543"/>
              <a:gd name="T4" fmla="*/ 846772693 w 508"/>
              <a:gd name="T5" fmla="*/ 1270159313 h 543"/>
              <a:gd name="T6" fmla="*/ 1255037908 w 508"/>
              <a:gd name="T7" fmla="*/ 529233080 h 543"/>
              <a:gd name="T8" fmla="*/ 695563156 w 508"/>
              <a:gd name="T9" fmla="*/ 15120946 h 543"/>
              <a:gd name="T10" fmla="*/ 105846587 w 508"/>
              <a:gd name="T11" fmla="*/ 61995871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5366" name="Oval 4"/>
          <p:cNvSpPr>
            <a:spLocks noChangeArrowheads="1"/>
          </p:cNvSpPr>
          <p:nvPr/>
        </p:nvSpPr>
        <p:spPr bwMode="auto">
          <a:xfrm>
            <a:off x="2724150" y="1981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5367" name="Oval 5"/>
          <p:cNvSpPr>
            <a:spLocks noChangeArrowheads="1"/>
          </p:cNvSpPr>
          <p:nvPr/>
        </p:nvSpPr>
        <p:spPr bwMode="auto">
          <a:xfrm>
            <a:off x="4705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sp>
        <p:nvSpPr>
          <p:cNvPr id="15368" name="Oval 6"/>
          <p:cNvSpPr>
            <a:spLocks noChangeArrowheads="1"/>
          </p:cNvSpPr>
          <p:nvPr/>
        </p:nvSpPr>
        <p:spPr bwMode="auto">
          <a:xfrm>
            <a:off x="3409950" y="259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5369" name="Oval 7"/>
          <p:cNvSpPr>
            <a:spLocks noChangeArrowheads="1"/>
          </p:cNvSpPr>
          <p:nvPr/>
        </p:nvSpPr>
        <p:spPr bwMode="auto">
          <a:xfrm>
            <a:off x="2419350" y="3276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5391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15371" name="Oval 9"/>
          <p:cNvSpPr>
            <a:spLocks noChangeArrowheads="1"/>
          </p:cNvSpPr>
          <p:nvPr/>
        </p:nvSpPr>
        <p:spPr bwMode="auto">
          <a:xfrm>
            <a:off x="485775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15372" name="AutoShape 10"/>
          <p:cNvCxnSpPr>
            <a:cxnSpLocks noChangeShapeType="1"/>
            <a:stCxn id="15366" idx="5"/>
            <a:endCxn id="15368" idx="1"/>
          </p:cNvCxnSpPr>
          <p:nvPr/>
        </p:nvCxnSpPr>
        <p:spPr bwMode="auto">
          <a:xfrm>
            <a:off x="2984500" y="2251075"/>
            <a:ext cx="469900" cy="374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11"/>
          <p:cNvCxnSpPr>
            <a:cxnSpLocks noChangeShapeType="1"/>
            <a:stCxn id="15368" idx="3"/>
            <a:endCxn id="15369" idx="7"/>
          </p:cNvCxnSpPr>
          <p:nvPr/>
        </p:nvCxnSpPr>
        <p:spPr bwMode="auto">
          <a:xfrm flipH="1">
            <a:off x="2679700" y="2860676"/>
            <a:ext cx="774700" cy="441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2"/>
          <p:cNvCxnSpPr>
            <a:cxnSpLocks noChangeShapeType="1"/>
            <a:stCxn id="15366" idx="3"/>
            <a:endCxn id="15369" idx="0"/>
          </p:cNvCxnSpPr>
          <p:nvPr/>
        </p:nvCxnSpPr>
        <p:spPr bwMode="auto">
          <a:xfrm flipH="1">
            <a:off x="2571750" y="2251076"/>
            <a:ext cx="196850" cy="10064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3"/>
          <p:cNvCxnSpPr>
            <a:cxnSpLocks noChangeShapeType="1"/>
            <a:stCxn id="15368" idx="6"/>
            <a:endCxn id="15371" idx="1"/>
          </p:cNvCxnSpPr>
          <p:nvPr/>
        </p:nvCxnSpPr>
        <p:spPr bwMode="auto">
          <a:xfrm>
            <a:off x="3724276" y="2743201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14"/>
          <p:cNvCxnSpPr>
            <a:cxnSpLocks noChangeShapeType="1"/>
            <a:stCxn id="15369" idx="6"/>
            <a:endCxn id="15371" idx="2"/>
          </p:cNvCxnSpPr>
          <p:nvPr/>
        </p:nvCxnSpPr>
        <p:spPr bwMode="auto">
          <a:xfrm flipV="1">
            <a:off x="2743201" y="32766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AutoShape 15"/>
          <p:cNvCxnSpPr>
            <a:cxnSpLocks noChangeShapeType="1"/>
            <a:stCxn id="15366" idx="6"/>
            <a:endCxn id="15367" idx="2"/>
          </p:cNvCxnSpPr>
          <p:nvPr/>
        </p:nvCxnSpPr>
        <p:spPr bwMode="auto">
          <a:xfrm flipV="1">
            <a:off x="3038475" y="1828800"/>
            <a:ext cx="16573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16"/>
          <p:cNvCxnSpPr>
            <a:cxnSpLocks noChangeShapeType="1"/>
            <a:stCxn id="15368" idx="7"/>
            <a:endCxn id="15367" idx="3"/>
          </p:cNvCxnSpPr>
          <p:nvPr/>
        </p:nvCxnSpPr>
        <p:spPr bwMode="auto">
          <a:xfrm flipV="1">
            <a:off x="3670300" y="19462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7"/>
          <p:cNvCxnSpPr>
            <a:cxnSpLocks noChangeShapeType="1"/>
            <a:stCxn id="15370" idx="1"/>
            <a:endCxn id="15367" idx="5"/>
          </p:cNvCxnSpPr>
          <p:nvPr/>
        </p:nvCxnSpPr>
        <p:spPr bwMode="auto">
          <a:xfrm flipH="1" flipV="1">
            <a:off x="4965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8"/>
          <p:cNvCxnSpPr>
            <a:cxnSpLocks noChangeShapeType="1"/>
            <a:stCxn id="15371" idx="7"/>
            <a:endCxn id="15370" idx="3"/>
          </p:cNvCxnSpPr>
          <p:nvPr/>
        </p:nvCxnSpPr>
        <p:spPr bwMode="auto">
          <a:xfrm flipV="1">
            <a:off x="5118100" y="27082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1" name="Text Box 19"/>
          <p:cNvSpPr txBox="1">
            <a:spLocks noChangeArrowheads="1"/>
          </p:cNvSpPr>
          <p:nvPr/>
        </p:nvSpPr>
        <p:spPr bwMode="auto">
          <a:xfrm>
            <a:off x="3700463" y="16764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sp>
        <p:nvSpPr>
          <p:cNvPr id="15382" name="Text Box 20"/>
          <p:cNvSpPr txBox="1">
            <a:spLocks noChangeArrowheads="1"/>
          </p:cNvSpPr>
          <p:nvPr/>
        </p:nvSpPr>
        <p:spPr bwMode="auto">
          <a:xfrm>
            <a:off x="5191126" y="199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</a:t>
            </a:r>
          </a:p>
        </p:txBody>
      </p:sp>
      <p:sp>
        <p:nvSpPr>
          <p:cNvPr id="15383" name="Text Box 21"/>
          <p:cNvSpPr txBox="1">
            <a:spLocks noChangeArrowheads="1"/>
          </p:cNvSpPr>
          <p:nvPr/>
        </p:nvSpPr>
        <p:spPr bwMode="auto">
          <a:xfrm>
            <a:off x="2351088" y="2463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384" name="Text Box 22"/>
          <p:cNvSpPr txBox="1">
            <a:spLocks noChangeArrowheads="1"/>
          </p:cNvSpPr>
          <p:nvPr/>
        </p:nvSpPr>
        <p:spPr bwMode="auto">
          <a:xfrm>
            <a:off x="4319588" y="268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5385" name="Text Box 23"/>
          <p:cNvSpPr txBox="1">
            <a:spLocks noChangeArrowheads="1"/>
          </p:cNvSpPr>
          <p:nvPr/>
        </p:nvSpPr>
        <p:spPr bwMode="auto">
          <a:xfrm>
            <a:off x="2938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5</a:t>
            </a:r>
          </a:p>
        </p:txBody>
      </p:sp>
      <p:sp>
        <p:nvSpPr>
          <p:cNvPr id="15386" name="Text Box 24"/>
          <p:cNvSpPr txBox="1">
            <a:spLocks noChangeArrowheads="1"/>
          </p:cNvSpPr>
          <p:nvPr/>
        </p:nvSpPr>
        <p:spPr bwMode="auto">
          <a:xfrm>
            <a:off x="3578226" y="3367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387" name="Text Box 25"/>
          <p:cNvSpPr txBox="1">
            <a:spLocks noChangeArrowheads="1"/>
          </p:cNvSpPr>
          <p:nvPr/>
        </p:nvSpPr>
        <p:spPr bwMode="auto">
          <a:xfrm>
            <a:off x="5243513" y="28384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</a:t>
            </a:r>
          </a:p>
        </p:txBody>
      </p:sp>
      <p:sp>
        <p:nvSpPr>
          <p:cNvPr id="15388" name="Text Box 26"/>
          <p:cNvSpPr txBox="1">
            <a:spLocks noChangeArrowheads="1"/>
          </p:cNvSpPr>
          <p:nvPr/>
        </p:nvSpPr>
        <p:spPr bwMode="auto">
          <a:xfrm>
            <a:off x="4171951" y="222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15389" name="Text Box 27"/>
          <p:cNvSpPr txBox="1">
            <a:spLocks noChangeArrowheads="1"/>
          </p:cNvSpPr>
          <p:nvPr/>
        </p:nvSpPr>
        <p:spPr bwMode="auto">
          <a:xfrm>
            <a:off x="3144838" y="29400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390" name="Text Box 32"/>
          <p:cNvSpPr txBox="1">
            <a:spLocks noChangeArrowheads="1"/>
          </p:cNvSpPr>
          <p:nvPr/>
        </p:nvSpPr>
        <p:spPr bwMode="auto">
          <a:xfrm>
            <a:off x="2190751" y="34290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391" name="Text Box 33"/>
          <p:cNvSpPr txBox="1">
            <a:spLocks noChangeArrowheads="1"/>
          </p:cNvSpPr>
          <p:nvPr/>
        </p:nvSpPr>
        <p:spPr bwMode="auto">
          <a:xfrm>
            <a:off x="5086351" y="3290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392" name="Text Box 34"/>
          <p:cNvSpPr txBox="1">
            <a:spLocks noChangeArrowheads="1"/>
          </p:cNvSpPr>
          <p:nvPr/>
        </p:nvSpPr>
        <p:spPr bwMode="auto">
          <a:xfrm>
            <a:off x="2495551" y="1766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393" name="Text Box 35"/>
          <p:cNvSpPr txBox="1">
            <a:spLocks noChangeArrowheads="1"/>
          </p:cNvSpPr>
          <p:nvPr/>
        </p:nvSpPr>
        <p:spPr bwMode="auto">
          <a:xfrm>
            <a:off x="3409951" y="227647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394" name="Text Box 36"/>
          <p:cNvSpPr txBox="1">
            <a:spLocks noChangeArrowheads="1"/>
          </p:cNvSpPr>
          <p:nvPr/>
        </p:nvSpPr>
        <p:spPr bwMode="auto">
          <a:xfrm>
            <a:off x="5653088" y="22240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95" name="Text Box 37"/>
          <p:cNvSpPr txBox="1">
            <a:spLocks noChangeArrowheads="1"/>
          </p:cNvSpPr>
          <p:nvPr/>
        </p:nvSpPr>
        <p:spPr bwMode="auto">
          <a:xfrm>
            <a:off x="4914901" y="1463676"/>
            <a:ext cx="347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sym typeface="Symbol" panose="05050102010706020507" pitchFamily="18" charset="2"/>
              </a:rPr>
              <a:t></a:t>
            </a:r>
            <a:endParaRPr lang="en-US" altLang="lv-LV" sz="1800" b="1">
              <a:solidFill>
                <a:schemeClr val="tx2"/>
              </a:solidFill>
            </a:endParaRPr>
          </a:p>
        </p:txBody>
      </p:sp>
      <p:sp>
        <p:nvSpPr>
          <p:cNvPr id="15396" name="Freeform 40"/>
          <p:cNvSpPr>
            <a:spLocks/>
          </p:cNvSpPr>
          <p:nvPr/>
        </p:nvSpPr>
        <p:spPr bwMode="auto">
          <a:xfrm>
            <a:off x="2219326" y="4195763"/>
            <a:ext cx="1120775" cy="2184400"/>
          </a:xfrm>
          <a:custGeom>
            <a:avLst/>
            <a:gdLst>
              <a:gd name="T0" fmla="*/ 105846576 w 706"/>
              <a:gd name="T1" fmla="*/ 1806951390 h 1376"/>
              <a:gd name="T2" fmla="*/ 120967508 w 706"/>
              <a:gd name="T3" fmla="*/ 2147483647 h 1376"/>
              <a:gd name="T4" fmla="*/ 786288677 w 706"/>
              <a:gd name="T5" fmla="*/ 2147483647 h 1376"/>
              <a:gd name="T6" fmla="*/ 1270158708 w 706"/>
              <a:gd name="T7" fmla="*/ 2147483647 h 1376"/>
              <a:gd name="T8" fmla="*/ 1754028937 w 706"/>
              <a:gd name="T9" fmla="*/ 869453201 h 1376"/>
              <a:gd name="T10" fmla="*/ 1421368030 w 706"/>
              <a:gd name="T11" fmla="*/ 128527179 h 1376"/>
              <a:gd name="T12" fmla="*/ 423386302 w 706"/>
              <a:gd name="T13" fmla="*/ 279736550 h 1376"/>
              <a:gd name="T14" fmla="*/ 105846576 w 706"/>
              <a:gd name="T15" fmla="*/ 1806951390 h 13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06"/>
              <a:gd name="T25" fmla="*/ 0 h 1376"/>
              <a:gd name="T26" fmla="*/ 706 w 706"/>
              <a:gd name="T27" fmla="*/ 1376 h 13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06" h="1376">
                <a:moveTo>
                  <a:pt x="42" y="717"/>
                </a:moveTo>
                <a:cubicBezTo>
                  <a:pt x="48" y="879"/>
                  <a:pt x="0" y="1167"/>
                  <a:pt x="48" y="1275"/>
                </a:cubicBezTo>
                <a:cubicBezTo>
                  <a:pt x="93" y="1376"/>
                  <a:pt x="236" y="1364"/>
                  <a:pt x="312" y="1323"/>
                </a:cubicBezTo>
                <a:cubicBezTo>
                  <a:pt x="388" y="1282"/>
                  <a:pt x="440" y="1192"/>
                  <a:pt x="504" y="1029"/>
                </a:cubicBezTo>
                <a:cubicBezTo>
                  <a:pt x="568" y="866"/>
                  <a:pt x="686" y="508"/>
                  <a:pt x="696" y="345"/>
                </a:cubicBezTo>
                <a:cubicBezTo>
                  <a:pt x="706" y="182"/>
                  <a:pt x="652" y="90"/>
                  <a:pt x="564" y="51"/>
                </a:cubicBezTo>
                <a:cubicBezTo>
                  <a:pt x="476" y="12"/>
                  <a:pt x="255" y="0"/>
                  <a:pt x="168" y="111"/>
                </a:cubicBezTo>
                <a:cubicBezTo>
                  <a:pt x="81" y="222"/>
                  <a:pt x="36" y="555"/>
                  <a:pt x="42" y="71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5397" name="Oval 41"/>
          <p:cNvSpPr>
            <a:spLocks noChangeArrowheads="1"/>
          </p:cNvSpPr>
          <p:nvPr/>
        </p:nvSpPr>
        <p:spPr bwMode="auto">
          <a:xfrm>
            <a:off x="2800350" y="4419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5398" name="Oval 42"/>
          <p:cNvSpPr>
            <a:spLocks noChangeArrowheads="1"/>
          </p:cNvSpPr>
          <p:nvPr/>
        </p:nvSpPr>
        <p:spPr bwMode="auto">
          <a:xfrm>
            <a:off x="4781550" y="4114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sp>
        <p:nvSpPr>
          <p:cNvPr id="15399" name="Oval 43"/>
          <p:cNvSpPr>
            <a:spLocks noChangeArrowheads="1"/>
          </p:cNvSpPr>
          <p:nvPr/>
        </p:nvSpPr>
        <p:spPr bwMode="auto">
          <a:xfrm>
            <a:off x="3486150" y="5029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5400" name="Oval 44"/>
          <p:cNvSpPr>
            <a:spLocks noChangeArrowheads="1"/>
          </p:cNvSpPr>
          <p:nvPr/>
        </p:nvSpPr>
        <p:spPr bwMode="auto">
          <a:xfrm>
            <a:off x="2495550" y="57150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5401" name="Oval 45"/>
          <p:cNvSpPr>
            <a:spLocks noChangeArrowheads="1"/>
          </p:cNvSpPr>
          <p:nvPr/>
        </p:nvSpPr>
        <p:spPr bwMode="auto">
          <a:xfrm>
            <a:off x="5467350" y="4876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15402" name="Oval 46"/>
          <p:cNvSpPr>
            <a:spLocks noChangeArrowheads="1"/>
          </p:cNvSpPr>
          <p:nvPr/>
        </p:nvSpPr>
        <p:spPr bwMode="auto">
          <a:xfrm>
            <a:off x="4933950" y="5562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15403" name="AutoShape 47"/>
          <p:cNvCxnSpPr>
            <a:cxnSpLocks noChangeShapeType="1"/>
            <a:stCxn id="15397" idx="5"/>
            <a:endCxn id="15399" idx="1"/>
          </p:cNvCxnSpPr>
          <p:nvPr/>
        </p:nvCxnSpPr>
        <p:spPr bwMode="auto">
          <a:xfrm>
            <a:off x="3060700" y="4699001"/>
            <a:ext cx="469900" cy="3651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4" name="AutoShape 48"/>
          <p:cNvCxnSpPr>
            <a:cxnSpLocks noChangeShapeType="1"/>
            <a:stCxn id="15399" idx="3"/>
            <a:endCxn id="15400" idx="7"/>
          </p:cNvCxnSpPr>
          <p:nvPr/>
        </p:nvCxnSpPr>
        <p:spPr bwMode="auto">
          <a:xfrm flipH="1">
            <a:off x="2755900" y="5299076"/>
            <a:ext cx="774700" cy="4413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5" name="AutoShape 49"/>
          <p:cNvCxnSpPr>
            <a:cxnSpLocks noChangeShapeType="1"/>
            <a:stCxn id="15397" idx="3"/>
            <a:endCxn id="15400" idx="0"/>
          </p:cNvCxnSpPr>
          <p:nvPr/>
        </p:nvCxnSpPr>
        <p:spPr bwMode="auto">
          <a:xfrm flipH="1">
            <a:off x="2647950" y="46990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6" name="AutoShape 50"/>
          <p:cNvCxnSpPr>
            <a:cxnSpLocks noChangeShapeType="1"/>
            <a:stCxn id="15399" idx="6"/>
            <a:endCxn id="15402" idx="1"/>
          </p:cNvCxnSpPr>
          <p:nvPr/>
        </p:nvCxnSpPr>
        <p:spPr bwMode="auto">
          <a:xfrm>
            <a:off x="3800476" y="5181601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7" name="AutoShape 51"/>
          <p:cNvCxnSpPr>
            <a:cxnSpLocks noChangeShapeType="1"/>
            <a:stCxn id="15400" idx="6"/>
            <a:endCxn id="15402" idx="2"/>
          </p:cNvCxnSpPr>
          <p:nvPr/>
        </p:nvCxnSpPr>
        <p:spPr bwMode="auto">
          <a:xfrm flipV="1">
            <a:off x="2819401" y="57150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8" name="AutoShape 52"/>
          <p:cNvCxnSpPr>
            <a:cxnSpLocks noChangeShapeType="1"/>
            <a:stCxn id="15397" idx="6"/>
            <a:endCxn id="15398" idx="2"/>
          </p:cNvCxnSpPr>
          <p:nvPr/>
        </p:nvCxnSpPr>
        <p:spPr bwMode="auto">
          <a:xfrm flipV="1">
            <a:off x="3124201" y="4267200"/>
            <a:ext cx="1647825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9" name="AutoShape 53"/>
          <p:cNvCxnSpPr>
            <a:cxnSpLocks noChangeShapeType="1"/>
            <a:stCxn id="15399" idx="7"/>
            <a:endCxn id="15398" idx="3"/>
          </p:cNvCxnSpPr>
          <p:nvPr/>
        </p:nvCxnSpPr>
        <p:spPr bwMode="auto">
          <a:xfrm flipV="1">
            <a:off x="3746500" y="43846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0" name="AutoShape 54"/>
          <p:cNvCxnSpPr>
            <a:cxnSpLocks noChangeShapeType="1"/>
            <a:stCxn id="15401" idx="1"/>
            <a:endCxn id="15398" idx="5"/>
          </p:cNvCxnSpPr>
          <p:nvPr/>
        </p:nvCxnSpPr>
        <p:spPr bwMode="auto">
          <a:xfrm flipH="1" flipV="1">
            <a:off x="5041900" y="4384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1" name="AutoShape 55"/>
          <p:cNvCxnSpPr>
            <a:cxnSpLocks noChangeShapeType="1"/>
            <a:stCxn id="15402" idx="7"/>
            <a:endCxn id="15401" idx="3"/>
          </p:cNvCxnSpPr>
          <p:nvPr/>
        </p:nvCxnSpPr>
        <p:spPr bwMode="auto">
          <a:xfrm flipV="1">
            <a:off x="5194300" y="51466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12" name="Text Box 56"/>
          <p:cNvSpPr txBox="1">
            <a:spLocks noChangeArrowheads="1"/>
          </p:cNvSpPr>
          <p:nvPr/>
        </p:nvSpPr>
        <p:spPr bwMode="auto">
          <a:xfrm>
            <a:off x="3776663" y="4114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13" name="Text Box 57"/>
          <p:cNvSpPr txBox="1">
            <a:spLocks noChangeArrowheads="1"/>
          </p:cNvSpPr>
          <p:nvPr/>
        </p:nvSpPr>
        <p:spPr bwMode="auto">
          <a:xfrm>
            <a:off x="5267326" y="4433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</a:t>
            </a:r>
          </a:p>
        </p:txBody>
      </p:sp>
      <p:sp>
        <p:nvSpPr>
          <p:cNvPr id="15414" name="Text Box 58"/>
          <p:cNvSpPr txBox="1">
            <a:spLocks noChangeArrowheads="1"/>
          </p:cNvSpPr>
          <p:nvPr/>
        </p:nvSpPr>
        <p:spPr bwMode="auto">
          <a:xfrm>
            <a:off x="2427288" y="49022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15" name="Text Box 59"/>
          <p:cNvSpPr txBox="1">
            <a:spLocks noChangeArrowheads="1"/>
          </p:cNvSpPr>
          <p:nvPr/>
        </p:nvSpPr>
        <p:spPr bwMode="auto">
          <a:xfrm>
            <a:off x="4395788" y="51196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5416" name="Text Box 60"/>
          <p:cNvSpPr txBox="1">
            <a:spLocks noChangeArrowheads="1"/>
          </p:cNvSpPr>
          <p:nvPr/>
        </p:nvSpPr>
        <p:spPr bwMode="auto">
          <a:xfrm>
            <a:off x="3014663" y="48148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17" name="Text Box 61"/>
          <p:cNvSpPr txBox="1">
            <a:spLocks noChangeArrowheads="1"/>
          </p:cNvSpPr>
          <p:nvPr/>
        </p:nvSpPr>
        <p:spPr bwMode="auto">
          <a:xfrm>
            <a:off x="3654426" y="580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18" name="Text Box 62"/>
          <p:cNvSpPr txBox="1">
            <a:spLocks noChangeArrowheads="1"/>
          </p:cNvSpPr>
          <p:nvPr/>
        </p:nvSpPr>
        <p:spPr bwMode="auto">
          <a:xfrm>
            <a:off x="5319713" y="52768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</a:t>
            </a:r>
          </a:p>
        </p:txBody>
      </p:sp>
      <p:sp>
        <p:nvSpPr>
          <p:cNvPr id="15419" name="Text Box 63"/>
          <p:cNvSpPr txBox="1">
            <a:spLocks noChangeArrowheads="1"/>
          </p:cNvSpPr>
          <p:nvPr/>
        </p:nvSpPr>
        <p:spPr bwMode="auto">
          <a:xfrm>
            <a:off x="4248151" y="4662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15420" name="Text Box 64"/>
          <p:cNvSpPr txBox="1">
            <a:spLocks noChangeArrowheads="1"/>
          </p:cNvSpPr>
          <p:nvPr/>
        </p:nvSpPr>
        <p:spPr bwMode="auto">
          <a:xfrm>
            <a:off x="3221038" y="53784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5421" name="Text Box 65"/>
          <p:cNvSpPr txBox="1">
            <a:spLocks noChangeArrowheads="1"/>
          </p:cNvSpPr>
          <p:nvPr/>
        </p:nvSpPr>
        <p:spPr bwMode="auto">
          <a:xfrm>
            <a:off x="2266951" y="58674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422" name="Text Box 66"/>
          <p:cNvSpPr txBox="1">
            <a:spLocks noChangeArrowheads="1"/>
          </p:cNvSpPr>
          <p:nvPr/>
        </p:nvSpPr>
        <p:spPr bwMode="auto">
          <a:xfrm>
            <a:off x="5162551" y="5729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23" name="Text Box 67"/>
          <p:cNvSpPr txBox="1">
            <a:spLocks noChangeArrowheads="1"/>
          </p:cNvSpPr>
          <p:nvPr/>
        </p:nvSpPr>
        <p:spPr bwMode="auto">
          <a:xfrm>
            <a:off x="2571751" y="4205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24" name="Text Box 68"/>
          <p:cNvSpPr txBox="1">
            <a:spLocks noChangeArrowheads="1"/>
          </p:cNvSpPr>
          <p:nvPr/>
        </p:nvSpPr>
        <p:spPr bwMode="auto">
          <a:xfrm>
            <a:off x="3486151" y="471487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25" name="Text Box 69"/>
          <p:cNvSpPr txBox="1">
            <a:spLocks noChangeArrowheads="1"/>
          </p:cNvSpPr>
          <p:nvPr/>
        </p:nvSpPr>
        <p:spPr bwMode="auto">
          <a:xfrm>
            <a:off x="5729288" y="46624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426" name="Text Box 70"/>
          <p:cNvSpPr txBox="1">
            <a:spLocks noChangeArrowheads="1"/>
          </p:cNvSpPr>
          <p:nvPr/>
        </p:nvSpPr>
        <p:spPr bwMode="auto">
          <a:xfrm>
            <a:off x="5008563" y="3900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7</a:t>
            </a:r>
            <a:endParaRPr lang="en-US" altLang="lv-LV" sz="1800">
              <a:solidFill>
                <a:schemeClr val="tx2"/>
              </a:solidFill>
            </a:endParaRPr>
          </a:p>
        </p:txBody>
      </p:sp>
      <p:sp>
        <p:nvSpPr>
          <p:cNvPr id="15427" name="Freeform 71"/>
          <p:cNvSpPr>
            <a:spLocks/>
          </p:cNvSpPr>
          <p:nvPr/>
        </p:nvSpPr>
        <p:spPr bwMode="auto">
          <a:xfrm>
            <a:off x="6581775" y="1760539"/>
            <a:ext cx="1841500" cy="2181225"/>
          </a:xfrm>
          <a:custGeom>
            <a:avLst/>
            <a:gdLst>
              <a:gd name="T0" fmla="*/ 105846568 w 1160"/>
              <a:gd name="T1" fmla="*/ 1801911078 h 1374"/>
              <a:gd name="T2" fmla="*/ 120967499 w 1160"/>
              <a:gd name="T3" fmla="*/ 2147483647 h 1374"/>
              <a:gd name="T4" fmla="*/ 786288617 w 1160"/>
              <a:gd name="T5" fmla="*/ 2147483647 h 1374"/>
              <a:gd name="T6" fmla="*/ 1723786943 w 1160"/>
              <a:gd name="T7" fmla="*/ 2147483647 h 1374"/>
              <a:gd name="T8" fmla="*/ 2147483647 w 1160"/>
              <a:gd name="T9" fmla="*/ 1378526169 h 1374"/>
              <a:gd name="T10" fmla="*/ 1602819097 w 1160"/>
              <a:gd name="T11" fmla="*/ 183972184 h 1374"/>
              <a:gd name="T12" fmla="*/ 423386270 w 1160"/>
              <a:gd name="T13" fmla="*/ 274696239 h 1374"/>
              <a:gd name="T14" fmla="*/ 105846568 w 1160"/>
              <a:gd name="T15" fmla="*/ 1801911078 h 13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0"/>
              <a:gd name="T25" fmla="*/ 0 h 1374"/>
              <a:gd name="T26" fmla="*/ 1160 w 1160"/>
              <a:gd name="T27" fmla="*/ 1374 h 13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0" h="1374">
                <a:moveTo>
                  <a:pt x="42" y="715"/>
                </a:moveTo>
                <a:cubicBezTo>
                  <a:pt x="48" y="877"/>
                  <a:pt x="0" y="1165"/>
                  <a:pt x="48" y="1273"/>
                </a:cubicBezTo>
                <a:cubicBezTo>
                  <a:pt x="93" y="1374"/>
                  <a:pt x="206" y="1346"/>
                  <a:pt x="312" y="1321"/>
                </a:cubicBezTo>
                <a:cubicBezTo>
                  <a:pt x="418" y="1296"/>
                  <a:pt x="544" y="1252"/>
                  <a:pt x="684" y="1123"/>
                </a:cubicBezTo>
                <a:cubicBezTo>
                  <a:pt x="824" y="994"/>
                  <a:pt x="1160" y="722"/>
                  <a:pt x="1152" y="547"/>
                </a:cubicBezTo>
                <a:cubicBezTo>
                  <a:pt x="1144" y="372"/>
                  <a:pt x="800" y="146"/>
                  <a:pt x="636" y="73"/>
                </a:cubicBezTo>
                <a:cubicBezTo>
                  <a:pt x="472" y="0"/>
                  <a:pt x="267" y="2"/>
                  <a:pt x="168" y="109"/>
                </a:cubicBezTo>
                <a:cubicBezTo>
                  <a:pt x="69" y="216"/>
                  <a:pt x="36" y="553"/>
                  <a:pt x="42" y="71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5428" name="Oval 72"/>
          <p:cNvSpPr>
            <a:spLocks noChangeArrowheads="1"/>
          </p:cNvSpPr>
          <p:nvPr/>
        </p:nvSpPr>
        <p:spPr bwMode="auto">
          <a:xfrm>
            <a:off x="7162800" y="1981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5429" name="Oval 73"/>
          <p:cNvSpPr>
            <a:spLocks noChangeArrowheads="1"/>
          </p:cNvSpPr>
          <p:nvPr/>
        </p:nvSpPr>
        <p:spPr bwMode="auto">
          <a:xfrm>
            <a:off x="914400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sp>
        <p:nvSpPr>
          <p:cNvPr id="15430" name="Oval 74"/>
          <p:cNvSpPr>
            <a:spLocks noChangeArrowheads="1"/>
          </p:cNvSpPr>
          <p:nvPr/>
        </p:nvSpPr>
        <p:spPr bwMode="auto">
          <a:xfrm>
            <a:off x="7848600" y="25908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5431" name="Oval 75"/>
          <p:cNvSpPr>
            <a:spLocks noChangeArrowheads="1"/>
          </p:cNvSpPr>
          <p:nvPr/>
        </p:nvSpPr>
        <p:spPr bwMode="auto">
          <a:xfrm>
            <a:off x="6858000" y="3276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432" name="Oval 76"/>
          <p:cNvSpPr>
            <a:spLocks noChangeArrowheads="1"/>
          </p:cNvSpPr>
          <p:nvPr/>
        </p:nvSpPr>
        <p:spPr bwMode="auto">
          <a:xfrm>
            <a:off x="982980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15433" name="Oval 77"/>
          <p:cNvSpPr>
            <a:spLocks noChangeArrowheads="1"/>
          </p:cNvSpPr>
          <p:nvPr/>
        </p:nvSpPr>
        <p:spPr bwMode="auto">
          <a:xfrm>
            <a:off x="929640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15434" name="AutoShape 78"/>
          <p:cNvCxnSpPr>
            <a:cxnSpLocks noChangeShapeType="1"/>
            <a:stCxn id="15428" idx="5"/>
            <a:endCxn id="15430" idx="1"/>
          </p:cNvCxnSpPr>
          <p:nvPr/>
        </p:nvCxnSpPr>
        <p:spPr bwMode="auto">
          <a:xfrm>
            <a:off x="7423150" y="2260600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5" name="AutoShape 79"/>
          <p:cNvCxnSpPr>
            <a:cxnSpLocks noChangeShapeType="1"/>
            <a:stCxn id="15430" idx="3"/>
            <a:endCxn id="15431" idx="7"/>
          </p:cNvCxnSpPr>
          <p:nvPr/>
        </p:nvCxnSpPr>
        <p:spPr bwMode="auto">
          <a:xfrm flipH="1">
            <a:off x="7118350" y="2870200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6" name="AutoShape 80"/>
          <p:cNvCxnSpPr>
            <a:cxnSpLocks noChangeShapeType="1"/>
            <a:stCxn id="15428" idx="3"/>
            <a:endCxn id="15431" idx="0"/>
          </p:cNvCxnSpPr>
          <p:nvPr/>
        </p:nvCxnSpPr>
        <p:spPr bwMode="auto">
          <a:xfrm flipH="1">
            <a:off x="7010400" y="22606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7" name="AutoShape 81"/>
          <p:cNvCxnSpPr>
            <a:cxnSpLocks noChangeShapeType="1"/>
            <a:stCxn id="15430" idx="6"/>
            <a:endCxn id="15433" idx="1"/>
          </p:cNvCxnSpPr>
          <p:nvPr/>
        </p:nvCxnSpPr>
        <p:spPr bwMode="auto">
          <a:xfrm>
            <a:off x="8172450" y="2743201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8" name="AutoShape 82"/>
          <p:cNvCxnSpPr>
            <a:cxnSpLocks noChangeShapeType="1"/>
            <a:stCxn id="15431" idx="6"/>
            <a:endCxn id="15433" idx="2"/>
          </p:cNvCxnSpPr>
          <p:nvPr/>
        </p:nvCxnSpPr>
        <p:spPr bwMode="auto">
          <a:xfrm flipV="1">
            <a:off x="7181851" y="32766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9" name="AutoShape 83"/>
          <p:cNvCxnSpPr>
            <a:cxnSpLocks noChangeShapeType="1"/>
            <a:stCxn id="15428" idx="6"/>
            <a:endCxn id="15429" idx="2"/>
          </p:cNvCxnSpPr>
          <p:nvPr/>
        </p:nvCxnSpPr>
        <p:spPr bwMode="auto">
          <a:xfrm flipV="1">
            <a:off x="7486651" y="1828800"/>
            <a:ext cx="1647825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0" name="AutoShape 84"/>
          <p:cNvCxnSpPr>
            <a:cxnSpLocks noChangeShapeType="1"/>
            <a:stCxn id="15430" idx="7"/>
            <a:endCxn id="15429" idx="3"/>
          </p:cNvCxnSpPr>
          <p:nvPr/>
        </p:nvCxnSpPr>
        <p:spPr bwMode="auto">
          <a:xfrm flipV="1">
            <a:off x="8108950" y="1946276"/>
            <a:ext cx="1079500" cy="669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1" name="AutoShape 85"/>
          <p:cNvCxnSpPr>
            <a:cxnSpLocks noChangeShapeType="1"/>
            <a:stCxn id="15432" idx="1"/>
            <a:endCxn id="15429" idx="5"/>
          </p:cNvCxnSpPr>
          <p:nvPr/>
        </p:nvCxnSpPr>
        <p:spPr bwMode="auto">
          <a:xfrm flipH="1" flipV="1">
            <a:off x="940435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2" name="AutoShape 86"/>
          <p:cNvCxnSpPr>
            <a:cxnSpLocks noChangeShapeType="1"/>
            <a:stCxn id="15433" idx="7"/>
            <a:endCxn id="15432" idx="3"/>
          </p:cNvCxnSpPr>
          <p:nvPr/>
        </p:nvCxnSpPr>
        <p:spPr bwMode="auto">
          <a:xfrm flipV="1">
            <a:off x="9556750" y="27082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3" name="Text Box 87"/>
          <p:cNvSpPr txBox="1">
            <a:spLocks noChangeArrowheads="1"/>
          </p:cNvSpPr>
          <p:nvPr/>
        </p:nvSpPr>
        <p:spPr bwMode="auto">
          <a:xfrm>
            <a:off x="8139113" y="16764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44" name="Text Box 88"/>
          <p:cNvSpPr txBox="1">
            <a:spLocks noChangeArrowheads="1"/>
          </p:cNvSpPr>
          <p:nvPr/>
        </p:nvSpPr>
        <p:spPr bwMode="auto">
          <a:xfrm>
            <a:off x="9629776" y="199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</a:t>
            </a:r>
          </a:p>
        </p:txBody>
      </p:sp>
      <p:sp>
        <p:nvSpPr>
          <p:cNvPr id="15445" name="Text Box 89"/>
          <p:cNvSpPr txBox="1">
            <a:spLocks noChangeArrowheads="1"/>
          </p:cNvSpPr>
          <p:nvPr/>
        </p:nvSpPr>
        <p:spPr bwMode="auto">
          <a:xfrm>
            <a:off x="6789738" y="2463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46" name="Text Box 90"/>
          <p:cNvSpPr txBox="1">
            <a:spLocks noChangeArrowheads="1"/>
          </p:cNvSpPr>
          <p:nvPr/>
        </p:nvSpPr>
        <p:spPr bwMode="auto">
          <a:xfrm>
            <a:off x="8758238" y="268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5447" name="Text Box 91"/>
          <p:cNvSpPr txBox="1">
            <a:spLocks noChangeArrowheads="1"/>
          </p:cNvSpPr>
          <p:nvPr/>
        </p:nvSpPr>
        <p:spPr bwMode="auto">
          <a:xfrm>
            <a:off x="737711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48" name="Text Box 92"/>
          <p:cNvSpPr txBox="1">
            <a:spLocks noChangeArrowheads="1"/>
          </p:cNvSpPr>
          <p:nvPr/>
        </p:nvSpPr>
        <p:spPr bwMode="auto">
          <a:xfrm>
            <a:off x="8016876" y="3367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49" name="Text Box 93"/>
          <p:cNvSpPr txBox="1">
            <a:spLocks noChangeArrowheads="1"/>
          </p:cNvSpPr>
          <p:nvPr/>
        </p:nvSpPr>
        <p:spPr bwMode="auto">
          <a:xfrm>
            <a:off x="9682163" y="28384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</a:t>
            </a:r>
          </a:p>
        </p:txBody>
      </p:sp>
      <p:sp>
        <p:nvSpPr>
          <p:cNvPr id="15450" name="Text Box 94"/>
          <p:cNvSpPr txBox="1">
            <a:spLocks noChangeArrowheads="1"/>
          </p:cNvSpPr>
          <p:nvPr/>
        </p:nvSpPr>
        <p:spPr bwMode="auto">
          <a:xfrm>
            <a:off x="8610601" y="222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15451" name="Text Box 95"/>
          <p:cNvSpPr txBox="1">
            <a:spLocks noChangeArrowheads="1"/>
          </p:cNvSpPr>
          <p:nvPr/>
        </p:nvSpPr>
        <p:spPr bwMode="auto">
          <a:xfrm>
            <a:off x="7583488" y="29400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5452" name="Text Box 96"/>
          <p:cNvSpPr txBox="1">
            <a:spLocks noChangeArrowheads="1"/>
          </p:cNvSpPr>
          <p:nvPr/>
        </p:nvSpPr>
        <p:spPr bwMode="auto">
          <a:xfrm>
            <a:off x="6629401" y="34290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453" name="Text Box 97"/>
          <p:cNvSpPr txBox="1">
            <a:spLocks noChangeArrowheads="1"/>
          </p:cNvSpPr>
          <p:nvPr/>
        </p:nvSpPr>
        <p:spPr bwMode="auto">
          <a:xfrm>
            <a:off x="9525001" y="3290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54" name="Text Box 98"/>
          <p:cNvSpPr txBox="1">
            <a:spLocks noChangeArrowheads="1"/>
          </p:cNvSpPr>
          <p:nvPr/>
        </p:nvSpPr>
        <p:spPr bwMode="auto">
          <a:xfrm>
            <a:off x="6934201" y="1766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55" name="Text Box 99"/>
          <p:cNvSpPr txBox="1">
            <a:spLocks noChangeArrowheads="1"/>
          </p:cNvSpPr>
          <p:nvPr/>
        </p:nvSpPr>
        <p:spPr bwMode="auto">
          <a:xfrm>
            <a:off x="7848601" y="227647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56" name="Text Box 100"/>
          <p:cNvSpPr txBox="1">
            <a:spLocks noChangeArrowheads="1"/>
          </p:cNvSpPr>
          <p:nvPr/>
        </p:nvSpPr>
        <p:spPr bwMode="auto">
          <a:xfrm>
            <a:off x="10091738" y="22240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457" name="Text Box 101"/>
          <p:cNvSpPr txBox="1">
            <a:spLocks noChangeArrowheads="1"/>
          </p:cNvSpPr>
          <p:nvPr/>
        </p:nvSpPr>
        <p:spPr bwMode="auto">
          <a:xfrm>
            <a:off x="9371013" y="1462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7</a:t>
            </a:r>
            <a:endParaRPr lang="en-US" altLang="lv-LV" sz="1800">
              <a:solidFill>
                <a:schemeClr val="tx2"/>
              </a:solidFill>
            </a:endParaRPr>
          </a:p>
        </p:txBody>
      </p:sp>
      <p:sp>
        <p:nvSpPr>
          <p:cNvPr id="15458" name="Freeform 102"/>
          <p:cNvSpPr>
            <a:spLocks/>
          </p:cNvSpPr>
          <p:nvPr/>
        </p:nvSpPr>
        <p:spPr bwMode="auto">
          <a:xfrm>
            <a:off x="6553201" y="3889376"/>
            <a:ext cx="3336925" cy="2511425"/>
          </a:xfrm>
          <a:custGeom>
            <a:avLst/>
            <a:gdLst>
              <a:gd name="T0" fmla="*/ 206652766 w 2102"/>
              <a:gd name="T1" fmla="*/ 2147483647 h 1582"/>
              <a:gd name="T2" fmla="*/ 176410905 w 2102"/>
              <a:gd name="T3" fmla="*/ 2147483647 h 1582"/>
              <a:gd name="T4" fmla="*/ 1265118247 w 2102"/>
              <a:gd name="T5" fmla="*/ 2147483647 h 1582"/>
              <a:gd name="T6" fmla="*/ 2147483647 w 2102"/>
              <a:gd name="T7" fmla="*/ 2147483647 h 1582"/>
              <a:gd name="T8" fmla="*/ 2147483647 w 2102"/>
              <a:gd name="T9" fmla="*/ 814011210 h 1582"/>
              <a:gd name="T10" fmla="*/ 2147483647 w 2102"/>
              <a:gd name="T11" fmla="*/ 57964394 h 1582"/>
              <a:gd name="T12" fmla="*/ 2147483647 w 2102"/>
              <a:gd name="T13" fmla="*/ 466229755 h 1582"/>
              <a:gd name="T14" fmla="*/ 524192455 w 2102"/>
              <a:gd name="T15" fmla="*/ 919857938 h 1582"/>
              <a:gd name="T16" fmla="*/ 206652766 w 2102"/>
              <a:gd name="T17" fmla="*/ 2147483647 h 15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2"/>
              <a:gd name="T28" fmla="*/ 0 h 1582"/>
              <a:gd name="T29" fmla="*/ 2102 w 2102"/>
              <a:gd name="T30" fmla="*/ 1582 h 15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2" h="1582">
                <a:moveTo>
                  <a:pt x="82" y="971"/>
                </a:moveTo>
                <a:cubicBezTo>
                  <a:pt x="88" y="1133"/>
                  <a:pt x="0" y="1416"/>
                  <a:pt x="70" y="1499"/>
                </a:cubicBezTo>
                <a:cubicBezTo>
                  <a:pt x="140" y="1582"/>
                  <a:pt x="297" y="1572"/>
                  <a:pt x="502" y="1469"/>
                </a:cubicBezTo>
                <a:cubicBezTo>
                  <a:pt x="707" y="1366"/>
                  <a:pt x="1046" y="1072"/>
                  <a:pt x="1300" y="881"/>
                </a:cubicBezTo>
                <a:cubicBezTo>
                  <a:pt x="1554" y="690"/>
                  <a:pt x="1950" y="466"/>
                  <a:pt x="2026" y="323"/>
                </a:cubicBezTo>
                <a:cubicBezTo>
                  <a:pt x="2102" y="180"/>
                  <a:pt x="1933" y="46"/>
                  <a:pt x="1756" y="23"/>
                </a:cubicBezTo>
                <a:cubicBezTo>
                  <a:pt x="1579" y="0"/>
                  <a:pt x="1222" y="128"/>
                  <a:pt x="964" y="185"/>
                </a:cubicBezTo>
                <a:cubicBezTo>
                  <a:pt x="706" y="242"/>
                  <a:pt x="355" y="234"/>
                  <a:pt x="208" y="365"/>
                </a:cubicBezTo>
                <a:cubicBezTo>
                  <a:pt x="61" y="496"/>
                  <a:pt x="76" y="809"/>
                  <a:pt x="82" y="97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5459" name="Oval 103"/>
          <p:cNvSpPr>
            <a:spLocks noChangeArrowheads="1"/>
          </p:cNvSpPr>
          <p:nvPr/>
        </p:nvSpPr>
        <p:spPr bwMode="auto">
          <a:xfrm>
            <a:off x="7197725" y="45164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5460" name="Oval 104"/>
          <p:cNvSpPr>
            <a:spLocks noChangeArrowheads="1"/>
          </p:cNvSpPr>
          <p:nvPr/>
        </p:nvSpPr>
        <p:spPr bwMode="auto">
          <a:xfrm>
            <a:off x="9178925" y="42116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5461" name="Oval 105"/>
          <p:cNvSpPr>
            <a:spLocks noChangeArrowheads="1"/>
          </p:cNvSpPr>
          <p:nvPr/>
        </p:nvSpPr>
        <p:spPr bwMode="auto">
          <a:xfrm>
            <a:off x="7883525" y="51260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5462" name="Oval 106"/>
          <p:cNvSpPr>
            <a:spLocks noChangeArrowheads="1"/>
          </p:cNvSpPr>
          <p:nvPr/>
        </p:nvSpPr>
        <p:spPr bwMode="auto">
          <a:xfrm>
            <a:off x="6892925" y="58118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463" name="Oval 107"/>
          <p:cNvSpPr>
            <a:spLocks noChangeArrowheads="1"/>
          </p:cNvSpPr>
          <p:nvPr/>
        </p:nvSpPr>
        <p:spPr bwMode="auto">
          <a:xfrm>
            <a:off x="9864725" y="49736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15464" name="Oval 108"/>
          <p:cNvSpPr>
            <a:spLocks noChangeArrowheads="1"/>
          </p:cNvSpPr>
          <p:nvPr/>
        </p:nvSpPr>
        <p:spPr bwMode="auto">
          <a:xfrm>
            <a:off x="9331325" y="5659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15465" name="AutoShape 109"/>
          <p:cNvCxnSpPr>
            <a:cxnSpLocks noChangeShapeType="1"/>
            <a:stCxn id="15459" idx="5"/>
            <a:endCxn id="15461" idx="1"/>
          </p:cNvCxnSpPr>
          <p:nvPr/>
        </p:nvCxnSpPr>
        <p:spPr bwMode="auto">
          <a:xfrm>
            <a:off x="7458075" y="4795838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6" name="AutoShape 110"/>
          <p:cNvCxnSpPr>
            <a:cxnSpLocks noChangeShapeType="1"/>
            <a:stCxn id="15461" idx="3"/>
            <a:endCxn id="15462" idx="7"/>
          </p:cNvCxnSpPr>
          <p:nvPr/>
        </p:nvCxnSpPr>
        <p:spPr bwMode="auto">
          <a:xfrm flipH="1">
            <a:off x="7153275" y="5405438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7" name="AutoShape 111"/>
          <p:cNvCxnSpPr>
            <a:cxnSpLocks noChangeShapeType="1"/>
            <a:stCxn id="15459" idx="3"/>
            <a:endCxn id="15462" idx="0"/>
          </p:cNvCxnSpPr>
          <p:nvPr/>
        </p:nvCxnSpPr>
        <p:spPr bwMode="auto">
          <a:xfrm flipH="1">
            <a:off x="7045325" y="4795838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8" name="AutoShape 112"/>
          <p:cNvCxnSpPr>
            <a:cxnSpLocks noChangeShapeType="1"/>
            <a:stCxn id="15461" idx="6"/>
            <a:endCxn id="15464" idx="1"/>
          </p:cNvCxnSpPr>
          <p:nvPr/>
        </p:nvCxnSpPr>
        <p:spPr bwMode="auto">
          <a:xfrm>
            <a:off x="8207375" y="5278439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9" name="AutoShape 113"/>
          <p:cNvCxnSpPr>
            <a:cxnSpLocks noChangeShapeType="1"/>
            <a:stCxn id="15462" idx="6"/>
            <a:endCxn id="15464" idx="2"/>
          </p:cNvCxnSpPr>
          <p:nvPr/>
        </p:nvCxnSpPr>
        <p:spPr bwMode="auto">
          <a:xfrm flipV="1">
            <a:off x="7216776" y="5811838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70" name="AutoShape 114"/>
          <p:cNvCxnSpPr>
            <a:cxnSpLocks noChangeShapeType="1"/>
            <a:stCxn id="15459" idx="6"/>
            <a:endCxn id="15460" idx="2"/>
          </p:cNvCxnSpPr>
          <p:nvPr/>
        </p:nvCxnSpPr>
        <p:spPr bwMode="auto">
          <a:xfrm flipV="1">
            <a:off x="7521575" y="4364038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71" name="AutoShape 115"/>
          <p:cNvCxnSpPr>
            <a:cxnSpLocks noChangeShapeType="1"/>
            <a:stCxn id="15461" idx="7"/>
            <a:endCxn id="15460" idx="3"/>
          </p:cNvCxnSpPr>
          <p:nvPr/>
        </p:nvCxnSpPr>
        <p:spPr bwMode="auto">
          <a:xfrm flipV="1">
            <a:off x="8143875" y="4491038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72" name="AutoShape 116"/>
          <p:cNvCxnSpPr>
            <a:cxnSpLocks noChangeShapeType="1"/>
            <a:stCxn id="15463" idx="1"/>
            <a:endCxn id="15460" idx="5"/>
          </p:cNvCxnSpPr>
          <p:nvPr/>
        </p:nvCxnSpPr>
        <p:spPr bwMode="auto">
          <a:xfrm flipH="1" flipV="1">
            <a:off x="9439275" y="4491039"/>
            <a:ext cx="469900" cy="517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73" name="AutoShape 117"/>
          <p:cNvCxnSpPr>
            <a:cxnSpLocks noChangeShapeType="1"/>
            <a:stCxn id="15464" idx="7"/>
            <a:endCxn id="15463" idx="3"/>
          </p:cNvCxnSpPr>
          <p:nvPr/>
        </p:nvCxnSpPr>
        <p:spPr bwMode="auto">
          <a:xfrm flipV="1">
            <a:off x="9591675" y="5243513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74" name="Text Box 118"/>
          <p:cNvSpPr txBox="1">
            <a:spLocks noChangeArrowheads="1"/>
          </p:cNvSpPr>
          <p:nvPr/>
        </p:nvSpPr>
        <p:spPr bwMode="auto">
          <a:xfrm>
            <a:off x="8174038" y="42116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75" name="Text Box 119"/>
          <p:cNvSpPr txBox="1">
            <a:spLocks noChangeArrowheads="1"/>
          </p:cNvSpPr>
          <p:nvPr/>
        </p:nvSpPr>
        <p:spPr bwMode="auto">
          <a:xfrm>
            <a:off x="9664701" y="453072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5476" name="Text Box 120"/>
          <p:cNvSpPr txBox="1">
            <a:spLocks noChangeArrowheads="1"/>
          </p:cNvSpPr>
          <p:nvPr/>
        </p:nvSpPr>
        <p:spPr bwMode="auto">
          <a:xfrm>
            <a:off x="6824663" y="49990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77" name="Text Box 121"/>
          <p:cNvSpPr txBox="1">
            <a:spLocks noChangeArrowheads="1"/>
          </p:cNvSpPr>
          <p:nvPr/>
        </p:nvSpPr>
        <p:spPr bwMode="auto">
          <a:xfrm>
            <a:off x="8793163" y="52165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5478" name="Text Box 122"/>
          <p:cNvSpPr txBox="1">
            <a:spLocks noChangeArrowheads="1"/>
          </p:cNvSpPr>
          <p:nvPr/>
        </p:nvSpPr>
        <p:spPr bwMode="auto">
          <a:xfrm>
            <a:off x="7412038" y="49117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79" name="Text Box 123"/>
          <p:cNvSpPr txBox="1">
            <a:spLocks noChangeArrowheads="1"/>
          </p:cNvSpPr>
          <p:nvPr/>
        </p:nvSpPr>
        <p:spPr bwMode="auto">
          <a:xfrm>
            <a:off x="8051801" y="590232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80" name="Text Box 124"/>
          <p:cNvSpPr txBox="1">
            <a:spLocks noChangeArrowheads="1"/>
          </p:cNvSpPr>
          <p:nvPr/>
        </p:nvSpPr>
        <p:spPr bwMode="auto">
          <a:xfrm>
            <a:off x="9717088" y="53736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</a:t>
            </a:r>
          </a:p>
        </p:txBody>
      </p:sp>
      <p:sp>
        <p:nvSpPr>
          <p:cNvPr id="15481" name="Text Box 125"/>
          <p:cNvSpPr txBox="1">
            <a:spLocks noChangeArrowheads="1"/>
          </p:cNvSpPr>
          <p:nvPr/>
        </p:nvSpPr>
        <p:spPr bwMode="auto">
          <a:xfrm>
            <a:off x="8645526" y="475932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15482" name="Text Box 126"/>
          <p:cNvSpPr txBox="1">
            <a:spLocks noChangeArrowheads="1"/>
          </p:cNvSpPr>
          <p:nvPr/>
        </p:nvSpPr>
        <p:spPr bwMode="auto">
          <a:xfrm>
            <a:off x="7618413" y="5475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5483" name="Text Box 127"/>
          <p:cNvSpPr txBox="1">
            <a:spLocks noChangeArrowheads="1"/>
          </p:cNvSpPr>
          <p:nvPr/>
        </p:nvSpPr>
        <p:spPr bwMode="auto">
          <a:xfrm>
            <a:off x="6664326" y="59642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484" name="Text Box 128"/>
          <p:cNvSpPr txBox="1">
            <a:spLocks noChangeArrowheads="1"/>
          </p:cNvSpPr>
          <p:nvPr/>
        </p:nvSpPr>
        <p:spPr bwMode="auto">
          <a:xfrm>
            <a:off x="9559926" y="582612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85" name="Text Box 129"/>
          <p:cNvSpPr txBox="1">
            <a:spLocks noChangeArrowheads="1"/>
          </p:cNvSpPr>
          <p:nvPr/>
        </p:nvSpPr>
        <p:spPr bwMode="auto">
          <a:xfrm>
            <a:off x="6969126" y="430212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86" name="Text Box 130"/>
          <p:cNvSpPr txBox="1">
            <a:spLocks noChangeArrowheads="1"/>
          </p:cNvSpPr>
          <p:nvPr/>
        </p:nvSpPr>
        <p:spPr bwMode="auto">
          <a:xfrm>
            <a:off x="7883526" y="48117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87" name="Text Box 131"/>
          <p:cNvSpPr txBox="1">
            <a:spLocks noChangeArrowheads="1"/>
          </p:cNvSpPr>
          <p:nvPr/>
        </p:nvSpPr>
        <p:spPr bwMode="auto">
          <a:xfrm>
            <a:off x="10144126" y="4757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5488" name="Text Box 132"/>
          <p:cNvSpPr txBox="1">
            <a:spLocks noChangeArrowheads="1"/>
          </p:cNvSpPr>
          <p:nvPr/>
        </p:nvSpPr>
        <p:spPr bwMode="auto">
          <a:xfrm>
            <a:off x="9405938" y="39973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7</a:t>
            </a:r>
            <a:endParaRPr lang="en-US" altLang="lv-LV" sz="1800">
              <a:solidFill>
                <a:schemeClr val="tx2"/>
              </a:solidFill>
            </a:endParaRPr>
          </a:p>
        </p:txBody>
      </p:sp>
      <p:sp>
        <p:nvSpPr>
          <p:cNvPr id="15489" name="AutoShape 133"/>
          <p:cNvSpPr>
            <a:spLocks noChangeArrowheads="1"/>
          </p:cNvSpPr>
          <p:nvPr/>
        </p:nvSpPr>
        <p:spPr bwMode="auto">
          <a:xfrm rot="5400000">
            <a:off x="8234363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5490" name="AutoShape 134"/>
          <p:cNvSpPr>
            <a:spLocks noChangeArrowheads="1"/>
          </p:cNvSpPr>
          <p:nvPr/>
        </p:nvSpPr>
        <p:spPr bwMode="auto">
          <a:xfrm rot="8100000" flipH="1" flipV="1">
            <a:off x="5764214" y="3797301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5491" name="AutoShape 135"/>
          <p:cNvSpPr>
            <a:spLocks noChangeArrowheads="1"/>
          </p:cNvSpPr>
          <p:nvPr/>
        </p:nvSpPr>
        <p:spPr bwMode="auto">
          <a:xfrm rot="5400000">
            <a:off x="3814763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093670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(contd.)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56C75E2-7ACF-433F-B7FC-42C43FE187CE}" type="slidenum">
              <a:rPr lang="en-US" altLang="lv-LV" sz="1400"/>
              <a:pPr eaLnBrk="1" hangingPunct="1"/>
              <a:t>49</a:t>
            </a:fld>
            <a:endParaRPr lang="en-US" altLang="lv-LV" sz="1400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Minimum Spanning Trees</a:t>
            </a:r>
          </a:p>
        </p:txBody>
      </p:sp>
      <p:sp>
        <p:nvSpPr>
          <p:cNvPr id="16389" name="Freeform 3"/>
          <p:cNvSpPr>
            <a:spLocks/>
          </p:cNvSpPr>
          <p:nvPr/>
        </p:nvSpPr>
        <p:spPr bwMode="auto">
          <a:xfrm>
            <a:off x="2286001" y="1630363"/>
            <a:ext cx="4037013" cy="2557462"/>
          </a:xfrm>
          <a:custGeom>
            <a:avLst/>
            <a:gdLst>
              <a:gd name="T0" fmla="*/ 206652808 w 2543"/>
              <a:gd name="T1" fmla="*/ 2147483647 h 1611"/>
              <a:gd name="T2" fmla="*/ 176410941 w 2543"/>
              <a:gd name="T3" fmla="*/ 2147483647 h 1611"/>
              <a:gd name="T4" fmla="*/ 1265118505 w 2543"/>
              <a:gd name="T5" fmla="*/ 2147483647 h 1611"/>
              <a:gd name="T6" fmla="*/ 2147483647 w 2543"/>
              <a:gd name="T7" fmla="*/ 2147483647 h 1611"/>
              <a:gd name="T8" fmla="*/ 2147483647 w 2543"/>
              <a:gd name="T9" fmla="*/ 1509572444 h 1611"/>
              <a:gd name="T10" fmla="*/ 2147483647 w 2543"/>
              <a:gd name="T11" fmla="*/ 2147483647 h 1611"/>
              <a:gd name="T12" fmla="*/ 2147483647 w 2543"/>
              <a:gd name="T13" fmla="*/ 2147483647 h 1611"/>
              <a:gd name="T14" fmla="*/ 2147483647 w 2543"/>
              <a:gd name="T15" fmla="*/ 1328121285 h 1611"/>
              <a:gd name="T16" fmla="*/ 2147483647 w 2543"/>
              <a:gd name="T17" fmla="*/ 131048109 h 1611"/>
              <a:gd name="T18" fmla="*/ 2147483647 w 2543"/>
              <a:gd name="T19" fmla="*/ 539313367 h 1611"/>
              <a:gd name="T20" fmla="*/ 524192562 w 2543"/>
              <a:gd name="T21" fmla="*/ 992941464 h 1611"/>
              <a:gd name="T22" fmla="*/ 206652808 w 2543"/>
              <a:gd name="T23" fmla="*/ 2147483647 h 16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43"/>
              <a:gd name="T37" fmla="*/ 0 h 1611"/>
              <a:gd name="T38" fmla="*/ 2543 w 2543"/>
              <a:gd name="T39" fmla="*/ 1611 h 161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43" h="1611">
                <a:moveTo>
                  <a:pt x="82" y="1000"/>
                </a:moveTo>
                <a:cubicBezTo>
                  <a:pt x="88" y="1162"/>
                  <a:pt x="0" y="1445"/>
                  <a:pt x="70" y="1528"/>
                </a:cubicBezTo>
                <a:cubicBezTo>
                  <a:pt x="140" y="1611"/>
                  <a:pt x="297" y="1601"/>
                  <a:pt x="502" y="1498"/>
                </a:cubicBezTo>
                <a:cubicBezTo>
                  <a:pt x="707" y="1395"/>
                  <a:pt x="1096" y="1060"/>
                  <a:pt x="1300" y="910"/>
                </a:cubicBezTo>
                <a:cubicBezTo>
                  <a:pt x="1504" y="760"/>
                  <a:pt x="1618" y="602"/>
                  <a:pt x="1728" y="599"/>
                </a:cubicBezTo>
                <a:cubicBezTo>
                  <a:pt x="1838" y="596"/>
                  <a:pt x="1844" y="833"/>
                  <a:pt x="1962" y="893"/>
                </a:cubicBezTo>
                <a:cubicBezTo>
                  <a:pt x="2080" y="953"/>
                  <a:pt x="2358" y="1020"/>
                  <a:pt x="2436" y="959"/>
                </a:cubicBezTo>
                <a:cubicBezTo>
                  <a:pt x="2514" y="898"/>
                  <a:pt x="2543" y="678"/>
                  <a:pt x="2430" y="527"/>
                </a:cubicBezTo>
                <a:cubicBezTo>
                  <a:pt x="2317" y="376"/>
                  <a:pt x="2000" y="104"/>
                  <a:pt x="1756" y="52"/>
                </a:cubicBezTo>
                <a:cubicBezTo>
                  <a:pt x="1512" y="0"/>
                  <a:pt x="1222" y="157"/>
                  <a:pt x="964" y="214"/>
                </a:cubicBezTo>
                <a:cubicBezTo>
                  <a:pt x="706" y="271"/>
                  <a:pt x="355" y="263"/>
                  <a:pt x="208" y="394"/>
                </a:cubicBezTo>
                <a:cubicBezTo>
                  <a:pt x="61" y="525"/>
                  <a:pt x="76" y="838"/>
                  <a:pt x="82" y="100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6390" name="Oval 4"/>
          <p:cNvSpPr>
            <a:spLocks noChangeArrowheads="1"/>
          </p:cNvSpPr>
          <p:nvPr/>
        </p:nvSpPr>
        <p:spPr bwMode="auto">
          <a:xfrm>
            <a:off x="2930525" y="23034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391" name="Oval 5"/>
          <p:cNvSpPr>
            <a:spLocks noChangeArrowheads="1"/>
          </p:cNvSpPr>
          <p:nvPr/>
        </p:nvSpPr>
        <p:spPr bwMode="auto">
          <a:xfrm>
            <a:off x="4911725" y="19986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6392" name="Oval 6"/>
          <p:cNvSpPr>
            <a:spLocks noChangeArrowheads="1"/>
          </p:cNvSpPr>
          <p:nvPr/>
        </p:nvSpPr>
        <p:spPr bwMode="auto">
          <a:xfrm>
            <a:off x="3616325" y="29130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2625725" y="35988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5597525" y="27606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6395" name="Oval 9"/>
          <p:cNvSpPr>
            <a:spLocks noChangeArrowheads="1"/>
          </p:cNvSpPr>
          <p:nvPr/>
        </p:nvSpPr>
        <p:spPr bwMode="auto">
          <a:xfrm>
            <a:off x="5064125" y="34464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16396" name="AutoShape 10"/>
          <p:cNvCxnSpPr>
            <a:cxnSpLocks noChangeShapeType="1"/>
            <a:stCxn id="16390" idx="5"/>
            <a:endCxn id="16392" idx="1"/>
          </p:cNvCxnSpPr>
          <p:nvPr/>
        </p:nvCxnSpPr>
        <p:spPr bwMode="auto">
          <a:xfrm>
            <a:off x="3190875" y="2582863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AutoShape 11"/>
          <p:cNvCxnSpPr>
            <a:cxnSpLocks noChangeShapeType="1"/>
            <a:stCxn id="16392" idx="3"/>
            <a:endCxn id="16393" idx="7"/>
          </p:cNvCxnSpPr>
          <p:nvPr/>
        </p:nvCxnSpPr>
        <p:spPr bwMode="auto">
          <a:xfrm flipH="1">
            <a:off x="2886075" y="3192463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12"/>
          <p:cNvCxnSpPr>
            <a:cxnSpLocks noChangeShapeType="1"/>
            <a:stCxn id="16390" idx="3"/>
            <a:endCxn id="16393" idx="0"/>
          </p:cNvCxnSpPr>
          <p:nvPr/>
        </p:nvCxnSpPr>
        <p:spPr bwMode="auto">
          <a:xfrm flipH="1">
            <a:off x="2778125" y="2582863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AutoShape 13"/>
          <p:cNvCxnSpPr>
            <a:cxnSpLocks noChangeShapeType="1"/>
            <a:stCxn id="16392" idx="6"/>
            <a:endCxn id="16395" idx="1"/>
          </p:cNvCxnSpPr>
          <p:nvPr/>
        </p:nvCxnSpPr>
        <p:spPr bwMode="auto">
          <a:xfrm>
            <a:off x="3940175" y="3065464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AutoShape 14"/>
          <p:cNvCxnSpPr>
            <a:cxnSpLocks noChangeShapeType="1"/>
            <a:stCxn id="16393" idx="6"/>
            <a:endCxn id="16395" idx="2"/>
          </p:cNvCxnSpPr>
          <p:nvPr/>
        </p:nvCxnSpPr>
        <p:spPr bwMode="auto">
          <a:xfrm flipV="1">
            <a:off x="2949576" y="3598863"/>
            <a:ext cx="2105025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15"/>
          <p:cNvCxnSpPr>
            <a:cxnSpLocks noChangeShapeType="1"/>
            <a:stCxn id="16390" idx="6"/>
            <a:endCxn id="16391" idx="2"/>
          </p:cNvCxnSpPr>
          <p:nvPr/>
        </p:nvCxnSpPr>
        <p:spPr bwMode="auto">
          <a:xfrm flipV="1">
            <a:off x="3254375" y="2151063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16"/>
          <p:cNvCxnSpPr>
            <a:cxnSpLocks noChangeShapeType="1"/>
            <a:stCxn id="16392" idx="7"/>
            <a:endCxn id="16391" idx="3"/>
          </p:cNvCxnSpPr>
          <p:nvPr/>
        </p:nvCxnSpPr>
        <p:spPr bwMode="auto">
          <a:xfrm flipV="1">
            <a:off x="3876675" y="2278063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7"/>
          <p:cNvCxnSpPr>
            <a:cxnSpLocks noChangeShapeType="1"/>
            <a:stCxn id="16394" idx="1"/>
            <a:endCxn id="16391" idx="5"/>
          </p:cNvCxnSpPr>
          <p:nvPr/>
        </p:nvCxnSpPr>
        <p:spPr bwMode="auto">
          <a:xfrm flipH="1" flipV="1">
            <a:off x="5172075" y="2278063"/>
            <a:ext cx="469900" cy="508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18"/>
          <p:cNvCxnSpPr>
            <a:cxnSpLocks noChangeShapeType="1"/>
            <a:stCxn id="16395" idx="7"/>
            <a:endCxn id="16394" idx="3"/>
          </p:cNvCxnSpPr>
          <p:nvPr/>
        </p:nvCxnSpPr>
        <p:spPr bwMode="auto">
          <a:xfrm flipV="1">
            <a:off x="5324475" y="3040064"/>
            <a:ext cx="317500" cy="441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3906838" y="19986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6406" name="Text Box 20"/>
          <p:cNvSpPr txBox="1">
            <a:spLocks noChangeArrowheads="1"/>
          </p:cNvSpPr>
          <p:nvPr/>
        </p:nvSpPr>
        <p:spPr bwMode="auto">
          <a:xfrm>
            <a:off x="5397501" y="23177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407" name="Text Box 21"/>
          <p:cNvSpPr txBox="1">
            <a:spLocks noChangeArrowheads="1"/>
          </p:cNvSpPr>
          <p:nvPr/>
        </p:nvSpPr>
        <p:spPr bwMode="auto">
          <a:xfrm>
            <a:off x="2557463" y="27860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08" name="Text Box 22"/>
          <p:cNvSpPr txBox="1">
            <a:spLocks noChangeArrowheads="1"/>
          </p:cNvSpPr>
          <p:nvPr/>
        </p:nvSpPr>
        <p:spPr bwMode="auto">
          <a:xfrm>
            <a:off x="4525963" y="30035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6409" name="Text Box 23"/>
          <p:cNvSpPr txBox="1">
            <a:spLocks noChangeArrowheads="1"/>
          </p:cNvSpPr>
          <p:nvPr/>
        </p:nvSpPr>
        <p:spPr bwMode="auto">
          <a:xfrm>
            <a:off x="3144838" y="26987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10" name="Text Box 24"/>
          <p:cNvSpPr txBox="1">
            <a:spLocks noChangeArrowheads="1"/>
          </p:cNvSpPr>
          <p:nvPr/>
        </p:nvSpPr>
        <p:spPr bwMode="auto">
          <a:xfrm>
            <a:off x="3784601" y="36893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sp>
        <p:nvSpPr>
          <p:cNvPr id="16411" name="Text Box 25"/>
          <p:cNvSpPr txBox="1">
            <a:spLocks noChangeArrowheads="1"/>
          </p:cNvSpPr>
          <p:nvPr/>
        </p:nvSpPr>
        <p:spPr bwMode="auto">
          <a:xfrm>
            <a:off x="5449888" y="3160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12" name="Text Box 26"/>
          <p:cNvSpPr txBox="1">
            <a:spLocks noChangeArrowheads="1"/>
          </p:cNvSpPr>
          <p:nvPr/>
        </p:nvSpPr>
        <p:spPr bwMode="auto">
          <a:xfrm>
            <a:off x="4378326" y="25463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16413" name="Text Box 27"/>
          <p:cNvSpPr txBox="1">
            <a:spLocks noChangeArrowheads="1"/>
          </p:cNvSpPr>
          <p:nvPr/>
        </p:nvSpPr>
        <p:spPr bwMode="auto">
          <a:xfrm>
            <a:off x="3351213" y="3262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6414" name="Text Box 28"/>
          <p:cNvSpPr txBox="1">
            <a:spLocks noChangeArrowheads="1"/>
          </p:cNvSpPr>
          <p:nvPr/>
        </p:nvSpPr>
        <p:spPr bwMode="auto">
          <a:xfrm>
            <a:off x="2397126" y="37512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6415" name="Text Box 29"/>
          <p:cNvSpPr txBox="1">
            <a:spLocks noChangeArrowheads="1"/>
          </p:cNvSpPr>
          <p:nvPr/>
        </p:nvSpPr>
        <p:spPr bwMode="auto">
          <a:xfrm>
            <a:off x="5292726" y="36131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16" name="Text Box 30"/>
          <p:cNvSpPr txBox="1">
            <a:spLocks noChangeArrowheads="1"/>
          </p:cNvSpPr>
          <p:nvPr/>
        </p:nvSpPr>
        <p:spPr bwMode="auto">
          <a:xfrm>
            <a:off x="2701926" y="20891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17" name="Text Box 31"/>
          <p:cNvSpPr txBox="1">
            <a:spLocks noChangeArrowheads="1"/>
          </p:cNvSpPr>
          <p:nvPr/>
        </p:nvSpPr>
        <p:spPr bwMode="auto">
          <a:xfrm>
            <a:off x="3616326" y="2598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18" name="Text Box 32"/>
          <p:cNvSpPr txBox="1">
            <a:spLocks noChangeArrowheads="1"/>
          </p:cNvSpPr>
          <p:nvPr/>
        </p:nvSpPr>
        <p:spPr bwMode="auto">
          <a:xfrm>
            <a:off x="5876926" y="25447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6419" name="Text Box 33"/>
          <p:cNvSpPr txBox="1">
            <a:spLocks noChangeArrowheads="1"/>
          </p:cNvSpPr>
          <p:nvPr/>
        </p:nvSpPr>
        <p:spPr bwMode="auto">
          <a:xfrm>
            <a:off x="5138738" y="17843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7</a:t>
            </a:r>
            <a:endParaRPr lang="en-US" altLang="lv-LV" sz="1800">
              <a:solidFill>
                <a:schemeClr val="tx2"/>
              </a:solidFill>
            </a:endParaRPr>
          </a:p>
        </p:txBody>
      </p:sp>
      <p:sp>
        <p:nvSpPr>
          <p:cNvPr id="16420" name="Freeform 34"/>
          <p:cNvSpPr>
            <a:spLocks/>
          </p:cNvSpPr>
          <p:nvPr/>
        </p:nvSpPr>
        <p:spPr bwMode="auto">
          <a:xfrm>
            <a:off x="6257926" y="3467101"/>
            <a:ext cx="4037013" cy="2582863"/>
          </a:xfrm>
          <a:custGeom>
            <a:avLst/>
            <a:gdLst>
              <a:gd name="T0" fmla="*/ 206652808 w 2543"/>
              <a:gd name="T1" fmla="*/ 2147483647 h 1627"/>
              <a:gd name="T2" fmla="*/ 176410941 w 2543"/>
              <a:gd name="T3" fmla="*/ 2147483647 h 1627"/>
              <a:gd name="T4" fmla="*/ 2147483647 w 2543"/>
              <a:gd name="T5" fmla="*/ 2147483647 h 1627"/>
              <a:gd name="T6" fmla="*/ 2147483647 w 2543"/>
              <a:gd name="T7" fmla="*/ 2147483647 h 1627"/>
              <a:gd name="T8" fmla="*/ 2147483647 w 2543"/>
              <a:gd name="T9" fmla="*/ 2147483647 h 1627"/>
              <a:gd name="T10" fmla="*/ 2147483647 w 2543"/>
              <a:gd name="T11" fmla="*/ 1328123393 h 1627"/>
              <a:gd name="T12" fmla="*/ 2147483647 w 2543"/>
              <a:gd name="T13" fmla="*/ 131048161 h 1627"/>
              <a:gd name="T14" fmla="*/ 2147483647 w 2543"/>
              <a:gd name="T15" fmla="*/ 539313578 h 1627"/>
              <a:gd name="T16" fmla="*/ 524192562 w 2543"/>
              <a:gd name="T17" fmla="*/ 992941854 h 1627"/>
              <a:gd name="T18" fmla="*/ 206652808 w 2543"/>
              <a:gd name="T19" fmla="*/ 2147483647 h 16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43"/>
              <a:gd name="T31" fmla="*/ 0 h 1627"/>
              <a:gd name="T32" fmla="*/ 2543 w 2543"/>
              <a:gd name="T33" fmla="*/ 1627 h 16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43" h="1627">
                <a:moveTo>
                  <a:pt x="82" y="1000"/>
                </a:moveTo>
                <a:cubicBezTo>
                  <a:pt x="88" y="1162"/>
                  <a:pt x="0" y="1445"/>
                  <a:pt x="70" y="1528"/>
                </a:cubicBezTo>
                <a:cubicBezTo>
                  <a:pt x="260" y="1627"/>
                  <a:pt x="892" y="1604"/>
                  <a:pt x="1224" y="1596"/>
                </a:cubicBezTo>
                <a:cubicBezTo>
                  <a:pt x="1556" y="1588"/>
                  <a:pt x="1862" y="1588"/>
                  <a:pt x="2064" y="1482"/>
                </a:cubicBezTo>
                <a:cubicBezTo>
                  <a:pt x="2266" y="1376"/>
                  <a:pt x="2375" y="1118"/>
                  <a:pt x="2436" y="959"/>
                </a:cubicBezTo>
                <a:cubicBezTo>
                  <a:pt x="2497" y="800"/>
                  <a:pt x="2543" y="678"/>
                  <a:pt x="2430" y="527"/>
                </a:cubicBezTo>
                <a:cubicBezTo>
                  <a:pt x="2317" y="376"/>
                  <a:pt x="2000" y="104"/>
                  <a:pt x="1756" y="52"/>
                </a:cubicBezTo>
                <a:cubicBezTo>
                  <a:pt x="1512" y="0"/>
                  <a:pt x="1222" y="157"/>
                  <a:pt x="964" y="214"/>
                </a:cubicBezTo>
                <a:cubicBezTo>
                  <a:pt x="706" y="271"/>
                  <a:pt x="355" y="263"/>
                  <a:pt x="208" y="394"/>
                </a:cubicBezTo>
                <a:cubicBezTo>
                  <a:pt x="61" y="525"/>
                  <a:pt x="76" y="838"/>
                  <a:pt x="82" y="100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6421" name="Oval 35"/>
          <p:cNvSpPr>
            <a:spLocks noChangeArrowheads="1"/>
          </p:cNvSpPr>
          <p:nvPr/>
        </p:nvSpPr>
        <p:spPr bwMode="auto">
          <a:xfrm>
            <a:off x="6902450" y="4140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422" name="Oval 36"/>
          <p:cNvSpPr>
            <a:spLocks noChangeArrowheads="1"/>
          </p:cNvSpPr>
          <p:nvPr/>
        </p:nvSpPr>
        <p:spPr bwMode="auto">
          <a:xfrm>
            <a:off x="8883650" y="38354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6423" name="Oval 37"/>
          <p:cNvSpPr>
            <a:spLocks noChangeArrowheads="1"/>
          </p:cNvSpPr>
          <p:nvPr/>
        </p:nvSpPr>
        <p:spPr bwMode="auto">
          <a:xfrm>
            <a:off x="7588250" y="47498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6424" name="Oval 38"/>
          <p:cNvSpPr>
            <a:spLocks noChangeArrowheads="1"/>
          </p:cNvSpPr>
          <p:nvPr/>
        </p:nvSpPr>
        <p:spPr bwMode="auto">
          <a:xfrm>
            <a:off x="6597650" y="5435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425" name="Oval 39"/>
          <p:cNvSpPr>
            <a:spLocks noChangeArrowheads="1"/>
          </p:cNvSpPr>
          <p:nvPr/>
        </p:nvSpPr>
        <p:spPr bwMode="auto">
          <a:xfrm>
            <a:off x="9569450" y="45974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6426" name="Oval 40"/>
          <p:cNvSpPr>
            <a:spLocks noChangeArrowheads="1"/>
          </p:cNvSpPr>
          <p:nvPr/>
        </p:nvSpPr>
        <p:spPr bwMode="auto">
          <a:xfrm>
            <a:off x="9036050" y="5283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6427" name="AutoShape 41"/>
          <p:cNvCxnSpPr>
            <a:cxnSpLocks noChangeShapeType="1"/>
            <a:stCxn id="16421" idx="5"/>
            <a:endCxn id="16423" idx="1"/>
          </p:cNvCxnSpPr>
          <p:nvPr/>
        </p:nvCxnSpPr>
        <p:spPr bwMode="auto">
          <a:xfrm>
            <a:off x="7162800" y="4419600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8" name="AutoShape 42"/>
          <p:cNvCxnSpPr>
            <a:cxnSpLocks noChangeShapeType="1"/>
            <a:stCxn id="16423" idx="3"/>
            <a:endCxn id="16424" idx="7"/>
          </p:cNvCxnSpPr>
          <p:nvPr/>
        </p:nvCxnSpPr>
        <p:spPr bwMode="auto">
          <a:xfrm flipH="1">
            <a:off x="6858000" y="5029200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9" name="AutoShape 43"/>
          <p:cNvCxnSpPr>
            <a:cxnSpLocks noChangeShapeType="1"/>
            <a:stCxn id="16421" idx="3"/>
            <a:endCxn id="16424" idx="0"/>
          </p:cNvCxnSpPr>
          <p:nvPr/>
        </p:nvCxnSpPr>
        <p:spPr bwMode="auto">
          <a:xfrm flipH="1">
            <a:off x="6750050" y="44196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0" name="AutoShape 44"/>
          <p:cNvCxnSpPr>
            <a:cxnSpLocks noChangeShapeType="1"/>
            <a:stCxn id="16423" idx="6"/>
            <a:endCxn id="16426" idx="1"/>
          </p:cNvCxnSpPr>
          <p:nvPr/>
        </p:nvCxnSpPr>
        <p:spPr bwMode="auto">
          <a:xfrm>
            <a:off x="7912100" y="4902200"/>
            <a:ext cx="1168400" cy="406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1" name="AutoShape 45"/>
          <p:cNvCxnSpPr>
            <a:cxnSpLocks noChangeShapeType="1"/>
            <a:stCxn id="16424" idx="6"/>
            <a:endCxn id="16426" idx="2"/>
          </p:cNvCxnSpPr>
          <p:nvPr/>
        </p:nvCxnSpPr>
        <p:spPr bwMode="auto">
          <a:xfrm flipV="1">
            <a:off x="6921500" y="5435600"/>
            <a:ext cx="209550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2" name="AutoShape 46"/>
          <p:cNvCxnSpPr>
            <a:cxnSpLocks noChangeShapeType="1"/>
            <a:stCxn id="16421" idx="6"/>
            <a:endCxn id="16422" idx="2"/>
          </p:cNvCxnSpPr>
          <p:nvPr/>
        </p:nvCxnSpPr>
        <p:spPr bwMode="auto">
          <a:xfrm flipV="1">
            <a:off x="7226300" y="3987800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3" name="AutoShape 47"/>
          <p:cNvCxnSpPr>
            <a:cxnSpLocks noChangeShapeType="1"/>
            <a:stCxn id="16423" idx="7"/>
            <a:endCxn id="16422" idx="3"/>
          </p:cNvCxnSpPr>
          <p:nvPr/>
        </p:nvCxnSpPr>
        <p:spPr bwMode="auto">
          <a:xfrm flipV="1">
            <a:off x="7848600" y="4114800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4" name="AutoShape 48"/>
          <p:cNvCxnSpPr>
            <a:cxnSpLocks noChangeShapeType="1"/>
            <a:stCxn id="16425" idx="1"/>
            <a:endCxn id="16422" idx="5"/>
          </p:cNvCxnSpPr>
          <p:nvPr/>
        </p:nvCxnSpPr>
        <p:spPr bwMode="auto">
          <a:xfrm flipH="1" flipV="1">
            <a:off x="9144000" y="4114800"/>
            <a:ext cx="469900" cy="508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5" name="AutoShape 49"/>
          <p:cNvCxnSpPr>
            <a:cxnSpLocks noChangeShapeType="1"/>
            <a:stCxn id="16426" idx="7"/>
            <a:endCxn id="16425" idx="3"/>
          </p:cNvCxnSpPr>
          <p:nvPr/>
        </p:nvCxnSpPr>
        <p:spPr bwMode="auto">
          <a:xfrm flipV="1">
            <a:off x="9296400" y="4876800"/>
            <a:ext cx="317500" cy="431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6" name="Text Box 50"/>
          <p:cNvSpPr txBox="1">
            <a:spLocks noChangeArrowheads="1"/>
          </p:cNvSpPr>
          <p:nvPr/>
        </p:nvSpPr>
        <p:spPr bwMode="auto">
          <a:xfrm>
            <a:off x="7878763" y="38354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6437" name="Text Box 51"/>
          <p:cNvSpPr txBox="1">
            <a:spLocks noChangeArrowheads="1"/>
          </p:cNvSpPr>
          <p:nvPr/>
        </p:nvSpPr>
        <p:spPr bwMode="auto">
          <a:xfrm>
            <a:off x="9369426" y="4154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438" name="Text Box 52"/>
          <p:cNvSpPr txBox="1">
            <a:spLocks noChangeArrowheads="1"/>
          </p:cNvSpPr>
          <p:nvPr/>
        </p:nvSpPr>
        <p:spPr bwMode="auto">
          <a:xfrm>
            <a:off x="6529388" y="4622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39" name="Text Box 53"/>
          <p:cNvSpPr txBox="1">
            <a:spLocks noChangeArrowheads="1"/>
          </p:cNvSpPr>
          <p:nvPr/>
        </p:nvSpPr>
        <p:spPr bwMode="auto">
          <a:xfrm>
            <a:off x="8497888" y="4840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6440" name="Text Box 54"/>
          <p:cNvSpPr txBox="1">
            <a:spLocks noChangeArrowheads="1"/>
          </p:cNvSpPr>
          <p:nvPr/>
        </p:nvSpPr>
        <p:spPr bwMode="auto">
          <a:xfrm>
            <a:off x="7116763" y="4535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41" name="Text Box 55"/>
          <p:cNvSpPr txBox="1">
            <a:spLocks noChangeArrowheads="1"/>
          </p:cNvSpPr>
          <p:nvPr/>
        </p:nvSpPr>
        <p:spPr bwMode="auto">
          <a:xfrm>
            <a:off x="7756526" y="5526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sp>
        <p:nvSpPr>
          <p:cNvPr id="16442" name="Text Box 56"/>
          <p:cNvSpPr txBox="1">
            <a:spLocks noChangeArrowheads="1"/>
          </p:cNvSpPr>
          <p:nvPr/>
        </p:nvSpPr>
        <p:spPr bwMode="auto">
          <a:xfrm>
            <a:off x="9421813" y="49974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43" name="Text Box 57"/>
          <p:cNvSpPr txBox="1">
            <a:spLocks noChangeArrowheads="1"/>
          </p:cNvSpPr>
          <p:nvPr/>
        </p:nvSpPr>
        <p:spPr bwMode="auto">
          <a:xfrm>
            <a:off x="8350251" y="4383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16444" name="Text Box 58"/>
          <p:cNvSpPr txBox="1">
            <a:spLocks noChangeArrowheads="1"/>
          </p:cNvSpPr>
          <p:nvPr/>
        </p:nvSpPr>
        <p:spPr bwMode="auto">
          <a:xfrm>
            <a:off x="7323138" y="50990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6445" name="Text Box 59"/>
          <p:cNvSpPr txBox="1">
            <a:spLocks noChangeArrowheads="1"/>
          </p:cNvSpPr>
          <p:nvPr/>
        </p:nvSpPr>
        <p:spPr bwMode="auto">
          <a:xfrm>
            <a:off x="6369051" y="55880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6446" name="Text Box 60"/>
          <p:cNvSpPr txBox="1">
            <a:spLocks noChangeArrowheads="1"/>
          </p:cNvSpPr>
          <p:nvPr/>
        </p:nvSpPr>
        <p:spPr bwMode="auto">
          <a:xfrm>
            <a:off x="9264651" y="5449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47" name="Text Box 61"/>
          <p:cNvSpPr txBox="1">
            <a:spLocks noChangeArrowheads="1"/>
          </p:cNvSpPr>
          <p:nvPr/>
        </p:nvSpPr>
        <p:spPr bwMode="auto">
          <a:xfrm>
            <a:off x="6673851" y="3925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48" name="Text Box 62"/>
          <p:cNvSpPr txBox="1">
            <a:spLocks noChangeArrowheads="1"/>
          </p:cNvSpPr>
          <p:nvPr/>
        </p:nvSpPr>
        <p:spPr bwMode="auto">
          <a:xfrm>
            <a:off x="7588251" y="443547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49" name="Text Box 63"/>
          <p:cNvSpPr txBox="1">
            <a:spLocks noChangeArrowheads="1"/>
          </p:cNvSpPr>
          <p:nvPr/>
        </p:nvSpPr>
        <p:spPr bwMode="auto">
          <a:xfrm>
            <a:off x="9848851" y="43815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6450" name="Text Box 64"/>
          <p:cNvSpPr txBox="1">
            <a:spLocks noChangeArrowheads="1"/>
          </p:cNvSpPr>
          <p:nvPr/>
        </p:nvSpPr>
        <p:spPr bwMode="auto">
          <a:xfrm>
            <a:off x="9110663" y="3621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7</a:t>
            </a:r>
            <a:endParaRPr lang="en-US" altLang="lv-LV" sz="1800">
              <a:solidFill>
                <a:schemeClr val="tx2"/>
              </a:solidFill>
            </a:endParaRPr>
          </a:p>
        </p:txBody>
      </p:sp>
      <p:sp>
        <p:nvSpPr>
          <p:cNvPr id="16451" name="AutoShape 65"/>
          <p:cNvSpPr>
            <a:spLocks noChangeArrowheads="1"/>
          </p:cNvSpPr>
          <p:nvPr/>
        </p:nvSpPr>
        <p:spPr bwMode="auto">
          <a:xfrm rot="13500000" flipH="1" flipV="1">
            <a:off x="5765007" y="3796507"/>
            <a:ext cx="738188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723007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Shortest Path Properties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tx2"/>
                </a:solidFill>
              </a:rPr>
              <a:t>Property 1: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/>
              <a:t>	A subpath of a shortest path is itself a shortest path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tx2"/>
                </a:solidFill>
              </a:rPr>
              <a:t>Property 2: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/>
              <a:t>	There is a tree of shortest paths from a start vertex to all the other vertices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tx2"/>
                </a:solidFill>
              </a:rPr>
              <a:t>Example: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/>
              <a:t>	Tree of shortest paths from Providence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2FDBA5F-00BC-4454-85F9-00B855169896}" type="slidenum">
              <a:rPr lang="en-US" altLang="lv-LV" sz="1400"/>
              <a:pPr eaLnBrk="1" hangingPunct="1"/>
              <a:t>5</a:t>
            </a:fld>
            <a:endParaRPr lang="en-US" altLang="lv-LV" sz="1400"/>
          </a:p>
        </p:txBody>
      </p:sp>
      <p:sp>
        <p:nvSpPr>
          <p:cNvPr id="6150" name="Oval 4"/>
          <p:cNvSpPr>
            <a:spLocks noChangeArrowheads="1"/>
          </p:cNvSpPr>
          <p:nvPr/>
        </p:nvSpPr>
        <p:spPr bwMode="auto">
          <a:xfrm>
            <a:off x="6324601" y="41148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ORD</a:t>
            </a:r>
          </a:p>
        </p:txBody>
      </p:sp>
      <p:sp>
        <p:nvSpPr>
          <p:cNvPr id="6151" name="Oval 5"/>
          <p:cNvSpPr>
            <a:spLocks noChangeArrowheads="1"/>
          </p:cNvSpPr>
          <p:nvPr/>
        </p:nvSpPr>
        <p:spPr bwMode="auto">
          <a:xfrm>
            <a:off x="8839201" y="3959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PVD</a:t>
            </a:r>
          </a:p>
        </p:txBody>
      </p:sp>
      <p:sp>
        <p:nvSpPr>
          <p:cNvPr id="6152" name="Oval 6"/>
          <p:cNvSpPr>
            <a:spLocks noChangeArrowheads="1"/>
          </p:cNvSpPr>
          <p:nvPr/>
        </p:nvSpPr>
        <p:spPr bwMode="auto">
          <a:xfrm>
            <a:off x="8588376" y="5867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MIA</a:t>
            </a:r>
          </a:p>
        </p:txBody>
      </p:sp>
      <p:sp>
        <p:nvSpPr>
          <p:cNvPr id="6153" name="Oval 7"/>
          <p:cNvSpPr>
            <a:spLocks noChangeArrowheads="1"/>
          </p:cNvSpPr>
          <p:nvPr/>
        </p:nvSpPr>
        <p:spPr bwMode="auto">
          <a:xfrm>
            <a:off x="6035676" y="562927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DFW</a:t>
            </a:r>
          </a:p>
        </p:txBody>
      </p:sp>
      <p:sp>
        <p:nvSpPr>
          <p:cNvPr id="6154" name="Oval 8"/>
          <p:cNvSpPr>
            <a:spLocks noChangeArrowheads="1"/>
          </p:cNvSpPr>
          <p:nvPr/>
        </p:nvSpPr>
        <p:spPr bwMode="auto">
          <a:xfrm>
            <a:off x="4114801" y="4343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SFO</a:t>
            </a:r>
          </a:p>
        </p:txBody>
      </p:sp>
      <p:sp>
        <p:nvSpPr>
          <p:cNvPr id="6155" name="Oval 9"/>
          <p:cNvSpPr>
            <a:spLocks noChangeArrowheads="1"/>
          </p:cNvSpPr>
          <p:nvPr/>
        </p:nvSpPr>
        <p:spPr bwMode="auto">
          <a:xfrm>
            <a:off x="4267201" y="5486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LAX</a:t>
            </a:r>
          </a:p>
        </p:txBody>
      </p:sp>
      <p:sp>
        <p:nvSpPr>
          <p:cNvPr id="6156" name="Oval 10"/>
          <p:cNvSpPr>
            <a:spLocks noChangeArrowheads="1"/>
          </p:cNvSpPr>
          <p:nvPr/>
        </p:nvSpPr>
        <p:spPr bwMode="auto">
          <a:xfrm>
            <a:off x="7902576" y="4724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LGA</a:t>
            </a:r>
          </a:p>
        </p:txBody>
      </p:sp>
      <p:sp>
        <p:nvSpPr>
          <p:cNvPr id="6157" name="Oval 11"/>
          <p:cNvSpPr>
            <a:spLocks noChangeArrowheads="1"/>
          </p:cNvSpPr>
          <p:nvPr/>
        </p:nvSpPr>
        <p:spPr bwMode="auto">
          <a:xfrm>
            <a:off x="2286001" y="52578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HNL</a:t>
            </a:r>
          </a:p>
        </p:txBody>
      </p:sp>
      <p:cxnSp>
        <p:nvCxnSpPr>
          <p:cNvPr id="6158" name="AutoShape 12"/>
          <p:cNvCxnSpPr>
            <a:cxnSpLocks noChangeShapeType="1"/>
            <a:stCxn id="6154" idx="6"/>
            <a:endCxn id="6150" idx="2"/>
          </p:cNvCxnSpPr>
          <p:nvPr/>
        </p:nvCxnSpPr>
        <p:spPr bwMode="auto">
          <a:xfrm flipV="1">
            <a:off x="5070476" y="4343400"/>
            <a:ext cx="12350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3"/>
          <p:cNvCxnSpPr>
            <a:cxnSpLocks noChangeShapeType="1"/>
            <a:stCxn id="6153" idx="0"/>
            <a:endCxn id="6150" idx="4"/>
          </p:cNvCxnSpPr>
          <p:nvPr/>
        </p:nvCxnSpPr>
        <p:spPr bwMode="auto">
          <a:xfrm flipV="1">
            <a:off x="6503989" y="4591051"/>
            <a:ext cx="288925" cy="1019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4"/>
          <p:cNvCxnSpPr>
            <a:cxnSpLocks noChangeShapeType="1"/>
            <a:stCxn id="6153" idx="7"/>
            <a:endCxn id="6156" idx="3"/>
          </p:cNvCxnSpPr>
          <p:nvPr/>
        </p:nvCxnSpPr>
        <p:spPr bwMode="auto">
          <a:xfrm flipV="1">
            <a:off x="6835776" y="5133976"/>
            <a:ext cx="1203325" cy="542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5"/>
          <p:cNvCxnSpPr>
            <a:cxnSpLocks noChangeShapeType="1"/>
            <a:stCxn id="6156" idx="0"/>
            <a:endCxn id="6151" idx="3"/>
          </p:cNvCxnSpPr>
          <p:nvPr/>
        </p:nvCxnSpPr>
        <p:spPr bwMode="auto">
          <a:xfrm flipV="1">
            <a:off x="8370889" y="4368800"/>
            <a:ext cx="604837" cy="336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6"/>
          <p:cNvCxnSpPr>
            <a:cxnSpLocks noChangeShapeType="1"/>
            <a:stCxn id="6150" idx="6"/>
            <a:endCxn id="6151" idx="2"/>
          </p:cNvCxnSpPr>
          <p:nvPr/>
        </p:nvCxnSpPr>
        <p:spPr bwMode="auto">
          <a:xfrm flipV="1">
            <a:off x="7280276" y="4187826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17"/>
          <p:cNvCxnSpPr>
            <a:cxnSpLocks noChangeShapeType="1"/>
            <a:stCxn id="6157" idx="6"/>
            <a:endCxn id="6155" idx="2"/>
          </p:cNvCxnSpPr>
          <p:nvPr/>
        </p:nvCxnSpPr>
        <p:spPr bwMode="auto">
          <a:xfrm>
            <a:off x="3241676" y="5486400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18"/>
          <p:cNvCxnSpPr>
            <a:cxnSpLocks noChangeShapeType="1"/>
            <a:stCxn id="6154" idx="4"/>
            <a:endCxn id="6155" idx="0"/>
          </p:cNvCxnSpPr>
          <p:nvPr/>
        </p:nvCxnSpPr>
        <p:spPr bwMode="auto">
          <a:xfrm>
            <a:off x="4583113" y="4819650"/>
            <a:ext cx="1524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19"/>
          <p:cNvCxnSpPr>
            <a:cxnSpLocks noChangeShapeType="1"/>
            <a:stCxn id="6156" idx="4"/>
            <a:endCxn id="6152" idx="0"/>
          </p:cNvCxnSpPr>
          <p:nvPr/>
        </p:nvCxnSpPr>
        <p:spPr bwMode="auto">
          <a:xfrm>
            <a:off x="8370888" y="5200650"/>
            <a:ext cx="6858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20"/>
          <p:cNvCxnSpPr>
            <a:cxnSpLocks noChangeShapeType="1"/>
            <a:endCxn id="6153" idx="6"/>
          </p:cNvCxnSpPr>
          <p:nvPr/>
        </p:nvCxnSpPr>
        <p:spPr bwMode="auto">
          <a:xfrm flipH="1" flipV="1">
            <a:off x="6991351" y="5857876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21"/>
          <p:cNvCxnSpPr>
            <a:cxnSpLocks noChangeShapeType="1"/>
            <a:stCxn id="6155" idx="6"/>
            <a:endCxn id="6153" idx="2"/>
          </p:cNvCxnSpPr>
          <p:nvPr/>
        </p:nvCxnSpPr>
        <p:spPr bwMode="auto">
          <a:xfrm>
            <a:off x="5222875" y="5715001"/>
            <a:ext cx="79375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22"/>
          <p:cNvCxnSpPr>
            <a:cxnSpLocks noChangeShapeType="1"/>
            <a:stCxn id="6155" idx="7"/>
            <a:endCxn id="6150" idx="3"/>
          </p:cNvCxnSpPr>
          <p:nvPr/>
        </p:nvCxnSpPr>
        <p:spPr bwMode="auto">
          <a:xfrm flipV="1">
            <a:off x="5067301" y="4524375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9" name="Text Box 23"/>
          <p:cNvSpPr txBox="1">
            <a:spLocks noChangeArrowheads="1"/>
          </p:cNvSpPr>
          <p:nvPr/>
        </p:nvSpPr>
        <p:spPr bwMode="auto">
          <a:xfrm rot="21252715">
            <a:off x="7605714" y="3940176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849</a:t>
            </a:r>
          </a:p>
        </p:txBody>
      </p:sp>
      <p:sp>
        <p:nvSpPr>
          <p:cNvPr id="6170" name="Text Box 24"/>
          <p:cNvSpPr txBox="1">
            <a:spLocks noChangeArrowheads="1"/>
          </p:cNvSpPr>
          <p:nvPr/>
        </p:nvSpPr>
        <p:spPr bwMode="auto">
          <a:xfrm rot="16937753">
            <a:off x="6284119" y="4672807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802</a:t>
            </a:r>
          </a:p>
        </p:txBody>
      </p:sp>
      <p:sp>
        <p:nvSpPr>
          <p:cNvPr id="6171" name="Text Box 25"/>
          <p:cNvSpPr txBox="1">
            <a:spLocks noChangeArrowheads="1"/>
          </p:cNvSpPr>
          <p:nvPr/>
        </p:nvSpPr>
        <p:spPr bwMode="auto">
          <a:xfrm rot="20055131">
            <a:off x="6959600" y="50895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1387</a:t>
            </a:r>
          </a:p>
        </p:txBody>
      </p:sp>
      <p:sp>
        <p:nvSpPr>
          <p:cNvPr id="6172" name="Text Box 26"/>
          <p:cNvSpPr txBox="1">
            <a:spLocks noChangeArrowheads="1"/>
          </p:cNvSpPr>
          <p:nvPr/>
        </p:nvSpPr>
        <p:spPr bwMode="auto">
          <a:xfrm rot="19463698">
            <a:off x="5146675" y="48514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1743</a:t>
            </a:r>
          </a:p>
        </p:txBody>
      </p:sp>
      <p:sp>
        <p:nvSpPr>
          <p:cNvPr id="6173" name="Text Box 27"/>
          <p:cNvSpPr txBox="1">
            <a:spLocks noChangeArrowheads="1"/>
          </p:cNvSpPr>
          <p:nvPr/>
        </p:nvSpPr>
        <p:spPr bwMode="auto">
          <a:xfrm rot="20910655">
            <a:off x="5257800" y="41148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1843</a:t>
            </a:r>
          </a:p>
        </p:txBody>
      </p:sp>
      <p:sp>
        <p:nvSpPr>
          <p:cNvPr id="6174" name="Text Box 28"/>
          <p:cNvSpPr txBox="1">
            <a:spLocks noChangeArrowheads="1"/>
          </p:cNvSpPr>
          <p:nvPr/>
        </p:nvSpPr>
        <p:spPr bwMode="auto">
          <a:xfrm rot="2626382">
            <a:off x="8555038" y="53181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1099</a:t>
            </a:r>
          </a:p>
        </p:txBody>
      </p:sp>
      <p:sp>
        <p:nvSpPr>
          <p:cNvPr id="6175" name="Text Box 29"/>
          <p:cNvSpPr txBox="1">
            <a:spLocks noChangeArrowheads="1"/>
          </p:cNvSpPr>
          <p:nvPr/>
        </p:nvSpPr>
        <p:spPr bwMode="auto">
          <a:xfrm rot="565849">
            <a:off x="7499350" y="56229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1120</a:t>
            </a:r>
          </a:p>
        </p:txBody>
      </p:sp>
      <p:sp>
        <p:nvSpPr>
          <p:cNvPr id="6176" name="Text Box 30"/>
          <p:cNvSpPr txBox="1">
            <a:spLocks noChangeArrowheads="1"/>
          </p:cNvSpPr>
          <p:nvPr/>
        </p:nvSpPr>
        <p:spPr bwMode="auto">
          <a:xfrm rot="695916">
            <a:off x="5299075" y="54419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1233</a:t>
            </a:r>
          </a:p>
        </p:txBody>
      </p:sp>
      <p:sp>
        <p:nvSpPr>
          <p:cNvPr id="6177" name="Text Box 31"/>
          <p:cNvSpPr txBox="1">
            <a:spLocks noChangeArrowheads="1"/>
          </p:cNvSpPr>
          <p:nvPr/>
        </p:nvSpPr>
        <p:spPr bwMode="auto">
          <a:xfrm rot="4665015">
            <a:off x="4518820" y="497919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337</a:t>
            </a:r>
          </a:p>
        </p:txBody>
      </p:sp>
      <p:sp>
        <p:nvSpPr>
          <p:cNvPr id="6178" name="Text Box 32"/>
          <p:cNvSpPr txBox="1">
            <a:spLocks noChangeArrowheads="1"/>
          </p:cNvSpPr>
          <p:nvPr/>
        </p:nvSpPr>
        <p:spPr bwMode="auto">
          <a:xfrm rot="832501">
            <a:off x="3451225" y="52578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2555</a:t>
            </a:r>
          </a:p>
        </p:txBody>
      </p:sp>
      <p:sp>
        <p:nvSpPr>
          <p:cNvPr id="6179" name="Text Box 33"/>
          <p:cNvSpPr txBox="1">
            <a:spLocks noChangeArrowheads="1"/>
          </p:cNvSpPr>
          <p:nvPr/>
        </p:nvSpPr>
        <p:spPr bwMode="auto">
          <a:xfrm rot="19708333">
            <a:off x="8307389" y="4241801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142</a:t>
            </a:r>
          </a:p>
        </p:txBody>
      </p:sp>
      <p:cxnSp>
        <p:nvCxnSpPr>
          <p:cNvPr id="6180" name="AutoShape 34"/>
          <p:cNvCxnSpPr>
            <a:cxnSpLocks noChangeShapeType="1"/>
            <a:stCxn id="6151" idx="4"/>
            <a:endCxn id="6152" idx="7"/>
          </p:cNvCxnSpPr>
          <p:nvPr/>
        </p:nvCxnSpPr>
        <p:spPr bwMode="auto">
          <a:xfrm>
            <a:off x="9307513" y="4435475"/>
            <a:ext cx="80962" cy="1479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1" name="Text Box 35"/>
          <p:cNvSpPr txBox="1">
            <a:spLocks noChangeArrowheads="1"/>
          </p:cNvSpPr>
          <p:nvPr/>
        </p:nvSpPr>
        <p:spPr bwMode="auto">
          <a:xfrm rot="5207815">
            <a:off x="9186863" y="4827588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1894453765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Analysis</a:t>
            </a:r>
          </a:p>
        </p:txBody>
      </p:sp>
      <p:sp>
        <p:nvSpPr>
          <p:cNvPr id="22425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000" dirty="0"/>
              <a:t>Graph operations</a:t>
            </a:r>
          </a:p>
          <a:p>
            <a:pPr lvl="1" eaLnBrk="1" hangingPunct="1">
              <a:defRPr/>
            </a:pPr>
            <a:r>
              <a:rPr lang="en-US" sz="1800" dirty="0"/>
              <a:t>Method </a:t>
            </a:r>
            <a:r>
              <a:rPr lang="en-US" sz="1800" dirty="0" err="1"/>
              <a:t>incidentEdges</a:t>
            </a:r>
            <a:r>
              <a:rPr lang="en-US" sz="1800" dirty="0"/>
              <a:t> is called once for each vertex</a:t>
            </a:r>
          </a:p>
          <a:p>
            <a:pPr eaLnBrk="1" hangingPunct="1">
              <a:defRPr/>
            </a:pPr>
            <a:r>
              <a:rPr lang="en-US" sz="2000" dirty="0"/>
              <a:t>Label operations</a:t>
            </a:r>
          </a:p>
          <a:p>
            <a:pPr lvl="1" eaLnBrk="1" hangingPunct="1">
              <a:defRPr/>
            </a:pPr>
            <a:r>
              <a:rPr lang="en-US" sz="1800" dirty="0"/>
              <a:t>We set/get the distance, parent and locator labels of vertex </a:t>
            </a:r>
            <a:r>
              <a:rPr lang="en-US" sz="1800" b="1" i="1" dirty="0">
                <a:latin typeface="Times New Roman" pitchFamily="18" charset="0"/>
              </a:rPr>
              <a:t>z</a:t>
            </a:r>
            <a:r>
              <a:rPr lang="en-US" sz="1800" dirty="0"/>
              <a:t>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(deg(</a:t>
            </a:r>
            <a:r>
              <a:rPr lang="en-US" sz="1800" b="1" i="1" dirty="0">
                <a:latin typeface="Times New Roman" pitchFamily="18" charset="0"/>
              </a:rPr>
              <a:t>z</a:t>
            </a:r>
            <a:r>
              <a:rPr lang="en-US" sz="1800" dirty="0">
                <a:latin typeface="Times New Roman" pitchFamily="18" charset="0"/>
              </a:rPr>
              <a:t>))</a:t>
            </a:r>
            <a:r>
              <a:rPr lang="en-US" sz="1800" dirty="0"/>
              <a:t> times</a:t>
            </a:r>
          </a:p>
          <a:p>
            <a:pPr lvl="1" eaLnBrk="1" hangingPunct="1">
              <a:defRPr/>
            </a:pPr>
            <a:r>
              <a:rPr lang="en-US" sz="1800" dirty="0"/>
              <a:t>Setting/getting a label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(1)</a:t>
            </a:r>
            <a:r>
              <a:rPr lang="en-US" sz="1800" dirty="0"/>
              <a:t> time</a:t>
            </a:r>
          </a:p>
          <a:p>
            <a:pPr eaLnBrk="1" hangingPunct="1">
              <a:defRPr/>
            </a:pPr>
            <a:r>
              <a:rPr lang="en-US" sz="2000" dirty="0"/>
              <a:t>Priority queue operations</a:t>
            </a:r>
          </a:p>
          <a:p>
            <a:pPr lvl="1" eaLnBrk="1" hangingPunct="1">
              <a:defRPr/>
            </a:pPr>
            <a:r>
              <a:rPr lang="en-US" sz="1800" dirty="0"/>
              <a:t>Each vertex is inserted once into and removed once from the priority queue, where each insertion or removal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(log </a:t>
            </a:r>
            <a:r>
              <a:rPr lang="en-US" sz="1800" b="1" i="1" dirty="0">
                <a:latin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</a:t>
            </a:r>
          </a:p>
          <a:p>
            <a:pPr lvl="1" eaLnBrk="1" hangingPunct="1">
              <a:defRPr/>
            </a:pPr>
            <a:r>
              <a:rPr lang="en-US" sz="1800" dirty="0"/>
              <a:t>The key of a vertex </a:t>
            </a:r>
            <a:r>
              <a:rPr lang="en-US" sz="1800" b="1" i="1" dirty="0">
                <a:latin typeface="Times New Roman" pitchFamily="18" charset="0"/>
              </a:rPr>
              <a:t>w</a:t>
            </a:r>
            <a:r>
              <a:rPr lang="en-US" sz="1800" dirty="0"/>
              <a:t> in the priority queue is modified at most </a:t>
            </a:r>
            <a:r>
              <a:rPr lang="en-US" sz="1800" dirty="0">
                <a:latin typeface="Times New Roman" pitchFamily="18" charset="0"/>
              </a:rPr>
              <a:t>deg(</a:t>
            </a:r>
            <a:r>
              <a:rPr lang="en-US" sz="1800" b="1" i="1" dirty="0">
                <a:latin typeface="Times New Roman" pitchFamily="18" charset="0"/>
              </a:rPr>
              <a:t>w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times, where each key change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(log </a:t>
            </a:r>
            <a:r>
              <a:rPr lang="en-US" sz="1800" b="1" i="1" dirty="0">
                <a:latin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 </a:t>
            </a:r>
          </a:p>
          <a:p>
            <a:pPr eaLnBrk="1" hangingPunct="1">
              <a:defRPr/>
            </a:pPr>
            <a:r>
              <a:rPr lang="en-US" sz="2000" dirty="0"/>
              <a:t>Prim-</a:t>
            </a:r>
            <a:r>
              <a:rPr lang="en-US" sz="2000" dirty="0" err="1"/>
              <a:t>Jarnik’s</a:t>
            </a:r>
            <a:r>
              <a:rPr lang="en-US" sz="2000" dirty="0"/>
              <a:t> algorithm runs in </a:t>
            </a: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O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((</a:t>
            </a: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n </a:t>
            </a:r>
            <a:r>
              <a:rPr lang="en-US" sz="2000" dirty="0">
                <a:solidFill>
                  <a:schemeClr val="tx2"/>
                </a:solidFill>
                <a:latin typeface="Symbol" pitchFamily="18" charset="2"/>
              </a:rPr>
              <a:t>+</a:t>
            </a: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 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 log </a:t>
            </a: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sz="2000" dirty="0"/>
              <a:t> time provided the graph is represented by the adjacency list structure</a:t>
            </a:r>
          </a:p>
          <a:p>
            <a:pPr lvl="1" eaLnBrk="1" hangingPunct="1">
              <a:defRPr/>
            </a:pPr>
            <a:r>
              <a:rPr lang="en-US" sz="1800" dirty="0"/>
              <a:t>Recall that </a:t>
            </a:r>
            <a:r>
              <a:rPr lang="en-US" b="1" dirty="0" err="1">
                <a:latin typeface="Symbol" pitchFamily="18" charset="2"/>
              </a:rPr>
              <a:t>S</a:t>
            </a:r>
            <a:r>
              <a:rPr lang="en-US" sz="1800" b="1" i="1" baseline="-25000" dirty="0" err="1">
                <a:latin typeface="Times New Roman" pitchFamily="18" charset="0"/>
              </a:rPr>
              <a:t>v</a:t>
            </a:r>
            <a:r>
              <a:rPr lang="en-US" sz="1800" b="1" i="1" baseline="-25000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deg(</a:t>
            </a:r>
            <a:r>
              <a:rPr lang="en-US" sz="1800" b="1" i="1" dirty="0">
                <a:latin typeface="Times New Roman" pitchFamily="18" charset="0"/>
              </a:rPr>
              <a:t>v</a:t>
            </a:r>
            <a:r>
              <a:rPr lang="en-US" sz="1800" dirty="0">
                <a:latin typeface="Times New Roman" pitchFamily="18" charset="0"/>
              </a:rPr>
              <a:t>)</a:t>
            </a:r>
            <a:r>
              <a:rPr lang="en-US" sz="1800" b="1" i="1" dirty="0">
                <a:latin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</a:rPr>
              <a:t>= </a:t>
            </a:r>
            <a:r>
              <a:rPr lang="en-US" sz="1800" dirty="0">
                <a:latin typeface="Times New Roman" pitchFamily="18" charset="0"/>
              </a:rPr>
              <a:t>2</a:t>
            </a:r>
            <a:r>
              <a:rPr lang="en-US" sz="1800" b="1" i="1" dirty="0">
                <a:latin typeface="Times New Roman" pitchFamily="18" charset="0"/>
              </a:rPr>
              <a:t>m</a:t>
            </a:r>
          </a:p>
          <a:p>
            <a:pPr eaLnBrk="1" hangingPunct="1">
              <a:defRPr/>
            </a:pPr>
            <a:r>
              <a:rPr lang="en-US" sz="2000" dirty="0"/>
              <a:t>The running time is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</a:rPr>
              <a:t> 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since the graph is connected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BC05442-8F87-4903-A392-FCDDEABE1C49}" type="slidenum">
              <a:rPr lang="en-US" altLang="lv-LV" sz="1400"/>
              <a:pPr eaLnBrk="1" hangingPunct="1"/>
              <a:t>50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888864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Graph Assignment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Goals</a:t>
            </a:r>
          </a:p>
          <a:p>
            <a:pPr lvl="1" eaLnBrk="1" hangingPunct="1"/>
            <a:r>
              <a:rPr lang="en-US" altLang="lv-LV" sz="2000"/>
              <a:t>Learn and implement the adjacency matrix structure an Kruskal’s minimum spanning tree algorithm</a:t>
            </a:r>
          </a:p>
          <a:p>
            <a:pPr lvl="1" eaLnBrk="1" hangingPunct="1"/>
            <a:r>
              <a:rPr lang="en-US" altLang="lv-LV" sz="2000"/>
              <a:t>Understand and use  the decorator pattern and various JDSL classes and interfaces</a:t>
            </a:r>
          </a:p>
          <a:p>
            <a:pPr eaLnBrk="1" hangingPunct="1"/>
            <a:r>
              <a:rPr lang="en-US" altLang="lv-LV"/>
              <a:t>Your task</a:t>
            </a:r>
          </a:p>
          <a:p>
            <a:pPr lvl="1" eaLnBrk="1" hangingPunct="1"/>
            <a:r>
              <a:rPr lang="en-US" altLang="lv-LV" sz="2000"/>
              <a:t>Implement the adjacency matrix structure for representing a graph</a:t>
            </a:r>
          </a:p>
          <a:p>
            <a:pPr lvl="1" eaLnBrk="1" hangingPunct="1"/>
            <a:r>
              <a:rPr lang="en-US" altLang="lv-LV" sz="2000"/>
              <a:t>Implement Kruskal’s MST algorithm</a:t>
            </a:r>
          </a:p>
          <a:p>
            <a:pPr eaLnBrk="1" hangingPunct="1"/>
            <a:r>
              <a:rPr lang="en-US" altLang="lv-LV"/>
              <a:t>Frontend</a:t>
            </a:r>
          </a:p>
          <a:p>
            <a:pPr lvl="1" eaLnBrk="1" hangingPunct="1"/>
            <a:r>
              <a:rPr lang="en-US" altLang="lv-LV" sz="2000"/>
              <a:t>Computation and visualization of an approximate traveling salesperson tour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67509A4-7AC6-4155-B126-75423094AFF0}" type="slidenum">
              <a:rPr lang="en-US" altLang="lv-LV" sz="1400" b="0"/>
              <a:pPr eaLnBrk="1" hangingPunct="1"/>
              <a:t>51</a:t>
            </a:fld>
            <a:endParaRPr lang="en-US" altLang="lv-LV" sz="1400" b="0"/>
          </a:p>
        </p:txBody>
      </p:sp>
    </p:spTree>
    <p:extLst>
      <p:ext uri="{BB962C8B-B14F-4D97-AF65-F5344CB8AC3E}">
        <p14:creationId xmlns:p14="http://schemas.microsoft.com/office/powerpoint/2010/main" val="449838364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Adjacency Matrix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sz="2000" dirty="0"/>
              <a:t>Edge list structure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sz="2000" dirty="0"/>
              <a:t>Augmented vertex objects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altLang="lv-LV" sz="1800" dirty="0"/>
              <a:t>Integer key (index) associated with vertex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sz="2000" dirty="0"/>
              <a:t>2D-array adjacency array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altLang="lv-LV" sz="1800" dirty="0"/>
              <a:t>Reference to edge object for adjacent vertices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altLang="lv-LV" sz="1800" dirty="0"/>
              <a:t>Null for non nonadjacent vertices</a:t>
            </a:r>
          </a:p>
          <a:p>
            <a:pPr>
              <a:buFont typeface="Arial" panose="020B0604020202020204" pitchFamily="34" charset="0"/>
              <a:buChar char="•"/>
            </a:pPr>
            <a:endParaRPr lang="lv-LV" dirty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D0099CC-11BF-429F-9F0D-2869A4489147}" type="slidenum">
              <a:rPr lang="en-US" altLang="lv-LV" sz="1400" b="0"/>
              <a:pPr eaLnBrk="1" hangingPunct="1"/>
              <a:t>52</a:t>
            </a:fld>
            <a:endParaRPr lang="en-US" altLang="lv-LV" sz="1400" b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0"/>
              <a:t>Campus Tour</a:t>
            </a:r>
          </a:p>
        </p:txBody>
      </p:sp>
      <p:sp>
        <p:nvSpPr>
          <p:cNvPr id="5126" name="Oval 4"/>
          <p:cNvSpPr>
            <a:spLocks noChangeArrowheads="1"/>
          </p:cNvSpPr>
          <p:nvPr/>
        </p:nvSpPr>
        <p:spPr bwMode="auto">
          <a:xfrm>
            <a:off x="76644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u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8575675" y="1600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v</a:t>
            </a:r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94932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w</a:t>
            </a:r>
          </a:p>
        </p:txBody>
      </p:sp>
      <p:cxnSp>
        <p:nvCxnSpPr>
          <p:cNvPr id="5129" name="AutoShape 7"/>
          <p:cNvCxnSpPr>
            <a:cxnSpLocks noChangeShapeType="1"/>
            <a:stCxn id="5127" idx="5"/>
            <a:endCxn id="5128" idx="1"/>
          </p:cNvCxnSpPr>
          <p:nvPr/>
        </p:nvCxnSpPr>
        <p:spPr bwMode="auto">
          <a:xfrm>
            <a:off x="8836026" y="1870075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8"/>
          <p:cNvCxnSpPr>
            <a:cxnSpLocks noChangeShapeType="1"/>
            <a:stCxn id="5127" idx="3"/>
            <a:endCxn id="5126" idx="7"/>
          </p:cNvCxnSpPr>
          <p:nvPr/>
        </p:nvCxnSpPr>
        <p:spPr bwMode="auto">
          <a:xfrm flipH="1">
            <a:off x="7924801" y="1870075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1" name="Text Box 9"/>
          <p:cNvSpPr txBox="1">
            <a:spLocks noChangeArrowheads="1"/>
          </p:cNvSpPr>
          <p:nvPr/>
        </p:nvSpPr>
        <p:spPr bwMode="auto">
          <a:xfrm>
            <a:off x="8120063" y="16002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5132" name="Text Box 10"/>
          <p:cNvSpPr txBox="1">
            <a:spLocks noChangeArrowheads="1"/>
          </p:cNvSpPr>
          <p:nvPr/>
        </p:nvSpPr>
        <p:spPr bwMode="auto">
          <a:xfrm>
            <a:off x="9031288" y="1600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5133" name="Line 11"/>
          <p:cNvSpPr>
            <a:spLocks noChangeShapeType="1"/>
          </p:cNvSpPr>
          <p:nvPr/>
        </p:nvSpPr>
        <p:spPr bwMode="auto">
          <a:xfrm>
            <a:off x="6724650" y="25146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graphicFrame>
        <p:nvGraphicFramePr>
          <p:cNvPr id="241676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9197"/>
              </p:ext>
            </p:extLst>
          </p:nvPr>
        </p:nvGraphicFramePr>
        <p:xfrm>
          <a:off x="7772400" y="4116388"/>
          <a:ext cx="1676400" cy="1522413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307410612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5066476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034603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44198368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880044"/>
                  </a:ext>
                </a:extLst>
              </a:tr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  <a:endParaRPr kumimoji="0" lang="en-US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424926"/>
                  </a:ext>
                </a:extLst>
              </a:tr>
              <a:tr h="379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23448"/>
                  </a:ext>
                </a:extLst>
              </a:tr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080266"/>
                  </a:ext>
                </a:extLst>
              </a:tr>
            </a:tbl>
          </a:graphicData>
        </a:graphic>
      </p:graphicFrame>
      <p:cxnSp>
        <p:nvCxnSpPr>
          <p:cNvPr id="5159" name="AutoShape 47"/>
          <p:cNvCxnSpPr>
            <a:cxnSpLocks noChangeShapeType="1"/>
            <a:stCxn id="5167" idx="2"/>
            <a:endCxn id="5166" idx="6"/>
          </p:cNvCxnSpPr>
          <p:nvPr/>
        </p:nvCxnSpPr>
        <p:spPr bwMode="auto">
          <a:xfrm flipH="1">
            <a:off x="7251701" y="6096000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60" name="AutoShape 48"/>
          <p:cNvCxnSpPr>
            <a:cxnSpLocks noChangeShapeType="1"/>
            <a:stCxn id="5163" idx="2"/>
            <a:endCxn id="5161" idx="6"/>
          </p:cNvCxnSpPr>
          <p:nvPr/>
        </p:nvCxnSpPr>
        <p:spPr bwMode="auto">
          <a:xfrm flipH="1">
            <a:off x="7248525" y="2895600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61" name="Oval 49"/>
          <p:cNvSpPr>
            <a:spLocks noChangeArrowheads="1"/>
          </p:cNvSpPr>
          <p:nvPr/>
        </p:nvSpPr>
        <p:spPr bwMode="auto">
          <a:xfrm>
            <a:off x="69342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5162" name="Oval 50"/>
          <p:cNvSpPr>
            <a:spLocks noChangeArrowheads="1"/>
          </p:cNvSpPr>
          <p:nvPr/>
        </p:nvSpPr>
        <p:spPr bwMode="auto">
          <a:xfrm>
            <a:off x="8548688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5163" name="Oval 51"/>
          <p:cNvSpPr>
            <a:spLocks noChangeArrowheads="1"/>
          </p:cNvSpPr>
          <p:nvPr/>
        </p:nvSpPr>
        <p:spPr bwMode="auto">
          <a:xfrm>
            <a:off x="101981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5164" name="Rectangle 52"/>
          <p:cNvSpPr>
            <a:spLocks noChangeArrowheads="1"/>
          </p:cNvSpPr>
          <p:nvPr/>
        </p:nvSpPr>
        <p:spPr bwMode="auto">
          <a:xfrm>
            <a:off x="7162801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65" name="Rectangle 53"/>
          <p:cNvSpPr>
            <a:spLocks noChangeArrowheads="1"/>
          </p:cNvSpPr>
          <p:nvPr/>
        </p:nvSpPr>
        <p:spPr bwMode="auto">
          <a:xfrm>
            <a:off x="7381876" y="5192714"/>
            <a:ext cx="31432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5166" name="Oval 54"/>
          <p:cNvSpPr>
            <a:spLocks noChangeArrowheads="1"/>
          </p:cNvSpPr>
          <p:nvPr/>
        </p:nvSpPr>
        <p:spPr bwMode="auto">
          <a:xfrm>
            <a:off x="6937375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5167" name="Oval 55"/>
          <p:cNvSpPr>
            <a:spLocks noChangeArrowheads="1"/>
          </p:cNvSpPr>
          <p:nvPr/>
        </p:nvSpPr>
        <p:spPr bwMode="auto">
          <a:xfrm>
            <a:off x="9994900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cxnSp>
        <p:nvCxnSpPr>
          <p:cNvPr id="5168" name="AutoShape 56"/>
          <p:cNvCxnSpPr>
            <a:cxnSpLocks noChangeShapeType="1"/>
            <a:endCxn id="5164" idx="2"/>
          </p:cNvCxnSpPr>
          <p:nvPr/>
        </p:nvCxnSpPr>
        <p:spPr bwMode="auto">
          <a:xfrm flipV="1">
            <a:off x="7089776" y="5648326"/>
            <a:ext cx="182563" cy="455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69" name="AutoShape 57"/>
          <p:cNvCxnSpPr>
            <a:cxnSpLocks noChangeShapeType="1"/>
            <a:endCxn id="5190" idx="2"/>
          </p:cNvCxnSpPr>
          <p:nvPr/>
        </p:nvCxnSpPr>
        <p:spPr bwMode="auto">
          <a:xfrm flipV="1">
            <a:off x="10142538" y="5637214"/>
            <a:ext cx="234950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70" name="Rectangle 58"/>
          <p:cNvSpPr>
            <a:spLocks noChangeArrowheads="1"/>
          </p:cNvSpPr>
          <p:nvPr/>
        </p:nvSpPr>
        <p:spPr bwMode="auto">
          <a:xfrm>
            <a:off x="71056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u</a:t>
            </a:r>
          </a:p>
        </p:txBody>
      </p:sp>
      <p:sp>
        <p:nvSpPr>
          <p:cNvPr id="5171" name="Rectangle 59"/>
          <p:cNvSpPr>
            <a:spLocks noChangeArrowheads="1"/>
          </p:cNvSpPr>
          <p:nvPr/>
        </p:nvSpPr>
        <p:spPr bwMode="auto">
          <a:xfrm>
            <a:off x="87122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v</a:t>
            </a:r>
          </a:p>
        </p:txBody>
      </p:sp>
      <p:sp>
        <p:nvSpPr>
          <p:cNvPr id="5172" name="Rectangle 60"/>
          <p:cNvSpPr>
            <a:spLocks noChangeArrowheads="1"/>
          </p:cNvSpPr>
          <p:nvPr/>
        </p:nvSpPr>
        <p:spPr bwMode="auto">
          <a:xfrm>
            <a:off x="10353676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w</a:t>
            </a:r>
          </a:p>
        </p:txBody>
      </p:sp>
      <p:cxnSp>
        <p:nvCxnSpPr>
          <p:cNvPr id="5173" name="AutoShape 61"/>
          <p:cNvCxnSpPr>
            <a:cxnSpLocks noChangeShapeType="1"/>
            <a:endCxn id="5170" idx="0"/>
          </p:cNvCxnSpPr>
          <p:nvPr/>
        </p:nvCxnSpPr>
        <p:spPr bwMode="auto">
          <a:xfrm>
            <a:off x="7081839" y="28908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4" name="AutoShape 62"/>
          <p:cNvCxnSpPr>
            <a:cxnSpLocks noChangeShapeType="1"/>
            <a:endCxn id="5171" idx="0"/>
          </p:cNvCxnSpPr>
          <p:nvPr/>
        </p:nvCxnSpPr>
        <p:spPr bwMode="auto">
          <a:xfrm>
            <a:off x="8696325" y="28908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5" name="AutoShape 63"/>
          <p:cNvCxnSpPr>
            <a:cxnSpLocks noChangeShapeType="1"/>
            <a:endCxn id="5172" idx="0"/>
          </p:cNvCxnSpPr>
          <p:nvPr/>
        </p:nvCxnSpPr>
        <p:spPr bwMode="auto">
          <a:xfrm>
            <a:off x="10350500" y="2895601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76" name="Freeform 64"/>
          <p:cNvSpPr>
            <a:spLocks/>
          </p:cNvSpPr>
          <p:nvPr/>
        </p:nvSpPr>
        <p:spPr bwMode="auto">
          <a:xfrm>
            <a:off x="7258050" y="3567113"/>
            <a:ext cx="819150" cy="1814512"/>
          </a:xfrm>
          <a:custGeom>
            <a:avLst/>
            <a:gdLst>
              <a:gd name="T0" fmla="*/ 0 w 516"/>
              <a:gd name="T1" fmla="*/ 1143 h 1143"/>
              <a:gd name="T2" fmla="*/ 180 w 516"/>
              <a:gd name="T3" fmla="*/ 227 h 1143"/>
              <a:gd name="T4" fmla="*/ 516 w 516"/>
              <a:gd name="T5" fmla="*/ 0 h 1143"/>
              <a:gd name="T6" fmla="*/ 0 60000 65536"/>
              <a:gd name="T7" fmla="*/ 0 60000 65536"/>
              <a:gd name="T8" fmla="*/ 0 60000 65536"/>
              <a:gd name="T9" fmla="*/ 0 w 516"/>
              <a:gd name="T10" fmla="*/ 0 h 1143"/>
              <a:gd name="T11" fmla="*/ 516 w 516"/>
              <a:gd name="T12" fmla="*/ 1143 h 1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7" name="Rectangle 65"/>
          <p:cNvSpPr>
            <a:spLocks noChangeArrowheads="1"/>
          </p:cNvSpPr>
          <p:nvPr/>
        </p:nvSpPr>
        <p:spPr bwMode="auto">
          <a:xfrm>
            <a:off x="67913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5178" name="Line 66"/>
          <p:cNvSpPr>
            <a:spLocks noChangeShapeType="1"/>
          </p:cNvSpPr>
          <p:nvPr/>
        </p:nvSpPr>
        <p:spPr bwMode="auto">
          <a:xfrm flipV="1">
            <a:off x="6937376" y="30480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9" name="Rectangle 67"/>
          <p:cNvSpPr>
            <a:spLocks noChangeArrowheads="1"/>
          </p:cNvSpPr>
          <p:nvPr/>
        </p:nvSpPr>
        <p:spPr bwMode="auto">
          <a:xfrm>
            <a:off x="84137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5180" name="Line 68"/>
          <p:cNvSpPr>
            <a:spLocks noChangeShapeType="1"/>
          </p:cNvSpPr>
          <p:nvPr/>
        </p:nvSpPr>
        <p:spPr bwMode="auto">
          <a:xfrm flipV="1">
            <a:off x="8551863" y="30384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81" name="Rectangle 69"/>
          <p:cNvSpPr>
            <a:spLocks noChangeArrowheads="1"/>
          </p:cNvSpPr>
          <p:nvPr/>
        </p:nvSpPr>
        <p:spPr bwMode="auto">
          <a:xfrm>
            <a:off x="10044114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5182" name="Line 70"/>
          <p:cNvSpPr>
            <a:spLocks noChangeShapeType="1"/>
          </p:cNvSpPr>
          <p:nvPr/>
        </p:nvSpPr>
        <p:spPr bwMode="auto">
          <a:xfrm flipV="1">
            <a:off x="10201275" y="30337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83" name="Rectangle 71"/>
          <p:cNvSpPr>
            <a:spLocks noChangeArrowheads="1"/>
          </p:cNvSpPr>
          <p:nvPr/>
        </p:nvSpPr>
        <p:spPr bwMode="auto">
          <a:xfrm>
            <a:off x="6943726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84" name="Freeform 72"/>
          <p:cNvSpPr>
            <a:spLocks/>
          </p:cNvSpPr>
          <p:nvPr/>
        </p:nvSpPr>
        <p:spPr bwMode="auto">
          <a:xfrm>
            <a:off x="6696075" y="3762376"/>
            <a:ext cx="342900" cy="1628775"/>
          </a:xfrm>
          <a:custGeom>
            <a:avLst/>
            <a:gdLst>
              <a:gd name="T0" fmla="*/ 216 w 216"/>
              <a:gd name="T1" fmla="*/ 1026 h 1026"/>
              <a:gd name="T2" fmla="*/ 60 w 216"/>
              <a:gd name="T3" fmla="*/ 516 h 1026"/>
              <a:gd name="T4" fmla="*/ 42 w 216"/>
              <a:gd name="T5" fmla="*/ 0 h 1026"/>
              <a:gd name="T6" fmla="*/ 0 60000 65536"/>
              <a:gd name="T7" fmla="*/ 0 60000 65536"/>
              <a:gd name="T8" fmla="*/ 0 60000 65536"/>
              <a:gd name="T9" fmla="*/ 0 w 216"/>
              <a:gd name="T10" fmla="*/ 0 h 1026"/>
              <a:gd name="T11" fmla="*/ 216 w 216"/>
              <a:gd name="T12" fmla="*/ 1026 h 10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1026">
                <a:moveTo>
                  <a:pt x="216" y="1026"/>
                </a:moveTo>
                <a:cubicBezTo>
                  <a:pt x="190" y="941"/>
                  <a:pt x="120" y="744"/>
                  <a:pt x="60" y="516"/>
                </a:cubicBezTo>
                <a:cubicBezTo>
                  <a:pt x="0" y="288"/>
                  <a:pt x="46" y="107"/>
                  <a:pt x="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85" name="Rectangle 73"/>
          <p:cNvSpPr>
            <a:spLocks noChangeArrowheads="1"/>
          </p:cNvSpPr>
          <p:nvPr/>
        </p:nvSpPr>
        <p:spPr bwMode="auto">
          <a:xfrm>
            <a:off x="6724651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5186" name="AutoShape 74"/>
          <p:cNvCxnSpPr>
            <a:cxnSpLocks noChangeShapeType="1"/>
            <a:endCxn id="5166" idx="1"/>
          </p:cNvCxnSpPr>
          <p:nvPr/>
        </p:nvCxnSpPr>
        <p:spPr bwMode="auto">
          <a:xfrm>
            <a:off x="6824663" y="5405439"/>
            <a:ext cx="157162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87" name="Rectangle 75"/>
          <p:cNvSpPr>
            <a:spLocks noChangeArrowheads="1"/>
          </p:cNvSpPr>
          <p:nvPr/>
        </p:nvSpPr>
        <p:spPr bwMode="auto">
          <a:xfrm>
            <a:off x="64770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0</a:t>
            </a:r>
          </a:p>
        </p:txBody>
      </p:sp>
      <p:sp>
        <p:nvSpPr>
          <p:cNvPr id="5188" name="Rectangle 76"/>
          <p:cNvSpPr>
            <a:spLocks noChangeArrowheads="1"/>
          </p:cNvSpPr>
          <p:nvPr/>
        </p:nvSpPr>
        <p:spPr bwMode="auto">
          <a:xfrm>
            <a:off x="80994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</a:t>
            </a:r>
          </a:p>
        </p:txBody>
      </p:sp>
      <p:sp>
        <p:nvSpPr>
          <p:cNvPr id="5189" name="Rectangle 77"/>
          <p:cNvSpPr>
            <a:spLocks noChangeArrowheads="1"/>
          </p:cNvSpPr>
          <p:nvPr/>
        </p:nvSpPr>
        <p:spPr bwMode="auto">
          <a:xfrm>
            <a:off x="9729789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2</a:t>
            </a:r>
          </a:p>
        </p:txBody>
      </p:sp>
      <p:sp>
        <p:nvSpPr>
          <p:cNvPr id="5190" name="Rectangle 78"/>
          <p:cNvSpPr>
            <a:spLocks noChangeArrowheads="1"/>
          </p:cNvSpPr>
          <p:nvPr/>
        </p:nvSpPr>
        <p:spPr bwMode="auto">
          <a:xfrm>
            <a:off x="10267951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91" name="Rectangle 79"/>
          <p:cNvSpPr>
            <a:spLocks noChangeArrowheads="1"/>
          </p:cNvSpPr>
          <p:nvPr/>
        </p:nvSpPr>
        <p:spPr bwMode="auto">
          <a:xfrm>
            <a:off x="10487026" y="5181600"/>
            <a:ext cx="31432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5192" name="Rectangle 80"/>
          <p:cNvSpPr>
            <a:spLocks noChangeArrowheads="1"/>
          </p:cNvSpPr>
          <p:nvPr/>
        </p:nvSpPr>
        <p:spPr bwMode="auto">
          <a:xfrm>
            <a:off x="10048876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93" name="Rectangle 81"/>
          <p:cNvSpPr>
            <a:spLocks noChangeArrowheads="1"/>
          </p:cNvSpPr>
          <p:nvPr/>
        </p:nvSpPr>
        <p:spPr bwMode="auto">
          <a:xfrm>
            <a:off x="9829801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94" name="Freeform 82"/>
          <p:cNvSpPr>
            <a:spLocks/>
          </p:cNvSpPr>
          <p:nvPr/>
        </p:nvSpPr>
        <p:spPr bwMode="auto">
          <a:xfrm>
            <a:off x="9067800" y="3581400"/>
            <a:ext cx="1104900" cy="1809750"/>
          </a:xfrm>
          <a:custGeom>
            <a:avLst/>
            <a:gdLst>
              <a:gd name="T0" fmla="*/ 696 w 696"/>
              <a:gd name="T1" fmla="*/ 1140 h 1140"/>
              <a:gd name="T2" fmla="*/ 390 w 696"/>
              <a:gd name="T3" fmla="*/ 312 h 1140"/>
              <a:gd name="T4" fmla="*/ 0 w 696"/>
              <a:gd name="T5" fmla="*/ 0 h 1140"/>
              <a:gd name="T6" fmla="*/ 0 60000 65536"/>
              <a:gd name="T7" fmla="*/ 0 60000 65536"/>
              <a:gd name="T8" fmla="*/ 0 60000 65536"/>
              <a:gd name="T9" fmla="*/ 0 w 696"/>
              <a:gd name="T10" fmla="*/ 0 h 1140"/>
              <a:gd name="T11" fmla="*/ 696 w 696"/>
              <a:gd name="T12" fmla="*/ 1140 h 1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140">
                <a:moveTo>
                  <a:pt x="696" y="1140"/>
                </a:moveTo>
                <a:cubicBezTo>
                  <a:pt x="645" y="1002"/>
                  <a:pt x="516" y="516"/>
                  <a:pt x="390" y="312"/>
                </a:cubicBezTo>
                <a:cubicBezTo>
                  <a:pt x="264" y="108"/>
                  <a:pt x="81" y="65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95" name="Freeform 83"/>
          <p:cNvSpPr>
            <a:spLocks/>
          </p:cNvSpPr>
          <p:nvPr/>
        </p:nvSpPr>
        <p:spPr bwMode="auto">
          <a:xfrm>
            <a:off x="10372725" y="3729039"/>
            <a:ext cx="311150" cy="1652587"/>
          </a:xfrm>
          <a:custGeom>
            <a:avLst/>
            <a:gdLst>
              <a:gd name="T0" fmla="*/ 0 w 196"/>
              <a:gd name="T1" fmla="*/ 1041 h 1041"/>
              <a:gd name="T2" fmla="*/ 180 w 196"/>
              <a:gd name="T3" fmla="*/ 429 h 1041"/>
              <a:gd name="T4" fmla="*/ 96 w 196"/>
              <a:gd name="T5" fmla="*/ 0 h 1041"/>
              <a:gd name="T6" fmla="*/ 0 60000 65536"/>
              <a:gd name="T7" fmla="*/ 0 60000 65536"/>
              <a:gd name="T8" fmla="*/ 0 60000 65536"/>
              <a:gd name="T9" fmla="*/ 0 w 196"/>
              <a:gd name="T10" fmla="*/ 0 h 1041"/>
              <a:gd name="T11" fmla="*/ 196 w 196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cxnSp>
        <p:nvCxnSpPr>
          <p:cNvPr id="5196" name="AutoShape 84"/>
          <p:cNvCxnSpPr>
            <a:cxnSpLocks noChangeShapeType="1"/>
          </p:cNvCxnSpPr>
          <p:nvPr/>
        </p:nvCxnSpPr>
        <p:spPr bwMode="auto">
          <a:xfrm>
            <a:off x="9928225" y="5405439"/>
            <a:ext cx="114300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97" name="Freeform 85"/>
          <p:cNvSpPr>
            <a:spLocks/>
          </p:cNvSpPr>
          <p:nvPr/>
        </p:nvSpPr>
        <p:spPr bwMode="auto">
          <a:xfrm>
            <a:off x="7543800" y="4832350"/>
            <a:ext cx="838200" cy="349250"/>
          </a:xfrm>
          <a:custGeom>
            <a:avLst/>
            <a:gdLst>
              <a:gd name="T0" fmla="*/ 528 w 528"/>
              <a:gd name="T1" fmla="*/ 124 h 220"/>
              <a:gd name="T2" fmla="*/ 186 w 528"/>
              <a:gd name="T3" fmla="*/ 16 h 220"/>
              <a:gd name="T4" fmla="*/ 0 w 528"/>
              <a:gd name="T5" fmla="*/ 220 h 220"/>
              <a:gd name="T6" fmla="*/ 0 60000 65536"/>
              <a:gd name="T7" fmla="*/ 0 60000 65536"/>
              <a:gd name="T8" fmla="*/ 0 60000 65536"/>
              <a:gd name="T9" fmla="*/ 0 w 528"/>
              <a:gd name="T10" fmla="*/ 0 h 220"/>
              <a:gd name="T11" fmla="*/ 528 w 528"/>
              <a:gd name="T12" fmla="*/ 220 h 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20">
                <a:moveTo>
                  <a:pt x="528" y="124"/>
                </a:moveTo>
                <a:cubicBezTo>
                  <a:pt x="471" y="106"/>
                  <a:pt x="274" y="0"/>
                  <a:pt x="186" y="16"/>
                </a:cubicBezTo>
                <a:cubicBezTo>
                  <a:pt x="98" y="32"/>
                  <a:pt x="39" y="178"/>
                  <a:pt x="0" y="22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98" name="Freeform 86"/>
          <p:cNvSpPr>
            <a:spLocks/>
          </p:cNvSpPr>
          <p:nvPr/>
        </p:nvSpPr>
        <p:spPr bwMode="auto">
          <a:xfrm>
            <a:off x="7391400" y="3956051"/>
            <a:ext cx="1371600" cy="1216025"/>
          </a:xfrm>
          <a:custGeom>
            <a:avLst/>
            <a:gdLst>
              <a:gd name="T0" fmla="*/ 864 w 864"/>
              <a:gd name="T1" fmla="*/ 452 h 766"/>
              <a:gd name="T2" fmla="*/ 570 w 864"/>
              <a:gd name="T3" fmla="*/ 22 h 766"/>
              <a:gd name="T4" fmla="*/ 168 w 864"/>
              <a:gd name="T5" fmla="*/ 322 h 766"/>
              <a:gd name="T6" fmla="*/ 0 w 864"/>
              <a:gd name="T7" fmla="*/ 766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766"/>
              <a:gd name="T14" fmla="*/ 864 w 864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766">
                <a:moveTo>
                  <a:pt x="864" y="452"/>
                </a:moveTo>
                <a:cubicBezTo>
                  <a:pt x="815" y="380"/>
                  <a:pt x="686" y="44"/>
                  <a:pt x="570" y="22"/>
                </a:cubicBezTo>
                <a:cubicBezTo>
                  <a:pt x="454" y="0"/>
                  <a:pt x="263" y="198"/>
                  <a:pt x="168" y="322"/>
                </a:cubicBezTo>
                <a:cubicBezTo>
                  <a:pt x="73" y="446"/>
                  <a:pt x="35" y="674"/>
                  <a:pt x="0" y="766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99" name="Freeform 87"/>
          <p:cNvSpPr>
            <a:spLocks/>
          </p:cNvSpPr>
          <p:nvPr/>
        </p:nvSpPr>
        <p:spPr bwMode="auto">
          <a:xfrm>
            <a:off x="9248775" y="4884738"/>
            <a:ext cx="647700" cy="296862"/>
          </a:xfrm>
          <a:custGeom>
            <a:avLst/>
            <a:gdLst>
              <a:gd name="T0" fmla="*/ 0 w 408"/>
              <a:gd name="T1" fmla="*/ 143 h 187"/>
              <a:gd name="T2" fmla="*/ 270 w 408"/>
              <a:gd name="T3" fmla="*/ 7 h 187"/>
              <a:gd name="T4" fmla="*/ 408 w 408"/>
              <a:gd name="T5" fmla="*/ 187 h 187"/>
              <a:gd name="T6" fmla="*/ 0 60000 65536"/>
              <a:gd name="T7" fmla="*/ 0 60000 65536"/>
              <a:gd name="T8" fmla="*/ 0 60000 65536"/>
              <a:gd name="T9" fmla="*/ 0 w 408"/>
              <a:gd name="T10" fmla="*/ 0 h 187"/>
              <a:gd name="T11" fmla="*/ 408 w 408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87">
                <a:moveTo>
                  <a:pt x="0" y="143"/>
                </a:moveTo>
                <a:cubicBezTo>
                  <a:pt x="45" y="120"/>
                  <a:pt x="202" y="0"/>
                  <a:pt x="270" y="7"/>
                </a:cubicBezTo>
                <a:cubicBezTo>
                  <a:pt x="338" y="14"/>
                  <a:pt x="379" y="150"/>
                  <a:pt x="408" y="187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200" name="Freeform 88"/>
          <p:cNvSpPr>
            <a:spLocks/>
          </p:cNvSpPr>
          <p:nvPr/>
        </p:nvSpPr>
        <p:spPr bwMode="auto">
          <a:xfrm>
            <a:off x="8829676" y="5448300"/>
            <a:ext cx="981075" cy="482600"/>
          </a:xfrm>
          <a:custGeom>
            <a:avLst/>
            <a:gdLst>
              <a:gd name="T0" fmla="*/ 0 w 618"/>
              <a:gd name="T1" fmla="*/ 0 h 304"/>
              <a:gd name="T2" fmla="*/ 198 w 618"/>
              <a:gd name="T3" fmla="*/ 300 h 304"/>
              <a:gd name="T4" fmla="*/ 618 w 618"/>
              <a:gd name="T5" fmla="*/ 24 h 304"/>
              <a:gd name="T6" fmla="*/ 0 60000 65536"/>
              <a:gd name="T7" fmla="*/ 0 60000 65536"/>
              <a:gd name="T8" fmla="*/ 0 60000 65536"/>
              <a:gd name="T9" fmla="*/ 0 w 618"/>
              <a:gd name="T10" fmla="*/ 0 h 304"/>
              <a:gd name="T11" fmla="*/ 618 w 61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8" h="304">
                <a:moveTo>
                  <a:pt x="0" y="0"/>
                </a:moveTo>
                <a:cubicBezTo>
                  <a:pt x="33" y="49"/>
                  <a:pt x="95" y="296"/>
                  <a:pt x="198" y="300"/>
                </a:cubicBezTo>
                <a:cubicBezTo>
                  <a:pt x="301" y="304"/>
                  <a:pt x="531" y="81"/>
                  <a:pt x="618" y="24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1443468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Kruskal’s Algorithm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The vertices are partitioned into clouds</a:t>
            </a:r>
          </a:p>
          <a:p>
            <a:pPr lvl="1" eaLnBrk="1" hangingPunct="1"/>
            <a:r>
              <a:rPr lang="en-US" altLang="lv-LV" sz="1800" dirty="0"/>
              <a:t>We start with one cloud per vertex</a:t>
            </a:r>
          </a:p>
          <a:p>
            <a:pPr lvl="1" eaLnBrk="1" hangingPunct="1"/>
            <a:r>
              <a:rPr lang="en-US" altLang="lv-LV" sz="1800" dirty="0"/>
              <a:t>Clouds are merged during the execution of the algorithm</a:t>
            </a:r>
          </a:p>
          <a:p>
            <a:pPr eaLnBrk="1" hangingPunct="1"/>
            <a:r>
              <a:rPr lang="en-US" altLang="lv-LV" sz="2000" dirty="0"/>
              <a:t>Partition ADT:</a:t>
            </a:r>
          </a:p>
          <a:p>
            <a:pPr lvl="1" eaLnBrk="1" hangingPunct="1"/>
            <a:r>
              <a:rPr lang="en-US" altLang="lv-LV" sz="1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makeSet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: create set </a:t>
            </a:r>
            <a:r>
              <a:rPr lang="en-US" altLang="lv-LV" sz="1800" dirty="0">
                <a:latin typeface="Times New Roman" panose="02020603050405020304" pitchFamily="18" charset="0"/>
              </a:rPr>
              <a:t>{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1800" dirty="0">
                <a:latin typeface="Times New Roman" panose="02020603050405020304" pitchFamily="18" charset="0"/>
              </a:rPr>
              <a:t>} </a:t>
            </a:r>
            <a:r>
              <a:rPr lang="en-US" altLang="lv-LV" sz="1800" dirty="0"/>
              <a:t>and return a locator for object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</a:p>
          <a:p>
            <a:pPr lvl="1" eaLnBrk="1" hangingPunct="1"/>
            <a:r>
              <a:rPr lang="en-US" altLang="lv-LV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l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: return the set of the object with locator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l</a:t>
            </a:r>
          </a:p>
          <a:p>
            <a:pPr lvl="1" eaLnBrk="1" hangingPunct="1"/>
            <a:r>
              <a:rPr lang="en-US" altLang="lv-LV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union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A,B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: merge sets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 </a:t>
            </a:r>
            <a:r>
              <a:rPr lang="en-US" altLang="lv-LV" sz="1800" dirty="0"/>
              <a:t>and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B</a:t>
            </a:r>
            <a:r>
              <a:rPr lang="en-US" altLang="lv-LV" sz="1800" dirty="0"/>
              <a:t> </a:t>
            </a:r>
            <a:endParaRPr lang="en-US" altLang="lv-LV" sz="1800" b="1" i="1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lv-LV" sz="1800" b="1" i="1" dirty="0">
              <a:latin typeface="Times New Roman" panose="02020603050405020304" pitchFamily="18" charset="0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8830CF7-A942-4EE0-BCAB-D473D6EBAB62}" type="slidenum">
              <a:rPr lang="en-US" altLang="lv-LV" sz="1400" b="0"/>
              <a:pPr eaLnBrk="1" hangingPunct="1"/>
              <a:t>53</a:t>
            </a:fld>
            <a:endParaRPr lang="en-US" altLang="lv-LV" sz="1400" b="0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6858000" y="1670050"/>
            <a:ext cx="4267200" cy="466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 b="0">
                <a:latin typeface="Times New Roman" panose="02020603050405020304" pitchFamily="18" charset="0"/>
              </a:rPr>
              <a:t> </a:t>
            </a: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</a:rPr>
              <a:t>KruskalMSF</a:t>
            </a:r>
            <a:r>
              <a:rPr lang="en-US" altLang="lv-LV" sz="1800" b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Input 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weighted graph 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endParaRPr lang="en-US" altLang="lv-LV" sz="1800" b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Output 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labeling of the edges of a</a:t>
            </a:r>
            <a:b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minimum spanning forest of 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lv-LV" sz="1000" b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Q </a:t>
            </a:r>
            <a:r>
              <a:rPr lang="en-US" altLang="lv-LV" sz="1800" b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new heap-based priority queue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all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l </a:t>
            </a:r>
            <a:r>
              <a:rPr lang="en-US" altLang="lv-LV" sz="1800" b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</a:rPr>
              <a:t>makeSet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lv-LV" sz="1800" b="0">
                <a:latin typeface="Times New Roman" panose="02020603050405020304" pitchFamily="18" charset="0"/>
              </a:rPr>
              <a:t>{ elementary cloud }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v.setLocator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all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 G.edges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		Q.insert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e.weight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lvl="1"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lv-LV" sz="18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Q.empty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	e </a:t>
            </a:r>
            <a:r>
              <a:rPr lang="en-US" altLang="lv-LV" sz="1800" b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Q.removeMin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		[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u,v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] </a:t>
            </a:r>
            <a:r>
              <a:rPr lang="en-US" altLang="lv-LV" sz="1800" b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e.endVertices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lv-LV" sz="1800" b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u.getLocator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lv-LV" sz="1800" b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v.getLocator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		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800" b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lv-LV" sz="1800" b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 B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			 setMSFedge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0">
                <a:latin typeface="Times New Roman" panose="02020603050405020304" pitchFamily="18" charset="0"/>
              </a:rPr>
              <a:t>{ merge clouds }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latin typeface="Times New Roman" panose="02020603050405020304" pitchFamily="18" charset="0"/>
              </a:rPr>
              <a:t>			</a:t>
            </a: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</a:rPr>
              <a:t>union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A, B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567276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ECAC9E-1E19-432B-B6EE-E9CC5B5A958C}" type="slidenum">
              <a:rPr lang="en-US" altLang="lv-LV" sz="1400" b="0"/>
              <a:pPr eaLnBrk="1" hangingPunct="1"/>
              <a:t>54</a:t>
            </a:fld>
            <a:endParaRPr lang="en-US" altLang="lv-LV" sz="1400" b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0"/>
              <a:t>Campus Tour</a:t>
            </a:r>
          </a:p>
        </p:txBody>
      </p:sp>
      <p:sp>
        <p:nvSpPr>
          <p:cNvPr id="7172" name="Freeform 80"/>
          <p:cNvSpPr>
            <a:spLocks/>
          </p:cNvSpPr>
          <p:nvPr/>
        </p:nvSpPr>
        <p:spPr bwMode="auto">
          <a:xfrm>
            <a:off x="4543425" y="2817814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173" name="Freeform 79"/>
          <p:cNvSpPr>
            <a:spLocks/>
          </p:cNvSpPr>
          <p:nvPr/>
        </p:nvSpPr>
        <p:spPr bwMode="auto">
          <a:xfrm>
            <a:off x="5143500" y="2259014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174" name="Freeform 78"/>
          <p:cNvSpPr>
            <a:spLocks/>
          </p:cNvSpPr>
          <p:nvPr/>
        </p:nvSpPr>
        <p:spPr bwMode="auto">
          <a:xfrm>
            <a:off x="4492625" y="1497014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175" name="Freeform 77"/>
          <p:cNvSpPr>
            <a:spLocks/>
          </p:cNvSpPr>
          <p:nvPr/>
        </p:nvSpPr>
        <p:spPr bwMode="auto">
          <a:xfrm>
            <a:off x="3875089" y="1976439"/>
            <a:ext cx="668337" cy="66992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176" name="Freeform 76"/>
          <p:cNvSpPr>
            <a:spLocks/>
          </p:cNvSpPr>
          <p:nvPr/>
        </p:nvSpPr>
        <p:spPr bwMode="auto">
          <a:xfrm>
            <a:off x="3841750" y="2917826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177" name="Freeform 75"/>
          <p:cNvSpPr>
            <a:spLocks/>
          </p:cNvSpPr>
          <p:nvPr/>
        </p:nvSpPr>
        <p:spPr bwMode="auto">
          <a:xfrm>
            <a:off x="3194050" y="2532064"/>
            <a:ext cx="596900" cy="554037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178" name="Freeform 74"/>
          <p:cNvSpPr>
            <a:spLocks/>
          </p:cNvSpPr>
          <p:nvPr/>
        </p:nvSpPr>
        <p:spPr bwMode="auto">
          <a:xfrm>
            <a:off x="2514601" y="1752600"/>
            <a:ext cx="676275" cy="674688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180" name="Freeform 35"/>
          <p:cNvSpPr>
            <a:spLocks/>
          </p:cNvSpPr>
          <p:nvPr/>
        </p:nvSpPr>
        <p:spPr bwMode="auto">
          <a:xfrm>
            <a:off x="2306638" y="3124201"/>
            <a:ext cx="588962" cy="595313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181" name="Oval 36"/>
          <p:cNvSpPr>
            <a:spLocks noChangeArrowheads="1"/>
          </p:cNvSpPr>
          <p:nvPr/>
        </p:nvSpPr>
        <p:spPr bwMode="auto">
          <a:xfrm>
            <a:off x="2724150" y="19462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7182" name="Oval 37"/>
          <p:cNvSpPr>
            <a:spLocks noChangeArrowheads="1"/>
          </p:cNvSpPr>
          <p:nvPr/>
        </p:nvSpPr>
        <p:spPr bwMode="auto">
          <a:xfrm>
            <a:off x="4705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G</a:t>
            </a:r>
          </a:p>
        </p:txBody>
      </p:sp>
      <p:sp>
        <p:nvSpPr>
          <p:cNvPr id="7183" name="Oval 38"/>
          <p:cNvSpPr>
            <a:spLocks noChangeArrowheads="1"/>
          </p:cNvSpPr>
          <p:nvPr/>
        </p:nvSpPr>
        <p:spPr bwMode="auto">
          <a:xfrm>
            <a:off x="3343275" y="2635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7184" name="Oval 39"/>
          <p:cNvSpPr>
            <a:spLocks noChangeArrowheads="1"/>
          </p:cNvSpPr>
          <p:nvPr/>
        </p:nvSpPr>
        <p:spPr bwMode="auto">
          <a:xfrm>
            <a:off x="2419350" y="3276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7185" name="Oval 40"/>
          <p:cNvSpPr>
            <a:spLocks noChangeArrowheads="1"/>
          </p:cNvSpPr>
          <p:nvPr/>
        </p:nvSpPr>
        <p:spPr bwMode="auto">
          <a:xfrm>
            <a:off x="5391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7186" name="Oval 41"/>
          <p:cNvSpPr>
            <a:spLocks noChangeArrowheads="1"/>
          </p:cNvSpPr>
          <p:nvPr/>
        </p:nvSpPr>
        <p:spPr bwMode="auto">
          <a:xfrm>
            <a:off x="4064000" y="3114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cxnSp>
        <p:nvCxnSpPr>
          <p:cNvPr id="7187" name="AutoShape 42"/>
          <p:cNvCxnSpPr>
            <a:cxnSpLocks noChangeShapeType="1"/>
            <a:stCxn id="7181" idx="5"/>
            <a:endCxn id="7183" idx="1"/>
          </p:cNvCxnSpPr>
          <p:nvPr/>
        </p:nvCxnSpPr>
        <p:spPr bwMode="auto">
          <a:xfrm>
            <a:off x="2984501" y="2216151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43"/>
          <p:cNvCxnSpPr>
            <a:cxnSpLocks noChangeShapeType="1"/>
            <a:stCxn id="7183" idx="3"/>
            <a:endCxn id="7184" idx="7"/>
          </p:cNvCxnSpPr>
          <p:nvPr/>
        </p:nvCxnSpPr>
        <p:spPr bwMode="auto">
          <a:xfrm flipH="1">
            <a:off x="2679701" y="29051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44"/>
          <p:cNvCxnSpPr>
            <a:cxnSpLocks noChangeShapeType="1"/>
            <a:stCxn id="7181" idx="3"/>
            <a:endCxn id="7184" idx="0"/>
          </p:cNvCxnSpPr>
          <p:nvPr/>
        </p:nvCxnSpPr>
        <p:spPr bwMode="auto">
          <a:xfrm flipH="1">
            <a:off x="2571750" y="2216151"/>
            <a:ext cx="196850" cy="1050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AutoShape 45"/>
          <p:cNvCxnSpPr>
            <a:cxnSpLocks noChangeShapeType="1"/>
            <a:stCxn id="7183" idx="5"/>
            <a:endCxn id="7186" idx="1"/>
          </p:cNvCxnSpPr>
          <p:nvPr/>
        </p:nvCxnSpPr>
        <p:spPr bwMode="auto">
          <a:xfrm>
            <a:off x="3603626" y="29051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AutoShape 46"/>
          <p:cNvCxnSpPr>
            <a:cxnSpLocks noChangeShapeType="1"/>
            <a:stCxn id="7184" idx="6"/>
            <a:endCxn id="7186" idx="2"/>
          </p:cNvCxnSpPr>
          <p:nvPr/>
        </p:nvCxnSpPr>
        <p:spPr bwMode="auto">
          <a:xfrm flipV="1">
            <a:off x="2733675" y="32670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47"/>
          <p:cNvCxnSpPr>
            <a:cxnSpLocks noChangeShapeType="1"/>
            <a:stCxn id="7181" idx="6"/>
            <a:endCxn id="7208" idx="1"/>
          </p:cNvCxnSpPr>
          <p:nvPr/>
        </p:nvCxnSpPr>
        <p:spPr bwMode="auto">
          <a:xfrm>
            <a:off x="3038476" y="2098676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49"/>
          <p:cNvCxnSpPr>
            <a:cxnSpLocks noChangeShapeType="1"/>
            <a:stCxn id="7185" idx="1"/>
            <a:endCxn id="7182" idx="5"/>
          </p:cNvCxnSpPr>
          <p:nvPr/>
        </p:nvCxnSpPr>
        <p:spPr bwMode="auto">
          <a:xfrm flipH="1" flipV="1">
            <a:off x="4965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50"/>
          <p:cNvCxnSpPr>
            <a:cxnSpLocks noChangeShapeType="1"/>
            <a:stCxn id="7209" idx="7"/>
            <a:endCxn id="7185" idx="3"/>
          </p:cNvCxnSpPr>
          <p:nvPr/>
        </p:nvCxnSpPr>
        <p:spPr bwMode="auto">
          <a:xfrm flipV="1">
            <a:off x="5010150" y="2708276"/>
            <a:ext cx="425450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5" name="Text Box 52"/>
          <p:cNvSpPr txBox="1">
            <a:spLocks noChangeArrowheads="1"/>
          </p:cNvSpPr>
          <p:nvPr/>
        </p:nvSpPr>
        <p:spPr bwMode="auto">
          <a:xfrm>
            <a:off x="5191126" y="19812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4</a:t>
            </a:r>
          </a:p>
        </p:txBody>
      </p:sp>
      <p:sp>
        <p:nvSpPr>
          <p:cNvPr id="7196" name="Text Box 53"/>
          <p:cNvSpPr txBox="1">
            <a:spLocks noChangeArrowheads="1"/>
          </p:cNvSpPr>
          <p:nvPr/>
        </p:nvSpPr>
        <p:spPr bwMode="auto">
          <a:xfrm>
            <a:off x="2351088" y="2463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</a:t>
            </a:r>
          </a:p>
        </p:txBody>
      </p:sp>
      <p:sp>
        <p:nvSpPr>
          <p:cNvPr id="7197" name="Text Box 54"/>
          <p:cNvSpPr txBox="1">
            <a:spLocks noChangeArrowheads="1"/>
          </p:cNvSpPr>
          <p:nvPr/>
        </p:nvSpPr>
        <p:spPr bwMode="auto">
          <a:xfrm>
            <a:off x="4191001" y="25908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3</a:t>
            </a:r>
          </a:p>
        </p:txBody>
      </p:sp>
      <p:sp>
        <p:nvSpPr>
          <p:cNvPr id="7198" name="Text Box 55"/>
          <p:cNvSpPr txBox="1">
            <a:spLocks noChangeArrowheads="1"/>
          </p:cNvSpPr>
          <p:nvPr/>
        </p:nvSpPr>
        <p:spPr bwMode="auto">
          <a:xfrm>
            <a:off x="2938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5</a:t>
            </a:r>
          </a:p>
        </p:txBody>
      </p:sp>
      <p:sp>
        <p:nvSpPr>
          <p:cNvPr id="7199" name="Text Box 56"/>
          <p:cNvSpPr txBox="1">
            <a:spLocks noChangeArrowheads="1"/>
          </p:cNvSpPr>
          <p:nvPr/>
        </p:nvSpPr>
        <p:spPr bwMode="auto">
          <a:xfrm>
            <a:off x="3290889" y="33528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10</a:t>
            </a:r>
          </a:p>
        </p:txBody>
      </p:sp>
      <p:sp>
        <p:nvSpPr>
          <p:cNvPr id="7200" name="Text Box 57"/>
          <p:cNvSpPr txBox="1">
            <a:spLocks noChangeArrowheads="1"/>
          </p:cNvSpPr>
          <p:nvPr/>
        </p:nvSpPr>
        <p:spPr bwMode="auto">
          <a:xfrm>
            <a:off x="5243513" y="28384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2</a:t>
            </a:r>
          </a:p>
        </p:txBody>
      </p:sp>
      <p:sp>
        <p:nvSpPr>
          <p:cNvPr id="7201" name="Text Box 58"/>
          <p:cNvSpPr txBox="1">
            <a:spLocks noChangeArrowheads="1"/>
          </p:cNvSpPr>
          <p:nvPr/>
        </p:nvSpPr>
        <p:spPr bwMode="auto">
          <a:xfrm>
            <a:off x="3429001" y="18288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8</a:t>
            </a:r>
          </a:p>
        </p:txBody>
      </p:sp>
      <p:sp>
        <p:nvSpPr>
          <p:cNvPr id="7202" name="Text Box 59"/>
          <p:cNvSpPr txBox="1">
            <a:spLocks noChangeArrowheads="1"/>
          </p:cNvSpPr>
          <p:nvPr/>
        </p:nvSpPr>
        <p:spPr bwMode="auto">
          <a:xfrm>
            <a:off x="3055938" y="2986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sp>
        <p:nvSpPr>
          <p:cNvPr id="7203" name="AutoShape 66"/>
          <p:cNvSpPr>
            <a:spLocks noChangeArrowheads="1"/>
          </p:cNvSpPr>
          <p:nvPr/>
        </p:nvSpPr>
        <p:spPr bwMode="auto">
          <a:xfrm rot="5400000">
            <a:off x="8234363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4" name="AutoShape 67"/>
          <p:cNvSpPr>
            <a:spLocks noChangeArrowheads="1"/>
          </p:cNvSpPr>
          <p:nvPr/>
        </p:nvSpPr>
        <p:spPr bwMode="auto">
          <a:xfrm rot="8100000" flipH="1" flipV="1">
            <a:off x="5764214" y="3797301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5" name="AutoShape 68"/>
          <p:cNvSpPr>
            <a:spLocks noChangeArrowheads="1"/>
          </p:cNvSpPr>
          <p:nvPr/>
        </p:nvSpPr>
        <p:spPr bwMode="auto">
          <a:xfrm rot="5400000">
            <a:off x="3814763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7206" name="AutoShape 69"/>
          <p:cNvCxnSpPr>
            <a:cxnSpLocks noChangeShapeType="1"/>
            <a:stCxn id="7209" idx="0"/>
            <a:endCxn id="7182" idx="4"/>
          </p:cNvCxnSpPr>
          <p:nvPr/>
        </p:nvCxnSpPr>
        <p:spPr bwMode="auto">
          <a:xfrm flipH="1" flipV="1">
            <a:off x="4857750" y="19907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7" name="Text Box 70"/>
          <p:cNvSpPr txBox="1">
            <a:spLocks noChangeArrowheads="1"/>
          </p:cNvSpPr>
          <p:nvPr/>
        </p:nvSpPr>
        <p:spPr bwMode="auto">
          <a:xfrm>
            <a:off x="4572001" y="22796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7208" name="Oval 71"/>
          <p:cNvSpPr>
            <a:spLocks noChangeArrowheads="1"/>
          </p:cNvSpPr>
          <p:nvPr/>
        </p:nvSpPr>
        <p:spPr bwMode="auto">
          <a:xfrm>
            <a:off x="4057650" y="21891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sp>
        <p:nvSpPr>
          <p:cNvPr id="7209" name="Oval 72"/>
          <p:cNvSpPr>
            <a:spLocks noChangeArrowheads="1"/>
          </p:cNvSpPr>
          <p:nvPr/>
        </p:nvSpPr>
        <p:spPr bwMode="auto">
          <a:xfrm>
            <a:off x="4749800" y="3001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H</a:t>
            </a:r>
          </a:p>
        </p:txBody>
      </p:sp>
      <p:cxnSp>
        <p:nvCxnSpPr>
          <p:cNvPr id="7210" name="AutoShape 73"/>
          <p:cNvCxnSpPr>
            <a:cxnSpLocks noChangeShapeType="1"/>
            <a:stCxn id="7208" idx="4"/>
            <a:endCxn id="7186" idx="0"/>
          </p:cNvCxnSpPr>
          <p:nvPr/>
        </p:nvCxnSpPr>
        <p:spPr bwMode="auto">
          <a:xfrm>
            <a:off x="4210050" y="2503488"/>
            <a:ext cx="6350" cy="601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1" name="Text Box 81"/>
          <p:cNvSpPr txBox="1">
            <a:spLocks noChangeArrowheads="1"/>
          </p:cNvSpPr>
          <p:nvPr/>
        </p:nvSpPr>
        <p:spPr bwMode="auto">
          <a:xfrm>
            <a:off x="3659189" y="26812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11</a:t>
            </a:r>
          </a:p>
        </p:txBody>
      </p:sp>
      <p:cxnSp>
        <p:nvCxnSpPr>
          <p:cNvPr id="7212" name="AutoShape 82"/>
          <p:cNvCxnSpPr>
            <a:cxnSpLocks noChangeShapeType="1"/>
            <a:stCxn id="7208" idx="3"/>
            <a:endCxn id="7183" idx="7"/>
          </p:cNvCxnSpPr>
          <p:nvPr/>
        </p:nvCxnSpPr>
        <p:spPr bwMode="auto">
          <a:xfrm flipH="1">
            <a:off x="3603626" y="24590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3" name="Text Box 83"/>
          <p:cNvSpPr txBox="1">
            <a:spLocks noChangeArrowheads="1"/>
          </p:cNvSpPr>
          <p:nvPr/>
        </p:nvSpPr>
        <p:spPr bwMode="auto">
          <a:xfrm>
            <a:off x="3590926" y="22479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9</a:t>
            </a:r>
          </a:p>
        </p:txBody>
      </p:sp>
      <p:sp>
        <p:nvSpPr>
          <p:cNvPr id="7214" name="Freeform 84"/>
          <p:cNvSpPr>
            <a:spLocks/>
          </p:cNvSpPr>
          <p:nvPr/>
        </p:nvSpPr>
        <p:spPr bwMode="auto">
          <a:xfrm>
            <a:off x="4522788" y="5499101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15" name="Freeform 85"/>
          <p:cNvSpPr>
            <a:spLocks/>
          </p:cNvSpPr>
          <p:nvPr/>
        </p:nvSpPr>
        <p:spPr bwMode="auto">
          <a:xfrm>
            <a:off x="5122863" y="4940301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16" name="Freeform 86"/>
          <p:cNvSpPr>
            <a:spLocks/>
          </p:cNvSpPr>
          <p:nvPr/>
        </p:nvSpPr>
        <p:spPr bwMode="auto">
          <a:xfrm>
            <a:off x="4471988" y="4178301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17" name="Freeform 87"/>
          <p:cNvSpPr>
            <a:spLocks/>
          </p:cNvSpPr>
          <p:nvPr/>
        </p:nvSpPr>
        <p:spPr bwMode="auto">
          <a:xfrm>
            <a:off x="3854450" y="4657726"/>
            <a:ext cx="668338" cy="66992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18" name="Freeform 88"/>
          <p:cNvSpPr>
            <a:spLocks/>
          </p:cNvSpPr>
          <p:nvPr/>
        </p:nvSpPr>
        <p:spPr bwMode="auto">
          <a:xfrm>
            <a:off x="3821113" y="5599114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19" name="Freeform 89"/>
          <p:cNvSpPr>
            <a:spLocks/>
          </p:cNvSpPr>
          <p:nvPr/>
        </p:nvSpPr>
        <p:spPr bwMode="auto">
          <a:xfrm>
            <a:off x="3173413" y="5213350"/>
            <a:ext cx="596900" cy="554038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20" name="Freeform 90"/>
          <p:cNvSpPr>
            <a:spLocks/>
          </p:cNvSpPr>
          <p:nvPr/>
        </p:nvSpPr>
        <p:spPr bwMode="auto">
          <a:xfrm>
            <a:off x="2222500" y="4413250"/>
            <a:ext cx="958850" cy="2052638"/>
          </a:xfrm>
          <a:custGeom>
            <a:avLst/>
            <a:gdLst>
              <a:gd name="T0" fmla="*/ 136 w 604"/>
              <a:gd name="T1" fmla="*/ 418 h 1293"/>
              <a:gd name="T2" fmla="*/ 22 w 604"/>
              <a:gd name="T3" fmla="*/ 988 h 1293"/>
              <a:gd name="T4" fmla="*/ 100 w 604"/>
              <a:gd name="T5" fmla="*/ 1204 h 1293"/>
              <a:gd name="T6" fmla="*/ 316 w 604"/>
              <a:gd name="T7" fmla="*/ 1192 h 1293"/>
              <a:gd name="T8" fmla="*/ 418 w 604"/>
              <a:gd name="T9" fmla="*/ 598 h 1293"/>
              <a:gd name="T10" fmla="*/ 589 w 604"/>
              <a:gd name="T11" fmla="*/ 177 h 1293"/>
              <a:gd name="T12" fmla="*/ 328 w 604"/>
              <a:gd name="T13" fmla="*/ 40 h 1293"/>
              <a:gd name="T14" fmla="*/ 136 w 604"/>
              <a:gd name="T15" fmla="*/ 418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21" name="Oval 92"/>
          <p:cNvSpPr>
            <a:spLocks noChangeArrowheads="1"/>
          </p:cNvSpPr>
          <p:nvPr/>
        </p:nvSpPr>
        <p:spPr bwMode="auto">
          <a:xfrm>
            <a:off x="2703513" y="4627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7222" name="Oval 93"/>
          <p:cNvSpPr>
            <a:spLocks noChangeArrowheads="1"/>
          </p:cNvSpPr>
          <p:nvPr/>
        </p:nvSpPr>
        <p:spPr bwMode="auto">
          <a:xfrm>
            <a:off x="4684713" y="4357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G</a:t>
            </a:r>
          </a:p>
        </p:txBody>
      </p:sp>
      <p:sp>
        <p:nvSpPr>
          <p:cNvPr id="7223" name="Oval 94"/>
          <p:cNvSpPr>
            <a:spLocks noChangeArrowheads="1"/>
          </p:cNvSpPr>
          <p:nvPr/>
        </p:nvSpPr>
        <p:spPr bwMode="auto">
          <a:xfrm>
            <a:off x="3322638" y="53165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7224" name="Oval 95"/>
          <p:cNvSpPr>
            <a:spLocks noChangeArrowheads="1"/>
          </p:cNvSpPr>
          <p:nvPr/>
        </p:nvSpPr>
        <p:spPr bwMode="auto">
          <a:xfrm>
            <a:off x="2398713" y="59578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7225" name="Oval 96"/>
          <p:cNvSpPr>
            <a:spLocks noChangeArrowheads="1"/>
          </p:cNvSpPr>
          <p:nvPr/>
        </p:nvSpPr>
        <p:spPr bwMode="auto">
          <a:xfrm>
            <a:off x="5370513" y="5119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7226" name="Oval 97"/>
          <p:cNvSpPr>
            <a:spLocks noChangeArrowheads="1"/>
          </p:cNvSpPr>
          <p:nvPr/>
        </p:nvSpPr>
        <p:spPr bwMode="auto">
          <a:xfrm>
            <a:off x="4043363" y="5795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cxnSp>
        <p:nvCxnSpPr>
          <p:cNvPr id="7227" name="AutoShape 98"/>
          <p:cNvCxnSpPr>
            <a:cxnSpLocks noChangeShapeType="1"/>
            <a:stCxn id="7221" idx="5"/>
            <a:endCxn id="7223" idx="1"/>
          </p:cNvCxnSpPr>
          <p:nvPr/>
        </p:nvCxnSpPr>
        <p:spPr bwMode="auto">
          <a:xfrm>
            <a:off x="2963864" y="4897439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8" name="AutoShape 99"/>
          <p:cNvCxnSpPr>
            <a:cxnSpLocks noChangeShapeType="1"/>
            <a:stCxn id="7223" idx="3"/>
            <a:endCxn id="7224" idx="7"/>
          </p:cNvCxnSpPr>
          <p:nvPr/>
        </p:nvCxnSpPr>
        <p:spPr bwMode="auto">
          <a:xfrm flipH="1">
            <a:off x="2659064" y="55864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9" name="AutoShape 100"/>
          <p:cNvCxnSpPr>
            <a:cxnSpLocks noChangeShapeType="1"/>
            <a:stCxn id="7221" idx="3"/>
            <a:endCxn id="7224" idx="0"/>
          </p:cNvCxnSpPr>
          <p:nvPr/>
        </p:nvCxnSpPr>
        <p:spPr bwMode="auto">
          <a:xfrm flipH="1">
            <a:off x="2551113" y="4897439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0" name="AutoShape 101"/>
          <p:cNvCxnSpPr>
            <a:cxnSpLocks noChangeShapeType="1"/>
            <a:stCxn id="7223" idx="5"/>
            <a:endCxn id="7226" idx="1"/>
          </p:cNvCxnSpPr>
          <p:nvPr/>
        </p:nvCxnSpPr>
        <p:spPr bwMode="auto">
          <a:xfrm>
            <a:off x="3582989" y="5586414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1" name="AutoShape 102"/>
          <p:cNvCxnSpPr>
            <a:cxnSpLocks noChangeShapeType="1"/>
            <a:stCxn id="7224" idx="6"/>
            <a:endCxn id="7226" idx="2"/>
          </p:cNvCxnSpPr>
          <p:nvPr/>
        </p:nvCxnSpPr>
        <p:spPr bwMode="auto">
          <a:xfrm flipV="1">
            <a:off x="2713038" y="5948364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2" name="AutoShape 103"/>
          <p:cNvCxnSpPr>
            <a:cxnSpLocks noChangeShapeType="1"/>
            <a:stCxn id="7221" idx="6"/>
            <a:endCxn id="7245" idx="1"/>
          </p:cNvCxnSpPr>
          <p:nvPr/>
        </p:nvCxnSpPr>
        <p:spPr bwMode="auto">
          <a:xfrm>
            <a:off x="3017839" y="47799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3" name="AutoShape 104"/>
          <p:cNvCxnSpPr>
            <a:cxnSpLocks noChangeShapeType="1"/>
            <a:stCxn id="7225" idx="1"/>
            <a:endCxn id="7222" idx="5"/>
          </p:cNvCxnSpPr>
          <p:nvPr/>
        </p:nvCxnSpPr>
        <p:spPr bwMode="auto">
          <a:xfrm flipH="1" flipV="1">
            <a:off x="4945063" y="46275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4" name="AutoShape 105"/>
          <p:cNvCxnSpPr>
            <a:cxnSpLocks noChangeShapeType="1"/>
            <a:stCxn id="7246" idx="7"/>
            <a:endCxn id="7225" idx="3"/>
          </p:cNvCxnSpPr>
          <p:nvPr/>
        </p:nvCxnSpPr>
        <p:spPr bwMode="auto">
          <a:xfrm flipV="1">
            <a:off x="4989513" y="5389563"/>
            <a:ext cx="425450" cy="328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35" name="Text Box 106"/>
          <p:cNvSpPr txBox="1">
            <a:spLocks noChangeArrowheads="1"/>
          </p:cNvSpPr>
          <p:nvPr/>
        </p:nvSpPr>
        <p:spPr bwMode="auto">
          <a:xfrm>
            <a:off x="5170488" y="4662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4</a:t>
            </a:r>
          </a:p>
        </p:txBody>
      </p:sp>
      <p:sp>
        <p:nvSpPr>
          <p:cNvPr id="7236" name="Text Box 107"/>
          <p:cNvSpPr txBox="1">
            <a:spLocks noChangeArrowheads="1"/>
          </p:cNvSpPr>
          <p:nvPr/>
        </p:nvSpPr>
        <p:spPr bwMode="auto">
          <a:xfrm>
            <a:off x="2330451" y="5145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237" name="Text Box 108"/>
          <p:cNvSpPr txBox="1">
            <a:spLocks noChangeArrowheads="1"/>
          </p:cNvSpPr>
          <p:nvPr/>
        </p:nvSpPr>
        <p:spPr bwMode="auto">
          <a:xfrm>
            <a:off x="4170363" y="5272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3</a:t>
            </a:r>
          </a:p>
        </p:txBody>
      </p:sp>
      <p:sp>
        <p:nvSpPr>
          <p:cNvPr id="7238" name="Text Box 109"/>
          <p:cNvSpPr txBox="1">
            <a:spLocks noChangeArrowheads="1"/>
          </p:cNvSpPr>
          <p:nvPr/>
        </p:nvSpPr>
        <p:spPr bwMode="auto">
          <a:xfrm>
            <a:off x="2917826" y="505777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5</a:t>
            </a:r>
          </a:p>
        </p:txBody>
      </p:sp>
      <p:sp>
        <p:nvSpPr>
          <p:cNvPr id="7239" name="Text Box 110"/>
          <p:cNvSpPr txBox="1">
            <a:spLocks noChangeArrowheads="1"/>
          </p:cNvSpPr>
          <p:nvPr/>
        </p:nvSpPr>
        <p:spPr bwMode="auto">
          <a:xfrm>
            <a:off x="3270251" y="60340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10</a:t>
            </a:r>
          </a:p>
        </p:txBody>
      </p:sp>
      <p:sp>
        <p:nvSpPr>
          <p:cNvPr id="7240" name="Text Box 111"/>
          <p:cNvSpPr txBox="1">
            <a:spLocks noChangeArrowheads="1"/>
          </p:cNvSpPr>
          <p:nvPr/>
        </p:nvSpPr>
        <p:spPr bwMode="auto">
          <a:xfrm>
            <a:off x="5222876" y="5519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2</a:t>
            </a:r>
          </a:p>
        </p:txBody>
      </p:sp>
      <p:sp>
        <p:nvSpPr>
          <p:cNvPr id="7241" name="Text Box 112"/>
          <p:cNvSpPr txBox="1">
            <a:spLocks noChangeArrowheads="1"/>
          </p:cNvSpPr>
          <p:nvPr/>
        </p:nvSpPr>
        <p:spPr bwMode="auto">
          <a:xfrm>
            <a:off x="3408363" y="4510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8</a:t>
            </a:r>
          </a:p>
        </p:txBody>
      </p:sp>
      <p:sp>
        <p:nvSpPr>
          <p:cNvPr id="7242" name="Text Box 113"/>
          <p:cNvSpPr txBox="1">
            <a:spLocks noChangeArrowheads="1"/>
          </p:cNvSpPr>
          <p:nvPr/>
        </p:nvSpPr>
        <p:spPr bwMode="auto">
          <a:xfrm>
            <a:off x="3035301" y="566737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cxnSp>
        <p:nvCxnSpPr>
          <p:cNvPr id="7243" name="AutoShape 114"/>
          <p:cNvCxnSpPr>
            <a:cxnSpLocks noChangeShapeType="1"/>
            <a:stCxn id="7246" idx="0"/>
            <a:endCxn id="7222" idx="4"/>
          </p:cNvCxnSpPr>
          <p:nvPr/>
        </p:nvCxnSpPr>
        <p:spPr bwMode="auto">
          <a:xfrm flipH="1" flipV="1">
            <a:off x="4837113" y="46720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44" name="Text Box 115"/>
          <p:cNvSpPr txBox="1">
            <a:spLocks noChangeArrowheads="1"/>
          </p:cNvSpPr>
          <p:nvPr/>
        </p:nvSpPr>
        <p:spPr bwMode="auto">
          <a:xfrm>
            <a:off x="4551363" y="49609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7245" name="Oval 116"/>
          <p:cNvSpPr>
            <a:spLocks noChangeArrowheads="1"/>
          </p:cNvSpPr>
          <p:nvPr/>
        </p:nvSpPr>
        <p:spPr bwMode="auto">
          <a:xfrm>
            <a:off x="4037013" y="48704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sp>
        <p:nvSpPr>
          <p:cNvPr id="7246" name="Oval 117"/>
          <p:cNvSpPr>
            <a:spLocks noChangeArrowheads="1"/>
          </p:cNvSpPr>
          <p:nvPr/>
        </p:nvSpPr>
        <p:spPr bwMode="auto">
          <a:xfrm>
            <a:off x="4729163" y="5683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H</a:t>
            </a:r>
          </a:p>
        </p:txBody>
      </p:sp>
      <p:cxnSp>
        <p:nvCxnSpPr>
          <p:cNvPr id="7247" name="AutoShape 118"/>
          <p:cNvCxnSpPr>
            <a:cxnSpLocks noChangeShapeType="1"/>
            <a:stCxn id="7245" idx="4"/>
            <a:endCxn id="7226" idx="0"/>
          </p:cNvCxnSpPr>
          <p:nvPr/>
        </p:nvCxnSpPr>
        <p:spPr bwMode="auto">
          <a:xfrm>
            <a:off x="4189413" y="5184776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48" name="Text Box 119"/>
          <p:cNvSpPr txBox="1">
            <a:spLocks noChangeArrowheads="1"/>
          </p:cNvSpPr>
          <p:nvPr/>
        </p:nvSpPr>
        <p:spPr bwMode="auto">
          <a:xfrm>
            <a:off x="3638551" y="5362576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11</a:t>
            </a:r>
          </a:p>
        </p:txBody>
      </p:sp>
      <p:cxnSp>
        <p:nvCxnSpPr>
          <p:cNvPr id="7249" name="AutoShape 120"/>
          <p:cNvCxnSpPr>
            <a:cxnSpLocks noChangeShapeType="1"/>
            <a:stCxn id="7245" idx="3"/>
            <a:endCxn id="7223" idx="7"/>
          </p:cNvCxnSpPr>
          <p:nvPr/>
        </p:nvCxnSpPr>
        <p:spPr bwMode="auto">
          <a:xfrm flipH="1">
            <a:off x="3582989" y="51403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50" name="Text Box 121"/>
          <p:cNvSpPr txBox="1">
            <a:spLocks noChangeArrowheads="1"/>
          </p:cNvSpPr>
          <p:nvPr/>
        </p:nvSpPr>
        <p:spPr bwMode="auto">
          <a:xfrm>
            <a:off x="3570288" y="49291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9</a:t>
            </a:r>
          </a:p>
        </p:txBody>
      </p:sp>
      <p:sp>
        <p:nvSpPr>
          <p:cNvPr id="7251" name="Freeform 122"/>
          <p:cNvSpPr>
            <a:spLocks/>
          </p:cNvSpPr>
          <p:nvPr/>
        </p:nvSpPr>
        <p:spPr bwMode="auto">
          <a:xfrm>
            <a:off x="8943975" y="2335213"/>
            <a:ext cx="1327150" cy="1255712"/>
          </a:xfrm>
          <a:custGeom>
            <a:avLst/>
            <a:gdLst>
              <a:gd name="T0" fmla="*/ 48 w 836"/>
              <a:gd name="T1" fmla="*/ 455 h 791"/>
              <a:gd name="T2" fmla="*/ 36 w 836"/>
              <a:gd name="T3" fmla="*/ 663 h 791"/>
              <a:gd name="T4" fmla="*/ 264 w 836"/>
              <a:gd name="T5" fmla="*/ 709 h 791"/>
              <a:gd name="T6" fmla="*/ 786 w 836"/>
              <a:gd name="T7" fmla="*/ 173 h 791"/>
              <a:gd name="T8" fmla="*/ 564 w 836"/>
              <a:gd name="T9" fmla="*/ 17 h 791"/>
              <a:gd name="T10" fmla="*/ 270 w 836"/>
              <a:gd name="T11" fmla="*/ 275 h 791"/>
              <a:gd name="T12" fmla="*/ 48 w 836"/>
              <a:gd name="T13" fmla="*/ 455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52" name="Freeform 124"/>
          <p:cNvSpPr>
            <a:spLocks/>
          </p:cNvSpPr>
          <p:nvPr/>
        </p:nvSpPr>
        <p:spPr bwMode="auto">
          <a:xfrm>
            <a:off x="8829675" y="1524001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53" name="Freeform 125"/>
          <p:cNvSpPr>
            <a:spLocks/>
          </p:cNvSpPr>
          <p:nvPr/>
        </p:nvSpPr>
        <p:spPr bwMode="auto">
          <a:xfrm>
            <a:off x="8212139" y="2003426"/>
            <a:ext cx="668337" cy="66992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54" name="Freeform 126"/>
          <p:cNvSpPr>
            <a:spLocks/>
          </p:cNvSpPr>
          <p:nvPr/>
        </p:nvSpPr>
        <p:spPr bwMode="auto">
          <a:xfrm>
            <a:off x="8178800" y="2944814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55" name="Freeform 127"/>
          <p:cNvSpPr>
            <a:spLocks/>
          </p:cNvSpPr>
          <p:nvPr/>
        </p:nvSpPr>
        <p:spPr bwMode="auto">
          <a:xfrm>
            <a:off x="7531100" y="2559050"/>
            <a:ext cx="596900" cy="554038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56" name="Freeform 128"/>
          <p:cNvSpPr>
            <a:spLocks/>
          </p:cNvSpPr>
          <p:nvPr/>
        </p:nvSpPr>
        <p:spPr bwMode="auto">
          <a:xfrm>
            <a:off x="6580188" y="1758950"/>
            <a:ext cx="958850" cy="2052638"/>
          </a:xfrm>
          <a:custGeom>
            <a:avLst/>
            <a:gdLst>
              <a:gd name="T0" fmla="*/ 136 w 604"/>
              <a:gd name="T1" fmla="*/ 418 h 1293"/>
              <a:gd name="T2" fmla="*/ 22 w 604"/>
              <a:gd name="T3" fmla="*/ 988 h 1293"/>
              <a:gd name="T4" fmla="*/ 100 w 604"/>
              <a:gd name="T5" fmla="*/ 1204 h 1293"/>
              <a:gd name="T6" fmla="*/ 316 w 604"/>
              <a:gd name="T7" fmla="*/ 1192 h 1293"/>
              <a:gd name="T8" fmla="*/ 418 w 604"/>
              <a:gd name="T9" fmla="*/ 598 h 1293"/>
              <a:gd name="T10" fmla="*/ 589 w 604"/>
              <a:gd name="T11" fmla="*/ 177 h 1293"/>
              <a:gd name="T12" fmla="*/ 328 w 604"/>
              <a:gd name="T13" fmla="*/ 40 h 1293"/>
              <a:gd name="T14" fmla="*/ 136 w 604"/>
              <a:gd name="T15" fmla="*/ 418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57" name="Oval 129"/>
          <p:cNvSpPr>
            <a:spLocks noChangeArrowheads="1"/>
          </p:cNvSpPr>
          <p:nvPr/>
        </p:nvSpPr>
        <p:spPr bwMode="auto">
          <a:xfrm>
            <a:off x="7061200" y="19732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7258" name="Oval 130"/>
          <p:cNvSpPr>
            <a:spLocks noChangeArrowheads="1"/>
          </p:cNvSpPr>
          <p:nvPr/>
        </p:nvSpPr>
        <p:spPr bwMode="auto">
          <a:xfrm>
            <a:off x="9042400" y="1703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G</a:t>
            </a:r>
          </a:p>
        </p:txBody>
      </p:sp>
      <p:sp>
        <p:nvSpPr>
          <p:cNvPr id="7259" name="Oval 131"/>
          <p:cNvSpPr>
            <a:spLocks noChangeArrowheads="1"/>
          </p:cNvSpPr>
          <p:nvPr/>
        </p:nvSpPr>
        <p:spPr bwMode="auto">
          <a:xfrm>
            <a:off x="7680325" y="26622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7260" name="Oval 132"/>
          <p:cNvSpPr>
            <a:spLocks noChangeArrowheads="1"/>
          </p:cNvSpPr>
          <p:nvPr/>
        </p:nvSpPr>
        <p:spPr bwMode="auto">
          <a:xfrm>
            <a:off x="6756400" y="33035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7261" name="Oval 133"/>
          <p:cNvSpPr>
            <a:spLocks noChangeArrowheads="1"/>
          </p:cNvSpPr>
          <p:nvPr/>
        </p:nvSpPr>
        <p:spPr bwMode="auto">
          <a:xfrm>
            <a:off x="9728200" y="2465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7262" name="Oval 134"/>
          <p:cNvSpPr>
            <a:spLocks noChangeArrowheads="1"/>
          </p:cNvSpPr>
          <p:nvPr/>
        </p:nvSpPr>
        <p:spPr bwMode="auto">
          <a:xfrm>
            <a:off x="8401050" y="314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cxnSp>
        <p:nvCxnSpPr>
          <p:cNvPr id="7263" name="AutoShape 135"/>
          <p:cNvCxnSpPr>
            <a:cxnSpLocks noChangeShapeType="1"/>
            <a:stCxn id="7257" idx="5"/>
            <a:endCxn id="7259" idx="1"/>
          </p:cNvCxnSpPr>
          <p:nvPr/>
        </p:nvCxnSpPr>
        <p:spPr bwMode="auto">
          <a:xfrm>
            <a:off x="7321551" y="2243139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64" name="AutoShape 136"/>
          <p:cNvCxnSpPr>
            <a:cxnSpLocks noChangeShapeType="1"/>
            <a:stCxn id="7259" idx="3"/>
            <a:endCxn id="7260" idx="7"/>
          </p:cNvCxnSpPr>
          <p:nvPr/>
        </p:nvCxnSpPr>
        <p:spPr bwMode="auto">
          <a:xfrm flipH="1">
            <a:off x="7016751" y="29321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65" name="AutoShape 137"/>
          <p:cNvCxnSpPr>
            <a:cxnSpLocks noChangeShapeType="1"/>
            <a:stCxn id="7257" idx="3"/>
            <a:endCxn id="7260" idx="0"/>
          </p:cNvCxnSpPr>
          <p:nvPr/>
        </p:nvCxnSpPr>
        <p:spPr bwMode="auto">
          <a:xfrm flipH="1">
            <a:off x="6908800" y="2243139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66" name="AutoShape 138"/>
          <p:cNvCxnSpPr>
            <a:cxnSpLocks noChangeShapeType="1"/>
            <a:stCxn id="7259" idx="5"/>
            <a:endCxn id="7262" idx="1"/>
          </p:cNvCxnSpPr>
          <p:nvPr/>
        </p:nvCxnSpPr>
        <p:spPr bwMode="auto">
          <a:xfrm>
            <a:off x="7940676" y="2932114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67" name="AutoShape 139"/>
          <p:cNvCxnSpPr>
            <a:cxnSpLocks noChangeShapeType="1"/>
            <a:stCxn id="7260" idx="6"/>
            <a:endCxn id="7262" idx="2"/>
          </p:cNvCxnSpPr>
          <p:nvPr/>
        </p:nvCxnSpPr>
        <p:spPr bwMode="auto">
          <a:xfrm flipV="1">
            <a:off x="7070725" y="3294064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68" name="AutoShape 140"/>
          <p:cNvCxnSpPr>
            <a:cxnSpLocks noChangeShapeType="1"/>
            <a:stCxn id="7257" idx="6"/>
            <a:endCxn id="7281" idx="1"/>
          </p:cNvCxnSpPr>
          <p:nvPr/>
        </p:nvCxnSpPr>
        <p:spPr bwMode="auto">
          <a:xfrm>
            <a:off x="7375526" y="21256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69" name="AutoShape 141"/>
          <p:cNvCxnSpPr>
            <a:cxnSpLocks noChangeShapeType="1"/>
            <a:stCxn id="7261" idx="1"/>
            <a:endCxn id="7258" idx="5"/>
          </p:cNvCxnSpPr>
          <p:nvPr/>
        </p:nvCxnSpPr>
        <p:spPr bwMode="auto">
          <a:xfrm flipH="1" flipV="1">
            <a:off x="9302750" y="19732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0" name="AutoShape 142"/>
          <p:cNvCxnSpPr>
            <a:cxnSpLocks noChangeShapeType="1"/>
            <a:stCxn id="7282" idx="7"/>
            <a:endCxn id="7261" idx="3"/>
          </p:cNvCxnSpPr>
          <p:nvPr/>
        </p:nvCxnSpPr>
        <p:spPr bwMode="auto">
          <a:xfrm flipV="1">
            <a:off x="9347200" y="2735263"/>
            <a:ext cx="425450" cy="3286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" name="Text Box 143"/>
          <p:cNvSpPr txBox="1">
            <a:spLocks noChangeArrowheads="1"/>
          </p:cNvSpPr>
          <p:nvPr/>
        </p:nvSpPr>
        <p:spPr bwMode="auto">
          <a:xfrm>
            <a:off x="9528176" y="2008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4</a:t>
            </a:r>
          </a:p>
        </p:txBody>
      </p:sp>
      <p:sp>
        <p:nvSpPr>
          <p:cNvPr id="7272" name="Text Box 144"/>
          <p:cNvSpPr txBox="1">
            <a:spLocks noChangeArrowheads="1"/>
          </p:cNvSpPr>
          <p:nvPr/>
        </p:nvSpPr>
        <p:spPr bwMode="auto">
          <a:xfrm>
            <a:off x="6688138" y="24907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273" name="Text Box 145"/>
          <p:cNvSpPr txBox="1">
            <a:spLocks noChangeArrowheads="1"/>
          </p:cNvSpPr>
          <p:nvPr/>
        </p:nvSpPr>
        <p:spPr bwMode="auto">
          <a:xfrm>
            <a:off x="8528051" y="2617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3</a:t>
            </a:r>
          </a:p>
        </p:txBody>
      </p:sp>
      <p:sp>
        <p:nvSpPr>
          <p:cNvPr id="7274" name="Text Box 146"/>
          <p:cNvSpPr txBox="1">
            <a:spLocks noChangeArrowheads="1"/>
          </p:cNvSpPr>
          <p:nvPr/>
        </p:nvSpPr>
        <p:spPr bwMode="auto">
          <a:xfrm>
            <a:off x="7275513" y="240347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5</a:t>
            </a:r>
          </a:p>
        </p:txBody>
      </p:sp>
      <p:sp>
        <p:nvSpPr>
          <p:cNvPr id="7275" name="Text Box 147"/>
          <p:cNvSpPr txBox="1">
            <a:spLocks noChangeArrowheads="1"/>
          </p:cNvSpPr>
          <p:nvPr/>
        </p:nvSpPr>
        <p:spPr bwMode="auto">
          <a:xfrm>
            <a:off x="7627939" y="33797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10</a:t>
            </a:r>
          </a:p>
        </p:txBody>
      </p:sp>
      <p:sp>
        <p:nvSpPr>
          <p:cNvPr id="7276" name="Text Box 148"/>
          <p:cNvSpPr txBox="1">
            <a:spLocks noChangeArrowheads="1"/>
          </p:cNvSpPr>
          <p:nvPr/>
        </p:nvSpPr>
        <p:spPr bwMode="auto">
          <a:xfrm>
            <a:off x="9580563" y="28654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277" name="Text Box 149"/>
          <p:cNvSpPr txBox="1">
            <a:spLocks noChangeArrowheads="1"/>
          </p:cNvSpPr>
          <p:nvPr/>
        </p:nvSpPr>
        <p:spPr bwMode="auto">
          <a:xfrm>
            <a:off x="7766051" y="1855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8</a:t>
            </a:r>
          </a:p>
        </p:txBody>
      </p:sp>
      <p:sp>
        <p:nvSpPr>
          <p:cNvPr id="7278" name="Text Box 150"/>
          <p:cNvSpPr txBox="1">
            <a:spLocks noChangeArrowheads="1"/>
          </p:cNvSpPr>
          <p:nvPr/>
        </p:nvSpPr>
        <p:spPr bwMode="auto">
          <a:xfrm>
            <a:off x="7392988" y="301307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cxnSp>
        <p:nvCxnSpPr>
          <p:cNvPr id="7279" name="AutoShape 151"/>
          <p:cNvCxnSpPr>
            <a:cxnSpLocks noChangeShapeType="1"/>
            <a:stCxn id="7282" idx="0"/>
            <a:endCxn id="7258" idx="4"/>
          </p:cNvCxnSpPr>
          <p:nvPr/>
        </p:nvCxnSpPr>
        <p:spPr bwMode="auto">
          <a:xfrm flipH="1" flipV="1">
            <a:off x="9194800" y="20177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80" name="Text Box 152"/>
          <p:cNvSpPr txBox="1">
            <a:spLocks noChangeArrowheads="1"/>
          </p:cNvSpPr>
          <p:nvPr/>
        </p:nvSpPr>
        <p:spPr bwMode="auto">
          <a:xfrm>
            <a:off x="8909051" y="23066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7281" name="Oval 153"/>
          <p:cNvSpPr>
            <a:spLocks noChangeArrowheads="1"/>
          </p:cNvSpPr>
          <p:nvPr/>
        </p:nvSpPr>
        <p:spPr bwMode="auto">
          <a:xfrm>
            <a:off x="8394700" y="2216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sp>
        <p:nvSpPr>
          <p:cNvPr id="7282" name="Oval 154"/>
          <p:cNvSpPr>
            <a:spLocks noChangeArrowheads="1"/>
          </p:cNvSpPr>
          <p:nvPr/>
        </p:nvSpPr>
        <p:spPr bwMode="auto">
          <a:xfrm>
            <a:off x="9086850" y="30289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H</a:t>
            </a:r>
          </a:p>
        </p:txBody>
      </p:sp>
      <p:cxnSp>
        <p:nvCxnSpPr>
          <p:cNvPr id="7283" name="AutoShape 155"/>
          <p:cNvCxnSpPr>
            <a:cxnSpLocks noChangeShapeType="1"/>
            <a:stCxn id="7281" idx="4"/>
            <a:endCxn id="7262" idx="0"/>
          </p:cNvCxnSpPr>
          <p:nvPr/>
        </p:nvCxnSpPr>
        <p:spPr bwMode="auto">
          <a:xfrm>
            <a:off x="8547100" y="2530476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84" name="Text Box 156"/>
          <p:cNvSpPr txBox="1">
            <a:spLocks noChangeArrowheads="1"/>
          </p:cNvSpPr>
          <p:nvPr/>
        </p:nvSpPr>
        <p:spPr bwMode="auto">
          <a:xfrm>
            <a:off x="7996239" y="2708276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11</a:t>
            </a:r>
          </a:p>
        </p:txBody>
      </p:sp>
      <p:cxnSp>
        <p:nvCxnSpPr>
          <p:cNvPr id="7285" name="AutoShape 157"/>
          <p:cNvCxnSpPr>
            <a:cxnSpLocks noChangeShapeType="1"/>
            <a:stCxn id="7281" idx="3"/>
            <a:endCxn id="7259" idx="7"/>
          </p:cNvCxnSpPr>
          <p:nvPr/>
        </p:nvCxnSpPr>
        <p:spPr bwMode="auto">
          <a:xfrm flipH="1">
            <a:off x="7940676" y="24860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86" name="Text Box 158"/>
          <p:cNvSpPr txBox="1">
            <a:spLocks noChangeArrowheads="1"/>
          </p:cNvSpPr>
          <p:nvPr/>
        </p:nvSpPr>
        <p:spPr bwMode="auto">
          <a:xfrm>
            <a:off x="7927976" y="2274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9</a:t>
            </a:r>
          </a:p>
        </p:txBody>
      </p:sp>
      <p:sp>
        <p:nvSpPr>
          <p:cNvPr id="7287" name="Freeform 159"/>
          <p:cNvSpPr>
            <a:spLocks/>
          </p:cNvSpPr>
          <p:nvPr/>
        </p:nvSpPr>
        <p:spPr bwMode="auto">
          <a:xfrm>
            <a:off x="8993188" y="5000626"/>
            <a:ext cx="1327150" cy="1255713"/>
          </a:xfrm>
          <a:custGeom>
            <a:avLst/>
            <a:gdLst>
              <a:gd name="T0" fmla="*/ 48 w 836"/>
              <a:gd name="T1" fmla="*/ 455 h 791"/>
              <a:gd name="T2" fmla="*/ 36 w 836"/>
              <a:gd name="T3" fmla="*/ 663 h 791"/>
              <a:gd name="T4" fmla="*/ 264 w 836"/>
              <a:gd name="T5" fmla="*/ 709 h 791"/>
              <a:gd name="T6" fmla="*/ 786 w 836"/>
              <a:gd name="T7" fmla="*/ 173 h 791"/>
              <a:gd name="T8" fmla="*/ 564 w 836"/>
              <a:gd name="T9" fmla="*/ 17 h 791"/>
              <a:gd name="T10" fmla="*/ 270 w 836"/>
              <a:gd name="T11" fmla="*/ 275 h 791"/>
              <a:gd name="T12" fmla="*/ 48 w 836"/>
              <a:gd name="T13" fmla="*/ 455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88" name="Freeform 160"/>
          <p:cNvSpPr>
            <a:spLocks/>
          </p:cNvSpPr>
          <p:nvPr/>
        </p:nvSpPr>
        <p:spPr bwMode="auto">
          <a:xfrm>
            <a:off x="8878888" y="4189414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89" name="Freeform 161"/>
          <p:cNvSpPr>
            <a:spLocks/>
          </p:cNvSpPr>
          <p:nvPr/>
        </p:nvSpPr>
        <p:spPr bwMode="auto">
          <a:xfrm>
            <a:off x="8262938" y="4668838"/>
            <a:ext cx="684212" cy="1674812"/>
          </a:xfrm>
          <a:custGeom>
            <a:avLst/>
            <a:gdLst>
              <a:gd name="T0" fmla="*/ 34 w 431"/>
              <a:gd name="T1" fmla="*/ 191 h 1055"/>
              <a:gd name="T2" fmla="*/ 81 w 431"/>
              <a:gd name="T3" fmla="*/ 527 h 1055"/>
              <a:gd name="T4" fmla="*/ 81 w 431"/>
              <a:gd name="T5" fmla="*/ 917 h 1055"/>
              <a:gd name="T6" fmla="*/ 345 w 431"/>
              <a:gd name="T7" fmla="*/ 929 h 1055"/>
              <a:gd name="T8" fmla="*/ 412 w 431"/>
              <a:gd name="T9" fmla="*/ 163 h 1055"/>
              <a:gd name="T10" fmla="*/ 228 w 431"/>
              <a:gd name="T11" fmla="*/ 5 h 1055"/>
              <a:gd name="T12" fmla="*/ 34 w 431"/>
              <a:gd name="T13" fmla="*/ 191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90" name="Freeform 163"/>
          <p:cNvSpPr>
            <a:spLocks/>
          </p:cNvSpPr>
          <p:nvPr/>
        </p:nvSpPr>
        <p:spPr bwMode="auto">
          <a:xfrm>
            <a:off x="7580313" y="5224464"/>
            <a:ext cx="596900" cy="554037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91" name="Freeform 164"/>
          <p:cNvSpPr>
            <a:spLocks/>
          </p:cNvSpPr>
          <p:nvPr/>
        </p:nvSpPr>
        <p:spPr bwMode="auto">
          <a:xfrm>
            <a:off x="6629400" y="4424364"/>
            <a:ext cx="958850" cy="2052637"/>
          </a:xfrm>
          <a:custGeom>
            <a:avLst/>
            <a:gdLst>
              <a:gd name="T0" fmla="*/ 136 w 604"/>
              <a:gd name="T1" fmla="*/ 418 h 1293"/>
              <a:gd name="T2" fmla="*/ 22 w 604"/>
              <a:gd name="T3" fmla="*/ 988 h 1293"/>
              <a:gd name="T4" fmla="*/ 100 w 604"/>
              <a:gd name="T5" fmla="*/ 1204 h 1293"/>
              <a:gd name="T6" fmla="*/ 316 w 604"/>
              <a:gd name="T7" fmla="*/ 1192 h 1293"/>
              <a:gd name="T8" fmla="*/ 418 w 604"/>
              <a:gd name="T9" fmla="*/ 598 h 1293"/>
              <a:gd name="T10" fmla="*/ 589 w 604"/>
              <a:gd name="T11" fmla="*/ 177 h 1293"/>
              <a:gd name="T12" fmla="*/ 328 w 604"/>
              <a:gd name="T13" fmla="*/ 40 h 1293"/>
              <a:gd name="T14" fmla="*/ 136 w 604"/>
              <a:gd name="T15" fmla="*/ 418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92" name="Oval 165"/>
          <p:cNvSpPr>
            <a:spLocks noChangeArrowheads="1"/>
          </p:cNvSpPr>
          <p:nvPr/>
        </p:nvSpPr>
        <p:spPr bwMode="auto">
          <a:xfrm>
            <a:off x="7110413" y="4638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7293" name="Oval 166"/>
          <p:cNvSpPr>
            <a:spLocks noChangeArrowheads="1"/>
          </p:cNvSpPr>
          <p:nvPr/>
        </p:nvSpPr>
        <p:spPr bwMode="auto">
          <a:xfrm>
            <a:off x="9091613" y="4368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G</a:t>
            </a:r>
          </a:p>
        </p:txBody>
      </p:sp>
      <p:sp>
        <p:nvSpPr>
          <p:cNvPr id="7294" name="Oval 167"/>
          <p:cNvSpPr>
            <a:spLocks noChangeArrowheads="1"/>
          </p:cNvSpPr>
          <p:nvPr/>
        </p:nvSpPr>
        <p:spPr bwMode="auto">
          <a:xfrm>
            <a:off x="7729538" y="53276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7295" name="Oval 168"/>
          <p:cNvSpPr>
            <a:spLocks noChangeArrowheads="1"/>
          </p:cNvSpPr>
          <p:nvPr/>
        </p:nvSpPr>
        <p:spPr bwMode="auto">
          <a:xfrm>
            <a:off x="6805613" y="59690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7296" name="Oval 169"/>
          <p:cNvSpPr>
            <a:spLocks noChangeArrowheads="1"/>
          </p:cNvSpPr>
          <p:nvPr/>
        </p:nvSpPr>
        <p:spPr bwMode="auto">
          <a:xfrm>
            <a:off x="9777413" y="513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7297" name="Oval 170"/>
          <p:cNvSpPr>
            <a:spLocks noChangeArrowheads="1"/>
          </p:cNvSpPr>
          <p:nvPr/>
        </p:nvSpPr>
        <p:spPr bwMode="auto">
          <a:xfrm>
            <a:off x="8450263" y="58070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cxnSp>
        <p:nvCxnSpPr>
          <p:cNvPr id="7298" name="AutoShape 171"/>
          <p:cNvCxnSpPr>
            <a:cxnSpLocks noChangeShapeType="1"/>
            <a:stCxn id="7292" idx="5"/>
            <a:endCxn id="7294" idx="1"/>
          </p:cNvCxnSpPr>
          <p:nvPr/>
        </p:nvCxnSpPr>
        <p:spPr bwMode="auto">
          <a:xfrm>
            <a:off x="7370764" y="4908551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99" name="AutoShape 172"/>
          <p:cNvCxnSpPr>
            <a:cxnSpLocks noChangeShapeType="1"/>
            <a:stCxn id="7294" idx="3"/>
            <a:endCxn id="7295" idx="7"/>
          </p:cNvCxnSpPr>
          <p:nvPr/>
        </p:nvCxnSpPr>
        <p:spPr bwMode="auto">
          <a:xfrm flipH="1">
            <a:off x="7065964" y="55975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00" name="AutoShape 173"/>
          <p:cNvCxnSpPr>
            <a:cxnSpLocks noChangeShapeType="1"/>
            <a:stCxn id="7292" idx="3"/>
            <a:endCxn id="7295" idx="0"/>
          </p:cNvCxnSpPr>
          <p:nvPr/>
        </p:nvCxnSpPr>
        <p:spPr bwMode="auto">
          <a:xfrm flipH="1">
            <a:off x="6958013" y="4908551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01" name="AutoShape 174"/>
          <p:cNvCxnSpPr>
            <a:cxnSpLocks noChangeShapeType="1"/>
            <a:stCxn id="7294" idx="5"/>
            <a:endCxn id="7297" idx="1"/>
          </p:cNvCxnSpPr>
          <p:nvPr/>
        </p:nvCxnSpPr>
        <p:spPr bwMode="auto">
          <a:xfrm>
            <a:off x="7989889" y="55975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02" name="AutoShape 175"/>
          <p:cNvCxnSpPr>
            <a:cxnSpLocks noChangeShapeType="1"/>
            <a:stCxn id="7295" idx="6"/>
            <a:endCxn id="7297" idx="2"/>
          </p:cNvCxnSpPr>
          <p:nvPr/>
        </p:nvCxnSpPr>
        <p:spPr bwMode="auto">
          <a:xfrm flipV="1">
            <a:off x="7119938" y="59594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03" name="AutoShape 176"/>
          <p:cNvCxnSpPr>
            <a:cxnSpLocks noChangeShapeType="1"/>
            <a:stCxn id="7292" idx="6"/>
            <a:endCxn id="7316" idx="1"/>
          </p:cNvCxnSpPr>
          <p:nvPr/>
        </p:nvCxnSpPr>
        <p:spPr bwMode="auto">
          <a:xfrm>
            <a:off x="7424739" y="4791076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04" name="AutoShape 177"/>
          <p:cNvCxnSpPr>
            <a:cxnSpLocks noChangeShapeType="1"/>
            <a:stCxn id="7296" idx="1"/>
            <a:endCxn id="7293" idx="5"/>
          </p:cNvCxnSpPr>
          <p:nvPr/>
        </p:nvCxnSpPr>
        <p:spPr bwMode="auto">
          <a:xfrm flipH="1" flipV="1">
            <a:off x="9351963" y="4638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05" name="AutoShape 178"/>
          <p:cNvCxnSpPr>
            <a:cxnSpLocks noChangeShapeType="1"/>
            <a:stCxn id="7317" idx="7"/>
            <a:endCxn id="7296" idx="3"/>
          </p:cNvCxnSpPr>
          <p:nvPr/>
        </p:nvCxnSpPr>
        <p:spPr bwMode="auto">
          <a:xfrm flipV="1">
            <a:off x="9396413" y="5400676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06" name="Text Box 179"/>
          <p:cNvSpPr txBox="1">
            <a:spLocks noChangeArrowheads="1"/>
          </p:cNvSpPr>
          <p:nvPr/>
        </p:nvSpPr>
        <p:spPr bwMode="auto">
          <a:xfrm>
            <a:off x="9577388" y="46736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4</a:t>
            </a:r>
          </a:p>
        </p:txBody>
      </p:sp>
      <p:sp>
        <p:nvSpPr>
          <p:cNvPr id="7307" name="Text Box 180"/>
          <p:cNvSpPr txBox="1">
            <a:spLocks noChangeArrowheads="1"/>
          </p:cNvSpPr>
          <p:nvPr/>
        </p:nvSpPr>
        <p:spPr bwMode="auto">
          <a:xfrm>
            <a:off x="6737351" y="51562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308" name="Text Box 181"/>
          <p:cNvSpPr txBox="1">
            <a:spLocks noChangeArrowheads="1"/>
          </p:cNvSpPr>
          <p:nvPr/>
        </p:nvSpPr>
        <p:spPr bwMode="auto">
          <a:xfrm>
            <a:off x="8577263" y="52832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309" name="Text Box 182"/>
          <p:cNvSpPr txBox="1">
            <a:spLocks noChangeArrowheads="1"/>
          </p:cNvSpPr>
          <p:nvPr/>
        </p:nvSpPr>
        <p:spPr bwMode="auto">
          <a:xfrm>
            <a:off x="7324726" y="5068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5</a:t>
            </a:r>
          </a:p>
        </p:txBody>
      </p:sp>
      <p:sp>
        <p:nvSpPr>
          <p:cNvPr id="7310" name="Text Box 183"/>
          <p:cNvSpPr txBox="1">
            <a:spLocks noChangeArrowheads="1"/>
          </p:cNvSpPr>
          <p:nvPr/>
        </p:nvSpPr>
        <p:spPr bwMode="auto">
          <a:xfrm>
            <a:off x="7677151" y="60452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10</a:t>
            </a:r>
          </a:p>
        </p:txBody>
      </p:sp>
      <p:sp>
        <p:nvSpPr>
          <p:cNvPr id="7311" name="Text Box 184"/>
          <p:cNvSpPr txBox="1">
            <a:spLocks noChangeArrowheads="1"/>
          </p:cNvSpPr>
          <p:nvPr/>
        </p:nvSpPr>
        <p:spPr bwMode="auto">
          <a:xfrm>
            <a:off x="9629776" y="55308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312" name="Text Box 185"/>
          <p:cNvSpPr txBox="1">
            <a:spLocks noChangeArrowheads="1"/>
          </p:cNvSpPr>
          <p:nvPr/>
        </p:nvSpPr>
        <p:spPr bwMode="auto">
          <a:xfrm>
            <a:off x="7815263" y="45212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8</a:t>
            </a:r>
          </a:p>
        </p:txBody>
      </p:sp>
      <p:sp>
        <p:nvSpPr>
          <p:cNvPr id="7313" name="Text Box 186"/>
          <p:cNvSpPr txBox="1">
            <a:spLocks noChangeArrowheads="1"/>
          </p:cNvSpPr>
          <p:nvPr/>
        </p:nvSpPr>
        <p:spPr bwMode="auto">
          <a:xfrm>
            <a:off x="7442201" y="5678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cxnSp>
        <p:nvCxnSpPr>
          <p:cNvPr id="7314" name="AutoShape 187"/>
          <p:cNvCxnSpPr>
            <a:cxnSpLocks noChangeShapeType="1"/>
            <a:stCxn id="7317" idx="0"/>
            <a:endCxn id="7293" idx="4"/>
          </p:cNvCxnSpPr>
          <p:nvPr/>
        </p:nvCxnSpPr>
        <p:spPr bwMode="auto">
          <a:xfrm flipH="1" flipV="1">
            <a:off x="9244013" y="46831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15" name="Text Box 188"/>
          <p:cNvSpPr txBox="1">
            <a:spLocks noChangeArrowheads="1"/>
          </p:cNvSpPr>
          <p:nvPr/>
        </p:nvSpPr>
        <p:spPr bwMode="auto">
          <a:xfrm>
            <a:off x="8958263" y="49720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7316" name="Oval 189"/>
          <p:cNvSpPr>
            <a:spLocks noChangeArrowheads="1"/>
          </p:cNvSpPr>
          <p:nvPr/>
        </p:nvSpPr>
        <p:spPr bwMode="auto">
          <a:xfrm>
            <a:off x="8443913" y="4881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sp>
        <p:nvSpPr>
          <p:cNvPr id="7317" name="Oval 190"/>
          <p:cNvSpPr>
            <a:spLocks noChangeArrowheads="1"/>
          </p:cNvSpPr>
          <p:nvPr/>
        </p:nvSpPr>
        <p:spPr bwMode="auto">
          <a:xfrm>
            <a:off x="9136063" y="56943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H</a:t>
            </a:r>
          </a:p>
        </p:txBody>
      </p:sp>
      <p:cxnSp>
        <p:nvCxnSpPr>
          <p:cNvPr id="7318" name="AutoShape 191"/>
          <p:cNvCxnSpPr>
            <a:cxnSpLocks noChangeShapeType="1"/>
            <a:stCxn id="7316" idx="4"/>
            <a:endCxn id="7297" idx="0"/>
          </p:cNvCxnSpPr>
          <p:nvPr/>
        </p:nvCxnSpPr>
        <p:spPr bwMode="auto">
          <a:xfrm>
            <a:off x="8596313" y="51958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19" name="Text Box 192"/>
          <p:cNvSpPr txBox="1">
            <a:spLocks noChangeArrowheads="1"/>
          </p:cNvSpPr>
          <p:nvPr/>
        </p:nvSpPr>
        <p:spPr bwMode="auto">
          <a:xfrm>
            <a:off x="8045451" y="53736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11</a:t>
            </a:r>
          </a:p>
        </p:txBody>
      </p:sp>
      <p:cxnSp>
        <p:nvCxnSpPr>
          <p:cNvPr id="7320" name="AutoShape 193"/>
          <p:cNvCxnSpPr>
            <a:cxnSpLocks noChangeShapeType="1"/>
            <a:stCxn id="7316" idx="3"/>
            <a:endCxn id="7294" idx="7"/>
          </p:cNvCxnSpPr>
          <p:nvPr/>
        </p:nvCxnSpPr>
        <p:spPr bwMode="auto">
          <a:xfrm flipH="1">
            <a:off x="7989889" y="51514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21" name="Text Box 194"/>
          <p:cNvSpPr txBox="1">
            <a:spLocks noChangeArrowheads="1"/>
          </p:cNvSpPr>
          <p:nvPr/>
        </p:nvSpPr>
        <p:spPr bwMode="auto">
          <a:xfrm>
            <a:off x="7977188" y="49403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39353302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(contd.)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ADFFAC7-7071-4D91-B297-1D6B02FFA746}" type="slidenum">
              <a:rPr lang="en-US" altLang="lv-LV" sz="1400" b="0"/>
              <a:pPr eaLnBrk="1" hangingPunct="1"/>
              <a:t>55</a:t>
            </a:fld>
            <a:endParaRPr lang="en-US" altLang="lv-LV" sz="1400" b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0"/>
              <a:t>Campus Tour</a:t>
            </a:r>
          </a:p>
        </p:txBody>
      </p:sp>
      <p:sp>
        <p:nvSpPr>
          <p:cNvPr id="8197" name="AutoShape 3"/>
          <p:cNvSpPr>
            <a:spLocks noChangeArrowheads="1"/>
          </p:cNvSpPr>
          <p:nvPr/>
        </p:nvSpPr>
        <p:spPr bwMode="auto">
          <a:xfrm rot="5400000">
            <a:off x="8167688" y="3779838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		four steps</a:t>
            </a:r>
          </a:p>
        </p:txBody>
      </p:sp>
      <p:sp>
        <p:nvSpPr>
          <p:cNvPr id="8198" name="AutoShape 4"/>
          <p:cNvSpPr>
            <a:spLocks noChangeArrowheads="1"/>
          </p:cNvSpPr>
          <p:nvPr/>
        </p:nvSpPr>
        <p:spPr bwMode="auto">
          <a:xfrm rot="8100000" flipH="1" flipV="1">
            <a:off x="5815014" y="3933826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274320" anchorCtr="1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two steps</a:t>
            </a:r>
          </a:p>
        </p:txBody>
      </p:sp>
      <p:sp>
        <p:nvSpPr>
          <p:cNvPr id="8199" name="AutoShape 5"/>
          <p:cNvSpPr>
            <a:spLocks noChangeArrowheads="1"/>
          </p:cNvSpPr>
          <p:nvPr/>
        </p:nvSpPr>
        <p:spPr bwMode="auto">
          <a:xfrm rot="5400000">
            <a:off x="3748088" y="3779838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8200" name="Freeform 6"/>
          <p:cNvSpPr>
            <a:spLocks/>
          </p:cNvSpPr>
          <p:nvPr/>
        </p:nvSpPr>
        <p:spPr bwMode="auto">
          <a:xfrm>
            <a:off x="4568825" y="1447800"/>
            <a:ext cx="1335088" cy="2078038"/>
          </a:xfrm>
          <a:custGeom>
            <a:avLst/>
            <a:gdLst>
              <a:gd name="T0" fmla="*/ 98 w 841"/>
              <a:gd name="T1" fmla="*/ 973 h 1309"/>
              <a:gd name="T2" fmla="*/ 86 w 841"/>
              <a:gd name="T3" fmla="*/ 1181 h 1309"/>
              <a:gd name="T4" fmla="*/ 314 w 841"/>
              <a:gd name="T5" fmla="*/ 1227 h 1309"/>
              <a:gd name="T6" fmla="*/ 836 w 841"/>
              <a:gd name="T7" fmla="*/ 691 h 1309"/>
              <a:gd name="T8" fmla="*/ 344 w 841"/>
              <a:gd name="T9" fmla="*/ 91 h 1309"/>
              <a:gd name="T10" fmla="*/ 44 w 841"/>
              <a:gd name="T11" fmla="*/ 145 h 1309"/>
              <a:gd name="T12" fmla="*/ 80 w 841"/>
              <a:gd name="T13" fmla="*/ 325 h 1309"/>
              <a:gd name="T14" fmla="*/ 410 w 841"/>
              <a:gd name="T15" fmla="*/ 655 h 1309"/>
              <a:gd name="T16" fmla="*/ 320 w 841"/>
              <a:gd name="T17" fmla="*/ 793 h 1309"/>
              <a:gd name="T18" fmla="*/ 98 w 841"/>
              <a:gd name="T19" fmla="*/ 973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1" name="Freeform 8"/>
          <p:cNvSpPr>
            <a:spLocks/>
          </p:cNvSpPr>
          <p:nvPr/>
        </p:nvSpPr>
        <p:spPr bwMode="auto">
          <a:xfrm>
            <a:off x="3917951" y="1938338"/>
            <a:ext cx="684213" cy="1674812"/>
          </a:xfrm>
          <a:custGeom>
            <a:avLst/>
            <a:gdLst>
              <a:gd name="T0" fmla="*/ 34 w 431"/>
              <a:gd name="T1" fmla="*/ 191 h 1055"/>
              <a:gd name="T2" fmla="*/ 81 w 431"/>
              <a:gd name="T3" fmla="*/ 527 h 1055"/>
              <a:gd name="T4" fmla="*/ 81 w 431"/>
              <a:gd name="T5" fmla="*/ 917 h 1055"/>
              <a:gd name="T6" fmla="*/ 345 w 431"/>
              <a:gd name="T7" fmla="*/ 929 h 1055"/>
              <a:gd name="T8" fmla="*/ 412 w 431"/>
              <a:gd name="T9" fmla="*/ 163 h 1055"/>
              <a:gd name="T10" fmla="*/ 228 w 431"/>
              <a:gd name="T11" fmla="*/ 5 h 1055"/>
              <a:gd name="T12" fmla="*/ 34 w 431"/>
              <a:gd name="T13" fmla="*/ 191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2" name="Freeform 9"/>
          <p:cNvSpPr>
            <a:spLocks/>
          </p:cNvSpPr>
          <p:nvPr/>
        </p:nvSpPr>
        <p:spPr bwMode="auto">
          <a:xfrm>
            <a:off x="3235325" y="2493964"/>
            <a:ext cx="596900" cy="554037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3" name="Freeform 10"/>
          <p:cNvSpPr>
            <a:spLocks/>
          </p:cNvSpPr>
          <p:nvPr/>
        </p:nvSpPr>
        <p:spPr bwMode="auto">
          <a:xfrm>
            <a:off x="2284413" y="1693864"/>
            <a:ext cx="958850" cy="2052637"/>
          </a:xfrm>
          <a:custGeom>
            <a:avLst/>
            <a:gdLst>
              <a:gd name="T0" fmla="*/ 136 w 604"/>
              <a:gd name="T1" fmla="*/ 418 h 1293"/>
              <a:gd name="T2" fmla="*/ 22 w 604"/>
              <a:gd name="T3" fmla="*/ 988 h 1293"/>
              <a:gd name="T4" fmla="*/ 100 w 604"/>
              <a:gd name="T5" fmla="*/ 1204 h 1293"/>
              <a:gd name="T6" fmla="*/ 316 w 604"/>
              <a:gd name="T7" fmla="*/ 1192 h 1293"/>
              <a:gd name="T8" fmla="*/ 418 w 604"/>
              <a:gd name="T9" fmla="*/ 598 h 1293"/>
              <a:gd name="T10" fmla="*/ 589 w 604"/>
              <a:gd name="T11" fmla="*/ 177 h 1293"/>
              <a:gd name="T12" fmla="*/ 328 w 604"/>
              <a:gd name="T13" fmla="*/ 40 h 1293"/>
              <a:gd name="T14" fmla="*/ 136 w 604"/>
              <a:gd name="T15" fmla="*/ 418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4" name="Oval 11"/>
          <p:cNvSpPr>
            <a:spLocks noChangeArrowheads="1"/>
          </p:cNvSpPr>
          <p:nvPr/>
        </p:nvSpPr>
        <p:spPr bwMode="auto">
          <a:xfrm>
            <a:off x="2765425" y="1908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8205" name="Oval 12"/>
          <p:cNvSpPr>
            <a:spLocks noChangeArrowheads="1"/>
          </p:cNvSpPr>
          <p:nvPr/>
        </p:nvSpPr>
        <p:spPr bwMode="auto">
          <a:xfrm>
            <a:off x="4746625" y="1638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G</a:t>
            </a:r>
          </a:p>
        </p:txBody>
      </p: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3384550" y="2597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2460625" y="3238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>
            <a:off x="5432425" y="2400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8209" name="Oval 16"/>
          <p:cNvSpPr>
            <a:spLocks noChangeArrowheads="1"/>
          </p:cNvSpPr>
          <p:nvPr/>
        </p:nvSpPr>
        <p:spPr bwMode="auto">
          <a:xfrm>
            <a:off x="4105275" y="3076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cxnSp>
        <p:nvCxnSpPr>
          <p:cNvPr id="8210" name="AutoShape 17"/>
          <p:cNvCxnSpPr>
            <a:cxnSpLocks noChangeShapeType="1"/>
            <a:stCxn id="8204" idx="5"/>
            <a:endCxn id="8206" idx="1"/>
          </p:cNvCxnSpPr>
          <p:nvPr/>
        </p:nvCxnSpPr>
        <p:spPr bwMode="auto">
          <a:xfrm>
            <a:off x="3025776" y="2178051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8"/>
          <p:cNvCxnSpPr>
            <a:cxnSpLocks noChangeShapeType="1"/>
            <a:stCxn id="8206" idx="3"/>
            <a:endCxn id="8207" idx="7"/>
          </p:cNvCxnSpPr>
          <p:nvPr/>
        </p:nvCxnSpPr>
        <p:spPr bwMode="auto">
          <a:xfrm flipH="1">
            <a:off x="2720976" y="2867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9"/>
          <p:cNvCxnSpPr>
            <a:cxnSpLocks noChangeShapeType="1"/>
            <a:stCxn id="8204" idx="3"/>
            <a:endCxn id="8207" idx="0"/>
          </p:cNvCxnSpPr>
          <p:nvPr/>
        </p:nvCxnSpPr>
        <p:spPr bwMode="auto">
          <a:xfrm flipH="1">
            <a:off x="2613025" y="2178051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20"/>
          <p:cNvCxnSpPr>
            <a:cxnSpLocks noChangeShapeType="1"/>
            <a:stCxn id="8206" idx="5"/>
            <a:endCxn id="8209" idx="1"/>
          </p:cNvCxnSpPr>
          <p:nvPr/>
        </p:nvCxnSpPr>
        <p:spPr bwMode="auto">
          <a:xfrm>
            <a:off x="3644901" y="28670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21"/>
          <p:cNvCxnSpPr>
            <a:cxnSpLocks noChangeShapeType="1"/>
            <a:stCxn id="8207" idx="6"/>
            <a:endCxn id="8209" idx="2"/>
          </p:cNvCxnSpPr>
          <p:nvPr/>
        </p:nvCxnSpPr>
        <p:spPr bwMode="auto">
          <a:xfrm flipV="1">
            <a:off x="2774950" y="32289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22"/>
          <p:cNvCxnSpPr>
            <a:cxnSpLocks noChangeShapeType="1"/>
            <a:stCxn id="8204" idx="6"/>
            <a:endCxn id="8228" idx="1"/>
          </p:cNvCxnSpPr>
          <p:nvPr/>
        </p:nvCxnSpPr>
        <p:spPr bwMode="auto">
          <a:xfrm>
            <a:off x="3079751" y="2060576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23"/>
          <p:cNvCxnSpPr>
            <a:cxnSpLocks noChangeShapeType="1"/>
            <a:stCxn id="8208" idx="1"/>
            <a:endCxn id="8205" idx="5"/>
          </p:cNvCxnSpPr>
          <p:nvPr/>
        </p:nvCxnSpPr>
        <p:spPr bwMode="auto">
          <a:xfrm flipH="1" flipV="1">
            <a:off x="5006975" y="1908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AutoShape 24"/>
          <p:cNvCxnSpPr>
            <a:cxnSpLocks noChangeShapeType="1"/>
            <a:stCxn id="8229" idx="7"/>
            <a:endCxn id="8208" idx="3"/>
          </p:cNvCxnSpPr>
          <p:nvPr/>
        </p:nvCxnSpPr>
        <p:spPr bwMode="auto">
          <a:xfrm flipV="1">
            <a:off x="5051425" y="2670176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5232401" y="19431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19" name="Text Box 26"/>
          <p:cNvSpPr txBox="1">
            <a:spLocks noChangeArrowheads="1"/>
          </p:cNvSpPr>
          <p:nvPr/>
        </p:nvSpPr>
        <p:spPr bwMode="auto">
          <a:xfrm>
            <a:off x="2392363" y="2425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4232276" y="25527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21" name="Text Box 28"/>
          <p:cNvSpPr txBox="1">
            <a:spLocks noChangeArrowheads="1"/>
          </p:cNvSpPr>
          <p:nvPr/>
        </p:nvSpPr>
        <p:spPr bwMode="auto">
          <a:xfrm>
            <a:off x="2979738" y="23383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5</a:t>
            </a:r>
          </a:p>
        </p:txBody>
      </p:sp>
      <p:sp>
        <p:nvSpPr>
          <p:cNvPr id="8222" name="Text Box 29"/>
          <p:cNvSpPr txBox="1">
            <a:spLocks noChangeArrowheads="1"/>
          </p:cNvSpPr>
          <p:nvPr/>
        </p:nvSpPr>
        <p:spPr bwMode="auto">
          <a:xfrm>
            <a:off x="3332164" y="33147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10</a:t>
            </a:r>
          </a:p>
        </p:txBody>
      </p:sp>
      <p:sp>
        <p:nvSpPr>
          <p:cNvPr id="8223" name="Text Box 30"/>
          <p:cNvSpPr txBox="1">
            <a:spLocks noChangeArrowheads="1"/>
          </p:cNvSpPr>
          <p:nvPr/>
        </p:nvSpPr>
        <p:spPr bwMode="auto">
          <a:xfrm>
            <a:off x="5284788" y="28003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4" name="Text Box 31"/>
          <p:cNvSpPr txBox="1">
            <a:spLocks noChangeArrowheads="1"/>
          </p:cNvSpPr>
          <p:nvPr/>
        </p:nvSpPr>
        <p:spPr bwMode="auto">
          <a:xfrm>
            <a:off x="3470276" y="17907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8</a:t>
            </a:r>
          </a:p>
        </p:txBody>
      </p:sp>
      <p:sp>
        <p:nvSpPr>
          <p:cNvPr id="8225" name="Text Box 32"/>
          <p:cNvSpPr txBox="1">
            <a:spLocks noChangeArrowheads="1"/>
          </p:cNvSpPr>
          <p:nvPr/>
        </p:nvSpPr>
        <p:spPr bwMode="auto">
          <a:xfrm>
            <a:off x="3097213" y="2947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cxnSp>
        <p:nvCxnSpPr>
          <p:cNvPr id="8226" name="AutoShape 33"/>
          <p:cNvCxnSpPr>
            <a:cxnSpLocks noChangeShapeType="1"/>
            <a:stCxn id="8229" idx="0"/>
            <a:endCxn id="8205" idx="4"/>
          </p:cNvCxnSpPr>
          <p:nvPr/>
        </p:nvCxnSpPr>
        <p:spPr bwMode="auto">
          <a:xfrm flipH="1" flipV="1">
            <a:off x="4899025" y="19526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7" name="Text Box 34"/>
          <p:cNvSpPr txBox="1">
            <a:spLocks noChangeArrowheads="1"/>
          </p:cNvSpPr>
          <p:nvPr/>
        </p:nvSpPr>
        <p:spPr bwMode="auto">
          <a:xfrm>
            <a:off x="4613276" y="22415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8228" name="Oval 35"/>
          <p:cNvSpPr>
            <a:spLocks noChangeArrowheads="1"/>
          </p:cNvSpPr>
          <p:nvPr/>
        </p:nvSpPr>
        <p:spPr bwMode="auto">
          <a:xfrm>
            <a:off x="4098925" y="2151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sp>
        <p:nvSpPr>
          <p:cNvPr id="8229" name="Oval 36"/>
          <p:cNvSpPr>
            <a:spLocks noChangeArrowheads="1"/>
          </p:cNvSpPr>
          <p:nvPr/>
        </p:nvSpPr>
        <p:spPr bwMode="auto">
          <a:xfrm>
            <a:off x="4791075" y="2963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H</a:t>
            </a:r>
          </a:p>
        </p:txBody>
      </p:sp>
      <p:cxnSp>
        <p:nvCxnSpPr>
          <p:cNvPr id="8230" name="AutoShape 37"/>
          <p:cNvCxnSpPr>
            <a:cxnSpLocks noChangeShapeType="1"/>
            <a:stCxn id="8228" idx="4"/>
            <a:endCxn id="8209" idx="0"/>
          </p:cNvCxnSpPr>
          <p:nvPr/>
        </p:nvCxnSpPr>
        <p:spPr bwMode="auto">
          <a:xfrm>
            <a:off x="4251325" y="2465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1" name="Text Box 38"/>
          <p:cNvSpPr txBox="1">
            <a:spLocks noChangeArrowheads="1"/>
          </p:cNvSpPr>
          <p:nvPr/>
        </p:nvSpPr>
        <p:spPr bwMode="auto">
          <a:xfrm>
            <a:off x="3700464" y="2643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11</a:t>
            </a:r>
          </a:p>
        </p:txBody>
      </p:sp>
      <p:cxnSp>
        <p:nvCxnSpPr>
          <p:cNvPr id="8232" name="AutoShape 39"/>
          <p:cNvCxnSpPr>
            <a:cxnSpLocks noChangeShapeType="1"/>
            <a:stCxn id="8228" idx="3"/>
            <a:endCxn id="8206" idx="7"/>
          </p:cNvCxnSpPr>
          <p:nvPr/>
        </p:nvCxnSpPr>
        <p:spPr bwMode="auto">
          <a:xfrm flipH="1">
            <a:off x="3644901" y="24209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3" name="Text Box 40"/>
          <p:cNvSpPr txBox="1">
            <a:spLocks noChangeArrowheads="1"/>
          </p:cNvSpPr>
          <p:nvPr/>
        </p:nvSpPr>
        <p:spPr bwMode="auto">
          <a:xfrm>
            <a:off x="3632201" y="22098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9</a:t>
            </a:r>
          </a:p>
        </p:txBody>
      </p:sp>
      <p:sp>
        <p:nvSpPr>
          <p:cNvPr id="8234" name="Freeform 41"/>
          <p:cNvSpPr>
            <a:spLocks/>
          </p:cNvSpPr>
          <p:nvPr/>
        </p:nvSpPr>
        <p:spPr bwMode="auto">
          <a:xfrm>
            <a:off x="4532314" y="4114800"/>
            <a:ext cx="1335087" cy="2078038"/>
          </a:xfrm>
          <a:custGeom>
            <a:avLst/>
            <a:gdLst>
              <a:gd name="T0" fmla="*/ 98 w 841"/>
              <a:gd name="T1" fmla="*/ 973 h 1309"/>
              <a:gd name="T2" fmla="*/ 86 w 841"/>
              <a:gd name="T3" fmla="*/ 1181 h 1309"/>
              <a:gd name="T4" fmla="*/ 314 w 841"/>
              <a:gd name="T5" fmla="*/ 1227 h 1309"/>
              <a:gd name="T6" fmla="*/ 836 w 841"/>
              <a:gd name="T7" fmla="*/ 691 h 1309"/>
              <a:gd name="T8" fmla="*/ 344 w 841"/>
              <a:gd name="T9" fmla="*/ 91 h 1309"/>
              <a:gd name="T10" fmla="*/ 44 w 841"/>
              <a:gd name="T11" fmla="*/ 145 h 1309"/>
              <a:gd name="T12" fmla="*/ 80 w 841"/>
              <a:gd name="T13" fmla="*/ 325 h 1309"/>
              <a:gd name="T14" fmla="*/ 410 w 841"/>
              <a:gd name="T15" fmla="*/ 655 h 1309"/>
              <a:gd name="T16" fmla="*/ 320 w 841"/>
              <a:gd name="T17" fmla="*/ 793 h 1309"/>
              <a:gd name="T18" fmla="*/ 98 w 841"/>
              <a:gd name="T19" fmla="*/ 973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35" name="Freeform 42"/>
          <p:cNvSpPr>
            <a:spLocks/>
          </p:cNvSpPr>
          <p:nvPr/>
        </p:nvSpPr>
        <p:spPr bwMode="auto">
          <a:xfrm>
            <a:off x="3881438" y="4605338"/>
            <a:ext cx="684212" cy="1674812"/>
          </a:xfrm>
          <a:custGeom>
            <a:avLst/>
            <a:gdLst>
              <a:gd name="T0" fmla="*/ 34 w 431"/>
              <a:gd name="T1" fmla="*/ 191 h 1055"/>
              <a:gd name="T2" fmla="*/ 81 w 431"/>
              <a:gd name="T3" fmla="*/ 527 h 1055"/>
              <a:gd name="T4" fmla="*/ 81 w 431"/>
              <a:gd name="T5" fmla="*/ 917 h 1055"/>
              <a:gd name="T6" fmla="*/ 345 w 431"/>
              <a:gd name="T7" fmla="*/ 929 h 1055"/>
              <a:gd name="T8" fmla="*/ 412 w 431"/>
              <a:gd name="T9" fmla="*/ 163 h 1055"/>
              <a:gd name="T10" fmla="*/ 228 w 431"/>
              <a:gd name="T11" fmla="*/ 5 h 1055"/>
              <a:gd name="T12" fmla="*/ 34 w 431"/>
              <a:gd name="T13" fmla="*/ 191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36" name="Freeform 44"/>
          <p:cNvSpPr>
            <a:spLocks/>
          </p:cNvSpPr>
          <p:nvPr/>
        </p:nvSpPr>
        <p:spPr bwMode="auto">
          <a:xfrm>
            <a:off x="2252664" y="4343401"/>
            <a:ext cx="1508125" cy="1985963"/>
          </a:xfrm>
          <a:custGeom>
            <a:avLst/>
            <a:gdLst>
              <a:gd name="T0" fmla="*/ 19 w 950"/>
              <a:gd name="T1" fmla="*/ 999 h 1251"/>
              <a:gd name="T2" fmla="*/ 97 w 950"/>
              <a:gd name="T3" fmla="*/ 1215 h 1251"/>
              <a:gd name="T4" fmla="*/ 313 w 950"/>
              <a:gd name="T5" fmla="*/ 1203 h 1251"/>
              <a:gd name="T6" fmla="*/ 375 w 950"/>
              <a:gd name="T7" fmla="*/ 924 h 1251"/>
              <a:gd name="T8" fmla="*/ 399 w 950"/>
              <a:gd name="T9" fmla="*/ 546 h 1251"/>
              <a:gd name="T10" fmla="*/ 657 w 950"/>
              <a:gd name="T11" fmla="*/ 780 h 1251"/>
              <a:gd name="T12" fmla="*/ 915 w 950"/>
              <a:gd name="T13" fmla="*/ 804 h 1251"/>
              <a:gd name="T14" fmla="*/ 867 w 950"/>
              <a:gd name="T15" fmla="*/ 486 h 1251"/>
              <a:gd name="T16" fmla="*/ 675 w 950"/>
              <a:gd name="T17" fmla="*/ 390 h 1251"/>
              <a:gd name="T18" fmla="*/ 477 w 950"/>
              <a:gd name="T19" fmla="*/ 66 h 1251"/>
              <a:gd name="T20" fmla="*/ 147 w 950"/>
              <a:gd name="T21" fmla="*/ 156 h 1251"/>
              <a:gd name="T22" fmla="*/ 19 w 950"/>
              <a:gd name="T23" fmla="*/ 999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37" name="Oval 45"/>
          <p:cNvSpPr>
            <a:spLocks noChangeArrowheads="1"/>
          </p:cNvSpPr>
          <p:nvPr/>
        </p:nvSpPr>
        <p:spPr bwMode="auto">
          <a:xfrm>
            <a:off x="2728913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8238" name="Oval 46"/>
          <p:cNvSpPr>
            <a:spLocks noChangeArrowheads="1"/>
          </p:cNvSpPr>
          <p:nvPr/>
        </p:nvSpPr>
        <p:spPr bwMode="auto">
          <a:xfrm>
            <a:off x="4710113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G</a:t>
            </a:r>
          </a:p>
        </p:txBody>
      </p:sp>
      <p:sp>
        <p:nvSpPr>
          <p:cNvPr id="8239" name="Oval 47"/>
          <p:cNvSpPr>
            <a:spLocks noChangeArrowheads="1"/>
          </p:cNvSpPr>
          <p:nvPr/>
        </p:nvSpPr>
        <p:spPr bwMode="auto">
          <a:xfrm>
            <a:off x="3348038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8240" name="Oval 48"/>
          <p:cNvSpPr>
            <a:spLocks noChangeArrowheads="1"/>
          </p:cNvSpPr>
          <p:nvPr/>
        </p:nvSpPr>
        <p:spPr bwMode="auto">
          <a:xfrm>
            <a:off x="2424113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8241" name="Oval 49"/>
          <p:cNvSpPr>
            <a:spLocks noChangeArrowheads="1"/>
          </p:cNvSpPr>
          <p:nvPr/>
        </p:nvSpPr>
        <p:spPr bwMode="auto">
          <a:xfrm>
            <a:off x="5395913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8242" name="Oval 50"/>
          <p:cNvSpPr>
            <a:spLocks noChangeArrowheads="1"/>
          </p:cNvSpPr>
          <p:nvPr/>
        </p:nvSpPr>
        <p:spPr bwMode="auto">
          <a:xfrm>
            <a:off x="4068763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cxnSp>
        <p:nvCxnSpPr>
          <p:cNvPr id="8243" name="AutoShape 51"/>
          <p:cNvCxnSpPr>
            <a:cxnSpLocks noChangeShapeType="1"/>
            <a:stCxn id="8237" idx="5"/>
            <a:endCxn id="8239" idx="1"/>
          </p:cNvCxnSpPr>
          <p:nvPr/>
        </p:nvCxnSpPr>
        <p:spPr bwMode="auto">
          <a:xfrm>
            <a:off x="2989264" y="4845051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4" name="AutoShape 52"/>
          <p:cNvCxnSpPr>
            <a:cxnSpLocks noChangeShapeType="1"/>
            <a:stCxn id="8239" idx="3"/>
            <a:endCxn id="8240" idx="7"/>
          </p:cNvCxnSpPr>
          <p:nvPr/>
        </p:nvCxnSpPr>
        <p:spPr bwMode="auto">
          <a:xfrm flipH="1">
            <a:off x="2684464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5" name="AutoShape 53"/>
          <p:cNvCxnSpPr>
            <a:cxnSpLocks noChangeShapeType="1"/>
            <a:stCxn id="8237" idx="3"/>
            <a:endCxn id="8240" idx="0"/>
          </p:cNvCxnSpPr>
          <p:nvPr/>
        </p:nvCxnSpPr>
        <p:spPr bwMode="auto">
          <a:xfrm flipH="1">
            <a:off x="2576513" y="4845051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6" name="AutoShape 54"/>
          <p:cNvCxnSpPr>
            <a:cxnSpLocks noChangeShapeType="1"/>
            <a:stCxn id="8239" idx="5"/>
            <a:endCxn id="8242" idx="1"/>
          </p:cNvCxnSpPr>
          <p:nvPr/>
        </p:nvCxnSpPr>
        <p:spPr bwMode="auto">
          <a:xfrm>
            <a:off x="3608389" y="55340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7" name="AutoShape 55"/>
          <p:cNvCxnSpPr>
            <a:cxnSpLocks noChangeShapeType="1"/>
            <a:stCxn id="8240" idx="6"/>
            <a:endCxn id="8242" idx="2"/>
          </p:cNvCxnSpPr>
          <p:nvPr/>
        </p:nvCxnSpPr>
        <p:spPr bwMode="auto">
          <a:xfrm flipV="1">
            <a:off x="2738438" y="58959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8" name="AutoShape 56"/>
          <p:cNvCxnSpPr>
            <a:cxnSpLocks noChangeShapeType="1"/>
            <a:stCxn id="8237" idx="6"/>
            <a:endCxn id="8261" idx="1"/>
          </p:cNvCxnSpPr>
          <p:nvPr/>
        </p:nvCxnSpPr>
        <p:spPr bwMode="auto">
          <a:xfrm>
            <a:off x="3043239" y="4727576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9" name="AutoShape 57"/>
          <p:cNvCxnSpPr>
            <a:cxnSpLocks noChangeShapeType="1"/>
            <a:stCxn id="8241" idx="1"/>
            <a:endCxn id="8238" idx="5"/>
          </p:cNvCxnSpPr>
          <p:nvPr/>
        </p:nvCxnSpPr>
        <p:spPr bwMode="auto">
          <a:xfrm flipH="1" flipV="1">
            <a:off x="4970463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0" name="AutoShape 58"/>
          <p:cNvCxnSpPr>
            <a:cxnSpLocks noChangeShapeType="1"/>
            <a:stCxn id="8262" idx="7"/>
            <a:endCxn id="8241" idx="3"/>
          </p:cNvCxnSpPr>
          <p:nvPr/>
        </p:nvCxnSpPr>
        <p:spPr bwMode="auto">
          <a:xfrm flipV="1">
            <a:off x="5014913" y="5337176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51" name="Text Box 59"/>
          <p:cNvSpPr txBox="1">
            <a:spLocks noChangeArrowheads="1"/>
          </p:cNvSpPr>
          <p:nvPr/>
        </p:nvSpPr>
        <p:spPr bwMode="auto">
          <a:xfrm>
            <a:off x="5195888" y="46101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52" name="Text Box 60"/>
          <p:cNvSpPr txBox="1">
            <a:spLocks noChangeArrowheads="1"/>
          </p:cNvSpPr>
          <p:nvPr/>
        </p:nvSpPr>
        <p:spPr bwMode="auto">
          <a:xfrm>
            <a:off x="2355851" y="50927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53" name="Text Box 61"/>
          <p:cNvSpPr txBox="1">
            <a:spLocks noChangeArrowheads="1"/>
          </p:cNvSpPr>
          <p:nvPr/>
        </p:nvSpPr>
        <p:spPr bwMode="auto">
          <a:xfrm>
            <a:off x="4195763" y="5219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54" name="Text Box 62"/>
          <p:cNvSpPr txBox="1">
            <a:spLocks noChangeArrowheads="1"/>
          </p:cNvSpPr>
          <p:nvPr/>
        </p:nvSpPr>
        <p:spPr bwMode="auto">
          <a:xfrm>
            <a:off x="2943226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55" name="Text Box 63"/>
          <p:cNvSpPr txBox="1">
            <a:spLocks noChangeArrowheads="1"/>
          </p:cNvSpPr>
          <p:nvPr/>
        </p:nvSpPr>
        <p:spPr bwMode="auto">
          <a:xfrm>
            <a:off x="3295651" y="59817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10</a:t>
            </a:r>
          </a:p>
        </p:txBody>
      </p:sp>
      <p:sp>
        <p:nvSpPr>
          <p:cNvPr id="8256" name="Text Box 64"/>
          <p:cNvSpPr txBox="1">
            <a:spLocks noChangeArrowheads="1"/>
          </p:cNvSpPr>
          <p:nvPr/>
        </p:nvSpPr>
        <p:spPr bwMode="auto">
          <a:xfrm>
            <a:off x="5248276" y="54673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3433763" y="4457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8</a:t>
            </a:r>
          </a:p>
        </p:txBody>
      </p:sp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3060701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cxnSp>
        <p:nvCxnSpPr>
          <p:cNvPr id="8259" name="AutoShape 67"/>
          <p:cNvCxnSpPr>
            <a:cxnSpLocks noChangeShapeType="1"/>
            <a:stCxn id="8262" idx="0"/>
            <a:endCxn id="8238" idx="4"/>
          </p:cNvCxnSpPr>
          <p:nvPr/>
        </p:nvCxnSpPr>
        <p:spPr bwMode="auto">
          <a:xfrm flipH="1" flipV="1">
            <a:off x="4862513" y="46196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4576763" y="49085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8261" name="Oval 69"/>
          <p:cNvSpPr>
            <a:spLocks noChangeArrowheads="1"/>
          </p:cNvSpPr>
          <p:nvPr/>
        </p:nvSpPr>
        <p:spPr bwMode="auto">
          <a:xfrm>
            <a:off x="4062413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sp>
        <p:nvSpPr>
          <p:cNvPr id="8262" name="Oval 70"/>
          <p:cNvSpPr>
            <a:spLocks noChangeArrowheads="1"/>
          </p:cNvSpPr>
          <p:nvPr/>
        </p:nvSpPr>
        <p:spPr bwMode="auto">
          <a:xfrm>
            <a:off x="4754563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H</a:t>
            </a:r>
          </a:p>
        </p:txBody>
      </p:sp>
      <p:cxnSp>
        <p:nvCxnSpPr>
          <p:cNvPr id="8263" name="AutoShape 71"/>
          <p:cNvCxnSpPr>
            <a:cxnSpLocks noChangeShapeType="1"/>
            <a:stCxn id="8261" idx="4"/>
            <a:endCxn id="8242" idx="0"/>
          </p:cNvCxnSpPr>
          <p:nvPr/>
        </p:nvCxnSpPr>
        <p:spPr bwMode="auto">
          <a:xfrm>
            <a:off x="4214813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64" name="Text Box 72"/>
          <p:cNvSpPr txBox="1">
            <a:spLocks noChangeArrowheads="1"/>
          </p:cNvSpPr>
          <p:nvPr/>
        </p:nvSpPr>
        <p:spPr bwMode="auto">
          <a:xfrm>
            <a:off x="3663951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11</a:t>
            </a:r>
          </a:p>
        </p:txBody>
      </p:sp>
      <p:cxnSp>
        <p:nvCxnSpPr>
          <p:cNvPr id="8265" name="AutoShape 73"/>
          <p:cNvCxnSpPr>
            <a:cxnSpLocks noChangeShapeType="1"/>
            <a:stCxn id="8261" idx="3"/>
            <a:endCxn id="8239" idx="7"/>
          </p:cNvCxnSpPr>
          <p:nvPr/>
        </p:nvCxnSpPr>
        <p:spPr bwMode="auto">
          <a:xfrm flipH="1">
            <a:off x="3608389" y="50879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3595688" y="4876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9</a:t>
            </a:r>
          </a:p>
        </p:txBody>
      </p:sp>
      <p:sp>
        <p:nvSpPr>
          <p:cNvPr id="8267" name="Freeform 75"/>
          <p:cNvSpPr>
            <a:spLocks/>
          </p:cNvSpPr>
          <p:nvPr/>
        </p:nvSpPr>
        <p:spPr bwMode="auto">
          <a:xfrm>
            <a:off x="8985250" y="1468439"/>
            <a:ext cx="1335088" cy="2078037"/>
          </a:xfrm>
          <a:custGeom>
            <a:avLst/>
            <a:gdLst>
              <a:gd name="T0" fmla="*/ 98 w 841"/>
              <a:gd name="T1" fmla="*/ 973 h 1309"/>
              <a:gd name="T2" fmla="*/ 86 w 841"/>
              <a:gd name="T3" fmla="*/ 1181 h 1309"/>
              <a:gd name="T4" fmla="*/ 314 w 841"/>
              <a:gd name="T5" fmla="*/ 1227 h 1309"/>
              <a:gd name="T6" fmla="*/ 836 w 841"/>
              <a:gd name="T7" fmla="*/ 691 h 1309"/>
              <a:gd name="T8" fmla="*/ 344 w 841"/>
              <a:gd name="T9" fmla="*/ 91 h 1309"/>
              <a:gd name="T10" fmla="*/ 44 w 841"/>
              <a:gd name="T11" fmla="*/ 145 h 1309"/>
              <a:gd name="T12" fmla="*/ 80 w 841"/>
              <a:gd name="T13" fmla="*/ 325 h 1309"/>
              <a:gd name="T14" fmla="*/ 410 w 841"/>
              <a:gd name="T15" fmla="*/ 655 h 1309"/>
              <a:gd name="T16" fmla="*/ 320 w 841"/>
              <a:gd name="T17" fmla="*/ 793 h 1309"/>
              <a:gd name="T18" fmla="*/ 98 w 841"/>
              <a:gd name="T19" fmla="*/ 973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68" name="Freeform 76"/>
          <p:cNvSpPr>
            <a:spLocks/>
          </p:cNvSpPr>
          <p:nvPr/>
        </p:nvSpPr>
        <p:spPr bwMode="auto">
          <a:xfrm>
            <a:off x="8334376" y="1958976"/>
            <a:ext cx="684213" cy="1674813"/>
          </a:xfrm>
          <a:custGeom>
            <a:avLst/>
            <a:gdLst>
              <a:gd name="T0" fmla="*/ 34 w 431"/>
              <a:gd name="T1" fmla="*/ 191 h 1055"/>
              <a:gd name="T2" fmla="*/ 81 w 431"/>
              <a:gd name="T3" fmla="*/ 527 h 1055"/>
              <a:gd name="T4" fmla="*/ 81 w 431"/>
              <a:gd name="T5" fmla="*/ 917 h 1055"/>
              <a:gd name="T6" fmla="*/ 345 w 431"/>
              <a:gd name="T7" fmla="*/ 929 h 1055"/>
              <a:gd name="T8" fmla="*/ 412 w 431"/>
              <a:gd name="T9" fmla="*/ 163 h 1055"/>
              <a:gd name="T10" fmla="*/ 228 w 431"/>
              <a:gd name="T11" fmla="*/ 5 h 1055"/>
              <a:gd name="T12" fmla="*/ 34 w 431"/>
              <a:gd name="T13" fmla="*/ 191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69" name="Freeform 77"/>
          <p:cNvSpPr>
            <a:spLocks/>
          </p:cNvSpPr>
          <p:nvPr/>
        </p:nvSpPr>
        <p:spPr bwMode="auto">
          <a:xfrm>
            <a:off x="6705601" y="1697038"/>
            <a:ext cx="1508125" cy="1985962"/>
          </a:xfrm>
          <a:custGeom>
            <a:avLst/>
            <a:gdLst>
              <a:gd name="T0" fmla="*/ 19 w 950"/>
              <a:gd name="T1" fmla="*/ 999 h 1251"/>
              <a:gd name="T2" fmla="*/ 97 w 950"/>
              <a:gd name="T3" fmla="*/ 1215 h 1251"/>
              <a:gd name="T4" fmla="*/ 313 w 950"/>
              <a:gd name="T5" fmla="*/ 1203 h 1251"/>
              <a:gd name="T6" fmla="*/ 375 w 950"/>
              <a:gd name="T7" fmla="*/ 924 h 1251"/>
              <a:gd name="T8" fmla="*/ 399 w 950"/>
              <a:gd name="T9" fmla="*/ 546 h 1251"/>
              <a:gd name="T10" fmla="*/ 657 w 950"/>
              <a:gd name="T11" fmla="*/ 780 h 1251"/>
              <a:gd name="T12" fmla="*/ 915 w 950"/>
              <a:gd name="T13" fmla="*/ 804 h 1251"/>
              <a:gd name="T14" fmla="*/ 867 w 950"/>
              <a:gd name="T15" fmla="*/ 486 h 1251"/>
              <a:gd name="T16" fmla="*/ 675 w 950"/>
              <a:gd name="T17" fmla="*/ 390 h 1251"/>
              <a:gd name="T18" fmla="*/ 477 w 950"/>
              <a:gd name="T19" fmla="*/ 66 h 1251"/>
              <a:gd name="T20" fmla="*/ 147 w 950"/>
              <a:gd name="T21" fmla="*/ 156 h 1251"/>
              <a:gd name="T22" fmla="*/ 19 w 950"/>
              <a:gd name="T23" fmla="*/ 999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70" name="Oval 78"/>
          <p:cNvSpPr>
            <a:spLocks noChangeArrowheads="1"/>
          </p:cNvSpPr>
          <p:nvPr/>
        </p:nvSpPr>
        <p:spPr bwMode="auto">
          <a:xfrm>
            <a:off x="7181850" y="19288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8271" name="Oval 79"/>
          <p:cNvSpPr>
            <a:spLocks noChangeArrowheads="1"/>
          </p:cNvSpPr>
          <p:nvPr/>
        </p:nvSpPr>
        <p:spPr bwMode="auto">
          <a:xfrm>
            <a:off x="9163050" y="1658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G</a:t>
            </a:r>
          </a:p>
        </p:txBody>
      </p:sp>
      <p:sp>
        <p:nvSpPr>
          <p:cNvPr id="8272" name="Oval 80"/>
          <p:cNvSpPr>
            <a:spLocks noChangeArrowheads="1"/>
          </p:cNvSpPr>
          <p:nvPr/>
        </p:nvSpPr>
        <p:spPr bwMode="auto">
          <a:xfrm>
            <a:off x="7800975" y="26177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8273" name="Oval 81"/>
          <p:cNvSpPr>
            <a:spLocks noChangeArrowheads="1"/>
          </p:cNvSpPr>
          <p:nvPr/>
        </p:nvSpPr>
        <p:spPr bwMode="auto">
          <a:xfrm>
            <a:off x="6877050" y="32591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8274" name="Oval 82"/>
          <p:cNvSpPr>
            <a:spLocks noChangeArrowheads="1"/>
          </p:cNvSpPr>
          <p:nvPr/>
        </p:nvSpPr>
        <p:spPr bwMode="auto">
          <a:xfrm>
            <a:off x="9848850" y="2420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8275" name="Oval 83"/>
          <p:cNvSpPr>
            <a:spLocks noChangeArrowheads="1"/>
          </p:cNvSpPr>
          <p:nvPr/>
        </p:nvSpPr>
        <p:spPr bwMode="auto">
          <a:xfrm>
            <a:off x="8521700" y="30972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cxnSp>
        <p:nvCxnSpPr>
          <p:cNvPr id="8276" name="AutoShape 84"/>
          <p:cNvCxnSpPr>
            <a:cxnSpLocks noChangeShapeType="1"/>
            <a:stCxn id="8270" idx="5"/>
            <a:endCxn id="8272" idx="1"/>
          </p:cNvCxnSpPr>
          <p:nvPr/>
        </p:nvCxnSpPr>
        <p:spPr bwMode="auto">
          <a:xfrm>
            <a:off x="7442201" y="2198689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77" name="AutoShape 85"/>
          <p:cNvCxnSpPr>
            <a:cxnSpLocks noChangeShapeType="1"/>
            <a:stCxn id="8272" idx="3"/>
            <a:endCxn id="8273" idx="7"/>
          </p:cNvCxnSpPr>
          <p:nvPr/>
        </p:nvCxnSpPr>
        <p:spPr bwMode="auto">
          <a:xfrm flipH="1">
            <a:off x="7137401" y="288766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78" name="AutoShape 86"/>
          <p:cNvCxnSpPr>
            <a:cxnSpLocks noChangeShapeType="1"/>
            <a:stCxn id="8270" idx="3"/>
            <a:endCxn id="8273" idx="0"/>
          </p:cNvCxnSpPr>
          <p:nvPr/>
        </p:nvCxnSpPr>
        <p:spPr bwMode="auto">
          <a:xfrm flipH="1">
            <a:off x="7029450" y="2198689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79" name="AutoShape 87"/>
          <p:cNvCxnSpPr>
            <a:cxnSpLocks noChangeShapeType="1"/>
            <a:stCxn id="8272" idx="5"/>
            <a:endCxn id="8275" idx="1"/>
          </p:cNvCxnSpPr>
          <p:nvPr/>
        </p:nvCxnSpPr>
        <p:spPr bwMode="auto">
          <a:xfrm>
            <a:off x="8061326" y="2887664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0" name="AutoShape 88"/>
          <p:cNvCxnSpPr>
            <a:cxnSpLocks noChangeShapeType="1"/>
            <a:stCxn id="8273" idx="6"/>
            <a:endCxn id="8275" idx="2"/>
          </p:cNvCxnSpPr>
          <p:nvPr/>
        </p:nvCxnSpPr>
        <p:spPr bwMode="auto">
          <a:xfrm flipV="1">
            <a:off x="7191375" y="3249614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1" name="AutoShape 89"/>
          <p:cNvCxnSpPr>
            <a:cxnSpLocks noChangeShapeType="1"/>
            <a:stCxn id="8270" idx="6"/>
            <a:endCxn id="8294" idx="1"/>
          </p:cNvCxnSpPr>
          <p:nvPr/>
        </p:nvCxnSpPr>
        <p:spPr bwMode="auto">
          <a:xfrm>
            <a:off x="7496176" y="208121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2" name="AutoShape 90"/>
          <p:cNvCxnSpPr>
            <a:cxnSpLocks noChangeShapeType="1"/>
            <a:stCxn id="8274" idx="1"/>
            <a:endCxn id="8271" idx="5"/>
          </p:cNvCxnSpPr>
          <p:nvPr/>
        </p:nvCxnSpPr>
        <p:spPr bwMode="auto">
          <a:xfrm flipH="1" flipV="1">
            <a:off x="9423400" y="1928813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3" name="AutoShape 91"/>
          <p:cNvCxnSpPr>
            <a:cxnSpLocks noChangeShapeType="1"/>
            <a:stCxn id="8295" idx="7"/>
            <a:endCxn id="8274" idx="3"/>
          </p:cNvCxnSpPr>
          <p:nvPr/>
        </p:nvCxnSpPr>
        <p:spPr bwMode="auto">
          <a:xfrm flipV="1">
            <a:off x="9467850" y="2690813"/>
            <a:ext cx="425450" cy="3286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84" name="Text Box 92"/>
          <p:cNvSpPr txBox="1">
            <a:spLocks noChangeArrowheads="1"/>
          </p:cNvSpPr>
          <p:nvPr/>
        </p:nvSpPr>
        <p:spPr bwMode="auto">
          <a:xfrm>
            <a:off x="9648826" y="1963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85" name="Text Box 93"/>
          <p:cNvSpPr txBox="1">
            <a:spLocks noChangeArrowheads="1"/>
          </p:cNvSpPr>
          <p:nvPr/>
        </p:nvSpPr>
        <p:spPr bwMode="auto">
          <a:xfrm>
            <a:off x="6808788" y="24463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86" name="Text Box 94"/>
          <p:cNvSpPr txBox="1">
            <a:spLocks noChangeArrowheads="1"/>
          </p:cNvSpPr>
          <p:nvPr/>
        </p:nvSpPr>
        <p:spPr bwMode="auto">
          <a:xfrm>
            <a:off x="8648701" y="25733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87" name="Text Box 95"/>
          <p:cNvSpPr txBox="1">
            <a:spLocks noChangeArrowheads="1"/>
          </p:cNvSpPr>
          <p:nvPr/>
        </p:nvSpPr>
        <p:spPr bwMode="auto">
          <a:xfrm>
            <a:off x="7396163" y="23590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88" name="Text Box 96"/>
          <p:cNvSpPr txBox="1">
            <a:spLocks noChangeArrowheads="1"/>
          </p:cNvSpPr>
          <p:nvPr/>
        </p:nvSpPr>
        <p:spPr bwMode="auto">
          <a:xfrm>
            <a:off x="7748589" y="333533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10</a:t>
            </a:r>
          </a:p>
        </p:txBody>
      </p:sp>
      <p:sp>
        <p:nvSpPr>
          <p:cNvPr id="8289" name="Text Box 97"/>
          <p:cNvSpPr txBox="1">
            <a:spLocks noChangeArrowheads="1"/>
          </p:cNvSpPr>
          <p:nvPr/>
        </p:nvSpPr>
        <p:spPr bwMode="auto">
          <a:xfrm>
            <a:off x="9701213" y="2820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90" name="Text Box 98"/>
          <p:cNvSpPr txBox="1">
            <a:spLocks noChangeArrowheads="1"/>
          </p:cNvSpPr>
          <p:nvPr/>
        </p:nvSpPr>
        <p:spPr bwMode="auto">
          <a:xfrm>
            <a:off x="7886701" y="18113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8</a:t>
            </a:r>
          </a:p>
        </p:txBody>
      </p:sp>
      <p:sp>
        <p:nvSpPr>
          <p:cNvPr id="8291" name="Text Box 99"/>
          <p:cNvSpPr txBox="1">
            <a:spLocks noChangeArrowheads="1"/>
          </p:cNvSpPr>
          <p:nvPr/>
        </p:nvSpPr>
        <p:spPr bwMode="auto">
          <a:xfrm>
            <a:off x="7513638" y="29686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cxnSp>
        <p:nvCxnSpPr>
          <p:cNvPr id="8292" name="AutoShape 100"/>
          <p:cNvCxnSpPr>
            <a:cxnSpLocks noChangeShapeType="1"/>
            <a:stCxn id="8295" idx="0"/>
            <a:endCxn id="8271" idx="4"/>
          </p:cNvCxnSpPr>
          <p:nvPr/>
        </p:nvCxnSpPr>
        <p:spPr bwMode="auto">
          <a:xfrm flipH="1" flipV="1">
            <a:off x="9315450" y="197326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3" name="Text Box 101"/>
          <p:cNvSpPr txBox="1">
            <a:spLocks noChangeArrowheads="1"/>
          </p:cNvSpPr>
          <p:nvPr/>
        </p:nvSpPr>
        <p:spPr bwMode="auto">
          <a:xfrm>
            <a:off x="9029701" y="2262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8294" name="Oval 102"/>
          <p:cNvSpPr>
            <a:spLocks noChangeArrowheads="1"/>
          </p:cNvSpPr>
          <p:nvPr/>
        </p:nvSpPr>
        <p:spPr bwMode="auto">
          <a:xfrm>
            <a:off x="8515350" y="21717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sp>
        <p:nvSpPr>
          <p:cNvPr id="8295" name="Oval 103"/>
          <p:cNvSpPr>
            <a:spLocks noChangeArrowheads="1"/>
          </p:cNvSpPr>
          <p:nvPr/>
        </p:nvSpPr>
        <p:spPr bwMode="auto">
          <a:xfrm>
            <a:off x="9207500" y="2984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H</a:t>
            </a:r>
          </a:p>
        </p:txBody>
      </p:sp>
      <p:cxnSp>
        <p:nvCxnSpPr>
          <p:cNvPr id="8296" name="AutoShape 104"/>
          <p:cNvCxnSpPr>
            <a:cxnSpLocks noChangeShapeType="1"/>
            <a:stCxn id="8294" idx="4"/>
            <a:endCxn id="8275" idx="0"/>
          </p:cNvCxnSpPr>
          <p:nvPr/>
        </p:nvCxnSpPr>
        <p:spPr bwMode="auto">
          <a:xfrm>
            <a:off x="8667750" y="2486026"/>
            <a:ext cx="6350" cy="6016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7" name="Text Box 105"/>
          <p:cNvSpPr txBox="1">
            <a:spLocks noChangeArrowheads="1"/>
          </p:cNvSpPr>
          <p:nvPr/>
        </p:nvSpPr>
        <p:spPr bwMode="auto">
          <a:xfrm>
            <a:off x="8116889" y="2663826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11</a:t>
            </a:r>
          </a:p>
        </p:txBody>
      </p:sp>
      <p:cxnSp>
        <p:nvCxnSpPr>
          <p:cNvPr id="8298" name="AutoShape 106"/>
          <p:cNvCxnSpPr>
            <a:cxnSpLocks noChangeShapeType="1"/>
            <a:stCxn id="8294" idx="3"/>
            <a:endCxn id="8272" idx="7"/>
          </p:cNvCxnSpPr>
          <p:nvPr/>
        </p:nvCxnSpPr>
        <p:spPr bwMode="auto">
          <a:xfrm flipH="1">
            <a:off x="8061326" y="244157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9" name="Text Box 107"/>
          <p:cNvSpPr txBox="1">
            <a:spLocks noChangeArrowheads="1"/>
          </p:cNvSpPr>
          <p:nvPr/>
        </p:nvSpPr>
        <p:spPr bwMode="auto">
          <a:xfrm>
            <a:off x="8048626" y="22304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9</a:t>
            </a:r>
          </a:p>
        </p:txBody>
      </p:sp>
      <p:sp>
        <p:nvSpPr>
          <p:cNvPr id="8300" name="Freeform 108"/>
          <p:cNvSpPr>
            <a:spLocks/>
          </p:cNvSpPr>
          <p:nvPr/>
        </p:nvSpPr>
        <p:spPr bwMode="auto">
          <a:xfrm>
            <a:off x="9018589" y="4114800"/>
            <a:ext cx="1335087" cy="2078038"/>
          </a:xfrm>
          <a:custGeom>
            <a:avLst/>
            <a:gdLst>
              <a:gd name="T0" fmla="*/ 98 w 841"/>
              <a:gd name="T1" fmla="*/ 973 h 1309"/>
              <a:gd name="T2" fmla="*/ 86 w 841"/>
              <a:gd name="T3" fmla="*/ 1181 h 1309"/>
              <a:gd name="T4" fmla="*/ 314 w 841"/>
              <a:gd name="T5" fmla="*/ 1227 h 1309"/>
              <a:gd name="T6" fmla="*/ 836 w 841"/>
              <a:gd name="T7" fmla="*/ 691 h 1309"/>
              <a:gd name="T8" fmla="*/ 344 w 841"/>
              <a:gd name="T9" fmla="*/ 91 h 1309"/>
              <a:gd name="T10" fmla="*/ 44 w 841"/>
              <a:gd name="T11" fmla="*/ 145 h 1309"/>
              <a:gd name="T12" fmla="*/ 80 w 841"/>
              <a:gd name="T13" fmla="*/ 325 h 1309"/>
              <a:gd name="T14" fmla="*/ 410 w 841"/>
              <a:gd name="T15" fmla="*/ 655 h 1309"/>
              <a:gd name="T16" fmla="*/ 320 w 841"/>
              <a:gd name="T17" fmla="*/ 793 h 1309"/>
              <a:gd name="T18" fmla="*/ 98 w 841"/>
              <a:gd name="T19" fmla="*/ 973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301" name="Freeform 110"/>
          <p:cNvSpPr>
            <a:spLocks/>
          </p:cNvSpPr>
          <p:nvPr/>
        </p:nvSpPr>
        <p:spPr bwMode="auto">
          <a:xfrm>
            <a:off x="6738939" y="4346575"/>
            <a:ext cx="2306637" cy="2012950"/>
          </a:xfrm>
          <a:custGeom>
            <a:avLst/>
            <a:gdLst>
              <a:gd name="T0" fmla="*/ 19 w 1453"/>
              <a:gd name="T1" fmla="*/ 997 h 1268"/>
              <a:gd name="T2" fmla="*/ 97 w 1453"/>
              <a:gd name="T3" fmla="*/ 1213 h 1268"/>
              <a:gd name="T4" fmla="*/ 313 w 1453"/>
              <a:gd name="T5" fmla="*/ 1201 h 1268"/>
              <a:gd name="T6" fmla="*/ 375 w 1453"/>
              <a:gd name="T7" fmla="*/ 922 h 1268"/>
              <a:gd name="T8" fmla="*/ 399 w 1453"/>
              <a:gd name="T9" fmla="*/ 544 h 1268"/>
              <a:gd name="T10" fmla="*/ 657 w 1453"/>
              <a:gd name="T11" fmla="*/ 778 h 1268"/>
              <a:gd name="T12" fmla="*/ 819 w 1453"/>
              <a:gd name="T13" fmla="*/ 838 h 1268"/>
              <a:gd name="T14" fmla="*/ 921 w 1453"/>
              <a:gd name="T15" fmla="*/ 736 h 1268"/>
              <a:gd name="T16" fmla="*/ 909 w 1453"/>
              <a:gd name="T17" fmla="*/ 568 h 1268"/>
              <a:gd name="T18" fmla="*/ 735 w 1453"/>
              <a:gd name="T19" fmla="*/ 502 h 1268"/>
              <a:gd name="T20" fmla="*/ 645 w 1453"/>
              <a:gd name="T21" fmla="*/ 352 h 1268"/>
              <a:gd name="T22" fmla="*/ 981 w 1453"/>
              <a:gd name="T23" fmla="*/ 364 h 1268"/>
              <a:gd name="T24" fmla="*/ 1131 w 1453"/>
              <a:gd name="T25" fmla="*/ 598 h 1268"/>
              <a:gd name="T26" fmla="*/ 1095 w 1453"/>
              <a:gd name="T27" fmla="*/ 1012 h 1268"/>
              <a:gd name="T28" fmla="*/ 1155 w 1453"/>
              <a:gd name="T29" fmla="*/ 1174 h 1268"/>
              <a:gd name="T30" fmla="*/ 1395 w 1453"/>
              <a:gd name="T31" fmla="*/ 1108 h 1268"/>
              <a:gd name="T32" fmla="*/ 1353 w 1453"/>
              <a:gd name="T33" fmla="*/ 214 h 1268"/>
              <a:gd name="T34" fmla="*/ 795 w 1453"/>
              <a:gd name="T35" fmla="*/ 70 h 1268"/>
              <a:gd name="T36" fmla="*/ 147 w 1453"/>
              <a:gd name="T37" fmla="*/ 154 h 1268"/>
              <a:gd name="T38" fmla="*/ 19 w 1453"/>
              <a:gd name="T39" fmla="*/ 997 h 12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453"/>
              <a:gd name="T61" fmla="*/ 0 h 1268"/>
              <a:gd name="T62" fmla="*/ 1453 w 1453"/>
              <a:gd name="T63" fmla="*/ 1268 h 12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453" h="1268">
                <a:moveTo>
                  <a:pt x="19" y="997"/>
                </a:moveTo>
                <a:cubicBezTo>
                  <a:pt x="0" y="1176"/>
                  <a:pt x="48" y="1179"/>
                  <a:pt x="97" y="1213"/>
                </a:cubicBezTo>
                <a:cubicBezTo>
                  <a:pt x="146" y="1247"/>
                  <a:pt x="267" y="1249"/>
                  <a:pt x="313" y="1201"/>
                </a:cubicBezTo>
                <a:cubicBezTo>
                  <a:pt x="359" y="1153"/>
                  <a:pt x="361" y="1031"/>
                  <a:pt x="375" y="922"/>
                </a:cubicBezTo>
                <a:cubicBezTo>
                  <a:pt x="389" y="813"/>
                  <a:pt x="352" y="568"/>
                  <a:pt x="399" y="544"/>
                </a:cubicBezTo>
                <a:cubicBezTo>
                  <a:pt x="446" y="520"/>
                  <a:pt x="587" y="729"/>
                  <a:pt x="657" y="778"/>
                </a:cubicBezTo>
                <a:cubicBezTo>
                  <a:pt x="727" y="827"/>
                  <a:pt x="775" y="845"/>
                  <a:pt x="819" y="838"/>
                </a:cubicBezTo>
                <a:cubicBezTo>
                  <a:pt x="863" y="831"/>
                  <a:pt x="906" y="781"/>
                  <a:pt x="921" y="736"/>
                </a:cubicBezTo>
                <a:cubicBezTo>
                  <a:pt x="936" y="691"/>
                  <a:pt x="940" y="607"/>
                  <a:pt x="909" y="568"/>
                </a:cubicBezTo>
                <a:cubicBezTo>
                  <a:pt x="878" y="529"/>
                  <a:pt x="779" y="538"/>
                  <a:pt x="735" y="502"/>
                </a:cubicBezTo>
                <a:cubicBezTo>
                  <a:pt x="691" y="466"/>
                  <a:pt x="604" y="375"/>
                  <a:pt x="645" y="352"/>
                </a:cubicBezTo>
                <a:cubicBezTo>
                  <a:pt x="686" y="329"/>
                  <a:pt x="900" y="323"/>
                  <a:pt x="981" y="364"/>
                </a:cubicBezTo>
                <a:cubicBezTo>
                  <a:pt x="1062" y="405"/>
                  <a:pt x="1112" y="490"/>
                  <a:pt x="1131" y="598"/>
                </a:cubicBezTo>
                <a:cubicBezTo>
                  <a:pt x="1150" y="706"/>
                  <a:pt x="1091" y="916"/>
                  <a:pt x="1095" y="1012"/>
                </a:cubicBezTo>
                <a:cubicBezTo>
                  <a:pt x="1099" y="1108"/>
                  <a:pt x="1105" y="1158"/>
                  <a:pt x="1155" y="1174"/>
                </a:cubicBezTo>
                <a:cubicBezTo>
                  <a:pt x="1205" y="1190"/>
                  <a:pt x="1362" y="1268"/>
                  <a:pt x="1395" y="1108"/>
                </a:cubicBezTo>
                <a:cubicBezTo>
                  <a:pt x="1428" y="948"/>
                  <a:pt x="1453" y="387"/>
                  <a:pt x="1353" y="214"/>
                </a:cubicBezTo>
                <a:cubicBezTo>
                  <a:pt x="1253" y="41"/>
                  <a:pt x="996" y="80"/>
                  <a:pt x="795" y="70"/>
                </a:cubicBezTo>
                <a:cubicBezTo>
                  <a:pt x="594" y="60"/>
                  <a:pt x="276" y="0"/>
                  <a:pt x="147" y="154"/>
                </a:cubicBezTo>
                <a:cubicBezTo>
                  <a:pt x="18" y="308"/>
                  <a:pt x="46" y="822"/>
                  <a:pt x="19" y="99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302" name="Oval 111"/>
          <p:cNvSpPr>
            <a:spLocks noChangeArrowheads="1"/>
          </p:cNvSpPr>
          <p:nvPr/>
        </p:nvSpPr>
        <p:spPr bwMode="auto">
          <a:xfrm>
            <a:off x="7215188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8303" name="Oval 112"/>
          <p:cNvSpPr>
            <a:spLocks noChangeArrowheads="1"/>
          </p:cNvSpPr>
          <p:nvPr/>
        </p:nvSpPr>
        <p:spPr bwMode="auto">
          <a:xfrm>
            <a:off x="9196388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G</a:t>
            </a:r>
          </a:p>
        </p:txBody>
      </p:sp>
      <p:sp>
        <p:nvSpPr>
          <p:cNvPr id="8304" name="Oval 113"/>
          <p:cNvSpPr>
            <a:spLocks noChangeArrowheads="1"/>
          </p:cNvSpPr>
          <p:nvPr/>
        </p:nvSpPr>
        <p:spPr bwMode="auto">
          <a:xfrm>
            <a:off x="7834313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8305" name="Oval 114"/>
          <p:cNvSpPr>
            <a:spLocks noChangeArrowheads="1"/>
          </p:cNvSpPr>
          <p:nvPr/>
        </p:nvSpPr>
        <p:spPr bwMode="auto">
          <a:xfrm>
            <a:off x="6910388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8306" name="Oval 115"/>
          <p:cNvSpPr>
            <a:spLocks noChangeArrowheads="1"/>
          </p:cNvSpPr>
          <p:nvPr/>
        </p:nvSpPr>
        <p:spPr bwMode="auto">
          <a:xfrm>
            <a:off x="9882188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8307" name="Oval 116"/>
          <p:cNvSpPr>
            <a:spLocks noChangeArrowheads="1"/>
          </p:cNvSpPr>
          <p:nvPr/>
        </p:nvSpPr>
        <p:spPr bwMode="auto">
          <a:xfrm>
            <a:off x="8555038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cxnSp>
        <p:nvCxnSpPr>
          <p:cNvPr id="8308" name="AutoShape 117"/>
          <p:cNvCxnSpPr>
            <a:cxnSpLocks noChangeShapeType="1"/>
            <a:stCxn id="8302" idx="5"/>
            <a:endCxn id="8304" idx="1"/>
          </p:cNvCxnSpPr>
          <p:nvPr/>
        </p:nvCxnSpPr>
        <p:spPr bwMode="auto">
          <a:xfrm>
            <a:off x="7475539" y="4845051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9" name="AutoShape 118"/>
          <p:cNvCxnSpPr>
            <a:cxnSpLocks noChangeShapeType="1"/>
            <a:stCxn id="8304" idx="3"/>
            <a:endCxn id="8305" idx="7"/>
          </p:cNvCxnSpPr>
          <p:nvPr/>
        </p:nvCxnSpPr>
        <p:spPr bwMode="auto">
          <a:xfrm flipH="1">
            <a:off x="7170739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10" name="AutoShape 119"/>
          <p:cNvCxnSpPr>
            <a:cxnSpLocks noChangeShapeType="1"/>
            <a:stCxn id="8302" idx="3"/>
            <a:endCxn id="8305" idx="0"/>
          </p:cNvCxnSpPr>
          <p:nvPr/>
        </p:nvCxnSpPr>
        <p:spPr bwMode="auto">
          <a:xfrm flipH="1">
            <a:off x="7062788" y="4845051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11" name="AutoShape 120"/>
          <p:cNvCxnSpPr>
            <a:cxnSpLocks noChangeShapeType="1"/>
            <a:stCxn id="8304" idx="5"/>
            <a:endCxn id="8307" idx="1"/>
          </p:cNvCxnSpPr>
          <p:nvPr/>
        </p:nvCxnSpPr>
        <p:spPr bwMode="auto">
          <a:xfrm>
            <a:off x="8094664" y="55340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12" name="AutoShape 121"/>
          <p:cNvCxnSpPr>
            <a:cxnSpLocks noChangeShapeType="1"/>
            <a:stCxn id="8305" idx="6"/>
            <a:endCxn id="8307" idx="2"/>
          </p:cNvCxnSpPr>
          <p:nvPr/>
        </p:nvCxnSpPr>
        <p:spPr bwMode="auto">
          <a:xfrm flipV="1">
            <a:off x="7224713" y="58959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13" name="AutoShape 122"/>
          <p:cNvCxnSpPr>
            <a:cxnSpLocks noChangeShapeType="1"/>
            <a:stCxn id="8302" idx="6"/>
            <a:endCxn id="8326" idx="1"/>
          </p:cNvCxnSpPr>
          <p:nvPr/>
        </p:nvCxnSpPr>
        <p:spPr bwMode="auto">
          <a:xfrm>
            <a:off x="7529514" y="4727576"/>
            <a:ext cx="1063625" cy="1254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14" name="AutoShape 123"/>
          <p:cNvCxnSpPr>
            <a:cxnSpLocks noChangeShapeType="1"/>
            <a:stCxn id="8306" idx="1"/>
            <a:endCxn id="8303" idx="5"/>
          </p:cNvCxnSpPr>
          <p:nvPr/>
        </p:nvCxnSpPr>
        <p:spPr bwMode="auto">
          <a:xfrm flipH="1" flipV="1">
            <a:off x="9456738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15" name="AutoShape 124"/>
          <p:cNvCxnSpPr>
            <a:cxnSpLocks noChangeShapeType="1"/>
            <a:stCxn id="8327" idx="7"/>
            <a:endCxn id="8306" idx="3"/>
          </p:cNvCxnSpPr>
          <p:nvPr/>
        </p:nvCxnSpPr>
        <p:spPr bwMode="auto">
          <a:xfrm flipV="1">
            <a:off x="9501188" y="5337176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16" name="Text Box 125"/>
          <p:cNvSpPr txBox="1">
            <a:spLocks noChangeArrowheads="1"/>
          </p:cNvSpPr>
          <p:nvPr/>
        </p:nvSpPr>
        <p:spPr bwMode="auto">
          <a:xfrm>
            <a:off x="9682163" y="46101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317" name="Text Box 126"/>
          <p:cNvSpPr txBox="1">
            <a:spLocks noChangeArrowheads="1"/>
          </p:cNvSpPr>
          <p:nvPr/>
        </p:nvSpPr>
        <p:spPr bwMode="auto">
          <a:xfrm>
            <a:off x="6842126" y="50927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318" name="Text Box 127"/>
          <p:cNvSpPr txBox="1">
            <a:spLocks noChangeArrowheads="1"/>
          </p:cNvSpPr>
          <p:nvPr/>
        </p:nvSpPr>
        <p:spPr bwMode="auto">
          <a:xfrm>
            <a:off x="8682038" y="5219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319" name="Text Box 128"/>
          <p:cNvSpPr txBox="1">
            <a:spLocks noChangeArrowheads="1"/>
          </p:cNvSpPr>
          <p:nvPr/>
        </p:nvSpPr>
        <p:spPr bwMode="auto">
          <a:xfrm>
            <a:off x="7429501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320" name="Text Box 129"/>
          <p:cNvSpPr txBox="1">
            <a:spLocks noChangeArrowheads="1"/>
          </p:cNvSpPr>
          <p:nvPr/>
        </p:nvSpPr>
        <p:spPr bwMode="auto">
          <a:xfrm>
            <a:off x="7781926" y="59817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10</a:t>
            </a:r>
          </a:p>
        </p:txBody>
      </p:sp>
      <p:sp>
        <p:nvSpPr>
          <p:cNvPr id="8321" name="Text Box 130"/>
          <p:cNvSpPr txBox="1">
            <a:spLocks noChangeArrowheads="1"/>
          </p:cNvSpPr>
          <p:nvPr/>
        </p:nvSpPr>
        <p:spPr bwMode="auto">
          <a:xfrm>
            <a:off x="9734551" y="54673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322" name="Text Box 131"/>
          <p:cNvSpPr txBox="1">
            <a:spLocks noChangeArrowheads="1"/>
          </p:cNvSpPr>
          <p:nvPr/>
        </p:nvSpPr>
        <p:spPr bwMode="auto">
          <a:xfrm>
            <a:off x="7920038" y="4457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323" name="Text Box 132"/>
          <p:cNvSpPr txBox="1">
            <a:spLocks noChangeArrowheads="1"/>
          </p:cNvSpPr>
          <p:nvPr/>
        </p:nvSpPr>
        <p:spPr bwMode="auto">
          <a:xfrm>
            <a:off x="7546976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cxnSp>
        <p:nvCxnSpPr>
          <p:cNvPr id="8324" name="AutoShape 133"/>
          <p:cNvCxnSpPr>
            <a:cxnSpLocks noChangeShapeType="1"/>
            <a:stCxn id="8327" idx="0"/>
            <a:endCxn id="8303" idx="4"/>
          </p:cNvCxnSpPr>
          <p:nvPr/>
        </p:nvCxnSpPr>
        <p:spPr bwMode="auto">
          <a:xfrm flipH="1" flipV="1">
            <a:off x="9348788" y="46196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25" name="Text Box 134"/>
          <p:cNvSpPr txBox="1">
            <a:spLocks noChangeArrowheads="1"/>
          </p:cNvSpPr>
          <p:nvPr/>
        </p:nvSpPr>
        <p:spPr bwMode="auto">
          <a:xfrm>
            <a:off x="9063038" y="49085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8326" name="Oval 135"/>
          <p:cNvSpPr>
            <a:spLocks noChangeArrowheads="1"/>
          </p:cNvSpPr>
          <p:nvPr/>
        </p:nvSpPr>
        <p:spPr bwMode="auto">
          <a:xfrm>
            <a:off x="8548688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sp>
        <p:nvSpPr>
          <p:cNvPr id="8327" name="Oval 136"/>
          <p:cNvSpPr>
            <a:spLocks noChangeArrowheads="1"/>
          </p:cNvSpPr>
          <p:nvPr/>
        </p:nvSpPr>
        <p:spPr bwMode="auto">
          <a:xfrm>
            <a:off x="9240838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H</a:t>
            </a:r>
          </a:p>
        </p:txBody>
      </p:sp>
      <p:cxnSp>
        <p:nvCxnSpPr>
          <p:cNvPr id="8328" name="AutoShape 137"/>
          <p:cNvCxnSpPr>
            <a:cxnSpLocks noChangeShapeType="1"/>
            <a:stCxn id="8326" idx="4"/>
            <a:endCxn id="8307" idx="0"/>
          </p:cNvCxnSpPr>
          <p:nvPr/>
        </p:nvCxnSpPr>
        <p:spPr bwMode="auto">
          <a:xfrm>
            <a:off x="8701088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29" name="Text Box 138"/>
          <p:cNvSpPr txBox="1">
            <a:spLocks noChangeArrowheads="1"/>
          </p:cNvSpPr>
          <p:nvPr/>
        </p:nvSpPr>
        <p:spPr bwMode="auto">
          <a:xfrm>
            <a:off x="8150226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11</a:t>
            </a:r>
          </a:p>
        </p:txBody>
      </p:sp>
      <p:cxnSp>
        <p:nvCxnSpPr>
          <p:cNvPr id="8330" name="AutoShape 139"/>
          <p:cNvCxnSpPr>
            <a:cxnSpLocks noChangeShapeType="1"/>
            <a:stCxn id="8326" idx="3"/>
            <a:endCxn id="8304" idx="7"/>
          </p:cNvCxnSpPr>
          <p:nvPr/>
        </p:nvCxnSpPr>
        <p:spPr bwMode="auto">
          <a:xfrm flipH="1">
            <a:off x="8094664" y="50879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31" name="Text Box 140"/>
          <p:cNvSpPr txBox="1">
            <a:spLocks noChangeArrowheads="1"/>
          </p:cNvSpPr>
          <p:nvPr/>
        </p:nvSpPr>
        <p:spPr bwMode="auto">
          <a:xfrm>
            <a:off x="8081963" y="4876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36638407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Partition Implementation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Partition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A set is represented the sequence of its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A position stores a reference back to the sequence itself (for operation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lv-LV" sz="18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The position of an element in the sequence serves as locator for the element in the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In operation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union</a:t>
            </a:r>
            <a:r>
              <a:rPr lang="en-US" altLang="lv-LV" sz="1800"/>
              <a:t>, we move the elements of the smaller sequence into to the larger 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Worst-case running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makeSet, find</a:t>
            </a:r>
            <a:r>
              <a:rPr lang="en-US" altLang="lv-LV" sz="1800"/>
              <a:t>: </a:t>
            </a:r>
            <a:r>
              <a:rPr lang="en-US" altLang="lv-LV" sz="1800" b="1" i="1"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latin typeface="Times New Roman" panose="02020603050405020304" pitchFamily="18" charset="0"/>
              </a:rPr>
              <a:t>(1)</a:t>
            </a:r>
            <a:endParaRPr lang="en-US" altLang="lv-LV" sz="1800"/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union</a:t>
            </a:r>
            <a:r>
              <a:rPr lang="en-US" altLang="lv-LV" sz="1800"/>
              <a:t>: </a:t>
            </a:r>
            <a:r>
              <a:rPr lang="en-US" altLang="lv-LV" sz="1800" b="1" i="1"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latin typeface="Times New Roman" panose="02020603050405020304" pitchFamily="18" charset="0"/>
              </a:rPr>
              <a:t>(min(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 b="1" i="1" baseline="-25000">
                <a:latin typeface="Times New Roman" panose="02020603050405020304" pitchFamily="18" charset="0"/>
              </a:rPr>
              <a:t>A</a:t>
            </a:r>
            <a:r>
              <a:rPr lang="en-US" altLang="lv-LV" sz="1800" b="1" i="1">
                <a:latin typeface="Times New Roman" panose="02020603050405020304" pitchFamily="18" charset="0"/>
              </a:rPr>
              <a:t>,</a:t>
            </a:r>
            <a:r>
              <a:rPr lang="en-US" altLang="lv-LV" sz="1800" b="1" i="1" baseline="-250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 b="1" i="1" baseline="-25000">
                <a:latin typeface="Times New Roman" panose="02020603050405020304" pitchFamily="18" charset="0"/>
              </a:rPr>
              <a:t>B</a:t>
            </a:r>
            <a:r>
              <a:rPr lang="en-US" altLang="lv-LV" sz="180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Amortized analysis</a:t>
            </a:r>
          </a:p>
          <a:p>
            <a:pPr lvl="1" eaLnBrk="1" hangingPunct="1"/>
            <a:r>
              <a:rPr lang="en-US" altLang="lv-LV" sz="1800" dirty="0"/>
              <a:t>Consider a series of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1800" dirty="0"/>
              <a:t> </a:t>
            </a:r>
            <a:r>
              <a:rPr lang="en-US" altLang="lv-LV" sz="1800" dirty="0" err="1"/>
              <a:t>Partiton</a:t>
            </a:r>
            <a:r>
              <a:rPr lang="en-US" altLang="lv-LV" sz="1800" dirty="0"/>
              <a:t> ADT operations that includes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1800" dirty="0"/>
              <a:t> </a:t>
            </a:r>
            <a:r>
              <a:rPr lang="en-US" altLang="lv-LV" sz="1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makeSet</a:t>
            </a:r>
            <a:r>
              <a:rPr lang="en-US" altLang="lv-LV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/>
              <a:t>operations </a:t>
            </a:r>
          </a:p>
          <a:p>
            <a:pPr lvl="1" eaLnBrk="1" hangingPunct="1"/>
            <a:r>
              <a:rPr lang="en-US" altLang="lv-LV" sz="1800" dirty="0"/>
              <a:t>Each time we move an element into a new sequence, the size of its set at least doubles</a:t>
            </a:r>
          </a:p>
          <a:p>
            <a:pPr lvl="1" eaLnBrk="1" hangingPunct="1"/>
            <a:r>
              <a:rPr lang="en-US" altLang="lv-LV" sz="1800" dirty="0"/>
              <a:t>An element is moved at most </a:t>
            </a:r>
            <a:r>
              <a:rPr lang="en-US" altLang="lv-LV" sz="1800" dirty="0">
                <a:latin typeface="Times New Roman" panose="02020603050405020304" pitchFamily="18" charset="0"/>
              </a:rPr>
              <a:t>log</a:t>
            </a:r>
            <a:r>
              <a:rPr lang="en-US" altLang="lv-LV" sz="1800" baseline="-25000" dirty="0">
                <a:latin typeface="Times New Roman" panose="02020603050405020304" pitchFamily="18" charset="0"/>
              </a:rPr>
              <a:t>2</a:t>
            </a:r>
            <a:r>
              <a:rPr lang="en-US" altLang="lv-LV" sz="1800" dirty="0"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1800" dirty="0">
                <a:latin typeface="Times New Roman" panose="02020603050405020304" pitchFamily="18" charset="0"/>
              </a:rPr>
              <a:t> </a:t>
            </a:r>
            <a:r>
              <a:rPr lang="en-US" altLang="lv-LV" sz="1800" dirty="0"/>
              <a:t>times</a:t>
            </a:r>
          </a:p>
          <a:p>
            <a:pPr lvl="1" eaLnBrk="1" hangingPunct="1"/>
            <a:r>
              <a:rPr lang="en-US" altLang="lv-LV" sz="1800" dirty="0"/>
              <a:t>Moving an element takes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1800" dirty="0">
                <a:latin typeface="Times New Roman" panose="02020603050405020304" pitchFamily="18" charset="0"/>
              </a:rPr>
              <a:t>(1) </a:t>
            </a:r>
            <a:r>
              <a:rPr lang="en-US" altLang="lv-LV" sz="1800" dirty="0"/>
              <a:t>time</a:t>
            </a:r>
          </a:p>
          <a:p>
            <a:pPr lvl="1" eaLnBrk="1" hangingPunct="1"/>
            <a:r>
              <a:rPr lang="en-US" altLang="lv-LV" sz="1800" dirty="0"/>
              <a:t>The total time for the series of operations is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1800" dirty="0"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latin typeface="Symbol" panose="05050102010706020507" pitchFamily="18" charset="2"/>
                <a:sym typeface="Symbol" panose="05050102010706020507" pitchFamily="18" charset="2"/>
              </a:rPr>
              <a:t></a:t>
            </a:r>
            <a:r>
              <a:rPr lang="en-US" altLang="lv-LV" sz="1800" dirty="0"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1800" dirty="0">
                <a:latin typeface="Times New Roman" panose="02020603050405020304" pitchFamily="18" charset="0"/>
              </a:rPr>
              <a:t> log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</a:p>
          <a:p>
            <a:endParaRPr lang="lv-LV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1475175-706D-4D10-AC61-A39A35EF3355}" type="slidenum">
              <a:rPr lang="en-US" altLang="lv-LV" sz="1400" b="0"/>
              <a:pPr eaLnBrk="1" hangingPunct="1"/>
              <a:t>56</a:t>
            </a:fld>
            <a:endParaRPr lang="en-US" altLang="lv-LV" sz="1400" b="0"/>
          </a:p>
        </p:txBody>
      </p:sp>
    </p:spTree>
    <p:extLst>
      <p:ext uri="{BB962C8B-B14F-4D97-AF65-F5344CB8AC3E}">
        <p14:creationId xmlns:p14="http://schemas.microsoft.com/office/powerpoint/2010/main" val="669224012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Analysis of Kruskal’s Algorithm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/>
              <a:t>Graph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Methods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vertices</a:t>
            </a:r>
            <a:r>
              <a:rPr lang="en-US" altLang="lv-LV" sz="2000"/>
              <a:t> and edges are called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Method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endVertices</a:t>
            </a:r>
            <a:r>
              <a:rPr lang="en-US" altLang="lv-LV" sz="2000"/>
              <a:t> is called </a:t>
            </a:r>
            <a:r>
              <a:rPr lang="en-US" altLang="lv-LV" sz="2000" b="1" i="1">
                <a:latin typeface="Times New Roman" panose="02020603050405020304" pitchFamily="18" charset="0"/>
              </a:rPr>
              <a:t>m </a:t>
            </a:r>
            <a:r>
              <a:rPr lang="en-US" altLang="lv-LV" sz="2000"/>
              <a:t>times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Priority queue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We perform </a:t>
            </a:r>
            <a:r>
              <a:rPr lang="en-US" altLang="lv-LV" sz="2000" b="1" i="1">
                <a:latin typeface="Times New Roman" panose="02020603050405020304" pitchFamily="18" charset="0"/>
              </a:rPr>
              <a:t>m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lv-LV" sz="2000"/>
              <a:t> operations and </a:t>
            </a:r>
            <a:r>
              <a:rPr lang="en-US" altLang="lv-LV" sz="2000" b="1" i="1">
                <a:latin typeface="Times New Roman" panose="02020603050405020304" pitchFamily="18" charset="0"/>
              </a:rPr>
              <a:t>m</a:t>
            </a:r>
            <a:r>
              <a:rPr lang="en-US" altLang="lv-LV" sz="2000"/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removeMin</a:t>
            </a:r>
            <a:r>
              <a:rPr lang="en-US" altLang="lv-LV" sz="2000"/>
              <a:t>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Partition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We perform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makeSet</a:t>
            </a:r>
            <a:r>
              <a:rPr lang="en-US" altLang="lv-LV" sz="2000"/>
              <a:t> operations, </a:t>
            </a:r>
            <a:r>
              <a:rPr lang="en-US" altLang="lv-LV" sz="2000">
                <a:latin typeface="Times New Roman" panose="02020603050405020304" pitchFamily="18" charset="0"/>
              </a:rPr>
              <a:t>2</a:t>
            </a:r>
            <a:r>
              <a:rPr lang="en-US" altLang="lv-LV" sz="2000" b="1" i="1">
                <a:latin typeface="Times New Roman" panose="02020603050405020304" pitchFamily="18" charset="0"/>
              </a:rPr>
              <a:t>m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lv-LV" sz="2000"/>
              <a:t> operations and no more than </a:t>
            </a:r>
            <a:r>
              <a:rPr lang="en-US" altLang="lv-LV" sz="2000" b="1" i="1">
                <a:latin typeface="Times New Roman" panose="02020603050405020304" pitchFamily="18" charset="0"/>
              </a:rPr>
              <a:t>n </a:t>
            </a:r>
            <a:r>
              <a:rPr lang="en-US" altLang="lv-LV" sz="2000">
                <a:latin typeface="Symbol" panose="05050102010706020507" pitchFamily="18" charset="2"/>
              </a:rPr>
              <a:t>-</a:t>
            </a:r>
            <a:r>
              <a:rPr lang="en-US" altLang="lv-LV" sz="2000" b="1" i="1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latin typeface="Times New Roman" panose="02020603050405020304" pitchFamily="18" charset="0"/>
              </a:rPr>
              <a:t>1</a:t>
            </a:r>
            <a:r>
              <a:rPr lang="en-US" altLang="lv-LV" sz="2000" b="1" i="1"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union</a:t>
            </a:r>
            <a:r>
              <a:rPr lang="en-US" altLang="lv-LV" sz="2000"/>
              <a:t> operations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Label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We set vertex labels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times and get them </a:t>
            </a:r>
            <a:r>
              <a:rPr lang="en-US" altLang="lv-LV" sz="2000">
                <a:latin typeface="Times New Roman" panose="02020603050405020304" pitchFamily="18" charset="0"/>
              </a:rPr>
              <a:t>2</a:t>
            </a:r>
            <a:r>
              <a:rPr lang="en-US" altLang="lv-LV" sz="2000" b="1" i="1">
                <a:latin typeface="Times New Roman" panose="02020603050405020304" pitchFamily="18" charset="0"/>
              </a:rPr>
              <a:t>m </a:t>
            </a:r>
            <a:r>
              <a:rPr lang="en-US" altLang="lv-LV" sz="2000"/>
              <a:t>times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Kruskal’s algorithm runs in time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((</a:t>
            </a:r>
            <a:r>
              <a:rPr lang="en-US" altLang="lv-LV" b="1" i="1">
                <a:latin typeface="Times New Roman" panose="02020603050405020304" pitchFamily="18" charset="0"/>
              </a:rPr>
              <a:t>n </a:t>
            </a:r>
            <a:r>
              <a:rPr lang="en-US" altLang="lv-LV">
                <a:latin typeface="Symbol" panose="05050102010706020507" pitchFamily="18" charset="2"/>
              </a:rPr>
              <a:t>+</a:t>
            </a:r>
            <a:r>
              <a:rPr lang="en-US" altLang="lv-LV" b="1" i="1">
                <a:latin typeface="Times New Roman" panose="02020603050405020304" pitchFamily="18" charset="0"/>
              </a:rPr>
              <a:t> m</a:t>
            </a:r>
            <a:r>
              <a:rPr lang="en-US" altLang="lv-LV">
                <a:latin typeface="Times New Roman" panose="02020603050405020304" pitchFamily="18" charset="0"/>
              </a:rPr>
              <a:t>) log 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/>
              <a:t> time provided the graph has no parallel edges and is represented by the adjacency list structure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7CB826C-9264-4F78-B85E-22D964C5CA5C}" type="slidenum">
              <a:rPr lang="en-US" altLang="lv-LV" sz="1400" b="0"/>
              <a:pPr eaLnBrk="1" hangingPunct="1"/>
              <a:t>57</a:t>
            </a:fld>
            <a:endParaRPr lang="en-US" altLang="lv-LV" sz="1400" b="0"/>
          </a:p>
        </p:txBody>
      </p:sp>
    </p:spTree>
    <p:extLst>
      <p:ext uri="{BB962C8B-B14F-4D97-AF65-F5344CB8AC3E}">
        <p14:creationId xmlns:p14="http://schemas.microsoft.com/office/powerpoint/2010/main" val="207030592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an airline that has routes between seven cities represented as the graph in Figure 8.14a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Fig. 8.14 A graph representing (a) the airline connections between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seven cities and (b–d) three possible sets of connections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economic hardships force the airline to cut routes, which ones should be kept to preserve a route to each city, if only indirectly?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One possibility is shown in Figure 8.14b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133600"/>
            <a:ext cx="60769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826076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we want to make sure we have the minimum connections necessary to preserve the routes</a:t>
            </a:r>
          </a:p>
          <a:p>
            <a:r>
              <a:rPr lang="en-US" dirty="0" smtClean="0"/>
              <a:t>To accomplish this, a spanning tree should be used, specifically one created using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depthFirstSearch()</a:t>
            </a:r>
          </a:p>
          <a:p>
            <a:r>
              <a:rPr lang="en-US" dirty="0" smtClean="0">
                <a:cs typeface="Courier New" pitchFamily="49" charset="0"/>
              </a:rPr>
              <a:t>There is a possibility of multiple spanning trees (Figure 8.14c-d), but each of these has the minimum number of edges</a:t>
            </a:r>
          </a:p>
          <a:p>
            <a:r>
              <a:rPr lang="en-US" dirty="0" smtClean="0">
                <a:cs typeface="Courier New" pitchFamily="49" charset="0"/>
              </a:rPr>
              <a:t>We don’t know which of these might be optimal, since we haven’t taken distances into account</a:t>
            </a:r>
          </a:p>
          <a:p>
            <a:r>
              <a:rPr lang="en-US" dirty="0" smtClean="0">
                <a:cs typeface="Courier New" pitchFamily="49" charset="0"/>
              </a:rPr>
              <a:t>The airline, wanting to minimize costs, will want to use the shortest distances for the connections</a:t>
            </a:r>
          </a:p>
          <a:p>
            <a:r>
              <a:rPr lang="en-US" dirty="0" smtClean="0">
                <a:cs typeface="Courier New" pitchFamily="49" charset="0"/>
              </a:rPr>
              <a:t>So what we want to find is the </a:t>
            </a:r>
            <a:r>
              <a:rPr lang="en-US" b="1" i="1" dirty="0" smtClean="0">
                <a:cs typeface="Courier New" pitchFamily="49" charset="0"/>
              </a:rPr>
              <a:t>minimum spanning tree</a:t>
            </a:r>
            <a:r>
              <a:rPr lang="en-US" dirty="0" smtClean="0">
                <a:cs typeface="Courier New" pitchFamily="49" charset="0"/>
              </a:rPr>
              <a:t>, where the sum of the edge weights is minimal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6373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Dijkstra’s Algorithm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The distance of a vertex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/>
              <a:t> from a vertex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s</a:t>
            </a:r>
            <a:r>
              <a:rPr lang="en-US" altLang="lv-LV" sz="2000" dirty="0"/>
              <a:t> is the length of a shortest path between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s</a:t>
            </a:r>
            <a:r>
              <a:rPr lang="en-US" altLang="lv-LV" sz="2000" dirty="0"/>
              <a:t> and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endParaRPr lang="en-US" altLang="lv-LV" sz="2000" dirty="0"/>
          </a:p>
          <a:p>
            <a:pPr eaLnBrk="1" hangingPunct="1"/>
            <a:r>
              <a:rPr lang="en-US" altLang="lv-LV" sz="2000" dirty="0" err="1"/>
              <a:t>Dijkstra’s</a:t>
            </a:r>
            <a:r>
              <a:rPr lang="en-US" altLang="lv-LV" sz="2000" dirty="0"/>
              <a:t> algorithm computes the distances of all the vertices from a given start vertex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s</a:t>
            </a:r>
            <a:endParaRPr lang="en-US" altLang="lv-LV" sz="2000" dirty="0"/>
          </a:p>
          <a:p>
            <a:pPr eaLnBrk="1" hangingPunct="1"/>
            <a:r>
              <a:rPr lang="en-US" altLang="lv-LV" sz="2000" dirty="0"/>
              <a:t>Assumptions:</a:t>
            </a:r>
          </a:p>
          <a:p>
            <a:pPr lvl="1" eaLnBrk="1" hangingPunct="1"/>
            <a:r>
              <a:rPr lang="en-US" altLang="lv-LV" sz="1800" dirty="0"/>
              <a:t>the graph is connected</a:t>
            </a:r>
          </a:p>
          <a:p>
            <a:pPr lvl="1" eaLnBrk="1" hangingPunct="1"/>
            <a:r>
              <a:rPr lang="en-US" altLang="lv-LV" sz="1800" dirty="0"/>
              <a:t>the edges are undirected</a:t>
            </a:r>
          </a:p>
          <a:p>
            <a:pPr lvl="1" eaLnBrk="1" hangingPunct="1"/>
            <a:r>
              <a:rPr lang="en-US" altLang="lv-LV" sz="1800" dirty="0"/>
              <a:t>the edge weights are </a:t>
            </a:r>
            <a:r>
              <a:rPr lang="en-US" altLang="lv-LV" sz="1800" dirty="0">
                <a:solidFill>
                  <a:schemeClr val="tx2"/>
                </a:solidFill>
              </a:rPr>
              <a:t>nonnegative</a:t>
            </a:r>
            <a:endParaRPr lang="en-US" altLang="lv-LV" sz="2800" dirty="0">
              <a:solidFill>
                <a:schemeClr val="tx2"/>
              </a:solidFill>
            </a:endParaRPr>
          </a:p>
        </p:txBody>
      </p:sp>
      <p:sp>
        <p:nvSpPr>
          <p:cNvPr id="717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We grow a “</a:t>
            </a:r>
            <a:r>
              <a:rPr lang="en-US" altLang="lv-LV" sz="2000" dirty="0">
                <a:solidFill>
                  <a:schemeClr val="tx2"/>
                </a:solidFill>
              </a:rPr>
              <a:t>cloud</a:t>
            </a:r>
            <a:r>
              <a:rPr lang="en-US" altLang="lv-LV" sz="2000" dirty="0"/>
              <a:t>” of vertices, beginning with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s</a:t>
            </a:r>
            <a:r>
              <a:rPr lang="en-US" altLang="lv-LV" sz="2000" dirty="0"/>
              <a:t> and eventually covering all the vertices</a:t>
            </a:r>
          </a:p>
          <a:p>
            <a:pPr eaLnBrk="1" hangingPunct="1"/>
            <a:r>
              <a:rPr lang="en-US" altLang="lv-LV" sz="2000" dirty="0"/>
              <a:t>We store with each vertex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/>
              <a:t> a </a:t>
            </a:r>
            <a:r>
              <a:rPr lang="en-US" altLang="lv-LV" sz="2000" dirty="0">
                <a:solidFill>
                  <a:schemeClr val="tx2"/>
                </a:solidFill>
              </a:rPr>
              <a:t>label</a:t>
            </a:r>
            <a:r>
              <a:rPr lang="en-US" altLang="lv-LV" sz="2000" dirty="0"/>
              <a:t> </a:t>
            </a:r>
            <a:r>
              <a:rPr lang="en-US" altLang="lv-LV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lv-LV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representing the distance of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/>
              <a:t> from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s</a:t>
            </a:r>
            <a:r>
              <a:rPr lang="en-US" altLang="lv-LV" sz="2000" dirty="0"/>
              <a:t> in the subgraph consisting of the cloud and its adjacent vertices</a:t>
            </a:r>
          </a:p>
          <a:p>
            <a:pPr eaLnBrk="1" hangingPunct="1"/>
            <a:r>
              <a:rPr lang="en-US" altLang="lv-LV" sz="2000" dirty="0"/>
              <a:t>At each step</a:t>
            </a:r>
          </a:p>
          <a:p>
            <a:pPr lvl="1" eaLnBrk="1" hangingPunct="1"/>
            <a:r>
              <a:rPr lang="en-US" altLang="lv-LV" sz="1800" dirty="0"/>
              <a:t>We add to the cloud the vertex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u </a:t>
            </a:r>
            <a:r>
              <a:rPr lang="en-US" altLang="lv-LV" sz="1800" dirty="0"/>
              <a:t>outside the cloud with the smallest distance label,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d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u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lv-LV" sz="1800" dirty="0"/>
              <a:t>We update the labels of the vertices adjacent to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u</a:t>
            </a:r>
            <a:r>
              <a:rPr lang="en-US" altLang="lv-LV" sz="1800" dirty="0"/>
              <a:t> 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54854B0-389D-436C-A662-DAC0AA6AE0B4}" type="slidenum">
              <a:rPr lang="en-US" altLang="lv-LV" sz="1400"/>
              <a:pPr eaLnBrk="1" hangingPunct="1"/>
              <a:t>6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973078212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we looked at earlier involving finding a spanning tree in a simple graph is a case of this where edge weights = 1</a:t>
            </a:r>
          </a:p>
          <a:p>
            <a:r>
              <a:rPr lang="en-US" dirty="0" smtClean="0"/>
              <a:t>So each spanning tree is a minimum tree in a simple graph</a:t>
            </a:r>
          </a:p>
          <a:p>
            <a:r>
              <a:rPr lang="en-US" dirty="0" smtClean="0"/>
              <a:t>There are a number of </a:t>
            </a:r>
            <a:r>
              <a:rPr lang="en-US" dirty="0"/>
              <a:t>s</a:t>
            </a:r>
            <a:r>
              <a:rPr lang="en-US" dirty="0" smtClean="0"/>
              <a:t>olutions to the minimum spanning tree problem, and we will consider two</a:t>
            </a:r>
          </a:p>
          <a:p>
            <a:r>
              <a:rPr lang="en-US" dirty="0" smtClean="0"/>
              <a:t>One popular algorithm is Kruskal’s algorithm, developed by Joseph Kruskal in 1956</a:t>
            </a:r>
          </a:p>
          <a:p>
            <a:r>
              <a:rPr lang="en-US" dirty="0" smtClean="0"/>
              <a:t>It orders the edges by weight, and then checks to see if they can be added to the tree under construction</a:t>
            </a:r>
          </a:p>
          <a:p>
            <a:r>
              <a:rPr lang="en-US" dirty="0" smtClean="0"/>
              <a:t>It will be added if its inclusion doesn’t create a cycle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8567"/>
      </p:ext>
    </p:extLst>
  </p:cSld>
  <p:clrMapOvr>
    <a:masterClrMapping/>
  </p:clrMapOvr>
  <p:transition spd="slow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is as follows: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KruskalAlgorithm(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weighted connected undirected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graph)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tree =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edges =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sequence of all edges of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graph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sorted by weight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nn-NO" sz="1600" dirty="0">
                <a:latin typeface="Courier New" pitchFamily="49" charset="0"/>
                <a:cs typeface="Courier New" pitchFamily="49" charset="0"/>
              </a:rPr>
              <a:t>   for (i = 1; i # |</a:t>
            </a:r>
            <a:r>
              <a:rPr lang="nn-NO" sz="1600" i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nn-NO" sz="1600" i="1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|tree| &lt; |</a:t>
            </a:r>
            <a:r>
              <a:rPr lang="nn-NO" sz="1600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| – 1; i++)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if e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edges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does not form a cycle with edges 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pPr marL="0" indent="0">
              <a:buNone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add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ei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tree;</a:t>
            </a:r>
          </a:p>
          <a:p>
            <a:r>
              <a:rPr lang="en-US" dirty="0" smtClean="0">
                <a:cs typeface="Courier New" pitchFamily="49" charset="0"/>
              </a:rPr>
              <a:t>A step-by-step example of the application of this algorithm is shown in Figure 8-15ba-bf on page 413</a:t>
            </a: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It is not necessary to order the edges in order to build a spanning tree, any order of edges can be used</a:t>
            </a: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An algorithm developed by Dijkstra in 1960 (and independently by Robert Kalaba) pursues this approach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76495"/>
      </p:ext>
    </p:extLst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algorithm is shown below: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DijkstraMethod(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weighted connected undirected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graph)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tree =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edges =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an unsorted sequence of all edges of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graph;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for i = 1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|</a:t>
            </a:r>
          </a:p>
          <a:p>
            <a:pPr marL="0" indent="0">
              <a:buNone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add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 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tree;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there is a cycle 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pPr marL="0" indent="0">
              <a:buNone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remove an edge with maximum weight from this only cycle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cs typeface="Courier New" pitchFamily="49" charset="0"/>
              </a:rPr>
              <a:t>In this algorithm, edges are added to the tree one-by-one</a:t>
            </a: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If a cycle results, the edge in the cycle with maximum weight is removed</a:t>
            </a: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The use of this method is shown in Figure 8.15ca-cl on page 414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47405"/>
      </p:ext>
    </p:extLst>
  </p:cSld>
  <p:clrMapOvr>
    <a:masterClrMapping/>
  </p:clrMapOvr>
  <p:transition spd="slow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Decorator Pattern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Labels are commonly used in graph algorithms</a:t>
            </a:r>
          </a:p>
          <a:p>
            <a:pPr lvl="1" eaLnBrk="1" hangingPunct="1"/>
            <a:r>
              <a:rPr lang="en-US" altLang="lv-LV" sz="1800" dirty="0"/>
              <a:t>Auxiliary data</a:t>
            </a:r>
          </a:p>
          <a:p>
            <a:pPr lvl="1" eaLnBrk="1" hangingPunct="1"/>
            <a:r>
              <a:rPr lang="en-US" altLang="lv-LV" sz="1800" dirty="0"/>
              <a:t>Output</a:t>
            </a:r>
          </a:p>
          <a:p>
            <a:pPr eaLnBrk="1" hangingPunct="1"/>
            <a:r>
              <a:rPr lang="en-US" altLang="lv-LV" sz="2000" dirty="0"/>
              <a:t>Examples</a:t>
            </a:r>
          </a:p>
          <a:p>
            <a:pPr lvl="1" eaLnBrk="1" hangingPunct="1"/>
            <a:r>
              <a:rPr lang="en-US" altLang="lv-LV" sz="1800" dirty="0"/>
              <a:t>DFS: unexplored/visited label for vertices and unexplored/ forward/back labels for edges</a:t>
            </a:r>
          </a:p>
          <a:p>
            <a:pPr lvl="1" eaLnBrk="1" hangingPunct="1"/>
            <a:r>
              <a:rPr lang="en-US" altLang="lv-LV" sz="1800" dirty="0" err="1"/>
              <a:t>Dijkstra</a:t>
            </a:r>
            <a:r>
              <a:rPr lang="en-US" altLang="lv-LV" sz="1800" dirty="0"/>
              <a:t> and Prim-</a:t>
            </a:r>
            <a:r>
              <a:rPr lang="en-US" altLang="lv-LV" sz="1800" dirty="0" err="1"/>
              <a:t>Jarnik</a:t>
            </a:r>
            <a:r>
              <a:rPr lang="en-US" altLang="lv-LV" sz="1800" dirty="0"/>
              <a:t>: distance, locator, and parent labels for vertices</a:t>
            </a:r>
          </a:p>
          <a:p>
            <a:pPr lvl="1" eaLnBrk="1" hangingPunct="1"/>
            <a:r>
              <a:rPr lang="en-US" altLang="lv-LV" sz="1800" dirty="0" err="1"/>
              <a:t>Kruskal</a:t>
            </a:r>
            <a:r>
              <a:rPr lang="en-US" altLang="lv-LV" sz="1800" dirty="0"/>
              <a:t>: locator label for vertices and MSF label for edges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The decorator pattern extends the methods of the Position ADT to support the handling of attributes (labels)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has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: tests whether the position has attribute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get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: returns the value of attribute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set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a, x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: sets to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x</a:t>
            </a:r>
            <a:r>
              <a:rPr lang="en-US" altLang="lv-LV" sz="1800" dirty="0"/>
              <a:t> the value of attribute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</a:t>
            </a:r>
            <a:endParaRPr lang="en-US" altLang="lv-LV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destroy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: removes attribute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 </a:t>
            </a:r>
            <a:r>
              <a:rPr lang="en-US" altLang="lv-LV" sz="1800" dirty="0"/>
              <a:t>and its associated value (for cleanup purposes)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The decorator pattern can be implemented by storing a dictionary of (attribute, value) items at each position</a:t>
            </a:r>
            <a:endParaRPr lang="en-US" altLang="lv-LV" dirty="0"/>
          </a:p>
          <a:p>
            <a:endParaRPr lang="lv-LV" dirty="0"/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6D7DA4F-A6CE-433A-91D5-7966F70A5B92}" type="slidenum">
              <a:rPr lang="en-US" altLang="lv-LV" sz="1400" b="0"/>
              <a:pPr eaLnBrk="1" hangingPunct="1"/>
              <a:t>63</a:t>
            </a:fld>
            <a:endParaRPr lang="en-US" altLang="lv-LV" sz="1400" b="0"/>
          </a:p>
        </p:txBody>
      </p:sp>
    </p:spTree>
    <p:extLst>
      <p:ext uri="{BB962C8B-B14F-4D97-AF65-F5344CB8AC3E}">
        <p14:creationId xmlns:p14="http://schemas.microsoft.com/office/powerpoint/2010/main" val="805094043"/>
      </p:ext>
    </p:extLst>
  </p:cSld>
  <p:clrMapOvr>
    <a:masterClrMapping/>
  </p:clrMapOvr>
  <p:transition spd="slow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MST and Traveling Salesperson Problem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978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 tour of a graph is a spanning cycle (e.g., a cycle that goes through all the vertices)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 traveling salesperson tour of a weighted graph is a tour that is simple (i.e., no repeated vertices or edges) and has </a:t>
            </a:r>
            <a:r>
              <a:rPr lang="en-US" altLang="lv-LV" sz="2000" dirty="0" err="1"/>
              <a:t>has</a:t>
            </a:r>
            <a:r>
              <a:rPr lang="en-US" altLang="lv-LV" sz="2000" dirty="0"/>
              <a:t> minimum weight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No polynomial-time algorithms are known for computing traveling salesperson tours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The traveling salesperson problem (TSP) is a major open problem in computer science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Find a polynomial-time algorithm  computing a traveling salesperson tour or prove that none exists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50E0F82-FE44-4DC9-904C-CFE03B7A98F3}" type="slidenum">
              <a:rPr lang="en-US" altLang="lv-LV" sz="1400" b="0"/>
              <a:pPr eaLnBrk="1" hangingPunct="1"/>
              <a:t>64</a:t>
            </a:fld>
            <a:endParaRPr lang="en-US" altLang="lv-LV" sz="1400" b="0"/>
          </a:p>
        </p:txBody>
      </p:sp>
      <p:sp>
        <p:nvSpPr>
          <p:cNvPr id="12294" name="Oval 4"/>
          <p:cNvSpPr>
            <a:spLocks noChangeArrowheads="1"/>
          </p:cNvSpPr>
          <p:nvPr/>
        </p:nvSpPr>
        <p:spPr bwMode="auto">
          <a:xfrm>
            <a:off x="7315200" y="2514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12295" name="Oval 5"/>
          <p:cNvSpPr>
            <a:spLocks noChangeArrowheads="1"/>
          </p:cNvSpPr>
          <p:nvPr/>
        </p:nvSpPr>
        <p:spPr bwMode="auto">
          <a:xfrm>
            <a:off x="9296400" y="2209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sp>
        <p:nvSpPr>
          <p:cNvPr id="12296" name="Oval 6"/>
          <p:cNvSpPr>
            <a:spLocks noChangeArrowheads="1"/>
          </p:cNvSpPr>
          <p:nvPr/>
        </p:nvSpPr>
        <p:spPr bwMode="auto">
          <a:xfrm>
            <a:off x="800100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12297" name="Oval 7"/>
          <p:cNvSpPr>
            <a:spLocks noChangeArrowheads="1"/>
          </p:cNvSpPr>
          <p:nvPr/>
        </p:nvSpPr>
        <p:spPr bwMode="auto">
          <a:xfrm>
            <a:off x="7010400" y="38100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12298" name="Oval 8"/>
          <p:cNvSpPr>
            <a:spLocks noChangeArrowheads="1"/>
          </p:cNvSpPr>
          <p:nvPr/>
        </p:nvSpPr>
        <p:spPr bwMode="auto">
          <a:xfrm>
            <a:off x="9982200" y="2971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9448800" y="3657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cxnSp>
        <p:nvCxnSpPr>
          <p:cNvPr id="12300" name="AutoShape 10"/>
          <p:cNvCxnSpPr>
            <a:cxnSpLocks noChangeShapeType="1"/>
            <a:stCxn id="12294" idx="5"/>
            <a:endCxn id="12296" idx="1"/>
          </p:cNvCxnSpPr>
          <p:nvPr/>
        </p:nvCxnSpPr>
        <p:spPr bwMode="auto">
          <a:xfrm>
            <a:off x="7575550" y="2784475"/>
            <a:ext cx="469900" cy="374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1"/>
          <p:cNvCxnSpPr>
            <a:cxnSpLocks noChangeShapeType="1"/>
            <a:stCxn id="12296" idx="3"/>
            <a:endCxn id="12297" idx="7"/>
          </p:cNvCxnSpPr>
          <p:nvPr/>
        </p:nvCxnSpPr>
        <p:spPr bwMode="auto">
          <a:xfrm flipH="1">
            <a:off x="7270750" y="3394075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2"/>
          <p:cNvCxnSpPr>
            <a:cxnSpLocks noChangeShapeType="1"/>
            <a:stCxn id="12294" idx="3"/>
            <a:endCxn id="12297" idx="0"/>
          </p:cNvCxnSpPr>
          <p:nvPr/>
        </p:nvCxnSpPr>
        <p:spPr bwMode="auto">
          <a:xfrm flipH="1">
            <a:off x="7162800" y="2784475"/>
            <a:ext cx="196850" cy="1016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3"/>
          <p:cNvCxnSpPr>
            <a:cxnSpLocks noChangeShapeType="1"/>
            <a:stCxn id="12296" idx="6"/>
            <a:endCxn id="12299" idx="1"/>
          </p:cNvCxnSpPr>
          <p:nvPr/>
        </p:nvCxnSpPr>
        <p:spPr bwMode="auto">
          <a:xfrm>
            <a:off x="8315326" y="3276601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4"/>
          <p:cNvCxnSpPr>
            <a:cxnSpLocks noChangeShapeType="1"/>
            <a:stCxn id="12297" idx="6"/>
            <a:endCxn id="12299" idx="2"/>
          </p:cNvCxnSpPr>
          <p:nvPr/>
        </p:nvCxnSpPr>
        <p:spPr bwMode="auto">
          <a:xfrm flipV="1">
            <a:off x="7324725" y="3810000"/>
            <a:ext cx="2114550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15"/>
          <p:cNvCxnSpPr>
            <a:cxnSpLocks noChangeShapeType="1"/>
            <a:stCxn id="12294" idx="6"/>
            <a:endCxn id="12295" idx="2"/>
          </p:cNvCxnSpPr>
          <p:nvPr/>
        </p:nvCxnSpPr>
        <p:spPr bwMode="auto">
          <a:xfrm flipV="1">
            <a:off x="7629525" y="2362200"/>
            <a:ext cx="16573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16"/>
          <p:cNvCxnSpPr>
            <a:cxnSpLocks noChangeShapeType="1"/>
            <a:stCxn id="12296" idx="7"/>
            <a:endCxn id="12295" idx="3"/>
          </p:cNvCxnSpPr>
          <p:nvPr/>
        </p:nvCxnSpPr>
        <p:spPr bwMode="auto">
          <a:xfrm flipV="1">
            <a:off x="8261350" y="2479675"/>
            <a:ext cx="1079500" cy="6794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17"/>
          <p:cNvCxnSpPr>
            <a:cxnSpLocks noChangeShapeType="1"/>
            <a:stCxn id="12298" idx="1"/>
            <a:endCxn id="12295" idx="5"/>
          </p:cNvCxnSpPr>
          <p:nvPr/>
        </p:nvCxnSpPr>
        <p:spPr bwMode="auto">
          <a:xfrm flipH="1" flipV="1">
            <a:off x="9556750" y="24796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18"/>
          <p:cNvCxnSpPr>
            <a:cxnSpLocks noChangeShapeType="1"/>
            <a:stCxn id="12299" idx="7"/>
            <a:endCxn id="12298" idx="3"/>
          </p:cNvCxnSpPr>
          <p:nvPr/>
        </p:nvCxnSpPr>
        <p:spPr bwMode="auto">
          <a:xfrm flipV="1">
            <a:off x="9709150" y="3241675"/>
            <a:ext cx="317500" cy="4508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9" name="Text Box 19"/>
          <p:cNvSpPr txBox="1">
            <a:spLocks noChangeArrowheads="1"/>
          </p:cNvSpPr>
          <p:nvPr/>
        </p:nvSpPr>
        <p:spPr bwMode="auto">
          <a:xfrm>
            <a:off x="8291513" y="2209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sp>
        <p:nvSpPr>
          <p:cNvPr id="12310" name="Text Box 20"/>
          <p:cNvSpPr txBox="1">
            <a:spLocks noChangeArrowheads="1"/>
          </p:cNvSpPr>
          <p:nvPr/>
        </p:nvSpPr>
        <p:spPr bwMode="auto">
          <a:xfrm>
            <a:off x="9782176" y="2528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2311" name="Text Box 21"/>
          <p:cNvSpPr txBox="1">
            <a:spLocks noChangeArrowheads="1"/>
          </p:cNvSpPr>
          <p:nvPr/>
        </p:nvSpPr>
        <p:spPr bwMode="auto">
          <a:xfrm>
            <a:off x="6942138" y="29972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312" name="Text Box 22"/>
          <p:cNvSpPr txBox="1">
            <a:spLocks noChangeArrowheads="1"/>
          </p:cNvSpPr>
          <p:nvPr/>
        </p:nvSpPr>
        <p:spPr bwMode="auto">
          <a:xfrm>
            <a:off x="8910638" y="32146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8</a:t>
            </a:r>
          </a:p>
        </p:txBody>
      </p:sp>
      <p:sp>
        <p:nvSpPr>
          <p:cNvPr id="12313" name="Text Box 23"/>
          <p:cNvSpPr txBox="1">
            <a:spLocks noChangeArrowheads="1"/>
          </p:cNvSpPr>
          <p:nvPr/>
        </p:nvSpPr>
        <p:spPr bwMode="auto">
          <a:xfrm>
            <a:off x="7529513" y="29098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2314" name="Text Box 24"/>
          <p:cNvSpPr txBox="1">
            <a:spLocks noChangeArrowheads="1"/>
          </p:cNvSpPr>
          <p:nvPr/>
        </p:nvSpPr>
        <p:spPr bwMode="auto">
          <a:xfrm>
            <a:off x="9834563" y="33718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315" name="Text Box 25"/>
          <p:cNvSpPr txBox="1">
            <a:spLocks noChangeArrowheads="1"/>
          </p:cNvSpPr>
          <p:nvPr/>
        </p:nvSpPr>
        <p:spPr bwMode="auto">
          <a:xfrm>
            <a:off x="8763001" y="2757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316" name="Text Box 26"/>
          <p:cNvSpPr txBox="1">
            <a:spLocks noChangeArrowheads="1"/>
          </p:cNvSpPr>
          <p:nvPr/>
        </p:nvSpPr>
        <p:spPr bwMode="auto">
          <a:xfrm>
            <a:off x="7735888" y="34734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12317" name="Text Box 30"/>
          <p:cNvSpPr txBox="1">
            <a:spLocks noChangeArrowheads="1"/>
          </p:cNvSpPr>
          <p:nvPr/>
        </p:nvSpPr>
        <p:spPr bwMode="auto">
          <a:xfrm>
            <a:off x="8197851" y="38592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2318" name="Text Box 31"/>
          <p:cNvSpPr txBox="1">
            <a:spLocks noChangeArrowheads="1"/>
          </p:cNvSpPr>
          <p:nvPr/>
        </p:nvSpPr>
        <p:spPr bwMode="auto">
          <a:xfrm>
            <a:off x="7050089" y="4378326"/>
            <a:ext cx="29531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0"/>
              <a:t>Example of traveling</a:t>
            </a:r>
            <a:br>
              <a:rPr lang="en-US" altLang="lv-LV" b="0"/>
            </a:br>
            <a:r>
              <a:rPr lang="en-US" altLang="lv-LV" b="0"/>
              <a:t>salesperson tour</a:t>
            </a:r>
          </a:p>
          <a:p>
            <a:pPr eaLnBrk="1" hangingPunct="1"/>
            <a:r>
              <a:rPr lang="en-US" altLang="lv-LV" b="0"/>
              <a:t>(with weight 17)</a:t>
            </a:r>
          </a:p>
        </p:txBody>
      </p:sp>
    </p:spTree>
    <p:extLst>
      <p:ext uri="{BB962C8B-B14F-4D97-AF65-F5344CB8AC3E}">
        <p14:creationId xmlns:p14="http://schemas.microsoft.com/office/powerpoint/2010/main" val="876508967"/>
      </p:ext>
    </p:extLst>
  </p:cSld>
  <p:clrMapOvr>
    <a:masterClrMapping/>
  </p:clrMapOvr>
  <p:transition spd="slow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MST as a TSP Approximation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292726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We can approximate a TSP tour with a tour of at most twice the weight for the case of Euclidean graphs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Vertices are points in the plane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Every pair of vertices is connected by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The weight of an edge is the length of the segment joining the points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Approximation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Compute a minimum spanning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Form an Eulerian circuit around the MST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Transform the circuit into a tour</a:t>
            </a:r>
          </a:p>
          <a:p>
            <a:pPr lvl="1" eaLnBrk="1" hangingPunct="1">
              <a:lnSpc>
                <a:spcPct val="90000"/>
              </a:lnSpc>
            </a:pPr>
            <a:endParaRPr lang="en-US" altLang="lv-LV" sz="1800" dirty="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26380F2-7F9B-4491-B673-E23FBE2B1DC2}" type="slidenum">
              <a:rPr lang="en-US" altLang="lv-LV" sz="1400" b="0"/>
              <a:pPr eaLnBrk="1" hangingPunct="1"/>
              <a:t>65</a:t>
            </a:fld>
            <a:endParaRPr lang="en-US" altLang="lv-LV" sz="1400" b="0"/>
          </a:p>
        </p:txBody>
      </p:sp>
      <p:sp>
        <p:nvSpPr>
          <p:cNvPr id="13318" name="AutoShape 4"/>
          <p:cNvSpPr>
            <a:spLocks noChangeArrowheads="1"/>
          </p:cNvSpPr>
          <p:nvPr/>
        </p:nvSpPr>
        <p:spPr bwMode="auto">
          <a:xfrm rot="5400000">
            <a:off x="8396288" y="28305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7848600" y="16129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8099425" y="19304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7848600" y="23749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22" name="Oval 8"/>
          <p:cNvSpPr>
            <a:spLocks noChangeArrowheads="1"/>
          </p:cNvSpPr>
          <p:nvPr/>
        </p:nvSpPr>
        <p:spPr bwMode="auto">
          <a:xfrm>
            <a:off x="7696200" y="26162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23" name="Oval 9"/>
          <p:cNvSpPr>
            <a:spLocks noChangeArrowheads="1"/>
          </p:cNvSpPr>
          <p:nvPr/>
        </p:nvSpPr>
        <p:spPr bwMode="auto">
          <a:xfrm>
            <a:off x="8943975" y="19939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24" name="Oval 10"/>
          <p:cNvSpPr>
            <a:spLocks noChangeArrowheads="1"/>
          </p:cNvSpPr>
          <p:nvPr/>
        </p:nvSpPr>
        <p:spPr bwMode="auto">
          <a:xfrm>
            <a:off x="9020175" y="16002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25" name="Oval 11"/>
          <p:cNvSpPr>
            <a:spLocks noChangeArrowheads="1"/>
          </p:cNvSpPr>
          <p:nvPr/>
        </p:nvSpPr>
        <p:spPr bwMode="auto">
          <a:xfrm>
            <a:off x="9020175" y="26035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26" name="Oval 12"/>
          <p:cNvSpPr>
            <a:spLocks noChangeArrowheads="1"/>
          </p:cNvSpPr>
          <p:nvPr/>
        </p:nvSpPr>
        <p:spPr bwMode="auto">
          <a:xfrm>
            <a:off x="9242425" y="2289175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27" name="Oval 13"/>
          <p:cNvSpPr>
            <a:spLocks noChangeArrowheads="1"/>
          </p:cNvSpPr>
          <p:nvPr/>
        </p:nvSpPr>
        <p:spPr bwMode="auto">
          <a:xfrm>
            <a:off x="9667875" y="22987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cxnSp>
        <p:nvCxnSpPr>
          <p:cNvPr id="13328" name="AutoShape 14"/>
          <p:cNvCxnSpPr>
            <a:cxnSpLocks noChangeShapeType="1"/>
            <a:stCxn id="13319" idx="5"/>
            <a:endCxn id="13320" idx="1"/>
          </p:cNvCxnSpPr>
          <p:nvPr/>
        </p:nvCxnSpPr>
        <p:spPr bwMode="auto">
          <a:xfrm>
            <a:off x="7978776" y="1752600"/>
            <a:ext cx="142875" cy="190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5"/>
          <p:cNvCxnSpPr>
            <a:cxnSpLocks noChangeShapeType="1"/>
            <a:stCxn id="13321" idx="7"/>
            <a:endCxn id="13320" idx="3"/>
          </p:cNvCxnSpPr>
          <p:nvPr/>
        </p:nvCxnSpPr>
        <p:spPr bwMode="auto">
          <a:xfrm flipV="1">
            <a:off x="7978776" y="2070100"/>
            <a:ext cx="142875" cy="317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16"/>
          <p:cNvCxnSpPr>
            <a:cxnSpLocks noChangeShapeType="1"/>
            <a:stCxn id="13320" idx="6"/>
            <a:endCxn id="13323" idx="2"/>
          </p:cNvCxnSpPr>
          <p:nvPr/>
        </p:nvCxnSpPr>
        <p:spPr bwMode="auto">
          <a:xfrm>
            <a:off x="8261350" y="2006600"/>
            <a:ext cx="673100" cy="63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17"/>
          <p:cNvCxnSpPr>
            <a:cxnSpLocks noChangeShapeType="1"/>
            <a:stCxn id="13323" idx="0"/>
            <a:endCxn id="13324" idx="4"/>
          </p:cNvCxnSpPr>
          <p:nvPr/>
        </p:nvCxnSpPr>
        <p:spPr bwMode="auto">
          <a:xfrm flipV="1">
            <a:off x="9020175" y="1762125"/>
            <a:ext cx="76200" cy="2222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18"/>
          <p:cNvCxnSpPr>
            <a:cxnSpLocks noChangeShapeType="1"/>
            <a:stCxn id="13326" idx="6"/>
            <a:endCxn id="13327" idx="2"/>
          </p:cNvCxnSpPr>
          <p:nvPr/>
        </p:nvCxnSpPr>
        <p:spPr bwMode="auto">
          <a:xfrm>
            <a:off x="9404350" y="2365376"/>
            <a:ext cx="254000" cy="95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19"/>
          <p:cNvCxnSpPr>
            <a:cxnSpLocks noChangeShapeType="1"/>
            <a:stCxn id="13326" idx="0"/>
            <a:endCxn id="13323" idx="5"/>
          </p:cNvCxnSpPr>
          <p:nvPr/>
        </p:nvCxnSpPr>
        <p:spPr bwMode="auto">
          <a:xfrm flipH="1" flipV="1">
            <a:off x="9074151" y="2133600"/>
            <a:ext cx="244475" cy="146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0"/>
          <p:cNvCxnSpPr>
            <a:cxnSpLocks noChangeShapeType="1"/>
            <a:stCxn id="13322" idx="7"/>
            <a:endCxn id="13321" idx="3"/>
          </p:cNvCxnSpPr>
          <p:nvPr/>
        </p:nvCxnSpPr>
        <p:spPr bwMode="auto">
          <a:xfrm flipV="1">
            <a:off x="7826375" y="2514600"/>
            <a:ext cx="44450" cy="1143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1"/>
          <p:cNvCxnSpPr>
            <a:cxnSpLocks noChangeShapeType="1"/>
            <a:stCxn id="13325" idx="7"/>
            <a:endCxn id="13326" idx="3"/>
          </p:cNvCxnSpPr>
          <p:nvPr/>
        </p:nvCxnSpPr>
        <p:spPr bwMode="auto">
          <a:xfrm flipV="1">
            <a:off x="9150350" y="2428876"/>
            <a:ext cx="114300" cy="1873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6" name="Oval 22"/>
          <p:cNvSpPr>
            <a:spLocks noChangeArrowheads="1"/>
          </p:cNvSpPr>
          <p:nvPr/>
        </p:nvSpPr>
        <p:spPr bwMode="auto">
          <a:xfrm>
            <a:off x="7858125" y="33655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37" name="Oval 23"/>
          <p:cNvSpPr>
            <a:spLocks noChangeArrowheads="1"/>
          </p:cNvSpPr>
          <p:nvPr/>
        </p:nvSpPr>
        <p:spPr bwMode="auto">
          <a:xfrm>
            <a:off x="8108950" y="36830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38" name="Oval 24"/>
          <p:cNvSpPr>
            <a:spLocks noChangeArrowheads="1"/>
          </p:cNvSpPr>
          <p:nvPr/>
        </p:nvSpPr>
        <p:spPr bwMode="auto">
          <a:xfrm>
            <a:off x="7858125" y="41275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39" name="Oval 25"/>
          <p:cNvSpPr>
            <a:spLocks noChangeArrowheads="1"/>
          </p:cNvSpPr>
          <p:nvPr/>
        </p:nvSpPr>
        <p:spPr bwMode="auto">
          <a:xfrm>
            <a:off x="7705725" y="43688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40" name="Oval 26"/>
          <p:cNvSpPr>
            <a:spLocks noChangeArrowheads="1"/>
          </p:cNvSpPr>
          <p:nvPr/>
        </p:nvSpPr>
        <p:spPr bwMode="auto">
          <a:xfrm>
            <a:off x="8953500" y="37465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41" name="Oval 27"/>
          <p:cNvSpPr>
            <a:spLocks noChangeArrowheads="1"/>
          </p:cNvSpPr>
          <p:nvPr/>
        </p:nvSpPr>
        <p:spPr bwMode="auto">
          <a:xfrm>
            <a:off x="9029700" y="33528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42" name="Oval 28"/>
          <p:cNvSpPr>
            <a:spLocks noChangeArrowheads="1"/>
          </p:cNvSpPr>
          <p:nvPr/>
        </p:nvSpPr>
        <p:spPr bwMode="auto">
          <a:xfrm>
            <a:off x="9029700" y="43561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43" name="Oval 29"/>
          <p:cNvSpPr>
            <a:spLocks noChangeArrowheads="1"/>
          </p:cNvSpPr>
          <p:nvPr/>
        </p:nvSpPr>
        <p:spPr bwMode="auto">
          <a:xfrm>
            <a:off x="9251950" y="4041775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44" name="Oval 30"/>
          <p:cNvSpPr>
            <a:spLocks noChangeArrowheads="1"/>
          </p:cNvSpPr>
          <p:nvPr/>
        </p:nvSpPr>
        <p:spPr bwMode="auto">
          <a:xfrm>
            <a:off x="9677400" y="40513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cxnSp>
        <p:nvCxnSpPr>
          <p:cNvPr id="13345" name="AutoShape 31"/>
          <p:cNvCxnSpPr>
            <a:cxnSpLocks noChangeShapeType="1"/>
            <a:stCxn id="13336" idx="5"/>
            <a:endCxn id="13337" idx="1"/>
          </p:cNvCxnSpPr>
          <p:nvPr/>
        </p:nvCxnSpPr>
        <p:spPr bwMode="auto">
          <a:xfrm>
            <a:off x="7988301" y="3505200"/>
            <a:ext cx="142875" cy="190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6" name="AutoShape 32"/>
          <p:cNvCxnSpPr>
            <a:cxnSpLocks noChangeShapeType="1"/>
            <a:stCxn id="13338" idx="7"/>
            <a:endCxn id="13337" idx="3"/>
          </p:cNvCxnSpPr>
          <p:nvPr/>
        </p:nvCxnSpPr>
        <p:spPr bwMode="auto">
          <a:xfrm flipV="1">
            <a:off x="7988301" y="3822700"/>
            <a:ext cx="142875" cy="317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7" name="AutoShape 33"/>
          <p:cNvCxnSpPr>
            <a:cxnSpLocks noChangeShapeType="1"/>
            <a:stCxn id="13337" idx="6"/>
            <a:endCxn id="13340" idx="2"/>
          </p:cNvCxnSpPr>
          <p:nvPr/>
        </p:nvCxnSpPr>
        <p:spPr bwMode="auto">
          <a:xfrm>
            <a:off x="8270875" y="3759200"/>
            <a:ext cx="673100" cy="63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8" name="AutoShape 34"/>
          <p:cNvCxnSpPr>
            <a:cxnSpLocks noChangeShapeType="1"/>
            <a:stCxn id="13340" idx="0"/>
            <a:endCxn id="13341" idx="4"/>
          </p:cNvCxnSpPr>
          <p:nvPr/>
        </p:nvCxnSpPr>
        <p:spPr bwMode="auto">
          <a:xfrm flipV="1">
            <a:off x="9029700" y="3514725"/>
            <a:ext cx="76200" cy="2222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9" name="AutoShape 35"/>
          <p:cNvCxnSpPr>
            <a:cxnSpLocks noChangeShapeType="1"/>
            <a:stCxn id="13343" idx="6"/>
            <a:endCxn id="13344" idx="2"/>
          </p:cNvCxnSpPr>
          <p:nvPr/>
        </p:nvCxnSpPr>
        <p:spPr bwMode="auto">
          <a:xfrm>
            <a:off x="9413875" y="4117976"/>
            <a:ext cx="254000" cy="95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0" name="AutoShape 36"/>
          <p:cNvCxnSpPr>
            <a:cxnSpLocks noChangeShapeType="1"/>
            <a:stCxn id="13343" idx="0"/>
            <a:endCxn id="13340" idx="5"/>
          </p:cNvCxnSpPr>
          <p:nvPr/>
        </p:nvCxnSpPr>
        <p:spPr bwMode="auto">
          <a:xfrm flipH="1" flipV="1">
            <a:off x="9083676" y="3886200"/>
            <a:ext cx="244475" cy="146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1" name="AutoShape 37"/>
          <p:cNvCxnSpPr>
            <a:cxnSpLocks noChangeShapeType="1"/>
            <a:stCxn id="13339" idx="7"/>
            <a:endCxn id="13338" idx="3"/>
          </p:cNvCxnSpPr>
          <p:nvPr/>
        </p:nvCxnSpPr>
        <p:spPr bwMode="auto">
          <a:xfrm flipV="1">
            <a:off x="7835900" y="4267200"/>
            <a:ext cx="44450" cy="1143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2" name="AutoShape 38"/>
          <p:cNvCxnSpPr>
            <a:cxnSpLocks noChangeShapeType="1"/>
            <a:stCxn id="13342" idx="7"/>
            <a:endCxn id="13343" idx="3"/>
          </p:cNvCxnSpPr>
          <p:nvPr/>
        </p:nvCxnSpPr>
        <p:spPr bwMode="auto">
          <a:xfrm flipV="1">
            <a:off x="9159875" y="4181476"/>
            <a:ext cx="114300" cy="1873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3" name="Freeform 39"/>
          <p:cNvSpPr>
            <a:spLocks/>
          </p:cNvSpPr>
          <p:nvPr/>
        </p:nvSpPr>
        <p:spPr bwMode="auto">
          <a:xfrm>
            <a:off x="7594600" y="3243263"/>
            <a:ext cx="2400300" cy="1395412"/>
          </a:xfrm>
          <a:custGeom>
            <a:avLst/>
            <a:gdLst>
              <a:gd name="T0" fmla="*/ 304 w 1512"/>
              <a:gd name="T1" fmla="*/ 69 h 879"/>
              <a:gd name="T2" fmla="*/ 448 w 1512"/>
              <a:gd name="T3" fmla="*/ 213 h 879"/>
              <a:gd name="T4" fmla="*/ 802 w 1512"/>
              <a:gd name="T5" fmla="*/ 273 h 879"/>
              <a:gd name="T6" fmla="*/ 892 w 1512"/>
              <a:gd name="T7" fmla="*/ 33 h 879"/>
              <a:gd name="T8" fmla="*/ 1060 w 1512"/>
              <a:gd name="T9" fmla="*/ 75 h 879"/>
              <a:gd name="T10" fmla="*/ 1024 w 1512"/>
              <a:gd name="T11" fmla="*/ 357 h 879"/>
              <a:gd name="T12" fmla="*/ 1120 w 1512"/>
              <a:gd name="T13" fmla="*/ 453 h 879"/>
              <a:gd name="T14" fmla="*/ 1456 w 1512"/>
              <a:gd name="T15" fmla="*/ 501 h 879"/>
              <a:gd name="T16" fmla="*/ 1456 w 1512"/>
              <a:gd name="T17" fmla="*/ 645 h 879"/>
              <a:gd name="T18" fmla="*/ 1168 w 1512"/>
              <a:gd name="T19" fmla="*/ 645 h 879"/>
              <a:gd name="T20" fmla="*/ 976 w 1512"/>
              <a:gd name="T21" fmla="*/ 837 h 879"/>
              <a:gd name="T22" fmla="*/ 832 w 1512"/>
              <a:gd name="T23" fmla="*/ 783 h 879"/>
              <a:gd name="T24" fmla="*/ 976 w 1512"/>
              <a:gd name="T25" fmla="*/ 549 h 879"/>
              <a:gd name="T26" fmla="*/ 880 w 1512"/>
              <a:gd name="T27" fmla="*/ 453 h 879"/>
              <a:gd name="T28" fmla="*/ 448 w 1512"/>
              <a:gd name="T29" fmla="*/ 405 h 879"/>
              <a:gd name="T30" fmla="*/ 304 w 1512"/>
              <a:gd name="T31" fmla="*/ 645 h 879"/>
              <a:gd name="T32" fmla="*/ 184 w 1512"/>
              <a:gd name="T33" fmla="*/ 861 h 879"/>
              <a:gd name="T34" fmla="*/ 16 w 1512"/>
              <a:gd name="T35" fmla="*/ 753 h 879"/>
              <a:gd name="T36" fmla="*/ 280 w 1512"/>
              <a:gd name="T37" fmla="*/ 351 h 879"/>
              <a:gd name="T38" fmla="*/ 94 w 1512"/>
              <a:gd name="T39" fmla="*/ 195 h 8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512"/>
              <a:gd name="T61" fmla="*/ 0 h 879"/>
              <a:gd name="T62" fmla="*/ 1512 w 1512"/>
              <a:gd name="T63" fmla="*/ 879 h 87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512" h="879">
                <a:moveTo>
                  <a:pt x="304" y="69"/>
                </a:moveTo>
                <a:cubicBezTo>
                  <a:pt x="328" y="129"/>
                  <a:pt x="365" y="179"/>
                  <a:pt x="448" y="213"/>
                </a:cubicBezTo>
                <a:cubicBezTo>
                  <a:pt x="531" y="247"/>
                  <a:pt x="728" y="303"/>
                  <a:pt x="802" y="273"/>
                </a:cubicBezTo>
                <a:cubicBezTo>
                  <a:pt x="876" y="243"/>
                  <a:pt x="849" y="66"/>
                  <a:pt x="892" y="33"/>
                </a:cubicBezTo>
                <a:cubicBezTo>
                  <a:pt x="935" y="0"/>
                  <a:pt x="1038" y="21"/>
                  <a:pt x="1060" y="75"/>
                </a:cubicBezTo>
                <a:cubicBezTo>
                  <a:pt x="1082" y="129"/>
                  <a:pt x="1014" y="294"/>
                  <a:pt x="1024" y="357"/>
                </a:cubicBezTo>
                <a:cubicBezTo>
                  <a:pt x="1034" y="420"/>
                  <a:pt x="1048" y="429"/>
                  <a:pt x="1120" y="453"/>
                </a:cubicBezTo>
                <a:cubicBezTo>
                  <a:pt x="1192" y="477"/>
                  <a:pt x="1400" y="469"/>
                  <a:pt x="1456" y="501"/>
                </a:cubicBezTo>
                <a:cubicBezTo>
                  <a:pt x="1512" y="533"/>
                  <a:pt x="1504" y="621"/>
                  <a:pt x="1456" y="645"/>
                </a:cubicBezTo>
                <a:cubicBezTo>
                  <a:pt x="1408" y="669"/>
                  <a:pt x="1248" y="613"/>
                  <a:pt x="1168" y="645"/>
                </a:cubicBezTo>
                <a:cubicBezTo>
                  <a:pt x="1088" y="677"/>
                  <a:pt x="1032" y="814"/>
                  <a:pt x="976" y="837"/>
                </a:cubicBezTo>
                <a:cubicBezTo>
                  <a:pt x="920" y="860"/>
                  <a:pt x="832" y="831"/>
                  <a:pt x="832" y="783"/>
                </a:cubicBezTo>
                <a:cubicBezTo>
                  <a:pt x="832" y="735"/>
                  <a:pt x="968" y="604"/>
                  <a:pt x="976" y="549"/>
                </a:cubicBezTo>
                <a:cubicBezTo>
                  <a:pt x="984" y="494"/>
                  <a:pt x="968" y="477"/>
                  <a:pt x="880" y="453"/>
                </a:cubicBezTo>
                <a:cubicBezTo>
                  <a:pt x="792" y="429"/>
                  <a:pt x="544" y="373"/>
                  <a:pt x="448" y="405"/>
                </a:cubicBezTo>
                <a:cubicBezTo>
                  <a:pt x="352" y="437"/>
                  <a:pt x="348" y="569"/>
                  <a:pt x="304" y="645"/>
                </a:cubicBezTo>
                <a:cubicBezTo>
                  <a:pt x="260" y="721"/>
                  <a:pt x="232" y="843"/>
                  <a:pt x="184" y="861"/>
                </a:cubicBezTo>
                <a:cubicBezTo>
                  <a:pt x="136" y="879"/>
                  <a:pt x="0" y="838"/>
                  <a:pt x="16" y="753"/>
                </a:cubicBezTo>
                <a:cubicBezTo>
                  <a:pt x="32" y="668"/>
                  <a:pt x="267" y="444"/>
                  <a:pt x="280" y="351"/>
                </a:cubicBezTo>
                <a:cubicBezTo>
                  <a:pt x="293" y="258"/>
                  <a:pt x="133" y="227"/>
                  <a:pt x="94" y="195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54" name="AutoShape 40"/>
          <p:cNvSpPr>
            <a:spLocks noChangeArrowheads="1"/>
          </p:cNvSpPr>
          <p:nvPr/>
        </p:nvSpPr>
        <p:spPr bwMode="auto">
          <a:xfrm rot="5400000">
            <a:off x="8396288" y="46339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5" name="Oval 41"/>
          <p:cNvSpPr>
            <a:spLocks noChangeArrowheads="1"/>
          </p:cNvSpPr>
          <p:nvPr/>
        </p:nvSpPr>
        <p:spPr bwMode="auto">
          <a:xfrm>
            <a:off x="7848600" y="51689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56" name="Oval 42"/>
          <p:cNvSpPr>
            <a:spLocks noChangeArrowheads="1"/>
          </p:cNvSpPr>
          <p:nvPr/>
        </p:nvSpPr>
        <p:spPr bwMode="auto">
          <a:xfrm>
            <a:off x="8099425" y="54864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57" name="Oval 43"/>
          <p:cNvSpPr>
            <a:spLocks noChangeArrowheads="1"/>
          </p:cNvSpPr>
          <p:nvPr/>
        </p:nvSpPr>
        <p:spPr bwMode="auto">
          <a:xfrm>
            <a:off x="7848600" y="59309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58" name="Oval 44"/>
          <p:cNvSpPr>
            <a:spLocks noChangeArrowheads="1"/>
          </p:cNvSpPr>
          <p:nvPr/>
        </p:nvSpPr>
        <p:spPr bwMode="auto">
          <a:xfrm>
            <a:off x="7696200" y="61722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59" name="Oval 45"/>
          <p:cNvSpPr>
            <a:spLocks noChangeArrowheads="1"/>
          </p:cNvSpPr>
          <p:nvPr/>
        </p:nvSpPr>
        <p:spPr bwMode="auto">
          <a:xfrm>
            <a:off x="8943975" y="55499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60" name="Oval 46"/>
          <p:cNvSpPr>
            <a:spLocks noChangeArrowheads="1"/>
          </p:cNvSpPr>
          <p:nvPr/>
        </p:nvSpPr>
        <p:spPr bwMode="auto">
          <a:xfrm>
            <a:off x="9020175" y="51562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61" name="Oval 47"/>
          <p:cNvSpPr>
            <a:spLocks noChangeArrowheads="1"/>
          </p:cNvSpPr>
          <p:nvPr/>
        </p:nvSpPr>
        <p:spPr bwMode="auto">
          <a:xfrm>
            <a:off x="9020175" y="61595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62" name="Oval 48"/>
          <p:cNvSpPr>
            <a:spLocks noChangeArrowheads="1"/>
          </p:cNvSpPr>
          <p:nvPr/>
        </p:nvSpPr>
        <p:spPr bwMode="auto">
          <a:xfrm>
            <a:off x="9242425" y="5845175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63" name="Oval 49"/>
          <p:cNvSpPr>
            <a:spLocks noChangeArrowheads="1"/>
          </p:cNvSpPr>
          <p:nvPr/>
        </p:nvSpPr>
        <p:spPr bwMode="auto">
          <a:xfrm>
            <a:off x="9667875" y="58547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cxnSp>
        <p:nvCxnSpPr>
          <p:cNvPr id="13364" name="AutoShape 50"/>
          <p:cNvCxnSpPr>
            <a:cxnSpLocks noChangeShapeType="1"/>
            <a:stCxn id="13355" idx="5"/>
            <a:endCxn id="13356" idx="1"/>
          </p:cNvCxnSpPr>
          <p:nvPr/>
        </p:nvCxnSpPr>
        <p:spPr bwMode="auto">
          <a:xfrm>
            <a:off x="7978776" y="5308600"/>
            <a:ext cx="142875" cy="190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5" name="AutoShape 51"/>
          <p:cNvCxnSpPr>
            <a:cxnSpLocks noChangeShapeType="1"/>
            <a:stCxn id="13357" idx="7"/>
            <a:endCxn id="13356" idx="3"/>
          </p:cNvCxnSpPr>
          <p:nvPr/>
        </p:nvCxnSpPr>
        <p:spPr bwMode="auto">
          <a:xfrm flipV="1">
            <a:off x="7978776" y="5626100"/>
            <a:ext cx="142875" cy="317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6" name="AutoShape 52"/>
          <p:cNvCxnSpPr>
            <a:cxnSpLocks noChangeShapeType="1"/>
            <a:stCxn id="13356" idx="6"/>
            <a:endCxn id="13359" idx="2"/>
          </p:cNvCxnSpPr>
          <p:nvPr/>
        </p:nvCxnSpPr>
        <p:spPr bwMode="auto">
          <a:xfrm>
            <a:off x="8261350" y="5562600"/>
            <a:ext cx="673100" cy="635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7" name="AutoShape 53"/>
          <p:cNvCxnSpPr>
            <a:cxnSpLocks noChangeShapeType="1"/>
            <a:stCxn id="13359" idx="0"/>
            <a:endCxn id="13360" idx="4"/>
          </p:cNvCxnSpPr>
          <p:nvPr/>
        </p:nvCxnSpPr>
        <p:spPr bwMode="auto">
          <a:xfrm flipV="1">
            <a:off x="9020175" y="5318125"/>
            <a:ext cx="76200" cy="22225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8" name="AutoShape 54"/>
          <p:cNvCxnSpPr>
            <a:cxnSpLocks noChangeShapeType="1"/>
            <a:stCxn id="13362" idx="6"/>
            <a:endCxn id="13363" idx="2"/>
          </p:cNvCxnSpPr>
          <p:nvPr/>
        </p:nvCxnSpPr>
        <p:spPr bwMode="auto">
          <a:xfrm>
            <a:off x="9404350" y="5921376"/>
            <a:ext cx="254000" cy="95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9" name="AutoShape 55"/>
          <p:cNvCxnSpPr>
            <a:cxnSpLocks noChangeShapeType="1"/>
            <a:stCxn id="13362" idx="0"/>
            <a:endCxn id="13359" idx="5"/>
          </p:cNvCxnSpPr>
          <p:nvPr/>
        </p:nvCxnSpPr>
        <p:spPr bwMode="auto">
          <a:xfrm flipH="1" flipV="1">
            <a:off x="9074151" y="5689600"/>
            <a:ext cx="244475" cy="146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0" name="AutoShape 56"/>
          <p:cNvCxnSpPr>
            <a:cxnSpLocks noChangeShapeType="1"/>
            <a:stCxn id="13358" idx="7"/>
            <a:endCxn id="13357" idx="3"/>
          </p:cNvCxnSpPr>
          <p:nvPr/>
        </p:nvCxnSpPr>
        <p:spPr bwMode="auto">
          <a:xfrm flipV="1">
            <a:off x="7826375" y="6070600"/>
            <a:ext cx="44450" cy="1143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1" name="AutoShape 57"/>
          <p:cNvCxnSpPr>
            <a:cxnSpLocks noChangeShapeType="1"/>
            <a:stCxn id="13361" idx="7"/>
            <a:endCxn id="13362" idx="3"/>
          </p:cNvCxnSpPr>
          <p:nvPr/>
        </p:nvCxnSpPr>
        <p:spPr bwMode="auto">
          <a:xfrm flipV="1">
            <a:off x="9150350" y="5984876"/>
            <a:ext cx="114300" cy="187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2" name="AutoShape 58"/>
          <p:cNvCxnSpPr>
            <a:cxnSpLocks noChangeShapeType="1"/>
            <a:stCxn id="13358" idx="6"/>
            <a:endCxn id="13359" idx="3"/>
          </p:cNvCxnSpPr>
          <p:nvPr/>
        </p:nvCxnSpPr>
        <p:spPr bwMode="auto">
          <a:xfrm flipV="1">
            <a:off x="7858126" y="5689600"/>
            <a:ext cx="1108075" cy="558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3" name="AutoShape 59"/>
          <p:cNvCxnSpPr>
            <a:cxnSpLocks noChangeShapeType="1"/>
            <a:stCxn id="13361" idx="6"/>
            <a:endCxn id="13363" idx="3"/>
          </p:cNvCxnSpPr>
          <p:nvPr/>
        </p:nvCxnSpPr>
        <p:spPr bwMode="auto">
          <a:xfrm flipV="1">
            <a:off x="9182100" y="5994400"/>
            <a:ext cx="508000" cy="2413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4" name="AutoShape 60"/>
          <p:cNvCxnSpPr>
            <a:cxnSpLocks noChangeShapeType="1"/>
            <a:stCxn id="13363" idx="1"/>
            <a:endCxn id="13360" idx="5"/>
          </p:cNvCxnSpPr>
          <p:nvPr/>
        </p:nvCxnSpPr>
        <p:spPr bwMode="auto">
          <a:xfrm flipH="1" flipV="1">
            <a:off x="9150350" y="5295900"/>
            <a:ext cx="539750" cy="571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5" name="AutoShape 61"/>
          <p:cNvCxnSpPr>
            <a:cxnSpLocks noChangeShapeType="1"/>
            <a:stCxn id="13355" idx="6"/>
            <a:endCxn id="13360" idx="2"/>
          </p:cNvCxnSpPr>
          <p:nvPr/>
        </p:nvCxnSpPr>
        <p:spPr bwMode="auto">
          <a:xfrm flipV="1">
            <a:off x="8010526" y="5232400"/>
            <a:ext cx="1000125" cy="127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93042123"/>
      </p:ext>
    </p:extLst>
  </p:cSld>
  <p:clrMapOvr>
    <a:masterClrMapping/>
  </p:clrMapOvr>
  <p:transition spd="slow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Transitive Closure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7228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Given a digraph </a:t>
            </a:r>
            <a:r>
              <a:rPr lang="en-US" altLang="lv-LV" b="1" i="1" dirty="0">
                <a:latin typeface="Times New Roman" panose="02020603050405020304" pitchFamily="18" charset="0"/>
              </a:rPr>
              <a:t>G</a:t>
            </a:r>
            <a:r>
              <a:rPr lang="en-US" altLang="lv-LV" dirty="0"/>
              <a:t>, the transitive closure of </a:t>
            </a:r>
            <a:r>
              <a:rPr lang="en-US" altLang="lv-LV" b="1" i="1" dirty="0">
                <a:latin typeface="Times New Roman" panose="02020603050405020304" pitchFamily="18" charset="0"/>
              </a:rPr>
              <a:t>G</a:t>
            </a:r>
            <a:r>
              <a:rPr lang="en-US" altLang="lv-LV" dirty="0"/>
              <a:t> is the digraph </a:t>
            </a:r>
            <a:r>
              <a:rPr lang="en-US" altLang="lv-LV" b="1" i="1" dirty="0">
                <a:latin typeface="Times New Roman" panose="02020603050405020304" pitchFamily="18" charset="0"/>
              </a:rPr>
              <a:t>G*</a:t>
            </a:r>
            <a:r>
              <a:rPr lang="en-US" altLang="lv-LV" dirty="0"/>
              <a:t>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b="1" i="1" dirty="0">
                <a:latin typeface="Times New Roman" panose="02020603050405020304" pitchFamily="18" charset="0"/>
              </a:rPr>
              <a:t>G*</a:t>
            </a:r>
            <a:r>
              <a:rPr lang="en-US" altLang="lv-LV" dirty="0"/>
              <a:t> has the same vertices as </a:t>
            </a:r>
            <a:r>
              <a:rPr lang="en-US" altLang="lv-LV" b="1" i="1" dirty="0">
                <a:latin typeface="Times New Roman" panose="02020603050405020304" pitchFamily="18" charset="0"/>
              </a:rPr>
              <a:t>G</a:t>
            </a:r>
            <a:endParaRPr lang="en-US" altLang="lv-LV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if </a:t>
            </a:r>
            <a:r>
              <a:rPr lang="en-US" altLang="lv-LV" b="1" i="1" dirty="0">
                <a:latin typeface="Times New Roman" panose="02020603050405020304" pitchFamily="18" charset="0"/>
              </a:rPr>
              <a:t>G</a:t>
            </a:r>
            <a:r>
              <a:rPr lang="en-US" altLang="lv-LV" dirty="0"/>
              <a:t> has a directed path from </a:t>
            </a:r>
            <a:r>
              <a:rPr lang="en-US" altLang="lv-LV" b="1" i="1" dirty="0">
                <a:latin typeface="Times New Roman" panose="02020603050405020304" pitchFamily="18" charset="0"/>
              </a:rPr>
              <a:t>u</a:t>
            </a:r>
            <a:r>
              <a:rPr lang="en-US" altLang="lv-LV" dirty="0"/>
              <a:t> to </a:t>
            </a:r>
            <a:r>
              <a:rPr lang="en-US" altLang="lv-LV" b="1" i="1" dirty="0">
                <a:latin typeface="Times New Roman" panose="02020603050405020304" pitchFamily="18" charset="0"/>
              </a:rPr>
              <a:t>v </a:t>
            </a:r>
            <a:r>
              <a:rPr lang="en-US" altLang="lv-LV" dirty="0"/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u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lv-LV" b="1" i="1" dirty="0">
                <a:latin typeface="Times New Roman" panose="02020603050405020304" pitchFamily="18" charset="0"/>
              </a:rPr>
              <a:t>v</a:t>
            </a:r>
            <a:r>
              <a:rPr lang="en-US" altLang="lv-LV" dirty="0"/>
              <a:t>), </a:t>
            </a:r>
            <a:r>
              <a:rPr lang="en-US" altLang="lv-LV" b="1" i="1" dirty="0">
                <a:latin typeface="Times New Roman" panose="02020603050405020304" pitchFamily="18" charset="0"/>
              </a:rPr>
              <a:t>G*</a:t>
            </a:r>
            <a:r>
              <a:rPr lang="en-US" altLang="lv-LV" dirty="0"/>
              <a:t> has a directed edge from </a:t>
            </a:r>
            <a:r>
              <a:rPr lang="en-US" altLang="lv-LV" b="1" i="1" dirty="0">
                <a:latin typeface="Times New Roman" panose="02020603050405020304" pitchFamily="18" charset="0"/>
              </a:rPr>
              <a:t>u</a:t>
            </a:r>
            <a:r>
              <a:rPr lang="en-US" altLang="lv-LV" dirty="0"/>
              <a:t> to </a:t>
            </a:r>
            <a:r>
              <a:rPr lang="en-US" altLang="lv-LV" b="1" i="1" dirty="0">
                <a:latin typeface="Times New Roman" panose="02020603050405020304" pitchFamily="18" charset="0"/>
              </a:rPr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The transitive closure provides reachability information about a digraph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A08136-5AC2-4E3B-A14D-4888AEFB231E}" type="slidenum">
              <a:rPr lang="en-US" altLang="lv-LV" sz="1400"/>
              <a:pPr eaLnBrk="1" hangingPunct="1"/>
              <a:t>66</a:t>
            </a:fld>
            <a:endParaRPr lang="en-US" altLang="lv-LV" sz="1400"/>
          </a:p>
        </p:txBody>
      </p:sp>
      <p:sp>
        <p:nvSpPr>
          <p:cNvPr id="12292" name="Freeform 2"/>
          <p:cNvSpPr>
            <a:spLocks/>
          </p:cNvSpPr>
          <p:nvPr/>
        </p:nvSpPr>
        <p:spPr bwMode="auto">
          <a:xfrm>
            <a:off x="7315200" y="4495800"/>
            <a:ext cx="1854200" cy="1714500"/>
          </a:xfrm>
          <a:custGeom>
            <a:avLst/>
            <a:gdLst>
              <a:gd name="T0" fmla="*/ 0 w 1168"/>
              <a:gd name="T1" fmla="*/ 1600200 h 1080"/>
              <a:gd name="T2" fmla="*/ 1219200 w 1168"/>
              <a:gd name="T3" fmla="*/ 1600200 h 1080"/>
              <a:gd name="T4" fmla="*/ 1828800 w 1168"/>
              <a:gd name="T5" fmla="*/ 914400 h 1080"/>
              <a:gd name="T6" fmla="*/ 1371600 w 1168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168"/>
              <a:gd name="T13" fmla="*/ 0 h 1080"/>
              <a:gd name="T14" fmla="*/ 1168 w 1168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" h="1080">
                <a:moveTo>
                  <a:pt x="0" y="1008"/>
                </a:moveTo>
                <a:cubicBezTo>
                  <a:pt x="288" y="1044"/>
                  <a:pt x="576" y="1080"/>
                  <a:pt x="768" y="1008"/>
                </a:cubicBezTo>
                <a:cubicBezTo>
                  <a:pt x="960" y="936"/>
                  <a:pt x="1136" y="744"/>
                  <a:pt x="1152" y="576"/>
                </a:cubicBezTo>
                <a:cubicBezTo>
                  <a:pt x="1168" y="408"/>
                  <a:pt x="1016" y="204"/>
                  <a:pt x="864" y="0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295" name="Oval 5"/>
          <p:cNvSpPr>
            <a:spLocks noChangeArrowheads="1"/>
          </p:cNvSpPr>
          <p:nvPr/>
        </p:nvSpPr>
        <p:spPr bwMode="auto">
          <a:xfrm>
            <a:off x="6934200" y="22098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sp>
        <p:nvSpPr>
          <p:cNvPr id="12296" name="Oval 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12297" name="Oval 7"/>
          <p:cNvSpPr>
            <a:spLocks noChangeArrowheads="1"/>
          </p:cNvSpPr>
          <p:nvPr/>
        </p:nvSpPr>
        <p:spPr bwMode="auto">
          <a:xfrm>
            <a:off x="8229600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</a:t>
            </a:r>
          </a:p>
        </p:txBody>
      </p:sp>
      <p:sp>
        <p:nvSpPr>
          <p:cNvPr id="12298" name="Oval 8"/>
          <p:cNvSpPr>
            <a:spLocks noChangeArrowheads="1"/>
          </p:cNvSpPr>
          <p:nvPr/>
        </p:nvSpPr>
        <p:spPr bwMode="auto">
          <a:xfrm>
            <a:off x="8229600" y="2743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C</a:t>
            </a: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9515475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E</a:t>
            </a:r>
          </a:p>
        </p:txBody>
      </p:sp>
      <p:cxnSp>
        <p:nvCxnSpPr>
          <p:cNvPr id="12300" name="AutoShape 10"/>
          <p:cNvCxnSpPr>
            <a:cxnSpLocks noChangeShapeType="1"/>
            <a:stCxn id="12295" idx="7"/>
            <a:endCxn id="12297" idx="2"/>
          </p:cNvCxnSpPr>
          <p:nvPr/>
        </p:nvCxnSpPr>
        <p:spPr bwMode="auto">
          <a:xfrm flipV="1">
            <a:off x="7324725" y="18288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1"/>
          <p:cNvCxnSpPr>
            <a:cxnSpLocks noChangeShapeType="1"/>
            <a:stCxn id="12295" idx="5"/>
            <a:endCxn id="12298" idx="2"/>
          </p:cNvCxnSpPr>
          <p:nvPr/>
        </p:nvCxnSpPr>
        <p:spPr bwMode="auto">
          <a:xfrm>
            <a:off x="7324725" y="26098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2"/>
          <p:cNvCxnSpPr>
            <a:cxnSpLocks noChangeShapeType="1"/>
            <a:stCxn id="12297" idx="6"/>
            <a:endCxn id="12299" idx="2"/>
          </p:cNvCxnSpPr>
          <p:nvPr/>
        </p:nvCxnSpPr>
        <p:spPr bwMode="auto">
          <a:xfrm>
            <a:off x="8696326" y="18288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3"/>
          <p:cNvCxnSpPr>
            <a:cxnSpLocks noChangeShapeType="1"/>
            <a:stCxn id="12298" idx="0"/>
            <a:endCxn id="12297" idx="4"/>
          </p:cNvCxnSpPr>
          <p:nvPr/>
        </p:nvCxnSpPr>
        <p:spPr bwMode="auto">
          <a:xfrm flipV="1">
            <a:off x="8458200" y="20669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4"/>
          <p:cNvCxnSpPr>
            <a:cxnSpLocks noChangeShapeType="1"/>
            <a:stCxn id="12296" idx="6"/>
            <a:endCxn id="12298" idx="3"/>
          </p:cNvCxnSpPr>
          <p:nvPr/>
        </p:nvCxnSpPr>
        <p:spPr bwMode="auto">
          <a:xfrm flipV="1">
            <a:off x="7400925" y="31432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5" name="Oval 15"/>
          <p:cNvSpPr>
            <a:spLocks noChangeArrowheads="1"/>
          </p:cNvSpPr>
          <p:nvPr/>
        </p:nvSpPr>
        <p:spPr bwMode="auto">
          <a:xfrm>
            <a:off x="6934200" y="4800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sp>
        <p:nvSpPr>
          <p:cNvPr id="12306" name="Oval 16"/>
          <p:cNvSpPr>
            <a:spLocks noChangeArrowheads="1"/>
          </p:cNvSpPr>
          <p:nvPr/>
        </p:nvSpPr>
        <p:spPr bwMode="auto">
          <a:xfrm>
            <a:off x="6934200" y="5791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12307" name="Oval 17"/>
          <p:cNvSpPr>
            <a:spLocks noChangeArrowheads="1"/>
          </p:cNvSpPr>
          <p:nvPr/>
        </p:nvSpPr>
        <p:spPr bwMode="auto">
          <a:xfrm>
            <a:off x="82296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</a:t>
            </a:r>
          </a:p>
        </p:txBody>
      </p:sp>
      <p:sp>
        <p:nvSpPr>
          <p:cNvPr id="12308" name="Oval 18"/>
          <p:cNvSpPr>
            <a:spLocks noChangeArrowheads="1"/>
          </p:cNvSpPr>
          <p:nvPr/>
        </p:nvSpPr>
        <p:spPr bwMode="auto">
          <a:xfrm>
            <a:off x="8229600" y="5334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C</a:t>
            </a:r>
          </a:p>
        </p:txBody>
      </p:sp>
      <p:sp>
        <p:nvSpPr>
          <p:cNvPr id="12309" name="Oval 19"/>
          <p:cNvSpPr>
            <a:spLocks noChangeArrowheads="1"/>
          </p:cNvSpPr>
          <p:nvPr/>
        </p:nvSpPr>
        <p:spPr bwMode="auto">
          <a:xfrm>
            <a:off x="9515475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E</a:t>
            </a:r>
          </a:p>
        </p:txBody>
      </p:sp>
      <p:cxnSp>
        <p:nvCxnSpPr>
          <p:cNvPr id="12310" name="AutoShape 20"/>
          <p:cNvCxnSpPr>
            <a:cxnSpLocks noChangeShapeType="1"/>
            <a:stCxn id="12305" idx="7"/>
            <a:endCxn id="12307" idx="2"/>
          </p:cNvCxnSpPr>
          <p:nvPr/>
        </p:nvCxnSpPr>
        <p:spPr bwMode="auto">
          <a:xfrm flipV="1">
            <a:off x="7324725" y="44196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1"/>
          <p:cNvCxnSpPr>
            <a:cxnSpLocks noChangeShapeType="1"/>
            <a:stCxn id="12305" idx="5"/>
            <a:endCxn id="12308" idx="2"/>
          </p:cNvCxnSpPr>
          <p:nvPr/>
        </p:nvCxnSpPr>
        <p:spPr bwMode="auto">
          <a:xfrm>
            <a:off x="7324725" y="52006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2"/>
          <p:cNvCxnSpPr>
            <a:cxnSpLocks noChangeShapeType="1"/>
            <a:stCxn id="12307" idx="6"/>
            <a:endCxn id="12309" idx="2"/>
          </p:cNvCxnSpPr>
          <p:nvPr/>
        </p:nvCxnSpPr>
        <p:spPr bwMode="auto">
          <a:xfrm>
            <a:off x="8696326" y="44196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23"/>
          <p:cNvCxnSpPr>
            <a:cxnSpLocks noChangeShapeType="1"/>
            <a:stCxn id="12308" idx="0"/>
            <a:endCxn id="12307" idx="4"/>
          </p:cNvCxnSpPr>
          <p:nvPr/>
        </p:nvCxnSpPr>
        <p:spPr bwMode="auto">
          <a:xfrm flipV="1">
            <a:off x="8458200" y="46577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24"/>
          <p:cNvCxnSpPr>
            <a:cxnSpLocks noChangeShapeType="1"/>
            <a:stCxn id="12306" idx="6"/>
            <a:endCxn id="12308" idx="3"/>
          </p:cNvCxnSpPr>
          <p:nvPr/>
        </p:nvCxnSpPr>
        <p:spPr bwMode="auto">
          <a:xfrm flipV="1">
            <a:off x="7400925" y="57340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25"/>
          <p:cNvCxnSpPr>
            <a:cxnSpLocks noChangeShapeType="1"/>
            <a:stCxn id="12305" idx="0"/>
            <a:endCxn id="12309" idx="1"/>
          </p:cNvCxnSpPr>
          <p:nvPr/>
        </p:nvCxnSpPr>
        <p:spPr bwMode="auto">
          <a:xfrm rot="16200000">
            <a:off x="8101013" y="3309938"/>
            <a:ext cx="542925" cy="2419350"/>
          </a:xfrm>
          <a:prstGeom prst="curvedConnector3">
            <a:avLst>
              <a:gd name="adj1" fmla="val 180699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AutoShape 26"/>
          <p:cNvCxnSpPr>
            <a:cxnSpLocks noChangeShapeType="1"/>
            <a:stCxn id="12306" idx="5"/>
            <a:endCxn id="12309" idx="4"/>
          </p:cNvCxnSpPr>
          <p:nvPr/>
        </p:nvCxnSpPr>
        <p:spPr bwMode="auto">
          <a:xfrm rot="5400000" flipH="1" flipV="1">
            <a:off x="7767638" y="4214813"/>
            <a:ext cx="1533525" cy="2419350"/>
          </a:xfrm>
          <a:prstGeom prst="curvedConnector3">
            <a:avLst>
              <a:gd name="adj1" fmla="val -18634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27"/>
          <p:cNvCxnSpPr>
            <a:cxnSpLocks noChangeShapeType="1"/>
            <a:stCxn id="12308" idx="7"/>
            <a:endCxn id="12309" idx="3"/>
          </p:cNvCxnSpPr>
          <p:nvPr/>
        </p:nvCxnSpPr>
        <p:spPr bwMode="auto">
          <a:xfrm flipV="1">
            <a:off x="8620126" y="4591050"/>
            <a:ext cx="962025" cy="8001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Text Box 28"/>
          <p:cNvSpPr txBox="1">
            <a:spLocks noChangeArrowheads="1"/>
          </p:cNvSpPr>
          <p:nvPr/>
        </p:nvSpPr>
        <p:spPr bwMode="auto">
          <a:xfrm>
            <a:off x="9399588" y="25558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2319" name="Text Box 29"/>
          <p:cNvSpPr txBox="1">
            <a:spLocks noChangeArrowheads="1"/>
          </p:cNvSpPr>
          <p:nvPr/>
        </p:nvSpPr>
        <p:spPr bwMode="auto">
          <a:xfrm>
            <a:off x="9424988" y="58674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G*</a:t>
            </a:r>
          </a:p>
        </p:txBody>
      </p:sp>
    </p:spTree>
    <p:extLst>
      <p:ext uri="{BB962C8B-B14F-4D97-AF65-F5344CB8AC3E}">
        <p14:creationId xmlns:p14="http://schemas.microsoft.com/office/powerpoint/2010/main" val="1105705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Computing the Transitive Closure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Rectangle 1027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800" dirty="0" smtClean="0"/>
                  <a:t>Transitive closure is achievable by DFS starting at each vertex:</a:t>
                </a:r>
                <a:br>
                  <a:rPr lang="en-US" altLang="en-US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 dirty="0" err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en-US" dirty="0" smtClean="0"/>
              </a:p>
              <a:p>
                <a:pPr marL="0" indent="0" eaLnBrk="1" hangingPunct="1">
                  <a:buNone/>
                </a:pPr>
                <a:r>
                  <a:rPr lang="en-US" alt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Transitivity: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If there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is 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 way to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go from </a:t>
                </a:r>
                <a:r>
                  <a:rPr lang="en-US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to </a:t>
                </a:r>
                <a:r>
                  <a:rPr lang="en-US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and from </a:t>
                </a:r>
                <a:r>
                  <a:rPr lang="en-US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to </a:t>
                </a:r>
                <a:r>
                  <a:rPr lang="en-US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then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there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is 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 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way 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to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go 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from </a:t>
                </a:r>
                <a:r>
                  <a:rPr lang="en-US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to </a:t>
                </a:r>
                <a:r>
                  <a:rPr lang="en-US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en-US" dirty="0" smtClean="0"/>
              </a:p>
              <a:p>
                <a:pPr marL="0" indent="0" eaLnBrk="1" hangingPunct="1">
                  <a:buNone/>
                </a:pPr>
                <a:r>
                  <a:rPr lang="en-US" altLang="en-US" dirty="0" smtClean="0"/>
                  <a:t>We can use </a:t>
                </a:r>
                <a:r>
                  <a:rPr lang="en-US" altLang="en-US" dirty="0"/>
                  <a:t>dynamic programming: The Floyd-</a:t>
                </a:r>
                <a:r>
                  <a:rPr lang="en-US" altLang="en-US" dirty="0" err="1"/>
                  <a:t>Warshall</a:t>
                </a:r>
                <a:r>
                  <a:rPr lang="en-US" altLang="en-US" dirty="0"/>
                  <a:t> Algorithm</a:t>
                </a:r>
              </a:p>
              <a:p>
                <a:pPr marL="0" indent="0" eaLnBrk="1" hangingPunct="1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3317" name="Rectangle 1027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630" r="-108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55084F0-A39C-46BC-A549-C21AE4D9F7E0}" type="slidenum">
              <a:rPr lang="en-US" altLang="lv-LV" sz="1400"/>
              <a:pPr eaLnBrk="1" hangingPunct="1"/>
              <a:t>67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9783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 Transitive Closure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Idea #1: Number the vertices 1, 2, …, n.</a:t>
            </a:r>
          </a:p>
          <a:p>
            <a:pPr eaLnBrk="1" hangingPunct="1"/>
            <a:r>
              <a:rPr lang="en-US" altLang="en-US" sz="2800"/>
              <a:t>Idea #2: Consider paths that use only vertices numbered 1, 2, …, k, as intermediate vertices: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E2928C5-D786-41BF-9426-F8658F49FB3E}" type="slidenum">
              <a:rPr lang="en-US" altLang="lv-LV" sz="1400"/>
              <a:pPr eaLnBrk="1" hangingPunct="1"/>
              <a:t>68</a:t>
            </a:fld>
            <a:endParaRPr lang="en-US" altLang="lv-LV" sz="1400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3581401" y="3905250"/>
            <a:ext cx="2381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5997576" y="4859339"/>
            <a:ext cx="23813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220076" y="4859339"/>
            <a:ext cx="22225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46" name="Oval 12"/>
          <p:cNvSpPr>
            <a:spLocks noChangeArrowheads="1"/>
          </p:cNvSpPr>
          <p:nvPr/>
        </p:nvSpPr>
        <p:spPr bwMode="auto">
          <a:xfrm>
            <a:off x="5673726" y="5681664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k</a:t>
            </a:r>
          </a:p>
        </p:txBody>
      </p:sp>
      <p:sp>
        <p:nvSpPr>
          <p:cNvPr id="14347" name="Oval 14"/>
          <p:cNvSpPr>
            <a:spLocks noChangeArrowheads="1"/>
          </p:cNvSpPr>
          <p:nvPr/>
        </p:nvSpPr>
        <p:spPr bwMode="auto">
          <a:xfrm>
            <a:off x="7507289" y="48085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j</a:t>
            </a:r>
          </a:p>
        </p:txBody>
      </p:sp>
      <p:sp>
        <p:nvSpPr>
          <p:cNvPr id="14348" name="Oval 16"/>
          <p:cNvSpPr>
            <a:spLocks noChangeArrowheads="1"/>
          </p:cNvSpPr>
          <p:nvPr/>
        </p:nvSpPr>
        <p:spPr bwMode="auto">
          <a:xfrm>
            <a:off x="3649664" y="3852864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i</a:t>
            </a:r>
          </a:p>
        </p:txBody>
      </p:sp>
      <p:cxnSp>
        <p:nvCxnSpPr>
          <p:cNvPr id="14349" name="AutoShape 28"/>
          <p:cNvCxnSpPr>
            <a:cxnSpLocks noChangeShapeType="1"/>
            <a:stCxn id="14348" idx="5"/>
            <a:endCxn id="14346" idx="1"/>
          </p:cNvCxnSpPr>
          <p:nvPr/>
        </p:nvCxnSpPr>
        <p:spPr bwMode="auto">
          <a:xfrm rot="16200000" flipH="1">
            <a:off x="4244976" y="4235451"/>
            <a:ext cx="1389063" cy="1630363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29"/>
          <p:cNvCxnSpPr>
            <a:cxnSpLocks noChangeShapeType="1"/>
            <a:stCxn id="14346" idx="7"/>
            <a:endCxn id="14347" idx="3"/>
          </p:cNvCxnSpPr>
          <p:nvPr/>
        </p:nvCxnSpPr>
        <p:spPr bwMode="auto">
          <a:xfrm rot="16200000">
            <a:off x="6651625" y="4808538"/>
            <a:ext cx="433388" cy="1439862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2225675" y="4986339"/>
            <a:ext cx="26809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Uses only vertices</a:t>
            </a:r>
          </a:p>
          <a:p>
            <a:pPr eaLnBrk="1" hangingPunct="1"/>
            <a:r>
              <a:rPr lang="en-US" altLang="lv-LV"/>
              <a:t>numbered 1,…,k-1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6530975" y="5502276"/>
            <a:ext cx="26809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Uses only vertices</a:t>
            </a:r>
          </a:p>
          <a:p>
            <a:pPr eaLnBrk="1" hangingPunct="1"/>
            <a:r>
              <a:rPr lang="en-US" altLang="lv-LV"/>
              <a:t>numbered 1,…,k-1</a:t>
            </a:r>
          </a:p>
        </p:txBody>
      </p:sp>
      <p:cxnSp>
        <p:nvCxnSpPr>
          <p:cNvPr id="14353" name="AutoShape 32"/>
          <p:cNvCxnSpPr>
            <a:cxnSpLocks noChangeShapeType="1"/>
            <a:stCxn id="14348" idx="6"/>
            <a:endCxn id="14347" idx="1"/>
          </p:cNvCxnSpPr>
          <p:nvPr/>
        </p:nvCxnSpPr>
        <p:spPr bwMode="auto">
          <a:xfrm>
            <a:off x="4224338" y="4137026"/>
            <a:ext cx="3363912" cy="735013"/>
          </a:xfrm>
          <a:prstGeom prst="curvedConnector2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Text Box 33"/>
          <p:cNvSpPr txBox="1">
            <a:spLocks noChangeArrowheads="1"/>
          </p:cNvSpPr>
          <p:nvPr/>
        </p:nvSpPr>
        <p:spPr bwMode="auto">
          <a:xfrm>
            <a:off x="5562600" y="3352801"/>
            <a:ext cx="49537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Uses only vertices numbered 1,…,k</a:t>
            </a:r>
          </a:p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(add this edge if it’s not already in)</a:t>
            </a:r>
          </a:p>
        </p:txBody>
      </p:sp>
    </p:spTree>
    <p:extLst>
      <p:ext uri="{BB962C8B-B14F-4D97-AF65-F5344CB8AC3E}">
        <p14:creationId xmlns:p14="http://schemas.microsoft.com/office/powerpoint/2010/main" val="2863838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Floyd-Warshall’s Algorithm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Number vertices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, …, </a:t>
            </a:r>
            <a:r>
              <a:rPr lang="en-US" altLang="lv-LV" sz="2000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lv-LV" sz="2000" dirty="0"/>
              <a:t> </a:t>
            </a:r>
          </a:p>
          <a:p>
            <a:pPr eaLnBrk="1" hangingPunct="1"/>
            <a:r>
              <a:rPr lang="en-US" altLang="lv-LV" sz="2000" dirty="0"/>
              <a:t>Compute digraphs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G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0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, …, </a:t>
            </a:r>
            <a:r>
              <a:rPr lang="en-US" altLang="lv-LV" sz="2000" b="1" i="1" dirty="0" err="1">
                <a:latin typeface="Times New Roman" panose="02020603050405020304" pitchFamily="18" charset="0"/>
              </a:rPr>
              <a:t>G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n</a:t>
            </a:r>
            <a:endParaRPr lang="en-US" altLang="lv-LV" sz="2000" b="1" i="1" baseline="-250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lv-LV" sz="1800" b="1" i="1" dirty="0">
                <a:latin typeface="Times New Roman" panose="02020603050405020304" pitchFamily="18" charset="0"/>
              </a:rPr>
              <a:t>G</a:t>
            </a:r>
            <a:r>
              <a:rPr lang="en-US" altLang="lv-LV" sz="1800" baseline="-25000" dirty="0">
                <a:latin typeface="Times New Roman" panose="02020603050405020304" pitchFamily="18" charset="0"/>
              </a:rPr>
              <a:t>0</a:t>
            </a:r>
            <a:r>
              <a:rPr lang="en-US" altLang="lv-LV" sz="1800" dirty="0">
                <a:latin typeface="Times New Roman" panose="02020603050405020304" pitchFamily="18" charset="0"/>
              </a:rPr>
              <a:t>=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G</a:t>
            </a:r>
            <a:r>
              <a:rPr lang="en-US" altLang="lv-LV" sz="1800" dirty="0">
                <a:latin typeface="Times New Roman" panose="02020603050405020304" pitchFamily="18" charset="0"/>
              </a:rPr>
              <a:t> </a:t>
            </a:r>
            <a:endParaRPr lang="en-US" altLang="lv-LV" sz="1800" baseline="-25000" dirty="0"/>
          </a:p>
          <a:p>
            <a:pPr lvl="1" eaLnBrk="1" hangingPunct="1"/>
            <a:r>
              <a:rPr lang="en-US" altLang="lv-LV" sz="1800" b="1" i="1" dirty="0" err="1"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1800" dirty="0"/>
              <a:t>has directed edge 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, 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lv-LV" sz="1800" dirty="0">
                <a:latin typeface="Times New Roman" panose="02020603050405020304" pitchFamily="18" charset="0"/>
              </a:rPr>
              <a:t>) </a:t>
            </a:r>
            <a:r>
              <a:rPr lang="en-US" altLang="lv-LV" sz="1800" dirty="0"/>
              <a:t>if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G </a:t>
            </a:r>
            <a:r>
              <a:rPr lang="en-US" altLang="lv-LV" sz="1800" dirty="0"/>
              <a:t>has a directed path from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lv-LV" sz="1800" dirty="0"/>
              <a:t> to 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1800" dirty="0"/>
              <a:t>with intermediate vertices in </a:t>
            </a:r>
            <a:br>
              <a:rPr lang="en-US" altLang="lv-LV" sz="1800" dirty="0"/>
            </a:br>
            <a:r>
              <a:rPr lang="en-US" altLang="lv-LV" sz="1800" dirty="0">
                <a:latin typeface="Times New Roman" panose="02020603050405020304" pitchFamily="18" charset="0"/>
              </a:rPr>
              <a:t>{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1800" baseline="-25000" dirty="0">
                <a:latin typeface="Times New Roman" panose="02020603050405020304" pitchFamily="18" charset="0"/>
              </a:rPr>
              <a:t>1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, …, 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lv-LV" sz="1800" dirty="0">
                <a:latin typeface="Times New Roman" panose="02020603050405020304" pitchFamily="18" charset="0"/>
              </a:rPr>
              <a:t>}</a:t>
            </a:r>
            <a:r>
              <a:rPr lang="en-US" altLang="lv-LV" sz="1800" dirty="0"/>
              <a:t> </a:t>
            </a:r>
          </a:p>
          <a:p>
            <a:pPr eaLnBrk="1" hangingPunct="1"/>
            <a:r>
              <a:rPr lang="en-US" altLang="lv-LV" sz="2000" dirty="0"/>
              <a:t>We have that </a:t>
            </a:r>
            <a:r>
              <a:rPr lang="en-US" altLang="lv-LV" sz="2000" b="1" i="1" dirty="0" err="1">
                <a:latin typeface="Times New Roman" panose="02020603050405020304" pitchFamily="18" charset="0"/>
              </a:rPr>
              <a:t>G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lv-LV" sz="20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Times New Roman" panose="02020603050405020304" pitchFamily="18" charset="0"/>
              </a:rPr>
              <a:t>=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G*</a:t>
            </a:r>
            <a:endParaRPr lang="en-US" altLang="lv-LV" sz="2000" dirty="0"/>
          </a:p>
          <a:p>
            <a:pPr eaLnBrk="1" hangingPunct="1"/>
            <a:r>
              <a:rPr lang="en-US" altLang="lv-LV" sz="2000" dirty="0"/>
              <a:t>In phase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, digraph </a:t>
            </a:r>
            <a:r>
              <a:rPr lang="en-US" altLang="lv-LV" sz="2000" b="1" i="1" dirty="0" err="1">
                <a:latin typeface="Times New Roman" panose="02020603050405020304" pitchFamily="18" charset="0"/>
              </a:rPr>
              <a:t>G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is computed from </a:t>
            </a:r>
            <a:r>
              <a:rPr lang="en-US" altLang="lv-LV" sz="2000" b="1" i="1" dirty="0" err="1">
                <a:latin typeface="Times New Roman" panose="02020603050405020304" pitchFamily="18" charset="0"/>
              </a:rPr>
              <a:t>G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lv-LV" sz="20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baseline="-25000" dirty="0">
                <a:latin typeface="Symbol" panose="05050102010706020507" pitchFamily="18" charset="2"/>
              </a:rPr>
              <a:t>-</a:t>
            </a:r>
            <a:r>
              <a:rPr lang="en-US" altLang="lv-LV" sz="20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1</a:t>
            </a:r>
            <a:endParaRPr lang="en-US" altLang="lv-LV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sz="2000" dirty="0"/>
              <a:t>Running time: </a:t>
            </a:r>
            <a:r>
              <a:rPr lang="en-US" altLang="lv-LV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lv-LV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 sz="2000" dirty="0"/>
              <a:t>, assuming </a:t>
            </a:r>
            <a:r>
              <a:rPr lang="en-US" altLang="lv-LV" sz="2000" dirty="0" err="1"/>
              <a:t>areAdjacent</a:t>
            </a:r>
            <a:r>
              <a:rPr lang="en-US" altLang="lv-LV" sz="2000" dirty="0"/>
              <a:t> is </a:t>
            </a:r>
            <a:r>
              <a:rPr lang="en-US" altLang="lv-LV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lv-LV" sz="2000" dirty="0"/>
              <a:t> (e.g., adjacency matrix)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648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 dirty="0"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FloydWarshall</a:t>
            </a:r>
            <a:r>
              <a:rPr lang="en-US" altLang="lv-LV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Input</a:t>
            </a:r>
            <a:r>
              <a:rPr lang="en-US" altLang="lv-LV" sz="1800" dirty="0" smtClean="0"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digraph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endParaRPr lang="en-US" altLang="lv-LV" sz="1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Output</a:t>
            </a:r>
            <a:r>
              <a:rPr lang="en-US" altLang="lv-LV" sz="1800" dirty="0" smtClean="0"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transitive closure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G*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endParaRPr lang="en-US" altLang="lv-LV" sz="1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lv-LV" sz="18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lv-LV" sz="1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for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all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G.vertices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      denote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as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i="1" baseline="-25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lv-LV" sz="18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lv-LV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aseline="-25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 </a:t>
            </a:r>
            <a:r>
              <a:rPr lang="en-US" altLang="lv-LV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lv-LV" sz="18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Symbol" panose="05050102010706020507" pitchFamily="18" charset="2"/>
              </a:rPr>
              <a:t>-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lv-LV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k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for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lv-LV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k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if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Symbol" panose="05050102010706020507" pitchFamily="18" charset="2"/>
              </a:rPr>
              <a:t>-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.areAdjacent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Symbol" panose="05050102010706020507" pitchFamily="18" charset="2"/>
              </a:rPr>
              <a:t>-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.areAdjacent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.areAdjacent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18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altLang="lv-LV" sz="18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.insertDirectedEdge</a:t>
            </a: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k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lv-LV" sz="1800" b="1" i="1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lv-LV" sz="1800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5A6C6EA-BCE5-45F4-8F4B-A04B6200DC09}" type="slidenum">
              <a:rPr lang="en-US" altLang="lv-LV" sz="1400"/>
              <a:pPr eaLnBrk="1" hangingPunct="1"/>
              <a:t>69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767380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Edge Relaxation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Consider an edge </a:t>
            </a:r>
            <a:r>
              <a:rPr lang="en-US" altLang="lv-LV" sz="2000" b="1" i="1">
                <a:latin typeface="Times New Roman" panose="02020603050405020304" pitchFamily="18" charset="0"/>
              </a:rPr>
              <a:t>e </a:t>
            </a:r>
            <a:r>
              <a:rPr lang="en-US" altLang="lv-LV" sz="2000" b="1" i="1">
                <a:latin typeface="Symbol" panose="05050102010706020507" pitchFamily="18" charset="2"/>
              </a:rPr>
              <a:t>=</a:t>
            </a:r>
            <a:r>
              <a:rPr lang="en-US" altLang="lv-LV" sz="2000" b="1" i="1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u,z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 such that</a:t>
            </a:r>
          </a:p>
          <a:p>
            <a:pPr lvl="1" eaLnBrk="1" hangingPunct="1"/>
            <a:r>
              <a:rPr lang="en-US" altLang="lv-LV" sz="1800" b="1" i="1"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/>
              <a:t>is the vertex most recently added to the cloud</a:t>
            </a:r>
          </a:p>
          <a:p>
            <a:pPr lvl="1" eaLnBrk="1" hangingPunct="1"/>
            <a:r>
              <a:rPr lang="en-US" altLang="lv-LV" sz="1800" b="1" i="1">
                <a:latin typeface="Times New Roman" panose="02020603050405020304" pitchFamily="18" charset="0"/>
              </a:rPr>
              <a:t>z</a:t>
            </a:r>
            <a:r>
              <a:rPr lang="en-US" altLang="lv-LV" sz="1800"/>
              <a:t> is not in the cloud</a:t>
            </a:r>
          </a:p>
          <a:p>
            <a:pPr eaLnBrk="1" hangingPunct="1"/>
            <a:endParaRPr lang="en-US" altLang="lv-LV" sz="2000"/>
          </a:p>
          <a:p>
            <a:pPr eaLnBrk="1" hangingPunct="1"/>
            <a:r>
              <a:rPr lang="en-US" altLang="lv-LV" sz="2000"/>
              <a:t>The relaxation of edge </a:t>
            </a:r>
            <a:r>
              <a:rPr lang="en-US" altLang="lv-LV" sz="2000" b="1" i="1">
                <a:latin typeface="Times New Roman" panose="02020603050405020304" pitchFamily="18" charset="0"/>
              </a:rPr>
              <a:t>e </a:t>
            </a:r>
            <a:r>
              <a:rPr lang="en-US" altLang="lv-LV" sz="2000"/>
              <a:t>updates distance </a:t>
            </a:r>
            <a:r>
              <a:rPr lang="en-US" altLang="lv-LV" sz="2000" b="1" i="1">
                <a:latin typeface="Times New Roman" panose="02020603050405020304" pitchFamily="18" charset="0"/>
              </a:rPr>
              <a:t>d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z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/>
              <a:t>as follows: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b="1" i="1"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latin typeface="Times New Roman" panose="02020603050405020304" pitchFamily="18" charset="0"/>
              </a:rPr>
              <a:t>d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z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min{</a:t>
            </a:r>
            <a:r>
              <a:rPr lang="en-US" altLang="lv-LV" sz="1800" b="1" i="1">
                <a:latin typeface="Times New Roman" panose="02020603050405020304" pitchFamily="18" charset="0"/>
              </a:rPr>
              <a:t>d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z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 b="1" i="1">
                <a:latin typeface="Times New Roman" panose="02020603050405020304" pitchFamily="18" charset="0"/>
              </a:rPr>
              <a:t>,d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latin typeface="Times New Roman" panose="02020603050405020304" pitchFamily="18" charset="0"/>
              </a:rPr>
              <a:t>)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sz="1800" b="1" i="1">
                <a:latin typeface="Times New Roman" panose="02020603050405020304" pitchFamily="18" charset="0"/>
              </a:rPr>
              <a:t>weight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latin typeface="Times New Roman" panose="02020603050405020304" pitchFamily="18" charset="0"/>
              </a:rPr>
              <a:t>)}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6E2596D-6980-452C-8399-8E433AA79DB9}" type="slidenum">
              <a:rPr lang="en-US" altLang="lv-LV" sz="1400"/>
              <a:pPr eaLnBrk="1" hangingPunct="1"/>
              <a:t>7</a:t>
            </a:fld>
            <a:endParaRPr lang="en-US" altLang="lv-LV" sz="1400"/>
          </a:p>
        </p:txBody>
      </p:sp>
      <p:sp>
        <p:nvSpPr>
          <p:cNvPr id="8198" name="AutoShape 20"/>
          <p:cNvSpPr>
            <a:spLocks noChangeArrowheads="1"/>
          </p:cNvSpPr>
          <p:nvPr/>
        </p:nvSpPr>
        <p:spPr bwMode="auto">
          <a:xfrm rot="5400000">
            <a:off x="9251951" y="3971926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8199" name="Rectangle 17"/>
          <p:cNvSpPr>
            <a:spLocks noChangeArrowheads="1"/>
          </p:cNvSpPr>
          <p:nvPr/>
        </p:nvSpPr>
        <p:spPr bwMode="auto">
          <a:xfrm>
            <a:off x="10636250" y="2286001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lv-LV" sz="2000">
                <a:solidFill>
                  <a:schemeClr val="tx2"/>
                </a:solidFill>
                <a:latin typeface="Symbol" panose="05050102010706020507" pitchFamily="18" charset="2"/>
              </a:rPr>
              <a:t>= 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8200" name="Freeform 13"/>
          <p:cNvSpPr>
            <a:spLocks/>
          </p:cNvSpPr>
          <p:nvPr/>
        </p:nvSpPr>
        <p:spPr bwMode="auto">
          <a:xfrm>
            <a:off x="7227888" y="2065338"/>
            <a:ext cx="2844800" cy="1712912"/>
          </a:xfrm>
          <a:custGeom>
            <a:avLst/>
            <a:gdLst>
              <a:gd name="T0" fmla="*/ 2036763 w 1792"/>
              <a:gd name="T1" fmla="*/ 49212 h 1079"/>
              <a:gd name="T2" fmla="*/ 2760663 w 1792"/>
              <a:gd name="T3" fmla="*/ 249237 h 1079"/>
              <a:gd name="T4" fmla="*/ 2541588 w 1792"/>
              <a:gd name="T5" fmla="*/ 906462 h 1079"/>
              <a:gd name="T6" fmla="*/ 2351088 w 1792"/>
              <a:gd name="T7" fmla="*/ 1620837 h 1079"/>
              <a:gd name="T8" fmla="*/ 1208088 w 1792"/>
              <a:gd name="T9" fmla="*/ 1458912 h 1079"/>
              <a:gd name="T10" fmla="*/ 274638 w 1792"/>
              <a:gd name="T11" fmla="*/ 1454149 h 1079"/>
              <a:gd name="T12" fmla="*/ 26988 w 1792"/>
              <a:gd name="T13" fmla="*/ 992187 h 1079"/>
              <a:gd name="T14" fmla="*/ 436563 w 1792"/>
              <a:gd name="T15" fmla="*/ 544512 h 1079"/>
              <a:gd name="T16" fmla="*/ 2036763 w 1792"/>
              <a:gd name="T17" fmla="*/ 49212 h 10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2"/>
              <a:gd name="T28" fmla="*/ 0 h 1079"/>
              <a:gd name="T29" fmla="*/ 1792 w 1792"/>
              <a:gd name="T30" fmla="*/ 1079 h 10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10941051" y="2667001"/>
            <a:ext cx="277813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1" i="1">
              <a:latin typeface="Times New Roman" panose="02020603050405020304" pitchFamily="18" charset="0"/>
            </a:endParaRPr>
          </a:p>
        </p:txBody>
      </p:sp>
      <p:cxnSp>
        <p:nvCxnSpPr>
          <p:cNvPr id="8202" name="AutoShape 9"/>
          <p:cNvCxnSpPr>
            <a:cxnSpLocks noChangeShapeType="1"/>
            <a:stCxn id="8205" idx="7"/>
            <a:endCxn id="8206" idx="2"/>
          </p:cNvCxnSpPr>
          <p:nvPr/>
        </p:nvCxnSpPr>
        <p:spPr bwMode="auto">
          <a:xfrm rot="16200000">
            <a:off x="8328026" y="1895476"/>
            <a:ext cx="500063" cy="18653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0"/>
          <p:cNvCxnSpPr>
            <a:cxnSpLocks noChangeShapeType="1"/>
            <a:stCxn id="8205" idx="6"/>
            <a:endCxn id="8207" idx="2"/>
          </p:cNvCxnSpPr>
          <p:nvPr/>
        </p:nvCxnSpPr>
        <p:spPr bwMode="auto">
          <a:xfrm>
            <a:off x="7699375" y="3189289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11"/>
          <p:cNvCxnSpPr>
            <a:cxnSpLocks noChangeShapeType="1"/>
            <a:stCxn id="8206" idx="6"/>
            <a:endCxn id="8201" idx="1"/>
          </p:cNvCxnSpPr>
          <p:nvPr/>
        </p:nvCxnSpPr>
        <p:spPr bwMode="auto">
          <a:xfrm>
            <a:off x="9821863" y="2578100"/>
            <a:ext cx="1160462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5" name="Oval 5"/>
          <p:cNvSpPr>
            <a:spLocks noChangeArrowheads="1"/>
          </p:cNvSpPr>
          <p:nvPr/>
        </p:nvSpPr>
        <p:spPr bwMode="auto">
          <a:xfrm>
            <a:off x="7407275" y="3051176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1" i="1">
              <a:latin typeface="Times New Roman" panose="02020603050405020304" pitchFamily="18" charset="0"/>
            </a:endParaRPr>
          </a:p>
        </p:txBody>
      </p:sp>
      <p:sp>
        <p:nvSpPr>
          <p:cNvPr id="8206" name="Oval 7"/>
          <p:cNvSpPr>
            <a:spLocks noChangeArrowheads="1"/>
          </p:cNvSpPr>
          <p:nvPr/>
        </p:nvSpPr>
        <p:spPr bwMode="auto">
          <a:xfrm>
            <a:off x="9523413" y="2438401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1" i="1">
              <a:latin typeface="Times New Roman" panose="02020603050405020304" pitchFamily="18" charset="0"/>
            </a:endParaRPr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9301163" y="3217863"/>
            <a:ext cx="277812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8208" name="AutoShape 15"/>
          <p:cNvCxnSpPr>
            <a:cxnSpLocks noChangeShapeType="1"/>
            <a:stCxn id="8207" idx="6"/>
            <a:endCxn id="8201" idx="3"/>
          </p:cNvCxnSpPr>
          <p:nvPr/>
        </p:nvCxnSpPr>
        <p:spPr bwMode="auto">
          <a:xfrm flipV="1">
            <a:off x="9598025" y="2913063"/>
            <a:ext cx="138430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9" name="Rectangle 16"/>
          <p:cNvSpPr>
            <a:spLocks noChangeArrowheads="1"/>
          </p:cNvSpPr>
          <p:nvPr/>
        </p:nvSpPr>
        <p:spPr bwMode="auto">
          <a:xfrm>
            <a:off x="8921751" y="2128838"/>
            <a:ext cx="1046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lv-LV" sz="1800">
                <a:solidFill>
                  <a:schemeClr val="tx2"/>
                </a:solidFill>
                <a:latin typeface="Symbol" panose="05050102010706020507" pitchFamily="18" charset="2"/>
              </a:rPr>
              <a:t>=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50</a:t>
            </a:r>
            <a:endParaRPr lang="en-US" altLang="lv-LV" sz="18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 rot="230089">
            <a:off x="10255250" y="230505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10</a:t>
            </a:r>
            <a:endParaRPr lang="en-US" altLang="lv-LV" sz="1800" baseline="-25000">
              <a:latin typeface="Times New Roman" panose="02020603050405020304" pitchFamily="18" charset="0"/>
            </a:endParaRPr>
          </a:p>
        </p:txBody>
      </p:sp>
      <p:sp>
        <p:nvSpPr>
          <p:cNvPr id="8211" name="Rectangle 21"/>
          <p:cNvSpPr>
            <a:spLocks noChangeArrowheads="1"/>
          </p:cNvSpPr>
          <p:nvPr/>
        </p:nvSpPr>
        <p:spPr bwMode="auto">
          <a:xfrm>
            <a:off x="11158538" y="2743201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z</a:t>
            </a:r>
            <a:endParaRPr lang="en-US" altLang="lv-LV" sz="1800">
              <a:latin typeface="Times New Roman" panose="02020603050405020304" pitchFamily="18" charset="0"/>
            </a:endParaRPr>
          </a:p>
        </p:txBody>
      </p:sp>
      <p:sp>
        <p:nvSpPr>
          <p:cNvPr id="8212" name="Rectangle 22"/>
          <p:cNvSpPr>
            <a:spLocks noChangeArrowheads="1"/>
          </p:cNvSpPr>
          <p:nvPr/>
        </p:nvSpPr>
        <p:spPr bwMode="auto">
          <a:xfrm>
            <a:off x="7408863" y="2757488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3" name="Rectangle 23"/>
          <p:cNvSpPr>
            <a:spLocks noChangeArrowheads="1"/>
          </p:cNvSpPr>
          <p:nvPr/>
        </p:nvSpPr>
        <p:spPr bwMode="auto">
          <a:xfrm>
            <a:off x="9340850" y="25908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4" name="Rectangle 27"/>
          <p:cNvSpPr>
            <a:spLocks noChangeArrowheads="1"/>
          </p:cNvSpPr>
          <p:nvPr/>
        </p:nvSpPr>
        <p:spPr bwMode="auto">
          <a:xfrm>
            <a:off x="10634663" y="4756151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lv-LV" sz="2000">
                <a:solidFill>
                  <a:schemeClr val="tx2"/>
                </a:solidFill>
                <a:latin typeface="Symbol" panose="05050102010706020507" pitchFamily="18" charset="2"/>
              </a:rPr>
              <a:t>= 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8215" name="Freeform 28"/>
          <p:cNvSpPr>
            <a:spLocks/>
          </p:cNvSpPr>
          <p:nvPr/>
        </p:nvSpPr>
        <p:spPr bwMode="auto">
          <a:xfrm>
            <a:off x="7226300" y="4535488"/>
            <a:ext cx="2844800" cy="1712912"/>
          </a:xfrm>
          <a:custGeom>
            <a:avLst/>
            <a:gdLst>
              <a:gd name="T0" fmla="*/ 2036763 w 1792"/>
              <a:gd name="T1" fmla="*/ 49212 h 1079"/>
              <a:gd name="T2" fmla="*/ 2760663 w 1792"/>
              <a:gd name="T3" fmla="*/ 249237 h 1079"/>
              <a:gd name="T4" fmla="*/ 2541588 w 1792"/>
              <a:gd name="T5" fmla="*/ 906462 h 1079"/>
              <a:gd name="T6" fmla="*/ 2351088 w 1792"/>
              <a:gd name="T7" fmla="*/ 1620837 h 1079"/>
              <a:gd name="T8" fmla="*/ 1208088 w 1792"/>
              <a:gd name="T9" fmla="*/ 1458912 h 1079"/>
              <a:gd name="T10" fmla="*/ 274638 w 1792"/>
              <a:gd name="T11" fmla="*/ 1454149 h 1079"/>
              <a:gd name="T12" fmla="*/ 26988 w 1792"/>
              <a:gd name="T13" fmla="*/ 992187 h 1079"/>
              <a:gd name="T14" fmla="*/ 436563 w 1792"/>
              <a:gd name="T15" fmla="*/ 544512 h 1079"/>
              <a:gd name="T16" fmla="*/ 2036763 w 1792"/>
              <a:gd name="T17" fmla="*/ 49212 h 10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2"/>
              <a:gd name="T28" fmla="*/ 0 h 1079"/>
              <a:gd name="T29" fmla="*/ 1792 w 1792"/>
              <a:gd name="T30" fmla="*/ 1079 h 10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8216" name="Oval 29"/>
          <p:cNvSpPr>
            <a:spLocks noChangeArrowheads="1"/>
          </p:cNvSpPr>
          <p:nvPr/>
        </p:nvSpPr>
        <p:spPr bwMode="auto">
          <a:xfrm>
            <a:off x="10939463" y="5137151"/>
            <a:ext cx="277812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1" i="1">
              <a:latin typeface="Times New Roman" panose="02020603050405020304" pitchFamily="18" charset="0"/>
            </a:endParaRPr>
          </a:p>
        </p:txBody>
      </p:sp>
      <p:cxnSp>
        <p:nvCxnSpPr>
          <p:cNvPr id="8217" name="AutoShape 30"/>
          <p:cNvCxnSpPr>
            <a:cxnSpLocks noChangeShapeType="1"/>
            <a:stCxn id="8220" idx="7"/>
            <a:endCxn id="8221" idx="2"/>
          </p:cNvCxnSpPr>
          <p:nvPr/>
        </p:nvCxnSpPr>
        <p:spPr bwMode="auto">
          <a:xfrm rot="16200000">
            <a:off x="8326438" y="4365626"/>
            <a:ext cx="500063" cy="18653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31"/>
          <p:cNvCxnSpPr>
            <a:cxnSpLocks noChangeShapeType="1"/>
            <a:stCxn id="8220" idx="6"/>
            <a:endCxn id="8222" idx="2"/>
          </p:cNvCxnSpPr>
          <p:nvPr/>
        </p:nvCxnSpPr>
        <p:spPr bwMode="auto">
          <a:xfrm>
            <a:off x="7697788" y="5659439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9" name="AutoShape 32"/>
          <p:cNvCxnSpPr>
            <a:cxnSpLocks noChangeShapeType="1"/>
            <a:stCxn id="8221" idx="6"/>
            <a:endCxn id="8216" idx="1"/>
          </p:cNvCxnSpPr>
          <p:nvPr/>
        </p:nvCxnSpPr>
        <p:spPr bwMode="auto">
          <a:xfrm>
            <a:off x="9820276" y="5048250"/>
            <a:ext cx="1160463" cy="120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0" name="Oval 33"/>
          <p:cNvSpPr>
            <a:spLocks noChangeArrowheads="1"/>
          </p:cNvSpPr>
          <p:nvPr/>
        </p:nvSpPr>
        <p:spPr bwMode="auto">
          <a:xfrm>
            <a:off x="7405688" y="5521326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1" i="1">
              <a:latin typeface="Times New Roman" panose="02020603050405020304" pitchFamily="18" charset="0"/>
            </a:endParaRPr>
          </a:p>
        </p:txBody>
      </p:sp>
      <p:sp>
        <p:nvSpPr>
          <p:cNvPr id="8221" name="Oval 34"/>
          <p:cNvSpPr>
            <a:spLocks noChangeArrowheads="1"/>
          </p:cNvSpPr>
          <p:nvPr/>
        </p:nvSpPr>
        <p:spPr bwMode="auto">
          <a:xfrm>
            <a:off x="9521825" y="4908551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1" i="1">
              <a:latin typeface="Times New Roman" panose="02020603050405020304" pitchFamily="18" charset="0"/>
            </a:endParaRPr>
          </a:p>
        </p:txBody>
      </p:sp>
      <p:sp>
        <p:nvSpPr>
          <p:cNvPr id="8222" name="Oval 35"/>
          <p:cNvSpPr>
            <a:spLocks noChangeArrowheads="1"/>
          </p:cNvSpPr>
          <p:nvPr/>
        </p:nvSpPr>
        <p:spPr bwMode="auto">
          <a:xfrm>
            <a:off x="9299576" y="5688013"/>
            <a:ext cx="277813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8223" name="AutoShape 36"/>
          <p:cNvCxnSpPr>
            <a:cxnSpLocks noChangeShapeType="1"/>
            <a:stCxn id="8222" idx="6"/>
            <a:endCxn id="8216" idx="3"/>
          </p:cNvCxnSpPr>
          <p:nvPr/>
        </p:nvCxnSpPr>
        <p:spPr bwMode="auto">
          <a:xfrm flipV="1">
            <a:off x="9596438" y="5383213"/>
            <a:ext cx="1384300" cy="444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4" name="Rectangle 37"/>
          <p:cNvSpPr>
            <a:spLocks noChangeArrowheads="1"/>
          </p:cNvSpPr>
          <p:nvPr/>
        </p:nvSpPr>
        <p:spPr bwMode="auto">
          <a:xfrm>
            <a:off x="8920163" y="4598988"/>
            <a:ext cx="1046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lv-LV" sz="1800">
                <a:solidFill>
                  <a:schemeClr val="tx2"/>
                </a:solidFill>
                <a:latin typeface="Symbol" panose="05050102010706020507" pitchFamily="18" charset="2"/>
              </a:rPr>
              <a:t>=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50</a:t>
            </a:r>
            <a:endParaRPr lang="en-US" altLang="lv-LV" sz="18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5" name="Rectangle 38"/>
          <p:cNvSpPr>
            <a:spLocks noChangeArrowheads="1"/>
          </p:cNvSpPr>
          <p:nvPr/>
        </p:nvSpPr>
        <p:spPr bwMode="auto">
          <a:xfrm rot="230089">
            <a:off x="10253663" y="47752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lv-LV" sz="18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6" name="Rectangle 39"/>
          <p:cNvSpPr>
            <a:spLocks noChangeArrowheads="1"/>
          </p:cNvSpPr>
          <p:nvPr/>
        </p:nvSpPr>
        <p:spPr bwMode="auto">
          <a:xfrm>
            <a:off x="11156950" y="5213351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z</a:t>
            </a:r>
            <a:endParaRPr lang="en-US" altLang="lv-LV" sz="1800">
              <a:latin typeface="Times New Roman" panose="02020603050405020304" pitchFamily="18" charset="0"/>
            </a:endParaRPr>
          </a:p>
        </p:txBody>
      </p:sp>
      <p:sp>
        <p:nvSpPr>
          <p:cNvPr id="8227" name="Rectangle 40"/>
          <p:cNvSpPr>
            <a:spLocks noChangeArrowheads="1"/>
          </p:cNvSpPr>
          <p:nvPr/>
        </p:nvSpPr>
        <p:spPr bwMode="auto">
          <a:xfrm>
            <a:off x="7407275" y="5227638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8" name="Rectangle 41"/>
          <p:cNvSpPr>
            <a:spLocks noChangeArrowheads="1"/>
          </p:cNvSpPr>
          <p:nvPr/>
        </p:nvSpPr>
        <p:spPr bwMode="auto">
          <a:xfrm>
            <a:off x="9339263" y="506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9" name="Text Box 43"/>
          <p:cNvSpPr txBox="1">
            <a:spLocks noChangeArrowheads="1"/>
          </p:cNvSpPr>
          <p:nvPr/>
        </p:nvSpPr>
        <p:spPr bwMode="auto">
          <a:xfrm>
            <a:off x="10109200" y="251460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8230" name="Text Box 44"/>
          <p:cNvSpPr txBox="1">
            <a:spLocks noChangeArrowheads="1"/>
          </p:cNvSpPr>
          <p:nvPr/>
        </p:nvSpPr>
        <p:spPr bwMode="auto">
          <a:xfrm>
            <a:off x="10109200" y="502920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42686127"/>
      </p:ext>
    </p:extLst>
  </p:cSld>
  <p:clrMapOvr>
    <a:masterClrMapping/>
  </p:clrMapOvr>
  <p:transition spd="slow"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 Example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E236AE9-491B-4624-9532-226B6B5DA7D7}" type="slidenum">
              <a:rPr lang="en-US" altLang="lv-LV" sz="1400"/>
              <a:pPr eaLnBrk="1" hangingPunct="1"/>
              <a:t>70</a:t>
            </a:fld>
            <a:endParaRPr lang="en-US" altLang="lv-LV" sz="1400"/>
          </a:p>
        </p:txBody>
      </p:sp>
      <p:sp>
        <p:nvSpPr>
          <p:cNvPr id="16389" name="Freeform 4"/>
          <p:cNvSpPr>
            <a:spLocks/>
          </p:cNvSpPr>
          <p:nvPr/>
        </p:nvSpPr>
        <p:spPr bwMode="auto">
          <a:xfrm>
            <a:off x="5834064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0" name="Freeform 5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1" name="Freeform 6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2" name="Freeform 7"/>
          <p:cNvSpPr>
            <a:spLocks/>
          </p:cNvSpPr>
          <p:nvPr/>
        </p:nvSpPr>
        <p:spPr bwMode="auto">
          <a:xfrm>
            <a:off x="3033714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3" name="Freeform 8"/>
          <p:cNvSpPr>
            <a:spLocks/>
          </p:cNvSpPr>
          <p:nvPr/>
        </p:nvSpPr>
        <p:spPr bwMode="auto">
          <a:xfrm>
            <a:off x="3248025" y="4186239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4" name="Freeform 9"/>
          <p:cNvSpPr>
            <a:spLocks/>
          </p:cNvSpPr>
          <p:nvPr/>
        </p:nvSpPr>
        <p:spPr bwMode="auto">
          <a:xfrm>
            <a:off x="3505200" y="3824289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5" name="Freeform 10"/>
          <p:cNvSpPr>
            <a:spLocks/>
          </p:cNvSpPr>
          <p:nvPr/>
        </p:nvSpPr>
        <p:spPr bwMode="auto">
          <a:xfrm>
            <a:off x="3819526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6" name="Freeform 11"/>
          <p:cNvSpPr>
            <a:spLocks/>
          </p:cNvSpPr>
          <p:nvPr/>
        </p:nvSpPr>
        <p:spPr bwMode="auto">
          <a:xfrm>
            <a:off x="4191001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7" name="Freeform 12"/>
          <p:cNvSpPr>
            <a:spLocks/>
          </p:cNvSpPr>
          <p:nvPr/>
        </p:nvSpPr>
        <p:spPr bwMode="auto">
          <a:xfrm>
            <a:off x="4562476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7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8" name="Freeform 13"/>
          <p:cNvSpPr>
            <a:spLocks/>
          </p:cNvSpPr>
          <p:nvPr/>
        </p:nvSpPr>
        <p:spPr bwMode="auto">
          <a:xfrm>
            <a:off x="4976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9" name="Freeform 14"/>
          <p:cNvSpPr>
            <a:spLocks/>
          </p:cNvSpPr>
          <p:nvPr/>
        </p:nvSpPr>
        <p:spPr bwMode="auto">
          <a:xfrm>
            <a:off x="5405438" y="2371726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0" name="Freeform 15"/>
          <p:cNvSpPr>
            <a:spLocks/>
          </p:cNvSpPr>
          <p:nvPr/>
        </p:nvSpPr>
        <p:spPr bwMode="auto">
          <a:xfrm>
            <a:off x="3162301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1" name="Freeform 16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2" name="Freeform 17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3" name="Freeform 18"/>
          <p:cNvSpPr>
            <a:spLocks/>
          </p:cNvSpPr>
          <p:nvPr/>
        </p:nvSpPr>
        <p:spPr bwMode="auto">
          <a:xfrm>
            <a:off x="8105775" y="5626101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4" name="Freeform 19"/>
          <p:cNvSpPr>
            <a:spLocks/>
          </p:cNvSpPr>
          <p:nvPr/>
        </p:nvSpPr>
        <p:spPr bwMode="auto">
          <a:xfrm>
            <a:off x="7777163" y="5781676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5" name="Freeform 20"/>
          <p:cNvSpPr>
            <a:spLocks/>
          </p:cNvSpPr>
          <p:nvPr/>
        </p:nvSpPr>
        <p:spPr bwMode="auto">
          <a:xfrm>
            <a:off x="7434264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6" name="Freeform 21"/>
          <p:cNvSpPr>
            <a:spLocks/>
          </p:cNvSpPr>
          <p:nvPr/>
        </p:nvSpPr>
        <p:spPr bwMode="auto">
          <a:xfrm>
            <a:off x="7062789" y="6015039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7" name="Freeform 22"/>
          <p:cNvSpPr>
            <a:spLocks/>
          </p:cNvSpPr>
          <p:nvPr/>
        </p:nvSpPr>
        <p:spPr bwMode="auto">
          <a:xfrm>
            <a:off x="6276976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8" name="Freeform 23"/>
          <p:cNvSpPr>
            <a:spLocks/>
          </p:cNvSpPr>
          <p:nvPr/>
        </p:nvSpPr>
        <p:spPr bwMode="auto">
          <a:xfrm>
            <a:off x="5491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9" name="Freeform 24"/>
          <p:cNvSpPr>
            <a:spLocks/>
          </p:cNvSpPr>
          <p:nvPr/>
        </p:nvSpPr>
        <p:spPr bwMode="auto">
          <a:xfrm>
            <a:off x="4733925" y="6027739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0" name="Freeform 25"/>
          <p:cNvSpPr>
            <a:spLocks/>
          </p:cNvSpPr>
          <p:nvPr/>
        </p:nvSpPr>
        <p:spPr bwMode="auto">
          <a:xfrm>
            <a:off x="4376739" y="5949951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7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7 h 66"/>
              <a:gd name="T10" fmla="*/ 0 w 225"/>
              <a:gd name="T11" fmla="*/ 26987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1" name="Freeform 26"/>
          <p:cNvSpPr>
            <a:spLocks/>
          </p:cNvSpPr>
          <p:nvPr/>
        </p:nvSpPr>
        <p:spPr bwMode="auto">
          <a:xfrm>
            <a:off x="4062413" y="5846764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2" name="Freeform 27"/>
          <p:cNvSpPr>
            <a:spLocks/>
          </p:cNvSpPr>
          <p:nvPr/>
        </p:nvSpPr>
        <p:spPr bwMode="auto">
          <a:xfrm>
            <a:off x="3776664" y="5729289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3" name="Freeform 28"/>
          <p:cNvSpPr>
            <a:spLocks/>
          </p:cNvSpPr>
          <p:nvPr/>
        </p:nvSpPr>
        <p:spPr bwMode="auto">
          <a:xfrm>
            <a:off x="3519488" y="5600701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4" name="Freeform 29"/>
          <p:cNvSpPr>
            <a:spLocks/>
          </p:cNvSpPr>
          <p:nvPr/>
        </p:nvSpPr>
        <p:spPr bwMode="auto">
          <a:xfrm>
            <a:off x="3319463" y="5445126"/>
            <a:ext cx="214312" cy="180975"/>
          </a:xfrm>
          <a:custGeom>
            <a:avLst/>
            <a:gdLst>
              <a:gd name="T0" fmla="*/ 200024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4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5" name="Freeform 30"/>
          <p:cNvSpPr>
            <a:spLocks/>
          </p:cNvSpPr>
          <p:nvPr/>
        </p:nvSpPr>
        <p:spPr bwMode="auto">
          <a:xfrm>
            <a:off x="3162300" y="5302251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6" name="Freeform 31"/>
          <p:cNvSpPr>
            <a:spLocks/>
          </p:cNvSpPr>
          <p:nvPr/>
        </p:nvSpPr>
        <p:spPr bwMode="auto">
          <a:xfrm>
            <a:off x="8834439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7" name="Freeform 32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8" name="Freeform 33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9" name="Freeform 34"/>
          <p:cNvSpPr>
            <a:spLocks/>
          </p:cNvSpPr>
          <p:nvPr/>
        </p:nvSpPr>
        <p:spPr bwMode="auto">
          <a:xfrm>
            <a:off x="9120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0" name="Freeform 35"/>
          <p:cNvSpPr>
            <a:spLocks/>
          </p:cNvSpPr>
          <p:nvPr/>
        </p:nvSpPr>
        <p:spPr bwMode="auto">
          <a:xfrm>
            <a:off x="9320214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1" name="Freeform 36"/>
          <p:cNvSpPr>
            <a:spLocks/>
          </p:cNvSpPr>
          <p:nvPr/>
        </p:nvSpPr>
        <p:spPr bwMode="auto">
          <a:xfrm>
            <a:off x="9477376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2" name="Freeform 37"/>
          <p:cNvSpPr>
            <a:spLocks/>
          </p:cNvSpPr>
          <p:nvPr/>
        </p:nvSpPr>
        <p:spPr bwMode="auto">
          <a:xfrm>
            <a:off x="9591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3" name="Freeform 38"/>
          <p:cNvSpPr>
            <a:spLocks/>
          </p:cNvSpPr>
          <p:nvPr/>
        </p:nvSpPr>
        <p:spPr bwMode="auto">
          <a:xfrm>
            <a:off x="9677401" y="2657476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4" name="Freeform 39"/>
          <p:cNvSpPr>
            <a:spLocks/>
          </p:cNvSpPr>
          <p:nvPr/>
        </p:nvSpPr>
        <p:spPr bwMode="auto">
          <a:xfrm>
            <a:off x="9734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5" name="Freeform 40"/>
          <p:cNvSpPr>
            <a:spLocks/>
          </p:cNvSpPr>
          <p:nvPr/>
        </p:nvSpPr>
        <p:spPr bwMode="auto">
          <a:xfrm>
            <a:off x="9720264" y="3136901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6" name="Freeform 41"/>
          <p:cNvSpPr>
            <a:spLocks/>
          </p:cNvSpPr>
          <p:nvPr/>
        </p:nvSpPr>
        <p:spPr bwMode="auto">
          <a:xfrm>
            <a:off x="9605964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7" name="Freeform 42"/>
          <p:cNvSpPr>
            <a:spLocks/>
          </p:cNvSpPr>
          <p:nvPr/>
        </p:nvSpPr>
        <p:spPr bwMode="auto">
          <a:xfrm>
            <a:off x="9420226" y="4017964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8" name="Freeform 43"/>
          <p:cNvSpPr>
            <a:spLocks/>
          </p:cNvSpPr>
          <p:nvPr/>
        </p:nvSpPr>
        <p:spPr bwMode="auto">
          <a:xfrm>
            <a:off x="9163050" y="4471989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9" name="Freeform 44"/>
          <p:cNvSpPr>
            <a:spLocks/>
          </p:cNvSpPr>
          <p:nvPr/>
        </p:nvSpPr>
        <p:spPr bwMode="auto">
          <a:xfrm>
            <a:off x="9005889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0" name="Freeform 45"/>
          <p:cNvSpPr>
            <a:spLocks/>
          </p:cNvSpPr>
          <p:nvPr/>
        </p:nvSpPr>
        <p:spPr bwMode="auto">
          <a:xfrm>
            <a:off x="8820151" y="5121276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1" name="Freeform 46"/>
          <p:cNvSpPr>
            <a:spLocks/>
          </p:cNvSpPr>
          <p:nvPr/>
        </p:nvSpPr>
        <p:spPr bwMode="auto">
          <a:xfrm>
            <a:off x="3033714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2" name="Freeform 47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3" name="Freeform 48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4" name="Freeform 49"/>
          <p:cNvSpPr>
            <a:spLocks/>
          </p:cNvSpPr>
          <p:nvPr/>
        </p:nvSpPr>
        <p:spPr bwMode="auto">
          <a:xfrm>
            <a:off x="8277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5" name="Freeform 50"/>
          <p:cNvSpPr>
            <a:spLocks/>
          </p:cNvSpPr>
          <p:nvPr/>
        </p:nvSpPr>
        <p:spPr bwMode="auto">
          <a:xfrm>
            <a:off x="7991476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6" name="Freeform 51"/>
          <p:cNvSpPr>
            <a:spLocks/>
          </p:cNvSpPr>
          <p:nvPr/>
        </p:nvSpPr>
        <p:spPr bwMode="auto">
          <a:xfrm>
            <a:off x="7677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7" name="Freeform 52"/>
          <p:cNvSpPr>
            <a:spLocks/>
          </p:cNvSpPr>
          <p:nvPr/>
        </p:nvSpPr>
        <p:spPr bwMode="auto">
          <a:xfrm>
            <a:off x="7334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8" name="Freeform 53"/>
          <p:cNvSpPr>
            <a:spLocks/>
          </p:cNvSpPr>
          <p:nvPr/>
        </p:nvSpPr>
        <p:spPr bwMode="auto">
          <a:xfrm>
            <a:off x="6948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9" name="Freeform 54"/>
          <p:cNvSpPr>
            <a:spLocks/>
          </p:cNvSpPr>
          <p:nvPr/>
        </p:nvSpPr>
        <p:spPr bwMode="auto">
          <a:xfrm>
            <a:off x="6534150" y="1646239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0" name="Freeform 55"/>
          <p:cNvSpPr>
            <a:spLocks/>
          </p:cNvSpPr>
          <p:nvPr/>
        </p:nvSpPr>
        <p:spPr bwMode="auto">
          <a:xfrm>
            <a:off x="6091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1" name="Freeform 56"/>
          <p:cNvSpPr>
            <a:spLocks/>
          </p:cNvSpPr>
          <p:nvPr/>
        </p:nvSpPr>
        <p:spPr bwMode="auto">
          <a:xfrm>
            <a:off x="5634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2" name="Freeform 57"/>
          <p:cNvSpPr>
            <a:spLocks/>
          </p:cNvSpPr>
          <p:nvPr/>
        </p:nvSpPr>
        <p:spPr bwMode="auto">
          <a:xfrm>
            <a:off x="5162550" y="1671639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3" name="Freeform 58"/>
          <p:cNvSpPr>
            <a:spLocks/>
          </p:cNvSpPr>
          <p:nvPr/>
        </p:nvSpPr>
        <p:spPr bwMode="auto">
          <a:xfrm>
            <a:off x="4748214" y="1749426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7 w 270"/>
              <a:gd name="T9" fmla="*/ 130175 h 82"/>
              <a:gd name="T10" fmla="*/ 14287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4" name="Freeform 59"/>
          <p:cNvSpPr>
            <a:spLocks/>
          </p:cNvSpPr>
          <p:nvPr/>
        </p:nvSpPr>
        <p:spPr bwMode="auto">
          <a:xfrm>
            <a:off x="4376738" y="1852614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5" name="Freeform 60"/>
          <p:cNvSpPr>
            <a:spLocks/>
          </p:cNvSpPr>
          <p:nvPr/>
        </p:nvSpPr>
        <p:spPr bwMode="auto">
          <a:xfrm>
            <a:off x="4048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6" name="Freeform 61"/>
          <p:cNvSpPr>
            <a:spLocks/>
          </p:cNvSpPr>
          <p:nvPr/>
        </p:nvSpPr>
        <p:spPr bwMode="auto">
          <a:xfrm>
            <a:off x="3762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7" name="Freeform 62"/>
          <p:cNvSpPr>
            <a:spLocks/>
          </p:cNvSpPr>
          <p:nvPr/>
        </p:nvSpPr>
        <p:spPr bwMode="auto">
          <a:xfrm>
            <a:off x="3476625" y="2371726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8" name="Freeform 63"/>
          <p:cNvSpPr>
            <a:spLocks/>
          </p:cNvSpPr>
          <p:nvPr/>
        </p:nvSpPr>
        <p:spPr bwMode="auto">
          <a:xfrm>
            <a:off x="3248026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9" name="Freeform 64"/>
          <p:cNvSpPr>
            <a:spLocks/>
          </p:cNvSpPr>
          <p:nvPr/>
        </p:nvSpPr>
        <p:spPr bwMode="auto">
          <a:xfrm>
            <a:off x="3033714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0" name="Freeform 65"/>
          <p:cNvSpPr>
            <a:spLocks/>
          </p:cNvSpPr>
          <p:nvPr/>
        </p:nvSpPr>
        <p:spPr bwMode="auto">
          <a:xfrm>
            <a:off x="9063039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1" name="Freeform 66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2" name="Freeform 67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3" name="Freeform 68"/>
          <p:cNvSpPr>
            <a:spLocks/>
          </p:cNvSpPr>
          <p:nvPr/>
        </p:nvSpPr>
        <p:spPr bwMode="auto">
          <a:xfrm>
            <a:off x="8620126" y="2695576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4" name="Freeform 69"/>
          <p:cNvSpPr>
            <a:spLocks/>
          </p:cNvSpPr>
          <p:nvPr/>
        </p:nvSpPr>
        <p:spPr bwMode="auto">
          <a:xfrm>
            <a:off x="8791575" y="2514601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5" name="Freeform 70"/>
          <p:cNvSpPr>
            <a:spLocks/>
          </p:cNvSpPr>
          <p:nvPr/>
        </p:nvSpPr>
        <p:spPr bwMode="auto">
          <a:xfrm>
            <a:off x="8934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6" name="Freeform 71"/>
          <p:cNvSpPr>
            <a:spLocks/>
          </p:cNvSpPr>
          <p:nvPr/>
        </p:nvSpPr>
        <p:spPr bwMode="auto">
          <a:xfrm>
            <a:off x="9034463" y="2138364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7" name="Freeform 72"/>
          <p:cNvSpPr>
            <a:spLocks/>
          </p:cNvSpPr>
          <p:nvPr/>
        </p:nvSpPr>
        <p:spPr bwMode="auto">
          <a:xfrm>
            <a:off x="8534401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8" name="Freeform 73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9" name="Freeform 74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0" name="Freeform 75"/>
          <p:cNvSpPr>
            <a:spLocks/>
          </p:cNvSpPr>
          <p:nvPr/>
        </p:nvSpPr>
        <p:spPr bwMode="auto">
          <a:xfrm>
            <a:off x="8805863" y="1646239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1" name="Freeform 76"/>
          <p:cNvSpPr>
            <a:spLocks/>
          </p:cNvSpPr>
          <p:nvPr/>
        </p:nvSpPr>
        <p:spPr bwMode="auto">
          <a:xfrm>
            <a:off x="8662988" y="1827214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2" name="Freeform 77"/>
          <p:cNvSpPr>
            <a:spLocks/>
          </p:cNvSpPr>
          <p:nvPr/>
        </p:nvSpPr>
        <p:spPr bwMode="auto">
          <a:xfrm>
            <a:off x="8577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3" name="Freeform 78"/>
          <p:cNvSpPr>
            <a:spLocks/>
          </p:cNvSpPr>
          <p:nvPr/>
        </p:nvSpPr>
        <p:spPr bwMode="auto">
          <a:xfrm>
            <a:off x="8534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4" name="Freeform 79"/>
          <p:cNvSpPr>
            <a:spLocks/>
          </p:cNvSpPr>
          <p:nvPr/>
        </p:nvSpPr>
        <p:spPr bwMode="auto">
          <a:xfrm>
            <a:off x="6148389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5" name="Freeform 80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6" name="Freeform 81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7" name="Freeform 82"/>
          <p:cNvSpPr>
            <a:spLocks/>
          </p:cNvSpPr>
          <p:nvPr/>
        </p:nvSpPr>
        <p:spPr bwMode="auto">
          <a:xfrm>
            <a:off x="8348663" y="2825751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8" name="Freeform 83"/>
          <p:cNvSpPr>
            <a:spLocks/>
          </p:cNvSpPr>
          <p:nvPr/>
        </p:nvSpPr>
        <p:spPr bwMode="auto">
          <a:xfrm>
            <a:off x="8120064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9" name="Freeform 84"/>
          <p:cNvSpPr>
            <a:spLocks/>
          </p:cNvSpPr>
          <p:nvPr/>
        </p:nvSpPr>
        <p:spPr bwMode="auto">
          <a:xfrm>
            <a:off x="7848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0" name="Freeform 85"/>
          <p:cNvSpPr>
            <a:spLocks/>
          </p:cNvSpPr>
          <p:nvPr/>
        </p:nvSpPr>
        <p:spPr bwMode="auto">
          <a:xfrm>
            <a:off x="7577139" y="3578226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1" name="Freeform 86"/>
          <p:cNvSpPr>
            <a:spLocks/>
          </p:cNvSpPr>
          <p:nvPr/>
        </p:nvSpPr>
        <p:spPr bwMode="auto">
          <a:xfrm>
            <a:off x="7248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2" name="Freeform 87"/>
          <p:cNvSpPr>
            <a:spLocks/>
          </p:cNvSpPr>
          <p:nvPr/>
        </p:nvSpPr>
        <p:spPr bwMode="auto">
          <a:xfrm>
            <a:off x="6905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3" name="Freeform 88"/>
          <p:cNvSpPr>
            <a:spLocks/>
          </p:cNvSpPr>
          <p:nvPr/>
        </p:nvSpPr>
        <p:spPr bwMode="auto">
          <a:xfrm>
            <a:off x="6534151" y="4225926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4" name="Freeform 89"/>
          <p:cNvSpPr>
            <a:spLocks/>
          </p:cNvSpPr>
          <p:nvPr/>
        </p:nvSpPr>
        <p:spPr bwMode="auto">
          <a:xfrm>
            <a:off x="6148388" y="4406901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5" name="Freeform 90"/>
          <p:cNvSpPr>
            <a:spLocks/>
          </p:cNvSpPr>
          <p:nvPr/>
        </p:nvSpPr>
        <p:spPr bwMode="auto">
          <a:xfrm>
            <a:off x="3676651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6" name="Freeform 91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7" name="Freeform 92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8" name="Freeform 93"/>
          <p:cNvSpPr>
            <a:spLocks/>
          </p:cNvSpPr>
          <p:nvPr/>
        </p:nvSpPr>
        <p:spPr bwMode="auto">
          <a:xfrm>
            <a:off x="5362575" y="4627564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9" name="Freeform 94"/>
          <p:cNvSpPr>
            <a:spLocks/>
          </p:cNvSpPr>
          <p:nvPr/>
        </p:nvSpPr>
        <p:spPr bwMode="auto">
          <a:xfrm>
            <a:off x="5162551" y="4745039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0" name="Freeform 95"/>
          <p:cNvSpPr>
            <a:spLocks/>
          </p:cNvSpPr>
          <p:nvPr/>
        </p:nvSpPr>
        <p:spPr bwMode="auto">
          <a:xfrm>
            <a:off x="4948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1" name="Freeform 96"/>
          <p:cNvSpPr>
            <a:spLocks/>
          </p:cNvSpPr>
          <p:nvPr/>
        </p:nvSpPr>
        <p:spPr bwMode="auto">
          <a:xfrm>
            <a:off x="4705350" y="4900614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2" name="Freeform 97"/>
          <p:cNvSpPr>
            <a:spLocks/>
          </p:cNvSpPr>
          <p:nvPr/>
        </p:nvSpPr>
        <p:spPr bwMode="auto">
          <a:xfrm>
            <a:off x="4205288" y="4951414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3" name="Freeform 98"/>
          <p:cNvSpPr>
            <a:spLocks/>
          </p:cNvSpPr>
          <p:nvPr/>
        </p:nvSpPr>
        <p:spPr bwMode="auto">
          <a:xfrm>
            <a:off x="3690938" y="4926014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4" name="Freeform 99"/>
          <p:cNvSpPr>
            <a:spLocks/>
          </p:cNvSpPr>
          <p:nvPr/>
        </p:nvSpPr>
        <p:spPr bwMode="auto">
          <a:xfrm>
            <a:off x="5462589" y="4186239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5" name="Freeform 100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6" name="Freeform 101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7" name="Freeform 102"/>
          <p:cNvSpPr>
            <a:spLocks/>
          </p:cNvSpPr>
          <p:nvPr/>
        </p:nvSpPr>
        <p:spPr bwMode="auto">
          <a:xfrm>
            <a:off x="6191251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8" name="Freeform 103"/>
          <p:cNvSpPr>
            <a:spLocks/>
          </p:cNvSpPr>
          <p:nvPr/>
        </p:nvSpPr>
        <p:spPr bwMode="auto">
          <a:xfrm>
            <a:off x="5991225" y="2514601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9" name="Freeform 104"/>
          <p:cNvSpPr>
            <a:spLocks/>
          </p:cNvSpPr>
          <p:nvPr/>
        </p:nvSpPr>
        <p:spPr bwMode="auto">
          <a:xfrm>
            <a:off x="5819776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0" name="Freeform 105"/>
          <p:cNvSpPr>
            <a:spLocks/>
          </p:cNvSpPr>
          <p:nvPr/>
        </p:nvSpPr>
        <p:spPr bwMode="auto">
          <a:xfrm>
            <a:off x="5691188" y="2968626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1" name="Freeform 106"/>
          <p:cNvSpPr>
            <a:spLocks/>
          </p:cNvSpPr>
          <p:nvPr/>
        </p:nvSpPr>
        <p:spPr bwMode="auto">
          <a:xfrm>
            <a:off x="5576889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2" name="Freeform 107"/>
          <p:cNvSpPr>
            <a:spLocks/>
          </p:cNvSpPr>
          <p:nvPr/>
        </p:nvSpPr>
        <p:spPr bwMode="auto">
          <a:xfrm>
            <a:off x="5505451" y="3448051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3" name="Freeform 108"/>
          <p:cNvSpPr>
            <a:spLocks/>
          </p:cNvSpPr>
          <p:nvPr/>
        </p:nvSpPr>
        <p:spPr bwMode="auto">
          <a:xfrm>
            <a:off x="5462589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4" name="Rectangle 109"/>
          <p:cNvSpPr>
            <a:spLocks noChangeArrowheads="1"/>
          </p:cNvSpPr>
          <p:nvPr/>
        </p:nvSpPr>
        <p:spPr bwMode="auto">
          <a:xfrm>
            <a:off x="5462589" y="3940176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495" name="Freeform 110"/>
          <p:cNvSpPr>
            <a:spLocks/>
          </p:cNvSpPr>
          <p:nvPr/>
        </p:nvSpPr>
        <p:spPr bwMode="auto">
          <a:xfrm>
            <a:off x="3548064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6" name="Freeform 111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7" name="Freeform 112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8" name="Freeform 113"/>
          <p:cNvSpPr>
            <a:spLocks/>
          </p:cNvSpPr>
          <p:nvPr/>
        </p:nvSpPr>
        <p:spPr bwMode="auto">
          <a:xfrm>
            <a:off x="5062539" y="4303714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9" name="Freeform 114"/>
          <p:cNvSpPr>
            <a:spLocks/>
          </p:cNvSpPr>
          <p:nvPr/>
        </p:nvSpPr>
        <p:spPr bwMode="auto">
          <a:xfrm>
            <a:off x="4591051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0" name="Freeform 115"/>
          <p:cNvSpPr>
            <a:spLocks/>
          </p:cNvSpPr>
          <p:nvPr/>
        </p:nvSpPr>
        <p:spPr bwMode="auto">
          <a:xfrm>
            <a:off x="4076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1" name="Freeform 116"/>
          <p:cNvSpPr>
            <a:spLocks/>
          </p:cNvSpPr>
          <p:nvPr/>
        </p:nvSpPr>
        <p:spPr bwMode="auto">
          <a:xfrm>
            <a:off x="3562350" y="3641726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2" name="Freeform 117"/>
          <p:cNvSpPr>
            <a:spLocks/>
          </p:cNvSpPr>
          <p:nvPr/>
        </p:nvSpPr>
        <p:spPr bwMode="auto">
          <a:xfrm>
            <a:off x="6477001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3" name="Freeform 118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4" name="Freeform 119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5" name="Freeform 120"/>
          <p:cNvSpPr>
            <a:spLocks/>
          </p:cNvSpPr>
          <p:nvPr/>
        </p:nvSpPr>
        <p:spPr bwMode="auto">
          <a:xfrm>
            <a:off x="5505451" y="4419601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6" name="Freeform 121"/>
          <p:cNvSpPr>
            <a:spLocks/>
          </p:cNvSpPr>
          <p:nvPr/>
        </p:nvSpPr>
        <p:spPr bwMode="auto">
          <a:xfrm>
            <a:off x="5734050" y="4200526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7" name="Freeform 122"/>
          <p:cNvSpPr>
            <a:spLocks/>
          </p:cNvSpPr>
          <p:nvPr/>
        </p:nvSpPr>
        <p:spPr bwMode="auto">
          <a:xfrm>
            <a:off x="5934076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8" name="Freeform 123"/>
          <p:cNvSpPr>
            <a:spLocks/>
          </p:cNvSpPr>
          <p:nvPr/>
        </p:nvSpPr>
        <p:spPr bwMode="auto">
          <a:xfrm>
            <a:off x="6105525" y="3733801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9" name="Freeform 124"/>
          <p:cNvSpPr>
            <a:spLocks/>
          </p:cNvSpPr>
          <p:nvPr/>
        </p:nvSpPr>
        <p:spPr bwMode="auto">
          <a:xfrm>
            <a:off x="6248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0" name="Freeform 125"/>
          <p:cNvSpPr>
            <a:spLocks/>
          </p:cNvSpPr>
          <p:nvPr/>
        </p:nvSpPr>
        <p:spPr bwMode="auto">
          <a:xfrm>
            <a:off x="6348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1" name="Freeform 126"/>
          <p:cNvSpPr>
            <a:spLocks/>
          </p:cNvSpPr>
          <p:nvPr/>
        </p:nvSpPr>
        <p:spPr bwMode="auto">
          <a:xfrm>
            <a:off x="6419850" y="3006726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2" name="Rectangle 127"/>
          <p:cNvSpPr>
            <a:spLocks noChangeArrowheads="1"/>
          </p:cNvSpPr>
          <p:nvPr/>
        </p:nvSpPr>
        <p:spPr bwMode="auto">
          <a:xfrm>
            <a:off x="6462714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13" name="Freeform 128"/>
          <p:cNvSpPr>
            <a:spLocks/>
          </p:cNvSpPr>
          <p:nvPr/>
        </p:nvSpPr>
        <p:spPr bwMode="auto">
          <a:xfrm>
            <a:off x="8462964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4" name="Freeform 129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5" name="Freeform 130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6" name="Freeform 131"/>
          <p:cNvSpPr>
            <a:spLocks/>
          </p:cNvSpPr>
          <p:nvPr/>
        </p:nvSpPr>
        <p:spPr bwMode="auto">
          <a:xfrm>
            <a:off x="8534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7" name="Freeform 132"/>
          <p:cNvSpPr>
            <a:spLocks/>
          </p:cNvSpPr>
          <p:nvPr/>
        </p:nvSpPr>
        <p:spPr bwMode="auto">
          <a:xfrm>
            <a:off x="8620126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8" name="Freeform 133"/>
          <p:cNvSpPr>
            <a:spLocks/>
          </p:cNvSpPr>
          <p:nvPr/>
        </p:nvSpPr>
        <p:spPr bwMode="auto">
          <a:xfrm>
            <a:off x="8677276" y="3422651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9" name="Freeform 134"/>
          <p:cNvSpPr>
            <a:spLocks/>
          </p:cNvSpPr>
          <p:nvPr/>
        </p:nvSpPr>
        <p:spPr bwMode="auto">
          <a:xfrm>
            <a:off x="8620126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20" name="Freeform 135"/>
          <p:cNvSpPr>
            <a:spLocks/>
          </p:cNvSpPr>
          <p:nvPr/>
        </p:nvSpPr>
        <p:spPr bwMode="auto">
          <a:xfrm>
            <a:off x="8448676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21" name="Oval 136"/>
          <p:cNvSpPr>
            <a:spLocks noChangeArrowheads="1"/>
          </p:cNvSpPr>
          <p:nvPr/>
        </p:nvSpPr>
        <p:spPr bwMode="auto">
          <a:xfrm>
            <a:off x="8148638" y="2592389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22" name="Oval 137"/>
          <p:cNvSpPr>
            <a:spLocks noChangeArrowheads="1"/>
          </p:cNvSpPr>
          <p:nvPr/>
        </p:nvSpPr>
        <p:spPr bwMode="auto">
          <a:xfrm>
            <a:off x="8148638" y="2593976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23" name="Rectangle 138"/>
          <p:cNvSpPr>
            <a:spLocks noChangeArrowheads="1"/>
          </p:cNvSpPr>
          <p:nvPr/>
        </p:nvSpPr>
        <p:spPr bwMode="auto">
          <a:xfrm>
            <a:off x="8320089" y="2708275"/>
            <a:ext cx="40716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JFK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24" name="Freeform 139"/>
          <p:cNvSpPr>
            <a:spLocks/>
          </p:cNvSpPr>
          <p:nvPr/>
        </p:nvSpPr>
        <p:spPr bwMode="auto">
          <a:xfrm>
            <a:off x="5948364" y="4964114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25" name="Freeform 140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26" name="Freeform 141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27" name="Freeform 142"/>
          <p:cNvSpPr>
            <a:spLocks/>
          </p:cNvSpPr>
          <p:nvPr/>
        </p:nvSpPr>
        <p:spPr bwMode="auto">
          <a:xfrm>
            <a:off x="8034339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28" name="Freeform 143"/>
          <p:cNvSpPr>
            <a:spLocks/>
          </p:cNvSpPr>
          <p:nvPr/>
        </p:nvSpPr>
        <p:spPr bwMode="auto">
          <a:xfrm>
            <a:off x="7677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29" name="Freeform 144"/>
          <p:cNvSpPr>
            <a:spLocks/>
          </p:cNvSpPr>
          <p:nvPr/>
        </p:nvSpPr>
        <p:spPr bwMode="auto">
          <a:xfrm>
            <a:off x="7334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30" name="Freeform 145"/>
          <p:cNvSpPr>
            <a:spLocks/>
          </p:cNvSpPr>
          <p:nvPr/>
        </p:nvSpPr>
        <p:spPr bwMode="auto">
          <a:xfrm>
            <a:off x="7005638" y="5561014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31" name="Freeform 146"/>
          <p:cNvSpPr>
            <a:spLocks/>
          </p:cNvSpPr>
          <p:nvPr/>
        </p:nvSpPr>
        <p:spPr bwMode="auto">
          <a:xfrm>
            <a:off x="6705601" y="5457826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32" name="Freeform 147"/>
          <p:cNvSpPr>
            <a:spLocks/>
          </p:cNvSpPr>
          <p:nvPr/>
        </p:nvSpPr>
        <p:spPr bwMode="auto">
          <a:xfrm>
            <a:off x="6419850" y="5327651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33" name="Freeform 148"/>
          <p:cNvSpPr>
            <a:spLocks/>
          </p:cNvSpPr>
          <p:nvPr/>
        </p:nvSpPr>
        <p:spPr bwMode="auto">
          <a:xfrm>
            <a:off x="6162676" y="5159376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34" name="Freeform 149"/>
          <p:cNvSpPr>
            <a:spLocks/>
          </p:cNvSpPr>
          <p:nvPr/>
        </p:nvSpPr>
        <p:spPr bwMode="auto">
          <a:xfrm>
            <a:off x="5948364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35" name="Oval 150"/>
          <p:cNvSpPr>
            <a:spLocks noChangeArrowheads="1"/>
          </p:cNvSpPr>
          <p:nvPr/>
        </p:nvSpPr>
        <p:spPr bwMode="auto">
          <a:xfrm>
            <a:off x="8734425" y="1503364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36" name="Oval 151"/>
          <p:cNvSpPr>
            <a:spLocks noChangeArrowheads="1"/>
          </p:cNvSpPr>
          <p:nvPr/>
        </p:nvSpPr>
        <p:spPr bwMode="auto">
          <a:xfrm>
            <a:off x="8734425" y="1504951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37" name="Rectangle 152"/>
          <p:cNvSpPr>
            <a:spLocks noChangeArrowheads="1"/>
          </p:cNvSpPr>
          <p:nvPr/>
        </p:nvSpPr>
        <p:spPr bwMode="auto">
          <a:xfrm>
            <a:off x="8877301" y="1619250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BOS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38" name="Oval 153"/>
          <p:cNvSpPr>
            <a:spLocks noChangeArrowheads="1"/>
          </p:cNvSpPr>
          <p:nvPr/>
        </p:nvSpPr>
        <p:spPr bwMode="auto">
          <a:xfrm>
            <a:off x="7991475" y="5418139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39" name="Oval 154"/>
          <p:cNvSpPr>
            <a:spLocks noChangeArrowheads="1"/>
          </p:cNvSpPr>
          <p:nvPr/>
        </p:nvSpPr>
        <p:spPr bwMode="auto">
          <a:xfrm>
            <a:off x="7991475" y="5421314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40" name="Rectangle 155"/>
          <p:cNvSpPr>
            <a:spLocks noChangeArrowheads="1"/>
          </p:cNvSpPr>
          <p:nvPr/>
        </p:nvSpPr>
        <p:spPr bwMode="auto">
          <a:xfrm>
            <a:off x="8134351" y="5521325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MIA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41" name="Oval 156"/>
          <p:cNvSpPr>
            <a:spLocks noChangeArrowheads="1"/>
          </p:cNvSpPr>
          <p:nvPr/>
        </p:nvSpPr>
        <p:spPr bwMode="auto">
          <a:xfrm>
            <a:off x="6076950" y="2085976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42" name="Oval 157"/>
          <p:cNvSpPr>
            <a:spLocks noChangeArrowheads="1"/>
          </p:cNvSpPr>
          <p:nvPr/>
        </p:nvSpPr>
        <p:spPr bwMode="auto">
          <a:xfrm>
            <a:off x="6076950" y="2089151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43" name="Rectangle 158"/>
          <p:cNvSpPr>
            <a:spLocks noChangeArrowheads="1"/>
          </p:cNvSpPr>
          <p:nvPr/>
        </p:nvSpPr>
        <p:spPr bwMode="auto">
          <a:xfrm>
            <a:off x="6191250" y="2201863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ORD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44" name="Oval 159"/>
          <p:cNvSpPr>
            <a:spLocks noChangeArrowheads="1"/>
          </p:cNvSpPr>
          <p:nvPr/>
        </p:nvSpPr>
        <p:spPr bwMode="auto">
          <a:xfrm>
            <a:off x="2647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45" name="Oval 160"/>
          <p:cNvSpPr>
            <a:spLocks noChangeArrowheads="1"/>
          </p:cNvSpPr>
          <p:nvPr/>
        </p:nvSpPr>
        <p:spPr bwMode="auto">
          <a:xfrm>
            <a:off x="2647950" y="4668838"/>
            <a:ext cx="800100" cy="436562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46" name="Rectangle 161"/>
          <p:cNvSpPr>
            <a:spLocks noChangeArrowheads="1"/>
          </p:cNvSpPr>
          <p:nvPr/>
        </p:nvSpPr>
        <p:spPr bwMode="auto">
          <a:xfrm>
            <a:off x="2776538" y="4783138"/>
            <a:ext cx="5017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LAX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47" name="Oval 162"/>
          <p:cNvSpPr>
            <a:spLocks noChangeArrowheads="1"/>
          </p:cNvSpPr>
          <p:nvPr/>
        </p:nvSpPr>
        <p:spPr bwMode="auto">
          <a:xfrm>
            <a:off x="5119689" y="4419601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48" name="Oval 163"/>
          <p:cNvSpPr>
            <a:spLocks noChangeArrowheads="1"/>
          </p:cNvSpPr>
          <p:nvPr/>
        </p:nvSpPr>
        <p:spPr bwMode="auto">
          <a:xfrm>
            <a:off x="5119689" y="4422776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49" name="Rectangle 164"/>
          <p:cNvSpPr>
            <a:spLocks noChangeArrowheads="1"/>
          </p:cNvSpPr>
          <p:nvPr/>
        </p:nvSpPr>
        <p:spPr bwMode="auto">
          <a:xfrm>
            <a:off x="5233989" y="4537075"/>
            <a:ext cx="5418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DFW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50" name="Oval 165"/>
          <p:cNvSpPr>
            <a:spLocks noChangeArrowheads="1"/>
          </p:cNvSpPr>
          <p:nvPr/>
        </p:nvSpPr>
        <p:spPr bwMode="auto">
          <a:xfrm>
            <a:off x="2462213" y="3370264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51" name="Oval 166"/>
          <p:cNvSpPr>
            <a:spLocks noChangeArrowheads="1"/>
          </p:cNvSpPr>
          <p:nvPr/>
        </p:nvSpPr>
        <p:spPr bwMode="auto">
          <a:xfrm>
            <a:off x="2462213" y="3373439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52" name="Rectangle 167"/>
          <p:cNvSpPr>
            <a:spLocks noChangeArrowheads="1"/>
          </p:cNvSpPr>
          <p:nvPr/>
        </p:nvSpPr>
        <p:spPr bwMode="auto">
          <a:xfrm>
            <a:off x="2605089" y="3486150"/>
            <a:ext cx="44884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SFO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53" name="Rectangle 168"/>
          <p:cNvSpPr>
            <a:spLocks noChangeArrowheads="1"/>
          </p:cNvSpPr>
          <p:nvPr/>
        </p:nvSpPr>
        <p:spPr bwMode="auto">
          <a:xfrm>
            <a:off x="2390775" y="2890838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54" name="Rectangle 169"/>
          <p:cNvSpPr>
            <a:spLocks noChangeArrowheads="1"/>
          </p:cNvSpPr>
          <p:nvPr/>
        </p:nvSpPr>
        <p:spPr bwMode="auto">
          <a:xfrm>
            <a:off x="2362201" y="2916239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55" name="Rectangle 170"/>
          <p:cNvSpPr>
            <a:spLocks noChangeArrowheads="1"/>
          </p:cNvSpPr>
          <p:nvPr/>
        </p:nvSpPr>
        <p:spPr bwMode="auto">
          <a:xfrm>
            <a:off x="2362201" y="2917826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56" name="Rectangle 171"/>
          <p:cNvSpPr>
            <a:spLocks noChangeArrowheads="1"/>
          </p:cNvSpPr>
          <p:nvPr/>
        </p:nvSpPr>
        <p:spPr bwMode="auto">
          <a:xfrm>
            <a:off x="2433638" y="28781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57" name="Rectangle 172"/>
          <p:cNvSpPr>
            <a:spLocks noChangeArrowheads="1"/>
          </p:cNvSpPr>
          <p:nvPr/>
        </p:nvSpPr>
        <p:spPr bwMode="auto">
          <a:xfrm>
            <a:off x="2576513" y="30337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58" name="Rectangle 173"/>
          <p:cNvSpPr>
            <a:spLocks noChangeArrowheads="1"/>
          </p:cNvSpPr>
          <p:nvPr/>
        </p:nvSpPr>
        <p:spPr bwMode="auto">
          <a:xfrm>
            <a:off x="2405063" y="5199063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59" name="Rectangle 174"/>
          <p:cNvSpPr>
            <a:spLocks noChangeArrowheads="1"/>
          </p:cNvSpPr>
          <p:nvPr/>
        </p:nvSpPr>
        <p:spPr bwMode="auto">
          <a:xfrm>
            <a:off x="2376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60" name="Rectangle 175"/>
          <p:cNvSpPr>
            <a:spLocks noChangeArrowheads="1"/>
          </p:cNvSpPr>
          <p:nvPr/>
        </p:nvSpPr>
        <p:spPr bwMode="auto">
          <a:xfrm>
            <a:off x="2376488" y="522605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61" name="Rectangle 176"/>
          <p:cNvSpPr>
            <a:spLocks noChangeArrowheads="1"/>
          </p:cNvSpPr>
          <p:nvPr/>
        </p:nvSpPr>
        <p:spPr bwMode="auto">
          <a:xfrm>
            <a:off x="2447925" y="51863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62" name="Rectangle 177"/>
          <p:cNvSpPr>
            <a:spLocks noChangeArrowheads="1"/>
          </p:cNvSpPr>
          <p:nvPr/>
        </p:nvSpPr>
        <p:spPr bwMode="auto">
          <a:xfrm>
            <a:off x="2590800" y="53419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63" name="Rectangle 178"/>
          <p:cNvSpPr>
            <a:spLocks noChangeArrowheads="1"/>
          </p:cNvSpPr>
          <p:nvPr/>
        </p:nvSpPr>
        <p:spPr bwMode="auto">
          <a:xfrm>
            <a:off x="5176838" y="4978400"/>
            <a:ext cx="400050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64" name="Rectangle 179"/>
          <p:cNvSpPr>
            <a:spLocks noChangeArrowheads="1"/>
          </p:cNvSpPr>
          <p:nvPr/>
        </p:nvSpPr>
        <p:spPr bwMode="auto">
          <a:xfrm>
            <a:off x="5133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65" name="Rectangle 180"/>
          <p:cNvSpPr>
            <a:spLocks noChangeArrowheads="1"/>
          </p:cNvSpPr>
          <p:nvPr/>
        </p:nvSpPr>
        <p:spPr bwMode="auto">
          <a:xfrm>
            <a:off x="5133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66" name="Rectangle 181"/>
          <p:cNvSpPr>
            <a:spLocks noChangeArrowheads="1"/>
          </p:cNvSpPr>
          <p:nvPr/>
        </p:nvSpPr>
        <p:spPr bwMode="auto">
          <a:xfrm>
            <a:off x="5219700" y="49784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67" name="Rectangle 182"/>
          <p:cNvSpPr>
            <a:spLocks noChangeArrowheads="1"/>
          </p:cNvSpPr>
          <p:nvPr/>
        </p:nvSpPr>
        <p:spPr bwMode="auto">
          <a:xfrm>
            <a:off x="5362575" y="51212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68" name="Rectangle 183"/>
          <p:cNvSpPr>
            <a:spLocks noChangeArrowheads="1"/>
          </p:cNvSpPr>
          <p:nvPr/>
        </p:nvSpPr>
        <p:spPr bwMode="auto">
          <a:xfrm>
            <a:off x="7034213" y="2112963"/>
            <a:ext cx="385762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69" name="Rectangle 184"/>
          <p:cNvSpPr>
            <a:spLocks noChangeArrowheads="1"/>
          </p:cNvSpPr>
          <p:nvPr/>
        </p:nvSpPr>
        <p:spPr bwMode="auto">
          <a:xfrm>
            <a:off x="6991351" y="2138364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70" name="Rectangle 185"/>
          <p:cNvSpPr>
            <a:spLocks noChangeArrowheads="1"/>
          </p:cNvSpPr>
          <p:nvPr/>
        </p:nvSpPr>
        <p:spPr bwMode="auto">
          <a:xfrm>
            <a:off x="6991351" y="2139951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71" name="Rectangle 186"/>
          <p:cNvSpPr>
            <a:spLocks noChangeArrowheads="1"/>
          </p:cNvSpPr>
          <p:nvPr/>
        </p:nvSpPr>
        <p:spPr bwMode="auto">
          <a:xfrm>
            <a:off x="7062788" y="21002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72" name="Rectangle 187"/>
          <p:cNvSpPr>
            <a:spLocks noChangeArrowheads="1"/>
          </p:cNvSpPr>
          <p:nvPr/>
        </p:nvSpPr>
        <p:spPr bwMode="auto">
          <a:xfrm>
            <a:off x="7205663" y="22558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73" name="Rectangle 188"/>
          <p:cNvSpPr>
            <a:spLocks noChangeArrowheads="1"/>
          </p:cNvSpPr>
          <p:nvPr/>
        </p:nvSpPr>
        <p:spPr bwMode="auto">
          <a:xfrm>
            <a:off x="7920038" y="5962650"/>
            <a:ext cx="400050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74" name="Rectangle 189"/>
          <p:cNvSpPr>
            <a:spLocks noChangeArrowheads="1"/>
          </p:cNvSpPr>
          <p:nvPr/>
        </p:nvSpPr>
        <p:spPr bwMode="auto">
          <a:xfrm>
            <a:off x="7877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75" name="Rectangle 190"/>
          <p:cNvSpPr>
            <a:spLocks noChangeArrowheads="1"/>
          </p:cNvSpPr>
          <p:nvPr/>
        </p:nvSpPr>
        <p:spPr bwMode="auto">
          <a:xfrm>
            <a:off x="7877175" y="6003926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76" name="Rectangle 191"/>
          <p:cNvSpPr>
            <a:spLocks noChangeArrowheads="1"/>
          </p:cNvSpPr>
          <p:nvPr/>
        </p:nvSpPr>
        <p:spPr bwMode="auto">
          <a:xfrm>
            <a:off x="7948613" y="59642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77" name="Rectangle 192"/>
          <p:cNvSpPr>
            <a:spLocks noChangeArrowheads="1"/>
          </p:cNvSpPr>
          <p:nvPr/>
        </p:nvSpPr>
        <p:spPr bwMode="auto">
          <a:xfrm>
            <a:off x="8105775" y="610552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78" name="Rectangle 193"/>
          <p:cNvSpPr>
            <a:spLocks noChangeArrowheads="1"/>
          </p:cNvSpPr>
          <p:nvPr/>
        </p:nvSpPr>
        <p:spPr bwMode="auto">
          <a:xfrm>
            <a:off x="8963026" y="3019425"/>
            <a:ext cx="385763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79" name="Rectangle 194"/>
          <p:cNvSpPr>
            <a:spLocks noChangeArrowheads="1"/>
          </p:cNvSpPr>
          <p:nvPr/>
        </p:nvSpPr>
        <p:spPr bwMode="auto">
          <a:xfrm>
            <a:off x="8920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80" name="Rectangle 195"/>
          <p:cNvSpPr>
            <a:spLocks noChangeArrowheads="1"/>
          </p:cNvSpPr>
          <p:nvPr/>
        </p:nvSpPr>
        <p:spPr bwMode="auto">
          <a:xfrm>
            <a:off x="8920163" y="306070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81" name="Rectangle 196"/>
          <p:cNvSpPr>
            <a:spLocks noChangeArrowheads="1"/>
          </p:cNvSpPr>
          <p:nvPr/>
        </p:nvSpPr>
        <p:spPr bwMode="auto">
          <a:xfrm>
            <a:off x="8991600" y="302101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82" name="Rectangle 197"/>
          <p:cNvSpPr>
            <a:spLocks noChangeArrowheads="1"/>
          </p:cNvSpPr>
          <p:nvPr/>
        </p:nvSpPr>
        <p:spPr bwMode="auto">
          <a:xfrm>
            <a:off x="9134475" y="31623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en-US" b="1">
              <a:latin typeface="Times" panose="02020603050405020304" pitchFamily="18" charset="0"/>
            </a:endParaRPr>
          </a:p>
        </p:txBody>
      </p:sp>
      <p:pic>
        <p:nvPicPr>
          <p:cNvPr id="16583" name="Picture 1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402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Floyd-Warshall, Iteration 1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4D0441F-9A30-4230-8B8A-902EBA4BEF76}" type="slidenum">
              <a:rPr lang="en-US" altLang="lv-LV" sz="1400"/>
              <a:pPr eaLnBrk="1" hangingPunct="1"/>
              <a:t>71</a:t>
            </a:fld>
            <a:endParaRPr lang="en-US" altLang="lv-LV" sz="1400"/>
          </a:p>
        </p:txBody>
      </p:sp>
      <p:sp>
        <p:nvSpPr>
          <p:cNvPr id="17413" name="Freeform 3"/>
          <p:cNvSpPr>
            <a:spLocks/>
          </p:cNvSpPr>
          <p:nvPr/>
        </p:nvSpPr>
        <p:spPr bwMode="auto">
          <a:xfrm>
            <a:off x="5834064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14" name="Freeform 4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15" name="Freeform 5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16" name="Freeform 6"/>
          <p:cNvSpPr>
            <a:spLocks/>
          </p:cNvSpPr>
          <p:nvPr/>
        </p:nvSpPr>
        <p:spPr bwMode="auto">
          <a:xfrm>
            <a:off x="3033714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17" name="Freeform 7"/>
          <p:cNvSpPr>
            <a:spLocks/>
          </p:cNvSpPr>
          <p:nvPr/>
        </p:nvSpPr>
        <p:spPr bwMode="auto">
          <a:xfrm>
            <a:off x="3248025" y="4186239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18" name="Freeform 8"/>
          <p:cNvSpPr>
            <a:spLocks/>
          </p:cNvSpPr>
          <p:nvPr/>
        </p:nvSpPr>
        <p:spPr bwMode="auto">
          <a:xfrm>
            <a:off x="3505200" y="3824289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19" name="Freeform 9"/>
          <p:cNvSpPr>
            <a:spLocks/>
          </p:cNvSpPr>
          <p:nvPr/>
        </p:nvSpPr>
        <p:spPr bwMode="auto">
          <a:xfrm>
            <a:off x="3819526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0" name="Freeform 10"/>
          <p:cNvSpPr>
            <a:spLocks/>
          </p:cNvSpPr>
          <p:nvPr/>
        </p:nvSpPr>
        <p:spPr bwMode="auto">
          <a:xfrm>
            <a:off x="4191001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1" name="Freeform 11"/>
          <p:cNvSpPr>
            <a:spLocks/>
          </p:cNvSpPr>
          <p:nvPr/>
        </p:nvSpPr>
        <p:spPr bwMode="auto">
          <a:xfrm>
            <a:off x="4562476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7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2" name="Freeform 12"/>
          <p:cNvSpPr>
            <a:spLocks/>
          </p:cNvSpPr>
          <p:nvPr/>
        </p:nvSpPr>
        <p:spPr bwMode="auto">
          <a:xfrm>
            <a:off x="4976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3" name="Freeform 13"/>
          <p:cNvSpPr>
            <a:spLocks/>
          </p:cNvSpPr>
          <p:nvPr/>
        </p:nvSpPr>
        <p:spPr bwMode="auto">
          <a:xfrm>
            <a:off x="5405438" y="2371726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4" name="Freeform 14"/>
          <p:cNvSpPr>
            <a:spLocks/>
          </p:cNvSpPr>
          <p:nvPr/>
        </p:nvSpPr>
        <p:spPr bwMode="auto">
          <a:xfrm>
            <a:off x="3162301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5" name="Freeform 15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6" name="Freeform 16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7" name="Freeform 17"/>
          <p:cNvSpPr>
            <a:spLocks/>
          </p:cNvSpPr>
          <p:nvPr/>
        </p:nvSpPr>
        <p:spPr bwMode="auto">
          <a:xfrm>
            <a:off x="8105775" y="5626101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8" name="Freeform 18"/>
          <p:cNvSpPr>
            <a:spLocks/>
          </p:cNvSpPr>
          <p:nvPr/>
        </p:nvSpPr>
        <p:spPr bwMode="auto">
          <a:xfrm>
            <a:off x="7777163" y="5781676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9" name="Freeform 19"/>
          <p:cNvSpPr>
            <a:spLocks/>
          </p:cNvSpPr>
          <p:nvPr/>
        </p:nvSpPr>
        <p:spPr bwMode="auto">
          <a:xfrm>
            <a:off x="7434264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0" name="Freeform 20"/>
          <p:cNvSpPr>
            <a:spLocks/>
          </p:cNvSpPr>
          <p:nvPr/>
        </p:nvSpPr>
        <p:spPr bwMode="auto">
          <a:xfrm>
            <a:off x="7062789" y="6015039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1" name="Freeform 21"/>
          <p:cNvSpPr>
            <a:spLocks/>
          </p:cNvSpPr>
          <p:nvPr/>
        </p:nvSpPr>
        <p:spPr bwMode="auto">
          <a:xfrm>
            <a:off x="6276976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2" name="Freeform 22"/>
          <p:cNvSpPr>
            <a:spLocks/>
          </p:cNvSpPr>
          <p:nvPr/>
        </p:nvSpPr>
        <p:spPr bwMode="auto">
          <a:xfrm>
            <a:off x="5491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3" name="Freeform 23"/>
          <p:cNvSpPr>
            <a:spLocks/>
          </p:cNvSpPr>
          <p:nvPr/>
        </p:nvSpPr>
        <p:spPr bwMode="auto">
          <a:xfrm>
            <a:off x="4733925" y="6027739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4" name="Freeform 24"/>
          <p:cNvSpPr>
            <a:spLocks/>
          </p:cNvSpPr>
          <p:nvPr/>
        </p:nvSpPr>
        <p:spPr bwMode="auto">
          <a:xfrm>
            <a:off x="4376739" y="5949951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7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7 h 66"/>
              <a:gd name="T10" fmla="*/ 0 w 225"/>
              <a:gd name="T11" fmla="*/ 26987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5" name="Freeform 25"/>
          <p:cNvSpPr>
            <a:spLocks/>
          </p:cNvSpPr>
          <p:nvPr/>
        </p:nvSpPr>
        <p:spPr bwMode="auto">
          <a:xfrm>
            <a:off x="4062413" y="5846764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6" name="Freeform 26"/>
          <p:cNvSpPr>
            <a:spLocks/>
          </p:cNvSpPr>
          <p:nvPr/>
        </p:nvSpPr>
        <p:spPr bwMode="auto">
          <a:xfrm>
            <a:off x="3776664" y="5729289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7" name="Freeform 27"/>
          <p:cNvSpPr>
            <a:spLocks/>
          </p:cNvSpPr>
          <p:nvPr/>
        </p:nvSpPr>
        <p:spPr bwMode="auto">
          <a:xfrm>
            <a:off x="3519488" y="5600701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8" name="Freeform 28"/>
          <p:cNvSpPr>
            <a:spLocks/>
          </p:cNvSpPr>
          <p:nvPr/>
        </p:nvSpPr>
        <p:spPr bwMode="auto">
          <a:xfrm>
            <a:off x="3319463" y="5445126"/>
            <a:ext cx="214312" cy="180975"/>
          </a:xfrm>
          <a:custGeom>
            <a:avLst/>
            <a:gdLst>
              <a:gd name="T0" fmla="*/ 200024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4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9" name="Freeform 29"/>
          <p:cNvSpPr>
            <a:spLocks/>
          </p:cNvSpPr>
          <p:nvPr/>
        </p:nvSpPr>
        <p:spPr bwMode="auto">
          <a:xfrm>
            <a:off x="3162300" y="5302251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0" name="Freeform 30"/>
          <p:cNvSpPr>
            <a:spLocks/>
          </p:cNvSpPr>
          <p:nvPr/>
        </p:nvSpPr>
        <p:spPr bwMode="auto">
          <a:xfrm>
            <a:off x="8834439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1" name="Freeform 31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2" name="Freeform 32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3" name="Freeform 33"/>
          <p:cNvSpPr>
            <a:spLocks/>
          </p:cNvSpPr>
          <p:nvPr/>
        </p:nvSpPr>
        <p:spPr bwMode="auto">
          <a:xfrm>
            <a:off x="9120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4" name="Freeform 34"/>
          <p:cNvSpPr>
            <a:spLocks/>
          </p:cNvSpPr>
          <p:nvPr/>
        </p:nvSpPr>
        <p:spPr bwMode="auto">
          <a:xfrm>
            <a:off x="9320214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5" name="Freeform 35"/>
          <p:cNvSpPr>
            <a:spLocks/>
          </p:cNvSpPr>
          <p:nvPr/>
        </p:nvSpPr>
        <p:spPr bwMode="auto">
          <a:xfrm>
            <a:off x="9477376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6" name="Freeform 36"/>
          <p:cNvSpPr>
            <a:spLocks/>
          </p:cNvSpPr>
          <p:nvPr/>
        </p:nvSpPr>
        <p:spPr bwMode="auto">
          <a:xfrm>
            <a:off x="9591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7" name="Freeform 37"/>
          <p:cNvSpPr>
            <a:spLocks/>
          </p:cNvSpPr>
          <p:nvPr/>
        </p:nvSpPr>
        <p:spPr bwMode="auto">
          <a:xfrm>
            <a:off x="9677401" y="2657476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8" name="Freeform 38"/>
          <p:cNvSpPr>
            <a:spLocks/>
          </p:cNvSpPr>
          <p:nvPr/>
        </p:nvSpPr>
        <p:spPr bwMode="auto">
          <a:xfrm>
            <a:off x="9734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9" name="Freeform 39"/>
          <p:cNvSpPr>
            <a:spLocks/>
          </p:cNvSpPr>
          <p:nvPr/>
        </p:nvSpPr>
        <p:spPr bwMode="auto">
          <a:xfrm>
            <a:off x="9720264" y="3136901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0" name="Freeform 40"/>
          <p:cNvSpPr>
            <a:spLocks/>
          </p:cNvSpPr>
          <p:nvPr/>
        </p:nvSpPr>
        <p:spPr bwMode="auto">
          <a:xfrm>
            <a:off x="9605964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1" name="Freeform 41"/>
          <p:cNvSpPr>
            <a:spLocks/>
          </p:cNvSpPr>
          <p:nvPr/>
        </p:nvSpPr>
        <p:spPr bwMode="auto">
          <a:xfrm>
            <a:off x="9420226" y="4017964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2" name="Freeform 42"/>
          <p:cNvSpPr>
            <a:spLocks/>
          </p:cNvSpPr>
          <p:nvPr/>
        </p:nvSpPr>
        <p:spPr bwMode="auto">
          <a:xfrm>
            <a:off x="9163050" y="4471989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3" name="Freeform 43"/>
          <p:cNvSpPr>
            <a:spLocks/>
          </p:cNvSpPr>
          <p:nvPr/>
        </p:nvSpPr>
        <p:spPr bwMode="auto">
          <a:xfrm>
            <a:off x="9005889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4" name="Freeform 44"/>
          <p:cNvSpPr>
            <a:spLocks/>
          </p:cNvSpPr>
          <p:nvPr/>
        </p:nvSpPr>
        <p:spPr bwMode="auto">
          <a:xfrm>
            <a:off x="8820151" y="5121276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5" name="Freeform 45"/>
          <p:cNvSpPr>
            <a:spLocks/>
          </p:cNvSpPr>
          <p:nvPr/>
        </p:nvSpPr>
        <p:spPr bwMode="auto">
          <a:xfrm>
            <a:off x="3033714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6" name="Freeform 46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7" name="Freeform 47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8" name="Freeform 48"/>
          <p:cNvSpPr>
            <a:spLocks/>
          </p:cNvSpPr>
          <p:nvPr/>
        </p:nvSpPr>
        <p:spPr bwMode="auto">
          <a:xfrm>
            <a:off x="8277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9" name="Freeform 49"/>
          <p:cNvSpPr>
            <a:spLocks/>
          </p:cNvSpPr>
          <p:nvPr/>
        </p:nvSpPr>
        <p:spPr bwMode="auto">
          <a:xfrm>
            <a:off x="7991476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0" name="Freeform 50"/>
          <p:cNvSpPr>
            <a:spLocks/>
          </p:cNvSpPr>
          <p:nvPr/>
        </p:nvSpPr>
        <p:spPr bwMode="auto">
          <a:xfrm>
            <a:off x="7677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1" name="Freeform 51"/>
          <p:cNvSpPr>
            <a:spLocks/>
          </p:cNvSpPr>
          <p:nvPr/>
        </p:nvSpPr>
        <p:spPr bwMode="auto">
          <a:xfrm>
            <a:off x="7334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2" name="Freeform 52"/>
          <p:cNvSpPr>
            <a:spLocks/>
          </p:cNvSpPr>
          <p:nvPr/>
        </p:nvSpPr>
        <p:spPr bwMode="auto">
          <a:xfrm>
            <a:off x="6948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3" name="Freeform 53"/>
          <p:cNvSpPr>
            <a:spLocks/>
          </p:cNvSpPr>
          <p:nvPr/>
        </p:nvSpPr>
        <p:spPr bwMode="auto">
          <a:xfrm>
            <a:off x="6534150" y="1646239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4" name="Freeform 54"/>
          <p:cNvSpPr>
            <a:spLocks/>
          </p:cNvSpPr>
          <p:nvPr/>
        </p:nvSpPr>
        <p:spPr bwMode="auto">
          <a:xfrm>
            <a:off x="6091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5" name="Freeform 55"/>
          <p:cNvSpPr>
            <a:spLocks/>
          </p:cNvSpPr>
          <p:nvPr/>
        </p:nvSpPr>
        <p:spPr bwMode="auto">
          <a:xfrm>
            <a:off x="5634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6" name="Freeform 56"/>
          <p:cNvSpPr>
            <a:spLocks/>
          </p:cNvSpPr>
          <p:nvPr/>
        </p:nvSpPr>
        <p:spPr bwMode="auto">
          <a:xfrm>
            <a:off x="5162550" y="1671639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7" name="Freeform 57"/>
          <p:cNvSpPr>
            <a:spLocks/>
          </p:cNvSpPr>
          <p:nvPr/>
        </p:nvSpPr>
        <p:spPr bwMode="auto">
          <a:xfrm>
            <a:off x="4748214" y="1749426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7 w 270"/>
              <a:gd name="T9" fmla="*/ 130175 h 82"/>
              <a:gd name="T10" fmla="*/ 14287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8" name="Freeform 58"/>
          <p:cNvSpPr>
            <a:spLocks/>
          </p:cNvSpPr>
          <p:nvPr/>
        </p:nvSpPr>
        <p:spPr bwMode="auto">
          <a:xfrm>
            <a:off x="4376738" y="1852614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9" name="Freeform 59"/>
          <p:cNvSpPr>
            <a:spLocks/>
          </p:cNvSpPr>
          <p:nvPr/>
        </p:nvSpPr>
        <p:spPr bwMode="auto">
          <a:xfrm>
            <a:off x="4048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0" name="Freeform 60"/>
          <p:cNvSpPr>
            <a:spLocks/>
          </p:cNvSpPr>
          <p:nvPr/>
        </p:nvSpPr>
        <p:spPr bwMode="auto">
          <a:xfrm>
            <a:off x="3762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1" name="Freeform 61"/>
          <p:cNvSpPr>
            <a:spLocks/>
          </p:cNvSpPr>
          <p:nvPr/>
        </p:nvSpPr>
        <p:spPr bwMode="auto">
          <a:xfrm>
            <a:off x="3476625" y="2371726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2" name="Freeform 62"/>
          <p:cNvSpPr>
            <a:spLocks/>
          </p:cNvSpPr>
          <p:nvPr/>
        </p:nvSpPr>
        <p:spPr bwMode="auto">
          <a:xfrm>
            <a:off x="3248026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3" name="Freeform 63"/>
          <p:cNvSpPr>
            <a:spLocks/>
          </p:cNvSpPr>
          <p:nvPr/>
        </p:nvSpPr>
        <p:spPr bwMode="auto">
          <a:xfrm>
            <a:off x="3033714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4" name="Freeform 64"/>
          <p:cNvSpPr>
            <a:spLocks/>
          </p:cNvSpPr>
          <p:nvPr/>
        </p:nvSpPr>
        <p:spPr bwMode="auto">
          <a:xfrm>
            <a:off x="9063039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5" name="Freeform 65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6" name="Freeform 66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7" name="Freeform 67"/>
          <p:cNvSpPr>
            <a:spLocks/>
          </p:cNvSpPr>
          <p:nvPr/>
        </p:nvSpPr>
        <p:spPr bwMode="auto">
          <a:xfrm>
            <a:off x="8620126" y="2695576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8" name="Freeform 68"/>
          <p:cNvSpPr>
            <a:spLocks/>
          </p:cNvSpPr>
          <p:nvPr/>
        </p:nvSpPr>
        <p:spPr bwMode="auto">
          <a:xfrm>
            <a:off x="8791575" y="2514601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9" name="Freeform 69"/>
          <p:cNvSpPr>
            <a:spLocks/>
          </p:cNvSpPr>
          <p:nvPr/>
        </p:nvSpPr>
        <p:spPr bwMode="auto">
          <a:xfrm>
            <a:off x="8934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0" name="Freeform 70"/>
          <p:cNvSpPr>
            <a:spLocks/>
          </p:cNvSpPr>
          <p:nvPr/>
        </p:nvSpPr>
        <p:spPr bwMode="auto">
          <a:xfrm>
            <a:off x="9034463" y="2138364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1" name="Freeform 71"/>
          <p:cNvSpPr>
            <a:spLocks/>
          </p:cNvSpPr>
          <p:nvPr/>
        </p:nvSpPr>
        <p:spPr bwMode="auto">
          <a:xfrm>
            <a:off x="8534401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2" name="Freeform 72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3" name="Freeform 73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4" name="Freeform 74"/>
          <p:cNvSpPr>
            <a:spLocks/>
          </p:cNvSpPr>
          <p:nvPr/>
        </p:nvSpPr>
        <p:spPr bwMode="auto">
          <a:xfrm>
            <a:off x="8805863" y="1646239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5" name="Freeform 75"/>
          <p:cNvSpPr>
            <a:spLocks/>
          </p:cNvSpPr>
          <p:nvPr/>
        </p:nvSpPr>
        <p:spPr bwMode="auto">
          <a:xfrm>
            <a:off x="8662988" y="1827214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6" name="Freeform 76"/>
          <p:cNvSpPr>
            <a:spLocks/>
          </p:cNvSpPr>
          <p:nvPr/>
        </p:nvSpPr>
        <p:spPr bwMode="auto">
          <a:xfrm>
            <a:off x="8577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7" name="Freeform 77"/>
          <p:cNvSpPr>
            <a:spLocks/>
          </p:cNvSpPr>
          <p:nvPr/>
        </p:nvSpPr>
        <p:spPr bwMode="auto">
          <a:xfrm>
            <a:off x="8534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8" name="Freeform 78"/>
          <p:cNvSpPr>
            <a:spLocks/>
          </p:cNvSpPr>
          <p:nvPr/>
        </p:nvSpPr>
        <p:spPr bwMode="auto">
          <a:xfrm>
            <a:off x="6148389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9" name="Freeform 79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0" name="Freeform 80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1" name="Freeform 81"/>
          <p:cNvSpPr>
            <a:spLocks/>
          </p:cNvSpPr>
          <p:nvPr/>
        </p:nvSpPr>
        <p:spPr bwMode="auto">
          <a:xfrm>
            <a:off x="8348663" y="2825751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2" name="Freeform 82"/>
          <p:cNvSpPr>
            <a:spLocks/>
          </p:cNvSpPr>
          <p:nvPr/>
        </p:nvSpPr>
        <p:spPr bwMode="auto">
          <a:xfrm>
            <a:off x="8120064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3" name="Freeform 83"/>
          <p:cNvSpPr>
            <a:spLocks/>
          </p:cNvSpPr>
          <p:nvPr/>
        </p:nvSpPr>
        <p:spPr bwMode="auto">
          <a:xfrm>
            <a:off x="7848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4" name="Freeform 84"/>
          <p:cNvSpPr>
            <a:spLocks/>
          </p:cNvSpPr>
          <p:nvPr/>
        </p:nvSpPr>
        <p:spPr bwMode="auto">
          <a:xfrm>
            <a:off x="7577139" y="3578226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5" name="Freeform 85"/>
          <p:cNvSpPr>
            <a:spLocks/>
          </p:cNvSpPr>
          <p:nvPr/>
        </p:nvSpPr>
        <p:spPr bwMode="auto">
          <a:xfrm>
            <a:off x="7248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6" name="Freeform 86"/>
          <p:cNvSpPr>
            <a:spLocks/>
          </p:cNvSpPr>
          <p:nvPr/>
        </p:nvSpPr>
        <p:spPr bwMode="auto">
          <a:xfrm>
            <a:off x="6905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7" name="Freeform 87"/>
          <p:cNvSpPr>
            <a:spLocks/>
          </p:cNvSpPr>
          <p:nvPr/>
        </p:nvSpPr>
        <p:spPr bwMode="auto">
          <a:xfrm>
            <a:off x="6534151" y="4225926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8" name="Freeform 88"/>
          <p:cNvSpPr>
            <a:spLocks/>
          </p:cNvSpPr>
          <p:nvPr/>
        </p:nvSpPr>
        <p:spPr bwMode="auto">
          <a:xfrm>
            <a:off x="6148388" y="4406901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9" name="Freeform 89"/>
          <p:cNvSpPr>
            <a:spLocks/>
          </p:cNvSpPr>
          <p:nvPr/>
        </p:nvSpPr>
        <p:spPr bwMode="auto">
          <a:xfrm>
            <a:off x="3676651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0" name="Freeform 90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1" name="Freeform 91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2" name="Freeform 92"/>
          <p:cNvSpPr>
            <a:spLocks/>
          </p:cNvSpPr>
          <p:nvPr/>
        </p:nvSpPr>
        <p:spPr bwMode="auto">
          <a:xfrm>
            <a:off x="5362575" y="4627564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3" name="Freeform 93"/>
          <p:cNvSpPr>
            <a:spLocks/>
          </p:cNvSpPr>
          <p:nvPr/>
        </p:nvSpPr>
        <p:spPr bwMode="auto">
          <a:xfrm>
            <a:off x="5162551" y="4745039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4" name="Freeform 94"/>
          <p:cNvSpPr>
            <a:spLocks/>
          </p:cNvSpPr>
          <p:nvPr/>
        </p:nvSpPr>
        <p:spPr bwMode="auto">
          <a:xfrm>
            <a:off x="4948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5" name="Freeform 95"/>
          <p:cNvSpPr>
            <a:spLocks/>
          </p:cNvSpPr>
          <p:nvPr/>
        </p:nvSpPr>
        <p:spPr bwMode="auto">
          <a:xfrm>
            <a:off x="4705350" y="4900614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6" name="Freeform 96"/>
          <p:cNvSpPr>
            <a:spLocks/>
          </p:cNvSpPr>
          <p:nvPr/>
        </p:nvSpPr>
        <p:spPr bwMode="auto">
          <a:xfrm>
            <a:off x="4205288" y="4951414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7" name="Freeform 97"/>
          <p:cNvSpPr>
            <a:spLocks/>
          </p:cNvSpPr>
          <p:nvPr/>
        </p:nvSpPr>
        <p:spPr bwMode="auto">
          <a:xfrm>
            <a:off x="3690938" y="4926014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8" name="Freeform 98"/>
          <p:cNvSpPr>
            <a:spLocks/>
          </p:cNvSpPr>
          <p:nvPr/>
        </p:nvSpPr>
        <p:spPr bwMode="auto">
          <a:xfrm>
            <a:off x="5462589" y="4186239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9" name="Freeform 99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0" name="Freeform 100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1" name="Freeform 101"/>
          <p:cNvSpPr>
            <a:spLocks/>
          </p:cNvSpPr>
          <p:nvPr/>
        </p:nvSpPr>
        <p:spPr bwMode="auto">
          <a:xfrm>
            <a:off x="6191251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2" name="Freeform 102"/>
          <p:cNvSpPr>
            <a:spLocks/>
          </p:cNvSpPr>
          <p:nvPr/>
        </p:nvSpPr>
        <p:spPr bwMode="auto">
          <a:xfrm>
            <a:off x="5991225" y="2514601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3" name="Freeform 103"/>
          <p:cNvSpPr>
            <a:spLocks/>
          </p:cNvSpPr>
          <p:nvPr/>
        </p:nvSpPr>
        <p:spPr bwMode="auto">
          <a:xfrm>
            <a:off x="5819776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4" name="Freeform 104"/>
          <p:cNvSpPr>
            <a:spLocks/>
          </p:cNvSpPr>
          <p:nvPr/>
        </p:nvSpPr>
        <p:spPr bwMode="auto">
          <a:xfrm>
            <a:off x="5691188" y="2968626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5" name="Freeform 105"/>
          <p:cNvSpPr>
            <a:spLocks/>
          </p:cNvSpPr>
          <p:nvPr/>
        </p:nvSpPr>
        <p:spPr bwMode="auto">
          <a:xfrm>
            <a:off x="5576889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6" name="Freeform 106"/>
          <p:cNvSpPr>
            <a:spLocks/>
          </p:cNvSpPr>
          <p:nvPr/>
        </p:nvSpPr>
        <p:spPr bwMode="auto">
          <a:xfrm>
            <a:off x="5505451" y="3448051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7" name="Freeform 107"/>
          <p:cNvSpPr>
            <a:spLocks/>
          </p:cNvSpPr>
          <p:nvPr/>
        </p:nvSpPr>
        <p:spPr bwMode="auto">
          <a:xfrm>
            <a:off x="5462589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8" name="Rectangle 108"/>
          <p:cNvSpPr>
            <a:spLocks noChangeArrowheads="1"/>
          </p:cNvSpPr>
          <p:nvPr/>
        </p:nvSpPr>
        <p:spPr bwMode="auto">
          <a:xfrm>
            <a:off x="5462589" y="3940176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19" name="Freeform 109"/>
          <p:cNvSpPr>
            <a:spLocks/>
          </p:cNvSpPr>
          <p:nvPr/>
        </p:nvSpPr>
        <p:spPr bwMode="auto">
          <a:xfrm>
            <a:off x="3548064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0" name="Freeform 110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1" name="Freeform 111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2" name="Freeform 112"/>
          <p:cNvSpPr>
            <a:spLocks/>
          </p:cNvSpPr>
          <p:nvPr/>
        </p:nvSpPr>
        <p:spPr bwMode="auto">
          <a:xfrm>
            <a:off x="5062539" y="4303714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3" name="Freeform 113"/>
          <p:cNvSpPr>
            <a:spLocks/>
          </p:cNvSpPr>
          <p:nvPr/>
        </p:nvSpPr>
        <p:spPr bwMode="auto">
          <a:xfrm>
            <a:off x="4591051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4" name="Freeform 114"/>
          <p:cNvSpPr>
            <a:spLocks/>
          </p:cNvSpPr>
          <p:nvPr/>
        </p:nvSpPr>
        <p:spPr bwMode="auto">
          <a:xfrm>
            <a:off x="4076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5" name="Freeform 115"/>
          <p:cNvSpPr>
            <a:spLocks/>
          </p:cNvSpPr>
          <p:nvPr/>
        </p:nvSpPr>
        <p:spPr bwMode="auto">
          <a:xfrm>
            <a:off x="3562350" y="3641726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6" name="Freeform 116"/>
          <p:cNvSpPr>
            <a:spLocks/>
          </p:cNvSpPr>
          <p:nvPr/>
        </p:nvSpPr>
        <p:spPr bwMode="auto">
          <a:xfrm>
            <a:off x="6477001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7" name="Freeform 117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8" name="Freeform 118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9" name="Freeform 119"/>
          <p:cNvSpPr>
            <a:spLocks/>
          </p:cNvSpPr>
          <p:nvPr/>
        </p:nvSpPr>
        <p:spPr bwMode="auto">
          <a:xfrm>
            <a:off x="5505451" y="4419601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0" name="Freeform 120"/>
          <p:cNvSpPr>
            <a:spLocks/>
          </p:cNvSpPr>
          <p:nvPr/>
        </p:nvSpPr>
        <p:spPr bwMode="auto">
          <a:xfrm>
            <a:off x="5734050" y="4200526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1" name="Freeform 121"/>
          <p:cNvSpPr>
            <a:spLocks/>
          </p:cNvSpPr>
          <p:nvPr/>
        </p:nvSpPr>
        <p:spPr bwMode="auto">
          <a:xfrm>
            <a:off x="5934076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2" name="Freeform 122"/>
          <p:cNvSpPr>
            <a:spLocks/>
          </p:cNvSpPr>
          <p:nvPr/>
        </p:nvSpPr>
        <p:spPr bwMode="auto">
          <a:xfrm>
            <a:off x="6105525" y="3733801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3" name="Freeform 123"/>
          <p:cNvSpPr>
            <a:spLocks/>
          </p:cNvSpPr>
          <p:nvPr/>
        </p:nvSpPr>
        <p:spPr bwMode="auto">
          <a:xfrm>
            <a:off x="6248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4" name="Freeform 124"/>
          <p:cNvSpPr>
            <a:spLocks/>
          </p:cNvSpPr>
          <p:nvPr/>
        </p:nvSpPr>
        <p:spPr bwMode="auto">
          <a:xfrm>
            <a:off x="6348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5" name="Freeform 125"/>
          <p:cNvSpPr>
            <a:spLocks/>
          </p:cNvSpPr>
          <p:nvPr/>
        </p:nvSpPr>
        <p:spPr bwMode="auto">
          <a:xfrm>
            <a:off x="6419850" y="3006726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6" name="Rectangle 126"/>
          <p:cNvSpPr>
            <a:spLocks noChangeArrowheads="1"/>
          </p:cNvSpPr>
          <p:nvPr/>
        </p:nvSpPr>
        <p:spPr bwMode="auto">
          <a:xfrm>
            <a:off x="6462714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37" name="Freeform 127"/>
          <p:cNvSpPr>
            <a:spLocks/>
          </p:cNvSpPr>
          <p:nvPr/>
        </p:nvSpPr>
        <p:spPr bwMode="auto">
          <a:xfrm>
            <a:off x="8462964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8" name="Freeform 128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9" name="Freeform 129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40" name="Freeform 130"/>
          <p:cNvSpPr>
            <a:spLocks/>
          </p:cNvSpPr>
          <p:nvPr/>
        </p:nvSpPr>
        <p:spPr bwMode="auto">
          <a:xfrm>
            <a:off x="8534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41" name="Freeform 131"/>
          <p:cNvSpPr>
            <a:spLocks/>
          </p:cNvSpPr>
          <p:nvPr/>
        </p:nvSpPr>
        <p:spPr bwMode="auto">
          <a:xfrm>
            <a:off x="8620126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42" name="Freeform 132"/>
          <p:cNvSpPr>
            <a:spLocks/>
          </p:cNvSpPr>
          <p:nvPr/>
        </p:nvSpPr>
        <p:spPr bwMode="auto">
          <a:xfrm>
            <a:off x="8677276" y="3422651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43" name="Freeform 133"/>
          <p:cNvSpPr>
            <a:spLocks/>
          </p:cNvSpPr>
          <p:nvPr/>
        </p:nvSpPr>
        <p:spPr bwMode="auto">
          <a:xfrm>
            <a:off x="8620126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44" name="Freeform 134"/>
          <p:cNvSpPr>
            <a:spLocks/>
          </p:cNvSpPr>
          <p:nvPr/>
        </p:nvSpPr>
        <p:spPr bwMode="auto">
          <a:xfrm>
            <a:off x="8448676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45" name="Oval 135"/>
          <p:cNvSpPr>
            <a:spLocks noChangeArrowheads="1"/>
          </p:cNvSpPr>
          <p:nvPr/>
        </p:nvSpPr>
        <p:spPr bwMode="auto">
          <a:xfrm>
            <a:off x="8148638" y="2592389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46" name="Oval 136"/>
          <p:cNvSpPr>
            <a:spLocks noChangeArrowheads="1"/>
          </p:cNvSpPr>
          <p:nvPr/>
        </p:nvSpPr>
        <p:spPr bwMode="auto">
          <a:xfrm>
            <a:off x="8148638" y="2593976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47" name="Rectangle 137"/>
          <p:cNvSpPr>
            <a:spLocks noChangeArrowheads="1"/>
          </p:cNvSpPr>
          <p:nvPr/>
        </p:nvSpPr>
        <p:spPr bwMode="auto">
          <a:xfrm>
            <a:off x="8320089" y="2708275"/>
            <a:ext cx="40716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JFK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48" name="Freeform 138"/>
          <p:cNvSpPr>
            <a:spLocks/>
          </p:cNvSpPr>
          <p:nvPr/>
        </p:nvSpPr>
        <p:spPr bwMode="auto">
          <a:xfrm>
            <a:off x="5948364" y="4964114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49" name="Freeform 139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0" name="Freeform 140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1" name="Freeform 141"/>
          <p:cNvSpPr>
            <a:spLocks/>
          </p:cNvSpPr>
          <p:nvPr/>
        </p:nvSpPr>
        <p:spPr bwMode="auto">
          <a:xfrm>
            <a:off x="8034339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2" name="Freeform 142"/>
          <p:cNvSpPr>
            <a:spLocks/>
          </p:cNvSpPr>
          <p:nvPr/>
        </p:nvSpPr>
        <p:spPr bwMode="auto">
          <a:xfrm>
            <a:off x="7677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3" name="Freeform 143"/>
          <p:cNvSpPr>
            <a:spLocks/>
          </p:cNvSpPr>
          <p:nvPr/>
        </p:nvSpPr>
        <p:spPr bwMode="auto">
          <a:xfrm>
            <a:off x="7334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4" name="Freeform 144"/>
          <p:cNvSpPr>
            <a:spLocks/>
          </p:cNvSpPr>
          <p:nvPr/>
        </p:nvSpPr>
        <p:spPr bwMode="auto">
          <a:xfrm>
            <a:off x="7005638" y="5561014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5" name="Freeform 145"/>
          <p:cNvSpPr>
            <a:spLocks/>
          </p:cNvSpPr>
          <p:nvPr/>
        </p:nvSpPr>
        <p:spPr bwMode="auto">
          <a:xfrm>
            <a:off x="6705601" y="5457826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6" name="Freeform 146"/>
          <p:cNvSpPr>
            <a:spLocks/>
          </p:cNvSpPr>
          <p:nvPr/>
        </p:nvSpPr>
        <p:spPr bwMode="auto">
          <a:xfrm>
            <a:off x="6419850" y="5327651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7" name="Freeform 147"/>
          <p:cNvSpPr>
            <a:spLocks/>
          </p:cNvSpPr>
          <p:nvPr/>
        </p:nvSpPr>
        <p:spPr bwMode="auto">
          <a:xfrm>
            <a:off x="6162676" y="5159376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8" name="Freeform 148"/>
          <p:cNvSpPr>
            <a:spLocks/>
          </p:cNvSpPr>
          <p:nvPr/>
        </p:nvSpPr>
        <p:spPr bwMode="auto">
          <a:xfrm>
            <a:off x="5948364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9" name="Oval 149"/>
          <p:cNvSpPr>
            <a:spLocks noChangeArrowheads="1"/>
          </p:cNvSpPr>
          <p:nvPr/>
        </p:nvSpPr>
        <p:spPr bwMode="auto">
          <a:xfrm>
            <a:off x="8734425" y="1503364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60" name="Oval 150"/>
          <p:cNvSpPr>
            <a:spLocks noChangeArrowheads="1"/>
          </p:cNvSpPr>
          <p:nvPr/>
        </p:nvSpPr>
        <p:spPr bwMode="auto">
          <a:xfrm>
            <a:off x="8734425" y="1504951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61" name="Rectangle 151"/>
          <p:cNvSpPr>
            <a:spLocks noChangeArrowheads="1"/>
          </p:cNvSpPr>
          <p:nvPr/>
        </p:nvSpPr>
        <p:spPr bwMode="auto">
          <a:xfrm>
            <a:off x="8877301" y="1619250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BOS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62" name="Oval 152"/>
          <p:cNvSpPr>
            <a:spLocks noChangeArrowheads="1"/>
          </p:cNvSpPr>
          <p:nvPr/>
        </p:nvSpPr>
        <p:spPr bwMode="auto">
          <a:xfrm>
            <a:off x="7991475" y="5418139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63" name="Oval 153"/>
          <p:cNvSpPr>
            <a:spLocks noChangeArrowheads="1"/>
          </p:cNvSpPr>
          <p:nvPr/>
        </p:nvSpPr>
        <p:spPr bwMode="auto">
          <a:xfrm>
            <a:off x="7991475" y="5421314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64" name="Rectangle 154"/>
          <p:cNvSpPr>
            <a:spLocks noChangeArrowheads="1"/>
          </p:cNvSpPr>
          <p:nvPr/>
        </p:nvSpPr>
        <p:spPr bwMode="auto">
          <a:xfrm>
            <a:off x="8134351" y="5521325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MIA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65" name="Oval 155"/>
          <p:cNvSpPr>
            <a:spLocks noChangeArrowheads="1"/>
          </p:cNvSpPr>
          <p:nvPr/>
        </p:nvSpPr>
        <p:spPr bwMode="auto">
          <a:xfrm>
            <a:off x="6076950" y="2085976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66" name="Oval 156"/>
          <p:cNvSpPr>
            <a:spLocks noChangeArrowheads="1"/>
          </p:cNvSpPr>
          <p:nvPr/>
        </p:nvSpPr>
        <p:spPr bwMode="auto">
          <a:xfrm>
            <a:off x="6076950" y="2089151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67" name="Rectangle 157"/>
          <p:cNvSpPr>
            <a:spLocks noChangeArrowheads="1"/>
          </p:cNvSpPr>
          <p:nvPr/>
        </p:nvSpPr>
        <p:spPr bwMode="auto">
          <a:xfrm>
            <a:off x="6191250" y="2201863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ORD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68" name="Oval 158"/>
          <p:cNvSpPr>
            <a:spLocks noChangeArrowheads="1"/>
          </p:cNvSpPr>
          <p:nvPr/>
        </p:nvSpPr>
        <p:spPr bwMode="auto">
          <a:xfrm>
            <a:off x="2647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69" name="Oval 159"/>
          <p:cNvSpPr>
            <a:spLocks noChangeArrowheads="1"/>
          </p:cNvSpPr>
          <p:nvPr/>
        </p:nvSpPr>
        <p:spPr bwMode="auto">
          <a:xfrm>
            <a:off x="2647950" y="4668838"/>
            <a:ext cx="800100" cy="436562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70" name="Rectangle 160"/>
          <p:cNvSpPr>
            <a:spLocks noChangeArrowheads="1"/>
          </p:cNvSpPr>
          <p:nvPr/>
        </p:nvSpPr>
        <p:spPr bwMode="auto">
          <a:xfrm>
            <a:off x="2776538" y="4783138"/>
            <a:ext cx="5017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LAX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71" name="Oval 161"/>
          <p:cNvSpPr>
            <a:spLocks noChangeArrowheads="1"/>
          </p:cNvSpPr>
          <p:nvPr/>
        </p:nvSpPr>
        <p:spPr bwMode="auto">
          <a:xfrm>
            <a:off x="5119689" y="4419601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72" name="Oval 162"/>
          <p:cNvSpPr>
            <a:spLocks noChangeArrowheads="1"/>
          </p:cNvSpPr>
          <p:nvPr/>
        </p:nvSpPr>
        <p:spPr bwMode="auto">
          <a:xfrm>
            <a:off x="5119689" y="4422776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73" name="Rectangle 163"/>
          <p:cNvSpPr>
            <a:spLocks noChangeArrowheads="1"/>
          </p:cNvSpPr>
          <p:nvPr/>
        </p:nvSpPr>
        <p:spPr bwMode="auto">
          <a:xfrm>
            <a:off x="5233989" y="4537075"/>
            <a:ext cx="5418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DFW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74" name="Oval 164"/>
          <p:cNvSpPr>
            <a:spLocks noChangeArrowheads="1"/>
          </p:cNvSpPr>
          <p:nvPr/>
        </p:nvSpPr>
        <p:spPr bwMode="auto">
          <a:xfrm>
            <a:off x="2462213" y="3370264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75" name="Oval 165"/>
          <p:cNvSpPr>
            <a:spLocks noChangeArrowheads="1"/>
          </p:cNvSpPr>
          <p:nvPr/>
        </p:nvSpPr>
        <p:spPr bwMode="auto">
          <a:xfrm>
            <a:off x="2462213" y="3373439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76" name="Rectangle 166"/>
          <p:cNvSpPr>
            <a:spLocks noChangeArrowheads="1"/>
          </p:cNvSpPr>
          <p:nvPr/>
        </p:nvSpPr>
        <p:spPr bwMode="auto">
          <a:xfrm>
            <a:off x="2605089" y="3486150"/>
            <a:ext cx="44884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SFO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77" name="Rectangle 167"/>
          <p:cNvSpPr>
            <a:spLocks noChangeArrowheads="1"/>
          </p:cNvSpPr>
          <p:nvPr/>
        </p:nvSpPr>
        <p:spPr bwMode="auto">
          <a:xfrm>
            <a:off x="2390775" y="2890838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78" name="Rectangle 168"/>
          <p:cNvSpPr>
            <a:spLocks noChangeArrowheads="1"/>
          </p:cNvSpPr>
          <p:nvPr/>
        </p:nvSpPr>
        <p:spPr bwMode="auto">
          <a:xfrm>
            <a:off x="2362201" y="2916239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79" name="Rectangle 169"/>
          <p:cNvSpPr>
            <a:spLocks noChangeArrowheads="1"/>
          </p:cNvSpPr>
          <p:nvPr/>
        </p:nvSpPr>
        <p:spPr bwMode="auto">
          <a:xfrm>
            <a:off x="2362201" y="2917826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80" name="Rectangle 170"/>
          <p:cNvSpPr>
            <a:spLocks noChangeArrowheads="1"/>
          </p:cNvSpPr>
          <p:nvPr/>
        </p:nvSpPr>
        <p:spPr bwMode="auto">
          <a:xfrm>
            <a:off x="2433638" y="28781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81" name="Rectangle 171"/>
          <p:cNvSpPr>
            <a:spLocks noChangeArrowheads="1"/>
          </p:cNvSpPr>
          <p:nvPr/>
        </p:nvSpPr>
        <p:spPr bwMode="auto">
          <a:xfrm>
            <a:off x="2576513" y="30337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82" name="Rectangle 172"/>
          <p:cNvSpPr>
            <a:spLocks noChangeArrowheads="1"/>
          </p:cNvSpPr>
          <p:nvPr/>
        </p:nvSpPr>
        <p:spPr bwMode="auto">
          <a:xfrm>
            <a:off x="2405063" y="5199063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83" name="Rectangle 173"/>
          <p:cNvSpPr>
            <a:spLocks noChangeArrowheads="1"/>
          </p:cNvSpPr>
          <p:nvPr/>
        </p:nvSpPr>
        <p:spPr bwMode="auto">
          <a:xfrm>
            <a:off x="2376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84" name="Rectangle 174"/>
          <p:cNvSpPr>
            <a:spLocks noChangeArrowheads="1"/>
          </p:cNvSpPr>
          <p:nvPr/>
        </p:nvSpPr>
        <p:spPr bwMode="auto">
          <a:xfrm>
            <a:off x="2376488" y="522605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85" name="Rectangle 175"/>
          <p:cNvSpPr>
            <a:spLocks noChangeArrowheads="1"/>
          </p:cNvSpPr>
          <p:nvPr/>
        </p:nvSpPr>
        <p:spPr bwMode="auto">
          <a:xfrm>
            <a:off x="2447925" y="51863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86" name="Rectangle 176"/>
          <p:cNvSpPr>
            <a:spLocks noChangeArrowheads="1"/>
          </p:cNvSpPr>
          <p:nvPr/>
        </p:nvSpPr>
        <p:spPr bwMode="auto">
          <a:xfrm>
            <a:off x="2590800" y="53419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87" name="Rectangle 177"/>
          <p:cNvSpPr>
            <a:spLocks noChangeArrowheads="1"/>
          </p:cNvSpPr>
          <p:nvPr/>
        </p:nvSpPr>
        <p:spPr bwMode="auto">
          <a:xfrm>
            <a:off x="5176838" y="4978400"/>
            <a:ext cx="400050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88" name="Rectangle 178"/>
          <p:cNvSpPr>
            <a:spLocks noChangeArrowheads="1"/>
          </p:cNvSpPr>
          <p:nvPr/>
        </p:nvSpPr>
        <p:spPr bwMode="auto">
          <a:xfrm>
            <a:off x="5133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89" name="Rectangle 179"/>
          <p:cNvSpPr>
            <a:spLocks noChangeArrowheads="1"/>
          </p:cNvSpPr>
          <p:nvPr/>
        </p:nvSpPr>
        <p:spPr bwMode="auto">
          <a:xfrm>
            <a:off x="5133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90" name="Rectangle 180"/>
          <p:cNvSpPr>
            <a:spLocks noChangeArrowheads="1"/>
          </p:cNvSpPr>
          <p:nvPr/>
        </p:nvSpPr>
        <p:spPr bwMode="auto">
          <a:xfrm>
            <a:off x="5219700" y="49784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91" name="Rectangle 181"/>
          <p:cNvSpPr>
            <a:spLocks noChangeArrowheads="1"/>
          </p:cNvSpPr>
          <p:nvPr/>
        </p:nvSpPr>
        <p:spPr bwMode="auto">
          <a:xfrm>
            <a:off x="5362575" y="51212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92" name="Rectangle 182"/>
          <p:cNvSpPr>
            <a:spLocks noChangeArrowheads="1"/>
          </p:cNvSpPr>
          <p:nvPr/>
        </p:nvSpPr>
        <p:spPr bwMode="auto">
          <a:xfrm>
            <a:off x="7034213" y="2112963"/>
            <a:ext cx="385762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93" name="Rectangle 183"/>
          <p:cNvSpPr>
            <a:spLocks noChangeArrowheads="1"/>
          </p:cNvSpPr>
          <p:nvPr/>
        </p:nvSpPr>
        <p:spPr bwMode="auto">
          <a:xfrm>
            <a:off x="6991351" y="2138364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94" name="Rectangle 184"/>
          <p:cNvSpPr>
            <a:spLocks noChangeArrowheads="1"/>
          </p:cNvSpPr>
          <p:nvPr/>
        </p:nvSpPr>
        <p:spPr bwMode="auto">
          <a:xfrm>
            <a:off x="6991351" y="2139951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95" name="Rectangle 185"/>
          <p:cNvSpPr>
            <a:spLocks noChangeArrowheads="1"/>
          </p:cNvSpPr>
          <p:nvPr/>
        </p:nvSpPr>
        <p:spPr bwMode="auto">
          <a:xfrm>
            <a:off x="7062788" y="21002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96" name="Rectangle 186"/>
          <p:cNvSpPr>
            <a:spLocks noChangeArrowheads="1"/>
          </p:cNvSpPr>
          <p:nvPr/>
        </p:nvSpPr>
        <p:spPr bwMode="auto">
          <a:xfrm>
            <a:off x="7205663" y="22558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97" name="Rectangle 187"/>
          <p:cNvSpPr>
            <a:spLocks noChangeArrowheads="1"/>
          </p:cNvSpPr>
          <p:nvPr/>
        </p:nvSpPr>
        <p:spPr bwMode="auto">
          <a:xfrm>
            <a:off x="7920038" y="5962650"/>
            <a:ext cx="400050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98" name="Rectangle 188"/>
          <p:cNvSpPr>
            <a:spLocks noChangeArrowheads="1"/>
          </p:cNvSpPr>
          <p:nvPr/>
        </p:nvSpPr>
        <p:spPr bwMode="auto">
          <a:xfrm>
            <a:off x="7877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99" name="Rectangle 189"/>
          <p:cNvSpPr>
            <a:spLocks noChangeArrowheads="1"/>
          </p:cNvSpPr>
          <p:nvPr/>
        </p:nvSpPr>
        <p:spPr bwMode="auto">
          <a:xfrm>
            <a:off x="7877175" y="6003926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600" name="Rectangle 190"/>
          <p:cNvSpPr>
            <a:spLocks noChangeArrowheads="1"/>
          </p:cNvSpPr>
          <p:nvPr/>
        </p:nvSpPr>
        <p:spPr bwMode="auto">
          <a:xfrm>
            <a:off x="7948613" y="59642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601" name="Rectangle 191"/>
          <p:cNvSpPr>
            <a:spLocks noChangeArrowheads="1"/>
          </p:cNvSpPr>
          <p:nvPr/>
        </p:nvSpPr>
        <p:spPr bwMode="auto">
          <a:xfrm>
            <a:off x="8105775" y="610552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602" name="Rectangle 192"/>
          <p:cNvSpPr>
            <a:spLocks noChangeArrowheads="1"/>
          </p:cNvSpPr>
          <p:nvPr/>
        </p:nvSpPr>
        <p:spPr bwMode="auto">
          <a:xfrm>
            <a:off x="8963026" y="3019425"/>
            <a:ext cx="385763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603" name="Rectangle 193"/>
          <p:cNvSpPr>
            <a:spLocks noChangeArrowheads="1"/>
          </p:cNvSpPr>
          <p:nvPr/>
        </p:nvSpPr>
        <p:spPr bwMode="auto">
          <a:xfrm>
            <a:off x="8920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604" name="Rectangle 194"/>
          <p:cNvSpPr>
            <a:spLocks noChangeArrowheads="1"/>
          </p:cNvSpPr>
          <p:nvPr/>
        </p:nvSpPr>
        <p:spPr bwMode="auto">
          <a:xfrm>
            <a:off x="8920163" y="306070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605" name="Rectangle 195"/>
          <p:cNvSpPr>
            <a:spLocks noChangeArrowheads="1"/>
          </p:cNvSpPr>
          <p:nvPr/>
        </p:nvSpPr>
        <p:spPr bwMode="auto">
          <a:xfrm>
            <a:off x="8991600" y="302101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606" name="Rectangle 196"/>
          <p:cNvSpPr>
            <a:spLocks noChangeArrowheads="1"/>
          </p:cNvSpPr>
          <p:nvPr/>
        </p:nvSpPr>
        <p:spPr bwMode="auto">
          <a:xfrm>
            <a:off x="9134475" y="31623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en-US" b="1">
              <a:latin typeface="Times" panose="02020603050405020304" pitchFamily="18" charset="0"/>
            </a:endParaRPr>
          </a:p>
        </p:txBody>
      </p:sp>
      <p:pic>
        <p:nvPicPr>
          <p:cNvPr id="17607" name="Picture 1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678" name="AutoShape 198"/>
          <p:cNvCxnSpPr>
            <a:cxnSpLocks noChangeShapeType="1"/>
            <a:stCxn id="17563" idx="1"/>
            <a:endCxn id="17566" idx="5"/>
          </p:cNvCxnSpPr>
          <p:nvPr/>
        </p:nvCxnSpPr>
        <p:spPr bwMode="auto">
          <a:xfrm rot="5400000" flipH="1">
            <a:off x="5950744" y="3298032"/>
            <a:ext cx="2967038" cy="1349375"/>
          </a:xfrm>
          <a:prstGeom prst="curvedConnector3">
            <a:avLst>
              <a:gd name="adj1" fmla="val 49972"/>
            </a:avLst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25043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Floyd-Warshall, Iteration 2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3B92ADE-E5F0-482D-AC99-E45A21B5B729}" type="slidenum">
              <a:rPr lang="en-US" altLang="lv-LV" sz="1400"/>
              <a:pPr eaLnBrk="1" hangingPunct="1"/>
              <a:t>72</a:t>
            </a:fld>
            <a:endParaRPr lang="en-US" altLang="lv-LV" sz="1400"/>
          </a:p>
        </p:txBody>
      </p:sp>
      <p:sp>
        <p:nvSpPr>
          <p:cNvPr id="18437" name="Freeform 3"/>
          <p:cNvSpPr>
            <a:spLocks/>
          </p:cNvSpPr>
          <p:nvPr/>
        </p:nvSpPr>
        <p:spPr bwMode="auto">
          <a:xfrm>
            <a:off x="5834064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38" name="Freeform 4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39" name="Freeform 5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0" name="Freeform 6"/>
          <p:cNvSpPr>
            <a:spLocks/>
          </p:cNvSpPr>
          <p:nvPr/>
        </p:nvSpPr>
        <p:spPr bwMode="auto">
          <a:xfrm>
            <a:off x="3033714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1" name="Freeform 7"/>
          <p:cNvSpPr>
            <a:spLocks/>
          </p:cNvSpPr>
          <p:nvPr/>
        </p:nvSpPr>
        <p:spPr bwMode="auto">
          <a:xfrm>
            <a:off x="3248025" y="4186239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2" name="Freeform 8"/>
          <p:cNvSpPr>
            <a:spLocks/>
          </p:cNvSpPr>
          <p:nvPr/>
        </p:nvSpPr>
        <p:spPr bwMode="auto">
          <a:xfrm>
            <a:off x="3505200" y="3824289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3" name="Freeform 9"/>
          <p:cNvSpPr>
            <a:spLocks/>
          </p:cNvSpPr>
          <p:nvPr/>
        </p:nvSpPr>
        <p:spPr bwMode="auto">
          <a:xfrm>
            <a:off x="3819526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4" name="Freeform 10"/>
          <p:cNvSpPr>
            <a:spLocks/>
          </p:cNvSpPr>
          <p:nvPr/>
        </p:nvSpPr>
        <p:spPr bwMode="auto">
          <a:xfrm>
            <a:off x="4191001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5" name="Freeform 11"/>
          <p:cNvSpPr>
            <a:spLocks/>
          </p:cNvSpPr>
          <p:nvPr/>
        </p:nvSpPr>
        <p:spPr bwMode="auto">
          <a:xfrm>
            <a:off x="4562476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7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6" name="Freeform 12"/>
          <p:cNvSpPr>
            <a:spLocks/>
          </p:cNvSpPr>
          <p:nvPr/>
        </p:nvSpPr>
        <p:spPr bwMode="auto">
          <a:xfrm>
            <a:off x="4976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7" name="Freeform 13"/>
          <p:cNvSpPr>
            <a:spLocks/>
          </p:cNvSpPr>
          <p:nvPr/>
        </p:nvSpPr>
        <p:spPr bwMode="auto">
          <a:xfrm>
            <a:off x="5405438" y="2371726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8" name="Freeform 14"/>
          <p:cNvSpPr>
            <a:spLocks/>
          </p:cNvSpPr>
          <p:nvPr/>
        </p:nvSpPr>
        <p:spPr bwMode="auto">
          <a:xfrm>
            <a:off x="3162301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9" name="Freeform 15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0" name="Freeform 16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1" name="Freeform 17"/>
          <p:cNvSpPr>
            <a:spLocks/>
          </p:cNvSpPr>
          <p:nvPr/>
        </p:nvSpPr>
        <p:spPr bwMode="auto">
          <a:xfrm>
            <a:off x="8105775" y="5626101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2" name="Freeform 18"/>
          <p:cNvSpPr>
            <a:spLocks/>
          </p:cNvSpPr>
          <p:nvPr/>
        </p:nvSpPr>
        <p:spPr bwMode="auto">
          <a:xfrm>
            <a:off x="7777163" y="5781676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3" name="Freeform 19"/>
          <p:cNvSpPr>
            <a:spLocks/>
          </p:cNvSpPr>
          <p:nvPr/>
        </p:nvSpPr>
        <p:spPr bwMode="auto">
          <a:xfrm>
            <a:off x="7434264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4" name="Freeform 20"/>
          <p:cNvSpPr>
            <a:spLocks/>
          </p:cNvSpPr>
          <p:nvPr/>
        </p:nvSpPr>
        <p:spPr bwMode="auto">
          <a:xfrm>
            <a:off x="7062789" y="6015039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5" name="Freeform 21"/>
          <p:cNvSpPr>
            <a:spLocks/>
          </p:cNvSpPr>
          <p:nvPr/>
        </p:nvSpPr>
        <p:spPr bwMode="auto">
          <a:xfrm>
            <a:off x="6276976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6" name="Freeform 22"/>
          <p:cNvSpPr>
            <a:spLocks/>
          </p:cNvSpPr>
          <p:nvPr/>
        </p:nvSpPr>
        <p:spPr bwMode="auto">
          <a:xfrm>
            <a:off x="5491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7" name="Freeform 23"/>
          <p:cNvSpPr>
            <a:spLocks/>
          </p:cNvSpPr>
          <p:nvPr/>
        </p:nvSpPr>
        <p:spPr bwMode="auto">
          <a:xfrm>
            <a:off x="4733925" y="6027739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8" name="Freeform 24"/>
          <p:cNvSpPr>
            <a:spLocks/>
          </p:cNvSpPr>
          <p:nvPr/>
        </p:nvSpPr>
        <p:spPr bwMode="auto">
          <a:xfrm>
            <a:off x="4376739" y="5949951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7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7 h 66"/>
              <a:gd name="T10" fmla="*/ 0 w 225"/>
              <a:gd name="T11" fmla="*/ 26987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9" name="Freeform 25"/>
          <p:cNvSpPr>
            <a:spLocks/>
          </p:cNvSpPr>
          <p:nvPr/>
        </p:nvSpPr>
        <p:spPr bwMode="auto">
          <a:xfrm>
            <a:off x="4062413" y="5846764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0" name="Freeform 26"/>
          <p:cNvSpPr>
            <a:spLocks/>
          </p:cNvSpPr>
          <p:nvPr/>
        </p:nvSpPr>
        <p:spPr bwMode="auto">
          <a:xfrm>
            <a:off x="3776664" y="5729289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1" name="Freeform 27"/>
          <p:cNvSpPr>
            <a:spLocks/>
          </p:cNvSpPr>
          <p:nvPr/>
        </p:nvSpPr>
        <p:spPr bwMode="auto">
          <a:xfrm>
            <a:off x="3519488" y="5600701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2" name="Freeform 28"/>
          <p:cNvSpPr>
            <a:spLocks/>
          </p:cNvSpPr>
          <p:nvPr/>
        </p:nvSpPr>
        <p:spPr bwMode="auto">
          <a:xfrm>
            <a:off x="3319463" y="5445126"/>
            <a:ext cx="214312" cy="180975"/>
          </a:xfrm>
          <a:custGeom>
            <a:avLst/>
            <a:gdLst>
              <a:gd name="T0" fmla="*/ 200024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4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3" name="Freeform 29"/>
          <p:cNvSpPr>
            <a:spLocks/>
          </p:cNvSpPr>
          <p:nvPr/>
        </p:nvSpPr>
        <p:spPr bwMode="auto">
          <a:xfrm>
            <a:off x="3162300" y="5302251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4" name="Freeform 30"/>
          <p:cNvSpPr>
            <a:spLocks/>
          </p:cNvSpPr>
          <p:nvPr/>
        </p:nvSpPr>
        <p:spPr bwMode="auto">
          <a:xfrm>
            <a:off x="8834439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5" name="Freeform 31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6" name="Freeform 32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7" name="Freeform 33"/>
          <p:cNvSpPr>
            <a:spLocks/>
          </p:cNvSpPr>
          <p:nvPr/>
        </p:nvSpPr>
        <p:spPr bwMode="auto">
          <a:xfrm>
            <a:off x="9120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8" name="Freeform 34"/>
          <p:cNvSpPr>
            <a:spLocks/>
          </p:cNvSpPr>
          <p:nvPr/>
        </p:nvSpPr>
        <p:spPr bwMode="auto">
          <a:xfrm>
            <a:off x="9320214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9" name="Freeform 35"/>
          <p:cNvSpPr>
            <a:spLocks/>
          </p:cNvSpPr>
          <p:nvPr/>
        </p:nvSpPr>
        <p:spPr bwMode="auto">
          <a:xfrm>
            <a:off x="9477376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0" name="Freeform 36"/>
          <p:cNvSpPr>
            <a:spLocks/>
          </p:cNvSpPr>
          <p:nvPr/>
        </p:nvSpPr>
        <p:spPr bwMode="auto">
          <a:xfrm>
            <a:off x="9591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1" name="Freeform 37"/>
          <p:cNvSpPr>
            <a:spLocks/>
          </p:cNvSpPr>
          <p:nvPr/>
        </p:nvSpPr>
        <p:spPr bwMode="auto">
          <a:xfrm>
            <a:off x="9677401" y="2657476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2" name="Freeform 38"/>
          <p:cNvSpPr>
            <a:spLocks/>
          </p:cNvSpPr>
          <p:nvPr/>
        </p:nvSpPr>
        <p:spPr bwMode="auto">
          <a:xfrm>
            <a:off x="9734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3" name="Freeform 39"/>
          <p:cNvSpPr>
            <a:spLocks/>
          </p:cNvSpPr>
          <p:nvPr/>
        </p:nvSpPr>
        <p:spPr bwMode="auto">
          <a:xfrm>
            <a:off x="9720264" y="3136901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4" name="Freeform 40"/>
          <p:cNvSpPr>
            <a:spLocks/>
          </p:cNvSpPr>
          <p:nvPr/>
        </p:nvSpPr>
        <p:spPr bwMode="auto">
          <a:xfrm>
            <a:off x="9605964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5" name="Freeform 41"/>
          <p:cNvSpPr>
            <a:spLocks/>
          </p:cNvSpPr>
          <p:nvPr/>
        </p:nvSpPr>
        <p:spPr bwMode="auto">
          <a:xfrm>
            <a:off x="9420226" y="4017964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6" name="Freeform 42"/>
          <p:cNvSpPr>
            <a:spLocks/>
          </p:cNvSpPr>
          <p:nvPr/>
        </p:nvSpPr>
        <p:spPr bwMode="auto">
          <a:xfrm>
            <a:off x="9163050" y="4471989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7" name="Freeform 43"/>
          <p:cNvSpPr>
            <a:spLocks/>
          </p:cNvSpPr>
          <p:nvPr/>
        </p:nvSpPr>
        <p:spPr bwMode="auto">
          <a:xfrm>
            <a:off x="9005889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8" name="Freeform 44"/>
          <p:cNvSpPr>
            <a:spLocks/>
          </p:cNvSpPr>
          <p:nvPr/>
        </p:nvSpPr>
        <p:spPr bwMode="auto">
          <a:xfrm>
            <a:off x="8820151" y="5121276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9" name="Freeform 45"/>
          <p:cNvSpPr>
            <a:spLocks/>
          </p:cNvSpPr>
          <p:nvPr/>
        </p:nvSpPr>
        <p:spPr bwMode="auto">
          <a:xfrm>
            <a:off x="3033714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0" name="Freeform 46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1" name="Freeform 47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2" name="Freeform 48"/>
          <p:cNvSpPr>
            <a:spLocks/>
          </p:cNvSpPr>
          <p:nvPr/>
        </p:nvSpPr>
        <p:spPr bwMode="auto">
          <a:xfrm>
            <a:off x="8277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3" name="Freeform 49"/>
          <p:cNvSpPr>
            <a:spLocks/>
          </p:cNvSpPr>
          <p:nvPr/>
        </p:nvSpPr>
        <p:spPr bwMode="auto">
          <a:xfrm>
            <a:off x="7991476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4" name="Freeform 50"/>
          <p:cNvSpPr>
            <a:spLocks/>
          </p:cNvSpPr>
          <p:nvPr/>
        </p:nvSpPr>
        <p:spPr bwMode="auto">
          <a:xfrm>
            <a:off x="7677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5" name="Freeform 51"/>
          <p:cNvSpPr>
            <a:spLocks/>
          </p:cNvSpPr>
          <p:nvPr/>
        </p:nvSpPr>
        <p:spPr bwMode="auto">
          <a:xfrm>
            <a:off x="7334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6" name="Freeform 52"/>
          <p:cNvSpPr>
            <a:spLocks/>
          </p:cNvSpPr>
          <p:nvPr/>
        </p:nvSpPr>
        <p:spPr bwMode="auto">
          <a:xfrm>
            <a:off x="6948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7" name="Freeform 53"/>
          <p:cNvSpPr>
            <a:spLocks/>
          </p:cNvSpPr>
          <p:nvPr/>
        </p:nvSpPr>
        <p:spPr bwMode="auto">
          <a:xfrm>
            <a:off x="6534150" y="1646239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8" name="Freeform 54"/>
          <p:cNvSpPr>
            <a:spLocks/>
          </p:cNvSpPr>
          <p:nvPr/>
        </p:nvSpPr>
        <p:spPr bwMode="auto">
          <a:xfrm>
            <a:off x="6091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9" name="Freeform 55"/>
          <p:cNvSpPr>
            <a:spLocks/>
          </p:cNvSpPr>
          <p:nvPr/>
        </p:nvSpPr>
        <p:spPr bwMode="auto">
          <a:xfrm>
            <a:off x="5634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0" name="Freeform 56"/>
          <p:cNvSpPr>
            <a:spLocks/>
          </p:cNvSpPr>
          <p:nvPr/>
        </p:nvSpPr>
        <p:spPr bwMode="auto">
          <a:xfrm>
            <a:off x="5162550" y="1671639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1" name="Freeform 57"/>
          <p:cNvSpPr>
            <a:spLocks/>
          </p:cNvSpPr>
          <p:nvPr/>
        </p:nvSpPr>
        <p:spPr bwMode="auto">
          <a:xfrm>
            <a:off x="4748214" y="1749426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7 w 270"/>
              <a:gd name="T9" fmla="*/ 130175 h 82"/>
              <a:gd name="T10" fmla="*/ 14287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2" name="Freeform 58"/>
          <p:cNvSpPr>
            <a:spLocks/>
          </p:cNvSpPr>
          <p:nvPr/>
        </p:nvSpPr>
        <p:spPr bwMode="auto">
          <a:xfrm>
            <a:off x="4376738" y="1852614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3" name="Freeform 59"/>
          <p:cNvSpPr>
            <a:spLocks/>
          </p:cNvSpPr>
          <p:nvPr/>
        </p:nvSpPr>
        <p:spPr bwMode="auto">
          <a:xfrm>
            <a:off x="4048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4" name="Freeform 60"/>
          <p:cNvSpPr>
            <a:spLocks/>
          </p:cNvSpPr>
          <p:nvPr/>
        </p:nvSpPr>
        <p:spPr bwMode="auto">
          <a:xfrm>
            <a:off x="3762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5" name="Freeform 61"/>
          <p:cNvSpPr>
            <a:spLocks/>
          </p:cNvSpPr>
          <p:nvPr/>
        </p:nvSpPr>
        <p:spPr bwMode="auto">
          <a:xfrm>
            <a:off x="3476625" y="2371726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6" name="Freeform 62"/>
          <p:cNvSpPr>
            <a:spLocks/>
          </p:cNvSpPr>
          <p:nvPr/>
        </p:nvSpPr>
        <p:spPr bwMode="auto">
          <a:xfrm>
            <a:off x="3248026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7" name="Freeform 63"/>
          <p:cNvSpPr>
            <a:spLocks/>
          </p:cNvSpPr>
          <p:nvPr/>
        </p:nvSpPr>
        <p:spPr bwMode="auto">
          <a:xfrm>
            <a:off x="3033714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8" name="Freeform 64"/>
          <p:cNvSpPr>
            <a:spLocks/>
          </p:cNvSpPr>
          <p:nvPr/>
        </p:nvSpPr>
        <p:spPr bwMode="auto">
          <a:xfrm>
            <a:off x="9063039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9" name="Freeform 65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0" name="Freeform 66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1" name="Freeform 67"/>
          <p:cNvSpPr>
            <a:spLocks/>
          </p:cNvSpPr>
          <p:nvPr/>
        </p:nvSpPr>
        <p:spPr bwMode="auto">
          <a:xfrm>
            <a:off x="8620126" y="2695576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2" name="Freeform 68"/>
          <p:cNvSpPr>
            <a:spLocks/>
          </p:cNvSpPr>
          <p:nvPr/>
        </p:nvSpPr>
        <p:spPr bwMode="auto">
          <a:xfrm>
            <a:off x="8791575" y="2514601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3" name="Freeform 69"/>
          <p:cNvSpPr>
            <a:spLocks/>
          </p:cNvSpPr>
          <p:nvPr/>
        </p:nvSpPr>
        <p:spPr bwMode="auto">
          <a:xfrm>
            <a:off x="8934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4" name="Freeform 70"/>
          <p:cNvSpPr>
            <a:spLocks/>
          </p:cNvSpPr>
          <p:nvPr/>
        </p:nvSpPr>
        <p:spPr bwMode="auto">
          <a:xfrm>
            <a:off x="9034463" y="2138364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5" name="Freeform 71"/>
          <p:cNvSpPr>
            <a:spLocks/>
          </p:cNvSpPr>
          <p:nvPr/>
        </p:nvSpPr>
        <p:spPr bwMode="auto">
          <a:xfrm>
            <a:off x="8534401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6" name="Freeform 72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7" name="Freeform 73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8" name="Freeform 74"/>
          <p:cNvSpPr>
            <a:spLocks/>
          </p:cNvSpPr>
          <p:nvPr/>
        </p:nvSpPr>
        <p:spPr bwMode="auto">
          <a:xfrm>
            <a:off x="8805863" y="1646239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9" name="Freeform 75"/>
          <p:cNvSpPr>
            <a:spLocks/>
          </p:cNvSpPr>
          <p:nvPr/>
        </p:nvSpPr>
        <p:spPr bwMode="auto">
          <a:xfrm>
            <a:off x="8662988" y="1827214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0" name="Freeform 76"/>
          <p:cNvSpPr>
            <a:spLocks/>
          </p:cNvSpPr>
          <p:nvPr/>
        </p:nvSpPr>
        <p:spPr bwMode="auto">
          <a:xfrm>
            <a:off x="8577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1" name="Freeform 77"/>
          <p:cNvSpPr>
            <a:spLocks/>
          </p:cNvSpPr>
          <p:nvPr/>
        </p:nvSpPr>
        <p:spPr bwMode="auto">
          <a:xfrm>
            <a:off x="8534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2" name="Freeform 78"/>
          <p:cNvSpPr>
            <a:spLocks/>
          </p:cNvSpPr>
          <p:nvPr/>
        </p:nvSpPr>
        <p:spPr bwMode="auto">
          <a:xfrm>
            <a:off x="6148389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3" name="Freeform 79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4" name="Freeform 80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5" name="Freeform 81"/>
          <p:cNvSpPr>
            <a:spLocks/>
          </p:cNvSpPr>
          <p:nvPr/>
        </p:nvSpPr>
        <p:spPr bwMode="auto">
          <a:xfrm>
            <a:off x="8348663" y="2825751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6" name="Freeform 82"/>
          <p:cNvSpPr>
            <a:spLocks/>
          </p:cNvSpPr>
          <p:nvPr/>
        </p:nvSpPr>
        <p:spPr bwMode="auto">
          <a:xfrm>
            <a:off x="8120064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7" name="Freeform 83"/>
          <p:cNvSpPr>
            <a:spLocks/>
          </p:cNvSpPr>
          <p:nvPr/>
        </p:nvSpPr>
        <p:spPr bwMode="auto">
          <a:xfrm>
            <a:off x="7848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8" name="Freeform 84"/>
          <p:cNvSpPr>
            <a:spLocks/>
          </p:cNvSpPr>
          <p:nvPr/>
        </p:nvSpPr>
        <p:spPr bwMode="auto">
          <a:xfrm>
            <a:off x="7577139" y="3578226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9" name="Freeform 85"/>
          <p:cNvSpPr>
            <a:spLocks/>
          </p:cNvSpPr>
          <p:nvPr/>
        </p:nvSpPr>
        <p:spPr bwMode="auto">
          <a:xfrm>
            <a:off x="7248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0" name="Freeform 86"/>
          <p:cNvSpPr>
            <a:spLocks/>
          </p:cNvSpPr>
          <p:nvPr/>
        </p:nvSpPr>
        <p:spPr bwMode="auto">
          <a:xfrm>
            <a:off x="6905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1" name="Freeform 87"/>
          <p:cNvSpPr>
            <a:spLocks/>
          </p:cNvSpPr>
          <p:nvPr/>
        </p:nvSpPr>
        <p:spPr bwMode="auto">
          <a:xfrm>
            <a:off x="6534151" y="4225926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2" name="Freeform 88"/>
          <p:cNvSpPr>
            <a:spLocks/>
          </p:cNvSpPr>
          <p:nvPr/>
        </p:nvSpPr>
        <p:spPr bwMode="auto">
          <a:xfrm>
            <a:off x="6148388" y="4406901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3" name="Freeform 89"/>
          <p:cNvSpPr>
            <a:spLocks/>
          </p:cNvSpPr>
          <p:nvPr/>
        </p:nvSpPr>
        <p:spPr bwMode="auto">
          <a:xfrm>
            <a:off x="3676651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4" name="Freeform 90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5" name="Freeform 91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6" name="Freeform 92"/>
          <p:cNvSpPr>
            <a:spLocks/>
          </p:cNvSpPr>
          <p:nvPr/>
        </p:nvSpPr>
        <p:spPr bwMode="auto">
          <a:xfrm>
            <a:off x="5362575" y="4627564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7" name="Freeform 93"/>
          <p:cNvSpPr>
            <a:spLocks/>
          </p:cNvSpPr>
          <p:nvPr/>
        </p:nvSpPr>
        <p:spPr bwMode="auto">
          <a:xfrm>
            <a:off x="5162551" y="4745039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8" name="Freeform 94"/>
          <p:cNvSpPr>
            <a:spLocks/>
          </p:cNvSpPr>
          <p:nvPr/>
        </p:nvSpPr>
        <p:spPr bwMode="auto">
          <a:xfrm>
            <a:off x="4948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9" name="Freeform 95"/>
          <p:cNvSpPr>
            <a:spLocks/>
          </p:cNvSpPr>
          <p:nvPr/>
        </p:nvSpPr>
        <p:spPr bwMode="auto">
          <a:xfrm>
            <a:off x="4705350" y="4900614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0" name="Freeform 96"/>
          <p:cNvSpPr>
            <a:spLocks/>
          </p:cNvSpPr>
          <p:nvPr/>
        </p:nvSpPr>
        <p:spPr bwMode="auto">
          <a:xfrm>
            <a:off x="4205288" y="4951414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1" name="Freeform 97"/>
          <p:cNvSpPr>
            <a:spLocks/>
          </p:cNvSpPr>
          <p:nvPr/>
        </p:nvSpPr>
        <p:spPr bwMode="auto">
          <a:xfrm>
            <a:off x="3690938" y="4926014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2" name="Freeform 98"/>
          <p:cNvSpPr>
            <a:spLocks/>
          </p:cNvSpPr>
          <p:nvPr/>
        </p:nvSpPr>
        <p:spPr bwMode="auto">
          <a:xfrm>
            <a:off x="5462589" y="4186239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3" name="Freeform 99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4" name="Freeform 100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5" name="Freeform 101"/>
          <p:cNvSpPr>
            <a:spLocks/>
          </p:cNvSpPr>
          <p:nvPr/>
        </p:nvSpPr>
        <p:spPr bwMode="auto">
          <a:xfrm>
            <a:off x="6191251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6" name="Freeform 102"/>
          <p:cNvSpPr>
            <a:spLocks/>
          </p:cNvSpPr>
          <p:nvPr/>
        </p:nvSpPr>
        <p:spPr bwMode="auto">
          <a:xfrm>
            <a:off x="5991225" y="2514601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7" name="Freeform 103"/>
          <p:cNvSpPr>
            <a:spLocks/>
          </p:cNvSpPr>
          <p:nvPr/>
        </p:nvSpPr>
        <p:spPr bwMode="auto">
          <a:xfrm>
            <a:off x="5819776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8" name="Freeform 104"/>
          <p:cNvSpPr>
            <a:spLocks/>
          </p:cNvSpPr>
          <p:nvPr/>
        </p:nvSpPr>
        <p:spPr bwMode="auto">
          <a:xfrm>
            <a:off x="5691188" y="2968626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9" name="Freeform 105"/>
          <p:cNvSpPr>
            <a:spLocks/>
          </p:cNvSpPr>
          <p:nvPr/>
        </p:nvSpPr>
        <p:spPr bwMode="auto">
          <a:xfrm>
            <a:off x="5576889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0" name="Freeform 106"/>
          <p:cNvSpPr>
            <a:spLocks/>
          </p:cNvSpPr>
          <p:nvPr/>
        </p:nvSpPr>
        <p:spPr bwMode="auto">
          <a:xfrm>
            <a:off x="5505451" y="3448051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1" name="Freeform 107"/>
          <p:cNvSpPr>
            <a:spLocks/>
          </p:cNvSpPr>
          <p:nvPr/>
        </p:nvSpPr>
        <p:spPr bwMode="auto">
          <a:xfrm>
            <a:off x="5462589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2" name="Rectangle 108"/>
          <p:cNvSpPr>
            <a:spLocks noChangeArrowheads="1"/>
          </p:cNvSpPr>
          <p:nvPr/>
        </p:nvSpPr>
        <p:spPr bwMode="auto">
          <a:xfrm>
            <a:off x="5462589" y="3940176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43" name="Freeform 109"/>
          <p:cNvSpPr>
            <a:spLocks/>
          </p:cNvSpPr>
          <p:nvPr/>
        </p:nvSpPr>
        <p:spPr bwMode="auto">
          <a:xfrm>
            <a:off x="3548064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4" name="Freeform 110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5" name="Freeform 111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6" name="Freeform 112"/>
          <p:cNvSpPr>
            <a:spLocks/>
          </p:cNvSpPr>
          <p:nvPr/>
        </p:nvSpPr>
        <p:spPr bwMode="auto">
          <a:xfrm>
            <a:off x="5062539" y="4303714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7" name="Freeform 113"/>
          <p:cNvSpPr>
            <a:spLocks/>
          </p:cNvSpPr>
          <p:nvPr/>
        </p:nvSpPr>
        <p:spPr bwMode="auto">
          <a:xfrm>
            <a:off x="4591051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8" name="Freeform 114"/>
          <p:cNvSpPr>
            <a:spLocks/>
          </p:cNvSpPr>
          <p:nvPr/>
        </p:nvSpPr>
        <p:spPr bwMode="auto">
          <a:xfrm>
            <a:off x="4076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9" name="Freeform 115"/>
          <p:cNvSpPr>
            <a:spLocks/>
          </p:cNvSpPr>
          <p:nvPr/>
        </p:nvSpPr>
        <p:spPr bwMode="auto">
          <a:xfrm>
            <a:off x="3562350" y="3641726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0" name="Freeform 116"/>
          <p:cNvSpPr>
            <a:spLocks/>
          </p:cNvSpPr>
          <p:nvPr/>
        </p:nvSpPr>
        <p:spPr bwMode="auto">
          <a:xfrm>
            <a:off x="6477001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1" name="Freeform 117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2" name="Freeform 118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3" name="Freeform 119"/>
          <p:cNvSpPr>
            <a:spLocks/>
          </p:cNvSpPr>
          <p:nvPr/>
        </p:nvSpPr>
        <p:spPr bwMode="auto">
          <a:xfrm>
            <a:off x="5505451" y="4419601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4" name="Freeform 120"/>
          <p:cNvSpPr>
            <a:spLocks/>
          </p:cNvSpPr>
          <p:nvPr/>
        </p:nvSpPr>
        <p:spPr bwMode="auto">
          <a:xfrm>
            <a:off x="5734050" y="4200526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5" name="Freeform 121"/>
          <p:cNvSpPr>
            <a:spLocks/>
          </p:cNvSpPr>
          <p:nvPr/>
        </p:nvSpPr>
        <p:spPr bwMode="auto">
          <a:xfrm>
            <a:off x="5934076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6" name="Freeform 122"/>
          <p:cNvSpPr>
            <a:spLocks/>
          </p:cNvSpPr>
          <p:nvPr/>
        </p:nvSpPr>
        <p:spPr bwMode="auto">
          <a:xfrm>
            <a:off x="6105525" y="3733801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7" name="Freeform 123"/>
          <p:cNvSpPr>
            <a:spLocks/>
          </p:cNvSpPr>
          <p:nvPr/>
        </p:nvSpPr>
        <p:spPr bwMode="auto">
          <a:xfrm>
            <a:off x="6248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8" name="Freeform 124"/>
          <p:cNvSpPr>
            <a:spLocks/>
          </p:cNvSpPr>
          <p:nvPr/>
        </p:nvSpPr>
        <p:spPr bwMode="auto">
          <a:xfrm>
            <a:off x="6348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9" name="Freeform 125"/>
          <p:cNvSpPr>
            <a:spLocks/>
          </p:cNvSpPr>
          <p:nvPr/>
        </p:nvSpPr>
        <p:spPr bwMode="auto">
          <a:xfrm>
            <a:off x="6419850" y="3006726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0" name="Rectangle 126"/>
          <p:cNvSpPr>
            <a:spLocks noChangeArrowheads="1"/>
          </p:cNvSpPr>
          <p:nvPr/>
        </p:nvSpPr>
        <p:spPr bwMode="auto">
          <a:xfrm>
            <a:off x="6462714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61" name="Freeform 127"/>
          <p:cNvSpPr>
            <a:spLocks/>
          </p:cNvSpPr>
          <p:nvPr/>
        </p:nvSpPr>
        <p:spPr bwMode="auto">
          <a:xfrm>
            <a:off x="8462964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2" name="Freeform 128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3" name="Freeform 129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4" name="Freeform 130"/>
          <p:cNvSpPr>
            <a:spLocks/>
          </p:cNvSpPr>
          <p:nvPr/>
        </p:nvSpPr>
        <p:spPr bwMode="auto">
          <a:xfrm>
            <a:off x="8534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5" name="Freeform 131"/>
          <p:cNvSpPr>
            <a:spLocks/>
          </p:cNvSpPr>
          <p:nvPr/>
        </p:nvSpPr>
        <p:spPr bwMode="auto">
          <a:xfrm>
            <a:off x="8620126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6" name="Freeform 132"/>
          <p:cNvSpPr>
            <a:spLocks/>
          </p:cNvSpPr>
          <p:nvPr/>
        </p:nvSpPr>
        <p:spPr bwMode="auto">
          <a:xfrm>
            <a:off x="8677276" y="3422651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7" name="Freeform 133"/>
          <p:cNvSpPr>
            <a:spLocks/>
          </p:cNvSpPr>
          <p:nvPr/>
        </p:nvSpPr>
        <p:spPr bwMode="auto">
          <a:xfrm>
            <a:off x="8620126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8" name="Freeform 134"/>
          <p:cNvSpPr>
            <a:spLocks/>
          </p:cNvSpPr>
          <p:nvPr/>
        </p:nvSpPr>
        <p:spPr bwMode="auto">
          <a:xfrm>
            <a:off x="8448676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9" name="Oval 135"/>
          <p:cNvSpPr>
            <a:spLocks noChangeArrowheads="1"/>
          </p:cNvSpPr>
          <p:nvPr/>
        </p:nvSpPr>
        <p:spPr bwMode="auto">
          <a:xfrm>
            <a:off x="8148638" y="2592389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70" name="Oval 136"/>
          <p:cNvSpPr>
            <a:spLocks noChangeArrowheads="1"/>
          </p:cNvSpPr>
          <p:nvPr/>
        </p:nvSpPr>
        <p:spPr bwMode="auto">
          <a:xfrm>
            <a:off x="8148638" y="2593976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71" name="Rectangle 137"/>
          <p:cNvSpPr>
            <a:spLocks noChangeArrowheads="1"/>
          </p:cNvSpPr>
          <p:nvPr/>
        </p:nvSpPr>
        <p:spPr bwMode="auto">
          <a:xfrm>
            <a:off x="8320089" y="2708275"/>
            <a:ext cx="40716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JFK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572" name="Freeform 138"/>
          <p:cNvSpPr>
            <a:spLocks/>
          </p:cNvSpPr>
          <p:nvPr/>
        </p:nvSpPr>
        <p:spPr bwMode="auto">
          <a:xfrm>
            <a:off x="5948364" y="4964114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73" name="Freeform 139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74" name="Freeform 140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75" name="Freeform 141"/>
          <p:cNvSpPr>
            <a:spLocks/>
          </p:cNvSpPr>
          <p:nvPr/>
        </p:nvSpPr>
        <p:spPr bwMode="auto">
          <a:xfrm>
            <a:off x="8034339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76" name="Freeform 142"/>
          <p:cNvSpPr>
            <a:spLocks/>
          </p:cNvSpPr>
          <p:nvPr/>
        </p:nvSpPr>
        <p:spPr bwMode="auto">
          <a:xfrm>
            <a:off x="7677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77" name="Freeform 143"/>
          <p:cNvSpPr>
            <a:spLocks/>
          </p:cNvSpPr>
          <p:nvPr/>
        </p:nvSpPr>
        <p:spPr bwMode="auto">
          <a:xfrm>
            <a:off x="7334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78" name="Freeform 144"/>
          <p:cNvSpPr>
            <a:spLocks/>
          </p:cNvSpPr>
          <p:nvPr/>
        </p:nvSpPr>
        <p:spPr bwMode="auto">
          <a:xfrm>
            <a:off x="7005638" y="5561014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79" name="Freeform 145"/>
          <p:cNvSpPr>
            <a:spLocks/>
          </p:cNvSpPr>
          <p:nvPr/>
        </p:nvSpPr>
        <p:spPr bwMode="auto">
          <a:xfrm>
            <a:off x="6705601" y="5457826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80" name="Freeform 146"/>
          <p:cNvSpPr>
            <a:spLocks/>
          </p:cNvSpPr>
          <p:nvPr/>
        </p:nvSpPr>
        <p:spPr bwMode="auto">
          <a:xfrm>
            <a:off x="6419850" y="5327651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81" name="Freeform 147"/>
          <p:cNvSpPr>
            <a:spLocks/>
          </p:cNvSpPr>
          <p:nvPr/>
        </p:nvSpPr>
        <p:spPr bwMode="auto">
          <a:xfrm>
            <a:off x="6162676" y="5159376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82" name="Freeform 148"/>
          <p:cNvSpPr>
            <a:spLocks/>
          </p:cNvSpPr>
          <p:nvPr/>
        </p:nvSpPr>
        <p:spPr bwMode="auto">
          <a:xfrm>
            <a:off x="5948364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83" name="Oval 149"/>
          <p:cNvSpPr>
            <a:spLocks noChangeArrowheads="1"/>
          </p:cNvSpPr>
          <p:nvPr/>
        </p:nvSpPr>
        <p:spPr bwMode="auto">
          <a:xfrm>
            <a:off x="8734425" y="1503364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84" name="Oval 150"/>
          <p:cNvSpPr>
            <a:spLocks noChangeArrowheads="1"/>
          </p:cNvSpPr>
          <p:nvPr/>
        </p:nvSpPr>
        <p:spPr bwMode="auto">
          <a:xfrm>
            <a:off x="8734425" y="1504951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85" name="Rectangle 151"/>
          <p:cNvSpPr>
            <a:spLocks noChangeArrowheads="1"/>
          </p:cNvSpPr>
          <p:nvPr/>
        </p:nvSpPr>
        <p:spPr bwMode="auto">
          <a:xfrm>
            <a:off x="8877301" y="1619250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BOS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586" name="Oval 152"/>
          <p:cNvSpPr>
            <a:spLocks noChangeArrowheads="1"/>
          </p:cNvSpPr>
          <p:nvPr/>
        </p:nvSpPr>
        <p:spPr bwMode="auto">
          <a:xfrm>
            <a:off x="7991475" y="5418139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87" name="Oval 153"/>
          <p:cNvSpPr>
            <a:spLocks noChangeArrowheads="1"/>
          </p:cNvSpPr>
          <p:nvPr/>
        </p:nvSpPr>
        <p:spPr bwMode="auto">
          <a:xfrm>
            <a:off x="7991475" y="5421314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88" name="Rectangle 154"/>
          <p:cNvSpPr>
            <a:spLocks noChangeArrowheads="1"/>
          </p:cNvSpPr>
          <p:nvPr/>
        </p:nvSpPr>
        <p:spPr bwMode="auto">
          <a:xfrm>
            <a:off x="8134351" y="5521325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MIA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589" name="Oval 155"/>
          <p:cNvSpPr>
            <a:spLocks noChangeArrowheads="1"/>
          </p:cNvSpPr>
          <p:nvPr/>
        </p:nvSpPr>
        <p:spPr bwMode="auto">
          <a:xfrm>
            <a:off x="6076950" y="2085976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90" name="Oval 156"/>
          <p:cNvSpPr>
            <a:spLocks noChangeArrowheads="1"/>
          </p:cNvSpPr>
          <p:nvPr/>
        </p:nvSpPr>
        <p:spPr bwMode="auto">
          <a:xfrm>
            <a:off x="6076950" y="2089151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91" name="Rectangle 157"/>
          <p:cNvSpPr>
            <a:spLocks noChangeArrowheads="1"/>
          </p:cNvSpPr>
          <p:nvPr/>
        </p:nvSpPr>
        <p:spPr bwMode="auto">
          <a:xfrm>
            <a:off x="6191250" y="2201863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ORD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592" name="Oval 158"/>
          <p:cNvSpPr>
            <a:spLocks noChangeArrowheads="1"/>
          </p:cNvSpPr>
          <p:nvPr/>
        </p:nvSpPr>
        <p:spPr bwMode="auto">
          <a:xfrm>
            <a:off x="2647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93" name="Oval 159"/>
          <p:cNvSpPr>
            <a:spLocks noChangeArrowheads="1"/>
          </p:cNvSpPr>
          <p:nvPr/>
        </p:nvSpPr>
        <p:spPr bwMode="auto">
          <a:xfrm>
            <a:off x="2647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94" name="Rectangle 160"/>
          <p:cNvSpPr>
            <a:spLocks noChangeArrowheads="1"/>
          </p:cNvSpPr>
          <p:nvPr/>
        </p:nvSpPr>
        <p:spPr bwMode="auto">
          <a:xfrm>
            <a:off x="2776538" y="4783138"/>
            <a:ext cx="5017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LAX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595" name="Oval 161"/>
          <p:cNvSpPr>
            <a:spLocks noChangeArrowheads="1"/>
          </p:cNvSpPr>
          <p:nvPr/>
        </p:nvSpPr>
        <p:spPr bwMode="auto">
          <a:xfrm>
            <a:off x="5119689" y="4419601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96" name="Oval 162"/>
          <p:cNvSpPr>
            <a:spLocks noChangeArrowheads="1"/>
          </p:cNvSpPr>
          <p:nvPr/>
        </p:nvSpPr>
        <p:spPr bwMode="auto">
          <a:xfrm>
            <a:off x="5119689" y="4422776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97" name="Rectangle 163"/>
          <p:cNvSpPr>
            <a:spLocks noChangeArrowheads="1"/>
          </p:cNvSpPr>
          <p:nvPr/>
        </p:nvSpPr>
        <p:spPr bwMode="auto">
          <a:xfrm>
            <a:off x="5233989" y="4537075"/>
            <a:ext cx="5418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DFW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598" name="Oval 164"/>
          <p:cNvSpPr>
            <a:spLocks noChangeArrowheads="1"/>
          </p:cNvSpPr>
          <p:nvPr/>
        </p:nvSpPr>
        <p:spPr bwMode="auto">
          <a:xfrm>
            <a:off x="2462213" y="3370264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99" name="Oval 165"/>
          <p:cNvSpPr>
            <a:spLocks noChangeArrowheads="1"/>
          </p:cNvSpPr>
          <p:nvPr/>
        </p:nvSpPr>
        <p:spPr bwMode="auto">
          <a:xfrm>
            <a:off x="2462213" y="3373439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00" name="Rectangle 166"/>
          <p:cNvSpPr>
            <a:spLocks noChangeArrowheads="1"/>
          </p:cNvSpPr>
          <p:nvPr/>
        </p:nvSpPr>
        <p:spPr bwMode="auto">
          <a:xfrm>
            <a:off x="2605089" y="3486150"/>
            <a:ext cx="44884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SFO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01" name="Rectangle 167"/>
          <p:cNvSpPr>
            <a:spLocks noChangeArrowheads="1"/>
          </p:cNvSpPr>
          <p:nvPr/>
        </p:nvSpPr>
        <p:spPr bwMode="auto">
          <a:xfrm>
            <a:off x="2390775" y="2890838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02" name="Rectangle 168"/>
          <p:cNvSpPr>
            <a:spLocks noChangeArrowheads="1"/>
          </p:cNvSpPr>
          <p:nvPr/>
        </p:nvSpPr>
        <p:spPr bwMode="auto">
          <a:xfrm>
            <a:off x="2362201" y="2916239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03" name="Rectangle 169"/>
          <p:cNvSpPr>
            <a:spLocks noChangeArrowheads="1"/>
          </p:cNvSpPr>
          <p:nvPr/>
        </p:nvSpPr>
        <p:spPr bwMode="auto">
          <a:xfrm>
            <a:off x="2362201" y="2917826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04" name="Rectangle 170"/>
          <p:cNvSpPr>
            <a:spLocks noChangeArrowheads="1"/>
          </p:cNvSpPr>
          <p:nvPr/>
        </p:nvSpPr>
        <p:spPr bwMode="auto">
          <a:xfrm>
            <a:off x="2433638" y="28781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05" name="Rectangle 171"/>
          <p:cNvSpPr>
            <a:spLocks noChangeArrowheads="1"/>
          </p:cNvSpPr>
          <p:nvPr/>
        </p:nvSpPr>
        <p:spPr bwMode="auto">
          <a:xfrm>
            <a:off x="2576513" y="30337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06" name="Rectangle 172"/>
          <p:cNvSpPr>
            <a:spLocks noChangeArrowheads="1"/>
          </p:cNvSpPr>
          <p:nvPr/>
        </p:nvSpPr>
        <p:spPr bwMode="auto">
          <a:xfrm>
            <a:off x="2405063" y="5199063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07" name="Rectangle 173"/>
          <p:cNvSpPr>
            <a:spLocks noChangeArrowheads="1"/>
          </p:cNvSpPr>
          <p:nvPr/>
        </p:nvSpPr>
        <p:spPr bwMode="auto">
          <a:xfrm>
            <a:off x="2376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08" name="Rectangle 174"/>
          <p:cNvSpPr>
            <a:spLocks noChangeArrowheads="1"/>
          </p:cNvSpPr>
          <p:nvPr/>
        </p:nvSpPr>
        <p:spPr bwMode="auto">
          <a:xfrm>
            <a:off x="2376488" y="522605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09" name="Rectangle 175"/>
          <p:cNvSpPr>
            <a:spLocks noChangeArrowheads="1"/>
          </p:cNvSpPr>
          <p:nvPr/>
        </p:nvSpPr>
        <p:spPr bwMode="auto">
          <a:xfrm>
            <a:off x="2447925" y="51863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10" name="Rectangle 176"/>
          <p:cNvSpPr>
            <a:spLocks noChangeArrowheads="1"/>
          </p:cNvSpPr>
          <p:nvPr/>
        </p:nvSpPr>
        <p:spPr bwMode="auto">
          <a:xfrm>
            <a:off x="2590800" y="53419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11" name="Rectangle 177"/>
          <p:cNvSpPr>
            <a:spLocks noChangeArrowheads="1"/>
          </p:cNvSpPr>
          <p:nvPr/>
        </p:nvSpPr>
        <p:spPr bwMode="auto">
          <a:xfrm>
            <a:off x="5176838" y="4978400"/>
            <a:ext cx="400050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12" name="Rectangle 178"/>
          <p:cNvSpPr>
            <a:spLocks noChangeArrowheads="1"/>
          </p:cNvSpPr>
          <p:nvPr/>
        </p:nvSpPr>
        <p:spPr bwMode="auto">
          <a:xfrm>
            <a:off x="5133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13" name="Rectangle 179"/>
          <p:cNvSpPr>
            <a:spLocks noChangeArrowheads="1"/>
          </p:cNvSpPr>
          <p:nvPr/>
        </p:nvSpPr>
        <p:spPr bwMode="auto">
          <a:xfrm>
            <a:off x="5133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14" name="Rectangle 180"/>
          <p:cNvSpPr>
            <a:spLocks noChangeArrowheads="1"/>
          </p:cNvSpPr>
          <p:nvPr/>
        </p:nvSpPr>
        <p:spPr bwMode="auto">
          <a:xfrm>
            <a:off x="5219700" y="49784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15" name="Rectangle 181"/>
          <p:cNvSpPr>
            <a:spLocks noChangeArrowheads="1"/>
          </p:cNvSpPr>
          <p:nvPr/>
        </p:nvSpPr>
        <p:spPr bwMode="auto">
          <a:xfrm>
            <a:off x="5362575" y="51212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16" name="Rectangle 182"/>
          <p:cNvSpPr>
            <a:spLocks noChangeArrowheads="1"/>
          </p:cNvSpPr>
          <p:nvPr/>
        </p:nvSpPr>
        <p:spPr bwMode="auto">
          <a:xfrm>
            <a:off x="7034213" y="2112963"/>
            <a:ext cx="385762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17" name="Rectangle 183"/>
          <p:cNvSpPr>
            <a:spLocks noChangeArrowheads="1"/>
          </p:cNvSpPr>
          <p:nvPr/>
        </p:nvSpPr>
        <p:spPr bwMode="auto">
          <a:xfrm>
            <a:off x="6991351" y="2138364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18" name="Rectangle 184"/>
          <p:cNvSpPr>
            <a:spLocks noChangeArrowheads="1"/>
          </p:cNvSpPr>
          <p:nvPr/>
        </p:nvSpPr>
        <p:spPr bwMode="auto">
          <a:xfrm>
            <a:off x="6991351" y="2139951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19" name="Rectangle 185"/>
          <p:cNvSpPr>
            <a:spLocks noChangeArrowheads="1"/>
          </p:cNvSpPr>
          <p:nvPr/>
        </p:nvSpPr>
        <p:spPr bwMode="auto">
          <a:xfrm>
            <a:off x="7062788" y="21002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20" name="Rectangle 186"/>
          <p:cNvSpPr>
            <a:spLocks noChangeArrowheads="1"/>
          </p:cNvSpPr>
          <p:nvPr/>
        </p:nvSpPr>
        <p:spPr bwMode="auto">
          <a:xfrm>
            <a:off x="7205663" y="22558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21" name="Rectangle 187"/>
          <p:cNvSpPr>
            <a:spLocks noChangeArrowheads="1"/>
          </p:cNvSpPr>
          <p:nvPr/>
        </p:nvSpPr>
        <p:spPr bwMode="auto">
          <a:xfrm>
            <a:off x="7920038" y="5962650"/>
            <a:ext cx="400050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22" name="Rectangle 188"/>
          <p:cNvSpPr>
            <a:spLocks noChangeArrowheads="1"/>
          </p:cNvSpPr>
          <p:nvPr/>
        </p:nvSpPr>
        <p:spPr bwMode="auto">
          <a:xfrm>
            <a:off x="7877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23" name="Rectangle 189"/>
          <p:cNvSpPr>
            <a:spLocks noChangeArrowheads="1"/>
          </p:cNvSpPr>
          <p:nvPr/>
        </p:nvSpPr>
        <p:spPr bwMode="auto">
          <a:xfrm>
            <a:off x="7877175" y="6003926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24" name="Rectangle 190"/>
          <p:cNvSpPr>
            <a:spLocks noChangeArrowheads="1"/>
          </p:cNvSpPr>
          <p:nvPr/>
        </p:nvSpPr>
        <p:spPr bwMode="auto">
          <a:xfrm>
            <a:off x="7948613" y="59642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25" name="Rectangle 191"/>
          <p:cNvSpPr>
            <a:spLocks noChangeArrowheads="1"/>
          </p:cNvSpPr>
          <p:nvPr/>
        </p:nvSpPr>
        <p:spPr bwMode="auto">
          <a:xfrm>
            <a:off x="8105775" y="610552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26" name="Rectangle 192"/>
          <p:cNvSpPr>
            <a:spLocks noChangeArrowheads="1"/>
          </p:cNvSpPr>
          <p:nvPr/>
        </p:nvSpPr>
        <p:spPr bwMode="auto">
          <a:xfrm>
            <a:off x="8963026" y="3019425"/>
            <a:ext cx="385763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27" name="Rectangle 193"/>
          <p:cNvSpPr>
            <a:spLocks noChangeArrowheads="1"/>
          </p:cNvSpPr>
          <p:nvPr/>
        </p:nvSpPr>
        <p:spPr bwMode="auto">
          <a:xfrm>
            <a:off x="8920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28" name="Rectangle 194"/>
          <p:cNvSpPr>
            <a:spLocks noChangeArrowheads="1"/>
          </p:cNvSpPr>
          <p:nvPr/>
        </p:nvSpPr>
        <p:spPr bwMode="auto">
          <a:xfrm>
            <a:off x="8920163" y="306070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29" name="Rectangle 195"/>
          <p:cNvSpPr>
            <a:spLocks noChangeArrowheads="1"/>
          </p:cNvSpPr>
          <p:nvPr/>
        </p:nvSpPr>
        <p:spPr bwMode="auto">
          <a:xfrm>
            <a:off x="8991600" y="302101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30" name="Rectangle 196"/>
          <p:cNvSpPr>
            <a:spLocks noChangeArrowheads="1"/>
          </p:cNvSpPr>
          <p:nvPr/>
        </p:nvSpPr>
        <p:spPr bwMode="auto">
          <a:xfrm>
            <a:off x="9134475" y="31623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en-US" b="1">
              <a:latin typeface="Times" panose="02020603050405020304" pitchFamily="18" charset="0"/>
            </a:endParaRPr>
          </a:p>
        </p:txBody>
      </p:sp>
      <p:pic>
        <p:nvPicPr>
          <p:cNvPr id="18631" name="Picture 1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32" name="AutoShape 198"/>
          <p:cNvCxnSpPr>
            <a:cxnSpLocks noChangeShapeType="1"/>
            <a:stCxn id="18587" idx="1"/>
            <a:endCxn id="18590" idx="5"/>
          </p:cNvCxnSpPr>
          <p:nvPr/>
        </p:nvCxnSpPr>
        <p:spPr bwMode="auto">
          <a:xfrm rot="5400000" flipH="1">
            <a:off x="5950744" y="3298032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537500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Floyd-Warshall, Iteration 3</a:t>
            </a: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C8722B4-8BBF-4375-BA91-3E2D7DCFE3AD}" type="slidenum">
              <a:rPr lang="en-US" altLang="lv-LV" sz="1400"/>
              <a:pPr eaLnBrk="1" hangingPunct="1"/>
              <a:t>73</a:t>
            </a:fld>
            <a:endParaRPr lang="en-US" altLang="lv-LV" sz="1400"/>
          </a:p>
        </p:txBody>
      </p:sp>
      <p:sp>
        <p:nvSpPr>
          <p:cNvPr id="19461" name="Freeform 3"/>
          <p:cNvSpPr>
            <a:spLocks/>
          </p:cNvSpPr>
          <p:nvPr/>
        </p:nvSpPr>
        <p:spPr bwMode="auto">
          <a:xfrm>
            <a:off x="5834064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62" name="Freeform 4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63" name="Freeform 5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64" name="Freeform 6"/>
          <p:cNvSpPr>
            <a:spLocks/>
          </p:cNvSpPr>
          <p:nvPr/>
        </p:nvSpPr>
        <p:spPr bwMode="auto">
          <a:xfrm>
            <a:off x="3033714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65" name="Freeform 7"/>
          <p:cNvSpPr>
            <a:spLocks/>
          </p:cNvSpPr>
          <p:nvPr/>
        </p:nvSpPr>
        <p:spPr bwMode="auto">
          <a:xfrm>
            <a:off x="3248025" y="4186239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66" name="Freeform 8"/>
          <p:cNvSpPr>
            <a:spLocks/>
          </p:cNvSpPr>
          <p:nvPr/>
        </p:nvSpPr>
        <p:spPr bwMode="auto">
          <a:xfrm>
            <a:off x="3505200" y="3824289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67" name="Freeform 9"/>
          <p:cNvSpPr>
            <a:spLocks/>
          </p:cNvSpPr>
          <p:nvPr/>
        </p:nvSpPr>
        <p:spPr bwMode="auto">
          <a:xfrm>
            <a:off x="3819526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68" name="Freeform 10"/>
          <p:cNvSpPr>
            <a:spLocks/>
          </p:cNvSpPr>
          <p:nvPr/>
        </p:nvSpPr>
        <p:spPr bwMode="auto">
          <a:xfrm>
            <a:off x="4191001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69" name="Freeform 11"/>
          <p:cNvSpPr>
            <a:spLocks/>
          </p:cNvSpPr>
          <p:nvPr/>
        </p:nvSpPr>
        <p:spPr bwMode="auto">
          <a:xfrm>
            <a:off x="4562476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7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0" name="Freeform 12"/>
          <p:cNvSpPr>
            <a:spLocks/>
          </p:cNvSpPr>
          <p:nvPr/>
        </p:nvSpPr>
        <p:spPr bwMode="auto">
          <a:xfrm>
            <a:off x="4976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1" name="Freeform 13"/>
          <p:cNvSpPr>
            <a:spLocks/>
          </p:cNvSpPr>
          <p:nvPr/>
        </p:nvSpPr>
        <p:spPr bwMode="auto">
          <a:xfrm>
            <a:off x="5405438" y="2371726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2" name="Freeform 14"/>
          <p:cNvSpPr>
            <a:spLocks/>
          </p:cNvSpPr>
          <p:nvPr/>
        </p:nvSpPr>
        <p:spPr bwMode="auto">
          <a:xfrm>
            <a:off x="3162301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3" name="Freeform 15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4" name="Freeform 16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5" name="Freeform 17"/>
          <p:cNvSpPr>
            <a:spLocks/>
          </p:cNvSpPr>
          <p:nvPr/>
        </p:nvSpPr>
        <p:spPr bwMode="auto">
          <a:xfrm>
            <a:off x="8105775" y="5626101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6" name="Freeform 18"/>
          <p:cNvSpPr>
            <a:spLocks/>
          </p:cNvSpPr>
          <p:nvPr/>
        </p:nvSpPr>
        <p:spPr bwMode="auto">
          <a:xfrm>
            <a:off x="7777163" y="5781676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7" name="Freeform 19"/>
          <p:cNvSpPr>
            <a:spLocks/>
          </p:cNvSpPr>
          <p:nvPr/>
        </p:nvSpPr>
        <p:spPr bwMode="auto">
          <a:xfrm>
            <a:off x="7434264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8" name="Freeform 20"/>
          <p:cNvSpPr>
            <a:spLocks/>
          </p:cNvSpPr>
          <p:nvPr/>
        </p:nvSpPr>
        <p:spPr bwMode="auto">
          <a:xfrm>
            <a:off x="7062789" y="6015039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9" name="Freeform 21"/>
          <p:cNvSpPr>
            <a:spLocks/>
          </p:cNvSpPr>
          <p:nvPr/>
        </p:nvSpPr>
        <p:spPr bwMode="auto">
          <a:xfrm>
            <a:off x="6276976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0" name="Freeform 22"/>
          <p:cNvSpPr>
            <a:spLocks/>
          </p:cNvSpPr>
          <p:nvPr/>
        </p:nvSpPr>
        <p:spPr bwMode="auto">
          <a:xfrm>
            <a:off x="5491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1" name="Freeform 23"/>
          <p:cNvSpPr>
            <a:spLocks/>
          </p:cNvSpPr>
          <p:nvPr/>
        </p:nvSpPr>
        <p:spPr bwMode="auto">
          <a:xfrm>
            <a:off x="4733925" y="6027739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2" name="Freeform 24"/>
          <p:cNvSpPr>
            <a:spLocks/>
          </p:cNvSpPr>
          <p:nvPr/>
        </p:nvSpPr>
        <p:spPr bwMode="auto">
          <a:xfrm>
            <a:off x="4376739" y="5949951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7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7 h 66"/>
              <a:gd name="T10" fmla="*/ 0 w 225"/>
              <a:gd name="T11" fmla="*/ 26987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3" name="Freeform 25"/>
          <p:cNvSpPr>
            <a:spLocks/>
          </p:cNvSpPr>
          <p:nvPr/>
        </p:nvSpPr>
        <p:spPr bwMode="auto">
          <a:xfrm>
            <a:off x="4062413" y="5846764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4" name="Freeform 26"/>
          <p:cNvSpPr>
            <a:spLocks/>
          </p:cNvSpPr>
          <p:nvPr/>
        </p:nvSpPr>
        <p:spPr bwMode="auto">
          <a:xfrm>
            <a:off x="3776664" y="5729289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5" name="Freeform 27"/>
          <p:cNvSpPr>
            <a:spLocks/>
          </p:cNvSpPr>
          <p:nvPr/>
        </p:nvSpPr>
        <p:spPr bwMode="auto">
          <a:xfrm>
            <a:off x="3519488" y="5600701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6" name="Freeform 28"/>
          <p:cNvSpPr>
            <a:spLocks/>
          </p:cNvSpPr>
          <p:nvPr/>
        </p:nvSpPr>
        <p:spPr bwMode="auto">
          <a:xfrm>
            <a:off x="3319463" y="5445126"/>
            <a:ext cx="214312" cy="180975"/>
          </a:xfrm>
          <a:custGeom>
            <a:avLst/>
            <a:gdLst>
              <a:gd name="T0" fmla="*/ 200024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4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7" name="Freeform 29"/>
          <p:cNvSpPr>
            <a:spLocks/>
          </p:cNvSpPr>
          <p:nvPr/>
        </p:nvSpPr>
        <p:spPr bwMode="auto">
          <a:xfrm>
            <a:off x="3162300" y="5302251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8" name="Freeform 30"/>
          <p:cNvSpPr>
            <a:spLocks/>
          </p:cNvSpPr>
          <p:nvPr/>
        </p:nvSpPr>
        <p:spPr bwMode="auto">
          <a:xfrm>
            <a:off x="8834439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9" name="Freeform 31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0" name="Freeform 32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1" name="Freeform 33"/>
          <p:cNvSpPr>
            <a:spLocks/>
          </p:cNvSpPr>
          <p:nvPr/>
        </p:nvSpPr>
        <p:spPr bwMode="auto">
          <a:xfrm>
            <a:off x="9120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2" name="Freeform 34"/>
          <p:cNvSpPr>
            <a:spLocks/>
          </p:cNvSpPr>
          <p:nvPr/>
        </p:nvSpPr>
        <p:spPr bwMode="auto">
          <a:xfrm>
            <a:off x="9320214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3" name="Freeform 35"/>
          <p:cNvSpPr>
            <a:spLocks/>
          </p:cNvSpPr>
          <p:nvPr/>
        </p:nvSpPr>
        <p:spPr bwMode="auto">
          <a:xfrm>
            <a:off x="9477376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4" name="Freeform 36"/>
          <p:cNvSpPr>
            <a:spLocks/>
          </p:cNvSpPr>
          <p:nvPr/>
        </p:nvSpPr>
        <p:spPr bwMode="auto">
          <a:xfrm>
            <a:off x="9591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5" name="Freeform 37"/>
          <p:cNvSpPr>
            <a:spLocks/>
          </p:cNvSpPr>
          <p:nvPr/>
        </p:nvSpPr>
        <p:spPr bwMode="auto">
          <a:xfrm>
            <a:off x="9677401" y="2657476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6" name="Freeform 38"/>
          <p:cNvSpPr>
            <a:spLocks/>
          </p:cNvSpPr>
          <p:nvPr/>
        </p:nvSpPr>
        <p:spPr bwMode="auto">
          <a:xfrm>
            <a:off x="9734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7" name="Freeform 39"/>
          <p:cNvSpPr>
            <a:spLocks/>
          </p:cNvSpPr>
          <p:nvPr/>
        </p:nvSpPr>
        <p:spPr bwMode="auto">
          <a:xfrm>
            <a:off x="9720264" y="3136901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8" name="Freeform 40"/>
          <p:cNvSpPr>
            <a:spLocks/>
          </p:cNvSpPr>
          <p:nvPr/>
        </p:nvSpPr>
        <p:spPr bwMode="auto">
          <a:xfrm>
            <a:off x="9605964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9" name="Freeform 41"/>
          <p:cNvSpPr>
            <a:spLocks/>
          </p:cNvSpPr>
          <p:nvPr/>
        </p:nvSpPr>
        <p:spPr bwMode="auto">
          <a:xfrm>
            <a:off x="9420226" y="4017964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0" name="Freeform 42"/>
          <p:cNvSpPr>
            <a:spLocks/>
          </p:cNvSpPr>
          <p:nvPr/>
        </p:nvSpPr>
        <p:spPr bwMode="auto">
          <a:xfrm>
            <a:off x="9163050" y="4471989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1" name="Freeform 43"/>
          <p:cNvSpPr>
            <a:spLocks/>
          </p:cNvSpPr>
          <p:nvPr/>
        </p:nvSpPr>
        <p:spPr bwMode="auto">
          <a:xfrm>
            <a:off x="9005889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2" name="Freeform 44"/>
          <p:cNvSpPr>
            <a:spLocks/>
          </p:cNvSpPr>
          <p:nvPr/>
        </p:nvSpPr>
        <p:spPr bwMode="auto">
          <a:xfrm>
            <a:off x="8820151" y="5121276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3" name="Freeform 45"/>
          <p:cNvSpPr>
            <a:spLocks/>
          </p:cNvSpPr>
          <p:nvPr/>
        </p:nvSpPr>
        <p:spPr bwMode="auto">
          <a:xfrm>
            <a:off x="3033714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4" name="Freeform 46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5" name="Freeform 47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6" name="Freeform 48"/>
          <p:cNvSpPr>
            <a:spLocks/>
          </p:cNvSpPr>
          <p:nvPr/>
        </p:nvSpPr>
        <p:spPr bwMode="auto">
          <a:xfrm>
            <a:off x="8277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7" name="Freeform 49"/>
          <p:cNvSpPr>
            <a:spLocks/>
          </p:cNvSpPr>
          <p:nvPr/>
        </p:nvSpPr>
        <p:spPr bwMode="auto">
          <a:xfrm>
            <a:off x="7991476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8" name="Freeform 50"/>
          <p:cNvSpPr>
            <a:spLocks/>
          </p:cNvSpPr>
          <p:nvPr/>
        </p:nvSpPr>
        <p:spPr bwMode="auto">
          <a:xfrm>
            <a:off x="7677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9" name="Freeform 51"/>
          <p:cNvSpPr>
            <a:spLocks/>
          </p:cNvSpPr>
          <p:nvPr/>
        </p:nvSpPr>
        <p:spPr bwMode="auto">
          <a:xfrm>
            <a:off x="7334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0" name="Freeform 52"/>
          <p:cNvSpPr>
            <a:spLocks/>
          </p:cNvSpPr>
          <p:nvPr/>
        </p:nvSpPr>
        <p:spPr bwMode="auto">
          <a:xfrm>
            <a:off x="6948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1" name="Freeform 53"/>
          <p:cNvSpPr>
            <a:spLocks/>
          </p:cNvSpPr>
          <p:nvPr/>
        </p:nvSpPr>
        <p:spPr bwMode="auto">
          <a:xfrm>
            <a:off x="6534150" y="1646239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2" name="Freeform 54"/>
          <p:cNvSpPr>
            <a:spLocks/>
          </p:cNvSpPr>
          <p:nvPr/>
        </p:nvSpPr>
        <p:spPr bwMode="auto">
          <a:xfrm>
            <a:off x="6091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3" name="Freeform 55"/>
          <p:cNvSpPr>
            <a:spLocks/>
          </p:cNvSpPr>
          <p:nvPr/>
        </p:nvSpPr>
        <p:spPr bwMode="auto">
          <a:xfrm>
            <a:off x="5634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4" name="Freeform 56"/>
          <p:cNvSpPr>
            <a:spLocks/>
          </p:cNvSpPr>
          <p:nvPr/>
        </p:nvSpPr>
        <p:spPr bwMode="auto">
          <a:xfrm>
            <a:off x="5162550" y="1671639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5" name="Freeform 57"/>
          <p:cNvSpPr>
            <a:spLocks/>
          </p:cNvSpPr>
          <p:nvPr/>
        </p:nvSpPr>
        <p:spPr bwMode="auto">
          <a:xfrm>
            <a:off x="4748214" y="1749426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7 w 270"/>
              <a:gd name="T9" fmla="*/ 130175 h 82"/>
              <a:gd name="T10" fmla="*/ 14287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6" name="Freeform 58"/>
          <p:cNvSpPr>
            <a:spLocks/>
          </p:cNvSpPr>
          <p:nvPr/>
        </p:nvSpPr>
        <p:spPr bwMode="auto">
          <a:xfrm>
            <a:off x="4376738" y="1852614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7" name="Freeform 59"/>
          <p:cNvSpPr>
            <a:spLocks/>
          </p:cNvSpPr>
          <p:nvPr/>
        </p:nvSpPr>
        <p:spPr bwMode="auto">
          <a:xfrm>
            <a:off x="4048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8" name="Freeform 60"/>
          <p:cNvSpPr>
            <a:spLocks/>
          </p:cNvSpPr>
          <p:nvPr/>
        </p:nvSpPr>
        <p:spPr bwMode="auto">
          <a:xfrm>
            <a:off x="3762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9" name="Freeform 61"/>
          <p:cNvSpPr>
            <a:spLocks/>
          </p:cNvSpPr>
          <p:nvPr/>
        </p:nvSpPr>
        <p:spPr bwMode="auto">
          <a:xfrm>
            <a:off x="3476625" y="2371726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0" name="Freeform 62"/>
          <p:cNvSpPr>
            <a:spLocks/>
          </p:cNvSpPr>
          <p:nvPr/>
        </p:nvSpPr>
        <p:spPr bwMode="auto">
          <a:xfrm>
            <a:off x="3248026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1" name="Freeform 63"/>
          <p:cNvSpPr>
            <a:spLocks/>
          </p:cNvSpPr>
          <p:nvPr/>
        </p:nvSpPr>
        <p:spPr bwMode="auto">
          <a:xfrm>
            <a:off x="3033714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2" name="Freeform 64"/>
          <p:cNvSpPr>
            <a:spLocks/>
          </p:cNvSpPr>
          <p:nvPr/>
        </p:nvSpPr>
        <p:spPr bwMode="auto">
          <a:xfrm>
            <a:off x="9063039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3" name="Freeform 65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4" name="Freeform 66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5" name="Freeform 67"/>
          <p:cNvSpPr>
            <a:spLocks/>
          </p:cNvSpPr>
          <p:nvPr/>
        </p:nvSpPr>
        <p:spPr bwMode="auto">
          <a:xfrm>
            <a:off x="8620126" y="2695576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6" name="Freeform 68"/>
          <p:cNvSpPr>
            <a:spLocks/>
          </p:cNvSpPr>
          <p:nvPr/>
        </p:nvSpPr>
        <p:spPr bwMode="auto">
          <a:xfrm>
            <a:off x="8791575" y="2514601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7" name="Freeform 69"/>
          <p:cNvSpPr>
            <a:spLocks/>
          </p:cNvSpPr>
          <p:nvPr/>
        </p:nvSpPr>
        <p:spPr bwMode="auto">
          <a:xfrm>
            <a:off x="8934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8" name="Freeform 70"/>
          <p:cNvSpPr>
            <a:spLocks/>
          </p:cNvSpPr>
          <p:nvPr/>
        </p:nvSpPr>
        <p:spPr bwMode="auto">
          <a:xfrm>
            <a:off x="9034463" y="2138364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9" name="Freeform 71"/>
          <p:cNvSpPr>
            <a:spLocks/>
          </p:cNvSpPr>
          <p:nvPr/>
        </p:nvSpPr>
        <p:spPr bwMode="auto">
          <a:xfrm>
            <a:off x="8534401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0" name="Freeform 72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1" name="Freeform 73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2" name="Freeform 74"/>
          <p:cNvSpPr>
            <a:spLocks/>
          </p:cNvSpPr>
          <p:nvPr/>
        </p:nvSpPr>
        <p:spPr bwMode="auto">
          <a:xfrm>
            <a:off x="8805863" y="1646239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3" name="Freeform 75"/>
          <p:cNvSpPr>
            <a:spLocks/>
          </p:cNvSpPr>
          <p:nvPr/>
        </p:nvSpPr>
        <p:spPr bwMode="auto">
          <a:xfrm>
            <a:off x="8662988" y="1827214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4" name="Freeform 76"/>
          <p:cNvSpPr>
            <a:spLocks/>
          </p:cNvSpPr>
          <p:nvPr/>
        </p:nvSpPr>
        <p:spPr bwMode="auto">
          <a:xfrm>
            <a:off x="8577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5" name="Freeform 77"/>
          <p:cNvSpPr>
            <a:spLocks/>
          </p:cNvSpPr>
          <p:nvPr/>
        </p:nvSpPr>
        <p:spPr bwMode="auto">
          <a:xfrm>
            <a:off x="8534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6" name="Freeform 78"/>
          <p:cNvSpPr>
            <a:spLocks/>
          </p:cNvSpPr>
          <p:nvPr/>
        </p:nvSpPr>
        <p:spPr bwMode="auto">
          <a:xfrm>
            <a:off x="6148389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7" name="Freeform 79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8" name="Freeform 80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9" name="Freeform 81"/>
          <p:cNvSpPr>
            <a:spLocks/>
          </p:cNvSpPr>
          <p:nvPr/>
        </p:nvSpPr>
        <p:spPr bwMode="auto">
          <a:xfrm>
            <a:off x="8348663" y="2825751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0" name="Freeform 82"/>
          <p:cNvSpPr>
            <a:spLocks/>
          </p:cNvSpPr>
          <p:nvPr/>
        </p:nvSpPr>
        <p:spPr bwMode="auto">
          <a:xfrm>
            <a:off x="8120064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1" name="Freeform 83"/>
          <p:cNvSpPr>
            <a:spLocks/>
          </p:cNvSpPr>
          <p:nvPr/>
        </p:nvSpPr>
        <p:spPr bwMode="auto">
          <a:xfrm>
            <a:off x="7848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2" name="Freeform 84"/>
          <p:cNvSpPr>
            <a:spLocks/>
          </p:cNvSpPr>
          <p:nvPr/>
        </p:nvSpPr>
        <p:spPr bwMode="auto">
          <a:xfrm>
            <a:off x="7577139" y="3578226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3" name="Freeform 85"/>
          <p:cNvSpPr>
            <a:spLocks/>
          </p:cNvSpPr>
          <p:nvPr/>
        </p:nvSpPr>
        <p:spPr bwMode="auto">
          <a:xfrm>
            <a:off x="7248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4" name="Freeform 86"/>
          <p:cNvSpPr>
            <a:spLocks/>
          </p:cNvSpPr>
          <p:nvPr/>
        </p:nvSpPr>
        <p:spPr bwMode="auto">
          <a:xfrm>
            <a:off x="6905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5" name="Freeform 87"/>
          <p:cNvSpPr>
            <a:spLocks/>
          </p:cNvSpPr>
          <p:nvPr/>
        </p:nvSpPr>
        <p:spPr bwMode="auto">
          <a:xfrm>
            <a:off x="6534151" y="4225926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6" name="Freeform 88"/>
          <p:cNvSpPr>
            <a:spLocks/>
          </p:cNvSpPr>
          <p:nvPr/>
        </p:nvSpPr>
        <p:spPr bwMode="auto">
          <a:xfrm>
            <a:off x="6148388" y="4406901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7" name="Freeform 89"/>
          <p:cNvSpPr>
            <a:spLocks/>
          </p:cNvSpPr>
          <p:nvPr/>
        </p:nvSpPr>
        <p:spPr bwMode="auto">
          <a:xfrm>
            <a:off x="3676651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8" name="Freeform 90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9" name="Freeform 91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0" name="Freeform 92"/>
          <p:cNvSpPr>
            <a:spLocks/>
          </p:cNvSpPr>
          <p:nvPr/>
        </p:nvSpPr>
        <p:spPr bwMode="auto">
          <a:xfrm>
            <a:off x="5362575" y="4627564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1" name="Freeform 93"/>
          <p:cNvSpPr>
            <a:spLocks/>
          </p:cNvSpPr>
          <p:nvPr/>
        </p:nvSpPr>
        <p:spPr bwMode="auto">
          <a:xfrm>
            <a:off x="5162551" y="4745039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2" name="Freeform 94"/>
          <p:cNvSpPr>
            <a:spLocks/>
          </p:cNvSpPr>
          <p:nvPr/>
        </p:nvSpPr>
        <p:spPr bwMode="auto">
          <a:xfrm>
            <a:off x="4948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3" name="Freeform 95"/>
          <p:cNvSpPr>
            <a:spLocks/>
          </p:cNvSpPr>
          <p:nvPr/>
        </p:nvSpPr>
        <p:spPr bwMode="auto">
          <a:xfrm>
            <a:off x="4705350" y="4900614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4" name="Freeform 96"/>
          <p:cNvSpPr>
            <a:spLocks/>
          </p:cNvSpPr>
          <p:nvPr/>
        </p:nvSpPr>
        <p:spPr bwMode="auto">
          <a:xfrm>
            <a:off x="4205288" y="4951414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5" name="Freeform 97"/>
          <p:cNvSpPr>
            <a:spLocks/>
          </p:cNvSpPr>
          <p:nvPr/>
        </p:nvSpPr>
        <p:spPr bwMode="auto">
          <a:xfrm>
            <a:off x="3690938" y="4926014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6" name="Freeform 98"/>
          <p:cNvSpPr>
            <a:spLocks/>
          </p:cNvSpPr>
          <p:nvPr/>
        </p:nvSpPr>
        <p:spPr bwMode="auto">
          <a:xfrm>
            <a:off x="5462589" y="4186239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7" name="Freeform 99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8" name="Freeform 100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9" name="Freeform 101"/>
          <p:cNvSpPr>
            <a:spLocks/>
          </p:cNvSpPr>
          <p:nvPr/>
        </p:nvSpPr>
        <p:spPr bwMode="auto">
          <a:xfrm>
            <a:off x="6191251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0" name="Freeform 102"/>
          <p:cNvSpPr>
            <a:spLocks/>
          </p:cNvSpPr>
          <p:nvPr/>
        </p:nvSpPr>
        <p:spPr bwMode="auto">
          <a:xfrm>
            <a:off x="5991225" y="2514601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1" name="Freeform 103"/>
          <p:cNvSpPr>
            <a:spLocks/>
          </p:cNvSpPr>
          <p:nvPr/>
        </p:nvSpPr>
        <p:spPr bwMode="auto">
          <a:xfrm>
            <a:off x="5819776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2" name="Freeform 104"/>
          <p:cNvSpPr>
            <a:spLocks/>
          </p:cNvSpPr>
          <p:nvPr/>
        </p:nvSpPr>
        <p:spPr bwMode="auto">
          <a:xfrm>
            <a:off x="5691188" y="2968626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3" name="Freeform 105"/>
          <p:cNvSpPr>
            <a:spLocks/>
          </p:cNvSpPr>
          <p:nvPr/>
        </p:nvSpPr>
        <p:spPr bwMode="auto">
          <a:xfrm>
            <a:off x="5576889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4" name="Freeform 106"/>
          <p:cNvSpPr>
            <a:spLocks/>
          </p:cNvSpPr>
          <p:nvPr/>
        </p:nvSpPr>
        <p:spPr bwMode="auto">
          <a:xfrm>
            <a:off x="5505451" y="3448051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5" name="Freeform 107"/>
          <p:cNvSpPr>
            <a:spLocks/>
          </p:cNvSpPr>
          <p:nvPr/>
        </p:nvSpPr>
        <p:spPr bwMode="auto">
          <a:xfrm>
            <a:off x="5462589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6" name="Rectangle 108"/>
          <p:cNvSpPr>
            <a:spLocks noChangeArrowheads="1"/>
          </p:cNvSpPr>
          <p:nvPr/>
        </p:nvSpPr>
        <p:spPr bwMode="auto">
          <a:xfrm>
            <a:off x="5462589" y="3940176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567" name="Freeform 109"/>
          <p:cNvSpPr>
            <a:spLocks/>
          </p:cNvSpPr>
          <p:nvPr/>
        </p:nvSpPr>
        <p:spPr bwMode="auto">
          <a:xfrm>
            <a:off x="3548064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8" name="Freeform 110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9" name="Freeform 111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0" name="Freeform 112"/>
          <p:cNvSpPr>
            <a:spLocks/>
          </p:cNvSpPr>
          <p:nvPr/>
        </p:nvSpPr>
        <p:spPr bwMode="auto">
          <a:xfrm>
            <a:off x="5062539" y="4303714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1" name="Freeform 113"/>
          <p:cNvSpPr>
            <a:spLocks/>
          </p:cNvSpPr>
          <p:nvPr/>
        </p:nvSpPr>
        <p:spPr bwMode="auto">
          <a:xfrm>
            <a:off x="4591051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2" name="Freeform 114"/>
          <p:cNvSpPr>
            <a:spLocks/>
          </p:cNvSpPr>
          <p:nvPr/>
        </p:nvSpPr>
        <p:spPr bwMode="auto">
          <a:xfrm>
            <a:off x="4076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3" name="Freeform 115"/>
          <p:cNvSpPr>
            <a:spLocks/>
          </p:cNvSpPr>
          <p:nvPr/>
        </p:nvSpPr>
        <p:spPr bwMode="auto">
          <a:xfrm>
            <a:off x="3562350" y="3641726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4" name="Freeform 116"/>
          <p:cNvSpPr>
            <a:spLocks/>
          </p:cNvSpPr>
          <p:nvPr/>
        </p:nvSpPr>
        <p:spPr bwMode="auto">
          <a:xfrm>
            <a:off x="6477001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5" name="Freeform 117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6" name="Freeform 118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7" name="Freeform 119"/>
          <p:cNvSpPr>
            <a:spLocks/>
          </p:cNvSpPr>
          <p:nvPr/>
        </p:nvSpPr>
        <p:spPr bwMode="auto">
          <a:xfrm>
            <a:off x="5505451" y="4419601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8" name="Freeform 120"/>
          <p:cNvSpPr>
            <a:spLocks/>
          </p:cNvSpPr>
          <p:nvPr/>
        </p:nvSpPr>
        <p:spPr bwMode="auto">
          <a:xfrm>
            <a:off x="5734050" y="4200526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9" name="Freeform 121"/>
          <p:cNvSpPr>
            <a:spLocks/>
          </p:cNvSpPr>
          <p:nvPr/>
        </p:nvSpPr>
        <p:spPr bwMode="auto">
          <a:xfrm>
            <a:off x="5934076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0" name="Freeform 122"/>
          <p:cNvSpPr>
            <a:spLocks/>
          </p:cNvSpPr>
          <p:nvPr/>
        </p:nvSpPr>
        <p:spPr bwMode="auto">
          <a:xfrm>
            <a:off x="6105525" y="3733801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1" name="Freeform 123"/>
          <p:cNvSpPr>
            <a:spLocks/>
          </p:cNvSpPr>
          <p:nvPr/>
        </p:nvSpPr>
        <p:spPr bwMode="auto">
          <a:xfrm>
            <a:off x="6248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2" name="Freeform 124"/>
          <p:cNvSpPr>
            <a:spLocks/>
          </p:cNvSpPr>
          <p:nvPr/>
        </p:nvSpPr>
        <p:spPr bwMode="auto">
          <a:xfrm>
            <a:off x="6348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3" name="Freeform 125"/>
          <p:cNvSpPr>
            <a:spLocks/>
          </p:cNvSpPr>
          <p:nvPr/>
        </p:nvSpPr>
        <p:spPr bwMode="auto">
          <a:xfrm>
            <a:off x="6419850" y="3006726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4" name="Rectangle 126"/>
          <p:cNvSpPr>
            <a:spLocks noChangeArrowheads="1"/>
          </p:cNvSpPr>
          <p:nvPr/>
        </p:nvSpPr>
        <p:spPr bwMode="auto">
          <a:xfrm>
            <a:off x="6462714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585" name="Freeform 127"/>
          <p:cNvSpPr>
            <a:spLocks/>
          </p:cNvSpPr>
          <p:nvPr/>
        </p:nvSpPr>
        <p:spPr bwMode="auto">
          <a:xfrm>
            <a:off x="8462964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6" name="Freeform 128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7" name="Freeform 129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8" name="Freeform 130"/>
          <p:cNvSpPr>
            <a:spLocks/>
          </p:cNvSpPr>
          <p:nvPr/>
        </p:nvSpPr>
        <p:spPr bwMode="auto">
          <a:xfrm>
            <a:off x="8534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9" name="Freeform 131"/>
          <p:cNvSpPr>
            <a:spLocks/>
          </p:cNvSpPr>
          <p:nvPr/>
        </p:nvSpPr>
        <p:spPr bwMode="auto">
          <a:xfrm>
            <a:off x="8620126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90" name="Freeform 132"/>
          <p:cNvSpPr>
            <a:spLocks/>
          </p:cNvSpPr>
          <p:nvPr/>
        </p:nvSpPr>
        <p:spPr bwMode="auto">
          <a:xfrm>
            <a:off x="8677276" y="3422651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91" name="Freeform 133"/>
          <p:cNvSpPr>
            <a:spLocks/>
          </p:cNvSpPr>
          <p:nvPr/>
        </p:nvSpPr>
        <p:spPr bwMode="auto">
          <a:xfrm>
            <a:off x="8620126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92" name="Freeform 134"/>
          <p:cNvSpPr>
            <a:spLocks/>
          </p:cNvSpPr>
          <p:nvPr/>
        </p:nvSpPr>
        <p:spPr bwMode="auto">
          <a:xfrm>
            <a:off x="8448676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93" name="Oval 135"/>
          <p:cNvSpPr>
            <a:spLocks noChangeArrowheads="1"/>
          </p:cNvSpPr>
          <p:nvPr/>
        </p:nvSpPr>
        <p:spPr bwMode="auto">
          <a:xfrm>
            <a:off x="8148638" y="2592389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594" name="Oval 136"/>
          <p:cNvSpPr>
            <a:spLocks noChangeArrowheads="1"/>
          </p:cNvSpPr>
          <p:nvPr/>
        </p:nvSpPr>
        <p:spPr bwMode="auto">
          <a:xfrm>
            <a:off x="8148638" y="2593976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595" name="Rectangle 137"/>
          <p:cNvSpPr>
            <a:spLocks noChangeArrowheads="1"/>
          </p:cNvSpPr>
          <p:nvPr/>
        </p:nvSpPr>
        <p:spPr bwMode="auto">
          <a:xfrm>
            <a:off x="8320089" y="2708275"/>
            <a:ext cx="40716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JFK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596" name="Freeform 138"/>
          <p:cNvSpPr>
            <a:spLocks/>
          </p:cNvSpPr>
          <p:nvPr/>
        </p:nvSpPr>
        <p:spPr bwMode="auto">
          <a:xfrm>
            <a:off x="5948364" y="4964114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97" name="Freeform 139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98" name="Freeform 140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99" name="Freeform 141"/>
          <p:cNvSpPr>
            <a:spLocks/>
          </p:cNvSpPr>
          <p:nvPr/>
        </p:nvSpPr>
        <p:spPr bwMode="auto">
          <a:xfrm>
            <a:off x="8034339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600" name="Freeform 142"/>
          <p:cNvSpPr>
            <a:spLocks/>
          </p:cNvSpPr>
          <p:nvPr/>
        </p:nvSpPr>
        <p:spPr bwMode="auto">
          <a:xfrm>
            <a:off x="7677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601" name="Freeform 143"/>
          <p:cNvSpPr>
            <a:spLocks/>
          </p:cNvSpPr>
          <p:nvPr/>
        </p:nvSpPr>
        <p:spPr bwMode="auto">
          <a:xfrm>
            <a:off x="7334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602" name="Freeform 144"/>
          <p:cNvSpPr>
            <a:spLocks/>
          </p:cNvSpPr>
          <p:nvPr/>
        </p:nvSpPr>
        <p:spPr bwMode="auto">
          <a:xfrm>
            <a:off x="7005638" y="5561014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603" name="Freeform 145"/>
          <p:cNvSpPr>
            <a:spLocks/>
          </p:cNvSpPr>
          <p:nvPr/>
        </p:nvSpPr>
        <p:spPr bwMode="auto">
          <a:xfrm>
            <a:off x="6705601" y="5457826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604" name="Freeform 146"/>
          <p:cNvSpPr>
            <a:spLocks/>
          </p:cNvSpPr>
          <p:nvPr/>
        </p:nvSpPr>
        <p:spPr bwMode="auto">
          <a:xfrm>
            <a:off x="6419850" y="5327651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605" name="Freeform 147"/>
          <p:cNvSpPr>
            <a:spLocks/>
          </p:cNvSpPr>
          <p:nvPr/>
        </p:nvSpPr>
        <p:spPr bwMode="auto">
          <a:xfrm>
            <a:off x="6162676" y="5159376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606" name="Freeform 148"/>
          <p:cNvSpPr>
            <a:spLocks/>
          </p:cNvSpPr>
          <p:nvPr/>
        </p:nvSpPr>
        <p:spPr bwMode="auto">
          <a:xfrm>
            <a:off x="5948364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607" name="Oval 149"/>
          <p:cNvSpPr>
            <a:spLocks noChangeArrowheads="1"/>
          </p:cNvSpPr>
          <p:nvPr/>
        </p:nvSpPr>
        <p:spPr bwMode="auto">
          <a:xfrm>
            <a:off x="8734425" y="1503364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08" name="Oval 150"/>
          <p:cNvSpPr>
            <a:spLocks noChangeArrowheads="1"/>
          </p:cNvSpPr>
          <p:nvPr/>
        </p:nvSpPr>
        <p:spPr bwMode="auto">
          <a:xfrm>
            <a:off x="8734425" y="1504951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09" name="Rectangle 151"/>
          <p:cNvSpPr>
            <a:spLocks noChangeArrowheads="1"/>
          </p:cNvSpPr>
          <p:nvPr/>
        </p:nvSpPr>
        <p:spPr bwMode="auto">
          <a:xfrm>
            <a:off x="8877301" y="1619250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BOS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10" name="Oval 152"/>
          <p:cNvSpPr>
            <a:spLocks noChangeArrowheads="1"/>
          </p:cNvSpPr>
          <p:nvPr/>
        </p:nvSpPr>
        <p:spPr bwMode="auto">
          <a:xfrm>
            <a:off x="7991475" y="5418139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11" name="Oval 153"/>
          <p:cNvSpPr>
            <a:spLocks noChangeArrowheads="1"/>
          </p:cNvSpPr>
          <p:nvPr/>
        </p:nvSpPr>
        <p:spPr bwMode="auto">
          <a:xfrm>
            <a:off x="7991475" y="5421314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12" name="Rectangle 154"/>
          <p:cNvSpPr>
            <a:spLocks noChangeArrowheads="1"/>
          </p:cNvSpPr>
          <p:nvPr/>
        </p:nvSpPr>
        <p:spPr bwMode="auto">
          <a:xfrm>
            <a:off x="8134351" y="5521325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MIA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13" name="Oval 155"/>
          <p:cNvSpPr>
            <a:spLocks noChangeArrowheads="1"/>
          </p:cNvSpPr>
          <p:nvPr/>
        </p:nvSpPr>
        <p:spPr bwMode="auto">
          <a:xfrm>
            <a:off x="6076950" y="2085976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14" name="Oval 156"/>
          <p:cNvSpPr>
            <a:spLocks noChangeArrowheads="1"/>
          </p:cNvSpPr>
          <p:nvPr/>
        </p:nvSpPr>
        <p:spPr bwMode="auto">
          <a:xfrm>
            <a:off x="6076950" y="2089151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15" name="Rectangle 157"/>
          <p:cNvSpPr>
            <a:spLocks noChangeArrowheads="1"/>
          </p:cNvSpPr>
          <p:nvPr/>
        </p:nvSpPr>
        <p:spPr bwMode="auto">
          <a:xfrm>
            <a:off x="6191250" y="2201863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ORD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16" name="Oval 158"/>
          <p:cNvSpPr>
            <a:spLocks noChangeArrowheads="1"/>
          </p:cNvSpPr>
          <p:nvPr/>
        </p:nvSpPr>
        <p:spPr bwMode="auto">
          <a:xfrm>
            <a:off x="2647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17" name="Oval 159"/>
          <p:cNvSpPr>
            <a:spLocks noChangeArrowheads="1"/>
          </p:cNvSpPr>
          <p:nvPr/>
        </p:nvSpPr>
        <p:spPr bwMode="auto">
          <a:xfrm>
            <a:off x="2647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18" name="Rectangle 160"/>
          <p:cNvSpPr>
            <a:spLocks noChangeArrowheads="1"/>
          </p:cNvSpPr>
          <p:nvPr/>
        </p:nvSpPr>
        <p:spPr bwMode="auto">
          <a:xfrm>
            <a:off x="2776538" y="4783138"/>
            <a:ext cx="5017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LAX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19" name="Oval 161"/>
          <p:cNvSpPr>
            <a:spLocks noChangeArrowheads="1"/>
          </p:cNvSpPr>
          <p:nvPr/>
        </p:nvSpPr>
        <p:spPr bwMode="auto">
          <a:xfrm>
            <a:off x="5119689" y="4419601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20" name="Oval 162"/>
          <p:cNvSpPr>
            <a:spLocks noChangeArrowheads="1"/>
          </p:cNvSpPr>
          <p:nvPr/>
        </p:nvSpPr>
        <p:spPr bwMode="auto">
          <a:xfrm>
            <a:off x="5119689" y="4422776"/>
            <a:ext cx="814387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21" name="Rectangle 163"/>
          <p:cNvSpPr>
            <a:spLocks noChangeArrowheads="1"/>
          </p:cNvSpPr>
          <p:nvPr/>
        </p:nvSpPr>
        <p:spPr bwMode="auto">
          <a:xfrm>
            <a:off x="5233989" y="4537075"/>
            <a:ext cx="5418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DFW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22" name="Oval 164"/>
          <p:cNvSpPr>
            <a:spLocks noChangeArrowheads="1"/>
          </p:cNvSpPr>
          <p:nvPr/>
        </p:nvSpPr>
        <p:spPr bwMode="auto">
          <a:xfrm>
            <a:off x="2462213" y="3370264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23" name="Oval 165"/>
          <p:cNvSpPr>
            <a:spLocks noChangeArrowheads="1"/>
          </p:cNvSpPr>
          <p:nvPr/>
        </p:nvSpPr>
        <p:spPr bwMode="auto">
          <a:xfrm>
            <a:off x="2462213" y="3373439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24" name="Rectangle 166"/>
          <p:cNvSpPr>
            <a:spLocks noChangeArrowheads="1"/>
          </p:cNvSpPr>
          <p:nvPr/>
        </p:nvSpPr>
        <p:spPr bwMode="auto">
          <a:xfrm>
            <a:off x="2605089" y="3486150"/>
            <a:ext cx="44884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SFO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25" name="Rectangle 167"/>
          <p:cNvSpPr>
            <a:spLocks noChangeArrowheads="1"/>
          </p:cNvSpPr>
          <p:nvPr/>
        </p:nvSpPr>
        <p:spPr bwMode="auto">
          <a:xfrm>
            <a:off x="2390775" y="2890838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26" name="Rectangle 168"/>
          <p:cNvSpPr>
            <a:spLocks noChangeArrowheads="1"/>
          </p:cNvSpPr>
          <p:nvPr/>
        </p:nvSpPr>
        <p:spPr bwMode="auto">
          <a:xfrm>
            <a:off x="2362201" y="2916239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27" name="Rectangle 169"/>
          <p:cNvSpPr>
            <a:spLocks noChangeArrowheads="1"/>
          </p:cNvSpPr>
          <p:nvPr/>
        </p:nvSpPr>
        <p:spPr bwMode="auto">
          <a:xfrm>
            <a:off x="2362201" y="2917826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28" name="Rectangle 170"/>
          <p:cNvSpPr>
            <a:spLocks noChangeArrowheads="1"/>
          </p:cNvSpPr>
          <p:nvPr/>
        </p:nvSpPr>
        <p:spPr bwMode="auto">
          <a:xfrm>
            <a:off x="2433638" y="28781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29" name="Rectangle 171"/>
          <p:cNvSpPr>
            <a:spLocks noChangeArrowheads="1"/>
          </p:cNvSpPr>
          <p:nvPr/>
        </p:nvSpPr>
        <p:spPr bwMode="auto">
          <a:xfrm>
            <a:off x="2576513" y="30337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30" name="Rectangle 172"/>
          <p:cNvSpPr>
            <a:spLocks noChangeArrowheads="1"/>
          </p:cNvSpPr>
          <p:nvPr/>
        </p:nvSpPr>
        <p:spPr bwMode="auto">
          <a:xfrm>
            <a:off x="2405063" y="5199063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31" name="Rectangle 173"/>
          <p:cNvSpPr>
            <a:spLocks noChangeArrowheads="1"/>
          </p:cNvSpPr>
          <p:nvPr/>
        </p:nvSpPr>
        <p:spPr bwMode="auto">
          <a:xfrm>
            <a:off x="2376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32" name="Rectangle 174"/>
          <p:cNvSpPr>
            <a:spLocks noChangeArrowheads="1"/>
          </p:cNvSpPr>
          <p:nvPr/>
        </p:nvSpPr>
        <p:spPr bwMode="auto">
          <a:xfrm>
            <a:off x="2376488" y="522605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33" name="Rectangle 175"/>
          <p:cNvSpPr>
            <a:spLocks noChangeArrowheads="1"/>
          </p:cNvSpPr>
          <p:nvPr/>
        </p:nvSpPr>
        <p:spPr bwMode="auto">
          <a:xfrm>
            <a:off x="2447925" y="51863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34" name="Rectangle 176"/>
          <p:cNvSpPr>
            <a:spLocks noChangeArrowheads="1"/>
          </p:cNvSpPr>
          <p:nvPr/>
        </p:nvSpPr>
        <p:spPr bwMode="auto">
          <a:xfrm>
            <a:off x="2590800" y="53419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35" name="Rectangle 177"/>
          <p:cNvSpPr>
            <a:spLocks noChangeArrowheads="1"/>
          </p:cNvSpPr>
          <p:nvPr/>
        </p:nvSpPr>
        <p:spPr bwMode="auto">
          <a:xfrm>
            <a:off x="5176838" y="4978400"/>
            <a:ext cx="400050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36" name="Rectangle 178"/>
          <p:cNvSpPr>
            <a:spLocks noChangeArrowheads="1"/>
          </p:cNvSpPr>
          <p:nvPr/>
        </p:nvSpPr>
        <p:spPr bwMode="auto">
          <a:xfrm>
            <a:off x="5133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37" name="Rectangle 179"/>
          <p:cNvSpPr>
            <a:spLocks noChangeArrowheads="1"/>
          </p:cNvSpPr>
          <p:nvPr/>
        </p:nvSpPr>
        <p:spPr bwMode="auto">
          <a:xfrm>
            <a:off x="5133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38" name="Rectangle 180"/>
          <p:cNvSpPr>
            <a:spLocks noChangeArrowheads="1"/>
          </p:cNvSpPr>
          <p:nvPr/>
        </p:nvSpPr>
        <p:spPr bwMode="auto">
          <a:xfrm>
            <a:off x="5219700" y="49784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39" name="Rectangle 181"/>
          <p:cNvSpPr>
            <a:spLocks noChangeArrowheads="1"/>
          </p:cNvSpPr>
          <p:nvPr/>
        </p:nvSpPr>
        <p:spPr bwMode="auto">
          <a:xfrm>
            <a:off x="5362575" y="51212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40" name="Rectangle 182"/>
          <p:cNvSpPr>
            <a:spLocks noChangeArrowheads="1"/>
          </p:cNvSpPr>
          <p:nvPr/>
        </p:nvSpPr>
        <p:spPr bwMode="auto">
          <a:xfrm>
            <a:off x="7034213" y="2112963"/>
            <a:ext cx="385762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41" name="Rectangle 183"/>
          <p:cNvSpPr>
            <a:spLocks noChangeArrowheads="1"/>
          </p:cNvSpPr>
          <p:nvPr/>
        </p:nvSpPr>
        <p:spPr bwMode="auto">
          <a:xfrm>
            <a:off x="6991351" y="2138364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42" name="Rectangle 184"/>
          <p:cNvSpPr>
            <a:spLocks noChangeArrowheads="1"/>
          </p:cNvSpPr>
          <p:nvPr/>
        </p:nvSpPr>
        <p:spPr bwMode="auto">
          <a:xfrm>
            <a:off x="6991351" y="2139951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43" name="Rectangle 185"/>
          <p:cNvSpPr>
            <a:spLocks noChangeArrowheads="1"/>
          </p:cNvSpPr>
          <p:nvPr/>
        </p:nvSpPr>
        <p:spPr bwMode="auto">
          <a:xfrm>
            <a:off x="7062788" y="21002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44" name="Rectangle 186"/>
          <p:cNvSpPr>
            <a:spLocks noChangeArrowheads="1"/>
          </p:cNvSpPr>
          <p:nvPr/>
        </p:nvSpPr>
        <p:spPr bwMode="auto">
          <a:xfrm>
            <a:off x="7205663" y="22558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45" name="Rectangle 187"/>
          <p:cNvSpPr>
            <a:spLocks noChangeArrowheads="1"/>
          </p:cNvSpPr>
          <p:nvPr/>
        </p:nvSpPr>
        <p:spPr bwMode="auto">
          <a:xfrm>
            <a:off x="7920038" y="5962650"/>
            <a:ext cx="400050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46" name="Rectangle 188"/>
          <p:cNvSpPr>
            <a:spLocks noChangeArrowheads="1"/>
          </p:cNvSpPr>
          <p:nvPr/>
        </p:nvSpPr>
        <p:spPr bwMode="auto">
          <a:xfrm>
            <a:off x="7877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47" name="Rectangle 189"/>
          <p:cNvSpPr>
            <a:spLocks noChangeArrowheads="1"/>
          </p:cNvSpPr>
          <p:nvPr/>
        </p:nvSpPr>
        <p:spPr bwMode="auto">
          <a:xfrm>
            <a:off x="7877175" y="6003926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48" name="Rectangle 190"/>
          <p:cNvSpPr>
            <a:spLocks noChangeArrowheads="1"/>
          </p:cNvSpPr>
          <p:nvPr/>
        </p:nvSpPr>
        <p:spPr bwMode="auto">
          <a:xfrm>
            <a:off x="7948613" y="59642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49" name="Rectangle 191"/>
          <p:cNvSpPr>
            <a:spLocks noChangeArrowheads="1"/>
          </p:cNvSpPr>
          <p:nvPr/>
        </p:nvSpPr>
        <p:spPr bwMode="auto">
          <a:xfrm>
            <a:off x="8105775" y="610552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50" name="Rectangle 192"/>
          <p:cNvSpPr>
            <a:spLocks noChangeArrowheads="1"/>
          </p:cNvSpPr>
          <p:nvPr/>
        </p:nvSpPr>
        <p:spPr bwMode="auto">
          <a:xfrm>
            <a:off x="8963026" y="3019425"/>
            <a:ext cx="385763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51" name="Rectangle 193"/>
          <p:cNvSpPr>
            <a:spLocks noChangeArrowheads="1"/>
          </p:cNvSpPr>
          <p:nvPr/>
        </p:nvSpPr>
        <p:spPr bwMode="auto">
          <a:xfrm>
            <a:off x="8920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52" name="Rectangle 194"/>
          <p:cNvSpPr>
            <a:spLocks noChangeArrowheads="1"/>
          </p:cNvSpPr>
          <p:nvPr/>
        </p:nvSpPr>
        <p:spPr bwMode="auto">
          <a:xfrm>
            <a:off x="8920163" y="306070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53" name="Rectangle 195"/>
          <p:cNvSpPr>
            <a:spLocks noChangeArrowheads="1"/>
          </p:cNvSpPr>
          <p:nvPr/>
        </p:nvSpPr>
        <p:spPr bwMode="auto">
          <a:xfrm>
            <a:off x="8991600" y="302101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54" name="Rectangle 196"/>
          <p:cNvSpPr>
            <a:spLocks noChangeArrowheads="1"/>
          </p:cNvSpPr>
          <p:nvPr/>
        </p:nvSpPr>
        <p:spPr bwMode="auto">
          <a:xfrm>
            <a:off x="9134475" y="31623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en-US" b="1">
              <a:latin typeface="Times" panose="02020603050405020304" pitchFamily="18" charset="0"/>
            </a:endParaRPr>
          </a:p>
        </p:txBody>
      </p:sp>
      <p:pic>
        <p:nvPicPr>
          <p:cNvPr id="19655" name="Picture 1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656" name="AutoShape 198"/>
          <p:cNvCxnSpPr>
            <a:cxnSpLocks noChangeShapeType="1"/>
            <a:stCxn id="19611" idx="1"/>
            <a:endCxn id="19614" idx="5"/>
          </p:cNvCxnSpPr>
          <p:nvPr/>
        </p:nvCxnSpPr>
        <p:spPr bwMode="auto">
          <a:xfrm rot="5400000" flipH="1">
            <a:off x="5950744" y="3298032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727" name="AutoShape 199"/>
          <p:cNvCxnSpPr>
            <a:cxnSpLocks noChangeShapeType="1"/>
            <a:stCxn id="19611" idx="3"/>
            <a:endCxn id="19623" idx="2"/>
          </p:cNvCxnSpPr>
          <p:nvPr/>
        </p:nvCxnSpPr>
        <p:spPr bwMode="auto">
          <a:xfrm rot="16200000" flipV="1">
            <a:off x="4156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729" name="AutoShape 201"/>
          <p:cNvCxnSpPr>
            <a:cxnSpLocks noChangeShapeType="1"/>
            <a:stCxn id="19594" idx="3"/>
            <a:endCxn id="19617" idx="7"/>
          </p:cNvCxnSpPr>
          <p:nvPr/>
        </p:nvCxnSpPr>
        <p:spPr bwMode="auto">
          <a:xfrm rot="5400000">
            <a:off x="4944269" y="1381919"/>
            <a:ext cx="1708150" cy="4935538"/>
          </a:xfrm>
          <a:prstGeom prst="curvedConnector3">
            <a:avLst>
              <a:gd name="adj1" fmla="val 36417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730" name="AutoShape 202"/>
          <p:cNvCxnSpPr>
            <a:cxnSpLocks noChangeShapeType="1"/>
            <a:stCxn id="19594" idx="2"/>
            <a:endCxn id="19614" idx="5"/>
          </p:cNvCxnSpPr>
          <p:nvPr/>
        </p:nvCxnSpPr>
        <p:spPr bwMode="auto">
          <a:xfrm rot="10800000">
            <a:off x="6759575" y="2489200"/>
            <a:ext cx="1360488" cy="323850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731" name="AutoShape 203"/>
          <p:cNvCxnSpPr>
            <a:cxnSpLocks noChangeShapeType="1"/>
            <a:stCxn id="19614" idx="1"/>
            <a:endCxn id="19623" idx="0"/>
          </p:cNvCxnSpPr>
          <p:nvPr/>
        </p:nvCxnSpPr>
        <p:spPr bwMode="auto">
          <a:xfrm rot="16200000" flipH="1" flipV="1">
            <a:off x="3917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AutoShape 202"/>
          <p:cNvCxnSpPr>
            <a:cxnSpLocks noChangeShapeType="1"/>
            <a:stCxn id="19614" idx="3"/>
          </p:cNvCxnSpPr>
          <p:nvPr/>
        </p:nvCxnSpPr>
        <p:spPr bwMode="auto">
          <a:xfrm rot="5400000">
            <a:off x="3666332" y="2242345"/>
            <a:ext cx="2309813" cy="2746375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06990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Floyd-Warshall, Iteration 4</a:t>
            </a:r>
          </a:p>
        </p:txBody>
      </p:sp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975999A-E8CD-444D-8FE9-E85E28076AB5}" type="slidenum">
              <a:rPr lang="en-US" altLang="lv-LV" sz="1400"/>
              <a:pPr eaLnBrk="1" hangingPunct="1"/>
              <a:t>74</a:t>
            </a:fld>
            <a:endParaRPr lang="en-US" altLang="lv-LV" sz="1400"/>
          </a:p>
        </p:txBody>
      </p:sp>
      <p:sp>
        <p:nvSpPr>
          <p:cNvPr id="20485" name="Freeform 3"/>
          <p:cNvSpPr>
            <a:spLocks/>
          </p:cNvSpPr>
          <p:nvPr/>
        </p:nvSpPr>
        <p:spPr bwMode="auto">
          <a:xfrm>
            <a:off x="5834064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86" name="Freeform 4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87" name="Freeform 5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88" name="Freeform 6"/>
          <p:cNvSpPr>
            <a:spLocks/>
          </p:cNvSpPr>
          <p:nvPr/>
        </p:nvSpPr>
        <p:spPr bwMode="auto">
          <a:xfrm>
            <a:off x="3033714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89" name="Freeform 7"/>
          <p:cNvSpPr>
            <a:spLocks/>
          </p:cNvSpPr>
          <p:nvPr/>
        </p:nvSpPr>
        <p:spPr bwMode="auto">
          <a:xfrm>
            <a:off x="3248025" y="4186239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0" name="Freeform 8"/>
          <p:cNvSpPr>
            <a:spLocks/>
          </p:cNvSpPr>
          <p:nvPr/>
        </p:nvSpPr>
        <p:spPr bwMode="auto">
          <a:xfrm>
            <a:off x="3505200" y="3824289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1" name="Freeform 9"/>
          <p:cNvSpPr>
            <a:spLocks/>
          </p:cNvSpPr>
          <p:nvPr/>
        </p:nvSpPr>
        <p:spPr bwMode="auto">
          <a:xfrm>
            <a:off x="3819526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2" name="Freeform 10"/>
          <p:cNvSpPr>
            <a:spLocks/>
          </p:cNvSpPr>
          <p:nvPr/>
        </p:nvSpPr>
        <p:spPr bwMode="auto">
          <a:xfrm>
            <a:off x="4191001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3" name="Freeform 11"/>
          <p:cNvSpPr>
            <a:spLocks/>
          </p:cNvSpPr>
          <p:nvPr/>
        </p:nvSpPr>
        <p:spPr bwMode="auto">
          <a:xfrm>
            <a:off x="4562476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7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4" name="Freeform 12"/>
          <p:cNvSpPr>
            <a:spLocks/>
          </p:cNvSpPr>
          <p:nvPr/>
        </p:nvSpPr>
        <p:spPr bwMode="auto">
          <a:xfrm>
            <a:off x="4976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5" name="Freeform 13"/>
          <p:cNvSpPr>
            <a:spLocks/>
          </p:cNvSpPr>
          <p:nvPr/>
        </p:nvSpPr>
        <p:spPr bwMode="auto">
          <a:xfrm>
            <a:off x="5405438" y="2371726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6" name="Freeform 14"/>
          <p:cNvSpPr>
            <a:spLocks/>
          </p:cNvSpPr>
          <p:nvPr/>
        </p:nvSpPr>
        <p:spPr bwMode="auto">
          <a:xfrm>
            <a:off x="3162301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7" name="Freeform 15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8" name="Freeform 16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9" name="Freeform 17"/>
          <p:cNvSpPr>
            <a:spLocks/>
          </p:cNvSpPr>
          <p:nvPr/>
        </p:nvSpPr>
        <p:spPr bwMode="auto">
          <a:xfrm>
            <a:off x="8105775" y="5626101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0" name="Freeform 18"/>
          <p:cNvSpPr>
            <a:spLocks/>
          </p:cNvSpPr>
          <p:nvPr/>
        </p:nvSpPr>
        <p:spPr bwMode="auto">
          <a:xfrm>
            <a:off x="7777163" y="5781676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1" name="Freeform 19"/>
          <p:cNvSpPr>
            <a:spLocks/>
          </p:cNvSpPr>
          <p:nvPr/>
        </p:nvSpPr>
        <p:spPr bwMode="auto">
          <a:xfrm>
            <a:off x="7434264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2" name="Freeform 20"/>
          <p:cNvSpPr>
            <a:spLocks/>
          </p:cNvSpPr>
          <p:nvPr/>
        </p:nvSpPr>
        <p:spPr bwMode="auto">
          <a:xfrm>
            <a:off x="7062789" y="6015039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3" name="Freeform 21"/>
          <p:cNvSpPr>
            <a:spLocks/>
          </p:cNvSpPr>
          <p:nvPr/>
        </p:nvSpPr>
        <p:spPr bwMode="auto">
          <a:xfrm>
            <a:off x="6276976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4" name="Freeform 22"/>
          <p:cNvSpPr>
            <a:spLocks/>
          </p:cNvSpPr>
          <p:nvPr/>
        </p:nvSpPr>
        <p:spPr bwMode="auto">
          <a:xfrm>
            <a:off x="5491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5" name="Freeform 23"/>
          <p:cNvSpPr>
            <a:spLocks/>
          </p:cNvSpPr>
          <p:nvPr/>
        </p:nvSpPr>
        <p:spPr bwMode="auto">
          <a:xfrm>
            <a:off x="4733925" y="6027739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6" name="Freeform 24"/>
          <p:cNvSpPr>
            <a:spLocks/>
          </p:cNvSpPr>
          <p:nvPr/>
        </p:nvSpPr>
        <p:spPr bwMode="auto">
          <a:xfrm>
            <a:off x="4376739" y="5949951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7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7 h 66"/>
              <a:gd name="T10" fmla="*/ 0 w 225"/>
              <a:gd name="T11" fmla="*/ 26987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7" name="Freeform 25"/>
          <p:cNvSpPr>
            <a:spLocks/>
          </p:cNvSpPr>
          <p:nvPr/>
        </p:nvSpPr>
        <p:spPr bwMode="auto">
          <a:xfrm>
            <a:off x="4062413" y="5846764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8" name="Freeform 26"/>
          <p:cNvSpPr>
            <a:spLocks/>
          </p:cNvSpPr>
          <p:nvPr/>
        </p:nvSpPr>
        <p:spPr bwMode="auto">
          <a:xfrm>
            <a:off x="3776664" y="5729289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9" name="Freeform 27"/>
          <p:cNvSpPr>
            <a:spLocks/>
          </p:cNvSpPr>
          <p:nvPr/>
        </p:nvSpPr>
        <p:spPr bwMode="auto">
          <a:xfrm>
            <a:off x="3519488" y="5600701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0" name="Freeform 28"/>
          <p:cNvSpPr>
            <a:spLocks/>
          </p:cNvSpPr>
          <p:nvPr/>
        </p:nvSpPr>
        <p:spPr bwMode="auto">
          <a:xfrm>
            <a:off x="3319463" y="5445126"/>
            <a:ext cx="214312" cy="180975"/>
          </a:xfrm>
          <a:custGeom>
            <a:avLst/>
            <a:gdLst>
              <a:gd name="T0" fmla="*/ 200024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4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1" name="Freeform 29"/>
          <p:cNvSpPr>
            <a:spLocks/>
          </p:cNvSpPr>
          <p:nvPr/>
        </p:nvSpPr>
        <p:spPr bwMode="auto">
          <a:xfrm>
            <a:off x="3162300" y="5302251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2" name="Freeform 30"/>
          <p:cNvSpPr>
            <a:spLocks/>
          </p:cNvSpPr>
          <p:nvPr/>
        </p:nvSpPr>
        <p:spPr bwMode="auto">
          <a:xfrm>
            <a:off x="8834439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3" name="Freeform 31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4" name="Freeform 32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5" name="Freeform 33"/>
          <p:cNvSpPr>
            <a:spLocks/>
          </p:cNvSpPr>
          <p:nvPr/>
        </p:nvSpPr>
        <p:spPr bwMode="auto">
          <a:xfrm>
            <a:off x="9120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6" name="Freeform 34"/>
          <p:cNvSpPr>
            <a:spLocks/>
          </p:cNvSpPr>
          <p:nvPr/>
        </p:nvSpPr>
        <p:spPr bwMode="auto">
          <a:xfrm>
            <a:off x="9320214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7" name="Freeform 35"/>
          <p:cNvSpPr>
            <a:spLocks/>
          </p:cNvSpPr>
          <p:nvPr/>
        </p:nvSpPr>
        <p:spPr bwMode="auto">
          <a:xfrm>
            <a:off x="9477376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8" name="Freeform 36"/>
          <p:cNvSpPr>
            <a:spLocks/>
          </p:cNvSpPr>
          <p:nvPr/>
        </p:nvSpPr>
        <p:spPr bwMode="auto">
          <a:xfrm>
            <a:off x="9591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9" name="Freeform 37"/>
          <p:cNvSpPr>
            <a:spLocks/>
          </p:cNvSpPr>
          <p:nvPr/>
        </p:nvSpPr>
        <p:spPr bwMode="auto">
          <a:xfrm>
            <a:off x="9677401" y="2657476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0" name="Freeform 38"/>
          <p:cNvSpPr>
            <a:spLocks/>
          </p:cNvSpPr>
          <p:nvPr/>
        </p:nvSpPr>
        <p:spPr bwMode="auto">
          <a:xfrm>
            <a:off x="9734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1" name="Freeform 39"/>
          <p:cNvSpPr>
            <a:spLocks/>
          </p:cNvSpPr>
          <p:nvPr/>
        </p:nvSpPr>
        <p:spPr bwMode="auto">
          <a:xfrm>
            <a:off x="9720264" y="3136901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2" name="Freeform 40"/>
          <p:cNvSpPr>
            <a:spLocks/>
          </p:cNvSpPr>
          <p:nvPr/>
        </p:nvSpPr>
        <p:spPr bwMode="auto">
          <a:xfrm>
            <a:off x="9605964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3" name="Freeform 41"/>
          <p:cNvSpPr>
            <a:spLocks/>
          </p:cNvSpPr>
          <p:nvPr/>
        </p:nvSpPr>
        <p:spPr bwMode="auto">
          <a:xfrm>
            <a:off x="9420226" y="4017964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4" name="Freeform 42"/>
          <p:cNvSpPr>
            <a:spLocks/>
          </p:cNvSpPr>
          <p:nvPr/>
        </p:nvSpPr>
        <p:spPr bwMode="auto">
          <a:xfrm>
            <a:off x="9163050" y="4471989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5" name="Freeform 43"/>
          <p:cNvSpPr>
            <a:spLocks/>
          </p:cNvSpPr>
          <p:nvPr/>
        </p:nvSpPr>
        <p:spPr bwMode="auto">
          <a:xfrm>
            <a:off x="9005889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6" name="Freeform 44"/>
          <p:cNvSpPr>
            <a:spLocks/>
          </p:cNvSpPr>
          <p:nvPr/>
        </p:nvSpPr>
        <p:spPr bwMode="auto">
          <a:xfrm>
            <a:off x="8820151" y="5121276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7" name="Freeform 45"/>
          <p:cNvSpPr>
            <a:spLocks/>
          </p:cNvSpPr>
          <p:nvPr/>
        </p:nvSpPr>
        <p:spPr bwMode="auto">
          <a:xfrm>
            <a:off x="3033714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8" name="Freeform 46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9" name="Freeform 47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0" name="Freeform 48"/>
          <p:cNvSpPr>
            <a:spLocks/>
          </p:cNvSpPr>
          <p:nvPr/>
        </p:nvSpPr>
        <p:spPr bwMode="auto">
          <a:xfrm>
            <a:off x="8277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1" name="Freeform 49"/>
          <p:cNvSpPr>
            <a:spLocks/>
          </p:cNvSpPr>
          <p:nvPr/>
        </p:nvSpPr>
        <p:spPr bwMode="auto">
          <a:xfrm>
            <a:off x="7991476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2" name="Freeform 50"/>
          <p:cNvSpPr>
            <a:spLocks/>
          </p:cNvSpPr>
          <p:nvPr/>
        </p:nvSpPr>
        <p:spPr bwMode="auto">
          <a:xfrm>
            <a:off x="7677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3" name="Freeform 51"/>
          <p:cNvSpPr>
            <a:spLocks/>
          </p:cNvSpPr>
          <p:nvPr/>
        </p:nvSpPr>
        <p:spPr bwMode="auto">
          <a:xfrm>
            <a:off x="7334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4" name="Freeform 52"/>
          <p:cNvSpPr>
            <a:spLocks/>
          </p:cNvSpPr>
          <p:nvPr/>
        </p:nvSpPr>
        <p:spPr bwMode="auto">
          <a:xfrm>
            <a:off x="6948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5" name="Freeform 53"/>
          <p:cNvSpPr>
            <a:spLocks/>
          </p:cNvSpPr>
          <p:nvPr/>
        </p:nvSpPr>
        <p:spPr bwMode="auto">
          <a:xfrm>
            <a:off x="6534150" y="1646239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6" name="Freeform 54"/>
          <p:cNvSpPr>
            <a:spLocks/>
          </p:cNvSpPr>
          <p:nvPr/>
        </p:nvSpPr>
        <p:spPr bwMode="auto">
          <a:xfrm>
            <a:off x="6091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7" name="Freeform 55"/>
          <p:cNvSpPr>
            <a:spLocks/>
          </p:cNvSpPr>
          <p:nvPr/>
        </p:nvSpPr>
        <p:spPr bwMode="auto">
          <a:xfrm>
            <a:off x="5634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8" name="Freeform 56"/>
          <p:cNvSpPr>
            <a:spLocks/>
          </p:cNvSpPr>
          <p:nvPr/>
        </p:nvSpPr>
        <p:spPr bwMode="auto">
          <a:xfrm>
            <a:off x="5162550" y="1671639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9" name="Freeform 57"/>
          <p:cNvSpPr>
            <a:spLocks/>
          </p:cNvSpPr>
          <p:nvPr/>
        </p:nvSpPr>
        <p:spPr bwMode="auto">
          <a:xfrm>
            <a:off x="4748214" y="1749426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7 w 270"/>
              <a:gd name="T9" fmla="*/ 130175 h 82"/>
              <a:gd name="T10" fmla="*/ 14287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0" name="Freeform 58"/>
          <p:cNvSpPr>
            <a:spLocks/>
          </p:cNvSpPr>
          <p:nvPr/>
        </p:nvSpPr>
        <p:spPr bwMode="auto">
          <a:xfrm>
            <a:off x="4376738" y="1852614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1" name="Freeform 59"/>
          <p:cNvSpPr>
            <a:spLocks/>
          </p:cNvSpPr>
          <p:nvPr/>
        </p:nvSpPr>
        <p:spPr bwMode="auto">
          <a:xfrm>
            <a:off x="4048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2" name="Freeform 60"/>
          <p:cNvSpPr>
            <a:spLocks/>
          </p:cNvSpPr>
          <p:nvPr/>
        </p:nvSpPr>
        <p:spPr bwMode="auto">
          <a:xfrm>
            <a:off x="3762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3" name="Freeform 61"/>
          <p:cNvSpPr>
            <a:spLocks/>
          </p:cNvSpPr>
          <p:nvPr/>
        </p:nvSpPr>
        <p:spPr bwMode="auto">
          <a:xfrm>
            <a:off x="3476625" y="2371726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4" name="Freeform 62"/>
          <p:cNvSpPr>
            <a:spLocks/>
          </p:cNvSpPr>
          <p:nvPr/>
        </p:nvSpPr>
        <p:spPr bwMode="auto">
          <a:xfrm>
            <a:off x="3248026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5" name="Freeform 63"/>
          <p:cNvSpPr>
            <a:spLocks/>
          </p:cNvSpPr>
          <p:nvPr/>
        </p:nvSpPr>
        <p:spPr bwMode="auto">
          <a:xfrm>
            <a:off x="3033714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6" name="Freeform 64"/>
          <p:cNvSpPr>
            <a:spLocks/>
          </p:cNvSpPr>
          <p:nvPr/>
        </p:nvSpPr>
        <p:spPr bwMode="auto">
          <a:xfrm>
            <a:off x="9063039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7" name="Freeform 65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8" name="Freeform 66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9" name="Freeform 67"/>
          <p:cNvSpPr>
            <a:spLocks/>
          </p:cNvSpPr>
          <p:nvPr/>
        </p:nvSpPr>
        <p:spPr bwMode="auto">
          <a:xfrm>
            <a:off x="8620126" y="2695576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0" name="Freeform 68"/>
          <p:cNvSpPr>
            <a:spLocks/>
          </p:cNvSpPr>
          <p:nvPr/>
        </p:nvSpPr>
        <p:spPr bwMode="auto">
          <a:xfrm>
            <a:off x="8791575" y="2514601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1" name="Freeform 69"/>
          <p:cNvSpPr>
            <a:spLocks/>
          </p:cNvSpPr>
          <p:nvPr/>
        </p:nvSpPr>
        <p:spPr bwMode="auto">
          <a:xfrm>
            <a:off x="8934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2" name="Freeform 70"/>
          <p:cNvSpPr>
            <a:spLocks/>
          </p:cNvSpPr>
          <p:nvPr/>
        </p:nvSpPr>
        <p:spPr bwMode="auto">
          <a:xfrm>
            <a:off x="9034463" y="2138364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3" name="Freeform 71"/>
          <p:cNvSpPr>
            <a:spLocks/>
          </p:cNvSpPr>
          <p:nvPr/>
        </p:nvSpPr>
        <p:spPr bwMode="auto">
          <a:xfrm>
            <a:off x="8534401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4" name="Freeform 72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5" name="Freeform 73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6" name="Freeform 74"/>
          <p:cNvSpPr>
            <a:spLocks/>
          </p:cNvSpPr>
          <p:nvPr/>
        </p:nvSpPr>
        <p:spPr bwMode="auto">
          <a:xfrm>
            <a:off x="8805863" y="1646239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7" name="Freeform 75"/>
          <p:cNvSpPr>
            <a:spLocks/>
          </p:cNvSpPr>
          <p:nvPr/>
        </p:nvSpPr>
        <p:spPr bwMode="auto">
          <a:xfrm>
            <a:off x="8662988" y="1827214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8" name="Freeform 76"/>
          <p:cNvSpPr>
            <a:spLocks/>
          </p:cNvSpPr>
          <p:nvPr/>
        </p:nvSpPr>
        <p:spPr bwMode="auto">
          <a:xfrm>
            <a:off x="8577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9" name="Freeform 77"/>
          <p:cNvSpPr>
            <a:spLocks/>
          </p:cNvSpPr>
          <p:nvPr/>
        </p:nvSpPr>
        <p:spPr bwMode="auto">
          <a:xfrm>
            <a:off x="8534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0" name="Freeform 78"/>
          <p:cNvSpPr>
            <a:spLocks/>
          </p:cNvSpPr>
          <p:nvPr/>
        </p:nvSpPr>
        <p:spPr bwMode="auto">
          <a:xfrm>
            <a:off x="6148389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1" name="Freeform 79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2" name="Freeform 80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3" name="Freeform 81"/>
          <p:cNvSpPr>
            <a:spLocks/>
          </p:cNvSpPr>
          <p:nvPr/>
        </p:nvSpPr>
        <p:spPr bwMode="auto">
          <a:xfrm>
            <a:off x="8348663" y="2825751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4" name="Freeform 82"/>
          <p:cNvSpPr>
            <a:spLocks/>
          </p:cNvSpPr>
          <p:nvPr/>
        </p:nvSpPr>
        <p:spPr bwMode="auto">
          <a:xfrm>
            <a:off x="8120064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5" name="Freeform 83"/>
          <p:cNvSpPr>
            <a:spLocks/>
          </p:cNvSpPr>
          <p:nvPr/>
        </p:nvSpPr>
        <p:spPr bwMode="auto">
          <a:xfrm>
            <a:off x="7848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6" name="Freeform 84"/>
          <p:cNvSpPr>
            <a:spLocks/>
          </p:cNvSpPr>
          <p:nvPr/>
        </p:nvSpPr>
        <p:spPr bwMode="auto">
          <a:xfrm>
            <a:off x="7577139" y="3578226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7" name="Freeform 85"/>
          <p:cNvSpPr>
            <a:spLocks/>
          </p:cNvSpPr>
          <p:nvPr/>
        </p:nvSpPr>
        <p:spPr bwMode="auto">
          <a:xfrm>
            <a:off x="7248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8" name="Freeform 86"/>
          <p:cNvSpPr>
            <a:spLocks/>
          </p:cNvSpPr>
          <p:nvPr/>
        </p:nvSpPr>
        <p:spPr bwMode="auto">
          <a:xfrm>
            <a:off x="6905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9" name="Freeform 87"/>
          <p:cNvSpPr>
            <a:spLocks/>
          </p:cNvSpPr>
          <p:nvPr/>
        </p:nvSpPr>
        <p:spPr bwMode="auto">
          <a:xfrm>
            <a:off x="6534151" y="4225926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0" name="Freeform 88"/>
          <p:cNvSpPr>
            <a:spLocks/>
          </p:cNvSpPr>
          <p:nvPr/>
        </p:nvSpPr>
        <p:spPr bwMode="auto">
          <a:xfrm>
            <a:off x="6148388" y="4406901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1" name="Freeform 89"/>
          <p:cNvSpPr>
            <a:spLocks/>
          </p:cNvSpPr>
          <p:nvPr/>
        </p:nvSpPr>
        <p:spPr bwMode="auto">
          <a:xfrm>
            <a:off x="3676651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2" name="Freeform 90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3" name="Freeform 91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4" name="Freeform 92"/>
          <p:cNvSpPr>
            <a:spLocks/>
          </p:cNvSpPr>
          <p:nvPr/>
        </p:nvSpPr>
        <p:spPr bwMode="auto">
          <a:xfrm>
            <a:off x="5362575" y="4627564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5" name="Freeform 93"/>
          <p:cNvSpPr>
            <a:spLocks/>
          </p:cNvSpPr>
          <p:nvPr/>
        </p:nvSpPr>
        <p:spPr bwMode="auto">
          <a:xfrm>
            <a:off x="5162551" y="4745039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6" name="Freeform 94"/>
          <p:cNvSpPr>
            <a:spLocks/>
          </p:cNvSpPr>
          <p:nvPr/>
        </p:nvSpPr>
        <p:spPr bwMode="auto">
          <a:xfrm>
            <a:off x="4948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7" name="Freeform 95"/>
          <p:cNvSpPr>
            <a:spLocks/>
          </p:cNvSpPr>
          <p:nvPr/>
        </p:nvSpPr>
        <p:spPr bwMode="auto">
          <a:xfrm>
            <a:off x="4705350" y="4900614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8" name="Freeform 96"/>
          <p:cNvSpPr>
            <a:spLocks/>
          </p:cNvSpPr>
          <p:nvPr/>
        </p:nvSpPr>
        <p:spPr bwMode="auto">
          <a:xfrm>
            <a:off x="4205288" y="4951414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9" name="Freeform 97"/>
          <p:cNvSpPr>
            <a:spLocks/>
          </p:cNvSpPr>
          <p:nvPr/>
        </p:nvSpPr>
        <p:spPr bwMode="auto">
          <a:xfrm>
            <a:off x="3690938" y="4926014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0" name="Freeform 98"/>
          <p:cNvSpPr>
            <a:spLocks/>
          </p:cNvSpPr>
          <p:nvPr/>
        </p:nvSpPr>
        <p:spPr bwMode="auto">
          <a:xfrm>
            <a:off x="5462589" y="4186239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1" name="Freeform 99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2" name="Freeform 100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3" name="Freeform 101"/>
          <p:cNvSpPr>
            <a:spLocks/>
          </p:cNvSpPr>
          <p:nvPr/>
        </p:nvSpPr>
        <p:spPr bwMode="auto">
          <a:xfrm>
            <a:off x="6191251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4" name="Freeform 102"/>
          <p:cNvSpPr>
            <a:spLocks/>
          </p:cNvSpPr>
          <p:nvPr/>
        </p:nvSpPr>
        <p:spPr bwMode="auto">
          <a:xfrm>
            <a:off x="5991225" y="2514601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5" name="Freeform 103"/>
          <p:cNvSpPr>
            <a:spLocks/>
          </p:cNvSpPr>
          <p:nvPr/>
        </p:nvSpPr>
        <p:spPr bwMode="auto">
          <a:xfrm>
            <a:off x="5819776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6" name="Freeform 104"/>
          <p:cNvSpPr>
            <a:spLocks/>
          </p:cNvSpPr>
          <p:nvPr/>
        </p:nvSpPr>
        <p:spPr bwMode="auto">
          <a:xfrm>
            <a:off x="5691188" y="2968626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7" name="Freeform 105"/>
          <p:cNvSpPr>
            <a:spLocks/>
          </p:cNvSpPr>
          <p:nvPr/>
        </p:nvSpPr>
        <p:spPr bwMode="auto">
          <a:xfrm>
            <a:off x="5576889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8" name="Freeform 106"/>
          <p:cNvSpPr>
            <a:spLocks/>
          </p:cNvSpPr>
          <p:nvPr/>
        </p:nvSpPr>
        <p:spPr bwMode="auto">
          <a:xfrm>
            <a:off x="5505451" y="3448051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9" name="Freeform 107"/>
          <p:cNvSpPr>
            <a:spLocks/>
          </p:cNvSpPr>
          <p:nvPr/>
        </p:nvSpPr>
        <p:spPr bwMode="auto">
          <a:xfrm>
            <a:off x="5462589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0" name="Rectangle 108"/>
          <p:cNvSpPr>
            <a:spLocks noChangeArrowheads="1"/>
          </p:cNvSpPr>
          <p:nvPr/>
        </p:nvSpPr>
        <p:spPr bwMode="auto">
          <a:xfrm>
            <a:off x="5462589" y="3940176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591" name="Freeform 109"/>
          <p:cNvSpPr>
            <a:spLocks/>
          </p:cNvSpPr>
          <p:nvPr/>
        </p:nvSpPr>
        <p:spPr bwMode="auto">
          <a:xfrm>
            <a:off x="3548064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2" name="Freeform 110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3" name="Freeform 111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4" name="Freeform 112"/>
          <p:cNvSpPr>
            <a:spLocks/>
          </p:cNvSpPr>
          <p:nvPr/>
        </p:nvSpPr>
        <p:spPr bwMode="auto">
          <a:xfrm>
            <a:off x="5062539" y="4303714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5" name="Freeform 113"/>
          <p:cNvSpPr>
            <a:spLocks/>
          </p:cNvSpPr>
          <p:nvPr/>
        </p:nvSpPr>
        <p:spPr bwMode="auto">
          <a:xfrm>
            <a:off x="4591051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6" name="Freeform 114"/>
          <p:cNvSpPr>
            <a:spLocks/>
          </p:cNvSpPr>
          <p:nvPr/>
        </p:nvSpPr>
        <p:spPr bwMode="auto">
          <a:xfrm>
            <a:off x="4076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7" name="Freeform 115"/>
          <p:cNvSpPr>
            <a:spLocks/>
          </p:cNvSpPr>
          <p:nvPr/>
        </p:nvSpPr>
        <p:spPr bwMode="auto">
          <a:xfrm>
            <a:off x="3562350" y="3641726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8" name="Freeform 116"/>
          <p:cNvSpPr>
            <a:spLocks/>
          </p:cNvSpPr>
          <p:nvPr/>
        </p:nvSpPr>
        <p:spPr bwMode="auto">
          <a:xfrm>
            <a:off x="6477001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9" name="Freeform 117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0" name="Freeform 118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1" name="Freeform 119"/>
          <p:cNvSpPr>
            <a:spLocks/>
          </p:cNvSpPr>
          <p:nvPr/>
        </p:nvSpPr>
        <p:spPr bwMode="auto">
          <a:xfrm>
            <a:off x="5505451" y="4419601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2" name="Freeform 120"/>
          <p:cNvSpPr>
            <a:spLocks/>
          </p:cNvSpPr>
          <p:nvPr/>
        </p:nvSpPr>
        <p:spPr bwMode="auto">
          <a:xfrm>
            <a:off x="5734050" y="4200526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3" name="Freeform 121"/>
          <p:cNvSpPr>
            <a:spLocks/>
          </p:cNvSpPr>
          <p:nvPr/>
        </p:nvSpPr>
        <p:spPr bwMode="auto">
          <a:xfrm>
            <a:off x="5934076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4" name="Freeform 122"/>
          <p:cNvSpPr>
            <a:spLocks/>
          </p:cNvSpPr>
          <p:nvPr/>
        </p:nvSpPr>
        <p:spPr bwMode="auto">
          <a:xfrm>
            <a:off x="6105525" y="3733801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5" name="Freeform 123"/>
          <p:cNvSpPr>
            <a:spLocks/>
          </p:cNvSpPr>
          <p:nvPr/>
        </p:nvSpPr>
        <p:spPr bwMode="auto">
          <a:xfrm>
            <a:off x="6248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6" name="Freeform 124"/>
          <p:cNvSpPr>
            <a:spLocks/>
          </p:cNvSpPr>
          <p:nvPr/>
        </p:nvSpPr>
        <p:spPr bwMode="auto">
          <a:xfrm>
            <a:off x="6348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7" name="Freeform 125"/>
          <p:cNvSpPr>
            <a:spLocks/>
          </p:cNvSpPr>
          <p:nvPr/>
        </p:nvSpPr>
        <p:spPr bwMode="auto">
          <a:xfrm>
            <a:off x="6419850" y="3006726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8" name="Rectangle 126"/>
          <p:cNvSpPr>
            <a:spLocks noChangeArrowheads="1"/>
          </p:cNvSpPr>
          <p:nvPr/>
        </p:nvSpPr>
        <p:spPr bwMode="auto">
          <a:xfrm>
            <a:off x="6462714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09" name="Freeform 127"/>
          <p:cNvSpPr>
            <a:spLocks/>
          </p:cNvSpPr>
          <p:nvPr/>
        </p:nvSpPr>
        <p:spPr bwMode="auto">
          <a:xfrm>
            <a:off x="8462964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10" name="Freeform 128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11" name="Freeform 129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12" name="Freeform 130"/>
          <p:cNvSpPr>
            <a:spLocks/>
          </p:cNvSpPr>
          <p:nvPr/>
        </p:nvSpPr>
        <p:spPr bwMode="auto">
          <a:xfrm>
            <a:off x="8534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13" name="Freeform 131"/>
          <p:cNvSpPr>
            <a:spLocks/>
          </p:cNvSpPr>
          <p:nvPr/>
        </p:nvSpPr>
        <p:spPr bwMode="auto">
          <a:xfrm>
            <a:off x="8620126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14" name="Freeform 132"/>
          <p:cNvSpPr>
            <a:spLocks/>
          </p:cNvSpPr>
          <p:nvPr/>
        </p:nvSpPr>
        <p:spPr bwMode="auto">
          <a:xfrm>
            <a:off x="8677276" y="3422651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15" name="Freeform 133"/>
          <p:cNvSpPr>
            <a:spLocks/>
          </p:cNvSpPr>
          <p:nvPr/>
        </p:nvSpPr>
        <p:spPr bwMode="auto">
          <a:xfrm>
            <a:off x="8620126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16" name="Freeform 134"/>
          <p:cNvSpPr>
            <a:spLocks/>
          </p:cNvSpPr>
          <p:nvPr/>
        </p:nvSpPr>
        <p:spPr bwMode="auto">
          <a:xfrm>
            <a:off x="8448676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17" name="Oval 135"/>
          <p:cNvSpPr>
            <a:spLocks noChangeArrowheads="1"/>
          </p:cNvSpPr>
          <p:nvPr/>
        </p:nvSpPr>
        <p:spPr bwMode="auto">
          <a:xfrm>
            <a:off x="8148638" y="2592389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18" name="Oval 136"/>
          <p:cNvSpPr>
            <a:spLocks noChangeArrowheads="1"/>
          </p:cNvSpPr>
          <p:nvPr/>
        </p:nvSpPr>
        <p:spPr bwMode="auto">
          <a:xfrm>
            <a:off x="8148638" y="2593976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19" name="Rectangle 137"/>
          <p:cNvSpPr>
            <a:spLocks noChangeArrowheads="1"/>
          </p:cNvSpPr>
          <p:nvPr/>
        </p:nvSpPr>
        <p:spPr bwMode="auto">
          <a:xfrm>
            <a:off x="8320089" y="2708275"/>
            <a:ext cx="40716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JFK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20" name="Freeform 138"/>
          <p:cNvSpPr>
            <a:spLocks/>
          </p:cNvSpPr>
          <p:nvPr/>
        </p:nvSpPr>
        <p:spPr bwMode="auto">
          <a:xfrm>
            <a:off x="5948364" y="4964114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1" name="Freeform 139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2" name="Freeform 140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3" name="Freeform 141"/>
          <p:cNvSpPr>
            <a:spLocks/>
          </p:cNvSpPr>
          <p:nvPr/>
        </p:nvSpPr>
        <p:spPr bwMode="auto">
          <a:xfrm>
            <a:off x="8034339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4" name="Freeform 142"/>
          <p:cNvSpPr>
            <a:spLocks/>
          </p:cNvSpPr>
          <p:nvPr/>
        </p:nvSpPr>
        <p:spPr bwMode="auto">
          <a:xfrm>
            <a:off x="7677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5" name="Freeform 143"/>
          <p:cNvSpPr>
            <a:spLocks/>
          </p:cNvSpPr>
          <p:nvPr/>
        </p:nvSpPr>
        <p:spPr bwMode="auto">
          <a:xfrm>
            <a:off x="7334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6" name="Freeform 144"/>
          <p:cNvSpPr>
            <a:spLocks/>
          </p:cNvSpPr>
          <p:nvPr/>
        </p:nvSpPr>
        <p:spPr bwMode="auto">
          <a:xfrm>
            <a:off x="7005638" y="5561014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7" name="Freeform 145"/>
          <p:cNvSpPr>
            <a:spLocks/>
          </p:cNvSpPr>
          <p:nvPr/>
        </p:nvSpPr>
        <p:spPr bwMode="auto">
          <a:xfrm>
            <a:off x="6705601" y="5457826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8" name="Freeform 146"/>
          <p:cNvSpPr>
            <a:spLocks/>
          </p:cNvSpPr>
          <p:nvPr/>
        </p:nvSpPr>
        <p:spPr bwMode="auto">
          <a:xfrm>
            <a:off x="6419850" y="5327651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9" name="Freeform 147"/>
          <p:cNvSpPr>
            <a:spLocks/>
          </p:cNvSpPr>
          <p:nvPr/>
        </p:nvSpPr>
        <p:spPr bwMode="auto">
          <a:xfrm>
            <a:off x="6162676" y="5159376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30" name="Freeform 148"/>
          <p:cNvSpPr>
            <a:spLocks/>
          </p:cNvSpPr>
          <p:nvPr/>
        </p:nvSpPr>
        <p:spPr bwMode="auto">
          <a:xfrm>
            <a:off x="5948364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31" name="Oval 149"/>
          <p:cNvSpPr>
            <a:spLocks noChangeArrowheads="1"/>
          </p:cNvSpPr>
          <p:nvPr/>
        </p:nvSpPr>
        <p:spPr bwMode="auto">
          <a:xfrm>
            <a:off x="8734425" y="1503364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32" name="Oval 150"/>
          <p:cNvSpPr>
            <a:spLocks noChangeArrowheads="1"/>
          </p:cNvSpPr>
          <p:nvPr/>
        </p:nvSpPr>
        <p:spPr bwMode="auto">
          <a:xfrm>
            <a:off x="8734425" y="1504951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33" name="Rectangle 151"/>
          <p:cNvSpPr>
            <a:spLocks noChangeArrowheads="1"/>
          </p:cNvSpPr>
          <p:nvPr/>
        </p:nvSpPr>
        <p:spPr bwMode="auto">
          <a:xfrm>
            <a:off x="8877301" y="1619250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BOS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34" name="Oval 152"/>
          <p:cNvSpPr>
            <a:spLocks noChangeArrowheads="1"/>
          </p:cNvSpPr>
          <p:nvPr/>
        </p:nvSpPr>
        <p:spPr bwMode="auto">
          <a:xfrm>
            <a:off x="7991475" y="5418139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35" name="Oval 153"/>
          <p:cNvSpPr>
            <a:spLocks noChangeArrowheads="1"/>
          </p:cNvSpPr>
          <p:nvPr/>
        </p:nvSpPr>
        <p:spPr bwMode="auto">
          <a:xfrm>
            <a:off x="7991475" y="5421314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36" name="Rectangle 154"/>
          <p:cNvSpPr>
            <a:spLocks noChangeArrowheads="1"/>
          </p:cNvSpPr>
          <p:nvPr/>
        </p:nvSpPr>
        <p:spPr bwMode="auto">
          <a:xfrm>
            <a:off x="8134351" y="5521325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MIA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37" name="Oval 155"/>
          <p:cNvSpPr>
            <a:spLocks noChangeArrowheads="1"/>
          </p:cNvSpPr>
          <p:nvPr/>
        </p:nvSpPr>
        <p:spPr bwMode="auto">
          <a:xfrm>
            <a:off x="6076950" y="2085976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38" name="Oval 156"/>
          <p:cNvSpPr>
            <a:spLocks noChangeArrowheads="1"/>
          </p:cNvSpPr>
          <p:nvPr/>
        </p:nvSpPr>
        <p:spPr bwMode="auto">
          <a:xfrm>
            <a:off x="6076950" y="2089151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39" name="Rectangle 157"/>
          <p:cNvSpPr>
            <a:spLocks noChangeArrowheads="1"/>
          </p:cNvSpPr>
          <p:nvPr/>
        </p:nvSpPr>
        <p:spPr bwMode="auto">
          <a:xfrm>
            <a:off x="6191250" y="2201863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ORD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40" name="Oval 158"/>
          <p:cNvSpPr>
            <a:spLocks noChangeArrowheads="1"/>
          </p:cNvSpPr>
          <p:nvPr/>
        </p:nvSpPr>
        <p:spPr bwMode="auto">
          <a:xfrm>
            <a:off x="2647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41" name="Oval 159"/>
          <p:cNvSpPr>
            <a:spLocks noChangeArrowheads="1"/>
          </p:cNvSpPr>
          <p:nvPr/>
        </p:nvSpPr>
        <p:spPr bwMode="auto">
          <a:xfrm>
            <a:off x="2647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42" name="Rectangle 160"/>
          <p:cNvSpPr>
            <a:spLocks noChangeArrowheads="1"/>
          </p:cNvSpPr>
          <p:nvPr/>
        </p:nvSpPr>
        <p:spPr bwMode="auto">
          <a:xfrm>
            <a:off x="2776538" y="4783138"/>
            <a:ext cx="5017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LAX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43" name="Oval 161"/>
          <p:cNvSpPr>
            <a:spLocks noChangeArrowheads="1"/>
          </p:cNvSpPr>
          <p:nvPr/>
        </p:nvSpPr>
        <p:spPr bwMode="auto">
          <a:xfrm>
            <a:off x="5119689" y="4419601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44" name="Oval 162"/>
          <p:cNvSpPr>
            <a:spLocks noChangeArrowheads="1"/>
          </p:cNvSpPr>
          <p:nvPr/>
        </p:nvSpPr>
        <p:spPr bwMode="auto">
          <a:xfrm>
            <a:off x="5119689" y="4422776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45" name="Rectangle 163"/>
          <p:cNvSpPr>
            <a:spLocks noChangeArrowheads="1"/>
          </p:cNvSpPr>
          <p:nvPr/>
        </p:nvSpPr>
        <p:spPr bwMode="auto">
          <a:xfrm>
            <a:off x="5233989" y="4537075"/>
            <a:ext cx="5418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DFW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46" name="Oval 164"/>
          <p:cNvSpPr>
            <a:spLocks noChangeArrowheads="1"/>
          </p:cNvSpPr>
          <p:nvPr/>
        </p:nvSpPr>
        <p:spPr bwMode="auto">
          <a:xfrm>
            <a:off x="2462213" y="3370264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47" name="Oval 165"/>
          <p:cNvSpPr>
            <a:spLocks noChangeArrowheads="1"/>
          </p:cNvSpPr>
          <p:nvPr/>
        </p:nvSpPr>
        <p:spPr bwMode="auto">
          <a:xfrm>
            <a:off x="2462213" y="3373439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48" name="Rectangle 166"/>
          <p:cNvSpPr>
            <a:spLocks noChangeArrowheads="1"/>
          </p:cNvSpPr>
          <p:nvPr/>
        </p:nvSpPr>
        <p:spPr bwMode="auto">
          <a:xfrm>
            <a:off x="2605089" y="3486150"/>
            <a:ext cx="44884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SFO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49" name="Rectangle 167"/>
          <p:cNvSpPr>
            <a:spLocks noChangeArrowheads="1"/>
          </p:cNvSpPr>
          <p:nvPr/>
        </p:nvSpPr>
        <p:spPr bwMode="auto">
          <a:xfrm>
            <a:off x="2390775" y="2890838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50" name="Rectangle 168"/>
          <p:cNvSpPr>
            <a:spLocks noChangeArrowheads="1"/>
          </p:cNvSpPr>
          <p:nvPr/>
        </p:nvSpPr>
        <p:spPr bwMode="auto">
          <a:xfrm>
            <a:off x="2362201" y="2916239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51" name="Rectangle 169"/>
          <p:cNvSpPr>
            <a:spLocks noChangeArrowheads="1"/>
          </p:cNvSpPr>
          <p:nvPr/>
        </p:nvSpPr>
        <p:spPr bwMode="auto">
          <a:xfrm>
            <a:off x="2362201" y="2917826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52" name="Rectangle 170"/>
          <p:cNvSpPr>
            <a:spLocks noChangeArrowheads="1"/>
          </p:cNvSpPr>
          <p:nvPr/>
        </p:nvSpPr>
        <p:spPr bwMode="auto">
          <a:xfrm>
            <a:off x="2433638" y="28781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53" name="Rectangle 171"/>
          <p:cNvSpPr>
            <a:spLocks noChangeArrowheads="1"/>
          </p:cNvSpPr>
          <p:nvPr/>
        </p:nvSpPr>
        <p:spPr bwMode="auto">
          <a:xfrm>
            <a:off x="2576513" y="30337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54" name="Rectangle 172"/>
          <p:cNvSpPr>
            <a:spLocks noChangeArrowheads="1"/>
          </p:cNvSpPr>
          <p:nvPr/>
        </p:nvSpPr>
        <p:spPr bwMode="auto">
          <a:xfrm>
            <a:off x="2405063" y="5199063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55" name="Rectangle 173"/>
          <p:cNvSpPr>
            <a:spLocks noChangeArrowheads="1"/>
          </p:cNvSpPr>
          <p:nvPr/>
        </p:nvSpPr>
        <p:spPr bwMode="auto">
          <a:xfrm>
            <a:off x="2376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56" name="Rectangle 174"/>
          <p:cNvSpPr>
            <a:spLocks noChangeArrowheads="1"/>
          </p:cNvSpPr>
          <p:nvPr/>
        </p:nvSpPr>
        <p:spPr bwMode="auto">
          <a:xfrm>
            <a:off x="2376488" y="522605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57" name="Rectangle 175"/>
          <p:cNvSpPr>
            <a:spLocks noChangeArrowheads="1"/>
          </p:cNvSpPr>
          <p:nvPr/>
        </p:nvSpPr>
        <p:spPr bwMode="auto">
          <a:xfrm>
            <a:off x="2447925" y="51863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58" name="Rectangle 176"/>
          <p:cNvSpPr>
            <a:spLocks noChangeArrowheads="1"/>
          </p:cNvSpPr>
          <p:nvPr/>
        </p:nvSpPr>
        <p:spPr bwMode="auto">
          <a:xfrm>
            <a:off x="2590800" y="53419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59" name="Rectangle 177"/>
          <p:cNvSpPr>
            <a:spLocks noChangeArrowheads="1"/>
          </p:cNvSpPr>
          <p:nvPr/>
        </p:nvSpPr>
        <p:spPr bwMode="auto">
          <a:xfrm>
            <a:off x="5176838" y="4978400"/>
            <a:ext cx="400050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60" name="Rectangle 178"/>
          <p:cNvSpPr>
            <a:spLocks noChangeArrowheads="1"/>
          </p:cNvSpPr>
          <p:nvPr/>
        </p:nvSpPr>
        <p:spPr bwMode="auto">
          <a:xfrm>
            <a:off x="5133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61" name="Rectangle 179"/>
          <p:cNvSpPr>
            <a:spLocks noChangeArrowheads="1"/>
          </p:cNvSpPr>
          <p:nvPr/>
        </p:nvSpPr>
        <p:spPr bwMode="auto">
          <a:xfrm>
            <a:off x="5133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62" name="Rectangle 180"/>
          <p:cNvSpPr>
            <a:spLocks noChangeArrowheads="1"/>
          </p:cNvSpPr>
          <p:nvPr/>
        </p:nvSpPr>
        <p:spPr bwMode="auto">
          <a:xfrm>
            <a:off x="5219700" y="49784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63" name="Rectangle 181"/>
          <p:cNvSpPr>
            <a:spLocks noChangeArrowheads="1"/>
          </p:cNvSpPr>
          <p:nvPr/>
        </p:nvSpPr>
        <p:spPr bwMode="auto">
          <a:xfrm>
            <a:off x="5362575" y="51212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64" name="Rectangle 182"/>
          <p:cNvSpPr>
            <a:spLocks noChangeArrowheads="1"/>
          </p:cNvSpPr>
          <p:nvPr/>
        </p:nvSpPr>
        <p:spPr bwMode="auto">
          <a:xfrm>
            <a:off x="7034213" y="2112963"/>
            <a:ext cx="385762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65" name="Rectangle 183"/>
          <p:cNvSpPr>
            <a:spLocks noChangeArrowheads="1"/>
          </p:cNvSpPr>
          <p:nvPr/>
        </p:nvSpPr>
        <p:spPr bwMode="auto">
          <a:xfrm>
            <a:off x="6991351" y="2138364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66" name="Rectangle 184"/>
          <p:cNvSpPr>
            <a:spLocks noChangeArrowheads="1"/>
          </p:cNvSpPr>
          <p:nvPr/>
        </p:nvSpPr>
        <p:spPr bwMode="auto">
          <a:xfrm>
            <a:off x="6991351" y="2139951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67" name="Rectangle 185"/>
          <p:cNvSpPr>
            <a:spLocks noChangeArrowheads="1"/>
          </p:cNvSpPr>
          <p:nvPr/>
        </p:nvSpPr>
        <p:spPr bwMode="auto">
          <a:xfrm>
            <a:off x="7062788" y="21002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68" name="Rectangle 186"/>
          <p:cNvSpPr>
            <a:spLocks noChangeArrowheads="1"/>
          </p:cNvSpPr>
          <p:nvPr/>
        </p:nvSpPr>
        <p:spPr bwMode="auto">
          <a:xfrm>
            <a:off x="7205663" y="22558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69" name="Rectangle 187"/>
          <p:cNvSpPr>
            <a:spLocks noChangeArrowheads="1"/>
          </p:cNvSpPr>
          <p:nvPr/>
        </p:nvSpPr>
        <p:spPr bwMode="auto">
          <a:xfrm>
            <a:off x="7920038" y="5962650"/>
            <a:ext cx="400050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70" name="Rectangle 188"/>
          <p:cNvSpPr>
            <a:spLocks noChangeArrowheads="1"/>
          </p:cNvSpPr>
          <p:nvPr/>
        </p:nvSpPr>
        <p:spPr bwMode="auto">
          <a:xfrm>
            <a:off x="7877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71" name="Rectangle 189"/>
          <p:cNvSpPr>
            <a:spLocks noChangeArrowheads="1"/>
          </p:cNvSpPr>
          <p:nvPr/>
        </p:nvSpPr>
        <p:spPr bwMode="auto">
          <a:xfrm>
            <a:off x="7877175" y="6003926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72" name="Rectangle 190"/>
          <p:cNvSpPr>
            <a:spLocks noChangeArrowheads="1"/>
          </p:cNvSpPr>
          <p:nvPr/>
        </p:nvSpPr>
        <p:spPr bwMode="auto">
          <a:xfrm>
            <a:off x="7948613" y="59642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73" name="Rectangle 191"/>
          <p:cNvSpPr>
            <a:spLocks noChangeArrowheads="1"/>
          </p:cNvSpPr>
          <p:nvPr/>
        </p:nvSpPr>
        <p:spPr bwMode="auto">
          <a:xfrm>
            <a:off x="8105775" y="610552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74" name="Rectangle 192"/>
          <p:cNvSpPr>
            <a:spLocks noChangeArrowheads="1"/>
          </p:cNvSpPr>
          <p:nvPr/>
        </p:nvSpPr>
        <p:spPr bwMode="auto">
          <a:xfrm>
            <a:off x="8963026" y="3019425"/>
            <a:ext cx="385763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75" name="Rectangle 193"/>
          <p:cNvSpPr>
            <a:spLocks noChangeArrowheads="1"/>
          </p:cNvSpPr>
          <p:nvPr/>
        </p:nvSpPr>
        <p:spPr bwMode="auto">
          <a:xfrm>
            <a:off x="8920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76" name="Rectangle 194"/>
          <p:cNvSpPr>
            <a:spLocks noChangeArrowheads="1"/>
          </p:cNvSpPr>
          <p:nvPr/>
        </p:nvSpPr>
        <p:spPr bwMode="auto">
          <a:xfrm>
            <a:off x="8920163" y="306070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77" name="Rectangle 195"/>
          <p:cNvSpPr>
            <a:spLocks noChangeArrowheads="1"/>
          </p:cNvSpPr>
          <p:nvPr/>
        </p:nvSpPr>
        <p:spPr bwMode="auto">
          <a:xfrm>
            <a:off x="8991600" y="302101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78" name="Rectangle 196"/>
          <p:cNvSpPr>
            <a:spLocks noChangeArrowheads="1"/>
          </p:cNvSpPr>
          <p:nvPr/>
        </p:nvSpPr>
        <p:spPr bwMode="auto">
          <a:xfrm>
            <a:off x="9134475" y="31623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en-US" b="1">
              <a:latin typeface="Times" panose="02020603050405020304" pitchFamily="18" charset="0"/>
            </a:endParaRPr>
          </a:p>
        </p:txBody>
      </p:sp>
      <p:pic>
        <p:nvPicPr>
          <p:cNvPr id="20679" name="Picture 1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680" name="AutoShape 198"/>
          <p:cNvCxnSpPr>
            <a:cxnSpLocks noChangeShapeType="1"/>
            <a:stCxn id="20635" idx="1"/>
            <a:endCxn id="20638" idx="5"/>
          </p:cNvCxnSpPr>
          <p:nvPr/>
        </p:nvCxnSpPr>
        <p:spPr bwMode="auto">
          <a:xfrm rot="5400000" flipH="1">
            <a:off x="5950744" y="3298032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1" name="AutoShape 199"/>
          <p:cNvCxnSpPr>
            <a:cxnSpLocks noChangeShapeType="1"/>
            <a:stCxn id="20635" idx="3"/>
            <a:endCxn id="20647" idx="2"/>
          </p:cNvCxnSpPr>
          <p:nvPr/>
        </p:nvCxnSpPr>
        <p:spPr bwMode="auto">
          <a:xfrm rot="16200000" flipV="1">
            <a:off x="4156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2" name="AutoShape 200"/>
          <p:cNvCxnSpPr>
            <a:cxnSpLocks noChangeShapeType="1"/>
            <a:stCxn id="20618" idx="3"/>
            <a:endCxn id="20641" idx="7"/>
          </p:cNvCxnSpPr>
          <p:nvPr/>
        </p:nvCxnSpPr>
        <p:spPr bwMode="auto">
          <a:xfrm rot="5400000">
            <a:off x="4944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3" name="AutoShape 201"/>
          <p:cNvCxnSpPr>
            <a:cxnSpLocks noChangeShapeType="1"/>
            <a:stCxn id="20618" idx="2"/>
            <a:endCxn id="20638" idx="5"/>
          </p:cNvCxnSpPr>
          <p:nvPr/>
        </p:nvCxnSpPr>
        <p:spPr bwMode="auto">
          <a:xfrm rot="10800000">
            <a:off x="6759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754" name="AutoShape 202"/>
          <p:cNvCxnSpPr>
            <a:cxnSpLocks noChangeShapeType="1"/>
            <a:stCxn id="20641" idx="7"/>
            <a:endCxn id="20644" idx="2"/>
          </p:cNvCxnSpPr>
          <p:nvPr/>
        </p:nvCxnSpPr>
        <p:spPr bwMode="auto">
          <a:xfrm rot="16200000">
            <a:off x="4179094" y="3791744"/>
            <a:ext cx="63500" cy="1760538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5" name="AutoShape 203"/>
          <p:cNvCxnSpPr>
            <a:cxnSpLocks noChangeShapeType="1"/>
          </p:cNvCxnSpPr>
          <p:nvPr/>
        </p:nvCxnSpPr>
        <p:spPr bwMode="auto">
          <a:xfrm rot="16200000" flipH="1" flipV="1">
            <a:off x="3917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756" name="AutoShape 204"/>
          <p:cNvCxnSpPr>
            <a:cxnSpLocks noChangeShapeType="1"/>
            <a:stCxn id="20641" idx="0"/>
            <a:endCxn id="20647" idx="4"/>
          </p:cNvCxnSpPr>
          <p:nvPr/>
        </p:nvCxnSpPr>
        <p:spPr bwMode="auto">
          <a:xfrm flipH="1" flipV="1">
            <a:off x="2862264" y="3836989"/>
            <a:ext cx="185737" cy="8032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7" name="AutoShape 202"/>
          <p:cNvCxnSpPr>
            <a:cxnSpLocks noChangeShapeType="1"/>
          </p:cNvCxnSpPr>
          <p:nvPr/>
        </p:nvCxnSpPr>
        <p:spPr bwMode="auto">
          <a:xfrm rot="5400000">
            <a:off x="3666332" y="2242345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59337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Floyd-Warshall, Iteration 5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73AAE91-F908-4919-A6E1-C7C5C80B023C}" type="slidenum">
              <a:rPr lang="en-US" altLang="lv-LV" sz="1400"/>
              <a:pPr eaLnBrk="1" hangingPunct="1"/>
              <a:t>75</a:t>
            </a:fld>
            <a:endParaRPr lang="en-US" altLang="lv-LV" sz="1400"/>
          </a:p>
        </p:txBody>
      </p:sp>
      <p:sp>
        <p:nvSpPr>
          <p:cNvPr id="21508" name="Oval 150"/>
          <p:cNvSpPr>
            <a:spLocks noChangeArrowheads="1"/>
          </p:cNvSpPr>
          <p:nvPr/>
        </p:nvSpPr>
        <p:spPr bwMode="auto">
          <a:xfrm>
            <a:off x="8734425" y="1504951"/>
            <a:ext cx="800100" cy="4365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510" name="Freeform 3"/>
          <p:cNvSpPr>
            <a:spLocks/>
          </p:cNvSpPr>
          <p:nvPr/>
        </p:nvSpPr>
        <p:spPr bwMode="auto">
          <a:xfrm>
            <a:off x="5834064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1" name="Freeform 4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2" name="Freeform 5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3" name="Freeform 6"/>
          <p:cNvSpPr>
            <a:spLocks/>
          </p:cNvSpPr>
          <p:nvPr/>
        </p:nvSpPr>
        <p:spPr bwMode="auto">
          <a:xfrm>
            <a:off x="3033714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4" name="Freeform 7"/>
          <p:cNvSpPr>
            <a:spLocks/>
          </p:cNvSpPr>
          <p:nvPr/>
        </p:nvSpPr>
        <p:spPr bwMode="auto">
          <a:xfrm>
            <a:off x="3248025" y="4186239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5" name="Freeform 8"/>
          <p:cNvSpPr>
            <a:spLocks/>
          </p:cNvSpPr>
          <p:nvPr/>
        </p:nvSpPr>
        <p:spPr bwMode="auto">
          <a:xfrm>
            <a:off x="3505200" y="3824289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6" name="Freeform 9"/>
          <p:cNvSpPr>
            <a:spLocks/>
          </p:cNvSpPr>
          <p:nvPr/>
        </p:nvSpPr>
        <p:spPr bwMode="auto">
          <a:xfrm>
            <a:off x="3819526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7" name="Freeform 10"/>
          <p:cNvSpPr>
            <a:spLocks/>
          </p:cNvSpPr>
          <p:nvPr/>
        </p:nvSpPr>
        <p:spPr bwMode="auto">
          <a:xfrm>
            <a:off x="4191001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8" name="Freeform 11"/>
          <p:cNvSpPr>
            <a:spLocks/>
          </p:cNvSpPr>
          <p:nvPr/>
        </p:nvSpPr>
        <p:spPr bwMode="auto">
          <a:xfrm>
            <a:off x="4562476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7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9" name="Freeform 12"/>
          <p:cNvSpPr>
            <a:spLocks/>
          </p:cNvSpPr>
          <p:nvPr/>
        </p:nvSpPr>
        <p:spPr bwMode="auto">
          <a:xfrm>
            <a:off x="4976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0" name="Freeform 13"/>
          <p:cNvSpPr>
            <a:spLocks/>
          </p:cNvSpPr>
          <p:nvPr/>
        </p:nvSpPr>
        <p:spPr bwMode="auto">
          <a:xfrm>
            <a:off x="5405438" y="2371726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1" name="Freeform 14"/>
          <p:cNvSpPr>
            <a:spLocks/>
          </p:cNvSpPr>
          <p:nvPr/>
        </p:nvSpPr>
        <p:spPr bwMode="auto">
          <a:xfrm>
            <a:off x="3162301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2" name="Freeform 15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3" name="Freeform 16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4" name="Freeform 17"/>
          <p:cNvSpPr>
            <a:spLocks/>
          </p:cNvSpPr>
          <p:nvPr/>
        </p:nvSpPr>
        <p:spPr bwMode="auto">
          <a:xfrm>
            <a:off x="8105775" y="5626101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5" name="Freeform 18"/>
          <p:cNvSpPr>
            <a:spLocks/>
          </p:cNvSpPr>
          <p:nvPr/>
        </p:nvSpPr>
        <p:spPr bwMode="auto">
          <a:xfrm>
            <a:off x="7777163" y="5781676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6" name="Freeform 19"/>
          <p:cNvSpPr>
            <a:spLocks/>
          </p:cNvSpPr>
          <p:nvPr/>
        </p:nvSpPr>
        <p:spPr bwMode="auto">
          <a:xfrm>
            <a:off x="7434264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7" name="Freeform 20"/>
          <p:cNvSpPr>
            <a:spLocks/>
          </p:cNvSpPr>
          <p:nvPr/>
        </p:nvSpPr>
        <p:spPr bwMode="auto">
          <a:xfrm>
            <a:off x="7062789" y="6015039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8" name="Freeform 21"/>
          <p:cNvSpPr>
            <a:spLocks/>
          </p:cNvSpPr>
          <p:nvPr/>
        </p:nvSpPr>
        <p:spPr bwMode="auto">
          <a:xfrm>
            <a:off x="6276976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9" name="Freeform 22"/>
          <p:cNvSpPr>
            <a:spLocks/>
          </p:cNvSpPr>
          <p:nvPr/>
        </p:nvSpPr>
        <p:spPr bwMode="auto">
          <a:xfrm>
            <a:off x="5491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0" name="Freeform 23"/>
          <p:cNvSpPr>
            <a:spLocks/>
          </p:cNvSpPr>
          <p:nvPr/>
        </p:nvSpPr>
        <p:spPr bwMode="auto">
          <a:xfrm>
            <a:off x="4733925" y="6027739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1" name="Freeform 24"/>
          <p:cNvSpPr>
            <a:spLocks/>
          </p:cNvSpPr>
          <p:nvPr/>
        </p:nvSpPr>
        <p:spPr bwMode="auto">
          <a:xfrm>
            <a:off x="4376739" y="5949951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7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7 h 66"/>
              <a:gd name="T10" fmla="*/ 0 w 225"/>
              <a:gd name="T11" fmla="*/ 26987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2" name="Freeform 25"/>
          <p:cNvSpPr>
            <a:spLocks/>
          </p:cNvSpPr>
          <p:nvPr/>
        </p:nvSpPr>
        <p:spPr bwMode="auto">
          <a:xfrm>
            <a:off x="4062413" y="5846764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3" name="Freeform 26"/>
          <p:cNvSpPr>
            <a:spLocks/>
          </p:cNvSpPr>
          <p:nvPr/>
        </p:nvSpPr>
        <p:spPr bwMode="auto">
          <a:xfrm>
            <a:off x="3776664" y="5729289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4" name="Freeform 27"/>
          <p:cNvSpPr>
            <a:spLocks/>
          </p:cNvSpPr>
          <p:nvPr/>
        </p:nvSpPr>
        <p:spPr bwMode="auto">
          <a:xfrm>
            <a:off x="3519488" y="5600701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5" name="Freeform 28"/>
          <p:cNvSpPr>
            <a:spLocks/>
          </p:cNvSpPr>
          <p:nvPr/>
        </p:nvSpPr>
        <p:spPr bwMode="auto">
          <a:xfrm>
            <a:off x="3319463" y="5445126"/>
            <a:ext cx="214312" cy="180975"/>
          </a:xfrm>
          <a:custGeom>
            <a:avLst/>
            <a:gdLst>
              <a:gd name="T0" fmla="*/ 200024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4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6" name="Freeform 29"/>
          <p:cNvSpPr>
            <a:spLocks/>
          </p:cNvSpPr>
          <p:nvPr/>
        </p:nvSpPr>
        <p:spPr bwMode="auto">
          <a:xfrm>
            <a:off x="3162300" y="5302251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7" name="Freeform 30"/>
          <p:cNvSpPr>
            <a:spLocks/>
          </p:cNvSpPr>
          <p:nvPr/>
        </p:nvSpPr>
        <p:spPr bwMode="auto">
          <a:xfrm>
            <a:off x="8834439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8" name="Freeform 31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9" name="Freeform 32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0" name="Freeform 33"/>
          <p:cNvSpPr>
            <a:spLocks/>
          </p:cNvSpPr>
          <p:nvPr/>
        </p:nvSpPr>
        <p:spPr bwMode="auto">
          <a:xfrm>
            <a:off x="9120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1" name="Freeform 34"/>
          <p:cNvSpPr>
            <a:spLocks/>
          </p:cNvSpPr>
          <p:nvPr/>
        </p:nvSpPr>
        <p:spPr bwMode="auto">
          <a:xfrm>
            <a:off x="9320214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2" name="Freeform 35"/>
          <p:cNvSpPr>
            <a:spLocks/>
          </p:cNvSpPr>
          <p:nvPr/>
        </p:nvSpPr>
        <p:spPr bwMode="auto">
          <a:xfrm>
            <a:off x="9477376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3" name="Freeform 36"/>
          <p:cNvSpPr>
            <a:spLocks/>
          </p:cNvSpPr>
          <p:nvPr/>
        </p:nvSpPr>
        <p:spPr bwMode="auto">
          <a:xfrm>
            <a:off x="9591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4" name="Freeform 37"/>
          <p:cNvSpPr>
            <a:spLocks/>
          </p:cNvSpPr>
          <p:nvPr/>
        </p:nvSpPr>
        <p:spPr bwMode="auto">
          <a:xfrm>
            <a:off x="9677401" y="2657476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5" name="Freeform 38"/>
          <p:cNvSpPr>
            <a:spLocks/>
          </p:cNvSpPr>
          <p:nvPr/>
        </p:nvSpPr>
        <p:spPr bwMode="auto">
          <a:xfrm>
            <a:off x="9734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6" name="Freeform 39"/>
          <p:cNvSpPr>
            <a:spLocks/>
          </p:cNvSpPr>
          <p:nvPr/>
        </p:nvSpPr>
        <p:spPr bwMode="auto">
          <a:xfrm>
            <a:off x="9720264" y="3136901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7" name="Freeform 40"/>
          <p:cNvSpPr>
            <a:spLocks/>
          </p:cNvSpPr>
          <p:nvPr/>
        </p:nvSpPr>
        <p:spPr bwMode="auto">
          <a:xfrm>
            <a:off x="9605964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8" name="Freeform 41"/>
          <p:cNvSpPr>
            <a:spLocks/>
          </p:cNvSpPr>
          <p:nvPr/>
        </p:nvSpPr>
        <p:spPr bwMode="auto">
          <a:xfrm>
            <a:off x="9420226" y="4017964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9" name="Freeform 42"/>
          <p:cNvSpPr>
            <a:spLocks/>
          </p:cNvSpPr>
          <p:nvPr/>
        </p:nvSpPr>
        <p:spPr bwMode="auto">
          <a:xfrm>
            <a:off x="9163050" y="4471989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0" name="Freeform 43"/>
          <p:cNvSpPr>
            <a:spLocks/>
          </p:cNvSpPr>
          <p:nvPr/>
        </p:nvSpPr>
        <p:spPr bwMode="auto">
          <a:xfrm>
            <a:off x="9005889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1" name="Freeform 44"/>
          <p:cNvSpPr>
            <a:spLocks/>
          </p:cNvSpPr>
          <p:nvPr/>
        </p:nvSpPr>
        <p:spPr bwMode="auto">
          <a:xfrm>
            <a:off x="8820151" y="5121276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2" name="Freeform 45"/>
          <p:cNvSpPr>
            <a:spLocks/>
          </p:cNvSpPr>
          <p:nvPr/>
        </p:nvSpPr>
        <p:spPr bwMode="auto">
          <a:xfrm>
            <a:off x="3033714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3" name="Freeform 46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4" name="Freeform 47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5" name="Freeform 48"/>
          <p:cNvSpPr>
            <a:spLocks/>
          </p:cNvSpPr>
          <p:nvPr/>
        </p:nvSpPr>
        <p:spPr bwMode="auto">
          <a:xfrm>
            <a:off x="8277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6" name="Freeform 49"/>
          <p:cNvSpPr>
            <a:spLocks/>
          </p:cNvSpPr>
          <p:nvPr/>
        </p:nvSpPr>
        <p:spPr bwMode="auto">
          <a:xfrm>
            <a:off x="7991476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7" name="Freeform 50"/>
          <p:cNvSpPr>
            <a:spLocks/>
          </p:cNvSpPr>
          <p:nvPr/>
        </p:nvSpPr>
        <p:spPr bwMode="auto">
          <a:xfrm>
            <a:off x="7677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8" name="Freeform 51"/>
          <p:cNvSpPr>
            <a:spLocks/>
          </p:cNvSpPr>
          <p:nvPr/>
        </p:nvSpPr>
        <p:spPr bwMode="auto">
          <a:xfrm>
            <a:off x="7334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9" name="Freeform 52"/>
          <p:cNvSpPr>
            <a:spLocks/>
          </p:cNvSpPr>
          <p:nvPr/>
        </p:nvSpPr>
        <p:spPr bwMode="auto">
          <a:xfrm>
            <a:off x="6948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0" name="Freeform 53"/>
          <p:cNvSpPr>
            <a:spLocks/>
          </p:cNvSpPr>
          <p:nvPr/>
        </p:nvSpPr>
        <p:spPr bwMode="auto">
          <a:xfrm>
            <a:off x="6534150" y="1646239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1" name="Freeform 54"/>
          <p:cNvSpPr>
            <a:spLocks/>
          </p:cNvSpPr>
          <p:nvPr/>
        </p:nvSpPr>
        <p:spPr bwMode="auto">
          <a:xfrm>
            <a:off x="6091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2" name="Freeform 55"/>
          <p:cNvSpPr>
            <a:spLocks/>
          </p:cNvSpPr>
          <p:nvPr/>
        </p:nvSpPr>
        <p:spPr bwMode="auto">
          <a:xfrm>
            <a:off x="5634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3" name="Freeform 56"/>
          <p:cNvSpPr>
            <a:spLocks/>
          </p:cNvSpPr>
          <p:nvPr/>
        </p:nvSpPr>
        <p:spPr bwMode="auto">
          <a:xfrm>
            <a:off x="5162550" y="1671639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4" name="Freeform 57"/>
          <p:cNvSpPr>
            <a:spLocks/>
          </p:cNvSpPr>
          <p:nvPr/>
        </p:nvSpPr>
        <p:spPr bwMode="auto">
          <a:xfrm>
            <a:off x="4748214" y="1749426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7 w 270"/>
              <a:gd name="T9" fmla="*/ 130175 h 82"/>
              <a:gd name="T10" fmla="*/ 14287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5" name="Freeform 58"/>
          <p:cNvSpPr>
            <a:spLocks/>
          </p:cNvSpPr>
          <p:nvPr/>
        </p:nvSpPr>
        <p:spPr bwMode="auto">
          <a:xfrm>
            <a:off x="4376738" y="1852614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6" name="Freeform 59"/>
          <p:cNvSpPr>
            <a:spLocks/>
          </p:cNvSpPr>
          <p:nvPr/>
        </p:nvSpPr>
        <p:spPr bwMode="auto">
          <a:xfrm>
            <a:off x="4048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7" name="Freeform 60"/>
          <p:cNvSpPr>
            <a:spLocks/>
          </p:cNvSpPr>
          <p:nvPr/>
        </p:nvSpPr>
        <p:spPr bwMode="auto">
          <a:xfrm>
            <a:off x="3762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8" name="Freeform 61"/>
          <p:cNvSpPr>
            <a:spLocks/>
          </p:cNvSpPr>
          <p:nvPr/>
        </p:nvSpPr>
        <p:spPr bwMode="auto">
          <a:xfrm>
            <a:off x="3476625" y="2371726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9" name="Freeform 62"/>
          <p:cNvSpPr>
            <a:spLocks/>
          </p:cNvSpPr>
          <p:nvPr/>
        </p:nvSpPr>
        <p:spPr bwMode="auto">
          <a:xfrm>
            <a:off x="3248026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0" name="Freeform 63"/>
          <p:cNvSpPr>
            <a:spLocks/>
          </p:cNvSpPr>
          <p:nvPr/>
        </p:nvSpPr>
        <p:spPr bwMode="auto">
          <a:xfrm>
            <a:off x="3033714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1" name="Freeform 64"/>
          <p:cNvSpPr>
            <a:spLocks/>
          </p:cNvSpPr>
          <p:nvPr/>
        </p:nvSpPr>
        <p:spPr bwMode="auto">
          <a:xfrm>
            <a:off x="9063039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2" name="Freeform 65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3" name="Freeform 66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4" name="Freeform 67"/>
          <p:cNvSpPr>
            <a:spLocks/>
          </p:cNvSpPr>
          <p:nvPr/>
        </p:nvSpPr>
        <p:spPr bwMode="auto">
          <a:xfrm>
            <a:off x="8620126" y="2695576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5" name="Freeform 68"/>
          <p:cNvSpPr>
            <a:spLocks/>
          </p:cNvSpPr>
          <p:nvPr/>
        </p:nvSpPr>
        <p:spPr bwMode="auto">
          <a:xfrm>
            <a:off x="8791575" y="2514601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6" name="Freeform 69"/>
          <p:cNvSpPr>
            <a:spLocks/>
          </p:cNvSpPr>
          <p:nvPr/>
        </p:nvSpPr>
        <p:spPr bwMode="auto">
          <a:xfrm>
            <a:off x="8934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7" name="Freeform 70"/>
          <p:cNvSpPr>
            <a:spLocks/>
          </p:cNvSpPr>
          <p:nvPr/>
        </p:nvSpPr>
        <p:spPr bwMode="auto">
          <a:xfrm>
            <a:off x="9034463" y="2138364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8" name="Freeform 71"/>
          <p:cNvSpPr>
            <a:spLocks/>
          </p:cNvSpPr>
          <p:nvPr/>
        </p:nvSpPr>
        <p:spPr bwMode="auto">
          <a:xfrm>
            <a:off x="8534401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9" name="Freeform 72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0" name="Freeform 73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1" name="Freeform 74"/>
          <p:cNvSpPr>
            <a:spLocks/>
          </p:cNvSpPr>
          <p:nvPr/>
        </p:nvSpPr>
        <p:spPr bwMode="auto">
          <a:xfrm>
            <a:off x="8805863" y="1646239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2" name="Freeform 75"/>
          <p:cNvSpPr>
            <a:spLocks/>
          </p:cNvSpPr>
          <p:nvPr/>
        </p:nvSpPr>
        <p:spPr bwMode="auto">
          <a:xfrm>
            <a:off x="8662988" y="1827214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3" name="Freeform 76"/>
          <p:cNvSpPr>
            <a:spLocks/>
          </p:cNvSpPr>
          <p:nvPr/>
        </p:nvSpPr>
        <p:spPr bwMode="auto">
          <a:xfrm>
            <a:off x="8577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4" name="Freeform 77"/>
          <p:cNvSpPr>
            <a:spLocks/>
          </p:cNvSpPr>
          <p:nvPr/>
        </p:nvSpPr>
        <p:spPr bwMode="auto">
          <a:xfrm>
            <a:off x="8534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5" name="Freeform 78"/>
          <p:cNvSpPr>
            <a:spLocks/>
          </p:cNvSpPr>
          <p:nvPr/>
        </p:nvSpPr>
        <p:spPr bwMode="auto">
          <a:xfrm>
            <a:off x="6148389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6" name="Freeform 79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7" name="Freeform 80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8" name="Freeform 81"/>
          <p:cNvSpPr>
            <a:spLocks/>
          </p:cNvSpPr>
          <p:nvPr/>
        </p:nvSpPr>
        <p:spPr bwMode="auto">
          <a:xfrm>
            <a:off x="8348663" y="2825751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9" name="Freeform 82"/>
          <p:cNvSpPr>
            <a:spLocks/>
          </p:cNvSpPr>
          <p:nvPr/>
        </p:nvSpPr>
        <p:spPr bwMode="auto">
          <a:xfrm>
            <a:off x="8120064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0" name="Freeform 83"/>
          <p:cNvSpPr>
            <a:spLocks/>
          </p:cNvSpPr>
          <p:nvPr/>
        </p:nvSpPr>
        <p:spPr bwMode="auto">
          <a:xfrm>
            <a:off x="7848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1" name="Freeform 84"/>
          <p:cNvSpPr>
            <a:spLocks/>
          </p:cNvSpPr>
          <p:nvPr/>
        </p:nvSpPr>
        <p:spPr bwMode="auto">
          <a:xfrm>
            <a:off x="7577139" y="3578226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2" name="Freeform 85"/>
          <p:cNvSpPr>
            <a:spLocks/>
          </p:cNvSpPr>
          <p:nvPr/>
        </p:nvSpPr>
        <p:spPr bwMode="auto">
          <a:xfrm>
            <a:off x="7248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3" name="Freeform 86"/>
          <p:cNvSpPr>
            <a:spLocks/>
          </p:cNvSpPr>
          <p:nvPr/>
        </p:nvSpPr>
        <p:spPr bwMode="auto">
          <a:xfrm>
            <a:off x="6905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4" name="Freeform 87"/>
          <p:cNvSpPr>
            <a:spLocks/>
          </p:cNvSpPr>
          <p:nvPr/>
        </p:nvSpPr>
        <p:spPr bwMode="auto">
          <a:xfrm>
            <a:off x="6534151" y="4225926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5" name="Freeform 88"/>
          <p:cNvSpPr>
            <a:spLocks/>
          </p:cNvSpPr>
          <p:nvPr/>
        </p:nvSpPr>
        <p:spPr bwMode="auto">
          <a:xfrm>
            <a:off x="6148388" y="4406901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6" name="Freeform 89"/>
          <p:cNvSpPr>
            <a:spLocks/>
          </p:cNvSpPr>
          <p:nvPr/>
        </p:nvSpPr>
        <p:spPr bwMode="auto">
          <a:xfrm>
            <a:off x="3676651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7" name="Freeform 90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8" name="Freeform 91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9" name="Freeform 92"/>
          <p:cNvSpPr>
            <a:spLocks/>
          </p:cNvSpPr>
          <p:nvPr/>
        </p:nvSpPr>
        <p:spPr bwMode="auto">
          <a:xfrm>
            <a:off x="5362575" y="4627564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0" name="Freeform 93"/>
          <p:cNvSpPr>
            <a:spLocks/>
          </p:cNvSpPr>
          <p:nvPr/>
        </p:nvSpPr>
        <p:spPr bwMode="auto">
          <a:xfrm>
            <a:off x="5162551" y="4745039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1" name="Freeform 94"/>
          <p:cNvSpPr>
            <a:spLocks/>
          </p:cNvSpPr>
          <p:nvPr/>
        </p:nvSpPr>
        <p:spPr bwMode="auto">
          <a:xfrm>
            <a:off x="4948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2" name="Freeform 95"/>
          <p:cNvSpPr>
            <a:spLocks/>
          </p:cNvSpPr>
          <p:nvPr/>
        </p:nvSpPr>
        <p:spPr bwMode="auto">
          <a:xfrm>
            <a:off x="4705350" y="4900614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3" name="Freeform 96"/>
          <p:cNvSpPr>
            <a:spLocks/>
          </p:cNvSpPr>
          <p:nvPr/>
        </p:nvSpPr>
        <p:spPr bwMode="auto">
          <a:xfrm>
            <a:off x="4205288" y="4951414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4" name="Freeform 97"/>
          <p:cNvSpPr>
            <a:spLocks/>
          </p:cNvSpPr>
          <p:nvPr/>
        </p:nvSpPr>
        <p:spPr bwMode="auto">
          <a:xfrm>
            <a:off x="3690938" y="4926014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5" name="Freeform 98"/>
          <p:cNvSpPr>
            <a:spLocks/>
          </p:cNvSpPr>
          <p:nvPr/>
        </p:nvSpPr>
        <p:spPr bwMode="auto">
          <a:xfrm>
            <a:off x="5462589" y="4186239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6" name="Freeform 99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7" name="Freeform 100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8" name="Freeform 101"/>
          <p:cNvSpPr>
            <a:spLocks/>
          </p:cNvSpPr>
          <p:nvPr/>
        </p:nvSpPr>
        <p:spPr bwMode="auto">
          <a:xfrm>
            <a:off x="6191251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9" name="Freeform 102"/>
          <p:cNvSpPr>
            <a:spLocks/>
          </p:cNvSpPr>
          <p:nvPr/>
        </p:nvSpPr>
        <p:spPr bwMode="auto">
          <a:xfrm>
            <a:off x="5991225" y="2514601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0" name="Freeform 103"/>
          <p:cNvSpPr>
            <a:spLocks/>
          </p:cNvSpPr>
          <p:nvPr/>
        </p:nvSpPr>
        <p:spPr bwMode="auto">
          <a:xfrm>
            <a:off x="5819776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1" name="Freeform 104"/>
          <p:cNvSpPr>
            <a:spLocks/>
          </p:cNvSpPr>
          <p:nvPr/>
        </p:nvSpPr>
        <p:spPr bwMode="auto">
          <a:xfrm>
            <a:off x="5691188" y="2968626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2" name="Freeform 105"/>
          <p:cNvSpPr>
            <a:spLocks/>
          </p:cNvSpPr>
          <p:nvPr/>
        </p:nvSpPr>
        <p:spPr bwMode="auto">
          <a:xfrm>
            <a:off x="5576889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3" name="Freeform 106"/>
          <p:cNvSpPr>
            <a:spLocks/>
          </p:cNvSpPr>
          <p:nvPr/>
        </p:nvSpPr>
        <p:spPr bwMode="auto">
          <a:xfrm>
            <a:off x="5505451" y="3448051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4" name="Freeform 107"/>
          <p:cNvSpPr>
            <a:spLocks/>
          </p:cNvSpPr>
          <p:nvPr/>
        </p:nvSpPr>
        <p:spPr bwMode="auto">
          <a:xfrm>
            <a:off x="5462589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5" name="Rectangle 108"/>
          <p:cNvSpPr>
            <a:spLocks noChangeArrowheads="1"/>
          </p:cNvSpPr>
          <p:nvPr/>
        </p:nvSpPr>
        <p:spPr bwMode="auto">
          <a:xfrm>
            <a:off x="5462589" y="3940176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16" name="Freeform 109"/>
          <p:cNvSpPr>
            <a:spLocks/>
          </p:cNvSpPr>
          <p:nvPr/>
        </p:nvSpPr>
        <p:spPr bwMode="auto">
          <a:xfrm>
            <a:off x="3548064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7" name="Freeform 110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8" name="Freeform 111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9" name="Freeform 112"/>
          <p:cNvSpPr>
            <a:spLocks/>
          </p:cNvSpPr>
          <p:nvPr/>
        </p:nvSpPr>
        <p:spPr bwMode="auto">
          <a:xfrm>
            <a:off x="5062539" y="4303714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0" name="Freeform 113"/>
          <p:cNvSpPr>
            <a:spLocks/>
          </p:cNvSpPr>
          <p:nvPr/>
        </p:nvSpPr>
        <p:spPr bwMode="auto">
          <a:xfrm>
            <a:off x="4591051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1" name="Freeform 114"/>
          <p:cNvSpPr>
            <a:spLocks/>
          </p:cNvSpPr>
          <p:nvPr/>
        </p:nvSpPr>
        <p:spPr bwMode="auto">
          <a:xfrm>
            <a:off x="4076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2" name="Freeform 115"/>
          <p:cNvSpPr>
            <a:spLocks/>
          </p:cNvSpPr>
          <p:nvPr/>
        </p:nvSpPr>
        <p:spPr bwMode="auto">
          <a:xfrm>
            <a:off x="3562350" y="3641726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3" name="Freeform 116"/>
          <p:cNvSpPr>
            <a:spLocks/>
          </p:cNvSpPr>
          <p:nvPr/>
        </p:nvSpPr>
        <p:spPr bwMode="auto">
          <a:xfrm>
            <a:off x="6477001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4" name="Freeform 117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5" name="Freeform 118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6" name="Freeform 119"/>
          <p:cNvSpPr>
            <a:spLocks/>
          </p:cNvSpPr>
          <p:nvPr/>
        </p:nvSpPr>
        <p:spPr bwMode="auto">
          <a:xfrm>
            <a:off x="5505451" y="4419601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7" name="Freeform 120"/>
          <p:cNvSpPr>
            <a:spLocks/>
          </p:cNvSpPr>
          <p:nvPr/>
        </p:nvSpPr>
        <p:spPr bwMode="auto">
          <a:xfrm>
            <a:off x="5734050" y="4200526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8" name="Freeform 121"/>
          <p:cNvSpPr>
            <a:spLocks/>
          </p:cNvSpPr>
          <p:nvPr/>
        </p:nvSpPr>
        <p:spPr bwMode="auto">
          <a:xfrm>
            <a:off x="5934076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9" name="Freeform 122"/>
          <p:cNvSpPr>
            <a:spLocks/>
          </p:cNvSpPr>
          <p:nvPr/>
        </p:nvSpPr>
        <p:spPr bwMode="auto">
          <a:xfrm>
            <a:off x="6105525" y="3733801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0" name="Freeform 123"/>
          <p:cNvSpPr>
            <a:spLocks/>
          </p:cNvSpPr>
          <p:nvPr/>
        </p:nvSpPr>
        <p:spPr bwMode="auto">
          <a:xfrm>
            <a:off x="6248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1" name="Freeform 124"/>
          <p:cNvSpPr>
            <a:spLocks/>
          </p:cNvSpPr>
          <p:nvPr/>
        </p:nvSpPr>
        <p:spPr bwMode="auto">
          <a:xfrm>
            <a:off x="6348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2" name="Freeform 125"/>
          <p:cNvSpPr>
            <a:spLocks/>
          </p:cNvSpPr>
          <p:nvPr/>
        </p:nvSpPr>
        <p:spPr bwMode="auto">
          <a:xfrm>
            <a:off x="6419850" y="3006726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3" name="Rectangle 126"/>
          <p:cNvSpPr>
            <a:spLocks noChangeArrowheads="1"/>
          </p:cNvSpPr>
          <p:nvPr/>
        </p:nvSpPr>
        <p:spPr bwMode="auto">
          <a:xfrm>
            <a:off x="6462714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34" name="Freeform 127"/>
          <p:cNvSpPr>
            <a:spLocks/>
          </p:cNvSpPr>
          <p:nvPr/>
        </p:nvSpPr>
        <p:spPr bwMode="auto">
          <a:xfrm>
            <a:off x="8462964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5" name="Freeform 128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6" name="Freeform 129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7" name="Freeform 130"/>
          <p:cNvSpPr>
            <a:spLocks/>
          </p:cNvSpPr>
          <p:nvPr/>
        </p:nvSpPr>
        <p:spPr bwMode="auto">
          <a:xfrm>
            <a:off x="8534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8" name="Freeform 131"/>
          <p:cNvSpPr>
            <a:spLocks/>
          </p:cNvSpPr>
          <p:nvPr/>
        </p:nvSpPr>
        <p:spPr bwMode="auto">
          <a:xfrm>
            <a:off x="8620126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9" name="Freeform 132"/>
          <p:cNvSpPr>
            <a:spLocks/>
          </p:cNvSpPr>
          <p:nvPr/>
        </p:nvSpPr>
        <p:spPr bwMode="auto">
          <a:xfrm>
            <a:off x="8677276" y="3422651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40" name="Freeform 133"/>
          <p:cNvSpPr>
            <a:spLocks/>
          </p:cNvSpPr>
          <p:nvPr/>
        </p:nvSpPr>
        <p:spPr bwMode="auto">
          <a:xfrm>
            <a:off x="8620126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41" name="Freeform 134"/>
          <p:cNvSpPr>
            <a:spLocks/>
          </p:cNvSpPr>
          <p:nvPr/>
        </p:nvSpPr>
        <p:spPr bwMode="auto">
          <a:xfrm>
            <a:off x="8448676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42" name="Oval 135"/>
          <p:cNvSpPr>
            <a:spLocks noChangeArrowheads="1"/>
          </p:cNvSpPr>
          <p:nvPr/>
        </p:nvSpPr>
        <p:spPr bwMode="auto">
          <a:xfrm>
            <a:off x="8148638" y="2592389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43" name="Oval 136"/>
          <p:cNvSpPr>
            <a:spLocks noChangeArrowheads="1"/>
          </p:cNvSpPr>
          <p:nvPr/>
        </p:nvSpPr>
        <p:spPr bwMode="auto">
          <a:xfrm>
            <a:off x="8148638" y="2593976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44" name="Rectangle 137"/>
          <p:cNvSpPr>
            <a:spLocks noChangeArrowheads="1"/>
          </p:cNvSpPr>
          <p:nvPr/>
        </p:nvSpPr>
        <p:spPr bwMode="auto">
          <a:xfrm>
            <a:off x="8320089" y="2708275"/>
            <a:ext cx="40716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JFK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45" name="Freeform 138"/>
          <p:cNvSpPr>
            <a:spLocks/>
          </p:cNvSpPr>
          <p:nvPr/>
        </p:nvSpPr>
        <p:spPr bwMode="auto">
          <a:xfrm>
            <a:off x="5948364" y="4964114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46" name="Freeform 139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47" name="Freeform 140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48" name="Freeform 141"/>
          <p:cNvSpPr>
            <a:spLocks/>
          </p:cNvSpPr>
          <p:nvPr/>
        </p:nvSpPr>
        <p:spPr bwMode="auto">
          <a:xfrm>
            <a:off x="8034339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49" name="Freeform 142"/>
          <p:cNvSpPr>
            <a:spLocks/>
          </p:cNvSpPr>
          <p:nvPr/>
        </p:nvSpPr>
        <p:spPr bwMode="auto">
          <a:xfrm>
            <a:off x="7677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50" name="Freeform 143"/>
          <p:cNvSpPr>
            <a:spLocks/>
          </p:cNvSpPr>
          <p:nvPr/>
        </p:nvSpPr>
        <p:spPr bwMode="auto">
          <a:xfrm>
            <a:off x="7334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51" name="Freeform 144"/>
          <p:cNvSpPr>
            <a:spLocks/>
          </p:cNvSpPr>
          <p:nvPr/>
        </p:nvSpPr>
        <p:spPr bwMode="auto">
          <a:xfrm>
            <a:off x="7005638" y="5561014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52" name="Freeform 145"/>
          <p:cNvSpPr>
            <a:spLocks/>
          </p:cNvSpPr>
          <p:nvPr/>
        </p:nvSpPr>
        <p:spPr bwMode="auto">
          <a:xfrm>
            <a:off x="6705601" y="5457826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53" name="Freeform 146"/>
          <p:cNvSpPr>
            <a:spLocks/>
          </p:cNvSpPr>
          <p:nvPr/>
        </p:nvSpPr>
        <p:spPr bwMode="auto">
          <a:xfrm>
            <a:off x="6419850" y="5327651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54" name="Freeform 147"/>
          <p:cNvSpPr>
            <a:spLocks/>
          </p:cNvSpPr>
          <p:nvPr/>
        </p:nvSpPr>
        <p:spPr bwMode="auto">
          <a:xfrm>
            <a:off x="6162676" y="5159376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55" name="Freeform 148"/>
          <p:cNvSpPr>
            <a:spLocks/>
          </p:cNvSpPr>
          <p:nvPr/>
        </p:nvSpPr>
        <p:spPr bwMode="auto">
          <a:xfrm>
            <a:off x="5948364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56" name="Oval 152"/>
          <p:cNvSpPr>
            <a:spLocks noChangeArrowheads="1"/>
          </p:cNvSpPr>
          <p:nvPr/>
        </p:nvSpPr>
        <p:spPr bwMode="auto">
          <a:xfrm>
            <a:off x="7991475" y="5418139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57" name="Oval 153"/>
          <p:cNvSpPr>
            <a:spLocks noChangeArrowheads="1"/>
          </p:cNvSpPr>
          <p:nvPr/>
        </p:nvSpPr>
        <p:spPr bwMode="auto">
          <a:xfrm>
            <a:off x="7991475" y="5421314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58" name="Rectangle 154"/>
          <p:cNvSpPr>
            <a:spLocks noChangeArrowheads="1"/>
          </p:cNvSpPr>
          <p:nvPr/>
        </p:nvSpPr>
        <p:spPr bwMode="auto">
          <a:xfrm>
            <a:off x="8134351" y="5521325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MIA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59" name="Oval 155"/>
          <p:cNvSpPr>
            <a:spLocks noChangeArrowheads="1"/>
          </p:cNvSpPr>
          <p:nvPr/>
        </p:nvSpPr>
        <p:spPr bwMode="auto">
          <a:xfrm>
            <a:off x="6076950" y="2085976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60" name="Oval 156"/>
          <p:cNvSpPr>
            <a:spLocks noChangeArrowheads="1"/>
          </p:cNvSpPr>
          <p:nvPr/>
        </p:nvSpPr>
        <p:spPr bwMode="auto">
          <a:xfrm>
            <a:off x="6076950" y="2089151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61" name="Rectangle 157"/>
          <p:cNvSpPr>
            <a:spLocks noChangeArrowheads="1"/>
          </p:cNvSpPr>
          <p:nvPr/>
        </p:nvSpPr>
        <p:spPr bwMode="auto">
          <a:xfrm>
            <a:off x="6191250" y="2201863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ORD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62" name="Oval 158"/>
          <p:cNvSpPr>
            <a:spLocks noChangeArrowheads="1"/>
          </p:cNvSpPr>
          <p:nvPr/>
        </p:nvSpPr>
        <p:spPr bwMode="auto">
          <a:xfrm>
            <a:off x="2647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63" name="Oval 159"/>
          <p:cNvSpPr>
            <a:spLocks noChangeArrowheads="1"/>
          </p:cNvSpPr>
          <p:nvPr/>
        </p:nvSpPr>
        <p:spPr bwMode="auto">
          <a:xfrm>
            <a:off x="2647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64" name="Rectangle 160"/>
          <p:cNvSpPr>
            <a:spLocks noChangeArrowheads="1"/>
          </p:cNvSpPr>
          <p:nvPr/>
        </p:nvSpPr>
        <p:spPr bwMode="auto">
          <a:xfrm>
            <a:off x="2776538" y="4783138"/>
            <a:ext cx="5017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LAX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65" name="Oval 161"/>
          <p:cNvSpPr>
            <a:spLocks noChangeArrowheads="1"/>
          </p:cNvSpPr>
          <p:nvPr/>
        </p:nvSpPr>
        <p:spPr bwMode="auto">
          <a:xfrm>
            <a:off x="5119689" y="4419601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66" name="Oval 162"/>
          <p:cNvSpPr>
            <a:spLocks noChangeArrowheads="1"/>
          </p:cNvSpPr>
          <p:nvPr/>
        </p:nvSpPr>
        <p:spPr bwMode="auto">
          <a:xfrm>
            <a:off x="5119689" y="4422776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67" name="Rectangle 163"/>
          <p:cNvSpPr>
            <a:spLocks noChangeArrowheads="1"/>
          </p:cNvSpPr>
          <p:nvPr/>
        </p:nvSpPr>
        <p:spPr bwMode="auto">
          <a:xfrm>
            <a:off x="5233989" y="4537075"/>
            <a:ext cx="5418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DFW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68" name="Oval 164"/>
          <p:cNvSpPr>
            <a:spLocks noChangeArrowheads="1"/>
          </p:cNvSpPr>
          <p:nvPr/>
        </p:nvSpPr>
        <p:spPr bwMode="auto">
          <a:xfrm>
            <a:off x="2462213" y="3370264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69" name="Oval 165"/>
          <p:cNvSpPr>
            <a:spLocks noChangeArrowheads="1"/>
          </p:cNvSpPr>
          <p:nvPr/>
        </p:nvSpPr>
        <p:spPr bwMode="auto">
          <a:xfrm>
            <a:off x="2462213" y="3373439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70" name="Rectangle 166"/>
          <p:cNvSpPr>
            <a:spLocks noChangeArrowheads="1"/>
          </p:cNvSpPr>
          <p:nvPr/>
        </p:nvSpPr>
        <p:spPr bwMode="auto">
          <a:xfrm>
            <a:off x="2605089" y="3486150"/>
            <a:ext cx="44884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SFO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71" name="Rectangle 167"/>
          <p:cNvSpPr>
            <a:spLocks noChangeArrowheads="1"/>
          </p:cNvSpPr>
          <p:nvPr/>
        </p:nvSpPr>
        <p:spPr bwMode="auto">
          <a:xfrm>
            <a:off x="2390775" y="2890838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72" name="Rectangle 168"/>
          <p:cNvSpPr>
            <a:spLocks noChangeArrowheads="1"/>
          </p:cNvSpPr>
          <p:nvPr/>
        </p:nvSpPr>
        <p:spPr bwMode="auto">
          <a:xfrm>
            <a:off x="2362201" y="2916239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73" name="Rectangle 169"/>
          <p:cNvSpPr>
            <a:spLocks noChangeArrowheads="1"/>
          </p:cNvSpPr>
          <p:nvPr/>
        </p:nvSpPr>
        <p:spPr bwMode="auto">
          <a:xfrm>
            <a:off x="2362201" y="2917826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74" name="Rectangle 170"/>
          <p:cNvSpPr>
            <a:spLocks noChangeArrowheads="1"/>
          </p:cNvSpPr>
          <p:nvPr/>
        </p:nvSpPr>
        <p:spPr bwMode="auto">
          <a:xfrm>
            <a:off x="2433638" y="28781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75" name="Rectangle 171"/>
          <p:cNvSpPr>
            <a:spLocks noChangeArrowheads="1"/>
          </p:cNvSpPr>
          <p:nvPr/>
        </p:nvSpPr>
        <p:spPr bwMode="auto">
          <a:xfrm>
            <a:off x="2576513" y="30337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76" name="Rectangle 172"/>
          <p:cNvSpPr>
            <a:spLocks noChangeArrowheads="1"/>
          </p:cNvSpPr>
          <p:nvPr/>
        </p:nvSpPr>
        <p:spPr bwMode="auto">
          <a:xfrm>
            <a:off x="2405063" y="5199063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77" name="Rectangle 173"/>
          <p:cNvSpPr>
            <a:spLocks noChangeArrowheads="1"/>
          </p:cNvSpPr>
          <p:nvPr/>
        </p:nvSpPr>
        <p:spPr bwMode="auto">
          <a:xfrm>
            <a:off x="2376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78" name="Rectangle 174"/>
          <p:cNvSpPr>
            <a:spLocks noChangeArrowheads="1"/>
          </p:cNvSpPr>
          <p:nvPr/>
        </p:nvSpPr>
        <p:spPr bwMode="auto">
          <a:xfrm>
            <a:off x="2376488" y="522605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79" name="Rectangle 175"/>
          <p:cNvSpPr>
            <a:spLocks noChangeArrowheads="1"/>
          </p:cNvSpPr>
          <p:nvPr/>
        </p:nvSpPr>
        <p:spPr bwMode="auto">
          <a:xfrm>
            <a:off x="2447925" y="51863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80" name="Rectangle 176"/>
          <p:cNvSpPr>
            <a:spLocks noChangeArrowheads="1"/>
          </p:cNvSpPr>
          <p:nvPr/>
        </p:nvSpPr>
        <p:spPr bwMode="auto">
          <a:xfrm>
            <a:off x="2590800" y="53419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81" name="Rectangle 177"/>
          <p:cNvSpPr>
            <a:spLocks noChangeArrowheads="1"/>
          </p:cNvSpPr>
          <p:nvPr/>
        </p:nvSpPr>
        <p:spPr bwMode="auto">
          <a:xfrm>
            <a:off x="5176838" y="4978400"/>
            <a:ext cx="400050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82" name="Rectangle 178"/>
          <p:cNvSpPr>
            <a:spLocks noChangeArrowheads="1"/>
          </p:cNvSpPr>
          <p:nvPr/>
        </p:nvSpPr>
        <p:spPr bwMode="auto">
          <a:xfrm>
            <a:off x="5133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83" name="Rectangle 179"/>
          <p:cNvSpPr>
            <a:spLocks noChangeArrowheads="1"/>
          </p:cNvSpPr>
          <p:nvPr/>
        </p:nvSpPr>
        <p:spPr bwMode="auto">
          <a:xfrm>
            <a:off x="5133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84" name="Rectangle 180"/>
          <p:cNvSpPr>
            <a:spLocks noChangeArrowheads="1"/>
          </p:cNvSpPr>
          <p:nvPr/>
        </p:nvSpPr>
        <p:spPr bwMode="auto">
          <a:xfrm>
            <a:off x="5219700" y="49784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85" name="Rectangle 181"/>
          <p:cNvSpPr>
            <a:spLocks noChangeArrowheads="1"/>
          </p:cNvSpPr>
          <p:nvPr/>
        </p:nvSpPr>
        <p:spPr bwMode="auto">
          <a:xfrm>
            <a:off x="5362575" y="51212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86" name="Rectangle 182"/>
          <p:cNvSpPr>
            <a:spLocks noChangeArrowheads="1"/>
          </p:cNvSpPr>
          <p:nvPr/>
        </p:nvSpPr>
        <p:spPr bwMode="auto">
          <a:xfrm>
            <a:off x="7034213" y="2112963"/>
            <a:ext cx="385762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87" name="Rectangle 183"/>
          <p:cNvSpPr>
            <a:spLocks noChangeArrowheads="1"/>
          </p:cNvSpPr>
          <p:nvPr/>
        </p:nvSpPr>
        <p:spPr bwMode="auto">
          <a:xfrm>
            <a:off x="6991351" y="2138364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88" name="Rectangle 184"/>
          <p:cNvSpPr>
            <a:spLocks noChangeArrowheads="1"/>
          </p:cNvSpPr>
          <p:nvPr/>
        </p:nvSpPr>
        <p:spPr bwMode="auto">
          <a:xfrm>
            <a:off x="6991351" y="2139951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89" name="Rectangle 185"/>
          <p:cNvSpPr>
            <a:spLocks noChangeArrowheads="1"/>
          </p:cNvSpPr>
          <p:nvPr/>
        </p:nvSpPr>
        <p:spPr bwMode="auto">
          <a:xfrm>
            <a:off x="7062788" y="21002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90" name="Rectangle 186"/>
          <p:cNvSpPr>
            <a:spLocks noChangeArrowheads="1"/>
          </p:cNvSpPr>
          <p:nvPr/>
        </p:nvSpPr>
        <p:spPr bwMode="auto">
          <a:xfrm>
            <a:off x="7205663" y="22558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91" name="Rectangle 187"/>
          <p:cNvSpPr>
            <a:spLocks noChangeArrowheads="1"/>
          </p:cNvSpPr>
          <p:nvPr/>
        </p:nvSpPr>
        <p:spPr bwMode="auto">
          <a:xfrm>
            <a:off x="7920038" y="5962650"/>
            <a:ext cx="400050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92" name="Rectangle 188"/>
          <p:cNvSpPr>
            <a:spLocks noChangeArrowheads="1"/>
          </p:cNvSpPr>
          <p:nvPr/>
        </p:nvSpPr>
        <p:spPr bwMode="auto">
          <a:xfrm>
            <a:off x="7877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93" name="Rectangle 189"/>
          <p:cNvSpPr>
            <a:spLocks noChangeArrowheads="1"/>
          </p:cNvSpPr>
          <p:nvPr/>
        </p:nvSpPr>
        <p:spPr bwMode="auto">
          <a:xfrm>
            <a:off x="7877175" y="6003926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94" name="Rectangle 190"/>
          <p:cNvSpPr>
            <a:spLocks noChangeArrowheads="1"/>
          </p:cNvSpPr>
          <p:nvPr/>
        </p:nvSpPr>
        <p:spPr bwMode="auto">
          <a:xfrm>
            <a:off x="7948613" y="59642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95" name="Rectangle 191"/>
          <p:cNvSpPr>
            <a:spLocks noChangeArrowheads="1"/>
          </p:cNvSpPr>
          <p:nvPr/>
        </p:nvSpPr>
        <p:spPr bwMode="auto">
          <a:xfrm>
            <a:off x="8105775" y="610552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96" name="Rectangle 192"/>
          <p:cNvSpPr>
            <a:spLocks noChangeArrowheads="1"/>
          </p:cNvSpPr>
          <p:nvPr/>
        </p:nvSpPr>
        <p:spPr bwMode="auto">
          <a:xfrm>
            <a:off x="8963026" y="3019425"/>
            <a:ext cx="385763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97" name="Rectangle 193"/>
          <p:cNvSpPr>
            <a:spLocks noChangeArrowheads="1"/>
          </p:cNvSpPr>
          <p:nvPr/>
        </p:nvSpPr>
        <p:spPr bwMode="auto">
          <a:xfrm>
            <a:off x="8920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98" name="Rectangle 194"/>
          <p:cNvSpPr>
            <a:spLocks noChangeArrowheads="1"/>
          </p:cNvSpPr>
          <p:nvPr/>
        </p:nvSpPr>
        <p:spPr bwMode="auto">
          <a:xfrm>
            <a:off x="8920163" y="306070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99" name="Rectangle 195"/>
          <p:cNvSpPr>
            <a:spLocks noChangeArrowheads="1"/>
          </p:cNvSpPr>
          <p:nvPr/>
        </p:nvSpPr>
        <p:spPr bwMode="auto">
          <a:xfrm>
            <a:off x="8991600" y="302101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700" name="Rectangle 196"/>
          <p:cNvSpPr>
            <a:spLocks noChangeArrowheads="1"/>
          </p:cNvSpPr>
          <p:nvPr/>
        </p:nvSpPr>
        <p:spPr bwMode="auto">
          <a:xfrm>
            <a:off x="9134475" y="31623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en-US" b="1">
              <a:latin typeface="Times" panose="02020603050405020304" pitchFamily="18" charset="0"/>
            </a:endParaRPr>
          </a:p>
        </p:txBody>
      </p:sp>
      <p:pic>
        <p:nvPicPr>
          <p:cNvPr id="21701" name="Picture 1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702" name="AutoShape 198"/>
          <p:cNvCxnSpPr>
            <a:cxnSpLocks noChangeShapeType="1"/>
            <a:stCxn id="21657" idx="1"/>
            <a:endCxn id="21660" idx="5"/>
          </p:cNvCxnSpPr>
          <p:nvPr/>
        </p:nvCxnSpPr>
        <p:spPr bwMode="auto">
          <a:xfrm rot="5400000" flipH="1">
            <a:off x="5950744" y="3298032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03" name="AutoShape 199"/>
          <p:cNvCxnSpPr>
            <a:cxnSpLocks noChangeShapeType="1"/>
            <a:stCxn id="21657" idx="3"/>
            <a:endCxn id="21669" idx="2"/>
          </p:cNvCxnSpPr>
          <p:nvPr/>
        </p:nvCxnSpPr>
        <p:spPr bwMode="auto">
          <a:xfrm rot="16200000" flipV="1">
            <a:off x="4156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04" name="AutoShape 200"/>
          <p:cNvCxnSpPr>
            <a:cxnSpLocks noChangeShapeType="1"/>
            <a:stCxn id="21643" idx="3"/>
            <a:endCxn id="21663" idx="7"/>
          </p:cNvCxnSpPr>
          <p:nvPr/>
        </p:nvCxnSpPr>
        <p:spPr bwMode="auto">
          <a:xfrm rot="5400000">
            <a:off x="4944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05" name="AutoShape 201"/>
          <p:cNvCxnSpPr>
            <a:cxnSpLocks noChangeShapeType="1"/>
            <a:stCxn id="21643" idx="2"/>
            <a:endCxn id="21660" idx="5"/>
          </p:cNvCxnSpPr>
          <p:nvPr/>
        </p:nvCxnSpPr>
        <p:spPr bwMode="auto">
          <a:xfrm rot="10800000">
            <a:off x="6759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06" name="AutoShape 202"/>
          <p:cNvCxnSpPr>
            <a:cxnSpLocks noChangeShapeType="1"/>
            <a:stCxn id="21663" idx="7"/>
            <a:endCxn id="21666" idx="2"/>
          </p:cNvCxnSpPr>
          <p:nvPr/>
        </p:nvCxnSpPr>
        <p:spPr bwMode="auto">
          <a:xfrm rot="16200000">
            <a:off x="4179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0779" name="AutoShape 203"/>
          <p:cNvCxnSpPr>
            <a:cxnSpLocks noChangeShapeType="1"/>
            <a:stCxn id="21508" idx="2"/>
            <a:endCxn id="21668" idx="7"/>
          </p:cNvCxnSpPr>
          <p:nvPr/>
        </p:nvCxnSpPr>
        <p:spPr bwMode="auto">
          <a:xfrm rot="10800000" flipV="1">
            <a:off x="3144838" y="1724026"/>
            <a:ext cx="5561012" cy="1711325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0780" name="AutoShape 204"/>
          <p:cNvCxnSpPr>
            <a:cxnSpLocks noChangeShapeType="1"/>
            <a:stCxn id="21508" idx="6"/>
            <a:endCxn id="21662" idx="5"/>
          </p:cNvCxnSpPr>
          <p:nvPr/>
        </p:nvCxnSpPr>
        <p:spPr bwMode="auto">
          <a:xfrm flipH="1">
            <a:off x="3330576" y="1724026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0782" name="AutoShape 206"/>
          <p:cNvCxnSpPr>
            <a:cxnSpLocks noChangeShapeType="1"/>
            <a:stCxn id="21715" idx="2"/>
            <a:endCxn id="21666" idx="7"/>
          </p:cNvCxnSpPr>
          <p:nvPr/>
        </p:nvCxnSpPr>
        <p:spPr bwMode="auto">
          <a:xfrm flipH="1">
            <a:off x="5815013" y="1724026"/>
            <a:ext cx="2919412" cy="27336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0783" name="AutoShape 207"/>
          <p:cNvCxnSpPr>
            <a:cxnSpLocks noChangeShapeType="1"/>
            <a:stCxn id="21715" idx="1"/>
            <a:endCxn id="21660" idx="7"/>
          </p:cNvCxnSpPr>
          <p:nvPr/>
        </p:nvCxnSpPr>
        <p:spPr bwMode="auto">
          <a:xfrm rot="16200000" flipH="1" flipV="1">
            <a:off x="7527926" y="800101"/>
            <a:ext cx="555625" cy="2092325"/>
          </a:xfrm>
          <a:prstGeom prst="curvedConnector3">
            <a:avLst>
              <a:gd name="adj1" fmla="val -18005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711" name="Group 208"/>
          <p:cNvGrpSpPr>
            <a:grpSpLocks/>
          </p:cNvGrpSpPr>
          <p:nvPr/>
        </p:nvGrpSpPr>
        <p:grpSpPr bwMode="auto">
          <a:xfrm>
            <a:off x="8734425" y="1503364"/>
            <a:ext cx="800100" cy="439737"/>
            <a:chOff x="4542" y="947"/>
            <a:chExt cx="504" cy="277"/>
          </a:xfrm>
        </p:grpSpPr>
        <p:sp>
          <p:nvSpPr>
            <p:cNvPr id="21715" name="Oval 149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1716" name="Rectangle 151"/>
            <p:cNvSpPr>
              <a:spLocks noChangeArrowheads="1"/>
            </p:cNvSpPr>
            <p:nvPr/>
          </p:nvSpPr>
          <p:spPr bwMode="auto">
            <a:xfrm>
              <a:off x="4655" y="1002"/>
              <a:ext cx="29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900">
                  <a:solidFill>
                    <a:srgbClr val="0000FF"/>
                  </a:solidFill>
                  <a:latin typeface="Times New Roman" panose="02020603050405020304" pitchFamily="18" charset="0"/>
                </a:rPr>
                <a:t>BOS</a:t>
              </a:r>
              <a:endParaRPr lang="en-US" altLang="en-US" b="1">
                <a:latin typeface="Times" panose="02020603050405020304" pitchFamily="18" charset="0"/>
              </a:endParaRPr>
            </a:p>
          </p:txBody>
        </p:sp>
      </p:grpSp>
      <p:cxnSp>
        <p:nvCxnSpPr>
          <p:cNvPr id="21712" name="AutoShape 210"/>
          <p:cNvCxnSpPr>
            <a:cxnSpLocks noChangeShapeType="1"/>
          </p:cNvCxnSpPr>
          <p:nvPr/>
        </p:nvCxnSpPr>
        <p:spPr bwMode="auto">
          <a:xfrm rot="16200000" flipH="1" flipV="1">
            <a:off x="3917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13" name="AutoShape 211"/>
          <p:cNvCxnSpPr>
            <a:cxnSpLocks noChangeShapeType="1"/>
          </p:cNvCxnSpPr>
          <p:nvPr/>
        </p:nvCxnSpPr>
        <p:spPr bwMode="auto">
          <a:xfrm flipH="1" flipV="1">
            <a:off x="2862264" y="3836989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14" name="AutoShape 202"/>
          <p:cNvCxnSpPr>
            <a:cxnSpLocks noChangeShapeType="1"/>
          </p:cNvCxnSpPr>
          <p:nvPr/>
        </p:nvCxnSpPr>
        <p:spPr bwMode="auto">
          <a:xfrm rot="5400000">
            <a:off x="3666332" y="2242345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904042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Floyd-Warshall, Iteration 6</a:t>
            </a: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F32E6C2-F256-4371-A159-649591293832}" type="slidenum">
              <a:rPr lang="en-US" altLang="lv-LV" sz="1400"/>
              <a:pPr eaLnBrk="1" hangingPunct="1"/>
              <a:t>76</a:t>
            </a:fld>
            <a:endParaRPr lang="en-US" altLang="lv-LV" sz="1400"/>
          </a:p>
        </p:txBody>
      </p:sp>
      <p:sp>
        <p:nvSpPr>
          <p:cNvPr id="22532" name="Oval 2"/>
          <p:cNvSpPr>
            <a:spLocks noChangeArrowheads="1"/>
          </p:cNvSpPr>
          <p:nvPr/>
        </p:nvSpPr>
        <p:spPr bwMode="auto">
          <a:xfrm>
            <a:off x="8734425" y="1504951"/>
            <a:ext cx="800100" cy="4365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534" name="Freeform 4"/>
          <p:cNvSpPr>
            <a:spLocks/>
          </p:cNvSpPr>
          <p:nvPr/>
        </p:nvSpPr>
        <p:spPr bwMode="auto">
          <a:xfrm>
            <a:off x="5834064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35" name="Freeform 5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36" name="Freeform 6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37" name="Freeform 7"/>
          <p:cNvSpPr>
            <a:spLocks/>
          </p:cNvSpPr>
          <p:nvPr/>
        </p:nvSpPr>
        <p:spPr bwMode="auto">
          <a:xfrm>
            <a:off x="3033714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38" name="Freeform 8"/>
          <p:cNvSpPr>
            <a:spLocks/>
          </p:cNvSpPr>
          <p:nvPr/>
        </p:nvSpPr>
        <p:spPr bwMode="auto">
          <a:xfrm>
            <a:off x="3248025" y="4186239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39" name="Freeform 9"/>
          <p:cNvSpPr>
            <a:spLocks/>
          </p:cNvSpPr>
          <p:nvPr/>
        </p:nvSpPr>
        <p:spPr bwMode="auto">
          <a:xfrm>
            <a:off x="3505200" y="3824289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0" name="Freeform 10"/>
          <p:cNvSpPr>
            <a:spLocks/>
          </p:cNvSpPr>
          <p:nvPr/>
        </p:nvSpPr>
        <p:spPr bwMode="auto">
          <a:xfrm>
            <a:off x="3819526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1" name="Freeform 11"/>
          <p:cNvSpPr>
            <a:spLocks/>
          </p:cNvSpPr>
          <p:nvPr/>
        </p:nvSpPr>
        <p:spPr bwMode="auto">
          <a:xfrm>
            <a:off x="4191001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2" name="Freeform 12"/>
          <p:cNvSpPr>
            <a:spLocks/>
          </p:cNvSpPr>
          <p:nvPr/>
        </p:nvSpPr>
        <p:spPr bwMode="auto">
          <a:xfrm>
            <a:off x="4562476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7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3" name="Freeform 13"/>
          <p:cNvSpPr>
            <a:spLocks/>
          </p:cNvSpPr>
          <p:nvPr/>
        </p:nvSpPr>
        <p:spPr bwMode="auto">
          <a:xfrm>
            <a:off x="4976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4" name="Freeform 14"/>
          <p:cNvSpPr>
            <a:spLocks/>
          </p:cNvSpPr>
          <p:nvPr/>
        </p:nvSpPr>
        <p:spPr bwMode="auto">
          <a:xfrm>
            <a:off x="5405438" y="2371726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5" name="Freeform 15"/>
          <p:cNvSpPr>
            <a:spLocks/>
          </p:cNvSpPr>
          <p:nvPr/>
        </p:nvSpPr>
        <p:spPr bwMode="auto">
          <a:xfrm>
            <a:off x="3162301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6" name="Freeform 16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7" name="Freeform 17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8" name="Freeform 18"/>
          <p:cNvSpPr>
            <a:spLocks/>
          </p:cNvSpPr>
          <p:nvPr/>
        </p:nvSpPr>
        <p:spPr bwMode="auto">
          <a:xfrm>
            <a:off x="8105775" y="5626101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9" name="Freeform 19"/>
          <p:cNvSpPr>
            <a:spLocks/>
          </p:cNvSpPr>
          <p:nvPr/>
        </p:nvSpPr>
        <p:spPr bwMode="auto">
          <a:xfrm>
            <a:off x="7777163" y="5781676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0" name="Freeform 20"/>
          <p:cNvSpPr>
            <a:spLocks/>
          </p:cNvSpPr>
          <p:nvPr/>
        </p:nvSpPr>
        <p:spPr bwMode="auto">
          <a:xfrm>
            <a:off x="7434264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1" name="Freeform 21"/>
          <p:cNvSpPr>
            <a:spLocks/>
          </p:cNvSpPr>
          <p:nvPr/>
        </p:nvSpPr>
        <p:spPr bwMode="auto">
          <a:xfrm>
            <a:off x="7062789" y="6015039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2" name="Freeform 22"/>
          <p:cNvSpPr>
            <a:spLocks/>
          </p:cNvSpPr>
          <p:nvPr/>
        </p:nvSpPr>
        <p:spPr bwMode="auto">
          <a:xfrm>
            <a:off x="6276976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3" name="Freeform 23"/>
          <p:cNvSpPr>
            <a:spLocks/>
          </p:cNvSpPr>
          <p:nvPr/>
        </p:nvSpPr>
        <p:spPr bwMode="auto">
          <a:xfrm>
            <a:off x="5491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4" name="Freeform 24"/>
          <p:cNvSpPr>
            <a:spLocks/>
          </p:cNvSpPr>
          <p:nvPr/>
        </p:nvSpPr>
        <p:spPr bwMode="auto">
          <a:xfrm>
            <a:off x="4733925" y="6027739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5" name="Freeform 25"/>
          <p:cNvSpPr>
            <a:spLocks/>
          </p:cNvSpPr>
          <p:nvPr/>
        </p:nvSpPr>
        <p:spPr bwMode="auto">
          <a:xfrm>
            <a:off x="4376739" y="5949951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7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7 h 66"/>
              <a:gd name="T10" fmla="*/ 0 w 225"/>
              <a:gd name="T11" fmla="*/ 26987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6" name="Freeform 26"/>
          <p:cNvSpPr>
            <a:spLocks/>
          </p:cNvSpPr>
          <p:nvPr/>
        </p:nvSpPr>
        <p:spPr bwMode="auto">
          <a:xfrm>
            <a:off x="4062413" y="5846764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7" name="Freeform 27"/>
          <p:cNvSpPr>
            <a:spLocks/>
          </p:cNvSpPr>
          <p:nvPr/>
        </p:nvSpPr>
        <p:spPr bwMode="auto">
          <a:xfrm>
            <a:off x="3776664" y="5729289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8" name="Freeform 28"/>
          <p:cNvSpPr>
            <a:spLocks/>
          </p:cNvSpPr>
          <p:nvPr/>
        </p:nvSpPr>
        <p:spPr bwMode="auto">
          <a:xfrm>
            <a:off x="3519488" y="5600701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9" name="Freeform 29"/>
          <p:cNvSpPr>
            <a:spLocks/>
          </p:cNvSpPr>
          <p:nvPr/>
        </p:nvSpPr>
        <p:spPr bwMode="auto">
          <a:xfrm>
            <a:off x="3319463" y="5445126"/>
            <a:ext cx="214312" cy="180975"/>
          </a:xfrm>
          <a:custGeom>
            <a:avLst/>
            <a:gdLst>
              <a:gd name="T0" fmla="*/ 200024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4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0" name="Freeform 30"/>
          <p:cNvSpPr>
            <a:spLocks/>
          </p:cNvSpPr>
          <p:nvPr/>
        </p:nvSpPr>
        <p:spPr bwMode="auto">
          <a:xfrm>
            <a:off x="3162300" y="5302251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1" name="Freeform 31"/>
          <p:cNvSpPr>
            <a:spLocks/>
          </p:cNvSpPr>
          <p:nvPr/>
        </p:nvSpPr>
        <p:spPr bwMode="auto">
          <a:xfrm>
            <a:off x="8834439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2" name="Freeform 32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3" name="Freeform 33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4" name="Freeform 34"/>
          <p:cNvSpPr>
            <a:spLocks/>
          </p:cNvSpPr>
          <p:nvPr/>
        </p:nvSpPr>
        <p:spPr bwMode="auto">
          <a:xfrm>
            <a:off x="9120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5" name="Freeform 35"/>
          <p:cNvSpPr>
            <a:spLocks/>
          </p:cNvSpPr>
          <p:nvPr/>
        </p:nvSpPr>
        <p:spPr bwMode="auto">
          <a:xfrm>
            <a:off x="9320214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6" name="Freeform 36"/>
          <p:cNvSpPr>
            <a:spLocks/>
          </p:cNvSpPr>
          <p:nvPr/>
        </p:nvSpPr>
        <p:spPr bwMode="auto">
          <a:xfrm>
            <a:off x="9477376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7" name="Freeform 37"/>
          <p:cNvSpPr>
            <a:spLocks/>
          </p:cNvSpPr>
          <p:nvPr/>
        </p:nvSpPr>
        <p:spPr bwMode="auto">
          <a:xfrm>
            <a:off x="9591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8" name="Freeform 38"/>
          <p:cNvSpPr>
            <a:spLocks/>
          </p:cNvSpPr>
          <p:nvPr/>
        </p:nvSpPr>
        <p:spPr bwMode="auto">
          <a:xfrm>
            <a:off x="9677401" y="2657476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9" name="Freeform 39"/>
          <p:cNvSpPr>
            <a:spLocks/>
          </p:cNvSpPr>
          <p:nvPr/>
        </p:nvSpPr>
        <p:spPr bwMode="auto">
          <a:xfrm>
            <a:off x="9734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0" name="Freeform 40"/>
          <p:cNvSpPr>
            <a:spLocks/>
          </p:cNvSpPr>
          <p:nvPr/>
        </p:nvSpPr>
        <p:spPr bwMode="auto">
          <a:xfrm>
            <a:off x="9720264" y="3136901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1" name="Freeform 41"/>
          <p:cNvSpPr>
            <a:spLocks/>
          </p:cNvSpPr>
          <p:nvPr/>
        </p:nvSpPr>
        <p:spPr bwMode="auto">
          <a:xfrm>
            <a:off x="9605964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2" name="Freeform 42"/>
          <p:cNvSpPr>
            <a:spLocks/>
          </p:cNvSpPr>
          <p:nvPr/>
        </p:nvSpPr>
        <p:spPr bwMode="auto">
          <a:xfrm>
            <a:off x="9420226" y="4017964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3" name="Freeform 43"/>
          <p:cNvSpPr>
            <a:spLocks/>
          </p:cNvSpPr>
          <p:nvPr/>
        </p:nvSpPr>
        <p:spPr bwMode="auto">
          <a:xfrm>
            <a:off x="9163050" y="4471989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4" name="Freeform 44"/>
          <p:cNvSpPr>
            <a:spLocks/>
          </p:cNvSpPr>
          <p:nvPr/>
        </p:nvSpPr>
        <p:spPr bwMode="auto">
          <a:xfrm>
            <a:off x="9005889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5" name="Freeform 45"/>
          <p:cNvSpPr>
            <a:spLocks/>
          </p:cNvSpPr>
          <p:nvPr/>
        </p:nvSpPr>
        <p:spPr bwMode="auto">
          <a:xfrm>
            <a:off x="8820151" y="5121276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6" name="Freeform 46"/>
          <p:cNvSpPr>
            <a:spLocks/>
          </p:cNvSpPr>
          <p:nvPr/>
        </p:nvSpPr>
        <p:spPr bwMode="auto">
          <a:xfrm>
            <a:off x="3033714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7" name="Freeform 47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8" name="Freeform 48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9" name="Freeform 49"/>
          <p:cNvSpPr>
            <a:spLocks/>
          </p:cNvSpPr>
          <p:nvPr/>
        </p:nvSpPr>
        <p:spPr bwMode="auto">
          <a:xfrm>
            <a:off x="8277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0" name="Freeform 50"/>
          <p:cNvSpPr>
            <a:spLocks/>
          </p:cNvSpPr>
          <p:nvPr/>
        </p:nvSpPr>
        <p:spPr bwMode="auto">
          <a:xfrm>
            <a:off x="7991476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1" name="Freeform 51"/>
          <p:cNvSpPr>
            <a:spLocks/>
          </p:cNvSpPr>
          <p:nvPr/>
        </p:nvSpPr>
        <p:spPr bwMode="auto">
          <a:xfrm>
            <a:off x="7677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2" name="Freeform 52"/>
          <p:cNvSpPr>
            <a:spLocks/>
          </p:cNvSpPr>
          <p:nvPr/>
        </p:nvSpPr>
        <p:spPr bwMode="auto">
          <a:xfrm>
            <a:off x="7334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3" name="Freeform 53"/>
          <p:cNvSpPr>
            <a:spLocks/>
          </p:cNvSpPr>
          <p:nvPr/>
        </p:nvSpPr>
        <p:spPr bwMode="auto">
          <a:xfrm>
            <a:off x="6948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4" name="Freeform 54"/>
          <p:cNvSpPr>
            <a:spLocks/>
          </p:cNvSpPr>
          <p:nvPr/>
        </p:nvSpPr>
        <p:spPr bwMode="auto">
          <a:xfrm>
            <a:off x="6534150" y="1646239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5" name="Freeform 55"/>
          <p:cNvSpPr>
            <a:spLocks/>
          </p:cNvSpPr>
          <p:nvPr/>
        </p:nvSpPr>
        <p:spPr bwMode="auto">
          <a:xfrm>
            <a:off x="6091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6" name="Freeform 56"/>
          <p:cNvSpPr>
            <a:spLocks/>
          </p:cNvSpPr>
          <p:nvPr/>
        </p:nvSpPr>
        <p:spPr bwMode="auto">
          <a:xfrm>
            <a:off x="5634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7" name="Freeform 57"/>
          <p:cNvSpPr>
            <a:spLocks/>
          </p:cNvSpPr>
          <p:nvPr/>
        </p:nvSpPr>
        <p:spPr bwMode="auto">
          <a:xfrm>
            <a:off x="5162550" y="1671639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8" name="Freeform 58"/>
          <p:cNvSpPr>
            <a:spLocks/>
          </p:cNvSpPr>
          <p:nvPr/>
        </p:nvSpPr>
        <p:spPr bwMode="auto">
          <a:xfrm>
            <a:off x="4748214" y="1749426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7 w 270"/>
              <a:gd name="T9" fmla="*/ 130175 h 82"/>
              <a:gd name="T10" fmla="*/ 14287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9" name="Freeform 59"/>
          <p:cNvSpPr>
            <a:spLocks/>
          </p:cNvSpPr>
          <p:nvPr/>
        </p:nvSpPr>
        <p:spPr bwMode="auto">
          <a:xfrm>
            <a:off x="4376738" y="1852614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0" name="Freeform 60"/>
          <p:cNvSpPr>
            <a:spLocks/>
          </p:cNvSpPr>
          <p:nvPr/>
        </p:nvSpPr>
        <p:spPr bwMode="auto">
          <a:xfrm>
            <a:off x="4048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1" name="Freeform 61"/>
          <p:cNvSpPr>
            <a:spLocks/>
          </p:cNvSpPr>
          <p:nvPr/>
        </p:nvSpPr>
        <p:spPr bwMode="auto">
          <a:xfrm>
            <a:off x="3762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2" name="Freeform 62"/>
          <p:cNvSpPr>
            <a:spLocks/>
          </p:cNvSpPr>
          <p:nvPr/>
        </p:nvSpPr>
        <p:spPr bwMode="auto">
          <a:xfrm>
            <a:off x="3476625" y="2371726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3" name="Freeform 63"/>
          <p:cNvSpPr>
            <a:spLocks/>
          </p:cNvSpPr>
          <p:nvPr/>
        </p:nvSpPr>
        <p:spPr bwMode="auto">
          <a:xfrm>
            <a:off x="3248026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4" name="Freeform 64"/>
          <p:cNvSpPr>
            <a:spLocks/>
          </p:cNvSpPr>
          <p:nvPr/>
        </p:nvSpPr>
        <p:spPr bwMode="auto">
          <a:xfrm>
            <a:off x="3033714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5" name="Freeform 65"/>
          <p:cNvSpPr>
            <a:spLocks/>
          </p:cNvSpPr>
          <p:nvPr/>
        </p:nvSpPr>
        <p:spPr bwMode="auto">
          <a:xfrm>
            <a:off x="9063039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6" name="Freeform 66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7" name="Freeform 67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8" name="Freeform 68"/>
          <p:cNvSpPr>
            <a:spLocks/>
          </p:cNvSpPr>
          <p:nvPr/>
        </p:nvSpPr>
        <p:spPr bwMode="auto">
          <a:xfrm>
            <a:off x="8620126" y="2695576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9" name="Freeform 69"/>
          <p:cNvSpPr>
            <a:spLocks/>
          </p:cNvSpPr>
          <p:nvPr/>
        </p:nvSpPr>
        <p:spPr bwMode="auto">
          <a:xfrm>
            <a:off x="8791575" y="2514601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0" name="Freeform 70"/>
          <p:cNvSpPr>
            <a:spLocks/>
          </p:cNvSpPr>
          <p:nvPr/>
        </p:nvSpPr>
        <p:spPr bwMode="auto">
          <a:xfrm>
            <a:off x="8934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1" name="Freeform 71"/>
          <p:cNvSpPr>
            <a:spLocks/>
          </p:cNvSpPr>
          <p:nvPr/>
        </p:nvSpPr>
        <p:spPr bwMode="auto">
          <a:xfrm>
            <a:off x="9034463" y="2138364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2" name="Freeform 72"/>
          <p:cNvSpPr>
            <a:spLocks/>
          </p:cNvSpPr>
          <p:nvPr/>
        </p:nvSpPr>
        <p:spPr bwMode="auto">
          <a:xfrm>
            <a:off x="8534401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3" name="Freeform 73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4" name="Freeform 74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5" name="Freeform 75"/>
          <p:cNvSpPr>
            <a:spLocks/>
          </p:cNvSpPr>
          <p:nvPr/>
        </p:nvSpPr>
        <p:spPr bwMode="auto">
          <a:xfrm>
            <a:off x="8805863" y="1646239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6" name="Freeform 76"/>
          <p:cNvSpPr>
            <a:spLocks/>
          </p:cNvSpPr>
          <p:nvPr/>
        </p:nvSpPr>
        <p:spPr bwMode="auto">
          <a:xfrm>
            <a:off x="8662988" y="1827214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7" name="Freeform 77"/>
          <p:cNvSpPr>
            <a:spLocks/>
          </p:cNvSpPr>
          <p:nvPr/>
        </p:nvSpPr>
        <p:spPr bwMode="auto">
          <a:xfrm>
            <a:off x="8577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8" name="Freeform 78"/>
          <p:cNvSpPr>
            <a:spLocks/>
          </p:cNvSpPr>
          <p:nvPr/>
        </p:nvSpPr>
        <p:spPr bwMode="auto">
          <a:xfrm>
            <a:off x="8534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9" name="Freeform 79"/>
          <p:cNvSpPr>
            <a:spLocks/>
          </p:cNvSpPr>
          <p:nvPr/>
        </p:nvSpPr>
        <p:spPr bwMode="auto">
          <a:xfrm>
            <a:off x="6148389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0" name="Freeform 80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1" name="Freeform 81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2" name="Freeform 82"/>
          <p:cNvSpPr>
            <a:spLocks/>
          </p:cNvSpPr>
          <p:nvPr/>
        </p:nvSpPr>
        <p:spPr bwMode="auto">
          <a:xfrm>
            <a:off x="8348663" y="2825751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3" name="Freeform 83"/>
          <p:cNvSpPr>
            <a:spLocks/>
          </p:cNvSpPr>
          <p:nvPr/>
        </p:nvSpPr>
        <p:spPr bwMode="auto">
          <a:xfrm>
            <a:off x="8120064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4" name="Freeform 84"/>
          <p:cNvSpPr>
            <a:spLocks/>
          </p:cNvSpPr>
          <p:nvPr/>
        </p:nvSpPr>
        <p:spPr bwMode="auto">
          <a:xfrm>
            <a:off x="7848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5" name="Freeform 85"/>
          <p:cNvSpPr>
            <a:spLocks/>
          </p:cNvSpPr>
          <p:nvPr/>
        </p:nvSpPr>
        <p:spPr bwMode="auto">
          <a:xfrm>
            <a:off x="7577139" y="3578226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6" name="Freeform 86"/>
          <p:cNvSpPr>
            <a:spLocks/>
          </p:cNvSpPr>
          <p:nvPr/>
        </p:nvSpPr>
        <p:spPr bwMode="auto">
          <a:xfrm>
            <a:off x="7248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7" name="Freeform 87"/>
          <p:cNvSpPr>
            <a:spLocks/>
          </p:cNvSpPr>
          <p:nvPr/>
        </p:nvSpPr>
        <p:spPr bwMode="auto">
          <a:xfrm>
            <a:off x="6905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8" name="Freeform 88"/>
          <p:cNvSpPr>
            <a:spLocks/>
          </p:cNvSpPr>
          <p:nvPr/>
        </p:nvSpPr>
        <p:spPr bwMode="auto">
          <a:xfrm>
            <a:off x="6534151" y="4225926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9" name="Freeform 89"/>
          <p:cNvSpPr>
            <a:spLocks/>
          </p:cNvSpPr>
          <p:nvPr/>
        </p:nvSpPr>
        <p:spPr bwMode="auto">
          <a:xfrm>
            <a:off x="6148388" y="4406901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0" name="Freeform 90"/>
          <p:cNvSpPr>
            <a:spLocks/>
          </p:cNvSpPr>
          <p:nvPr/>
        </p:nvSpPr>
        <p:spPr bwMode="auto">
          <a:xfrm>
            <a:off x="3676651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1" name="Freeform 91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2" name="Freeform 92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3" name="Freeform 93"/>
          <p:cNvSpPr>
            <a:spLocks/>
          </p:cNvSpPr>
          <p:nvPr/>
        </p:nvSpPr>
        <p:spPr bwMode="auto">
          <a:xfrm>
            <a:off x="5362575" y="4627564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4" name="Freeform 94"/>
          <p:cNvSpPr>
            <a:spLocks/>
          </p:cNvSpPr>
          <p:nvPr/>
        </p:nvSpPr>
        <p:spPr bwMode="auto">
          <a:xfrm>
            <a:off x="5162551" y="4745039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5" name="Freeform 95"/>
          <p:cNvSpPr>
            <a:spLocks/>
          </p:cNvSpPr>
          <p:nvPr/>
        </p:nvSpPr>
        <p:spPr bwMode="auto">
          <a:xfrm>
            <a:off x="4948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6" name="Freeform 96"/>
          <p:cNvSpPr>
            <a:spLocks/>
          </p:cNvSpPr>
          <p:nvPr/>
        </p:nvSpPr>
        <p:spPr bwMode="auto">
          <a:xfrm>
            <a:off x="4705350" y="4900614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7" name="Freeform 97"/>
          <p:cNvSpPr>
            <a:spLocks/>
          </p:cNvSpPr>
          <p:nvPr/>
        </p:nvSpPr>
        <p:spPr bwMode="auto">
          <a:xfrm>
            <a:off x="4205288" y="4951414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8" name="Freeform 98"/>
          <p:cNvSpPr>
            <a:spLocks/>
          </p:cNvSpPr>
          <p:nvPr/>
        </p:nvSpPr>
        <p:spPr bwMode="auto">
          <a:xfrm>
            <a:off x="3690938" y="4926014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9" name="Freeform 99"/>
          <p:cNvSpPr>
            <a:spLocks/>
          </p:cNvSpPr>
          <p:nvPr/>
        </p:nvSpPr>
        <p:spPr bwMode="auto">
          <a:xfrm>
            <a:off x="5462589" y="4186239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0" name="Freeform 100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1" name="Freeform 101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2" name="Freeform 102"/>
          <p:cNvSpPr>
            <a:spLocks/>
          </p:cNvSpPr>
          <p:nvPr/>
        </p:nvSpPr>
        <p:spPr bwMode="auto">
          <a:xfrm>
            <a:off x="6191251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3" name="Freeform 103"/>
          <p:cNvSpPr>
            <a:spLocks/>
          </p:cNvSpPr>
          <p:nvPr/>
        </p:nvSpPr>
        <p:spPr bwMode="auto">
          <a:xfrm>
            <a:off x="5991225" y="2514601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4" name="Freeform 104"/>
          <p:cNvSpPr>
            <a:spLocks/>
          </p:cNvSpPr>
          <p:nvPr/>
        </p:nvSpPr>
        <p:spPr bwMode="auto">
          <a:xfrm>
            <a:off x="5819776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5" name="Freeform 105"/>
          <p:cNvSpPr>
            <a:spLocks/>
          </p:cNvSpPr>
          <p:nvPr/>
        </p:nvSpPr>
        <p:spPr bwMode="auto">
          <a:xfrm>
            <a:off x="5691188" y="2968626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6" name="Freeform 106"/>
          <p:cNvSpPr>
            <a:spLocks/>
          </p:cNvSpPr>
          <p:nvPr/>
        </p:nvSpPr>
        <p:spPr bwMode="auto">
          <a:xfrm>
            <a:off x="5576889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7" name="Freeform 107"/>
          <p:cNvSpPr>
            <a:spLocks/>
          </p:cNvSpPr>
          <p:nvPr/>
        </p:nvSpPr>
        <p:spPr bwMode="auto">
          <a:xfrm>
            <a:off x="5505451" y="3448051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8" name="Freeform 108"/>
          <p:cNvSpPr>
            <a:spLocks/>
          </p:cNvSpPr>
          <p:nvPr/>
        </p:nvSpPr>
        <p:spPr bwMode="auto">
          <a:xfrm>
            <a:off x="5462589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9" name="Rectangle 109"/>
          <p:cNvSpPr>
            <a:spLocks noChangeArrowheads="1"/>
          </p:cNvSpPr>
          <p:nvPr/>
        </p:nvSpPr>
        <p:spPr bwMode="auto">
          <a:xfrm>
            <a:off x="5462589" y="3940176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40" name="Freeform 110"/>
          <p:cNvSpPr>
            <a:spLocks/>
          </p:cNvSpPr>
          <p:nvPr/>
        </p:nvSpPr>
        <p:spPr bwMode="auto">
          <a:xfrm>
            <a:off x="3548064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1" name="Freeform 111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2" name="Freeform 112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3" name="Freeform 113"/>
          <p:cNvSpPr>
            <a:spLocks/>
          </p:cNvSpPr>
          <p:nvPr/>
        </p:nvSpPr>
        <p:spPr bwMode="auto">
          <a:xfrm>
            <a:off x="5062539" y="4303714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4" name="Freeform 114"/>
          <p:cNvSpPr>
            <a:spLocks/>
          </p:cNvSpPr>
          <p:nvPr/>
        </p:nvSpPr>
        <p:spPr bwMode="auto">
          <a:xfrm>
            <a:off x="4591051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5" name="Freeform 115"/>
          <p:cNvSpPr>
            <a:spLocks/>
          </p:cNvSpPr>
          <p:nvPr/>
        </p:nvSpPr>
        <p:spPr bwMode="auto">
          <a:xfrm>
            <a:off x="4076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6" name="Freeform 116"/>
          <p:cNvSpPr>
            <a:spLocks/>
          </p:cNvSpPr>
          <p:nvPr/>
        </p:nvSpPr>
        <p:spPr bwMode="auto">
          <a:xfrm>
            <a:off x="3562350" y="3641726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7" name="Freeform 117"/>
          <p:cNvSpPr>
            <a:spLocks/>
          </p:cNvSpPr>
          <p:nvPr/>
        </p:nvSpPr>
        <p:spPr bwMode="auto">
          <a:xfrm>
            <a:off x="6477001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8" name="Freeform 118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9" name="Freeform 119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0" name="Freeform 120"/>
          <p:cNvSpPr>
            <a:spLocks/>
          </p:cNvSpPr>
          <p:nvPr/>
        </p:nvSpPr>
        <p:spPr bwMode="auto">
          <a:xfrm>
            <a:off x="5505451" y="4419601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1" name="Freeform 121"/>
          <p:cNvSpPr>
            <a:spLocks/>
          </p:cNvSpPr>
          <p:nvPr/>
        </p:nvSpPr>
        <p:spPr bwMode="auto">
          <a:xfrm>
            <a:off x="5734050" y="4200526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2" name="Freeform 122"/>
          <p:cNvSpPr>
            <a:spLocks/>
          </p:cNvSpPr>
          <p:nvPr/>
        </p:nvSpPr>
        <p:spPr bwMode="auto">
          <a:xfrm>
            <a:off x="5934076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3" name="Freeform 123"/>
          <p:cNvSpPr>
            <a:spLocks/>
          </p:cNvSpPr>
          <p:nvPr/>
        </p:nvSpPr>
        <p:spPr bwMode="auto">
          <a:xfrm>
            <a:off x="6105525" y="3733801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4" name="Freeform 124"/>
          <p:cNvSpPr>
            <a:spLocks/>
          </p:cNvSpPr>
          <p:nvPr/>
        </p:nvSpPr>
        <p:spPr bwMode="auto">
          <a:xfrm>
            <a:off x="6248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5" name="Freeform 125"/>
          <p:cNvSpPr>
            <a:spLocks/>
          </p:cNvSpPr>
          <p:nvPr/>
        </p:nvSpPr>
        <p:spPr bwMode="auto">
          <a:xfrm>
            <a:off x="6348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6" name="Freeform 126"/>
          <p:cNvSpPr>
            <a:spLocks/>
          </p:cNvSpPr>
          <p:nvPr/>
        </p:nvSpPr>
        <p:spPr bwMode="auto">
          <a:xfrm>
            <a:off x="6419850" y="3006726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7" name="Rectangle 127"/>
          <p:cNvSpPr>
            <a:spLocks noChangeArrowheads="1"/>
          </p:cNvSpPr>
          <p:nvPr/>
        </p:nvSpPr>
        <p:spPr bwMode="auto">
          <a:xfrm>
            <a:off x="6462714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58" name="Freeform 128"/>
          <p:cNvSpPr>
            <a:spLocks/>
          </p:cNvSpPr>
          <p:nvPr/>
        </p:nvSpPr>
        <p:spPr bwMode="auto">
          <a:xfrm>
            <a:off x="8462964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9" name="Freeform 129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60" name="Freeform 130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61" name="Freeform 131"/>
          <p:cNvSpPr>
            <a:spLocks/>
          </p:cNvSpPr>
          <p:nvPr/>
        </p:nvSpPr>
        <p:spPr bwMode="auto">
          <a:xfrm>
            <a:off x="8534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62" name="Freeform 132"/>
          <p:cNvSpPr>
            <a:spLocks/>
          </p:cNvSpPr>
          <p:nvPr/>
        </p:nvSpPr>
        <p:spPr bwMode="auto">
          <a:xfrm>
            <a:off x="8620126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63" name="Freeform 133"/>
          <p:cNvSpPr>
            <a:spLocks/>
          </p:cNvSpPr>
          <p:nvPr/>
        </p:nvSpPr>
        <p:spPr bwMode="auto">
          <a:xfrm>
            <a:off x="8677276" y="3422651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64" name="Freeform 134"/>
          <p:cNvSpPr>
            <a:spLocks/>
          </p:cNvSpPr>
          <p:nvPr/>
        </p:nvSpPr>
        <p:spPr bwMode="auto">
          <a:xfrm>
            <a:off x="8620126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65" name="Freeform 135"/>
          <p:cNvSpPr>
            <a:spLocks/>
          </p:cNvSpPr>
          <p:nvPr/>
        </p:nvSpPr>
        <p:spPr bwMode="auto">
          <a:xfrm>
            <a:off x="8448676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66" name="Oval 136"/>
          <p:cNvSpPr>
            <a:spLocks noChangeArrowheads="1"/>
          </p:cNvSpPr>
          <p:nvPr/>
        </p:nvSpPr>
        <p:spPr bwMode="auto">
          <a:xfrm>
            <a:off x="8148638" y="2592389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67" name="Oval 137"/>
          <p:cNvSpPr>
            <a:spLocks noChangeArrowheads="1"/>
          </p:cNvSpPr>
          <p:nvPr/>
        </p:nvSpPr>
        <p:spPr bwMode="auto">
          <a:xfrm>
            <a:off x="8148638" y="2593976"/>
            <a:ext cx="800100" cy="436563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68" name="Rectangle 138"/>
          <p:cNvSpPr>
            <a:spLocks noChangeArrowheads="1"/>
          </p:cNvSpPr>
          <p:nvPr/>
        </p:nvSpPr>
        <p:spPr bwMode="auto">
          <a:xfrm>
            <a:off x="8320089" y="2708275"/>
            <a:ext cx="40716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JFK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669" name="Freeform 139"/>
          <p:cNvSpPr>
            <a:spLocks/>
          </p:cNvSpPr>
          <p:nvPr/>
        </p:nvSpPr>
        <p:spPr bwMode="auto">
          <a:xfrm>
            <a:off x="5948364" y="4964114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0" name="Freeform 140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1" name="Freeform 141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2" name="Freeform 142"/>
          <p:cNvSpPr>
            <a:spLocks/>
          </p:cNvSpPr>
          <p:nvPr/>
        </p:nvSpPr>
        <p:spPr bwMode="auto">
          <a:xfrm>
            <a:off x="8034339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3" name="Freeform 143"/>
          <p:cNvSpPr>
            <a:spLocks/>
          </p:cNvSpPr>
          <p:nvPr/>
        </p:nvSpPr>
        <p:spPr bwMode="auto">
          <a:xfrm>
            <a:off x="7677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4" name="Freeform 144"/>
          <p:cNvSpPr>
            <a:spLocks/>
          </p:cNvSpPr>
          <p:nvPr/>
        </p:nvSpPr>
        <p:spPr bwMode="auto">
          <a:xfrm>
            <a:off x="7334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5" name="Freeform 145"/>
          <p:cNvSpPr>
            <a:spLocks/>
          </p:cNvSpPr>
          <p:nvPr/>
        </p:nvSpPr>
        <p:spPr bwMode="auto">
          <a:xfrm>
            <a:off x="7005638" y="5561014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6" name="Freeform 146"/>
          <p:cNvSpPr>
            <a:spLocks/>
          </p:cNvSpPr>
          <p:nvPr/>
        </p:nvSpPr>
        <p:spPr bwMode="auto">
          <a:xfrm>
            <a:off x="6705601" y="5457826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7" name="Freeform 147"/>
          <p:cNvSpPr>
            <a:spLocks/>
          </p:cNvSpPr>
          <p:nvPr/>
        </p:nvSpPr>
        <p:spPr bwMode="auto">
          <a:xfrm>
            <a:off x="6419850" y="5327651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8" name="Freeform 148"/>
          <p:cNvSpPr>
            <a:spLocks/>
          </p:cNvSpPr>
          <p:nvPr/>
        </p:nvSpPr>
        <p:spPr bwMode="auto">
          <a:xfrm>
            <a:off x="6162676" y="5159376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9" name="Freeform 149"/>
          <p:cNvSpPr>
            <a:spLocks/>
          </p:cNvSpPr>
          <p:nvPr/>
        </p:nvSpPr>
        <p:spPr bwMode="auto">
          <a:xfrm>
            <a:off x="5948364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80" name="Oval 150"/>
          <p:cNvSpPr>
            <a:spLocks noChangeArrowheads="1"/>
          </p:cNvSpPr>
          <p:nvPr/>
        </p:nvSpPr>
        <p:spPr bwMode="auto">
          <a:xfrm>
            <a:off x="7991475" y="5418139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81" name="Oval 151"/>
          <p:cNvSpPr>
            <a:spLocks noChangeArrowheads="1"/>
          </p:cNvSpPr>
          <p:nvPr/>
        </p:nvSpPr>
        <p:spPr bwMode="auto">
          <a:xfrm>
            <a:off x="7991475" y="5421314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82" name="Rectangle 152"/>
          <p:cNvSpPr>
            <a:spLocks noChangeArrowheads="1"/>
          </p:cNvSpPr>
          <p:nvPr/>
        </p:nvSpPr>
        <p:spPr bwMode="auto">
          <a:xfrm>
            <a:off x="8134351" y="5521325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MIA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683" name="Oval 153"/>
          <p:cNvSpPr>
            <a:spLocks noChangeArrowheads="1"/>
          </p:cNvSpPr>
          <p:nvPr/>
        </p:nvSpPr>
        <p:spPr bwMode="auto">
          <a:xfrm>
            <a:off x="6076950" y="2085976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84" name="Oval 154"/>
          <p:cNvSpPr>
            <a:spLocks noChangeArrowheads="1"/>
          </p:cNvSpPr>
          <p:nvPr/>
        </p:nvSpPr>
        <p:spPr bwMode="auto">
          <a:xfrm>
            <a:off x="6076950" y="2089151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85" name="Rectangle 155"/>
          <p:cNvSpPr>
            <a:spLocks noChangeArrowheads="1"/>
          </p:cNvSpPr>
          <p:nvPr/>
        </p:nvSpPr>
        <p:spPr bwMode="auto">
          <a:xfrm>
            <a:off x="6191250" y="2201863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ORD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686" name="Oval 156"/>
          <p:cNvSpPr>
            <a:spLocks noChangeArrowheads="1"/>
          </p:cNvSpPr>
          <p:nvPr/>
        </p:nvSpPr>
        <p:spPr bwMode="auto">
          <a:xfrm>
            <a:off x="2647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87" name="Oval 157"/>
          <p:cNvSpPr>
            <a:spLocks noChangeArrowheads="1"/>
          </p:cNvSpPr>
          <p:nvPr/>
        </p:nvSpPr>
        <p:spPr bwMode="auto">
          <a:xfrm>
            <a:off x="2647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88" name="Rectangle 158"/>
          <p:cNvSpPr>
            <a:spLocks noChangeArrowheads="1"/>
          </p:cNvSpPr>
          <p:nvPr/>
        </p:nvSpPr>
        <p:spPr bwMode="auto">
          <a:xfrm>
            <a:off x="2776538" y="4783138"/>
            <a:ext cx="5017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LAX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689" name="Oval 159"/>
          <p:cNvSpPr>
            <a:spLocks noChangeArrowheads="1"/>
          </p:cNvSpPr>
          <p:nvPr/>
        </p:nvSpPr>
        <p:spPr bwMode="auto">
          <a:xfrm>
            <a:off x="5119689" y="4419601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90" name="Oval 160"/>
          <p:cNvSpPr>
            <a:spLocks noChangeArrowheads="1"/>
          </p:cNvSpPr>
          <p:nvPr/>
        </p:nvSpPr>
        <p:spPr bwMode="auto">
          <a:xfrm>
            <a:off x="5119689" y="4422776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91" name="Rectangle 161"/>
          <p:cNvSpPr>
            <a:spLocks noChangeArrowheads="1"/>
          </p:cNvSpPr>
          <p:nvPr/>
        </p:nvSpPr>
        <p:spPr bwMode="auto">
          <a:xfrm>
            <a:off x="5233989" y="4537075"/>
            <a:ext cx="5418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DFW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692" name="Oval 162"/>
          <p:cNvSpPr>
            <a:spLocks noChangeArrowheads="1"/>
          </p:cNvSpPr>
          <p:nvPr/>
        </p:nvSpPr>
        <p:spPr bwMode="auto">
          <a:xfrm>
            <a:off x="2462213" y="3370264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93" name="Oval 163"/>
          <p:cNvSpPr>
            <a:spLocks noChangeArrowheads="1"/>
          </p:cNvSpPr>
          <p:nvPr/>
        </p:nvSpPr>
        <p:spPr bwMode="auto">
          <a:xfrm>
            <a:off x="2462213" y="3373439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94" name="Rectangle 164"/>
          <p:cNvSpPr>
            <a:spLocks noChangeArrowheads="1"/>
          </p:cNvSpPr>
          <p:nvPr/>
        </p:nvSpPr>
        <p:spPr bwMode="auto">
          <a:xfrm>
            <a:off x="2605089" y="3486150"/>
            <a:ext cx="44884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SFO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695" name="Rectangle 165"/>
          <p:cNvSpPr>
            <a:spLocks noChangeArrowheads="1"/>
          </p:cNvSpPr>
          <p:nvPr/>
        </p:nvSpPr>
        <p:spPr bwMode="auto">
          <a:xfrm>
            <a:off x="2390775" y="2890838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96" name="Rectangle 166"/>
          <p:cNvSpPr>
            <a:spLocks noChangeArrowheads="1"/>
          </p:cNvSpPr>
          <p:nvPr/>
        </p:nvSpPr>
        <p:spPr bwMode="auto">
          <a:xfrm>
            <a:off x="2362201" y="2916239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97" name="Rectangle 167"/>
          <p:cNvSpPr>
            <a:spLocks noChangeArrowheads="1"/>
          </p:cNvSpPr>
          <p:nvPr/>
        </p:nvSpPr>
        <p:spPr bwMode="auto">
          <a:xfrm>
            <a:off x="2362201" y="2917826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98" name="Rectangle 168"/>
          <p:cNvSpPr>
            <a:spLocks noChangeArrowheads="1"/>
          </p:cNvSpPr>
          <p:nvPr/>
        </p:nvSpPr>
        <p:spPr bwMode="auto">
          <a:xfrm>
            <a:off x="2433638" y="28781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699" name="Rectangle 169"/>
          <p:cNvSpPr>
            <a:spLocks noChangeArrowheads="1"/>
          </p:cNvSpPr>
          <p:nvPr/>
        </p:nvSpPr>
        <p:spPr bwMode="auto">
          <a:xfrm>
            <a:off x="2576513" y="30337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00" name="Rectangle 170"/>
          <p:cNvSpPr>
            <a:spLocks noChangeArrowheads="1"/>
          </p:cNvSpPr>
          <p:nvPr/>
        </p:nvSpPr>
        <p:spPr bwMode="auto">
          <a:xfrm>
            <a:off x="2405063" y="5199063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01" name="Rectangle 171"/>
          <p:cNvSpPr>
            <a:spLocks noChangeArrowheads="1"/>
          </p:cNvSpPr>
          <p:nvPr/>
        </p:nvSpPr>
        <p:spPr bwMode="auto">
          <a:xfrm>
            <a:off x="2376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02" name="Rectangle 172"/>
          <p:cNvSpPr>
            <a:spLocks noChangeArrowheads="1"/>
          </p:cNvSpPr>
          <p:nvPr/>
        </p:nvSpPr>
        <p:spPr bwMode="auto">
          <a:xfrm>
            <a:off x="2376488" y="522605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03" name="Rectangle 173"/>
          <p:cNvSpPr>
            <a:spLocks noChangeArrowheads="1"/>
          </p:cNvSpPr>
          <p:nvPr/>
        </p:nvSpPr>
        <p:spPr bwMode="auto">
          <a:xfrm>
            <a:off x="2447925" y="51863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04" name="Rectangle 174"/>
          <p:cNvSpPr>
            <a:spLocks noChangeArrowheads="1"/>
          </p:cNvSpPr>
          <p:nvPr/>
        </p:nvSpPr>
        <p:spPr bwMode="auto">
          <a:xfrm>
            <a:off x="2590800" y="53419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05" name="Rectangle 175"/>
          <p:cNvSpPr>
            <a:spLocks noChangeArrowheads="1"/>
          </p:cNvSpPr>
          <p:nvPr/>
        </p:nvSpPr>
        <p:spPr bwMode="auto">
          <a:xfrm>
            <a:off x="5176838" y="4978400"/>
            <a:ext cx="400050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06" name="Rectangle 176"/>
          <p:cNvSpPr>
            <a:spLocks noChangeArrowheads="1"/>
          </p:cNvSpPr>
          <p:nvPr/>
        </p:nvSpPr>
        <p:spPr bwMode="auto">
          <a:xfrm>
            <a:off x="5133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07" name="Rectangle 177"/>
          <p:cNvSpPr>
            <a:spLocks noChangeArrowheads="1"/>
          </p:cNvSpPr>
          <p:nvPr/>
        </p:nvSpPr>
        <p:spPr bwMode="auto">
          <a:xfrm>
            <a:off x="5133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08" name="Rectangle 178"/>
          <p:cNvSpPr>
            <a:spLocks noChangeArrowheads="1"/>
          </p:cNvSpPr>
          <p:nvPr/>
        </p:nvSpPr>
        <p:spPr bwMode="auto">
          <a:xfrm>
            <a:off x="5219700" y="49784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09" name="Rectangle 179"/>
          <p:cNvSpPr>
            <a:spLocks noChangeArrowheads="1"/>
          </p:cNvSpPr>
          <p:nvPr/>
        </p:nvSpPr>
        <p:spPr bwMode="auto">
          <a:xfrm>
            <a:off x="5362575" y="51212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10" name="Rectangle 180"/>
          <p:cNvSpPr>
            <a:spLocks noChangeArrowheads="1"/>
          </p:cNvSpPr>
          <p:nvPr/>
        </p:nvSpPr>
        <p:spPr bwMode="auto">
          <a:xfrm>
            <a:off x="7034213" y="2112963"/>
            <a:ext cx="385762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11" name="Rectangle 181"/>
          <p:cNvSpPr>
            <a:spLocks noChangeArrowheads="1"/>
          </p:cNvSpPr>
          <p:nvPr/>
        </p:nvSpPr>
        <p:spPr bwMode="auto">
          <a:xfrm>
            <a:off x="6991351" y="2138364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12" name="Rectangle 182"/>
          <p:cNvSpPr>
            <a:spLocks noChangeArrowheads="1"/>
          </p:cNvSpPr>
          <p:nvPr/>
        </p:nvSpPr>
        <p:spPr bwMode="auto">
          <a:xfrm>
            <a:off x="6991351" y="2139951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13" name="Rectangle 183"/>
          <p:cNvSpPr>
            <a:spLocks noChangeArrowheads="1"/>
          </p:cNvSpPr>
          <p:nvPr/>
        </p:nvSpPr>
        <p:spPr bwMode="auto">
          <a:xfrm>
            <a:off x="7062788" y="21002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14" name="Rectangle 184"/>
          <p:cNvSpPr>
            <a:spLocks noChangeArrowheads="1"/>
          </p:cNvSpPr>
          <p:nvPr/>
        </p:nvSpPr>
        <p:spPr bwMode="auto">
          <a:xfrm>
            <a:off x="7205663" y="22558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15" name="Rectangle 185"/>
          <p:cNvSpPr>
            <a:spLocks noChangeArrowheads="1"/>
          </p:cNvSpPr>
          <p:nvPr/>
        </p:nvSpPr>
        <p:spPr bwMode="auto">
          <a:xfrm>
            <a:off x="7920038" y="5962650"/>
            <a:ext cx="400050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16" name="Rectangle 186"/>
          <p:cNvSpPr>
            <a:spLocks noChangeArrowheads="1"/>
          </p:cNvSpPr>
          <p:nvPr/>
        </p:nvSpPr>
        <p:spPr bwMode="auto">
          <a:xfrm>
            <a:off x="7877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17" name="Rectangle 187"/>
          <p:cNvSpPr>
            <a:spLocks noChangeArrowheads="1"/>
          </p:cNvSpPr>
          <p:nvPr/>
        </p:nvSpPr>
        <p:spPr bwMode="auto">
          <a:xfrm>
            <a:off x="7877175" y="6003926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18" name="Rectangle 188"/>
          <p:cNvSpPr>
            <a:spLocks noChangeArrowheads="1"/>
          </p:cNvSpPr>
          <p:nvPr/>
        </p:nvSpPr>
        <p:spPr bwMode="auto">
          <a:xfrm>
            <a:off x="7948613" y="59642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19" name="Rectangle 189"/>
          <p:cNvSpPr>
            <a:spLocks noChangeArrowheads="1"/>
          </p:cNvSpPr>
          <p:nvPr/>
        </p:nvSpPr>
        <p:spPr bwMode="auto">
          <a:xfrm>
            <a:off x="8105775" y="610552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20" name="Rectangle 190"/>
          <p:cNvSpPr>
            <a:spLocks noChangeArrowheads="1"/>
          </p:cNvSpPr>
          <p:nvPr/>
        </p:nvSpPr>
        <p:spPr bwMode="auto">
          <a:xfrm>
            <a:off x="8963026" y="3019425"/>
            <a:ext cx="385763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21" name="Rectangle 191"/>
          <p:cNvSpPr>
            <a:spLocks noChangeArrowheads="1"/>
          </p:cNvSpPr>
          <p:nvPr/>
        </p:nvSpPr>
        <p:spPr bwMode="auto">
          <a:xfrm>
            <a:off x="8920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22" name="Rectangle 192"/>
          <p:cNvSpPr>
            <a:spLocks noChangeArrowheads="1"/>
          </p:cNvSpPr>
          <p:nvPr/>
        </p:nvSpPr>
        <p:spPr bwMode="auto">
          <a:xfrm>
            <a:off x="8920163" y="306070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23" name="Rectangle 193"/>
          <p:cNvSpPr>
            <a:spLocks noChangeArrowheads="1"/>
          </p:cNvSpPr>
          <p:nvPr/>
        </p:nvSpPr>
        <p:spPr bwMode="auto">
          <a:xfrm>
            <a:off x="8991600" y="302101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24" name="Rectangle 194"/>
          <p:cNvSpPr>
            <a:spLocks noChangeArrowheads="1"/>
          </p:cNvSpPr>
          <p:nvPr/>
        </p:nvSpPr>
        <p:spPr bwMode="auto">
          <a:xfrm>
            <a:off x="9134475" y="31623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en-US" b="1">
              <a:latin typeface="Times" panose="02020603050405020304" pitchFamily="18" charset="0"/>
            </a:endParaRPr>
          </a:p>
        </p:txBody>
      </p:sp>
      <p:pic>
        <p:nvPicPr>
          <p:cNvPr id="22725" name="Picture 1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726" name="AutoShape 196"/>
          <p:cNvCxnSpPr>
            <a:cxnSpLocks noChangeShapeType="1"/>
            <a:stCxn id="22681" idx="1"/>
            <a:endCxn id="22684" idx="5"/>
          </p:cNvCxnSpPr>
          <p:nvPr/>
        </p:nvCxnSpPr>
        <p:spPr bwMode="auto">
          <a:xfrm rot="5400000" flipH="1">
            <a:off x="5950744" y="3298032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27" name="AutoShape 197"/>
          <p:cNvCxnSpPr>
            <a:cxnSpLocks noChangeShapeType="1"/>
            <a:stCxn id="22681" idx="3"/>
            <a:endCxn id="22693" idx="2"/>
          </p:cNvCxnSpPr>
          <p:nvPr/>
        </p:nvCxnSpPr>
        <p:spPr bwMode="auto">
          <a:xfrm rot="16200000" flipV="1">
            <a:off x="4156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28" name="AutoShape 198"/>
          <p:cNvCxnSpPr>
            <a:cxnSpLocks noChangeShapeType="1"/>
            <a:stCxn id="22667" idx="3"/>
            <a:endCxn id="22687" idx="7"/>
          </p:cNvCxnSpPr>
          <p:nvPr/>
        </p:nvCxnSpPr>
        <p:spPr bwMode="auto">
          <a:xfrm rot="5400000">
            <a:off x="4944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29" name="AutoShape 199"/>
          <p:cNvCxnSpPr>
            <a:cxnSpLocks noChangeShapeType="1"/>
            <a:stCxn id="22667" idx="2"/>
            <a:endCxn id="22684" idx="5"/>
          </p:cNvCxnSpPr>
          <p:nvPr/>
        </p:nvCxnSpPr>
        <p:spPr bwMode="auto">
          <a:xfrm rot="10800000">
            <a:off x="6759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30" name="AutoShape 200"/>
          <p:cNvCxnSpPr>
            <a:cxnSpLocks noChangeShapeType="1"/>
            <a:stCxn id="22687" idx="7"/>
            <a:endCxn id="22690" idx="2"/>
          </p:cNvCxnSpPr>
          <p:nvPr/>
        </p:nvCxnSpPr>
        <p:spPr bwMode="auto">
          <a:xfrm rot="16200000">
            <a:off x="4179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31" name="AutoShape 201"/>
          <p:cNvCxnSpPr>
            <a:cxnSpLocks noChangeShapeType="1"/>
            <a:stCxn id="22532" idx="2"/>
            <a:endCxn id="22692" idx="7"/>
          </p:cNvCxnSpPr>
          <p:nvPr/>
        </p:nvCxnSpPr>
        <p:spPr bwMode="auto">
          <a:xfrm rot="10800000" flipV="1">
            <a:off x="3144838" y="1724026"/>
            <a:ext cx="5561012" cy="171132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32" name="AutoShape 202"/>
          <p:cNvCxnSpPr>
            <a:cxnSpLocks noChangeShapeType="1"/>
            <a:stCxn id="22532" idx="6"/>
            <a:endCxn id="22686" idx="5"/>
          </p:cNvCxnSpPr>
          <p:nvPr/>
        </p:nvCxnSpPr>
        <p:spPr bwMode="auto">
          <a:xfrm flipH="1">
            <a:off x="3330576" y="1724026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33" name="AutoShape 203"/>
          <p:cNvCxnSpPr>
            <a:cxnSpLocks noChangeShapeType="1"/>
            <a:stCxn id="22739" idx="2"/>
            <a:endCxn id="22690" idx="7"/>
          </p:cNvCxnSpPr>
          <p:nvPr/>
        </p:nvCxnSpPr>
        <p:spPr bwMode="auto">
          <a:xfrm flipH="1">
            <a:off x="5815013" y="1724026"/>
            <a:ext cx="2919412" cy="27336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34" name="AutoShape 204"/>
          <p:cNvCxnSpPr>
            <a:cxnSpLocks noChangeShapeType="1"/>
            <a:stCxn id="22739" idx="1"/>
            <a:endCxn id="22684" idx="7"/>
          </p:cNvCxnSpPr>
          <p:nvPr/>
        </p:nvCxnSpPr>
        <p:spPr bwMode="auto">
          <a:xfrm rot="16200000" flipH="1" flipV="1">
            <a:off x="7527926" y="800101"/>
            <a:ext cx="555625" cy="2092325"/>
          </a:xfrm>
          <a:prstGeom prst="curvedConnector3">
            <a:avLst>
              <a:gd name="adj1" fmla="val -18005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735" name="Group 205"/>
          <p:cNvGrpSpPr>
            <a:grpSpLocks/>
          </p:cNvGrpSpPr>
          <p:nvPr/>
        </p:nvGrpSpPr>
        <p:grpSpPr bwMode="auto">
          <a:xfrm>
            <a:off x="8734425" y="1503364"/>
            <a:ext cx="800100" cy="439737"/>
            <a:chOff x="4542" y="947"/>
            <a:chExt cx="504" cy="277"/>
          </a:xfrm>
        </p:grpSpPr>
        <p:sp>
          <p:nvSpPr>
            <p:cNvPr id="22739" name="Oval 206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2740" name="Rectangle 207"/>
            <p:cNvSpPr>
              <a:spLocks noChangeArrowheads="1"/>
            </p:cNvSpPr>
            <p:nvPr/>
          </p:nvSpPr>
          <p:spPr bwMode="auto">
            <a:xfrm>
              <a:off x="4655" y="1002"/>
              <a:ext cx="29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900">
                  <a:solidFill>
                    <a:srgbClr val="0000FF"/>
                  </a:solidFill>
                  <a:latin typeface="Times New Roman" panose="02020603050405020304" pitchFamily="18" charset="0"/>
                </a:rPr>
                <a:t>BOS</a:t>
              </a:r>
              <a:endParaRPr lang="en-US" altLang="en-US" b="1">
                <a:latin typeface="Times" panose="02020603050405020304" pitchFamily="18" charset="0"/>
              </a:endParaRPr>
            </a:p>
          </p:txBody>
        </p:sp>
      </p:grpSp>
      <p:cxnSp>
        <p:nvCxnSpPr>
          <p:cNvPr id="22736" name="AutoShape 209"/>
          <p:cNvCxnSpPr>
            <a:cxnSpLocks noChangeShapeType="1"/>
          </p:cNvCxnSpPr>
          <p:nvPr/>
        </p:nvCxnSpPr>
        <p:spPr bwMode="auto">
          <a:xfrm rot="16200000" flipH="1" flipV="1">
            <a:off x="3917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37" name="AutoShape 210"/>
          <p:cNvCxnSpPr>
            <a:cxnSpLocks noChangeShapeType="1"/>
          </p:cNvCxnSpPr>
          <p:nvPr/>
        </p:nvCxnSpPr>
        <p:spPr bwMode="auto">
          <a:xfrm flipH="1" flipV="1">
            <a:off x="2862264" y="3836989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38" name="AutoShape 202"/>
          <p:cNvCxnSpPr>
            <a:cxnSpLocks noChangeShapeType="1"/>
          </p:cNvCxnSpPr>
          <p:nvPr/>
        </p:nvCxnSpPr>
        <p:spPr bwMode="auto">
          <a:xfrm rot="5400000">
            <a:off x="3666332" y="2242345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48873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Floyd-Warshall, Conclusion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083FC4A-8C86-451F-A313-DB4E05A9908E}" type="slidenum">
              <a:rPr lang="en-US" altLang="lv-LV" sz="1400"/>
              <a:pPr eaLnBrk="1" hangingPunct="1"/>
              <a:t>77</a:t>
            </a:fld>
            <a:endParaRPr lang="en-US" altLang="lv-LV" sz="1400"/>
          </a:p>
        </p:txBody>
      </p:sp>
      <p:sp>
        <p:nvSpPr>
          <p:cNvPr id="23556" name="Oval 1026"/>
          <p:cNvSpPr>
            <a:spLocks noChangeArrowheads="1"/>
          </p:cNvSpPr>
          <p:nvPr/>
        </p:nvSpPr>
        <p:spPr bwMode="auto">
          <a:xfrm>
            <a:off x="8734425" y="1504951"/>
            <a:ext cx="800100" cy="43656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558" name="Freeform 1028"/>
          <p:cNvSpPr>
            <a:spLocks/>
          </p:cNvSpPr>
          <p:nvPr/>
        </p:nvSpPr>
        <p:spPr bwMode="auto">
          <a:xfrm>
            <a:off x="5834064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59" name="Freeform 1029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0" name="Freeform 1030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1" name="Freeform 1031"/>
          <p:cNvSpPr>
            <a:spLocks/>
          </p:cNvSpPr>
          <p:nvPr/>
        </p:nvSpPr>
        <p:spPr bwMode="auto">
          <a:xfrm>
            <a:off x="3033714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2" name="Freeform 1032"/>
          <p:cNvSpPr>
            <a:spLocks/>
          </p:cNvSpPr>
          <p:nvPr/>
        </p:nvSpPr>
        <p:spPr bwMode="auto">
          <a:xfrm>
            <a:off x="3248025" y="4186239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3" name="Freeform 1033"/>
          <p:cNvSpPr>
            <a:spLocks/>
          </p:cNvSpPr>
          <p:nvPr/>
        </p:nvSpPr>
        <p:spPr bwMode="auto">
          <a:xfrm>
            <a:off x="3505200" y="3824289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4" name="Freeform 1034"/>
          <p:cNvSpPr>
            <a:spLocks/>
          </p:cNvSpPr>
          <p:nvPr/>
        </p:nvSpPr>
        <p:spPr bwMode="auto">
          <a:xfrm>
            <a:off x="3819526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5" name="Freeform 1035"/>
          <p:cNvSpPr>
            <a:spLocks/>
          </p:cNvSpPr>
          <p:nvPr/>
        </p:nvSpPr>
        <p:spPr bwMode="auto">
          <a:xfrm>
            <a:off x="4191001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6" name="Freeform 1036"/>
          <p:cNvSpPr>
            <a:spLocks/>
          </p:cNvSpPr>
          <p:nvPr/>
        </p:nvSpPr>
        <p:spPr bwMode="auto">
          <a:xfrm>
            <a:off x="4562476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7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7" name="Freeform 1037"/>
          <p:cNvSpPr>
            <a:spLocks/>
          </p:cNvSpPr>
          <p:nvPr/>
        </p:nvSpPr>
        <p:spPr bwMode="auto">
          <a:xfrm>
            <a:off x="4976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8" name="Freeform 1038"/>
          <p:cNvSpPr>
            <a:spLocks/>
          </p:cNvSpPr>
          <p:nvPr/>
        </p:nvSpPr>
        <p:spPr bwMode="auto">
          <a:xfrm>
            <a:off x="5405438" y="2371726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9" name="Freeform 1039"/>
          <p:cNvSpPr>
            <a:spLocks/>
          </p:cNvSpPr>
          <p:nvPr/>
        </p:nvSpPr>
        <p:spPr bwMode="auto">
          <a:xfrm>
            <a:off x="3162301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0" name="Freeform 1040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1" name="Freeform 1041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2" name="Freeform 1042"/>
          <p:cNvSpPr>
            <a:spLocks/>
          </p:cNvSpPr>
          <p:nvPr/>
        </p:nvSpPr>
        <p:spPr bwMode="auto">
          <a:xfrm>
            <a:off x="8105775" y="5626101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3" name="Freeform 1043"/>
          <p:cNvSpPr>
            <a:spLocks/>
          </p:cNvSpPr>
          <p:nvPr/>
        </p:nvSpPr>
        <p:spPr bwMode="auto">
          <a:xfrm>
            <a:off x="7777163" y="5781676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4" name="Freeform 1044"/>
          <p:cNvSpPr>
            <a:spLocks/>
          </p:cNvSpPr>
          <p:nvPr/>
        </p:nvSpPr>
        <p:spPr bwMode="auto">
          <a:xfrm>
            <a:off x="7434264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5" name="Freeform 1045"/>
          <p:cNvSpPr>
            <a:spLocks/>
          </p:cNvSpPr>
          <p:nvPr/>
        </p:nvSpPr>
        <p:spPr bwMode="auto">
          <a:xfrm>
            <a:off x="7062789" y="6015039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6" name="Freeform 1046"/>
          <p:cNvSpPr>
            <a:spLocks/>
          </p:cNvSpPr>
          <p:nvPr/>
        </p:nvSpPr>
        <p:spPr bwMode="auto">
          <a:xfrm>
            <a:off x="6276976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7" name="Freeform 1047"/>
          <p:cNvSpPr>
            <a:spLocks/>
          </p:cNvSpPr>
          <p:nvPr/>
        </p:nvSpPr>
        <p:spPr bwMode="auto">
          <a:xfrm>
            <a:off x="5491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8" name="Freeform 1048"/>
          <p:cNvSpPr>
            <a:spLocks/>
          </p:cNvSpPr>
          <p:nvPr/>
        </p:nvSpPr>
        <p:spPr bwMode="auto">
          <a:xfrm>
            <a:off x="4733925" y="6027739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9" name="Freeform 1049"/>
          <p:cNvSpPr>
            <a:spLocks/>
          </p:cNvSpPr>
          <p:nvPr/>
        </p:nvSpPr>
        <p:spPr bwMode="auto">
          <a:xfrm>
            <a:off x="4376739" y="5949951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7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7 h 66"/>
              <a:gd name="T10" fmla="*/ 0 w 225"/>
              <a:gd name="T11" fmla="*/ 26987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0" name="Freeform 1050"/>
          <p:cNvSpPr>
            <a:spLocks/>
          </p:cNvSpPr>
          <p:nvPr/>
        </p:nvSpPr>
        <p:spPr bwMode="auto">
          <a:xfrm>
            <a:off x="4062413" y="5846764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1" name="Freeform 1051"/>
          <p:cNvSpPr>
            <a:spLocks/>
          </p:cNvSpPr>
          <p:nvPr/>
        </p:nvSpPr>
        <p:spPr bwMode="auto">
          <a:xfrm>
            <a:off x="3776664" y="5729289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2" name="Freeform 1052"/>
          <p:cNvSpPr>
            <a:spLocks/>
          </p:cNvSpPr>
          <p:nvPr/>
        </p:nvSpPr>
        <p:spPr bwMode="auto">
          <a:xfrm>
            <a:off x="3519488" y="5600701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3" name="Freeform 1053"/>
          <p:cNvSpPr>
            <a:spLocks/>
          </p:cNvSpPr>
          <p:nvPr/>
        </p:nvSpPr>
        <p:spPr bwMode="auto">
          <a:xfrm>
            <a:off x="3319463" y="5445126"/>
            <a:ext cx="214312" cy="180975"/>
          </a:xfrm>
          <a:custGeom>
            <a:avLst/>
            <a:gdLst>
              <a:gd name="T0" fmla="*/ 200024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4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4" name="Freeform 1054"/>
          <p:cNvSpPr>
            <a:spLocks/>
          </p:cNvSpPr>
          <p:nvPr/>
        </p:nvSpPr>
        <p:spPr bwMode="auto">
          <a:xfrm>
            <a:off x="3162300" y="5302251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5" name="Freeform 1055"/>
          <p:cNvSpPr>
            <a:spLocks/>
          </p:cNvSpPr>
          <p:nvPr/>
        </p:nvSpPr>
        <p:spPr bwMode="auto">
          <a:xfrm>
            <a:off x="8834439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6" name="Freeform 1056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7" name="Freeform 1057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8" name="Freeform 1058"/>
          <p:cNvSpPr>
            <a:spLocks/>
          </p:cNvSpPr>
          <p:nvPr/>
        </p:nvSpPr>
        <p:spPr bwMode="auto">
          <a:xfrm>
            <a:off x="9120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9" name="Freeform 1059"/>
          <p:cNvSpPr>
            <a:spLocks/>
          </p:cNvSpPr>
          <p:nvPr/>
        </p:nvSpPr>
        <p:spPr bwMode="auto">
          <a:xfrm>
            <a:off x="9320214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0" name="Freeform 1060"/>
          <p:cNvSpPr>
            <a:spLocks/>
          </p:cNvSpPr>
          <p:nvPr/>
        </p:nvSpPr>
        <p:spPr bwMode="auto">
          <a:xfrm>
            <a:off x="9477376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1" name="Freeform 1061"/>
          <p:cNvSpPr>
            <a:spLocks/>
          </p:cNvSpPr>
          <p:nvPr/>
        </p:nvSpPr>
        <p:spPr bwMode="auto">
          <a:xfrm>
            <a:off x="9591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2" name="Freeform 1062"/>
          <p:cNvSpPr>
            <a:spLocks/>
          </p:cNvSpPr>
          <p:nvPr/>
        </p:nvSpPr>
        <p:spPr bwMode="auto">
          <a:xfrm>
            <a:off x="9677401" y="2657476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3" name="Freeform 1063"/>
          <p:cNvSpPr>
            <a:spLocks/>
          </p:cNvSpPr>
          <p:nvPr/>
        </p:nvSpPr>
        <p:spPr bwMode="auto">
          <a:xfrm>
            <a:off x="9734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4" name="Freeform 1064"/>
          <p:cNvSpPr>
            <a:spLocks/>
          </p:cNvSpPr>
          <p:nvPr/>
        </p:nvSpPr>
        <p:spPr bwMode="auto">
          <a:xfrm>
            <a:off x="9720264" y="3136901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5" name="Freeform 1065"/>
          <p:cNvSpPr>
            <a:spLocks/>
          </p:cNvSpPr>
          <p:nvPr/>
        </p:nvSpPr>
        <p:spPr bwMode="auto">
          <a:xfrm>
            <a:off x="9605964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6" name="Freeform 1066"/>
          <p:cNvSpPr>
            <a:spLocks/>
          </p:cNvSpPr>
          <p:nvPr/>
        </p:nvSpPr>
        <p:spPr bwMode="auto">
          <a:xfrm>
            <a:off x="9420226" y="4017964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7" name="Freeform 1067"/>
          <p:cNvSpPr>
            <a:spLocks/>
          </p:cNvSpPr>
          <p:nvPr/>
        </p:nvSpPr>
        <p:spPr bwMode="auto">
          <a:xfrm>
            <a:off x="9163050" y="4471989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8" name="Freeform 1068"/>
          <p:cNvSpPr>
            <a:spLocks/>
          </p:cNvSpPr>
          <p:nvPr/>
        </p:nvSpPr>
        <p:spPr bwMode="auto">
          <a:xfrm>
            <a:off x="9005889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9" name="Freeform 1069"/>
          <p:cNvSpPr>
            <a:spLocks/>
          </p:cNvSpPr>
          <p:nvPr/>
        </p:nvSpPr>
        <p:spPr bwMode="auto">
          <a:xfrm>
            <a:off x="8820151" y="5121276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0" name="Freeform 1070"/>
          <p:cNvSpPr>
            <a:spLocks/>
          </p:cNvSpPr>
          <p:nvPr/>
        </p:nvSpPr>
        <p:spPr bwMode="auto">
          <a:xfrm>
            <a:off x="3033714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1" name="Freeform 1071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2" name="Freeform 1072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3" name="Freeform 1073"/>
          <p:cNvSpPr>
            <a:spLocks/>
          </p:cNvSpPr>
          <p:nvPr/>
        </p:nvSpPr>
        <p:spPr bwMode="auto">
          <a:xfrm>
            <a:off x="8277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4" name="Freeform 1074"/>
          <p:cNvSpPr>
            <a:spLocks/>
          </p:cNvSpPr>
          <p:nvPr/>
        </p:nvSpPr>
        <p:spPr bwMode="auto">
          <a:xfrm>
            <a:off x="7991476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5" name="Freeform 1075"/>
          <p:cNvSpPr>
            <a:spLocks/>
          </p:cNvSpPr>
          <p:nvPr/>
        </p:nvSpPr>
        <p:spPr bwMode="auto">
          <a:xfrm>
            <a:off x="7677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6" name="Freeform 1076"/>
          <p:cNvSpPr>
            <a:spLocks/>
          </p:cNvSpPr>
          <p:nvPr/>
        </p:nvSpPr>
        <p:spPr bwMode="auto">
          <a:xfrm>
            <a:off x="7334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7" name="Freeform 1077"/>
          <p:cNvSpPr>
            <a:spLocks/>
          </p:cNvSpPr>
          <p:nvPr/>
        </p:nvSpPr>
        <p:spPr bwMode="auto">
          <a:xfrm>
            <a:off x="6948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8" name="Freeform 1078"/>
          <p:cNvSpPr>
            <a:spLocks/>
          </p:cNvSpPr>
          <p:nvPr/>
        </p:nvSpPr>
        <p:spPr bwMode="auto">
          <a:xfrm>
            <a:off x="6534150" y="1646239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9" name="Freeform 1079"/>
          <p:cNvSpPr>
            <a:spLocks/>
          </p:cNvSpPr>
          <p:nvPr/>
        </p:nvSpPr>
        <p:spPr bwMode="auto">
          <a:xfrm>
            <a:off x="6091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0" name="Freeform 1080"/>
          <p:cNvSpPr>
            <a:spLocks/>
          </p:cNvSpPr>
          <p:nvPr/>
        </p:nvSpPr>
        <p:spPr bwMode="auto">
          <a:xfrm>
            <a:off x="5634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1" name="Freeform 1081"/>
          <p:cNvSpPr>
            <a:spLocks/>
          </p:cNvSpPr>
          <p:nvPr/>
        </p:nvSpPr>
        <p:spPr bwMode="auto">
          <a:xfrm>
            <a:off x="5162550" y="1671639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2" name="Freeform 1082"/>
          <p:cNvSpPr>
            <a:spLocks/>
          </p:cNvSpPr>
          <p:nvPr/>
        </p:nvSpPr>
        <p:spPr bwMode="auto">
          <a:xfrm>
            <a:off x="4748214" y="1749426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7 w 270"/>
              <a:gd name="T9" fmla="*/ 130175 h 82"/>
              <a:gd name="T10" fmla="*/ 14287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3" name="Freeform 1083"/>
          <p:cNvSpPr>
            <a:spLocks/>
          </p:cNvSpPr>
          <p:nvPr/>
        </p:nvSpPr>
        <p:spPr bwMode="auto">
          <a:xfrm>
            <a:off x="4376738" y="1852614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4" name="Freeform 1084"/>
          <p:cNvSpPr>
            <a:spLocks/>
          </p:cNvSpPr>
          <p:nvPr/>
        </p:nvSpPr>
        <p:spPr bwMode="auto">
          <a:xfrm>
            <a:off x="4048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5" name="Freeform 1085"/>
          <p:cNvSpPr>
            <a:spLocks/>
          </p:cNvSpPr>
          <p:nvPr/>
        </p:nvSpPr>
        <p:spPr bwMode="auto">
          <a:xfrm>
            <a:off x="3762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6" name="Freeform 1086"/>
          <p:cNvSpPr>
            <a:spLocks/>
          </p:cNvSpPr>
          <p:nvPr/>
        </p:nvSpPr>
        <p:spPr bwMode="auto">
          <a:xfrm>
            <a:off x="3476625" y="2371726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7" name="Freeform 1087"/>
          <p:cNvSpPr>
            <a:spLocks/>
          </p:cNvSpPr>
          <p:nvPr/>
        </p:nvSpPr>
        <p:spPr bwMode="auto">
          <a:xfrm>
            <a:off x="3248026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8" name="Freeform 1088"/>
          <p:cNvSpPr>
            <a:spLocks/>
          </p:cNvSpPr>
          <p:nvPr/>
        </p:nvSpPr>
        <p:spPr bwMode="auto">
          <a:xfrm>
            <a:off x="3033714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9" name="Freeform 1089"/>
          <p:cNvSpPr>
            <a:spLocks/>
          </p:cNvSpPr>
          <p:nvPr/>
        </p:nvSpPr>
        <p:spPr bwMode="auto">
          <a:xfrm>
            <a:off x="9063039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0" name="Freeform 1090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1" name="Freeform 1091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2" name="Freeform 1092"/>
          <p:cNvSpPr>
            <a:spLocks/>
          </p:cNvSpPr>
          <p:nvPr/>
        </p:nvSpPr>
        <p:spPr bwMode="auto">
          <a:xfrm>
            <a:off x="8620126" y="2695576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3" name="Freeform 1093"/>
          <p:cNvSpPr>
            <a:spLocks/>
          </p:cNvSpPr>
          <p:nvPr/>
        </p:nvSpPr>
        <p:spPr bwMode="auto">
          <a:xfrm>
            <a:off x="8791575" y="2514601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4" name="Freeform 1094"/>
          <p:cNvSpPr>
            <a:spLocks/>
          </p:cNvSpPr>
          <p:nvPr/>
        </p:nvSpPr>
        <p:spPr bwMode="auto">
          <a:xfrm>
            <a:off x="8934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5" name="Freeform 1095"/>
          <p:cNvSpPr>
            <a:spLocks/>
          </p:cNvSpPr>
          <p:nvPr/>
        </p:nvSpPr>
        <p:spPr bwMode="auto">
          <a:xfrm>
            <a:off x="9034463" y="2138364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6" name="Freeform 1096"/>
          <p:cNvSpPr>
            <a:spLocks/>
          </p:cNvSpPr>
          <p:nvPr/>
        </p:nvSpPr>
        <p:spPr bwMode="auto">
          <a:xfrm>
            <a:off x="8534401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7" name="Freeform 1097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8" name="Freeform 1098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9" name="Freeform 1099"/>
          <p:cNvSpPr>
            <a:spLocks/>
          </p:cNvSpPr>
          <p:nvPr/>
        </p:nvSpPr>
        <p:spPr bwMode="auto">
          <a:xfrm>
            <a:off x="8805863" y="1646239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0" name="Freeform 1100"/>
          <p:cNvSpPr>
            <a:spLocks/>
          </p:cNvSpPr>
          <p:nvPr/>
        </p:nvSpPr>
        <p:spPr bwMode="auto">
          <a:xfrm>
            <a:off x="8662988" y="1827214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1" name="Freeform 1101"/>
          <p:cNvSpPr>
            <a:spLocks/>
          </p:cNvSpPr>
          <p:nvPr/>
        </p:nvSpPr>
        <p:spPr bwMode="auto">
          <a:xfrm>
            <a:off x="8577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2" name="Freeform 1102"/>
          <p:cNvSpPr>
            <a:spLocks/>
          </p:cNvSpPr>
          <p:nvPr/>
        </p:nvSpPr>
        <p:spPr bwMode="auto">
          <a:xfrm>
            <a:off x="8534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3" name="Freeform 1103"/>
          <p:cNvSpPr>
            <a:spLocks/>
          </p:cNvSpPr>
          <p:nvPr/>
        </p:nvSpPr>
        <p:spPr bwMode="auto">
          <a:xfrm>
            <a:off x="6148389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4" name="Freeform 1104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5" name="Freeform 1105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6" name="Freeform 1106"/>
          <p:cNvSpPr>
            <a:spLocks/>
          </p:cNvSpPr>
          <p:nvPr/>
        </p:nvSpPr>
        <p:spPr bwMode="auto">
          <a:xfrm>
            <a:off x="8348663" y="2825751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7" name="Freeform 1107"/>
          <p:cNvSpPr>
            <a:spLocks/>
          </p:cNvSpPr>
          <p:nvPr/>
        </p:nvSpPr>
        <p:spPr bwMode="auto">
          <a:xfrm>
            <a:off x="8120064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8" name="Freeform 1108"/>
          <p:cNvSpPr>
            <a:spLocks/>
          </p:cNvSpPr>
          <p:nvPr/>
        </p:nvSpPr>
        <p:spPr bwMode="auto">
          <a:xfrm>
            <a:off x="7848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9" name="Freeform 1109"/>
          <p:cNvSpPr>
            <a:spLocks/>
          </p:cNvSpPr>
          <p:nvPr/>
        </p:nvSpPr>
        <p:spPr bwMode="auto">
          <a:xfrm>
            <a:off x="7577139" y="3578226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0" name="Freeform 1110"/>
          <p:cNvSpPr>
            <a:spLocks/>
          </p:cNvSpPr>
          <p:nvPr/>
        </p:nvSpPr>
        <p:spPr bwMode="auto">
          <a:xfrm>
            <a:off x="7248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1" name="Freeform 1111"/>
          <p:cNvSpPr>
            <a:spLocks/>
          </p:cNvSpPr>
          <p:nvPr/>
        </p:nvSpPr>
        <p:spPr bwMode="auto">
          <a:xfrm>
            <a:off x="6905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2" name="Freeform 1112"/>
          <p:cNvSpPr>
            <a:spLocks/>
          </p:cNvSpPr>
          <p:nvPr/>
        </p:nvSpPr>
        <p:spPr bwMode="auto">
          <a:xfrm>
            <a:off x="6534151" y="4225926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3" name="Freeform 1113"/>
          <p:cNvSpPr>
            <a:spLocks/>
          </p:cNvSpPr>
          <p:nvPr/>
        </p:nvSpPr>
        <p:spPr bwMode="auto">
          <a:xfrm>
            <a:off x="6148388" y="4406901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4" name="Freeform 1114"/>
          <p:cNvSpPr>
            <a:spLocks/>
          </p:cNvSpPr>
          <p:nvPr/>
        </p:nvSpPr>
        <p:spPr bwMode="auto">
          <a:xfrm>
            <a:off x="3676651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5" name="Freeform 1115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6" name="Freeform 1116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7" name="Freeform 1117"/>
          <p:cNvSpPr>
            <a:spLocks/>
          </p:cNvSpPr>
          <p:nvPr/>
        </p:nvSpPr>
        <p:spPr bwMode="auto">
          <a:xfrm>
            <a:off x="5362575" y="4627564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8" name="Freeform 1118"/>
          <p:cNvSpPr>
            <a:spLocks/>
          </p:cNvSpPr>
          <p:nvPr/>
        </p:nvSpPr>
        <p:spPr bwMode="auto">
          <a:xfrm>
            <a:off x="5162551" y="4745039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9" name="Freeform 1119"/>
          <p:cNvSpPr>
            <a:spLocks/>
          </p:cNvSpPr>
          <p:nvPr/>
        </p:nvSpPr>
        <p:spPr bwMode="auto">
          <a:xfrm>
            <a:off x="4948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0" name="Freeform 1120"/>
          <p:cNvSpPr>
            <a:spLocks/>
          </p:cNvSpPr>
          <p:nvPr/>
        </p:nvSpPr>
        <p:spPr bwMode="auto">
          <a:xfrm>
            <a:off x="4705350" y="4900614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1" name="Freeform 1121"/>
          <p:cNvSpPr>
            <a:spLocks/>
          </p:cNvSpPr>
          <p:nvPr/>
        </p:nvSpPr>
        <p:spPr bwMode="auto">
          <a:xfrm>
            <a:off x="4205288" y="4951414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2" name="Freeform 1122"/>
          <p:cNvSpPr>
            <a:spLocks/>
          </p:cNvSpPr>
          <p:nvPr/>
        </p:nvSpPr>
        <p:spPr bwMode="auto">
          <a:xfrm>
            <a:off x="3690938" y="4926014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3" name="Freeform 1123"/>
          <p:cNvSpPr>
            <a:spLocks/>
          </p:cNvSpPr>
          <p:nvPr/>
        </p:nvSpPr>
        <p:spPr bwMode="auto">
          <a:xfrm>
            <a:off x="5462589" y="4186239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4" name="Freeform 1124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5" name="Freeform 1125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6" name="Freeform 1126"/>
          <p:cNvSpPr>
            <a:spLocks/>
          </p:cNvSpPr>
          <p:nvPr/>
        </p:nvSpPr>
        <p:spPr bwMode="auto">
          <a:xfrm>
            <a:off x="6191251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7" name="Freeform 1127"/>
          <p:cNvSpPr>
            <a:spLocks/>
          </p:cNvSpPr>
          <p:nvPr/>
        </p:nvSpPr>
        <p:spPr bwMode="auto">
          <a:xfrm>
            <a:off x="5991225" y="2514601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8" name="Freeform 1128"/>
          <p:cNvSpPr>
            <a:spLocks/>
          </p:cNvSpPr>
          <p:nvPr/>
        </p:nvSpPr>
        <p:spPr bwMode="auto">
          <a:xfrm>
            <a:off x="5819776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9" name="Freeform 1129"/>
          <p:cNvSpPr>
            <a:spLocks/>
          </p:cNvSpPr>
          <p:nvPr/>
        </p:nvSpPr>
        <p:spPr bwMode="auto">
          <a:xfrm>
            <a:off x="5691188" y="2968626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0" name="Freeform 1130"/>
          <p:cNvSpPr>
            <a:spLocks/>
          </p:cNvSpPr>
          <p:nvPr/>
        </p:nvSpPr>
        <p:spPr bwMode="auto">
          <a:xfrm>
            <a:off x="5576889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1" name="Freeform 1131"/>
          <p:cNvSpPr>
            <a:spLocks/>
          </p:cNvSpPr>
          <p:nvPr/>
        </p:nvSpPr>
        <p:spPr bwMode="auto">
          <a:xfrm>
            <a:off x="5505451" y="3448051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2" name="Freeform 1132"/>
          <p:cNvSpPr>
            <a:spLocks/>
          </p:cNvSpPr>
          <p:nvPr/>
        </p:nvSpPr>
        <p:spPr bwMode="auto">
          <a:xfrm>
            <a:off x="5462589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3" name="Rectangle 1133"/>
          <p:cNvSpPr>
            <a:spLocks noChangeArrowheads="1"/>
          </p:cNvSpPr>
          <p:nvPr/>
        </p:nvSpPr>
        <p:spPr bwMode="auto">
          <a:xfrm>
            <a:off x="5462589" y="3940176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664" name="Freeform 1134"/>
          <p:cNvSpPr>
            <a:spLocks/>
          </p:cNvSpPr>
          <p:nvPr/>
        </p:nvSpPr>
        <p:spPr bwMode="auto">
          <a:xfrm>
            <a:off x="3548064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5" name="Freeform 1135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6" name="Freeform 1136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7" name="Freeform 1137"/>
          <p:cNvSpPr>
            <a:spLocks/>
          </p:cNvSpPr>
          <p:nvPr/>
        </p:nvSpPr>
        <p:spPr bwMode="auto">
          <a:xfrm>
            <a:off x="5062539" y="4303714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8" name="Freeform 1138"/>
          <p:cNvSpPr>
            <a:spLocks/>
          </p:cNvSpPr>
          <p:nvPr/>
        </p:nvSpPr>
        <p:spPr bwMode="auto">
          <a:xfrm>
            <a:off x="4591051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9" name="Freeform 1139"/>
          <p:cNvSpPr>
            <a:spLocks/>
          </p:cNvSpPr>
          <p:nvPr/>
        </p:nvSpPr>
        <p:spPr bwMode="auto">
          <a:xfrm>
            <a:off x="4076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0" name="Freeform 1140"/>
          <p:cNvSpPr>
            <a:spLocks/>
          </p:cNvSpPr>
          <p:nvPr/>
        </p:nvSpPr>
        <p:spPr bwMode="auto">
          <a:xfrm>
            <a:off x="3562350" y="3641726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1" name="Freeform 1141"/>
          <p:cNvSpPr>
            <a:spLocks/>
          </p:cNvSpPr>
          <p:nvPr/>
        </p:nvSpPr>
        <p:spPr bwMode="auto">
          <a:xfrm>
            <a:off x="6477001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2" name="Freeform 1142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3" name="Freeform 1143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4" name="Freeform 1144"/>
          <p:cNvSpPr>
            <a:spLocks/>
          </p:cNvSpPr>
          <p:nvPr/>
        </p:nvSpPr>
        <p:spPr bwMode="auto">
          <a:xfrm>
            <a:off x="5505451" y="4419601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5" name="Freeform 1145"/>
          <p:cNvSpPr>
            <a:spLocks/>
          </p:cNvSpPr>
          <p:nvPr/>
        </p:nvSpPr>
        <p:spPr bwMode="auto">
          <a:xfrm>
            <a:off x="5734050" y="4200526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6" name="Freeform 1146"/>
          <p:cNvSpPr>
            <a:spLocks/>
          </p:cNvSpPr>
          <p:nvPr/>
        </p:nvSpPr>
        <p:spPr bwMode="auto">
          <a:xfrm>
            <a:off x="5934076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7" name="Freeform 1147"/>
          <p:cNvSpPr>
            <a:spLocks/>
          </p:cNvSpPr>
          <p:nvPr/>
        </p:nvSpPr>
        <p:spPr bwMode="auto">
          <a:xfrm>
            <a:off x="6105525" y="3733801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8" name="Freeform 1148"/>
          <p:cNvSpPr>
            <a:spLocks/>
          </p:cNvSpPr>
          <p:nvPr/>
        </p:nvSpPr>
        <p:spPr bwMode="auto">
          <a:xfrm>
            <a:off x="6248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9" name="Freeform 1149"/>
          <p:cNvSpPr>
            <a:spLocks/>
          </p:cNvSpPr>
          <p:nvPr/>
        </p:nvSpPr>
        <p:spPr bwMode="auto">
          <a:xfrm>
            <a:off x="6348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0" name="Freeform 1150"/>
          <p:cNvSpPr>
            <a:spLocks/>
          </p:cNvSpPr>
          <p:nvPr/>
        </p:nvSpPr>
        <p:spPr bwMode="auto">
          <a:xfrm>
            <a:off x="6419850" y="3006726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1" name="Rectangle 1151"/>
          <p:cNvSpPr>
            <a:spLocks noChangeArrowheads="1"/>
          </p:cNvSpPr>
          <p:nvPr/>
        </p:nvSpPr>
        <p:spPr bwMode="auto">
          <a:xfrm>
            <a:off x="6462714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682" name="Freeform 1152"/>
          <p:cNvSpPr>
            <a:spLocks/>
          </p:cNvSpPr>
          <p:nvPr/>
        </p:nvSpPr>
        <p:spPr bwMode="auto">
          <a:xfrm>
            <a:off x="8462964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3" name="Freeform 1153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4" name="Freeform 1154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5" name="Freeform 1155"/>
          <p:cNvSpPr>
            <a:spLocks/>
          </p:cNvSpPr>
          <p:nvPr/>
        </p:nvSpPr>
        <p:spPr bwMode="auto">
          <a:xfrm>
            <a:off x="8534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6" name="Freeform 1156"/>
          <p:cNvSpPr>
            <a:spLocks/>
          </p:cNvSpPr>
          <p:nvPr/>
        </p:nvSpPr>
        <p:spPr bwMode="auto">
          <a:xfrm>
            <a:off x="8620126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7" name="Freeform 1157"/>
          <p:cNvSpPr>
            <a:spLocks/>
          </p:cNvSpPr>
          <p:nvPr/>
        </p:nvSpPr>
        <p:spPr bwMode="auto">
          <a:xfrm>
            <a:off x="8677276" y="3422651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8" name="Freeform 1158"/>
          <p:cNvSpPr>
            <a:spLocks/>
          </p:cNvSpPr>
          <p:nvPr/>
        </p:nvSpPr>
        <p:spPr bwMode="auto">
          <a:xfrm>
            <a:off x="8620126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9" name="Freeform 1159"/>
          <p:cNvSpPr>
            <a:spLocks/>
          </p:cNvSpPr>
          <p:nvPr/>
        </p:nvSpPr>
        <p:spPr bwMode="auto">
          <a:xfrm>
            <a:off x="8448676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90" name="Oval 1160"/>
          <p:cNvSpPr>
            <a:spLocks noChangeArrowheads="1"/>
          </p:cNvSpPr>
          <p:nvPr/>
        </p:nvSpPr>
        <p:spPr bwMode="auto">
          <a:xfrm>
            <a:off x="8148638" y="2592389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691" name="Oval 1161"/>
          <p:cNvSpPr>
            <a:spLocks noChangeArrowheads="1"/>
          </p:cNvSpPr>
          <p:nvPr/>
        </p:nvSpPr>
        <p:spPr bwMode="auto">
          <a:xfrm>
            <a:off x="8148638" y="2593976"/>
            <a:ext cx="800100" cy="436563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692" name="Rectangle 1162"/>
          <p:cNvSpPr>
            <a:spLocks noChangeArrowheads="1"/>
          </p:cNvSpPr>
          <p:nvPr/>
        </p:nvSpPr>
        <p:spPr bwMode="auto">
          <a:xfrm>
            <a:off x="8320089" y="2708275"/>
            <a:ext cx="40716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JFK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693" name="Freeform 1163"/>
          <p:cNvSpPr>
            <a:spLocks/>
          </p:cNvSpPr>
          <p:nvPr/>
        </p:nvSpPr>
        <p:spPr bwMode="auto">
          <a:xfrm>
            <a:off x="5948364" y="4964114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94" name="Freeform 1164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95" name="Freeform 1165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96" name="Freeform 1166"/>
          <p:cNvSpPr>
            <a:spLocks/>
          </p:cNvSpPr>
          <p:nvPr/>
        </p:nvSpPr>
        <p:spPr bwMode="auto">
          <a:xfrm>
            <a:off x="8034339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97" name="Freeform 1167"/>
          <p:cNvSpPr>
            <a:spLocks/>
          </p:cNvSpPr>
          <p:nvPr/>
        </p:nvSpPr>
        <p:spPr bwMode="auto">
          <a:xfrm>
            <a:off x="7677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98" name="Freeform 1168"/>
          <p:cNvSpPr>
            <a:spLocks/>
          </p:cNvSpPr>
          <p:nvPr/>
        </p:nvSpPr>
        <p:spPr bwMode="auto">
          <a:xfrm>
            <a:off x="7334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99" name="Freeform 1169"/>
          <p:cNvSpPr>
            <a:spLocks/>
          </p:cNvSpPr>
          <p:nvPr/>
        </p:nvSpPr>
        <p:spPr bwMode="auto">
          <a:xfrm>
            <a:off x="7005638" y="5561014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700" name="Freeform 1170"/>
          <p:cNvSpPr>
            <a:spLocks/>
          </p:cNvSpPr>
          <p:nvPr/>
        </p:nvSpPr>
        <p:spPr bwMode="auto">
          <a:xfrm>
            <a:off x="6705601" y="5457826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701" name="Freeform 1171"/>
          <p:cNvSpPr>
            <a:spLocks/>
          </p:cNvSpPr>
          <p:nvPr/>
        </p:nvSpPr>
        <p:spPr bwMode="auto">
          <a:xfrm>
            <a:off x="6419850" y="5327651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702" name="Freeform 1172"/>
          <p:cNvSpPr>
            <a:spLocks/>
          </p:cNvSpPr>
          <p:nvPr/>
        </p:nvSpPr>
        <p:spPr bwMode="auto">
          <a:xfrm>
            <a:off x="6162676" y="5159376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703" name="Freeform 1173"/>
          <p:cNvSpPr>
            <a:spLocks/>
          </p:cNvSpPr>
          <p:nvPr/>
        </p:nvSpPr>
        <p:spPr bwMode="auto">
          <a:xfrm>
            <a:off x="5948364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704" name="Oval 1174"/>
          <p:cNvSpPr>
            <a:spLocks noChangeArrowheads="1"/>
          </p:cNvSpPr>
          <p:nvPr/>
        </p:nvSpPr>
        <p:spPr bwMode="auto">
          <a:xfrm>
            <a:off x="7991475" y="5418139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05" name="Oval 1175"/>
          <p:cNvSpPr>
            <a:spLocks noChangeArrowheads="1"/>
          </p:cNvSpPr>
          <p:nvPr/>
        </p:nvSpPr>
        <p:spPr bwMode="auto">
          <a:xfrm>
            <a:off x="7991475" y="5421314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06" name="Rectangle 1176"/>
          <p:cNvSpPr>
            <a:spLocks noChangeArrowheads="1"/>
          </p:cNvSpPr>
          <p:nvPr/>
        </p:nvSpPr>
        <p:spPr bwMode="auto">
          <a:xfrm>
            <a:off x="8134351" y="5521325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MIA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07" name="Oval 1177"/>
          <p:cNvSpPr>
            <a:spLocks noChangeArrowheads="1"/>
          </p:cNvSpPr>
          <p:nvPr/>
        </p:nvSpPr>
        <p:spPr bwMode="auto">
          <a:xfrm>
            <a:off x="6076950" y="2085976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08" name="Oval 1178"/>
          <p:cNvSpPr>
            <a:spLocks noChangeArrowheads="1"/>
          </p:cNvSpPr>
          <p:nvPr/>
        </p:nvSpPr>
        <p:spPr bwMode="auto">
          <a:xfrm>
            <a:off x="6076950" y="2089151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09" name="Rectangle 1179"/>
          <p:cNvSpPr>
            <a:spLocks noChangeArrowheads="1"/>
          </p:cNvSpPr>
          <p:nvPr/>
        </p:nvSpPr>
        <p:spPr bwMode="auto">
          <a:xfrm>
            <a:off x="6191250" y="2201863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ORD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10" name="Oval 1180"/>
          <p:cNvSpPr>
            <a:spLocks noChangeArrowheads="1"/>
          </p:cNvSpPr>
          <p:nvPr/>
        </p:nvSpPr>
        <p:spPr bwMode="auto">
          <a:xfrm>
            <a:off x="2647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11" name="Oval 1181"/>
          <p:cNvSpPr>
            <a:spLocks noChangeArrowheads="1"/>
          </p:cNvSpPr>
          <p:nvPr/>
        </p:nvSpPr>
        <p:spPr bwMode="auto">
          <a:xfrm>
            <a:off x="2647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12" name="Rectangle 1182"/>
          <p:cNvSpPr>
            <a:spLocks noChangeArrowheads="1"/>
          </p:cNvSpPr>
          <p:nvPr/>
        </p:nvSpPr>
        <p:spPr bwMode="auto">
          <a:xfrm>
            <a:off x="2776538" y="4783138"/>
            <a:ext cx="5017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LAX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13" name="Oval 1183"/>
          <p:cNvSpPr>
            <a:spLocks noChangeArrowheads="1"/>
          </p:cNvSpPr>
          <p:nvPr/>
        </p:nvSpPr>
        <p:spPr bwMode="auto">
          <a:xfrm>
            <a:off x="5119689" y="4419601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14" name="Oval 1184"/>
          <p:cNvSpPr>
            <a:spLocks noChangeArrowheads="1"/>
          </p:cNvSpPr>
          <p:nvPr/>
        </p:nvSpPr>
        <p:spPr bwMode="auto">
          <a:xfrm>
            <a:off x="5119689" y="4422776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15" name="Rectangle 1185"/>
          <p:cNvSpPr>
            <a:spLocks noChangeArrowheads="1"/>
          </p:cNvSpPr>
          <p:nvPr/>
        </p:nvSpPr>
        <p:spPr bwMode="auto">
          <a:xfrm>
            <a:off x="5233989" y="4537075"/>
            <a:ext cx="5418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DFW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16" name="Oval 1186"/>
          <p:cNvSpPr>
            <a:spLocks noChangeArrowheads="1"/>
          </p:cNvSpPr>
          <p:nvPr/>
        </p:nvSpPr>
        <p:spPr bwMode="auto">
          <a:xfrm>
            <a:off x="2462213" y="3370264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17" name="Oval 1187"/>
          <p:cNvSpPr>
            <a:spLocks noChangeArrowheads="1"/>
          </p:cNvSpPr>
          <p:nvPr/>
        </p:nvSpPr>
        <p:spPr bwMode="auto">
          <a:xfrm>
            <a:off x="2462213" y="3373439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18" name="Rectangle 1188"/>
          <p:cNvSpPr>
            <a:spLocks noChangeArrowheads="1"/>
          </p:cNvSpPr>
          <p:nvPr/>
        </p:nvSpPr>
        <p:spPr bwMode="auto">
          <a:xfrm>
            <a:off x="2605089" y="3486150"/>
            <a:ext cx="44884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SFO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19" name="Rectangle 1189"/>
          <p:cNvSpPr>
            <a:spLocks noChangeArrowheads="1"/>
          </p:cNvSpPr>
          <p:nvPr/>
        </p:nvSpPr>
        <p:spPr bwMode="auto">
          <a:xfrm>
            <a:off x="2390775" y="2890838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20" name="Rectangle 1190"/>
          <p:cNvSpPr>
            <a:spLocks noChangeArrowheads="1"/>
          </p:cNvSpPr>
          <p:nvPr/>
        </p:nvSpPr>
        <p:spPr bwMode="auto">
          <a:xfrm>
            <a:off x="2362201" y="2916239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21" name="Rectangle 1191"/>
          <p:cNvSpPr>
            <a:spLocks noChangeArrowheads="1"/>
          </p:cNvSpPr>
          <p:nvPr/>
        </p:nvSpPr>
        <p:spPr bwMode="auto">
          <a:xfrm>
            <a:off x="2362201" y="2917826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22" name="Rectangle 1192"/>
          <p:cNvSpPr>
            <a:spLocks noChangeArrowheads="1"/>
          </p:cNvSpPr>
          <p:nvPr/>
        </p:nvSpPr>
        <p:spPr bwMode="auto">
          <a:xfrm>
            <a:off x="2433638" y="28781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23" name="Rectangle 1193"/>
          <p:cNvSpPr>
            <a:spLocks noChangeArrowheads="1"/>
          </p:cNvSpPr>
          <p:nvPr/>
        </p:nvSpPr>
        <p:spPr bwMode="auto">
          <a:xfrm>
            <a:off x="2576513" y="30337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24" name="Rectangle 1194"/>
          <p:cNvSpPr>
            <a:spLocks noChangeArrowheads="1"/>
          </p:cNvSpPr>
          <p:nvPr/>
        </p:nvSpPr>
        <p:spPr bwMode="auto">
          <a:xfrm>
            <a:off x="2405063" y="5199063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25" name="Rectangle 1195"/>
          <p:cNvSpPr>
            <a:spLocks noChangeArrowheads="1"/>
          </p:cNvSpPr>
          <p:nvPr/>
        </p:nvSpPr>
        <p:spPr bwMode="auto">
          <a:xfrm>
            <a:off x="2376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26" name="Rectangle 1196"/>
          <p:cNvSpPr>
            <a:spLocks noChangeArrowheads="1"/>
          </p:cNvSpPr>
          <p:nvPr/>
        </p:nvSpPr>
        <p:spPr bwMode="auto">
          <a:xfrm>
            <a:off x="2376488" y="522605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27" name="Rectangle 1197"/>
          <p:cNvSpPr>
            <a:spLocks noChangeArrowheads="1"/>
          </p:cNvSpPr>
          <p:nvPr/>
        </p:nvSpPr>
        <p:spPr bwMode="auto">
          <a:xfrm>
            <a:off x="2447925" y="51863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28" name="Rectangle 1198"/>
          <p:cNvSpPr>
            <a:spLocks noChangeArrowheads="1"/>
          </p:cNvSpPr>
          <p:nvPr/>
        </p:nvSpPr>
        <p:spPr bwMode="auto">
          <a:xfrm>
            <a:off x="2590800" y="53419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29" name="Rectangle 1199"/>
          <p:cNvSpPr>
            <a:spLocks noChangeArrowheads="1"/>
          </p:cNvSpPr>
          <p:nvPr/>
        </p:nvSpPr>
        <p:spPr bwMode="auto">
          <a:xfrm>
            <a:off x="5176838" y="4978400"/>
            <a:ext cx="400050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30" name="Rectangle 1200"/>
          <p:cNvSpPr>
            <a:spLocks noChangeArrowheads="1"/>
          </p:cNvSpPr>
          <p:nvPr/>
        </p:nvSpPr>
        <p:spPr bwMode="auto">
          <a:xfrm>
            <a:off x="5133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31" name="Rectangle 1201"/>
          <p:cNvSpPr>
            <a:spLocks noChangeArrowheads="1"/>
          </p:cNvSpPr>
          <p:nvPr/>
        </p:nvSpPr>
        <p:spPr bwMode="auto">
          <a:xfrm>
            <a:off x="5133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32" name="Rectangle 1202"/>
          <p:cNvSpPr>
            <a:spLocks noChangeArrowheads="1"/>
          </p:cNvSpPr>
          <p:nvPr/>
        </p:nvSpPr>
        <p:spPr bwMode="auto">
          <a:xfrm>
            <a:off x="5219700" y="49784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33" name="Rectangle 1203"/>
          <p:cNvSpPr>
            <a:spLocks noChangeArrowheads="1"/>
          </p:cNvSpPr>
          <p:nvPr/>
        </p:nvSpPr>
        <p:spPr bwMode="auto">
          <a:xfrm>
            <a:off x="5362575" y="51212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34" name="Rectangle 1204"/>
          <p:cNvSpPr>
            <a:spLocks noChangeArrowheads="1"/>
          </p:cNvSpPr>
          <p:nvPr/>
        </p:nvSpPr>
        <p:spPr bwMode="auto">
          <a:xfrm>
            <a:off x="7034213" y="2112963"/>
            <a:ext cx="385762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35" name="Rectangle 1205"/>
          <p:cNvSpPr>
            <a:spLocks noChangeArrowheads="1"/>
          </p:cNvSpPr>
          <p:nvPr/>
        </p:nvSpPr>
        <p:spPr bwMode="auto">
          <a:xfrm>
            <a:off x="6991351" y="2138364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36" name="Rectangle 1206"/>
          <p:cNvSpPr>
            <a:spLocks noChangeArrowheads="1"/>
          </p:cNvSpPr>
          <p:nvPr/>
        </p:nvSpPr>
        <p:spPr bwMode="auto">
          <a:xfrm>
            <a:off x="6991351" y="2139951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37" name="Rectangle 1207"/>
          <p:cNvSpPr>
            <a:spLocks noChangeArrowheads="1"/>
          </p:cNvSpPr>
          <p:nvPr/>
        </p:nvSpPr>
        <p:spPr bwMode="auto">
          <a:xfrm>
            <a:off x="7062788" y="21002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38" name="Rectangle 1208"/>
          <p:cNvSpPr>
            <a:spLocks noChangeArrowheads="1"/>
          </p:cNvSpPr>
          <p:nvPr/>
        </p:nvSpPr>
        <p:spPr bwMode="auto">
          <a:xfrm>
            <a:off x="7205663" y="22558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39" name="Rectangle 1209"/>
          <p:cNvSpPr>
            <a:spLocks noChangeArrowheads="1"/>
          </p:cNvSpPr>
          <p:nvPr/>
        </p:nvSpPr>
        <p:spPr bwMode="auto">
          <a:xfrm>
            <a:off x="7920038" y="5962650"/>
            <a:ext cx="400050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40" name="Rectangle 1210"/>
          <p:cNvSpPr>
            <a:spLocks noChangeArrowheads="1"/>
          </p:cNvSpPr>
          <p:nvPr/>
        </p:nvSpPr>
        <p:spPr bwMode="auto">
          <a:xfrm>
            <a:off x="7877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41" name="Rectangle 1211"/>
          <p:cNvSpPr>
            <a:spLocks noChangeArrowheads="1"/>
          </p:cNvSpPr>
          <p:nvPr/>
        </p:nvSpPr>
        <p:spPr bwMode="auto">
          <a:xfrm>
            <a:off x="7877175" y="6003926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42" name="Rectangle 1212"/>
          <p:cNvSpPr>
            <a:spLocks noChangeArrowheads="1"/>
          </p:cNvSpPr>
          <p:nvPr/>
        </p:nvSpPr>
        <p:spPr bwMode="auto">
          <a:xfrm>
            <a:off x="7948613" y="59642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43" name="Rectangle 1213"/>
          <p:cNvSpPr>
            <a:spLocks noChangeArrowheads="1"/>
          </p:cNvSpPr>
          <p:nvPr/>
        </p:nvSpPr>
        <p:spPr bwMode="auto">
          <a:xfrm>
            <a:off x="8105775" y="610552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44" name="Rectangle 1214"/>
          <p:cNvSpPr>
            <a:spLocks noChangeArrowheads="1"/>
          </p:cNvSpPr>
          <p:nvPr/>
        </p:nvSpPr>
        <p:spPr bwMode="auto">
          <a:xfrm>
            <a:off x="8963026" y="3019425"/>
            <a:ext cx="385763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45" name="Rectangle 1215"/>
          <p:cNvSpPr>
            <a:spLocks noChangeArrowheads="1"/>
          </p:cNvSpPr>
          <p:nvPr/>
        </p:nvSpPr>
        <p:spPr bwMode="auto">
          <a:xfrm>
            <a:off x="8920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46" name="Rectangle 1216"/>
          <p:cNvSpPr>
            <a:spLocks noChangeArrowheads="1"/>
          </p:cNvSpPr>
          <p:nvPr/>
        </p:nvSpPr>
        <p:spPr bwMode="auto">
          <a:xfrm>
            <a:off x="8920163" y="306070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47" name="Rectangle 1217"/>
          <p:cNvSpPr>
            <a:spLocks noChangeArrowheads="1"/>
          </p:cNvSpPr>
          <p:nvPr/>
        </p:nvSpPr>
        <p:spPr bwMode="auto">
          <a:xfrm>
            <a:off x="8991600" y="302101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48" name="Rectangle 1218"/>
          <p:cNvSpPr>
            <a:spLocks noChangeArrowheads="1"/>
          </p:cNvSpPr>
          <p:nvPr/>
        </p:nvSpPr>
        <p:spPr bwMode="auto">
          <a:xfrm>
            <a:off x="9134475" y="31623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en-US" b="1">
              <a:latin typeface="Times" panose="02020603050405020304" pitchFamily="18" charset="0"/>
            </a:endParaRPr>
          </a:p>
        </p:txBody>
      </p:sp>
      <p:pic>
        <p:nvPicPr>
          <p:cNvPr id="23749" name="Picture 12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750" name="AutoShape 1220"/>
          <p:cNvCxnSpPr>
            <a:cxnSpLocks noChangeShapeType="1"/>
            <a:stCxn id="23705" idx="1"/>
            <a:endCxn id="23708" idx="5"/>
          </p:cNvCxnSpPr>
          <p:nvPr/>
        </p:nvCxnSpPr>
        <p:spPr bwMode="auto">
          <a:xfrm rot="5400000" flipH="1">
            <a:off x="5950744" y="3298032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51" name="AutoShape 1221"/>
          <p:cNvCxnSpPr>
            <a:cxnSpLocks noChangeShapeType="1"/>
            <a:stCxn id="23705" idx="3"/>
            <a:endCxn id="23717" idx="2"/>
          </p:cNvCxnSpPr>
          <p:nvPr/>
        </p:nvCxnSpPr>
        <p:spPr bwMode="auto">
          <a:xfrm rot="16200000" flipV="1">
            <a:off x="4156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52" name="AutoShape 1222"/>
          <p:cNvCxnSpPr>
            <a:cxnSpLocks noChangeShapeType="1"/>
            <a:stCxn id="23691" idx="3"/>
            <a:endCxn id="23711" idx="7"/>
          </p:cNvCxnSpPr>
          <p:nvPr/>
        </p:nvCxnSpPr>
        <p:spPr bwMode="auto">
          <a:xfrm rot="5400000">
            <a:off x="4944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53" name="AutoShape 1223"/>
          <p:cNvCxnSpPr>
            <a:cxnSpLocks noChangeShapeType="1"/>
            <a:stCxn id="23691" idx="2"/>
            <a:endCxn id="23708" idx="5"/>
          </p:cNvCxnSpPr>
          <p:nvPr/>
        </p:nvCxnSpPr>
        <p:spPr bwMode="auto">
          <a:xfrm rot="10800000">
            <a:off x="6759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54" name="AutoShape 1224"/>
          <p:cNvCxnSpPr>
            <a:cxnSpLocks noChangeShapeType="1"/>
            <a:stCxn id="23711" idx="7"/>
            <a:endCxn id="23714" idx="2"/>
          </p:cNvCxnSpPr>
          <p:nvPr/>
        </p:nvCxnSpPr>
        <p:spPr bwMode="auto">
          <a:xfrm rot="16200000">
            <a:off x="4179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55" name="AutoShape 1225"/>
          <p:cNvCxnSpPr>
            <a:cxnSpLocks noChangeShapeType="1"/>
            <a:stCxn id="23556" idx="2"/>
            <a:endCxn id="23716" idx="7"/>
          </p:cNvCxnSpPr>
          <p:nvPr/>
        </p:nvCxnSpPr>
        <p:spPr bwMode="auto">
          <a:xfrm rot="10800000" flipV="1">
            <a:off x="3144839" y="1724026"/>
            <a:ext cx="5551487" cy="171132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56" name="AutoShape 1227"/>
          <p:cNvCxnSpPr>
            <a:cxnSpLocks noChangeShapeType="1"/>
            <a:stCxn id="23763" idx="2"/>
            <a:endCxn id="23714" idx="7"/>
          </p:cNvCxnSpPr>
          <p:nvPr/>
        </p:nvCxnSpPr>
        <p:spPr bwMode="auto">
          <a:xfrm flipH="1">
            <a:off x="5815013" y="1724026"/>
            <a:ext cx="2919412" cy="27336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57" name="AutoShape 1228"/>
          <p:cNvCxnSpPr>
            <a:cxnSpLocks noChangeShapeType="1"/>
            <a:stCxn id="23763" idx="1"/>
            <a:endCxn id="23708" idx="7"/>
          </p:cNvCxnSpPr>
          <p:nvPr/>
        </p:nvCxnSpPr>
        <p:spPr bwMode="auto">
          <a:xfrm rot="16200000" flipH="1" flipV="1">
            <a:off x="7527926" y="800101"/>
            <a:ext cx="555625" cy="2092325"/>
          </a:xfrm>
          <a:prstGeom prst="curvedConnector3">
            <a:avLst>
              <a:gd name="adj1" fmla="val -18005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758" name="Group 1229"/>
          <p:cNvGrpSpPr>
            <a:grpSpLocks/>
          </p:cNvGrpSpPr>
          <p:nvPr/>
        </p:nvGrpSpPr>
        <p:grpSpPr bwMode="auto">
          <a:xfrm>
            <a:off x="8734425" y="1503364"/>
            <a:ext cx="800100" cy="439737"/>
            <a:chOff x="4542" y="947"/>
            <a:chExt cx="504" cy="277"/>
          </a:xfrm>
        </p:grpSpPr>
        <p:sp>
          <p:nvSpPr>
            <p:cNvPr id="23763" name="Oval 1230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3764" name="Rectangle 1231"/>
            <p:cNvSpPr>
              <a:spLocks noChangeArrowheads="1"/>
            </p:cNvSpPr>
            <p:nvPr/>
          </p:nvSpPr>
          <p:spPr bwMode="auto">
            <a:xfrm>
              <a:off x="4655" y="1002"/>
              <a:ext cx="29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900">
                  <a:solidFill>
                    <a:srgbClr val="0000FF"/>
                  </a:solidFill>
                  <a:latin typeface="Times New Roman" panose="02020603050405020304" pitchFamily="18" charset="0"/>
                </a:rPr>
                <a:t>BOS</a:t>
              </a:r>
              <a:endParaRPr lang="en-US" altLang="en-US" b="1">
                <a:latin typeface="Times" panose="02020603050405020304" pitchFamily="18" charset="0"/>
              </a:endParaRPr>
            </a:p>
          </p:txBody>
        </p:sp>
      </p:grpSp>
      <p:cxnSp>
        <p:nvCxnSpPr>
          <p:cNvPr id="23759" name="AutoShape 1232"/>
          <p:cNvCxnSpPr>
            <a:cxnSpLocks noChangeShapeType="1"/>
          </p:cNvCxnSpPr>
          <p:nvPr/>
        </p:nvCxnSpPr>
        <p:spPr bwMode="auto">
          <a:xfrm flipH="1">
            <a:off x="3330576" y="1724026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60" name="AutoShape 1233"/>
          <p:cNvCxnSpPr>
            <a:cxnSpLocks noChangeShapeType="1"/>
          </p:cNvCxnSpPr>
          <p:nvPr/>
        </p:nvCxnSpPr>
        <p:spPr bwMode="auto">
          <a:xfrm rot="16200000" flipH="1" flipV="1">
            <a:off x="3917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61" name="AutoShape 1234"/>
          <p:cNvCxnSpPr>
            <a:cxnSpLocks noChangeShapeType="1"/>
          </p:cNvCxnSpPr>
          <p:nvPr/>
        </p:nvCxnSpPr>
        <p:spPr bwMode="auto">
          <a:xfrm flipH="1" flipV="1">
            <a:off x="2862264" y="3836989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62" name="AutoShape 202"/>
          <p:cNvCxnSpPr>
            <a:cxnSpLocks noChangeShapeType="1"/>
          </p:cNvCxnSpPr>
          <p:nvPr/>
        </p:nvCxnSpPr>
        <p:spPr bwMode="auto">
          <a:xfrm rot="5400000">
            <a:off x="3666332" y="2242345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23919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53D0803-115A-49C2-8EDE-4DC1ED3A682A}" type="slidenum">
              <a:rPr lang="en-US" altLang="lv-LV" sz="1400"/>
              <a:pPr eaLnBrk="1" hangingPunct="1"/>
              <a:t>8</a:t>
            </a:fld>
            <a:endParaRPr lang="en-US" altLang="lv-LV" sz="140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Shortest Paths</a:t>
            </a:r>
          </a:p>
        </p:txBody>
      </p:sp>
      <p:sp>
        <p:nvSpPr>
          <p:cNvPr id="9220" name="Freeform 71"/>
          <p:cNvSpPr>
            <a:spLocks/>
          </p:cNvSpPr>
          <p:nvPr/>
        </p:nvSpPr>
        <p:spPr bwMode="auto">
          <a:xfrm>
            <a:off x="3535364" y="1436688"/>
            <a:ext cx="1044575" cy="736600"/>
          </a:xfrm>
          <a:custGeom>
            <a:avLst/>
            <a:gdLst>
              <a:gd name="T0" fmla="*/ 522288 w 658"/>
              <a:gd name="T1" fmla="*/ 20638 h 464"/>
              <a:gd name="T2" fmla="*/ 1036638 w 658"/>
              <a:gd name="T3" fmla="*/ 411163 h 464"/>
              <a:gd name="T4" fmla="*/ 474663 w 658"/>
              <a:gd name="T5" fmla="*/ 715963 h 464"/>
              <a:gd name="T6" fmla="*/ 7938 w 658"/>
              <a:gd name="T7" fmla="*/ 287338 h 464"/>
              <a:gd name="T8" fmla="*/ 522288 w 658"/>
              <a:gd name="T9" fmla="*/ 20638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8"/>
              <a:gd name="T16" fmla="*/ 0 h 464"/>
              <a:gd name="T17" fmla="*/ 658 w 65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9222" name="Oval 3"/>
          <p:cNvSpPr>
            <a:spLocks noChangeAspect="1" noChangeArrowheads="1"/>
          </p:cNvSpPr>
          <p:nvPr/>
        </p:nvSpPr>
        <p:spPr bwMode="auto">
          <a:xfrm>
            <a:off x="3811588" y="2482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223" name="Oval 4"/>
          <p:cNvSpPr>
            <a:spLocks noChangeAspect="1" noChangeArrowheads="1"/>
          </p:cNvSpPr>
          <p:nvPr/>
        </p:nvSpPr>
        <p:spPr bwMode="auto">
          <a:xfrm>
            <a:off x="2438401" y="24828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224" name="Oval 5"/>
          <p:cNvSpPr>
            <a:spLocks noChangeAspect="1" noChangeArrowheads="1"/>
          </p:cNvSpPr>
          <p:nvPr/>
        </p:nvSpPr>
        <p:spPr bwMode="auto">
          <a:xfrm>
            <a:off x="3810001" y="16764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25" name="Oval 6"/>
          <p:cNvSpPr>
            <a:spLocks noChangeAspect="1" noChangeArrowheads="1"/>
          </p:cNvSpPr>
          <p:nvPr/>
        </p:nvSpPr>
        <p:spPr bwMode="auto">
          <a:xfrm>
            <a:off x="3048001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9226" name="AutoShape 7"/>
          <p:cNvCxnSpPr>
            <a:cxnSpLocks noChangeAspect="1" noChangeShapeType="1"/>
            <a:stCxn id="9224" idx="2"/>
            <a:endCxn id="9223" idx="0"/>
          </p:cNvCxnSpPr>
          <p:nvPr/>
        </p:nvCxnSpPr>
        <p:spPr bwMode="auto">
          <a:xfrm rot="10800000" flipV="1">
            <a:off x="2620963" y="1858964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8"/>
          <p:cNvCxnSpPr>
            <a:cxnSpLocks noChangeAspect="1" noChangeShapeType="1"/>
            <a:stCxn id="9225" idx="2"/>
            <a:endCxn id="9223" idx="4"/>
          </p:cNvCxnSpPr>
          <p:nvPr/>
        </p:nvCxnSpPr>
        <p:spPr bwMode="auto">
          <a:xfrm rot="10800000">
            <a:off x="2620964" y="2857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9"/>
          <p:cNvCxnSpPr>
            <a:cxnSpLocks noChangeAspect="1" noChangeShapeType="1"/>
            <a:stCxn id="9225" idx="6"/>
            <a:endCxn id="9222" idx="3"/>
          </p:cNvCxnSpPr>
          <p:nvPr/>
        </p:nvCxnSpPr>
        <p:spPr bwMode="auto">
          <a:xfrm flipV="1">
            <a:off x="3422651" y="28051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10"/>
          <p:cNvCxnSpPr>
            <a:cxnSpLocks noChangeAspect="1" noChangeShapeType="1"/>
            <a:stCxn id="9224" idx="4"/>
            <a:endCxn id="9222" idx="0"/>
          </p:cNvCxnSpPr>
          <p:nvPr/>
        </p:nvCxnSpPr>
        <p:spPr bwMode="auto">
          <a:xfrm>
            <a:off x="3992564" y="2060576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11"/>
          <p:cNvCxnSpPr>
            <a:cxnSpLocks noChangeAspect="1" noChangeShapeType="1"/>
            <a:stCxn id="9223" idx="6"/>
            <a:endCxn id="9222" idx="2"/>
          </p:cNvCxnSpPr>
          <p:nvPr/>
        </p:nvCxnSpPr>
        <p:spPr bwMode="auto">
          <a:xfrm>
            <a:off x="2813051" y="2665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1" name="Oval 12"/>
          <p:cNvSpPr>
            <a:spLocks noChangeAspect="1" noChangeArrowheads="1"/>
          </p:cNvSpPr>
          <p:nvPr/>
        </p:nvSpPr>
        <p:spPr bwMode="auto">
          <a:xfrm>
            <a:off x="5173663" y="2482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9232" name="AutoShape 13"/>
          <p:cNvCxnSpPr>
            <a:cxnSpLocks noChangeAspect="1" noChangeShapeType="1"/>
            <a:stCxn id="9235" idx="6"/>
            <a:endCxn id="9231" idx="4"/>
          </p:cNvCxnSpPr>
          <p:nvPr/>
        </p:nvCxnSpPr>
        <p:spPr bwMode="auto">
          <a:xfrm flipV="1">
            <a:off x="4937125" y="2857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4"/>
          <p:cNvCxnSpPr>
            <a:cxnSpLocks noChangeAspect="1" noChangeShapeType="1"/>
            <a:stCxn id="9231" idx="0"/>
            <a:endCxn id="9224" idx="6"/>
          </p:cNvCxnSpPr>
          <p:nvPr/>
        </p:nvCxnSpPr>
        <p:spPr bwMode="auto">
          <a:xfrm rot="5400000" flipH="1">
            <a:off x="4468813" y="1584326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5"/>
          <p:cNvCxnSpPr>
            <a:cxnSpLocks noChangeAspect="1" noChangeShapeType="1"/>
            <a:stCxn id="9222" idx="6"/>
            <a:endCxn id="9231" idx="2"/>
          </p:cNvCxnSpPr>
          <p:nvPr/>
        </p:nvCxnSpPr>
        <p:spPr bwMode="auto">
          <a:xfrm>
            <a:off x="4186238" y="2665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5" name="Oval 16"/>
          <p:cNvSpPr>
            <a:spLocks noChangeAspect="1" noChangeArrowheads="1"/>
          </p:cNvSpPr>
          <p:nvPr/>
        </p:nvSpPr>
        <p:spPr bwMode="auto">
          <a:xfrm>
            <a:off x="4562476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9236" name="AutoShape 17"/>
          <p:cNvCxnSpPr>
            <a:cxnSpLocks noChangeAspect="1" noChangeShapeType="1"/>
            <a:stCxn id="9222" idx="5"/>
            <a:endCxn id="9235" idx="2"/>
          </p:cNvCxnSpPr>
          <p:nvPr/>
        </p:nvCxnSpPr>
        <p:spPr bwMode="auto">
          <a:xfrm rot="16200000" flipH="1">
            <a:off x="4003676" y="2925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7" name="AutoShape 18"/>
          <p:cNvSpPr>
            <a:spLocks noChangeArrowheads="1"/>
          </p:cNvSpPr>
          <p:nvPr/>
        </p:nvSpPr>
        <p:spPr bwMode="auto">
          <a:xfrm rot="5400000">
            <a:off x="8234363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8" name="AutoShape 19"/>
          <p:cNvSpPr>
            <a:spLocks noChangeArrowheads="1"/>
          </p:cNvSpPr>
          <p:nvPr/>
        </p:nvSpPr>
        <p:spPr bwMode="auto">
          <a:xfrm rot="8100000" flipH="1" flipV="1">
            <a:off x="5691188" y="3619501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9" name="AutoShape 20"/>
          <p:cNvSpPr>
            <a:spLocks noChangeArrowheads="1"/>
          </p:cNvSpPr>
          <p:nvPr/>
        </p:nvSpPr>
        <p:spPr bwMode="auto">
          <a:xfrm rot="5400000">
            <a:off x="3814763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0" name="Text Box 21"/>
          <p:cNvSpPr txBox="1">
            <a:spLocks noChangeArrowheads="1"/>
          </p:cNvSpPr>
          <p:nvPr/>
        </p:nvSpPr>
        <p:spPr bwMode="auto">
          <a:xfrm>
            <a:off x="4044950" y="1447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41" name="Text Box 22"/>
          <p:cNvSpPr txBox="1">
            <a:spLocks noChangeArrowheads="1"/>
          </p:cNvSpPr>
          <p:nvPr/>
        </p:nvSpPr>
        <p:spPr bwMode="auto">
          <a:xfrm>
            <a:off x="5435600" y="2274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9242" name="Text Box 23"/>
          <p:cNvSpPr txBox="1">
            <a:spLocks noChangeArrowheads="1"/>
          </p:cNvSpPr>
          <p:nvPr/>
        </p:nvSpPr>
        <p:spPr bwMode="auto">
          <a:xfrm>
            <a:off x="4076700" y="2274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243" name="Text Box 24"/>
          <p:cNvSpPr txBox="1">
            <a:spLocks noChangeArrowheads="1"/>
          </p:cNvSpPr>
          <p:nvPr/>
        </p:nvSpPr>
        <p:spPr bwMode="auto">
          <a:xfrm>
            <a:off x="2705100" y="2274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9244" name="Text Box 25"/>
          <p:cNvSpPr txBox="1">
            <a:spLocks noChangeArrowheads="1"/>
          </p:cNvSpPr>
          <p:nvPr/>
        </p:nvSpPr>
        <p:spPr bwMode="auto">
          <a:xfrm>
            <a:off x="2895601" y="2994026"/>
            <a:ext cx="347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45" name="Text Box 26"/>
          <p:cNvSpPr txBox="1">
            <a:spLocks noChangeArrowheads="1"/>
          </p:cNvSpPr>
          <p:nvPr/>
        </p:nvSpPr>
        <p:spPr bwMode="auto">
          <a:xfrm>
            <a:off x="4757738" y="2994026"/>
            <a:ext cx="3476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46" name="Text Box 27"/>
          <p:cNvSpPr txBox="1">
            <a:spLocks noChangeArrowheads="1"/>
          </p:cNvSpPr>
          <p:nvPr/>
        </p:nvSpPr>
        <p:spPr bwMode="auto">
          <a:xfrm>
            <a:off x="4883150" y="1690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247" name="Text Box 28"/>
          <p:cNvSpPr txBox="1">
            <a:spLocks noChangeArrowheads="1"/>
          </p:cNvSpPr>
          <p:nvPr/>
        </p:nvSpPr>
        <p:spPr bwMode="auto">
          <a:xfrm>
            <a:off x="2743200" y="1752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248" name="Text Box 33"/>
          <p:cNvSpPr txBox="1">
            <a:spLocks noChangeArrowheads="1"/>
          </p:cNvSpPr>
          <p:nvPr/>
        </p:nvSpPr>
        <p:spPr bwMode="auto">
          <a:xfrm>
            <a:off x="3124200" y="2362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49" name="Text Box 34"/>
          <p:cNvSpPr txBox="1">
            <a:spLocks noChangeArrowheads="1"/>
          </p:cNvSpPr>
          <p:nvPr/>
        </p:nvSpPr>
        <p:spPr bwMode="auto">
          <a:xfrm>
            <a:off x="4572000" y="2362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50" name="Text Box 35"/>
          <p:cNvSpPr txBox="1">
            <a:spLocks noChangeArrowheads="1"/>
          </p:cNvSpPr>
          <p:nvPr/>
        </p:nvSpPr>
        <p:spPr bwMode="auto">
          <a:xfrm>
            <a:off x="2438400" y="3162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51" name="Text Box 37"/>
          <p:cNvSpPr txBox="1">
            <a:spLocks noChangeArrowheads="1"/>
          </p:cNvSpPr>
          <p:nvPr/>
        </p:nvSpPr>
        <p:spPr bwMode="auto">
          <a:xfrm>
            <a:off x="5181600" y="3162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252" name="Text Box 38"/>
          <p:cNvSpPr txBox="1">
            <a:spLocks noChangeArrowheads="1"/>
          </p:cNvSpPr>
          <p:nvPr/>
        </p:nvSpPr>
        <p:spPr bwMode="auto">
          <a:xfrm>
            <a:off x="3657600" y="2057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53" name="Text Box 39"/>
          <p:cNvSpPr txBox="1">
            <a:spLocks noChangeArrowheads="1"/>
          </p:cNvSpPr>
          <p:nvPr/>
        </p:nvSpPr>
        <p:spPr bwMode="auto">
          <a:xfrm>
            <a:off x="3505200" y="2895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54" name="Text Box 40"/>
          <p:cNvSpPr txBox="1">
            <a:spLocks noChangeArrowheads="1"/>
          </p:cNvSpPr>
          <p:nvPr/>
        </p:nvSpPr>
        <p:spPr bwMode="auto">
          <a:xfrm>
            <a:off x="4152900" y="2895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255" name="Freeform 72"/>
          <p:cNvSpPr>
            <a:spLocks/>
          </p:cNvSpPr>
          <p:nvPr/>
        </p:nvSpPr>
        <p:spPr bwMode="auto">
          <a:xfrm>
            <a:off x="3479800" y="4151313"/>
            <a:ext cx="1073150" cy="1536700"/>
          </a:xfrm>
          <a:custGeom>
            <a:avLst/>
            <a:gdLst>
              <a:gd name="T0" fmla="*/ 587375 w 676"/>
              <a:gd name="T1" fmla="*/ 11113 h 968"/>
              <a:gd name="T2" fmla="*/ 1016000 w 676"/>
              <a:gd name="T3" fmla="*/ 287338 h 968"/>
              <a:gd name="T4" fmla="*/ 930275 w 676"/>
              <a:gd name="T5" fmla="*/ 1049338 h 968"/>
              <a:gd name="T6" fmla="*/ 501650 w 676"/>
              <a:gd name="T7" fmla="*/ 1525588 h 968"/>
              <a:gd name="T8" fmla="*/ 92075 w 676"/>
              <a:gd name="T9" fmla="*/ 982663 h 968"/>
              <a:gd name="T10" fmla="*/ 82550 w 676"/>
              <a:gd name="T11" fmla="*/ 220663 h 968"/>
              <a:gd name="T12" fmla="*/ 587375 w 676"/>
              <a:gd name="T13" fmla="*/ 11113 h 9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76"/>
              <a:gd name="T22" fmla="*/ 0 h 968"/>
              <a:gd name="T23" fmla="*/ 676 w 676"/>
              <a:gd name="T24" fmla="*/ 968 h 9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76" h="968">
                <a:moveTo>
                  <a:pt x="370" y="7"/>
                </a:moveTo>
                <a:cubicBezTo>
                  <a:pt x="468" y="14"/>
                  <a:pt x="604" y="72"/>
                  <a:pt x="640" y="181"/>
                </a:cubicBezTo>
                <a:cubicBezTo>
                  <a:pt x="676" y="290"/>
                  <a:pt x="640" y="531"/>
                  <a:pt x="586" y="661"/>
                </a:cubicBezTo>
                <a:cubicBezTo>
                  <a:pt x="532" y="791"/>
                  <a:pt x="404" y="968"/>
                  <a:pt x="316" y="961"/>
                </a:cubicBezTo>
                <a:cubicBezTo>
                  <a:pt x="228" y="954"/>
                  <a:pt x="102" y="756"/>
                  <a:pt x="58" y="619"/>
                </a:cubicBezTo>
                <a:cubicBezTo>
                  <a:pt x="14" y="482"/>
                  <a:pt x="0" y="241"/>
                  <a:pt x="52" y="139"/>
                </a:cubicBezTo>
                <a:cubicBezTo>
                  <a:pt x="104" y="37"/>
                  <a:pt x="272" y="0"/>
                  <a:pt x="370" y="7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9256" name="Oval 73"/>
          <p:cNvSpPr>
            <a:spLocks noChangeAspect="1" noChangeArrowheads="1"/>
          </p:cNvSpPr>
          <p:nvPr/>
        </p:nvSpPr>
        <p:spPr bwMode="auto">
          <a:xfrm>
            <a:off x="3792538" y="516096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257" name="Oval 74"/>
          <p:cNvSpPr>
            <a:spLocks noChangeAspect="1" noChangeArrowheads="1"/>
          </p:cNvSpPr>
          <p:nvPr/>
        </p:nvSpPr>
        <p:spPr bwMode="auto">
          <a:xfrm>
            <a:off x="2419351" y="51609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258" name="Oval 75"/>
          <p:cNvSpPr>
            <a:spLocks noChangeAspect="1" noChangeArrowheads="1"/>
          </p:cNvSpPr>
          <p:nvPr/>
        </p:nvSpPr>
        <p:spPr bwMode="auto">
          <a:xfrm>
            <a:off x="3790951" y="4354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59" name="Oval 76"/>
          <p:cNvSpPr>
            <a:spLocks noChangeAspect="1" noChangeArrowheads="1"/>
          </p:cNvSpPr>
          <p:nvPr/>
        </p:nvSpPr>
        <p:spPr bwMode="auto">
          <a:xfrm>
            <a:off x="3028951" y="5969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9260" name="AutoShape 77"/>
          <p:cNvCxnSpPr>
            <a:cxnSpLocks noChangeAspect="1" noChangeShapeType="1"/>
            <a:stCxn id="9258" idx="2"/>
            <a:endCxn id="9257" idx="0"/>
          </p:cNvCxnSpPr>
          <p:nvPr/>
        </p:nvCxnSpPr>
        <p:spPr bwMode="auto">
          <a:xfrm rot="10800000" flipV="1">
            <a:off x="2601913" y="4537076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1" name="AutoShape 78"/>
          <p:cNvCxnSpPr>
            <a:cxnSpLocks noChangeAspect="1" noChangeShapeType="1"/>
            <a:stCxn id="9259" idx="2"/>
            <a:endCxn id="9257" idx="4"/>
          </p:cNvCxnSpPr>
          <p:nvPr/>
        </p:nvCxnSpPr>
        <p:spPr bwMode="auto">
          <a:xfrm rot="10800000">
            <a:off x="2601914" y="5535613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2" name="AutoShape 79"/>
          <p:cNvCxnSpPr>
            <a:cxnSpLocks noChangeAspect="1" noChangeShapeType="1"/>
            <a:stCxn id="9259" idx="6"/>
            <a:endCxn id="9256" idx="3"/>
          </p:cNvCxnSpPr>
          <p:nvPr/>
        </p:nvCxnSpPr>
        <p:spPr bwMode="auto">
          <a:xfrm flipV="1">
            <a:off x="3403601" y="5492751"/>
            <a:ext cx="441325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3" name="AutoShape 80"/>
          <p:cNvCxnSpPr>
            <a:cxnSpLocks noChangeAspect="1" noChangeShapeType="1"/>
            <a:stCxn id="9258" idx="4"/>
            <a:endCxn id="9256" idx="0"/>
          </p:cNvCxnSpPr>
          <p:nvPr/>
        </p:nvCxnSpPr>
        <p:spPr bwMode="auto">
          <a:xfrm>
            <a:off x="3973514" y="4738689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4" name="AutoShape 81"/>
          <p:cNvCxnSpPr>
            <a:cxnSpLocks noChangeAspect="1" noChangeShapeType="1"/>
            <a:stCxn id="9257" idx="6"/>
            <a:endCxn id="9256" idx="2"/>
          </p:cNvCxnSpPr>
          <p:nvPr/>
        </p:nvCxnSpPr>
        <p:spPr bwMode="auto">
          <a:xfrm>
            <a:off x="2794000" y="534352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5" name="Oval 82"/>
          <p:cNvSpPr>
            <a:spLocks noChangeAspect="1" noChangeArrowheads="1"/>
          </p:cNvSpPr>
          <p:nvPr/>
        </p:nvSpPr>
        <p:spPr bwMode="auto">
          <a:xfrm>
            <a:off x="5154613" y="5160963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9266" name="AutoShape 83"/>
          <p:cNvCxnSpPr>
            <a:cxnSpLocks noChangeAspect="1" noChangeShapeType="1"/>
            <a:stCxn id="9269" idx="6"/>
            <a:endCxn id="9265" idx="4"/>
          </p:cNvCxnSpPr>
          <p:nvPr/>
        </p:nvCxnSpPr>
        <p:spPr bwMode="auto">
          <a:xfrm flipV="1">
            <a:off x="4918075" y="5535613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7" name="AutoShape 84"/>
          <p:cNvCxnSpPr>
            <a:cxnSpLocks noChangeAspect="1" noChangeShapeType="1"/>
            <a:stCxn id="9265" idx="0"/>
            <a:endCxn id="9258" idx="6"/>
          </p:cNvCxnSpPr>
          <p:nvPr/>
        </p:nvCxnSpPr>
        <p:spPr bwMode="auto">
          <a:xfrm rot="5400000" flipH="1">
            <a:off x="4449763" y="4262438"/>
            <a:ext cx="612775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8" name="AutoShape 85"/>
          <p:cNvCxnSpPr>
            <a:cxnSpLocks noChangeAspect="1" noChangeShapeType="1"/>
            <a:stCxn id="9256" idx="6"/>
            <a:endCxn id="9265" idx="2"/>
          </p:cNvCxnSpPr>
          <p:nvPr/>
        </p:nvCxnSpPr>
        <p:spPr bwMode="auto">
          <a:xfrm>
            <a:off x="4176714" y="5343525"/>
            <a:ext cx="966787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9" name="Oval 86"/>
          <p:cNvSpPr>
            <a:spLocks noChangeAspect="1" noChangeArrowheads="1"/>
          </p:cNvSpPr>
          <p:nvPr/>
        </p:nvSpPr>
        <p:spPr bwMode="auto">
          <a:xfrm>
            <a:off x="4543426" y="5969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9270" name="AutoShape 87"/>
          <p:cNvCxnSpPr>
            <a:cxnSpLocks noChangeAspect="1" noChangeShapeType="1"/>
            <a:stCxn id="9256" idx="5"/>
            <a:endCxn id="9269" idx="2"/>
          </p:cNvCxnSpPr>
          <p:nvPr/>
        </p:nvCxnSpPr>
        <p:spPr bwMode="auto">
          <a:xfrm rot="16200000" flipH="1">
            <a:off x="3989388" y="5608638"/>
            <a:ext cx="658813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1" name="Text Box 88"/>
          <p:cNvSpPr txBox="1">
            <a:spLocks noChangeArrowheads="1"/>
          </p:cNvSpPr>
          <p:nvPr/>
        </p:nvSpPr>
        <p:spPr bwMode="auto">
          <a:xfrm>
            <a:off x="4025900" y="41259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72" name="Text Box 89"/>
          <p:cNvSpPr txBox="1">
            <a:spLocks noChangeArrowheads="1"/>
          </p:cNvSpPr>
          <p:nvPr/>
        </p:nvSpPr>
        <p:spPr bwMode="auto">
          <a:xfrm>
            <a:off x="5416550" y="49530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9273" name="Text Box 90"/>
          <p:cNvSpPr txBox="1">
            <a:spLocks noChangeArrowheads="1"/>
          </p:cNvSpPr>
          <p:nvPr/>
        </p:nvSpPr>
        <p:spPr bwMode="auto">
          <a:xfrm>
            <a:off x="4057650" y="49530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274" name="Text Box 91"/>
          <p:cNvSpPr txBox="1">
            <a:spLocks noChangeArrowheads="1"/>
          </p:cNvSpPr>
          <p:nvPr/>
        </p:nvSpPr>
        <p:spPr bwMode="auto">
          <a:xfrm>
            <a:off x="2686050" y="49530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9275" name="Text Box 92"/>
          <p:cNvSpPr txBox="1">
            <a:spLocks noChangeArrowheads="1"/>
          </p:cNvSpPr>
          <p:nvPr/>
        </p:nvSpPr>
        <p:spPr bwMode="auto">
          <a:xfrm>
            <a:off x="2959100" y="5676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9276" name="Text Box 93"/>
          <p:cNvSpPr txBox="1">
            <a:spLocks noChangeArrowheads="1"/>
          </p:cNvSpPr>
          <p:nvPr/>
        </p:nvSpPr>
        <p:spPr bwMode="auto">
          <a:xfrm>
            <a:off x="4705350" y="5676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9277" name="Text Box 94"/>
          <p:cNvSpPr txBox="1">
            <a:spLocks noChangeArrowheads="1"/>
          </p:cNvSpPr>
          <p:nvPr/>
        </p:nvSpPr>
        <p:spPr bwMode="auto">
          <a:xfrm>
            <a:off x="4864100" y="4368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278" name="Text Box 95"/>
          <p:cNvSpPr txBox="1">
            <a:spLocks noChangeArrowheads="1"/>
          </p:cNvSpPr>
          <p:nvPr/>
        </p:nvSpPr>
        <p:spPr bwMode="auto">
          <a:xfrm>
            <a:off x="2724150" y="4430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279" name="Text Box 96"/>
          <p:cNvSpPr txBox="1">
            <a:spLocks noChangeArrowheads="1"/>
          </p:cNvSpPr>
          <p:nvPr/>
        </p:nvSpPr>
        <p:spPr bwMode="auto">
          <a:xfrm>
            <a:off x="3105150" y="5040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80" name="Text Box 97"/>
          <p:cNvSpPr txBox="1">
            <a:spLocks noChangeArrowheads="1"/>
          </p:cNvSpPr>
          <p:nvPr/>
        </p:nvSpPr>
        <p:spPr bwMode="auto">
          <a:xfrm>
            <a:off x="4552950" y="5040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81" name="Text Box 98"/>
          <p:cNvSpPr txBox="1">
            <a:spLocks noChangeArrowheads="1"/>
          </p:cNvSpPr>
          <p:nvPr/>
        </p:nvSpPr>
        <p:spPr bwMode="auto">
          <a:xfrm>
            <a:off x="2419350" y="5840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82" name="Text Box 99"/>
          <p:cNvSpPr txBox="1">
            <a:spLocks noChangeArrowheads="1"/>
          </p:cNvSpPr>
          <p:nvPr/>
        </p:nvSpPr>
        <p:spPr bwMode="auto">
          <a:xfrm>
            <a:off x="5162550" y="5840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283" name="Text Box 100"/>
          <p:cNvSpPr txBox="1">
            <a:spLocks noChangeArrowheads="1"/>
          </p:cNvSpPr>
          <p:nvPr/>
        </p:nvSpPr>
        <p:spPr bwMode="auto">
          <a:xfrm>
            <a:off x="3638550" y="4735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84" name="Text Box 101"/>
          <p:cNvSpPr txBox="1">
            <a:spLocks noChangeArrowheads="1"/>
          </p:cNvSpPr>
          <p:nvPr/>
        </p:nvSpPr>
        <p:spPr bwMode="auto">
          <a:xfrm>
            <a:off x="3486150" y="5573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85" name="Text Box 102"/>
          <p:cNvSpPr txBox="1">
            <a:spLocks noChangeArrowheads="1"/>
          </p:cNvSpPr>
          <p:nvPr/>
        </p:nvSpPr>
        <p:spPr bwMode="auto">
          <a:xfrm>
            <a:off x="4133850" y="5573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</a:p>
        </p:txBody>
      </p:sp>
      <p:grpSp>
        <p:nvGrpSpPr>
          <p:cNvPr id="9286" name="Group 165"/>
          <p:cNvGrpSpPr>
            <a:grpSpLocks/>
          </p:cNvGrpSpPr>
          <p:nvPr/>
        </p:nvGrpSpPr>
        <p:grpSpPr bwMode="auto">
          <a:xfrm>
            <a:off x="6915150" y="1430338"/>
            <a:ext cx="3390900" cy="2227262"/>
            <a:chOff x="3396" y="901"/>
            <a:chExt cx="2136" cy="1403"/>
          </a:xfrm>
        </p:grpSpPr>
        <p:sp>
          <p:nvSpPr>
            <p:cNvPr id="9318" name="Freeform 103"/>
            <p:cNvSpPr>
              <a:spLocks/>
            </p:cNvSpPr>
            <p:nvPr/>
          </p:nvSpPr>
          <p:spPr bwMode="auto">
            <a:xfrm>
              <a:off x="4053" y="901"/>
              <a:ext cx="1479" cy="1042"/>
            </a:xfrm>
            <a:custGeom>
              <a:avLst/>
              <a:gdLst>
                <a:gd name="T0" fmla="*/ 447 w 1479"/>
                <a:gd name="T1" fmla="*/ 23 h 1042"/>
                <a:gd name="T2" fmla="*/ 1113 w 1479"/>
                <a:gd name="T3" fmla="*/ 149 h 1042"/>
                <a:gd name="T4" fmla="*/ 1413 w 1479"/>
                <a:gd name="T5" fmla="*/ 917 h 1042"/>
                <a:gd name="T6" fmla="*/ 717 w 1479"/>
                <a:gd name="T7" fmla="*/ 899 h 1042"/>
                <a:gd name="T8" fmla="*/ 249 w 1479"/>
                <a:gd name="T9" fmla="*/ 983 h 1042"/>
                <a:gd name="T10" fmla="*/ 69 w 1479"/>
                <a:gd name="T11" fmla="*/ 646 h 1042"/>
                <a:gd name="T12" fmla="*/ 63 w 1479"/>
                <a:gd name="T13" fmla="*/ 166 h 1042"/>
                <a:gd name="T14" fmla="*/ 447 w 1479"/>
                <a:gd name="T15" fmla="*/ 23 h 10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79"/>
                <a:gd name="T25" fmla="*/ 0 h 1042"/>
                <a:gd name="T26" fmla="*/ 1479 w 1479"/>
                <a:gd name="T27" fmla="*/ 1042 h 10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79" h="1042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9319" name="Oval 104"/>
            <p:cNvSpPr>
              <a:spLocks noChangeAspect="1" noChangeArrowheads="1"/>
            </p:cNvSpPr>
            <p:nvPr/>
          </p:nvSpPr>
          <p:spPr bwMode="auto">
            <a:xfrm>
              <a:off x="4261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9320" name="Oval 105"/>
            <p:cNvSpPr>
              <a:spLocks noChangeAspect="1" noChangeArrowheads="1"/>
            </p:cNvSpPr>
            <p:nvPr/>
          </p:nvSpPr>
          <p:spPr bwMode="auto">
            <a:xfrm>
              <a:off x="3396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9321" name="Oval 106"/>
            <p:cNvSpPr>
              <a:spLocks noChangeAspect="1" noChangeArrowheads="1"/>
            </p:cNvSpPr>
            <p:nvPr/>
          </p:nvSpPr>
          <p:spPr bwMode="auto">
            <a:xfrm>
              <a:off x="4260" y="1056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9322" name="Oval 107"/>
            <p:cNvSpPr>
              <a:spLocks noChangeAspect="1" noChangeArrowheads="1"/>
            </p:cNvSpPr>
            <p:nvPr/>
          </p:nvSpPr>
          <p:spPr bwMode="auto">
            <a:xfrm>
              <a:off x="3780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9323" name="AutoShape 108"/>
            <p:cNvCxnSpPr>
              <a:cxnSpLocks noChangeAspect="1" noChangeShapeType="1"/>
              <a:stCxn id="9321" idx="2"/>
              <a:endCxn id="9320" idx="0"/>
            </p:cNvCxnSpPr>
            <p:nvPr/>
          </p:nvCxnSpPr>
          <p:spPr bwMode="auto">
            <a:xfrm rot="10800000" flipV="1">
              <a:off x="3511" y="1171"/>
              <a:ext cx="736" cy="386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4" name="AutoShape 109"/>
            <p:cNvCxnSpPr>
              <a:cxnSpLocks noChangeAspect="1" noChangeShapeType="1"/>
              <a:stCxn id="9322" idx="2"/>
              <a:endCxn id="9320" idx="4"/>
            </p:cNvCxnSpPr>
            <p:nvPr/>
          </p:nvCxnSpPr>
          <p:spPr bwMode="auto">
            <a:xfrm rot="10800000">
              <a:off x="3511" y="1800"/>
              <a:ext cx="262" cy="38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5" name="AutoShape 110"/>
            <p:cNvCxnSpPr>
              <a:cxnSpLocks noChangeAspect="1" noChangeShapeType="1"/>
              <a:stCxn id="9322" idx="6"/>
              <a:endCxn id="9319" idx="3"/>
            </p:cNvCxnSpPr>
            <p:nvPr/>
          </p:nvCxnSpPr>
          <p:spPr bwMode="auto">
            <a:xfrm flipV="1">
              <a:off x="4016" y="1773"/>
              <a:ext cx="278" cy="41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6" name="AutoShape 111"/>
            <p:cNvCxnSpPr>
              <a:cxnSpLocks noChangeAspect="1" noChangeShapeType="1"/>
              <a:stCxn id="9321" idx="4"/>
              <a:endCxn id="9319" idx="0"/>
            </p:cNvCxnSpPr>
            <p:nvPr/>
          </p:nvCxnSpPr>
          <p:spPr bwMode="auto">
            <a:xfrm>
              <a:off x="4375" y="1298"/>
              <a:ext cx="1" cy="25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7" name="AutoShape 112"/>
            <p:cNvCxnSpPr>
              <a:cxnSpLocks noChangeAspect="1" noChangeShapeType="1"/>
              <a:stCxn id="9320" idx="6"/>
              <a:endCxn id="9319" idx="2"/>
            </p:cNvCxnSpPr>
            <p:nvPr/>
          </p:nvCxnSpPr>
          <p:spPr bwMode="auto">
            <a:xfrm>
              <a:off x="3632" y="1679"/>
              <a:ext cx="6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8" name="Oval 113"/>
            <p:cNvSpPr>
              <a:spLocks noChangeAspect="1" noChangeArrowheads="1"/>
            </p:cNvSpPr>
            <p:nvPr/>
          </p:nvSpPr>
          <p:spPr bwMode="auto">
            <a:xfrm>
              <a:off x="5119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9329" name="AutoShape 114"/>
            <p:cNvCxnSpPr>
              <a:cxnSpLocks noChangeAspect="1" noChangeShapeType="1"/>
              <a:stCxn id="9332" idx="6"/>
              <a:endCxn id="9328" idx="4"/>
            </p:cNvCxnSpPr>
            <p:nvPr/>
          </p:nvCxnSpPr>
          <p:spPr bwMode="auto">
            <a:xfrm flipV="1">
              <a:off x="4970" y="1806"/>
              <a:ext cx="264" cy="38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0" name="AutoShape 115"/>
            <p:cNvCxnSpPr>
              <a:cxnSpLocks noChangeAspect="1" noChangeShapeType="1"/>
              <a:stCxn id="9328" idx="0"/>
              <a:endCxn id="9321" idx="6"/>
            </p:cNvCxnSpPr>
            <p:nvPr/>
          </p:nvCxnSpPr>
          <p:spPr bwMode="auto">
            <a:xfrm rot="5400000" flipH="1">
              <a:off x="4678" y="995"/>
              <a:ext cx="380" cy="7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1" name="AutoShape 116"/>
            <p:cNvCxnSpPr>
              <a:cxnSpLocks noChangeAspect="1" noChangeShapeType="1"/>
              <a:stCxn id="9319" idx="6"/>
              <a:endCxn id="9328" idx="2"/>
            </p:cNvCxnSpPr>
            <p:nvPr/>
          </p:nvCxnSpPr>
          <p:spPr bwMode="auto">
            <a:xfrm>
              <a:off x="4503" y="1679"/>
              <a:ext cx="603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32" name="Oval 117"/>
            <p:cNvSpPr>
              <a:spLocks noChangeAspect="1" noChangeArrowheads="1"/>
            </p:cNvSpPr>
            <p:nvPr/>
          </p:nvSpPr>
          <p:spPr bwMode="auto">
            <a:xfrm>
              <a:off x="4734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9333" name="AutoShape 118"/>
            <p:cNvCxnSpPr>
              <a:cxnSpLocks noChangeAspect="1" noChangeShapeType="1"/>
              <a:stCxn id="9319" idx="5"/>
              <a:endCxn id="9332" idx="2"/>
            </p:cNvCxnSpPr>
            <p:nvPr/>
          </p:nvCxnSpPr>
          <p:spPr bwMode="auto">
            <a:xfrm rot="16200000" flipH="1">
              <a:off x="4385" y="1846"/>
              <a:ext cx="415" cy="26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34" name="Text Box 119"/>
            <p:cNvSpPr txBox="1">
              <a:spLocks noChangeArrowheads="1"/>
            </p:cNvSpPr>
            <p:nvPr/>
          </p:nvSpPr>
          <p:spPr bwMode="auto">
            <a:xfrm>
              <a:off x="4408" y="9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335" name="Text Box 120"/>
            <p:cNvSpPr txBox="1">
              <a:spLocks noChangeArrowheads="1"/>
            </p:cNvSpPr>
            <p:nvPr/>
          </p:nvSpPr>
          <p:spPr bwMode="auto">
            <a:xfrm>
              <a:off x="5284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9336" name="Text Box 121"/>
            <p:cNvSpPr txBox="1">
              <a:spLocks noChangeArrowheads="1"/>
            </p:cNvSpPr>
            <p:nvPr/>
          </p:nvSpPr>
          <p:spPr bwMode="auto">
            <a:xfrm>
              <a:off x="4428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9337" name="Text Box 122"/>
            <p:cNvSpPr txBox="1">
              <a:spLocks noChangeArrowheads="1"/>
            </p:cNvSpPr>
            <p:nvPr/>
          </p:nvSpPr>
          <p:spPr bwMode="auto">
            <a:xfrm>
              <a:off x="3564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9338" name="Text Box 123"/>
            <p:cNvSpPr txBox="1">
              <a:spLocks noChangeArrowheads="1"/>
            </p:cNvSpPr>
            <p:nvPr/>
          </p:nvSpPr>
          <p:spPr bwMode="auto">
            <a:xfrm>
              <a:off x="3736" y="18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9339" name="Text Box 124"/>
            <p:cNvSpPr txBox="1">
              <a:spLocks noChangeArrowheads="1"/>
            </p:cNvSpPr>
            <p:nvPr/>
          </p:nvSpPr>
          <p:spPr bwMode="auto">
            <a:xfrm>
              <a:off x="4848" y="18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9340" name="Text Box 125"/>
            <p:cNvSpPr txBox="1">
              <a:spLocks noChangeArrowheads="1"/>
            </p:cNvSpPr>
            <p:nvPr/>
          </p:nvSpPr>
          <p:spPr bwMode="auto">
            <a:xfrm>
              <a:off x="4936" y="106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341" name="Text Box 126"/>
            <p:cNvSpPr txBox="1">
              <a:spLocks noChangeArrowheads="1"/>
            </p:cNvSpPr>
            <p:nvPr/>
          </p:nvSpPr>
          <p:spPr bwMode="auto">
            <a:xfrm>
              <a:off x="3588" y="11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342" name="Text Box 127"/>
            <p:cNvSpPr txBox="1">
              <a:spLocks noChangeArrowheads="1"/>
            </p:cNvSpPr>
            <p:nvPr/>
          </p:nvSpPr>
          <p:spPr bwMode="auto">
            <a:xfrm>
              <a:off x="3828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343" name="Text Box 128"/>
            <p:cNvSpPr txBox="1">
              <a:spLocks noChangeArrowheads="1"/>
            </p:cNvSpPr>
            <p:nvPr/>
          </p:nvSpPr>
          <p:spPr bwMode="auto">
            <a:xfrm>
              <a:off x="4740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44" name="Text Box 129"/>
            <p:cNvSpPr txBox="1">
              <a:spLocks noChangeArrowheads="1"/>
            </p:cNvSpPr>
            <p:nvPr/>
          </p:nvSpPr>
          <p:spPr bwMode="auto">
            <a:xfrm>
              <a:off x="3396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345" name="Text Box 130"/>
            <p:cNvSpPr txBox="1">
              <a:spLocks noChangeArrowheads="1"/>
            </p:cNvSpPr>
            <p:nvPr/>
          </p:nvSpPr>
          <p:spPr bwMode="auto">
            <a:xfrm>
              <a:off x="5124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346" name="Text Box 131"/>
            <p:cNvSpPr txBox="1">
              <a:spLocks noChangeArrowheads="1"/>
            </p:cNvSpPr>
            <p:nvPr/>
          </p:nvSpPr>
          <p:spPr bwMode="auto">
            <a:xfrm>
              <a:off x="4164" y="12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347" name="Text Box 132"/>
            <p:cNvSpPr txBox="1">
              <a:spLocks noChangeArrowheads="1"/>
            </p:cNvSpPr>
            <p:nvPr/>
          </p:nvSpPr>
          <p:spPr bwMode="auto">
            <a:xfrm>
              <a:off x="4068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348" name="Text Box 133"/>
            <p:cNvSpPr txBox="1">
              <a:spLocks noChangeArrowheads="1"/>
            </p:cNvSpPr>
            <p:nvPr/>
          </p:nvSpPr>
          <p:spPr bwMode="auto">
            <a:xfrm>
              <a:off x="4476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9287" name="Freeform 134"/>
          <p:cNvSpPr>
            <a:spLocks/>
          </p:cNvSpPr>
          <p:nvPr/>
        </p:nvSpPr>
        <p:spPr bwMode="auto">
          <a:xfrm>
            <a:off x="7280275" y="4114801"/>
            <a:ext cx="3105150" cy="2390775"/>
          </a:xfrm>
          <a:custGeom>
            <a:avLst/>
            <a:gdLst>
              <a:gd name="T0" fmla="*/ 1406525 w 1956"/>
              <a:gd name="T1" fmla="*/ 36513 h 1506"/>
              <a:gd name="T2" fmla="*/ 2463800 w 1956"/>
              <a:gd name="T3" fmla="*/ 236538 h 1506"/>
              <a:gd name="T4" fmla="*/ 2940050 w 1956"/>
              <a:gd name="T5" fmla="*/ 1455737 h 1506"/>
              <a:gd name="T6" fmla="*/ 1473200 w 1956"/>
              <a:gd name="T7" fmla="*/ 1476375 h 1506"/>
              <a:gd name="T8" fmla="*/ 863600 w 1956"/>
              <a:gd name="T9" fmla="*/ 2247900 h 1506"/>
              <a:gd name="T10" fmla="*/ 177800 w 1956"/>
              <a:gd name="T11" fmla="*/ 2295525 h 1506"/>
              <a:gd name="T12" fmla="*/ 53975 w 1956"/>
              <a:gd name="T13" fmla="*/ 1676400 h 1506"/>
              <a:gd name="T14" fmla="*/ 501650 w 1956"/>
              <a:gd name="T15" fmla="*/ 1400175 h 1506"/>
              <a:gd name="T16" fmla="*/ 806450 w 1956"/>
              <a:gd name="T17" fmla="*/ 1025525 h 1506"/>
              <a:gd name="T18" fmla="*/ 796925 w 1956"/>
              <a:gd name="T19" fmla="*/ 263525 h 1506"/>
              <a:gd name="T20" fmla="*/ 1406525 w 1956"/>
              <a:gd name="T21" fmla="*/ 36513 h 15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56"/>
              <a:gd name="T34" fmla="*/ 0 h 1506"/>
              <a:gd name="T35" fmla="*/ 1956 w 1956"/>
              <a:gd name="T36" fmla="*/ 1506 h 150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56" h="1506">
                <a:moveTo>
                  <a:pt x="886" y="23"/>
                </a:moveTo>
                <a:cubicBezTo>
                  <a:pt x="1061" y="20"/>
                  <a:pt x="1391" y="0"/>
                  <a:pt x="1552" y="149"/>
                </a:cubicBezTo>
                <a:cubicBezTo>
                  <a:pt x="1713" y="298"/>
                  <a:pt x="1956" y="787"/>
                  <a:pt x="1852" y="917"/>
                </a:cubicBezTo>
                <a:cubicBezTo>
                  <a:pt x="1748" y="1047"/>
                  <a:pt x="1146" y="847"/>
                  <a:pt x="928" y="930"/>
                </a:cubicBezTo>
                <a:cubicBezTo>
                  <a:pt x="710" y="1013"/>
                  <a:pt x="680" y="1330"/>
                  <a:pt x="544" y="1416"/>
                </a:cubicBezTo>
                <a:cubicBezTo>
                  <a:pt x="408" y="1502"/>
                  <a:pt x="197" y="1506"/>
                  <a:pt x="112" y="1446"/>
                </a:cubicBezTo>
                <a:cubicBezTo>
                  <a:pt x="27" y="1386"/>
                  <a:pt x="0" y="1150"/>
                  <a:pt x="34" y="1056"/>
                </a:cubicBezTo>
                <a:cubicBezTo>
                  <a:pt x="68" y="962"/>
                  <a:pt x="237" y="950"/>
                  <a:pt x="316" y="882"/>
                </a:cubicBezTo>
                <a:cubicBezTo>
                  <a:pt x="395" y="814"/>
                  <a:pt x="477" y="765"/>
                  <a:pt x="508" y="646"/>
                </a:cubicBezTo>
                <a:cubicBezTo>
                  <a:pt x="539" y="527"/>
                  <a:pt x="439" y="270"/>
                  <a:pt x="502" y="166"/>
                </a:cubicBezTo>
                <a:cubicBezTo>
                  <a:pt x="565" y="62"/>
                  <a:pt x="711" y="26"/>
                  <a:pt x="886" y="2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9288" name="Oval 135"/>
          <p:cNvSpPr>
            <a:spLocks noChangeAspect="1" noChangeArrowheads="1"/>
          </p:cNvSpPr>
          <p:nvPr/>
        </p:nvSpPr>
        <p:spPr bwMode="auto">
          <a:xfrm>
            <a:off x="8307388" y="51673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289" name="Oval 136"/>
          <p:cNvSpPr>
            <a:spLocks noChangeAspect="1" noChangeArrowheads="1"/>
          </p:cNvSpPr>
          <p:nvPr/>
        </p:nvSpPr>
        <p:spPr bwMode="auto">
          <a:xfrm>
            <a:off x="6934201" y="51673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290" name="Oval 137"/>
          <p:cNvSpPr>
            <a:spLocks noChangeAspect="1" noChangeArrowheads="1"/>
          </p:cNvSpPr>
          <p:nvPr/>
        </p:nvSpPr>
        <p:spPr bwMode="auto">
          <a:xfrm>
            <a:off x="8305801" y="436086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91" name="Oval 138"/>
          <p:cNvSpPr>
            <a:spLocks noChangeAspect="1" noChangeArrowheads="1"/>
          </p:cNvSpPr>
          <p:nvPr/>
        </p:nvSpPr>
        <p:spPr bwMode="auto">
          <a:xfrm>
            <a:off x="7543801" y="597535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9292" name="AutoShape 139"/>
          <p:cNvCxnSpPr>
            <a:cxnSpLocks noChangeAspect="1" noChangeShapeType="1"/>
            <a:stCxn id="9290" idx="2"/>
            <a:endCxn id="9289" idx="0"/>
          </p:cNvCxnSpPr>
          <p:nvPr/>
        </p:nvCxnSpPr>
        <p:spPr bwMode="auto">
          <a:xfrm rot="10800000" flipV="1">
            <a:off x="7116763" y="4543426"/>
            <a:ext cx="1168400" cy="612775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3" name="AutoShape 140"/>
          <p:cNvCxnSpPr>
            <a:cxnSpLocks noChangeAspect="1" noChangeShapeType="1"/>
            <a:stCxn id="9291" idx="2"/>
            <a:endCxn id="9289" idx="4"/>
          </p:cNvCxnSpPr>
          <p:nvPr/>
        </p:nvCxnSpPr>
        <p:spPr bwMode="auto">
          <a:xfrm rot="10800000">
            <a:off x="7116763" y="5541963"/>
            <a:ext cx="4064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4" name="AutoShape 141"/>
          <p:cNvCxnSpPr>
            <a:cxnSpLocks noChangeAspect="1" noChangeShapeType="1"/>
            <a:stCxn id="9291" idx="6"/>
            <a:endCxn id="9288" idx="3"/>
          </p:cNvCxnSpPr>
          <p:nvPr/>
        </p:nvCxnSpPr>
        <p:spPr bwMode="auto">
          <a:xfrm flipV="1">
            <a:off x="7927975" y="5499101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5" name="AutoShape 142"/>
          <p:cNvCxnSpPr>
            <a:cxnSpLocks noChangeAspect="1" noChangeShapeType="1"/>
            <a:stCxn id="9290" idx="4"/>
            <a:endCxn id="9288" idx="0"/>
          </p:cNvCxnSpPr>
          <p:nvPr/>
        </p:nvCxnSpPr>
        <p:spPr bwMode="auto">
          <a:xfrm>
            <a:off x="8488364" y="4745039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6" name="AutoShape 143"/>
          <p:cNvCxnSpPr>
            <a:cxnSpLocks noChangeAspect="1" noChangeShapeType="1"/>
            <a:stCxn id="9289" idx="6"/>
            <a:endCxn id="9288" idx="2"/>
          </p:cNvCxnSpPr>
          <p:nvPr/>
        </p:nvCxnSpPr>
        <p:spPr bwMode="auto">
          <a:xfrm>
            <a:off x="7308850" y="534987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97" name="Oval 144"/>
          <p:cNvSpPr>
            <a:spLocks noChangeAspect="1" noChangeArrowheads="1"/>
          </p:cNvSpPr>
          <p:nvPr/>
        </p:nvSpPr>
        <p:spPr bwMode="auto">
          <a:xfrm>
            <a:off x="9669463" y="51673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9298" name="AutoShape 145"/>
          <p:cNvCxnSpPr>
            <a:cxnSpLocks noChangeAspect="1" noChangeShapeType="1"/>
            <a:stCxn id="9301" idx="6"/>
            <a:endCxn id="9297" idx="4"/>
          </p:cNvCxnSpPr>
          <p:nvPr/>
        </p:nvCxnSpPr>
        <p:spPr bwMode="auto">
          <a:xfrm flipV="1">
            <a:off x="9432925" y="5551489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9" name="AutoShape 146"/>
          <p:cNvCxnSpPr>
            <a:cxnSpLocks noChangeAspect="1" noChangeShapeType="1"/>
            <a:stCxn id="9297" idx="0"/>
            <a:endCxn id="9290" idx="6"/>
          </p:cNvCxnSpPr>
          <p:nvPr/>
        </p:nvCxnSpPr>
        <p:spPr bwMode="auto">
          <a:xfrm rot="5400000" flipH="1">
            <a:off x="8969375" y="4264025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0" name="AutoShape 147"/>
          <p:cNvCxnSpPr>
            <a:cxnSpLocks noChangeAspect="1" noChangeShapeType="1"/>
            <a:stCxn id="9288" idx="6"/>
            <a:endCxn id="9297" idx="2"/>
          </p:cNvCxnSpPr>
          <p:nvPr/>
        </p:nvCxnSpPr>
        <p:spPr bwMode="auto">
          <a:xfrm>
            <a:off x="8691563" y="5349875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01" name="Oval 148"/>
          <p:cNvSpPr>
            <a:spLocks noChangeAspect="1" noChangeArrowheads="1"/>
          </p:cNvSpPr>
          <p:nvPr/>
        </p:nvSpPr>
        <p:spPr bwMode="auto">
          <a:xfrm>
            <a:off x="9058276" y="59753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9302" name="AutoShape 149"/>
          <p:cNvCxnSpPr>
            <a:cxnSpLocks noChangeAspect="1" noChangeShapeType="1"/>
            <a:stCxn id="9288" idx="5"/>
            <a:endCxn id="9301" idx="2"/>
          </p:cNvCxnSpPr>
          <p:nvPr/>
        </p:nvCxnSpPr>
        <p:spPr bwMode="auto">
          <a:xfrm rot="16200000" flipH="1">
            <a:off x="8504238" y="5614988"/>
            <a:ext cx="658813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03" name="Text Box 150"/>
          <p:cNvSpPr txBox="1">
            <a:spLocks noChangeArrowheads="1"/>
          </p:cNvSpPr>
          <p:nvPr/>
        </p:nvSpPr>
        <p:spPr bwMode="auto">
          <a:xfrm>
            <a:off x="8540750" y="4132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304" name="Text Box 151"/>
          <p:cNvSpPr txBox="1">
            <a:spLocks noChangeArrowheads="1"/>
          </p:cNvSpPr>
          <p:nvPr/>
        </p:nvSpPr>
        <p:spPr bwMode="auto">
          <a:xfrm>
            <a:off x="9931400" y="49593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9305" name="Text Box 152"/>
          <p:cNvSpPr txBox="1">
            <a:spLocks noChangeArrowheads="1"/>
          </p:cNvSpPr>
          <p:nvPr/>
        </p:nvSpPr>
        <p:spPr bwMode="auto">
          <a:xfrm>
            <a:off x="8572500" y="49593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306" name="Text Box 153"/>
          <p:cNvSpPr txBox="1">
            <a:spLocks noChangeArrowheads="1"/>
          </p:cNvSpPr>
          <p:nvPr/>
        </p:nvSpPr>
        <p:spPr bwMode="auto">
          <a:xfrm>
            <a:off x="7200900" y="49593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9307" name="Text Box 154"/>
          <p:cNvSpPr txBox="1">
            <a:spLocks noChangeArrowheads="1"/>
          </p:cNvSpPr>
          <p:nvPr/>
        </p:nvSpPr>
        <p:spPr bwMode="auto">
          <a:xfrm>
            <a:off x="7473950" y="56832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9308" name="Text Box 155"/>
          <p:cNvSpPr txBox="1">
            <a:spLocks noChangeArrowheads="1"/>
          </p:cNvSpPr>
          <p:nvPr/>
        </p:nvSpPr>
        <p:spPr bwMode="auto">
          <a:xfrm>
            <a:off x="9239250" y="56832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9309" name="Text Box 156"/>
          <p:cNvSpPr txBox="1">
            <a:spLocks noChangeArrowheads="1"/>
          </p:cNvSpPr>
          <p:nvPr/>
        </p:nvSpPr>
        <p:spPr bwMode="auto">
          <a:xfrm>
            <a:off x="9378950" y="43751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310" name="Text Box 157"/>
          <p:cNvSpPr txBox="1">
            <a:spLocks noChangeArrowheads="1"/>
          </p:cNvSpPr>
          <p:nvPr/>
        </p:nvSpPr>
        <p:spPr bwMode="auto">
          <a:xfrm>
            <a:off x="7239000" y="4437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311" name="Text Box 158"/>
          <p:cNvSpPr txBox="1">
            <a:spLocks noChangeArrowheads="1"/>
          </p:cNvSpPr>
          <p:nvPr/>
        </p:nvSpPr>
        <p:spPr bwMode="auto">
          <a:xfrm>
            <a:off x="7620000" y="5046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312" name="Text Box 159"/>
          <p:cNvSpPr txBox="1">
            <a:spLocks noChangeArrowheads="1"/>
          </p:cNvSpPr>
          <p:nvPr/>
        </p:nvSpPr>
        <p:spPr bwMode="auto">
          <a:xfrm>
            <a:off x="9067800" y="5046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313" name="Text Box 160"/>
          <p:cNvSpPr txBox="1">
            <a:spLocks noChangeArrowheads="1"/>
          </p:cNvSpPr>
          <p:nvPr/>
        </p:nvSpPr>
        <p:spPr bwMode="auto">
          <a:xfrm>
            <a:off x="6934200" y="5846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314" name="Text Box 161"/>
          <p:cNvSpPr txBox="1">
            <a:spLocks noChangeArrowheads="1"/>
          </p:cNvSpPr>
          <p:nvPr/>
        </p:nvSpPr>
        <p:spPr bwMode="auto">
          <a:xfrm>
            <a:off x="9677400" y="5846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315" name="Text Box 162"/>
          <p:cNvSpPr txBox="1">
            <a:spLocks noChangeArrowheads="1"/>
          </p:cNvSpPr>
          <p:nvPr/>
        </p:nvSpPr>
        <p:spPr bwMode="auto">
          <a:xfrm>
            <a:off x="8153400" y="4741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316" name="Text Box 163"/>
          <p:cNvSpPr txBox="1">
            <a:spLocks noChangeArrowheads="1"/>
          </p:cNvSpPr>
          <p:nvPr/>
        </p:nvSpPr>
        <p:spPr bwMode="auto">
          <a:xfrm>
            <a:off x="8001000" y="5580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317" name="Text Box 164"/>
          <p:cNvSpPr txBox="1">
            <a:spLocks noChangeArrowheads="1"/>
          </p:cNvSpPr>
          <p:nvPr/>
        </p:nvSpPr>
        <p:spPr bwMode="auto">
          <a:xfrm>
            <a:off x="8648700" y="5580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8784103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(cont.)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096FBA5-46C1-4AFE-AEA7-EAFF5718DE02}" type="slidenum">
              <a:rPr lang="en-US" altLang="lv-LV" sz="1400"/>
              <a:pPr eaLnBrk="1" hangingPunct="1"/>
              <a:t>9</a:t>
            </a:fld>
            <a:endParaRPr lang="en-US" altLang="lv-LV" sz="1400"/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Shortest Paths</a:t>
            </a:r>
          </a:p>
        </p:txBody>
      </p:sp>
      <p:sp>
        <p:nvSpPr>
          <p:cNvPr id="10245" name="Freeform 2051"/>
          <p:cNvSpPr>
            <a:spLocks/>
          </p:cNvSpPr>
          <p:nvPr/>
        </p:nvSpPr>
        <p:spPr bwMode="auto">
          <a:xfrm>
            <a:off x="2192339" y="1695450"/>
            <a:ext cx="3711575" cy="2387600"/>
          </a:xfrm>
          <a:custGeom>
            <a:avLst/>
            <a:gdLst>
              <a:gd name="T0" fmla="*/ 2017712 w 2338"/>
              <a:gd name="T1" fmla="*/ 0 h 1504"/>
              <a:gd name="T2" fmla="*/ 3168649 w 2338"/>
              <a:gd name="T3" fmla="*/ 292100 h 1504"/>
              <a:gd name="T4" fmla="*/ 3503613 w 2338"/>
              <a:gd name="T5" fmla="*/ 1508125 h 1504"/>
              <a:gd name="T6" fmla="*/ 1922462 w 2338"/>
              <a:gd name="T7" fmla="*/ 1514475 h 1504"/>
              <a:gd name="T8" fmla="*/ 1455737 w 2338"/>
              <a:gd name="T9" fmla="*/ 2181225 h 1504"/>
              <a:gd name="T10" fmla="*/ 665162 w 2338"/>
              <a:gd name="T11" fmla="*/ 2352675 h 1504"/>
              <a:gd name="T12" fmla="*/ 160337 w 2338"/>
              <a:gd name="T13" fmla="*/ 1971675 h 1504"/>
              <a:gd name="T14" fmla="*/ 65087 w 2338"/>
              <a:gd name="T15" fmla="*/ 990600 h 1504"/>
              <a:gd name="T16" fmla="*/ 550862 w 2338"/>
              <a:gd name="T17" fmla="*/ 219075 h 1504"/>
              <a:gd name="T18" fmla="*/ 1370012 w 2338"/>
              <a:gd name="T19" fmla="*/ 47625 h 1504"/>
              <a:gd name="T20" fmla="*/ 2017712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0246" name="Oval 2052"/>
          <p:cNvSpPr>
            <a:spLocks noChangeAspect="1" noChangeArrowheads="1"/>
          </p:cNvSpPr>
          <p:nvPr/>
        </p:nvSpPr>
        <p:spPr bwMode="auto">
          <a:xfrm>
            <a:off x="3716338" y="271145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0247" name="Oval 2053"/>
          <p:cNvSpPr>
            <a:spLocks noChangeAspect="1" noChangeArrowheads="1"/>
          </p:cNvSpPr>
          <p:nvPr/>
        </p:nvSpPr>
        <p:spPr bwMode="auto">
          <a:xfrm>
            <a:off x="2343151" y="271145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248" name="Oval 2054"/>
          <p:cNvSpPr>
            <a:spLocks noChangeAspect="1" noChangeArrowheads="1"/>
          </p:cNvSpPr>
          <p:nvPr/>
        </p:nvSpPr>
        <p:spPr bwMode="auto">
          <a:xfrm>
            <a:off x="3714751" y="19050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49" name="Oval 2055"/>
          <p:cNvSpPr>
            <a:spLocks noChangeAspect="1" noChangeArrowheads="1"/>
          </p:cNvSpPr>
          <p:nvPr/>
        </p:nvSpPr>
        <p:spPr bwMode="auto">
          <a:xfrm>
            <a:off x="2952751" y="3519488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0250" name="AutoShape 2056"/>
          <p:cNvCxnSpPr>
            <a:cxnSpLocks noChangeAspect="1" noChangeShapeType="1"/>
            <a:stCxn id="10248" idx="2"/>
            <a:endCxn id="10247" idx="0"/>
          </p:cNvCxnSpPr>
          <p:nvPr/>
        </p:nvCxnSpPr>
        <p:spPr bwMode="auto">
          <a:xfrm rot="10800000" flipV="1">
            <a:off x="2525713" y="208756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2057"/>
          <p:cNvCxnSpPr>
            <a:cxnSpLocks noChangeAspect="1" noChangeShapeType="1"/>
            <a:stCxn id="10249" idx="2"/>
            <a:endCxn id="10247" idx="4"/>
          </p:cNvCxnSpPr>
          <p:nvPr/>
        </p:nvCxnSpPr>
        <p:spPr bwMode="auto">
          <a:xfrm rot="10800000">
            <a:off x="2525713" y="3095626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2058"/>
          <p:cNvCxnSpPr>
            <a:cxnSpLocks noChangeAspect="1" noChangeShapeType="1"/>
            <a:stCxn id="10249" idx="6"/>
            <a:endCxn id="10246" idx="3"/>
          </p:cNvCxnSpPr>
          <p:nvPr/>
        </p:nvCxnSpPr>
        <p:spPr bwMode="auto">
          <a:xfrm flipV="1">
            <a:off x="3336925" y="304323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2059"/>
          <p:cNvCxnSpPr>
            <a:cxnSpLocks noChangeAspect="1" noChangeShapeType="1"/>
            <a:stCxn id="10248" idx="4"/>
            <a:endCxn id="10246" idx="0"/>
          </p:cNvCxnSpPr>
          <p:nvPr/>
        </p:nvCxnSpPr>
        <p:spPr bwMode="auto">
          <a:xfrm>
            <a:off x="3897314" y="2289175"/>
            <a:ext cx="1587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2060"/>
          <p:cNvCxnSpPr>
            <a:cxnSpLocks noChangeAspect="1" noChangeShapeType="1"/>
            <a:stCxn id="10247" idx="6"/>
            <a:endCxn id="10246" idx="2"/>
          </p:cNvCxnSpPr>
          <p:nvPr/>
        </p:nvCxnSpPr>
        <p:spPr bwMode="auto">
          <a:xfrm>
            <a:off x="2727326" y="289401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Oval 2061"/>
          <p:cNvSpPr>
            <a:spLocks noChangeAspect="1" noChangeArrowheads="1"/>
          </p:cNvSpPr>
          <p:nvPr/>
        </p:nvSpPr>
        <p:spPr bwMode="auto">
          <a:xfrm>
            <a:off x="5078413" y="271145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0256" name="AutoShape 2062"/>
          <p:cNvCxnSpPr>
            <a:cxnSpLocks noChangeAspect="1" noChangeShapeType="1"/>
            <a:stCxn id="10259" idx="6"/>
            <a:endCxn id="10255" idx="4"/>
          </p:cNvCxnSpPr>
          <p:nvPr/>
        </p:nvCxnSpPr>
        <p:spPr bwMode="auto">
          <a:xfrm flipV="1">
            <a:off x="4841875" y="3095626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2063"/>
          <p:cNvCxnSpPr>
            <a:cxnSpLocks noChangeAspect="1" noChangeShapeType="1"/>
            <a:stCxn id="10255" idx="0"/>
            <a:endCxn id="10248" idx="6"/>
          </p:cNvCxnSpPr>
          <p:nvPr/>
        </p:nvCxnSpPr>
        <p:spPr bwMode="auto">
          <a:xfrm rot="5400000" flipH="1">
            <a:off x="4378325" y="1808163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2064"/>
          <p:cNvCxnSpPr>
            <a:cxnSpLocks noChangeAspect="1" noChangeShapeType="1"/>
            <a:stCxn id="10246" idx="6"/>
            <a:endCxn id="10255" idx="2"/>
          </p:cNvCxnSpPr>
          <p:nvPr/>
        </p:nvCxnSpPr>
        <p:spPr bwMode="auto">
          <a:xfrm>
            <a:off x="4100513" y="2894013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Oval 2065"/>
          <p:cNvSpPr>
            <a:spLocks noChangeAspect="1" noChangeArrowheads="1"/>
          </p:cNvSpPr>
          <p:nvPr/>
        </p:nvSpPr>
        <p:spPr bwMode="auto">
          <a:xfrm>
            <a:off x="4467226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10260" name="AutoShape 2066"/>
          <p:cNvCxnSpPr>
            <a:cxnSpLocks noChangeAspect="1" noChangeShapeType="1"/>
            <a:stCxn id="10246" idx="5"/>
            <a:endCxn id="10259" idx="2"/>
          </p:cNvCxnSpPr>
          <p:nvPr/>
        </p:nvCxnSpPr>
        <p:spPr bwMode="auto">
          <a:xfrm rot="16200000" flipH="1">
            <a:off x="3913188" y="3159125"/>
            <a:ext cx="658812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1" name="Text Box 2067"/>
          <p:cNvSpPr txBox="1">
            <a:spLocks noChangeArrowheads="1"/>
          </p:cNvSpPr>
          <p:nvPr/>
        </p:nvSpPr>
        <p:spPr bwMode="auto">
          <a:xfrm>
            <a:off x="3949700" y="1676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62" name="Text Box 2068"/>
          <p:cNvSpPr txBox="1">
            <a:spLocks noChangeArrowheads="1"/>
          </p:cNvSpPr>
          <p:nvPr/>
        </p:nvSpPr>
        <p:spPr bwMode="auto">
          <a:xfrm>
            <a:off x="5340350" y="250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263" name="Text Box 2069"/>
          <p:cNvSpPr txBox="1">
            <a:spLocks noChangeArrowheads="1"/>
          </p:cNvSpPr>
          <p:nvPr/>
        </p:nvSpPr>
        <p:spPr bwMode="auto">
          <a:xfrm>
            <a:off x="3981450" y="250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264" name="Text Box 2070"/>
          <p:cNvSpPr txBox="1">
            <a:spLocks noChangeArrowheads="1"/>
          </p:cNvSpPr>
          <p:nvPr/>
        </p:nvSpPr>
        <p:spPr bwMode="auto">
          <a:xfrm>
            <a:off x="2609850" y="250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0265" name="Text Box 2071"/>
          <p:cNvSpPr txBox="1">
            <a:spLocks noChangeArrowheads="1"/>
          </p:cNvSpPr>
          <p:nvPr/>
        </p:nvSpPr>
        <p:spPr bwMode="auto">
          <a:xfrm>
            <a:off x="2824163" y="3227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0266" name="Text Box 2072"/>
          <p:cNvSpPr txBox="1">
            <a:spLocks noChangeArrowheads="1"/>
          </p:cNvSpPr>
          <p:nvPr/>
        </p:nvSpPr>
        <p:spPr bwMode="auto">
          <a:xfrm>
            <a:off x="4648200" y="3227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0267" name="Text Box 2073"/>
          <p:cNvSpPr txBox="1">
            <a:spLocks noChangeArrowheads="1"/>
          </p:cNvSpPr>
          <p:nvPr/>
        </p:nvSpPr>
        <p:spPr bwMode="auto">
          <a:xfrm>
            <a:off x="478790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68" name="Text Box 2074"/>
          <p:cNvSpPr txBox="1">
            <a:spLocks noChangeArrowheads="1"/>
          </p:cNvSpPr>
          <p:nvPr/>
        </p:nvSpPr>
        <p:spPr bwMode="auto">
          <a:xfrm>
            <a:off x="2647950" y="1981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269" name="Text Box 2075"/>
          <p:cNvSpPr txBox="1">
            <a:spLocks noChangeArrowheads="1"/>
          </p:cNvSpPr>
          <p:nvPr/>
        </p:nvSpPr>
        <p:spPr bwMode="auto">
          <a:xfrm>
            <a:off x="302895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270" name="Text Box 2076"/>
          <p:cNvSpPr txBox="1">
            <a:spLocks noChangeArrowheads="1"/>
          </p:cNvSpPr>
          <p:nvPr/>
        </p:nvSpPr>
        <p:spPr bwMode="auto">
          <a:xfrm>
            <a:off x="447675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71" name="Text Box 2077"/>
          <p:cNvSpPr txBox="1">
            <a:spLocks noChangeArrowheads="1"/>
          </p:cNvSpPr>
          <p:nvPr/>
        </p:nvSpPr>
        <p:spPr bwMode="auto">
          <a:xfrm>
            <a:off x="2343150" y="3390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272" name="Text Box 2078"/>
          <p:cNvSpPr txBox="1">
            <a:spLocks noChangeArrowheads="1"/>
          </p:cNvSpPr>
          <p:nvPr/>
        </p:nvSpPr>
        <p:spPr bwMode="auto">
          <a:xfrm>
            <a:off x="5086350" y="3390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273" name="Text Box 2079"/>
          <p:cNvSpPr txBox="1">
            <a:spLocks noChangeArrowheads="1"/>
          </p:cNvSpPr>
          <p:nvPr/>
        </p:nvSpPr>
        <p:spPr bwMode="auto">
          <a:xfrm>
            <a:off x="3562350" y="22860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274" name="Text Box 2080"/>
          <p:cNvSpPr txBox="1">
            <a:spLocks noChangeArrowheads="1"/>
          </p:cNvSpPr>
          <p:nvPr/>
        </p:nvSpPr>
        <p:spPr bwMode="auto">
          <a:xfrm>
            <a:off x="340995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275" name="Text Box 2081"/>
          <p:cNvSpPr txBox="1">
            <a:spLocks noChangeArrowheads="1"/>
          </p:cNvSpPr>
          <p:nvPr/>
        </p:nvSpPr>
        <p:spPr bwMode="auto">
          <a:xfrm>
            <a:off x="405765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276" name="Freeform 2082"/>
          <p:cNvSpPr>
            <a:spLocks/>
          </p:cNvSpPr>
          <p:nvPr/>
        </p:nvSpPr>
        <p:spPr bwMode="auto">
          <a:xfrm>
            <a:off x="6454776" y="3810000"/>
            <a:ext cx="3567113" cy="2459038"/>
          </a:xfrm>
          <a:custGeom>
            <a:avLst/>
            <a:gdLst>
              <a:gd name="T0" fmla="*/ 2022475 w 2247"/>
              <a:gd name="T1" fmla="*/ 36513 h 1549"/>
              <a:gd name="T2" fmla="*/ 3079750 w 2247"/>
              <a:gd name="T3" fmla="*/ 236538 h 1549"/>
              <a:gd name="T4" fmla="*/ 3556001 w 2247"/>
              <a:gd name="T5" fmla="*/ 1455738 h 1549"/>
              <a:gd name="T6" fmla="*/ 3014662 w 2247"/>
              <a:gd name="T7" fmla="*/ 2319338 h 1549"/>
              <a:gd name="T8" fmla="*/ 717550 w 2247"/>
              <a:gd name="T9" fmla="*/ 2295526 h 1549"/>
              <a:gd name="T10" fmla="*/ 79375 w 2247"/>
              <a:gd name="T11" fmla="*/ 1647826 h 1549"/>
              <a:gd name="T12" fmla="*/ 241300 w 2247"/>
              <a:gd name="T13" fmla="*/ 723900 h 1549"/>
              <a:gd name="T14" fmla="*/ 850900 w 2247"/>
              <a:gd name="T15" fmla="*/ 219075 h 1549"/>
              <a:gd name="T16" fmla="*/ 2022475 w 2247"/>
              <a:gd name="T17" fmla="*/ 36513 h 15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47"/>
              <a:gd name="T28" fmla="*/ 0 h 1549"/>
              <a:gd name="T29" fmla="*/ 2247 w 2247"/>
              <a:gd name="T30" fmla="*/ 1549 h 154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47" h="1549">
                <a:moveTo>
                  <a:pt x="1274" y="23"/>
                </a:moveTo>
                <a:cubicBezTo>
                  <a:pt x="1508" y="25"/>
                  <a:pt x="1779" y="0"/>
                  <a:pt x="1940" y="149"/>
                </a:cubicBezTo>
                <a:cubicBezTo>
                  <a:pt x="2101" y="298"/>
                  <a:pt x="2247" y="698"/>
                  <a:pt x="2240" y="917"/>
                </a:cubicBezTo>
                <a:cubicBezTo>
                  <a:pt x="2233" y="1136"/>
                  <a:pt x="2197" y="1373"/>
                  <a:pt x="1899" y="1461"/>
                </a:cubicBezTo>
                <a:cubicBezTo>
                  <a:pt x="1601" y="1549"/>
                  <a:pt x="760" y="1516"/>
                  <a:pt x="452" y="1446"/>
                </a:cubicBezTo>
                <a:cubicBezTo>
                  <a:pt x="144" y="1376"/>
                  <a:pt x="100" y="1203"/>
                  <a:pt x="50" y="1038"/>
                </a:cubicBezTo>
                <a:cubicBezTo>
                  <a:pt x="0" y="873"/>
                  <a:pt x="71" y="606"/>
                  <a:pt x="152" y="456"/>
                </a:cubicBezTo>
                <a:cubicBezTo>
                  <a:pt x="233" y="306"/>
                  <a:pt x="349" y="210"/>
                  <a:pt x="536" y="138"/>
                </a:cubicBezTo>
                <a:cubicBezTo>
                  <a:pt x="723" y="66"/>
                  <a:pt x="1040" y="21"/>
                  <a:pt x="1274" y="2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0277" name="Oval 2083"/>
          <p:cNvSpPr>
            <a:spLocks noChangeAspect="1" noChangeArrowheads="1"/>
          </p:cNvSpPr>
          <p:nvPr/>
        </p:nvSpPr>
        <p:spPr bwMode="auto">
          <a:xfrm>
            <a:off x="8097838" y="48625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0278" name="Oval 2084"/>
          <p:cNvSpPr>
            <a:spLocks noChangeAspect="1" noChangeArrowheads="1"/>
          </p:cNvSpPr>
          <p:nvPr/>
        </p:nvSpPr>
        <p:spPr bwMode="auto">
          <a:xfrm>
            <a:off x="6724651" y="4862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279" name="Oval 2085"/>
          <p:cNvSpPr>
            <a:spLocks noChangeAspect="1" noChangeArrowheads="1"/>
          </p:cNvSpPr>
          <p:nvPr/>
        </p:nvSpPr>
        <p:spPr bwMode="auto">
          <a:xfrm>
            <a:off x="8096251" y="405606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80" name="Oval 2086"/>
          <p:cNvSpPr>
            <a:spLocks noChangeAspect="1" noChangeArrowheads="1"/>
          </p:cNvSpPr>
          <p:nvPr/>
        </p:nvSpPr>
        <p:spPr bwMode="auto">
          <a:xfrm>
            <a:off x="7334251" y="567055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0281" name="AutoShape 2087"/>
          <p:cNvCxnSpPr>
            <a:cxnSpLocks noChangeAspect="1" noChangeShapeType="1"/>
            <a:stCxn id="10279" idx="2"/>
            <a:endCxn id="10278" idx="0"/>
          </p:cNvCxnSpPr>
          <p:nvPr/>
        </p:nvCxnSpPr>
        <p:spPr bwMode="auto">
          <a:xfrm rot="10800000" flipV="1">
            <a:off x="6907213" y="4238625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AutoShape 2088"/>
          <p:cNvCxnSpPr>
            <a:cxnSpLocks noChangeAspect="1" noChangeShapeType="1"/>
            <a:stCxn id="10280" idx="2"/>
            <a:endCxn id="10278" idx="4"/>
          </p:cNvCxnSpPr>
          <p:nvPr/>
        </p:nvCxnSpPr>
        <p:spPr bwMode="auto">
          <a:xfrm rot="10800000">
            <a:off x="6907213" y="5246689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3" name="AutoShape 2089"/>
          <p:cNvCxnSpPr>
            <a:cxnSpLocks noChangeAspect="1" noChangeShapeType="1"/>
            <a:stCxn id="10280" idx="6"/>
            <a:endCxn id="10277" idx="3"/>
          </p:cNvCxnSpPr>
          <p:nvPr/>
        </p:nvCxnSpPr>
        <p:spPr bwMode="auto">
          <a:xfrm flipV="1">
            <a:off x="7718425" y="5194301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4" name="AutoShape 2090"/>
          <p:cNvCxnSpPr>
            <a:cxnSpLocks noChangeAspect="1" noChangeShapeType="1"/>
            <a:stCxn id="10279" idx="4"/>
            <a:endCxn id="10277" idx="0"/>
          </p:cNvCxnSpPr>
          <p:nvPr/>
        </p:nvCxnSpPr>
        <p:spPr bwMode="auto">
          <a:xfrm>
            <a:off x="8278814" y="4440239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2091"/>
          <p:cNvCxnSpPr>
            <a:cxnSpLocks noChangeAspect="1" noChangeShapeType="1"/>
            <a:stCxn id="10278" idx="6"/>
            <a:endCxn id="10277" idx="2"/>
          </p:cNvCxnSpPr>
          <p:nvPr/>
        </p:nvCxnSpPr>
        <p:spPr bwMode="auto">
          <a:xfrm>
            <a:off x="7108826" y="5045075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6" name="Oval 2092"/>
          <p:cNvSpPr>
            <a:spLocks noChangeAspect="1" noChangeArrowheads="1"/>
          </p:cNvSpPr>
          <p:nvPr/>
        </p:nvSpPr>
        <p:spPr bwMode="auto">
          <a:xfrm>
            <a:off x="9459913" y="48625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0287" name="AutoShape 2093"/>
          <p:cNvCxnSpPr>
            <a:cxnSpLocks noChangeAspect="1" noChangeShapeType="1"/>
            <a:stCxn id="10290" idx="6"/>
            <a:endCxn id="10286" idx="4"/>
          </p:cNvCxnSpPr>
          <p:nvPr/>
        </p:nvCxnSpPr>
        <p:spPr bwMode="auto">
          <a:xfrm flipV="1">
            <a:off x="9232901" y="5246689"/>
            <a:ext cx="409575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AutoShape 2094"/>
          <p:cNvCxnSpPr>
            <a:cxnSpLocks noChangeAspect="1" noChangeShapeType="1"/>
            <a:stCxn id="10286" idx="0"/>
            <a:endCxn id="10279" idx="6"/>
          </p:cNvCxnSpPr>
          <p:nvPr/>
        </p:nvCxnSpPr>
        <p:spPr bwMode="auto">
          <a:xfrm rot="5400000" flipH="1">
            <a:off x="8759825" y="3959225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9" name="AutoShape 2095"/>
          <p:cNvCxnSpPr>
            <a:cxnSpLocks noChangeAspect="1" noChangeShapeType="1"/>
            <a:stCxn id="10277" idx="6"/>
            <a:endCxn id="10286" idx="2"/>
          </p:cNvCxnSpPr>
          <p:nvPr/>
        </p:nvCxnSpPr>
        <p:spPr bwMode="auto">
          <a:xfrm>
            <a:off x="8482013" y="5045075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0" name="Oval 2096"/>
          <p:cNvSpPr>
            <a:spLocks noChangeAspect="1" noChangeArrowheads="1"/>
          </p:cNvSpPr>
          <p:nvPr/>
        </p:nvSpPr>
        <p:spPr bwMode="auto">
          <a:xfrm>
            <a:off x="8848726" y="567055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0291" name="AutoShape 2097"/>
          <p:cNvCxnSpPr>
            <a:cxnSpLocks noChangeAspect="1" noChangeShapeType="1"/>
            <a:stCxn id="10277" idx="5"/>
            <a:endCxn id="10290" idx="2"/>
          </p:cNvCxnSpPr>
          <p:nvPr/>
        </p:nvCxnSpPr>
        <p:spPr bwMode="auto">
          <a:xfrm rot="16200000" flipH="1">
            <a:off x="8289926" y="5314951"/>
            <a:ext cx="658813" cy="417513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2" name="Text Box 2098"/>
          <p:cNvSpPr txBox="1">
            <a:spLocks noChangeArrowheads="1"/>
          </p:cNvSpPr>
          <p:nvPr/>
        </p:nvSpPr>
        <p:spPr bwMode="auto">
          <a:xfrm>
            <a:off x="8331200" y="38274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93" name="Text Box 2099"/>
          <p:cNvSpPr txBox="1">
            <a:spLocks noChangeArrowheads="1"/>
          </p:cNvSpPr>
          <p:nvPr/>
        </p:nvSpPr>
        <p:spPr bwMode="auto">
          <a:xfrm>
            <a:off x="9721850" y="46545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294" name="Text Box 2100"/>
          <p:cNvSpPr txBox="1">
            <a:spLocks noChangeArrowheads="1"/>
          </p:cNvSpPr>
          <p:nvPr/>
        </p:nvSpPr>
        <p:spPr bwMode="auto">
          <a:xfrm>
            <a:off x="8362950" y="46545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295" name="Text Box 2101"/>
          <p:cNvSpPr txBox="1">
            <a:spLocks noChangeArrowheads="1"/>
          </p:cNvSpPr>
          <p:nvPr/>
        </p:nvSpPr>
        <p:spPr bwMode="auto">
          <a:xfrm>
            <a:off x="6991350" y="46545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0296" name="Text Box 2102"/>
          <p:cNvSpPr txBox="1">
            <a:spLocks noChangeArrowheads="1"/>
          </p:cNvSpPr>
          <p:nvPr/>
        </p:nvSpPr>
        <p:spPr bwMode="auto">
          <a:xfrm>
            <a:off x="7205663" y="53784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0297" name="Text Box 2103"/>
          <p:cNvSpPr txBox="1">
            <a:spLocks noChangeArrowheads="1"/>
          </p:cNvSpPr>
          <p:nvPr/>
        </p:nvSpPr>
        <p:spPr bwMode="auto">
          <a:xfrm>
            <a:off x="9029700" y="53784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0298" name="Text Box 2104"/>
          <p:cNvSpPr txBox="1">
            <a:spLocks noChangeArrowheads="1"/>
          </p:cNvSpPr>
          <p:nvPr/>
        </p:nvSpPr>
        <p:spPr bwMode="auto">
          <a:xfrm>
            <a:off x="9169400" y="40703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99" name="Text Box 2105"/>
          <p:cNvSpPr txBox="1">
            <a:spLocks noChangeArrowheads="1"/>
          </p:cNvSpPr>
          <p:nvPr/>
        </p:nvSpPr>
        <p:spPr bwMode="auto">
          <a:xfrm>
            <a:off x="7029450" y="4132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300" name="Text Box 2106"/>
          <p:cNvSpPr txBox="1">
            <a:spLocks noChangeArrowheads="1"/>
          </p:cNvSpPr>
          <p:nvPr/>
        </p:nvSpPr>
        <p:spPr bwMode="auto">
          <a:xfrm>
            <a:off x="7410450" y="4741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301" name="Text Box 2107"/>
          <p:cNvSpPr txBox="1">
            <a:spLocks noChangeArrowheads="1"/>
          </p:cNvSpPr>
          <p:nvPr/>
        </p:nvSpPr>
        <p:spPr bwMode="auto">
          <a:xfrm>
            <a:off x="8858250" y="4741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302" name="Text Box 2108"/>
          <p:cNvSpPr txBox="1">
            <a:spLocks noChangeArrowheads="1"/>
          </p:cNvSpPr>
          <p:nvPr/>
        </p:nvSpPr>
        <p:spPr bwMode="auto">
          <a:xfrm>
            <a:off x="6724650" y="55419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303" name="Text Box 2109"/>
          <p:cNvSpPr txBox="1">
            <a:spLocks noChangeArrowheads="1"/>
          </p:cNvSpPr>
          <p:nvPr/>
        </p:nvSpPr>
        <p:spPr bwMode="auto">
          <a:xfrm>
            <a:off x="9467850" y="55419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304" name="Text Box 2110"/>
          <p:cNvSpPr txBox="1">
            <a:spLocks noChangeArrowheads="1"/>
          </p:cNvSpPr>
          <p:nvPr/>
        </p:nvSpPr>
        <p:spPr bwMode="auto">
          <a:xfrm>
            <a:off x="7943850" y="4437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305" name="Text Box 2111"/>
          <p:cNvSpPr txBox="1">
            <a:spLocks noChangeArrowheads="1"/>
          </p:cNvSpPr>
          <p:nvPr/>
        </p:nvSpPr>
        <p:spPr bwMode="auto">
          <a:xfrm>
            <a:off x="7791450" y="5275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306" name="Text Box 2112"/>
          <p:cNvSpPr txBox="1">
            <a:spLocks noChangeArrowheads="1"/>
          </p:cNvSpPr>
          <p:nvPr/>
        </p:nvSpPr>
        <p:spPr bwMode="auto">
          <a:xfrm>
            <a:off x="8439150" y="5275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307" name="AutoShape 2113"/>
          <p:cNvSpPr>
            <a:spLocks noChangeArrowheads="1"/>
          </p:cNvSpPr>
          <p:nvPr/>
        </p:nvSpPr>
        <p:spPr bwMode="auto">
          <a:xfrm rot="13500000" flipH="1" flipV="1">
            <a:off x="6034088" y="3871913"/>
            <a:ext cx="609600" cy="333375"/>
          </a:xfrm>
          <a:prstGeom prst="rightArrow">
            <a:avLst>
              <a:gd name="adj1" fmla="val 50000"/>
              <a:gd name="adj2" fmla="val 457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57003145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1883</TotalTime>
  <Words>6292</Words>
  <Application>Microsoft Office PowerPoint</Application>
  <PresentationFormat>Widescreen</PresentationFormat>
  <Paragraphs>1862</Paragraphs>
  <Slides>77</Slides>
  <Notes>2</Notes>
  <HiddenSlides>18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ＭＳ Ｐゴシック</vt:lpstr>
      <vt:lpstr>Arial</vt:lpstr>
      <vt:lpstr>Cambria Math</vt:lpstr>
      <vt:lpstr>Courier New</vt:lpstr>
      <vt:lpstr>Symbol</vt:lpstr>
      <vt:lpstr>Tahoma</vt:lpstr>
      <vt:lpstr>Times</vt:lpstr>
      <vt:lpstr>Times New Roman</vt:lpstr>
      <vt:lpstr>Wingdings</vt:lpstr>
      <vt:lpstr>Notebook</vt:lpstr>
      <vt:lpstr>Graphs: Shortest Paths</vt:lpstr>
      <vt:lpstr>PowerPoint Presentation</vt:lpstr>
      <vt:lpstr>Weighted Graphs</vt:lpstr>
      <vt:lpstr>Shortest Paths</vt:lpstr>
      <vt:lpstr>Shortest Path Properties</vt:lpstr>
      <vt:lpstr>Dijkstra’s Algorithm</vt:lpstr>
      <vt:lpstr>Edge Relaxation</vt:lpstr>
      <vt:lpstr>Example</vt:lpstr>
      <vt:lpstr>Example (cont.)</vt:lpstr>
      <vt:lpstr>Dijkstra’s Algorithm</vt:lpstr>
      <vt:lpstr>Analysis of Dijkstra’s Algorithm</vt:lpstr>
      <vt:lpstr>Shortest Paths Tree</vt:lpstr>
      <vt:lpstr>Why Dijkstra’s Algorithm Works</vt:lpstr>
      <vt:lpstr>Why It Doesn’t Work for Negative-Weight Edges</vt:lpstr>
      <vt:lpstr>Bellman-Ford Algorithm  (not in book)</vt:lpstr>
      <vt:lpstr>Bellman-Ford Example</vt:lpstr>
      <vt:lpstr>DAG-based Algorithm  (not in book)</vt:lpstr>
      <vt:lpstr>DAG Example</vt:lpstr>
      <vt:lpstr>Shortest Paths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Minimum Spanning Trees</vt:lpstr>
      <vt:lpstr>Cycle Property</vt:lpstr>
      <vt:lpstr>Partition Property</vt:lpstr>
      <vt:lpstr>Kruskal’s Algorithm</vt:lpstr>
      <vt:lpstr>Example</vt:lpstr>
      <vt:lpstr>Example (contd.)</vt:lpstr>
      <vt:lpstr>Data Structure for Kruskal’s Algorithm</vt:lpstr>
      <vt:lpstr>Recall of List-based Partition</vt:lpstr>
      <vt:lpstr>Partition-Based Implementation</vt:lpstr>
      <vt:lpstr>Prim-Jarnik’s Algorithm</vt:lpstr>
      <vt:lpstr>Prim-Jarnik’s Algorithm (cont.)</vt:lpstr>
      <vt:lpstr>Example</vt:lpstr>
      <vt:lpstr>Example (contd.)</vt:lpstr>
      <vt:lpstr>Analysis</vt:lpstr>
      <vt:lpstr>Graph Assignment</vt:lpstr>
      <vt:lpstr>Adjacency Matrix Structure</vt:lpstr>
      <vt:lpstr>Kruskal’s Algorithm</vt:lpstr>
      <vt:lpstr>Example</vt:lpstr>
      <vt:lpstr>Example (contd.)</vt:lpstr>
      <vt:lpstr>Partition Implementation</vt:lpstr>
      <vt:lpstr>Analysis of Kruskal’s Algorithm</vt:lpstr>
      <vt:lpstr>Spanning Trees</vt:lpstr>
      <vt:lpstr>Spanning Trees (continued)</vt:lpstr>
      <vt:lpstr>Spanning Trees (continued)</vt:lpstr>
      <vt:lpstr>Spanning Trees (continued)</vt:lpstr>
      <vt:lpstr>Spanning Trees (continued)</vt:lpstr>
      <vt:lpstr>Decorator Pattern</vt:lpstr>
      <vt:lpstr>MST and Traveling Salesperson Problem</vt:lpstr>
      <vt:lpstr>MST as a TSP Approximation</vt:lpstr>
      <vt:lpstr>Transitive Closure</vt:lpstr>
      <vt:lpstr>Computing the Transitive Closure</vt:lpstr>
      <vt:lpstr>Floyd-Warshall Transitive Closure</vt:lpstr>
      <vt:lpstr>Floyd-Warshall’s Algorithm</vt:lpstr>
      <vt:lpstr>Floyd-Warshall Example</vt:lpstr>
      <vt:lpstr>Floyd-Warshall, Iteration 1</vt:lpstr>
      <vt:lpstr>Floyd-Warshall, Iteration 2</vt:lpstr>
      <vt:lpstr>Floyd-Warshall, Iteration 3</vt:lpstr>
      <vt:lpstr>Floyd-Warshall, Iteration 4</vt:lpstr>
      <vt:lpstr>Floyd-Warshall, Iteration 5</vt:lpstr>
      <vt:lpstr>Floyd-Warshall, Iteration 6</vt:lpstr>
      <vt:lpstr>Floyd-Warshall, Conclusion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121</cp:revision>
  <cp:lastPrinted>1601-01-01T00:00:00Z</cp:lastPrinted>
  <dcterms:created xsi:type="dcterms:W3CDTF">1601-01-01T00:00:00Z</dcterms:created>
  <dcterms:modified xsi:type="dcterms:W3CDTF">2021-11-01T10:27:19Z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