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382" r:id="rId2"/>
    <p:sldId id="383" r:id="rId3"/>
    <p:sldId id="385" r:id="rId4"/>
    <p:sldId id="390" r:id="rId5"/>
    <p:sldId id="392" r:id="rId6"/>
    <p:sldId id="395" r:id="rId7"/>
    <p:sldId id="397" r:id="rId8"/>
    <p:sldId id="399" r:id="rId9"/>
    <p:sldId id="430" r:id="rId10"/>
    <p:sldId id="400" r:id="rId11"/>
    <p:sldId id="401" r:id="rId12"/>
    <p:sldId id="405" r:id="rId13"/>
    <p:sldId id="407" r:id="rId14"/>
    <p:sldId id="408" r:id="rId15"/>
    <p:sldId id="414" r:id="rId16"/>
    <p:sldId id="426" r:id="rId17"/>
    <p:sldId id="427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467" r:id="rId55"/>
    <p:sldId id="468" r:id="rId5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C++" id="{6AC835C2-1DEA-4998-A5F3-494A167E8720}">
          <p14:sldIdLst>
            <p14:sldId id="382"/>
            <p14:sldId id="383"/>
            <p14:sldId id="385"/>
            <p14:sldId id="390"/>
            <p14:sldId id="392"/>
            <p14:sldId id="395"/>
            <p14:sldId id="397"/>
            <p14:sldId id="399"/>
            <p14:sldId id="430"/>
            <p14:sldId id="400"/>
            <p14:sldId id="401"/>
            <p14:sldId id="405"/>
            <p14:sldId id="407"/>
            <p14:sldId id="408"/>
            <p14:sldId id="414"/>
            <p14:sldId id="426"/>
            <p14:sldId id="427"/>
          </p14:sldIdLst>
        </p14:section>
        <p14:section name="Elements of C++" id="{86D7A8BB-E7B1-48D0-ADC9-8EAAE3569BBD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3411" autoAdjust="0"/>
  </p:normalViewPr>
  <p:slideViewPr>
    <p:cSldViewPr>
      <p:cViewPr varScale="1">
        <p:scale>
          <a:sx n="96" d="100"/>
          <a:sy n="96" d="100"/>
        </p:scale>
        <p:origin x="5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767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5276DC-EE05-4B8C-95EB-EB148601FC48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259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Steps needed to process a C++ program</a:t>
            </a:r>
          </a:p>
          <a:p>
            <a:r>
              <a:rPr lang="en-US" altLang="en-US" dirty="0" smtClean="0"/>
              <a:t>Use a text editor to create the source code (source program) in C++</a:t>
            </a:r>
          </a:p>
          <a:p>
            <a:r>
              <a:rPr lang="en-US" altLang="en-US" dirty="0" smtClean="0"/>
              <a:t>Include preprocessor directives</a:t>
            </a:r>
          </a:p>
          <a:p>
            <a:r>
              <a:rPr lang="en-US" altLang="en-US" dirty="0" smtClean="0"/>
              <a:t>Begin with the symbol # and are processed by the preprocessor</a:t>
            </a:r>
          </a:p>
          <a:p>
            <a:r>
              <a:rPr lang="en-US" altLang="en-US" dirty="0" smtClean="0"/>
              <a:t>Use the compiler to:</a:t>
            </a:r>
          </a:p>
          <a:p>
            <a:r>
              <a:rPr lang="en-US" altLang="en-US" dirty="0" smtClean="0"/>
              <a:t>Check that the program obeys the language rules</a:t>
            </a:r>
          </a:p>
          <a:p>
            <a:r>
              <a:rPr lang="en-US" altLang="en-US" dirty="0" smtClean="0"/>
              <a:t>Translate the program into machine language (object program)</a:t>
            </a:r>
          </a:p>
          <a:p>
            <a:r>
              <a:rPr lang="en-US" altLang="en-US" dirty="0" smtClean="0"/>
              <a:t>Use an integrated development environment (IDE) to develop programs in a high-level language</a:t>
            </a:r>
          </a:p>
          <a:p>
            <a:r>
              <a:rPr lang="en-US" altLang="en-US" dirty="0" smtClean="0"/>
              <a:t>Programs such as mathematical functions are available</a:t>
            </a:r>
          </a:p>
          <a:p>
            <a:r>
              <a:rPr lang="en-US" altLang="en-US" dirty="0" smtClean="0"/>
              <a:t>The library contains prewritten code you can use</a:t>
            </a:r>
          </a:p>
          <a:p>
            <a:r>
              <a:rPr lang="en-US" altLang="en-US" dirty="0" smtClean="0"/>
              <a:t>A linker combines object program with other programs in the library to create executable code</a:t>
            </a:r>
          </a:p>
          <a:p>
            <a:r>
              <a:rPr lang="en-US" altLang="en-US" dirty="0" smtClean="0"/>
              <a:t>The loader loads executable program into main memory</a:t>
            </a:r>
          </a:p>
          <a:p>
            <a:r>
              <a:rPr lang="en-US" altLang="en-US" dirty="0" smtClean="0"/>
              <a:t>The last step is to execute the program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9CCDD7-F869-4DB1-B7B4-3C09E2AA5CEF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144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B018E9-F9AE-436F-B6BF-9A71929036B6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6755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DF9C2A-68F2-4D43-B604-79FE9AABDF8C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143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80EB08-49C5-434E-B695-E6439638BFEB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6012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CBD7E4-4266-4D0A-A6B3-D6EA169C3EF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5492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807129-7F16-4A1C-9E43-63ACBFAC1725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6931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1E46F8-E1A3-490B-A2F6-71230FE1668E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6017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AA7299-E621-4998-8F04-78A6A98D1400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6739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F1E0CD-31FC-480E-B0CC-503B30A1389D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408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24C8C7-9C22-4219-B752-E46A5DB5C617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4526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4B0CF3-EEA4-4623-9A96-1ACEBFE1A6E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0545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B94F88-357A-401D-A25E-F4406C70C9FD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5057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2B3B66-7A20-4906-89CC-88B11B3D98E0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8785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20D675-058A-4B22-86E5-A700B657BA16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259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ECEAB5-60BD-4989-8124-6B14BD143020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288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B4CCEE-5D66-46B6-BCAB-65380BF0DBBA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5284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E3DAC4-5203-4A57-A794-4A6C7D3732F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1756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201A2F-755D-4C2A-9499-1D04B6D0B91E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0731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CA9E94-A19B-4D7B-ACB1-5E05DAEA78C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2909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16745D-BEFA-4E2F-A5F2-D69025B3B7A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384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2E867A-053A-4FA9-9194-9FDB34498FFE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4079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7F58B0-AC9D-440F-8086-028337089F11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3411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EA51D0-FFDD-4728-B4FC-95727BF468DF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2967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1E9FC8-FCAC-4EE4-B734-935277BFAA03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980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978AF6-3019-4FF5-B9E5-9DA8C2BE9FD3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371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C409A8-3B82-44FC-9D2B-5092C608629F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1233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E1DB37-F7CA-499B-B9BA-44BCC114133A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18885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4E7542-F756-4A12-86C1-6AF5D2EDF5A1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2810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253B80-0413-4CE5-ACFF-25DCB4C3E6C9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5349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253B80-0413-4CE5-ACFF-25DCB4C3E6C9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76927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253B80-0413-4CE5-ACFF-25DCB4C3E6C9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82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Random access memory (or main memory) is directly connected to the CPU </a:t>
            </a:r>
          </a:p>
          <a:p>
            <a:r>
              <a:rPr lang="en-US" altLang="en-US" dirty="0" smtClean="0"/>
              <a:t>All programs must be loaded into main memory before they can be executed</a:t>
            </a:r>
          </a:p>
          <a:p>
            <a:r>
              <a:rPr lang="en-US" altLang="en-US" dirty="0" smtClean="0"/>
              <a:t>All data must be brought into main memory before it can be manipulated </a:t>
            </a:r>
          </a:p>
          <a:p>
            <a:r>
              <a:rPr lang="en-US" altLang="en-US" dirty="0" smtClean="0"/>
              <a:t>When computer power is turned off, everything in main memory is lost</a:t>
            </a:r>
          </a:p>
          <a:p>
            <a:endParaRPr lang="lv-LV" altLang="en-US" dirty="0" smtClean="0"/>
          </a:p>
          <a:p>
            <a:r>
              <a:rPr lang="en-US" altLang="en-US" dirty="0" smtClean="0"/>
              <a:t>Main memory is an ordered sequence of memory cells</a:t>
            </a:r>
          </a:p>
          <a:p>
            <a:r>
              <a:rPr lang="en-US" altLang="en-US" dirty="0" smtClean="0"/>
              <a:t>Each cell has a unique location in main memory, called the address of the cell</a:t>
            </a:r>
          </a:p>
          <a:p>
            <a:r>
              <a:rPr lang="en-US" altLang="en-US" dirty="0" smtClean="0"/>
              <a:t>Each cell can contain either a programming instruction or data</a:t>
            </a:r>
          </a:p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D50905-B7DA-4536-B577-9A4E52372129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559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113BD3-CA5C-43FF-AB46-7666AC2845F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259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7A1A84-8B5D-4809-BE9A-95679F65332A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36534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785C01-B827-4531-A47C-AD3FDB2B19DE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07264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5BF510-937D-451C-AC3D-95BFD974D0A5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80331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012338-0042-4F8F-A5FE-1006760C2846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7327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FF30C8-A90E-4115-978A-45A098C0BBC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06875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C++ has a small number of operations</a:t>
            </a:r>
          </a:p>
          <a:p>
            <a:r>
              <a:rPr lang="en-US" altLang="en-US" dirty="0" smtClean="0"/>
              <a:t>Many functions and symbols needed to run a C++ program are provided as collection of libraries</a:t>
            </a:r>
          </a:p>
          <a:p>
            <a:r>
              <a:rPr lang="en-US" altLang="en-US" dirty="0" smtClean="0"/>
              <a:t>Every library has a name and is referred to by a header file</a:t>
            </a:r>
          </a:p>
          <a:p>
            <a:r>
              <a:rPr lang="en-US" altLang="en-US" dirty="0" smtClean="0"/>
              <a:t>Preprocessor directives are processed by the preprocessor program</a:t>
            </a:r>
          </a:p>
          <a:p>
            <a:r>
              <a:rPr lang="en-US" altLang="en-US" dirty="0" smtClean="0"/>
              <a:t>All preprocessor commands begin with #</a:t>
            </a:r>
          </a:p>
          <a:p>
            <a:r>
              <a:rPr lang="en-US" altLang="en-US" dirty="0" smtClean="0"/>
              <a:t>No semicolon is placed at the end of these commands</a:t>
            </a:r>
          </a:p>
          <a:p>
            <a:endParaRPr lang="en-US" altLang="en-US" dirty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F27159-2D3D-4643-92BD-3CA924160769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501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A39C78-0405-42E5-B1BE-556730B668EF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69487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011AD6-FCD9-4518-9897-C5F4ED02BCF9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65540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A1AC31-1895-4930-AF7F-FC577BEA56DC}" type="slidenum">
              <a:rPr lang="en-US" altLang="en-US" smtClean="0"/>
              <a:pPr/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792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EDD534-86A6-456F-8B27-8AB98C9C3901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8629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248D7E-DF7A-4669-9C4A-D4F25DF6CE77}" type="slidenum">
              <a:rPr lang="en-US" altLang="en-US" smtClean="0"/>
              <a:pPr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2929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3FDD6-DBB5-4EBB-9CC6-E767D8AE75AA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144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937D75-728C-48E9-8483-685E08E1487C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894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E7BCB9-AA77-4A8F-8EE1-1697DE7F971A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207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71D21-59EB-469C-9722-B0FB5F7B595A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4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14205B-565B-40F7-8AEC-6D803B67E451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595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829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An Overview of Computers and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5763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Binary Units</a:t>
            </a:r>
            <a:endParaRPr lang="en-US" dirty="0"/>
          </a:p>
        </p:txBody>
      </p:sp>
      <p:graphicFrame>
        <p:nvGraphicFramePr>
          <p:cNvPr id="4" name="Table 3" descr="Table 1-1 summarizes the terms used to describe various numbers of byte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37731"/>
              </p:ext>
            </p:extLst>
          </p:nvPr>
        </p:nvGraphicFramePr>
        <p:xfrm>
          <a:off x="1422401" y="1752600"/>
          <a:ext cx="103645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Bits/Bytes</a:t>
                      </a:r>
                    </a:p>
                  </a:txBody>
                  <a:tcPr marL="112734" marR="112734" marT="56367" marB="56367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Kilobyte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bytes = 1024 bytes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Megabyte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1,048,576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Gigabyte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1,073,741,824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Terabyte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sv-SE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sv-SE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GB = 2</a:t>
                      </a:r>
                      <a:r>
                        <a:rPr lang="sv-SE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sv-SE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GB = 2</a:t>
                      </a:r>
                      <a:r>
                        <a:rPr lang="sv-SE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sv-SE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1,099,511,627,776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Petabyte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1,125,899,906,842,624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PB =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 = 1,152,921,504,606,846,976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Zettabyte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ZB</a:t>
                      </a: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EB5 2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EB = 270 bytes = 1,180,591,620,717,411,303,424 bytes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2734" marR="112734" marT="56367" marB="56367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80705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Language of a </a:t>
            </a:r>
            <a:r>
              <a:rPr lang="en-US" altLang="en-US" dirty="0" smtClean="0"/>
              <a:t>Computer</a:t>
            </a:r>
            <a:endParaRPr lang="en-US" altLang="en-US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Unicode is another coding scheme</a:t>
            </a:r>
          </a:p>
          <a:p>
            <a:pPr lvl="1"/>
            <a:r>
              <a:rPr lang="en-US" altLang="en-US" dirty="0"/>
              <a:t>65,536 characters</a:t>
            </a:r>
          </a:p>
          <a:p>
            <a:pPr lvl="1"/>
            <a:r>
              <a:rPr lang="en-US" altLang="en-US" dirty="0"/>
              <a:t>Two bytes (16 bits) to store a </a:t>
            </a:r>
            <a:r>
              <a:rPr lang="en-US" altLang="en-US" dirty="0" smtClean="0"/>
              <a:t>character</a:t>
            </a:r>
            <a:r>
              <a:rPr lang="lv-LV" altLang="en-US" dirty="0" smtClean="0"/>
              <a:t>. (Ofetn Unicode is encoded using variable length codes for its characters 1-3 bytes per character.)</a:t>
            </a:r>
          </a:p>
          <a:p>
            <a:r>
              <a:rPr lang="lv-LV" altLang="en-US" dirty="0" smtClean="0"/>
              <a:t>To interpret physical bytes (in some file) as Unicode you would need to know </a:t>
            </a:r>
            <a:r>
              <a:rPr lang="lv-LV" altLang="en-US" b="1" dirty="0" smtClean="0"/>
              <a:t>encoding </a:t>
            </a:r>
            <a:r>
              <a:rPr lang="lv-LV" altLang="en-US" dirty="0" smtClean="0"/>
              <a:t>(such as UTF-8, Cp1257 or Baltic Windows etc.).</a:t>
            </a:r>
          </a:p>
          <a:p>
            <a:r>
              <a:rPr lang="lv-LV" altLang="en-US" dirty="0" smtClean="0"/>
              <a:t>In this course we will mostly use ASCII character set to avoid this mess.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33720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a C++ </a:t>
            </a:r>
            <a:r>
              <a:rPr lang="en-US" altLang="en-US" dirty="0" smtClean="0"/>
              <a:t>Program</a:t>
            </a:r>
            <a:endParaRPr lang="en-US" altLang="en-US" dirty="0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"My first C++ program." &lt;&lt; endl;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3D8F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cs typeface="Courier New" panose="02070309020205020404" pitchFamily="49" charset="0"/>
              </a:rPr>
              <a:t>Sample Run: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 first C++ program.</a:t>
            </a:r>
          </a:p>
        </p:txBody>
      </p:sp>
    </p:spTree>
    <p:extLst>
      <p:ext uri="{BB962C8B-B14F-4D97-AF65-F5344CB8AC3E}">
        <p14:creationId xmlns:p14="http://schemas.microsoft.com/office/powerpoint/2010/main" val="41599262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a C++ Program (3 of 4)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IDEs are quite user friendly</a:t>
            </a:r>
          </a:p>
          <a:p>
            <a:pPr lvl="1"/>
            <a:r>
              <a:rPr lang="en-US" altLang="en-US" dirty="0"/>
              <a:t>Compiler identifies the syntax errors and also suggests how to correct them</a:t>
            </a:r>
          </a:p>
          <a:p>
            <a:pPr lvl="1"/>
            <a:r>
              <a:rPr lang="en-US" altLang="en-US" u="sng" dirty="0"/>
              <a:t>Build</a:t>
            </a:r>
            <a:r>
              <a:rPr lang="en-US" altLang="en-US" dirty="0"/>
              <a:t> or </a:t>
            </a:r>
            <a:r>
              <a:rPr lang="en-US" altLang="en-US" u="sng" dirty="0"/>
              <a:t>Rebuild</a:t>
            </a:r>
            <a:r>
              <a:rPr lang="en-US" altLang="en-US" dirty="0"/>
              <a:t> is a simple command that links the object code with the resources used from the IDE</a:t>
            </a:r>
          </a:p>
        </p:txBody>
      </p:sp>
    </p:spTree>
    <p:extLst>
      <p:ext uri="{BB962C8B-B14F-4D97-AF65-F5344CB8AC3E}">
        <p14:creationId xmlns:p14="http://schemas.microsoft.com/office/powerpoint/2010/main" val="28679940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a C++ </a:t>
            </a:r>
            <a:r>
              <a:rPr lang="en-US" altLang="en-US" dirty="0" smtClean="0"/>
              <a:t>Program</a:t>
            </a:r>
            <a:endParaRPr lang="en-US" altLang="en-US" dirty="0"/>
          </a:p>
        </p:txBody>
      </p:sp>
      <p:pic>
        <p:nvPicPr>
          <p:cNvPr id="3074" name="Picture 2" descr="Figure 1-2 illustrates the steps necessary to process a C++ pro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946160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0195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Analysis–Coding–Execution</a:t>
            </a: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Once compiled and linked, the loader can place program into main memory for execution</a:t>
            </a:r>
          </a:p>
          <a:p>
            <a:r>
              <a:rPr lang="en-US" altLang="en-US" dirty="0"/>
              <a:t>The final step is to execute the program</a:t>
            </a:r>
          </a:p>
          <a:p>
            <a:r>
              <a:rPr lang="en-US" altLang="en-US" dirty="0"/>
              <a:t>Compiler guarantees that the program follows the rules of the language</a:t>
            </a:r>
          </a:p>
          <a:p>
            <a:pPr lvl="1"/>
            <a:r>
              <a:rPr lang="en-US" altLang="en-US" dirty="0"/>
              <a:t>Does not guarantee that the program will run correctly </a:t>
            </a:r>
          </a:p>
        </p:txBody>
      </p:sp>
    </p:spTree>
    <p:extLst>
      <p:ext uri="{BB962C8B-B14F-4D97-AF65-F5344CB8AC3E}">
        <p14:creationId xmlns:p14="http://schemas.microsoft.com/office/powerpoint/2010/main" val="38090021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ANSI/ISO Standard C++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evolved from C </a:t>
            </a:r>
          </a:p>
          <a:p>
            <a:r>
              <a:rPr lang="en-US" altLang="en-US" dirty="0"/>
              <a:t>C++ designed by Bjarne Stroustrup at Bell Laboratories in early </a:t>
            </a:r>
            <a:r>
              <a:rPr lang="en-US" altLang="en-US" dirty="0" smtClean="0"/>
              <a:t>1980s</a:t>
            </a:r>
            <a:r>
              <a:rPr lang="lv-LV" altLang="en-US" dirty="0" smtClean="0"/>
              <a:t>. </a:t>
            </a:r>
            <a:endParaRPr lang="en-US" altLang="en-US" dirty="0"/>
          </a:p>
          <a:p>
            <a:r>
              <a:rPr lang="en-US" altLang="en-US" dirty="0" smtClean="0"/>
              <a:t>In </a:t>
            </a:r>
            <a:r>
              <a:rPr lang="en-US" altLang="en-US" dirty="0"/>
              <a:t>mid-1998, ANSI/ISO C++ language standards were approved</a:t>
            </a:r>
          </a:p>
          <a:p>
            <a:r>
              <a:rPr lang="en-US" altLang="en-US" dirty="0" smtClean="0"/>
              <a:t>C</a:t>
            </a:r>
            <a:r>
              <a:rPr lang="en-US" altLang="en-US" dirty="0"/>
              <a:t>++</a:t>
            </a:r>
            <a:r>
              <a:rPr lang="en-US" altLang="en-US" dirty="0" smtClean="0"/>
              <a:t>1</a:t>
            </a:r>
            <a:r>
              <a:rPr lang="lv-LV" altLang="en-US" dirty="0" smtClean="0"/>
              <a:t>7</a:t>
            </a:r>
            <a:r>
              <a:rPr lang="en-US" altLang="en-US" dirty="0" smtClean="0"/>
              <a:t>, </a:t>
            </a:r>
            <a:r>
              <a:rPr lang="en-US" altLang="en-US" dirty="0"/>
              <a:t>was approved in </a:t>
            </a:r>
            <a:r>
              <a:rPr lang="en-US" altLang="en-US" dirty="0" smtClean="0"/>
              <a:t>201</a:t>
            </a:r>
            <a:r>
              <a:rPr lang="lv-LV" altLang="en-US" dirty="0" smtClean="0"/>
              <a:t>7. (New standard every 3 years).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7340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lv-LV" altLang="en-US" dirty="0" smtClean="0"/>
              <a:t>Computers are</a:t>
            </a:r>
            <a:r>
              <a:rPr lang="en-US" altLang="en-US" dirty="0" smtClean="0"/>
              <a:t> </a:t>
            </a:r>
            <a:r>
              <a:rPr lang="en-US" altLang="en-US" dirty="0"/>
              <a:t>electronic </a:t>
            </a:r>
            <a:r>
              <a:rPr lang="en-US" altLang="en-US" dirty="0" smtClean="0"/>
              <a:t>device</a:t>
            </a:r>
            <a:r>
              <a:rPr lang="lv-LV" altLang="en-US" dirty="0" smtClean="0"/>
              <a:t>s</a:t>
            </a:r>
            <a:r>
              <a:rPr lang="en-US" altLang="en-US" dirty="0" smtClean="0"/>
              <a:t> </a:t>
            </a:r>
            <a:r>
              <a:rPr lang="lv-LV" altLang="en-US" dirty="0" smtClean="0"/>
              <a:t>to do</a:t>
            </a:r>
            <a:r>
              <a:rPr lang="en-US" altLang="en-US" dirty="0" smtClean="0"/>
              <a:t> </a:t>
            </a:r>
            <a:r>
              <a:rPr lang="en-US" altLang="en-US" dirty="0"/>
              <a:t>arithmetic and logical operations</a:t>
            </a:r>
          </a:p>
          <a:p>
            <a:r>
              <a:rPr lang="en-US" altLang="en-US" dirty="0"/>
              <a:t>A computer system has </a:t>
            </a:r>
            <a:r>
              <a:rPr lang="en-US" altLang="en-US" dirty="0" smtClean="0"/>
              <a:t>hardware</a:t>
            </a:r>
            <a:r>
              <a:rPr lang="lv-LV" altLang="en-US" dirty="0" smtClean="0"/>
              <a:t> (CPU, RAM, Storage and various I/O devices)</a:t>
            </a:r>
            <a:r>
              <a:rPr lang="en-US" altLang="en-US" dirty="0" smtClean="0"/>
              <a:t> </a:t>
            </a:r>
            <a:r>
              <a:rPr lang="en-US" altLang="en-US" dirty="0"/>
              <a:t>and software </a:t>
            </a:r>
            <a:r>
              <a:rPr lang="en-US" altLang="en-US" dirty="0" smtClean="0"/>
              <a:t>components</a:t>
            </a:r>
            <a:endParaRPr lang="lv-LV" altLang="en-US" dirty="0" smtClean="0"/>
          </a:p>
          <a:p>
            <a:r>
              <a:rPr lang="en-US" altLang="en-US" dirty="0"/>
              <a:t>Compiler: translates high-level language into machine </a:t>
            </a:r>
            <a:r>
              <a:rPr lang="en-US" altLang="en-US" dirty="0" smtClean="0"/>
              <a:t>code</a:t>
            </a:r>
            <a:endParaRPr lang="lv-LV" altLang="en-US" dirty="0" smtClean="0"/>
          </a:p>
          <a:p>
            <a:r>
              <a:rPr lang="en-US" altLang="en-US" dirty="0" smtClean="0"/>
              <a:t>Algorithm</a:t>
            </a:r>
            <a:r>
              <a:rPr lang="lv-LV" altLang="en-US" dirty="0" smtClean="0"/>
              <a:t> - </a:t>
            </a:r>
            <a:r>
              <a:rPr lang="en-US" altLang="en-US" dirty="0" smtClean="0"/>
              <a:t>Step-by-step </a:t>
            </a:r>
            <a:r>
              <a:rPr lang="en-US" altLang="en-US" dirty="0"/>
              <a:t>problem-solving </a:t>
            </a:r>
            <a:r>
              <a:rPr lang="en-US" altLang="en-US" dirty="0" smtClean="0"/>
              <a:t>process</a:t>
            </a:r>
            <a:r>
              <a:rPr lang="lv-LV" altLang="en-US" dirty="0" smtClean="0"/>
              <a:t>, </a:t>
            </a:r>
            <a:r>
              <a:rPr lang="en-US" altLang="en-US" dirty="0" smtClean="0"/>
              <a:t>Arrives </a:t>
            </a:r>
            <a:r>
              <a:rPr lang="en-US" altLang="en-US" dirty="0"/>
              <a:t>at a solution in a finite amount of time</a:t>
            </a:r>
          </a:p>
          <a:p>
            <a:r>
              <a:rPr lang="en-US" altLang="en-US" dirty="0"/>
              <a:t>Problem-solving </a:t>
            </a:r>
            <a:r>
              <a:rPr lang="en-US" altLang="en-US" dirty="0" smtClean="0"/>
              <a:t>process</a:t>
            </a:r>
            <a:r>
              <a:rPr lang="lv-LV" altLang="en-US" dirty="0" smtClean="0"/>
              <a:t> – Analyze, Code, Execute (rinse and repeat).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1615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Elements </a:t>
            </a:r>
            <a:r>
              <a:rPr lang="en-US" altLang="en-US" dirty="0"/>
              <a:t>of C</a:t>
            </a:r>
            <a:r>
              <a:rPr lang="en-US" altLang="en-US" dirty="0" smtClean="0"/>
              <a:t>++</a:t>
            </a:r>
            <a:r>
              <a:rPr lang="lv-LV" altLang="en-US" dirty="0" smtClean="0"/>
              <a:t>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0096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lv-LV" altLang="en-US" dirty="0" smtClean="0"/>
              <a:t>Use basic elements</a:t>
            </a:r>
            <a:r>
              <a:rPr lang="en-US" altLang="en-US" dirty="0" smtClean="0"/>
              <a:t> </a:t>
            </a:r>
            <a:r>
              <a:rPr lang="en-US" altLang="en-US" dirty="0"/>
              <a:t>including functions, special symbols, and identifiers</a:t>
            </a:r>
          </a:p>
          <a:p>
            <a:pPr lvl="1"/>
            <a:r>
              <a:rPr lang="en-US" altLang="en-US" dirty="0" smtClean="0"/>
              <a:t>Explore simple </a:t>
            </a:r>
            <a:r>
              <a:rPr lang="en-US" altLang="en-US" dirty="0"/>
              <a:t>data </a:t>
            </a:r>
            <a:r>
              <a:rPr lang="en-US" altLang="en-US" dirty="0" smtClean="0"/>
              <a:t>types</a:t>
            </a:r>
            <a:r>
              <a:rPr lang="lv-LV" altLang="en-US" dirty="0" smtClean="0"/>
              <a:t> and </a:t>
            </a:r>
            <a:r>
              <a:rPr lang="en-US" altLang="en-US" dirty="0" smtClean="0"/>
              <a:t>arithmetic </a:t>
            </a:r>
            <a:r>
              <a:rPr lang="en-US" altLang="en-US" dirty="0"/>
              <a:t>operators</a:t>
            </a:r>
          </a:p>
          <a:p>
            <a:pPr lvl="1"/>
            <a:r>
              <a:rPr lang="lv-LV" altLang="en-US" dirty="0" smtClean="0"/>
              <a:t>Introduce</a:t>
            </a:r>
            <a:r>
              <a:rPr lang="en-US" altLang="en-US" dirty="0" smtClean="0"/>
              <a:t> </a:t>
            </a:r>
            <a:r>
              <a:rPr lang="en-US" altLang="en-US" dirty="0"/>
              <a:t>string data type</a:t>
            </a:r>
          </a:p>
          <a:p>
            <a:pPr lvl="1"/>
            <a:r>
              <a:rPr lang="lv-LV" altLang="en-US" dirty="0" smtClean="0"/>
              <a:t>Use</a:t>
            </a:r>
            <a:r>
              <a:rPr lang="en-US" altLang="en-US" dirty="0" smtClean="0"/>
              <a:t> </a:t>
            </a:r>
            <a:r>
              <a:rPr lang="en-US" altLang="en-US" dirty="0"/>
              <a:t>assignment </a:t>
            </a:r>
            <a:r>
              <a:rPr lang="en-US" altLang="en-US" dirty="0" smtClean="0"/>
              <a:t>statement</a:t>
            </a:r>
            <a:r>
              <a:rPr lang="lv-LV" altLang="en-US" dirty="0" smtClean="0"/>
              <a:t>s</a:t>
            </a:r>
          </a:p>
          <a:p>
            <a:pPr lvl="1"/>
            <a:r>
              <a:rPr lang="en-US" altLang="en-US" dirty="0"/>
              <a:t>Learn about variable </a:t>
            </a:r>
            <a:r>
              <a:rPr lang="en-US" altLang="en-US" dirty="0" smtClean="0"/>
              <a:t>declaration</a:t>
            </a:r>
            <a:endParaRPr lang="lv-LV" altLang="en-US" dirty="0" smtClean="0"/>
          </a:p>
          <a:p>
            <a:pPr lvl="1"/>
            <a:r>
              <a:rPr lang="lv-LV" altLang="en-US" dirty="0" smtClean="0"/>
              <a:t>Use Input/Output statements</a:t>
            </a:r>
          </a:p>
          <a:p>
            <a:pPr lvl="1"/>
            <a:r>
              <a:rPr lang="lv-LV" altLang="en-US" dirty="0" smtClean="0"/>
              <a:t>Use Preprocessor directives.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5B4280-F41E-4A73-B8C2-4E3A8256E21D}" type="slidenum">
              <a:rPr lang="en-US" altLang="en-US" smtClean="0">
                <a:solidFill>
                  <a:schemeClr val="bg1"/>
                </a:solidFill>
              </a:rPr>
              <a:pPr/>
              <a:t>19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35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 smtClean="0"/>
              <a:t>Explore </a:t>
            </a:r>
            <a:r>
              <a:rPr lang="en-US" altLang="en-US" dirty="0"/>
              <a:t>the hardware and software components of a computer system</a:t>
            </a:r>
          </a:p>
          <a:p>
            <a:pPr lvl="1"/>
            <a:r>
              <a:rPr lang="en-US" altLang="en-US" dirty="0" smtClean="0"/>
              <a:t>Learn </a:t>
            </a:r>
            <a:r>
              <a:rPr lang="en-US" altLang="en-US" dirty="0"/>
              <a:t>about the evolution of programming languages</a:t>
            </a:r>
          </a:p>
          <a:p>
            <a:pPr lvl="1"/>
            <a:r>
              <a:rPr lang="en-US" altLang="en-US" dirty="0"/>
              <a:t>Examine high-level programming languages</a:t>
            </a:r>
          </a:p>
          <a:p>
            <a:pPr lvl="1"/>
            <a:r>
              <a:rPr lang="lv-LV" altLang="en-US" dirty="0" smtClean="0"/>
              <a:t>Describe</a:t>
            </a:r>
            <a:r>
              <a:rPr lang="en-US" altLang="en-US" dirty="0" smtClean="0"/>
              <a:t> </a:t>
            </a:r>
            <a:r>
              <a:rPr lang="en-US" altLang="en-US" dirty="0"/>
              <a:t>what a compiler is and what it </a:t>
            </a:r>
            <a:r>
              <a:rPr lang="en-US" altLang="en-US" dirty="0" smtClean="0"/>
              <a:t>does</a:t>
            </a:r>
            <a:endParaRPr lang="lv-LV" altLang="en-US" dirty="0" smtClean="0"/>
          </a:p>
          <a:p>
            <a:pPr lvl="1"/>
            <a:r>
              <a:rPr lang="pt-BR" altLang="en-US" dirty="0"/>
              <a:t>Examine a C++ program</a:t>
            </a:r>
          </a:p>
          <a:p>
            <a:pPr lvl="1"/>
            <a:r>
              <a:rPr lang="en-US" altLang="en-US" dirty="0"/>
              <a:t>Explore how a C++ program is processed</a:t>
            </a:r>
          </a:p>
          <a:p>
            <a:pPr lvl="1"/>
            <a:r>
              <a:rPr lang="en-US" altLang="en-US" dirty="0"/>
              <a:t>Learn what an algorithm is and explore problem-solving techniques</a:t>
            </a:r>
          </a:p>
          <a:p>
            <a:pPr lvl="1"/>
            <a:r>
              <a:rPr lang="en-US" altLang="en-US" dirty="0" smtClean="0"/>
              <a:t>Become </a:t>
            </a:r>
            <a:r>
              <a:rPr lang="en-US" altLang="en-US" dirty="0"/>
              <a:t>aware of Standard C++, </a:t>
            </a:r>
            <a:r>
              <a:rPr lang="en-US" altLang="en-US" dirty="0" smtClean="0"/>
              <a:t>C</a:t>
            </a:r>
            <a:r>
              <a:rPr lang="en-US" altLang="en-US" dirty="0"/>
              <a:t>++</a:t>
            </a:r>
            <a:r>
              <a:rPr lang="en-US" altLang="en-US" dirty="0" smtClean="0"/>
              <a:t>1</a:t>
            </a:r>
            <a:r>
              <a:rPr lang="lv-LV" altLang="en-US" dirty="0" smtClean="0"/>
              <a:t>7, etc.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410200" y="6578600"/>
            <a:ext cx="6781800" cy="24447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298554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Quick Look at a C++ Program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750" y="1752600"/>
            <a:ext cx="4565649" cy="4114800"/>
          </a:xfrm>
        </p:spPr>
        <p:txBody>
          <a:bodyPr/>
          <a:lstStyle/>
          <a:p>
            <a:r>
              <a:rPr lang="lv-LV" dirty="0" smtClean="0"/>
              <a:t>Can have hardcoded variable values.</a:t>
            </a:r>
          </a:p>
          <a:p>
            <a:r>
              <a:rPr lang="lv-LV" i="1" dirty="0" smtClean="0">
                <a:solidFill>
                  <a:srgbClr val="0070C0"/>
                </a:solidFill>
              </a:rPr>
              <a:t>Declaration</a:t>
            </a:r>
            <a:r>
              <a:rPr lang="lv-LV" dirty="0" smtClean="0"/>
              <a:t> differs from </a:t>
            </a:r>
            <a:r>
              <a:rPr lang="lv-LV" i="1" dirty="0" smtClean="0">
                <a:solidFill>
                  <a:srgbClr val="0070C0"/>
                </a:solidFill>
              </a:rPr>
              <a:t>Definition</a:t>
            </a:r>
            <a:r>
              <a:rPr lang="lv-LV" dirty="0" smtClean="0"/>
              <a:t>.</a:t>
            </a:r>
          </a:p>
          <a:p>
            <a:r>
              <a:rPr lang="lv-LV" dirty="0" smtClean="0"/>
              <a:t>Should always initialize variables (originally they contain garbage).</a:t>
            </a:r>
            <a:endParaRPr lang="lv-LV" dirty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CF82E2-B1EF-4D61-A73F-13072D382DAB}" type="slidenum">
              <a:rPr lang="en-US" altLang="en-US" smtClean="0">
                <a:solidFill>
                  <a:schemeClr val="bg1"/>
                </a:solidFill>
              </a:rPr>
              <a:pPr/>
              <a:t>20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71600"/>
            <a:ext cx="5594351" cy="53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583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Quick Look at a C++ Program (3 of 5)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45BE40-F7BA-4676-BBD8-EDEE17BA61FF}" type="slidenum">
              <a:rPr lang="en-US" altLang="en-US" smtClean="0">
                <a:solidFill>
                  <a:schemeClr val="bg1"/>
                </a:solidFill>
              </a:rPr>
              <a:pPr/>
              <a:t>21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This portion of a C++ program illustrates comments, variable declaration statements, and an assignment statement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5"/>
          <a:stretch/>
        </p:blipFill>
        <p:spPr bwMode="auto">
          <a:xfrm>
            <a:off x="1457569" y="1423169"/>
            <a:ext cx="8828808" cy="515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99284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342063" algn="l"/>
              </a:tabLst>
            </a:pPr>
            <a:r>
              <a:rPr lang="en-US" altLang="en-US" dirty="0"/>
              <a:t>A Quick Look at a C++ Program (4 of 5)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472CC6-06DB-4D7D-AF27-D488E9BF6CF2}" type="slidenum">
              <a:rPr lang="en-US" altLang="en-US" smtClean="0">
                <a:solidFill>
                  <a:schemeClr val="bg1"/>
                </a:solidFill>
              </a:rPr>
              <a:pPr/>
              <a:t>22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49600" y="6578600"/>
            <a:ext cx="90424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/>
              <a:t>m</a:t>
            </a:r>
            <a:endParaRPr lang="en-US" altLang="en-US" dirty="0"/>
          </a:p>
        </p:txBody>
      </p:sp>
      <p:pic>
        <p:nvPicPr>
          <p:cNvPr id="6" name="Picture 2" descr="This portion of a C++ program illustrates an assignment statement with an expression (length * width) and output statements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2"/>
          <a:stretch/>
        </p:blipFill>
        <p:spPr bwMode="auto">
          <a:xfrm>
            <a:off x="1422399" y="1927226"/>
            <a:ext cx="10385761" cy="432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84796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Comments </a:t>
            </a:r>
            <a:r>
              <a:rPr lang="lv-LV" altLang="en-US" dirty="0" smtClean="0"/>
              <a:t>ignored by</a:t>
            </a:r>
            <a:r>
              <a:rPr lang="en-US" altLang="en-US" dirty="0" smtClean="0"/>
              <a:t> </a:t>
            </a:r>
            <a:r>
              <a:rPr lang="en-US" altLang="en-US" dirty="0"/>
              <a:t>the compiler</a:t>
            </a:r>
          </a:p>
          <a:p>
            <a:r>
              <a:rPr lang="en-US" altLang="en-US" dirty="0"/>
              <a:t>Two types</a:t>
            </a:r>
          </a:p>
          <a:p>
            <a:pPr lvl="1"/>
            <a:r>
              <a:rPr lang="en-US" altLang="en-US" dirty="0"/>
              <a:t>Single line:  begins with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altLang="en-US" dirty="0"/>
          </a:p>
          <a:p>
            <a:pPr marL="400050" indent="0"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//**************************************************************</a:t>
            </a:r>
          </a:p>
          <a:p>
            <a:pPr marL="400050" indent="0"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 the length and width of a rectangle, this C++ program</a:t>
            </a:r>
          </a:p>
          <a:p>
            <a:pPr marL="400050" indent="0"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computes and outputs the perimeter and area of the rectangle.</a:t>
            </a:r>
          </a:p>
          <a:p>
            <a:pPr marL="400050" indent="0">
              <a:spcBef>
                <a:spcPts val="0"/>
              </a:spcBef>
              <a:buClr>
                <a:srgbClr val="055C91"/>
              </a:buClr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//**************************************************************</a:t>
            </a:r>
            <a:endParaRPr lang="en-US" altLang="en-US" dirty="0">
              <a:solidFill>
                <a:srgbClr val="00A589"/>
              </a:solidFill>
            </a:endParaRPr>
          </a:p>
          <a:p>
            <a:pPr lvl="1"/>
            <a:r>
              <a:rPr lang="en-US" altLang="en-US" dirty="0"/>
              <a:t>Multiple line: enclosed between </a:t>
            </a:r>
            <a:r>
              <a:rPr lang="en-US" alt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include comments that can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occupy several lines.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n-US" sz="1600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D4610-EEE8-4790-B25A-2CF9A4EAF01B}" type="slidenum">
              <a:rPr lang="en-US" altLang="en-US" smtClean="0">
                <a:solidFill>
                  <a:schemeClr val="bg1"/>
                </a:solidFill>
              </a:rPr>
              <a:pPr/>
              <a:t>23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279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Special Symbols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token</a:t>
            </a:r>
            <a:r>
              <a:rPr lang="en-US" altLang="en-US" dirty="0"/>
              <a:t> is the smallest individual unit of a program written in any language</a:t>
            </a:r>
          </a:p>
          <a:p>
            <a:r>
              <a:rPr lang="en-US" altLang="en-US" dirty="0"/>
              <a:t>C++ tokens include special symbols, word symbols, and identifiers</a:t>
            </a:r>
          </a:p>
          <a:p>
            <a:r>
              <a:rPr lang="en-US" altLang="en-US" dirty="0"/>
              <a:t>Special symbols in C++ include:</a:t>
            </a:r>
          </a:p>
          <a:p>
            <a:pPr marL="457200" lvl="1" indent="0">
              <a:spcBef>
                <a:spcPts val="1200"/>
              </a:spcBef>
              <a:buClr>
                <a:srgbClr val="0D3857"/>
              </a:buClr>
              <a:buNone/>
              <a:tabLst>
                <a:tab pos="1371600" algn="l"/>
                <a:tab pos="2286000" algn="l"/>
                <a:tab pos="320040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	-	*	/</a:t>
            </a:r>
          </a:p>
          <a:p>
            <a:pPr marL="457200" lvl="1" indent="0">
              <a:spcBef>
                <a:spcPts val="1200"/>
              </a:spcBef>
              <a:buClr>
                <a:srgbClr val="0D3857"/>
              </a:buClr>
              <a:buNone/>
              <a:tabLst>
                <a:tab pos="1371600" algn="l"/>
                <a:tab pos="2286000" algn="l"/>
                <a:tab pos="320040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	;	?	,</a:t>
            </a:r>
          </a:p>
          <a:p>
            <a:pPr marL="457200" lvl="1" indent="0">
              <a:spcBef>
                <a:spcPts val="1200"/>
              </a:spcBef>
              <a:buClr>
                <a:srgbClr val="0D3857"/>
              </a:buClr>
              <a:buNone/>
              <a:tabLst>
                <a:tab pos="1371600" algn="l"/>
                <a:tab pos="2286000" algn="l"/>
                <a:tab pos="320040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	!=	==	&gt;=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BC953D-5C8A-47A9-9455-08EF6D82576F}" type="slidenum">
              <a:rPr lang="en-US" altLang="en-US" smtClean="0">
                <a:solidFill>
                  <a:schemeClr val="bg1"/>
                </a:solidFill>
              </a:rPr>
              <a:pPr/>
              <a:t>24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3973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Reserved Words (Keywords)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Reserved word </a:t>
            </a:r>
            <a:r>
              <a:rPr lang="en-US" altLang="en-US" dirty="0" smtClean="0"/>
              <a:t>symbols</a:t>
            </a:r>
            <a:r>
              <a:rPr lang="lv-LV" altLang="en-US" dirty="0" smtClean="0"/>
              <a:t>. Cannot be used to name variables. </a:t>
            </a:r>
            <a:endParaRPr lang="en-US" altLang="en-US" dirty="0" smtClean="0"/>
          </a:p>
          <a:p>
            <a:pPr lvl="1"/>
            <a:r>
              <a:rPr lang="en-US" alt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b="1" dirty="0" smtClean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4A7315-D26C-4FDB-B34B-0324AE87146A}" type="slidenum">
              <a:rPr lang="en-US" altLang="en-US" smtClean="0">
                <a:solidFill>
                  <a:schemeClr val="bg1"/>
                </a:solidFill>
              </a:rPr>
              <a:pPr/>
              <a:t>25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7481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 (1 of 2)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u="sng" dirty="0"/>
              <a:t>identifier</a:t>
            </a:r>
            <a:r>
              <a:rPr lang="en-US" altLang="en-US" dirty="0"/>
              <a:t> is the name of something that appears in a program</a:t>
            </a:r>
          </a:p>
          <a:p>
            <a:pPr lvl="1"/>
            <a:r>
              <a:rPr lang="en-US" altLang="en-US" dirty="0"/>
              <a:t>Consists of letters, digits, and the underscore character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Must begin with a letter or underscore</a:t>
            </a:r>
          </a:p>
          <a:p>
            <a:r>
              <a:rPr lang="en-US" altLang="en-US" dirty="0"/>
              <a:t>C++ is case sensitive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dirty="0"/>
              <a:t> is not the same 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altLang="en-US" dirty="0"/>
              <a:t>Two predefined identifiers are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and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Unlike reserved words, predefined identifiers may be redefined, but it is not a good idea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596424-9117-450D-8100-3ED5FD3ECA6A}" type="slidenum">
              <a:rPr lang="en-US" altLang="en-US" smtClean="0">
                <a:solidFill>
                  <a:schemeClr val="bg1"/>
                </a:solidFill>
              </a:rPr>
              <a:pPr/>
              <a:t>26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2845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Identifiers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Legal identifiers in C++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</a:p>
          <a:p>
            <a:pPr lvl="1"/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4EAFC-0C31-4286-8D84-59CE489AE64B}" type="slidenum">
              <a:rPr lang="en-US" altLang="en-US" smtClean="0">
                <a:solidFill>
                  <a:schemeClr val="bg1"/>
                </a:solidFill>
              </a:rPr>
              <a:pPr/>
              <a:t>27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 descr="Table 1-1 summarizes the terms used to describe various numbers of bytes."/>
          <p:cNvGraphicFramePr>
            <a:graphicFrameLocks noGrp="1"/>
          </p:cNvGraphicFramePr>
          <p:nvPr>
            <p:extLst/>
          </p:nvPr>
        </p:nvGraphicFramePr>
        <p:xfrm>
          <a:off x="4572000" y="2471896"/>
          <a:ext cx="7305676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Illegal Identifier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 Correct Identifier</a:t>
                      </a: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employee Salary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no space between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and Salary.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employeeSalary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Hello!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exclamation mark cannot be used in an identifier.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one+two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symbol + cannot be used in an identifier.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onePlusTwo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2nd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identifier cannot begin with a digit.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second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08660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Whitespaces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Every C++ program contains </a:t>
            </a:r>
            <a:r>
              <a:rPr lang="en-US" altLang="en-US" dirty="0" smtClean="0"/>
              <a:t>whitespaces</a:t>
            </a:r>
            <a:r>
              <a:rPr lang="lv-LV" altLang="en-US" dirty="0" smtClean="0"/>
              <a:t> (spaces, tabs, newlines)</a:t>
            </a:r>
            <a:endParaRPr lang="en-US" altLang="en-US" dirty="0"/>
          </a:p>
          <a:p>
            <a:pPr lvl="0">
              <a:buClr>
                <a:srgbClr val="055C91"/>
              </a:buClr>
            </a:pP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Whitespaces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separate special symbols, reserved words, and identifiers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Proper utilization of whitespaces is important </a:t>
            </a:r>
          </a:p>
          <a:p>
            <a:pPr lvl="1">
              <a:buClr>
                <a:srgbClr val="0D3857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Can be used to make the program more readable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74581C-636A-433D-83F1-ED343F2BA18F}" type="slidenum">
              <a:rPr lang="en-US" altLang="en-US" smtClean="0">
                <a:solidFill>
                  <a:schemeClr val="bg1"/>
                </a:solidFill>
              </a:rPr>
              <a:pPr/>
              <a:t>28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22232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Data Types (1 of 2)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Three categories of simple data</a:t>
            </a:r>
          </a:p>
          <a:p>
            <a:pPr lvl="1"/>
            <a:r>
              <a:rPr lang="en-US" altLang="en-US" u="sng" dirty="0"/>
              <a:t>Integral</a:t>
            </a:r>
            <a:r>
              <a:rPr lang="en-US" altLang="en-US" dirty="0"/>
              <a:t>: integers (numbers without a decimal)</a:t>
            </a:r>
          </a:p>
          <a:p>
            <a:pPr lvl="2"/>
            <a:r>
              <a:rPr lang="en-US" altLang="en-US" dirty="0"/>
              <a:t>Can be further categorized: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altLang="en-US" u="sng" dirty="0"/>
              <a:t>Floating-point</a:t>
            </a:r>
            <a:r>
              <a:rPr lang="en-US" altLang="en-US" dirty="0"/>
              <a:t>: decimal numbers</a:t>
            </a:r>
          </a:p>
          <a:p>
            <a:pPr lvl="1"/>
            <a:r>
              <a:rPr lang="en-US" altLang="en-US" u="sng" dirty="0"/>
              <a:t>Enumeration</a:t>
            </a:r>
            <a:r>
              <a:rPr lang="en-US" altLang="en-US" dirty="0"/>
              <a:t>: a user-defined data type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D45BCD-DBC7-4368-B591-F453D70DB44B}" type="slidenum">
              <a:rPr lang="en-US" altLang="en-US" smtClean="0">
                <a:solidFill>
                  <a:schemeClr val="bg1"/>
                </a:solidFill>
              </a:rPr>
              <a:pPr/>
              <a:t>29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633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altLang="en-US" dirty="0"/>
              <a:t>Computer has hardware and software.</a:t>
            </a:r>
          </a:p>
          <a:p>
            <a:r>
              <a:rPr lang="en-US" altLang="en-US" dirty="0"/>
              <a:t>Without software, a computer is useless</a:t>
            </a:r>
          </a:p>
          <a:p>
            <a:r>
              <a:rPr lang="en-US" altLang="en-US" dirty="0"/>
              <a:t>Software is developed with programming languages</a:t>
            </a:r>
            <a:r>
              <a:rPr lang="lv-LV" altLang="en-US" dirty="0"/>
              <a:t>, including C++</a:t>
            </a:r>
            <a:endParaRPr lang="en-US" altLang="en-US" dirty="0"/>
          </a:p>
        </p:txBody>
      </p:sp>
      <p:pic>
        <p:nvPicPr>
          <p:cNvPr id="1026" name="Picture 2" descr="https://www.globalapptesting.com/hubfs/_all_languages_bar_chart-m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18" y="1722120"/>
            <a:ext cx="5302482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304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Data Types (2 of 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Different compilers may allow different ranges of values</a:t>
            </a:r>
          </a:p>
          <a:p>
            <a:endParaRPr lang="en-US" altLang="en-US" dirty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4A782-4676-441A-95B9-99D4331B48A5}" type="slidenum">
              <a:rPr lang="en-US" altLang="en-US" smtClean="0">
                <a:solidFill>
                  <a:schemeClr val="bg1"/>
                </a:solidFill>
              </a:rPr>
              <a:pPr/>
              <a:t>30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 descr="Table 1-1 summarizes the terms used to describe various numbers of bytes."/>
          <p:cNvGraphicFramePr>
            <a:graphicFrameLocks noGrp="1"/>
          </p:cNvGraphicFramePr>
          <p:nvPr>
            <p:extLst/>
          </p:nvPr>
        </p:nvGraphicFramePr>
        <p:xfrm>
          <a:off x="1752600" y="3276600"/>
          <a:ext cx="8029576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Storage (in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bytes)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solidFill>
                          <a:srgbClr val="638DA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147483648 (=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to 2147483647 (=  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endParaRPr lang="en-US" sz="1600" dirty="0">
                        <a:solidFill>
                          <a:srgbClr val="638DA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 (=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to 127 (= 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600" b="1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</a:t>
                      </a:r>
                      <a:endParaRPr lang="en-US" sz="1600" b="1" dirty="0">
                        <a:solidFill>
                          <a:srgbClr val="638DAD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9223372036854775808 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to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9223372036854775807(2</a:t>
                      </a:r>
                      <a:r>
                        <a:rPr lang="en-US" sz="16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38427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Data Type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-6728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+763</a:t>
            </a:r>
          </a:p>
          <a:p>
            <a:r>
              <a:rPr lang="en-US" altLang="en-US" dirty="0"/>
              <a:t>Positive integers do not require a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sign</a:t>
            </a:r>
          </a:p>
          <a:p>
            <a:r>
              <a:rPr lang="en-US" altLang="en-US" dirty="0"/>
              <a:t>A comma cannot be used within an integer</a:t>
            </a:r>
          </a:p>
          <a:p>
            <a:pPr lvl="1"/>
            <a:r>
              <a:rPr lang="en-US" altLang="en-US" dirty="0"/>
              <a:t>Commas are only used for separating items in a list</a:t>
            </a:r>
          </a:p>
          <a:p>
            <a:endParaRPr lang="en-US" altLang="en-US" dirty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4852D0-6114-4B0C-97C3-005BC012C0E5}" type="slidenum">
              <a:rPr lang="en-US" altLang="en-US" smtClean="0">
                <a:solidFill>
                  <a:schemeClr val="bg1"/>
                </a:solidFill>
              </a:rPr>
              <a:pPr/>
              <a:t>31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3445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 Data Type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 type </a:t>
            </a:r>
          </a:p>
          <a:p>
            <a:pPr lvl="1"/>
            <a:r>
              <a:rPr lang="en-US" altLang="en-US" dirty="0"/>
              <a:t>Two values: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/>
              <a:t>Purpose: to manipulate logical (Boolean) expressions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Logical values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Reserved words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148E85-6DB2-42C6-AB71-826173231216}" type="slidenum">
              <a:rPr lang="en-US" altLang="en-US" smtClean="0">
                <a:solidFill>
                  <a:schemeClr val="bg1"/>
                </a:solidFill>
              </a:rPr>
              <a:pPr/>
              <a:t>32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58708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 Data </a:t>
            </a:r>
            <a:r>
              <a:rPr lang="en-US" altLang="en-US" dirty="0" smtClean="0"/>
              <a:t>Type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type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 is the smallest integral data type</a:t>
            </a:r>
          </a:p>
          <a:p>
            <a:r>
              <a:rPr lang="en-US" altLang="en-US" dirty="0"/>
              <a:t>It is used for single characters: letters, digits, and special symbols</a:t>
            </a:r>
          </a:p>
          <a:p>
            <a:r>
              <a:rPr lang="en-US" altLang="en-US" dirty="0"/>
              <a:t>Each character is enclosed in single quotes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'$'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'&amp;'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dirty="0"/>
              <a:t>A blank space is a character</a:t>
            </a:r>
          </a:p>
          <a:p>
            <a:pPr lvl="1"/>
            <a:r>
              <a:rPr lang="en-US" altLang="en-US" dirty="0"/>
              <a:t>Written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 dirty="0"/>
              <a:t>, with a space left between the single quotes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7BF410-1B9B-4674-B466-2850D17B6D07}" type="slidenum">
              <a:rPr lang="en-US" altLang="en-US" smtClean="0">
                <a:solidFill>
                  <a:schemeClr val="bg1"/>
                </a:solidFill>
              </a:rPr>
              <a:pPr/>
              <a:t>33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9552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Floating-Point </a:t>
            </a:r>
            <a:r>
              <a:rPr lang="lv-LV" altLang="en-US" dirty="0" smtClean="0"/>
              <a:t>Types – 1 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uses scientific notation to represent real numbers (floating-point notation)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5B89E-DDD0-4E41-BD89-4F4171B42542}" type="slidenum">
              <a:rPr lang="en-US" altLang="en-US" smtClean="0">
                <a:solidFill>
                  <a:schemeClr val="bg1"/>
                </a:solidFill>
              </a:rPr>
              <a:pPr/>
              <a:t>34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 descr="Table 1-1 summarizes the terms used to describe various numbers of bytes."/>
          <p:cNvGraphicFramePr>
            <a:graphicFrameLocks noGrp="1"/>
          </p:cNvGraphicFramePr>
          <p:nvPr>
            <p:extLst/>
          </p:nvPr>
        </p:nvGraphicFramePr>
        <p:xfrm>
          <a:off x="2066924" y="2544904"/>
          <a:ext cx="76866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Decimal Number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Scientific Notation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Notation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75.924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7.5924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7.592400E1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0.18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1.8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1.800000E-1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0.0000453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4.53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4.530000E-5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–1.482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-1.482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-1.482000E0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7800.0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7.8 * 10</a:t>
                      </a:r>
                      <a:r>
                        <a:rPr lang="en-US" sz="1600" b="1" kern="1200" baseline="30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7.800000E3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27339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Floating-Point </a:t>
            </a:r>
            <a:r>
              <a:rPr lang="en-US" altLang="en-US" dirty="0" smtClean="0"/>
              <a:t>Types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55C91"/>
              </a:buClr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represents any real number</a:t>
            </a:r>
          </a:p>
          <a:p>
            <a:pPr lvl="1">
              <a:buClr>
                <a:srgbClr val="0D3857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Range: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-3.4 * 10</a:t>
            </a:r>
            <a:r>
              <a:rPr lang="en-US" b="1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 * 10</a:t>
            </a:r>
            <a:r>
              <a:rPr lang="en-US" b="1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(four bytes)</a:t>
            </a:r>
          </a:p>
          <a:p>
            <a:pPr lvl="0">
              <a:buClr>
                <a:srgbClr val="055C91"/>
              </a:buClr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represents any real number</a:t>
            </a:r>
          </a:p>
          <a:p>
            <a:pPr lvl="1">
              <a:buClr>
                <a:srgbClr val="0D3857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Range: </a:t>
            </a: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1.7 * 10</a:t>
            </a:r>
            <a:r>
              <a:rPr lang="en-US" altLang="en-US" b="1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1.7 * 10</a:t>
            </a:r>
            <a:r>
              <a:rPr lang="en-US" altLang="en-US" b="1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(eight bytes)</a:t>
            </a:r>
          </a:p>
          <a:p>
            <a:r>
              <a:rPr lang="lv-LV" altLang="en-US" dirty="0" smtClean="0"/>
              <a:t>Max </a:t>
            </a:r>
            <a:r>
              <a:rPr lang="lv-LV" altLang="en-US" dirty="0"/>
              <a:t>significant digits (</a:t>
            </a:r>
            <a:r>
              <a:rPr lang="en-US" altLang="en-US" dirty="0"/>
              <a:t>decimal places</a:t>
            </a:r>
            <a:r>
              <a:rPr lang="lv-LV" altLang="en-US" dirty="0"/>
              <a:t>)</a:t>
            </a:r>
            <a:r>
              <a:rPr lang="en-US" altLang="en-US" dirty="0"/>
              <a:t> for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values: 6 or 7 </a:t>
            </a:r>
          </a:p>
          <a:p>
            <a:r>
              <a:rPr lang="en-US" altLang="en-US" dirty="0"/>
              <a:t>Max</a:t>
            </a:r>
            <a:r>
              <a:rPr lang="lv-LV" altLang="en-US" dirty="0"/>
              <a:t> </a:t>
            </a:r>
            <a:r>
              <a:rPr lang="en-US" altLang="en-US" dirty="0"/>
              <a:t>significant digits for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: 15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values are called </a:t>
            </a:r>
            <a:r>
              <a:rPr lang="en-US" altLang="en-US" u="sng" dirty="0"/>
              <a:t>single precision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 values are called </a:t>
            </a:r>
            <a:r>
              <a:rPr lang="en-US" altLang="en-US" u="sng" dirty="0"/>
              <a:t>double precision</a:t>
            </a:r>
          </a:p>
          <a:p>
            <a:pPr marL="0" indent="0">
              <a:buClr>
                <a:srgbClr val="055C91"/>
              </a:buClr>
              <a:buNone/>
            </a:pP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lv-LV" altLang="en-US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Not universally true. Precision/min/max </a:t>
            </a:r>
            <a:r>
              <a:rPr lang="en-US" altLang="en-US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of </a:t>
            </a:r>
            <a:r>
              <a:rPr lang="en-US" altLang="en-US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 types are system </a:t>
            </a:r>
            <a:r>
              <a:rPr lang="en-US" altLang="en-US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dependent</a:t>
            </a:r>
            <a:r>
              <a:rPr lang="lv-LV" altLang="en-US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lv-LV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6F812A-E4F4-4464-B04D-F2346BD6AE14}" type="slidenum">
              <a:rPr lang="en-US" altLang="en-US" smtClean="0">
                <a:solidFill>
                  <a:schemeClr val="bg1"/>
                </a:solidFill>
              </a:rPr>
              <a:pPr/>
              <a:t>35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6738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</a:t>
            </a:r>
            <a:r>
              <a:rPr lang="en-US" altLang="en-US" dirty="0"/>
              <a:t>, Variables, and </a:t>
            </a:r>
            <a:r>
              <a:rPr lang="en-US" altLang="en-US" dirty="0" smtClean="0"/>
              <a:t>Assignment</a:t>
            </a:r>
            <a:r>
              <a:rPr lang="lv-LV" altLang="en-US" dirty="0" smtClean="0"/>
              <a:t>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variable, must specify its data type</a:t>
            </a:r>
          </a:p>
          <a:p>
            <a:r>
              <a:rPr lang="en-US" dirty="0"/>
              <a:t>Syntax rule to declare a variable is: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 identifier;</a:t>
            </a:r>
          </a:p>
          <a:p>
            <a:r>
              <a:rPr lang="en-US" dirty="0"/>
              <a:t>Examples include: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interestRate;</a:t>
            </a:r>
          </a:p>
          <a:p>
            <a:pPr marL="40005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</a:p>
          <a:p>
            <a:r>
              <a:rPr lang="en-US" u="sng" dirty="0"/>
              <a:t>Assignment statement</a:t>
            </a:r>
            <a:r>
              <a:rPr lang="en-US" dirty="0"/>
              <a:t> has the form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= expression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 = 0.05;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24024C-313A-421E-AE81-482E053A3D1C}" type="slidenum">
              <a:rPr lang="en-US" altLang="en-US" smtClean="0">
                <a:solidFill>
                  <a:schemeClr val="bg1"/>
                </a:solidFill>
              </a:rPr>
              <a:pPr/>
              <a:t>36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0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Precedence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operations inside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evaluated first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 </a:t>
            </a:r>
            <a:r>
              <a:rPr lang="lv-LV" dirty="0" smtClean="0"/>
              <a:t>(remainder) </a:t>
            </a:r>
            <a:r>
              <a:rPr lang="en-US" dirty="0" smtClean="0"/>
              <a:t>are </a:t>
            </a:r>
            <a:r>
              <a:rPr lang="en-US" dirty="0"/>
              <a:t>at the same level of </a:t>
            </a:r>
            <a:r>
              <a:rPr lang="en-US" dirty="0" smtClean="0"/>
              <a:t>precedence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 have the same level of precedence and are evaluated last</a:t>
            </a:r>
          </a:p>
          <a:p>
            <a:r>
              <a:rPr lang="lv-LV" dirty="0" smtClean="0"/>
              <a:t>For same precedence - o</a:t>
            </a:r>
            <a:r>
              <a:rPr lang="en-US" dirty="0" err="1" smtClean="0"/>
              <a:t>perations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lv-LV" dirty="0" smtClean="0"/>
              <a:t>done</a:t>
            </a:r>
            <a:r>
              <a:rPr lang="en-US" dirty="0" smtClean="0"/>
              <a:t> </a:t>
            </a:r>
            <a:r>
              <a:rPr lang="en-US" dirty="0"/>
              <a:t>from left to right (associativity</a:t>
            </a:r>
            <a:r>
              <a:rPr lang="en-US" dirty="0" smtClean="0"/>
              <a:t>)</a:t>
            </a:r>
            <a:r>
              <a:rPr lang="lv-LV" dirty="0" smtClean="0"/>
              <a:t>: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 * 7 - 6 + 2 * 5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 + 6 </a:t>
            </a:r>
            <a:r>
              <a:rPr lang="en-US" dirty="0"/>
              <a:t>means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(((3 * 7) – 6) + ((2 * 5)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4 ))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AF8EF9-AEB2-42FE-8B6F-DA7C53AB8955}" type="slidenum">
              <a:rPr lang="en-US" altLang="en-US" smtClean="0">
                <a:solidFill>
                  <a:schemeClr val="bg1"/>
                </a:solidFill>
              </a:rPr>
              <a:pPr/>
              <a:t>37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25727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Integral expression</a:t>
            </a:r>
            <a:r>
              <a:rPr lang="en-US" altLang="en-US" dirty="0"/>
              <a:t>: all operands are integers</a:t>
            </a:r>
          </a:p>
          <a:p>
            <a:pPr lvl="1"/>
            <a:r>
              <a:rPr lang="en-US" altLang="en-US" dirty="0"/>
              <a:t>Yields an integral result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+ 3 * 5</a:t>
            </a:r>
            <a:endParaRPr lang="en-US" altLang="en-US" dirty="0"/>
          </a:p>
          <a:p>
            <a:r>
              <a:rPr lang="en-US" altLang="en-US" u="sng" dirty="0"/>
              <a:t>Floating-point (decimal) expression</a:t>
            </a:r>
            <a:r>
              <a:rPr lang="en-US" altLang="en-US" dirty="0"/>
              <a:t>: all operands are floating-point</a:t>
            </a:r>
          </a:p>
          <a:p>
            <a:pPr lvl="1"/>
            <a:r>
              <a:rPr lang="en-US" altLang="en-US" dirty="0"/>
              <a:t>Yields a floating-point result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12.8 * 17.5 -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34.50</a:t>
            </a: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Examples of mixed expressions</a:t>
            </a:r>
          </a:p>
          <a:p>
            <a:pPr marL="744538" lvl="2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+ 3.5</a:t>
            </a:r>
          </a:p>
          <a:p>
            <a:pPr marL="744538" lvl="2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/  4 + 3.9</a:t>
            </a:r>
          </a:p>
          <a:p>
            <a:pPr marL="744538" lvl="2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5.4  *  2 – 13.6 + 18  /  2</a:t>
            </a:r>
          </a:p>
          <a:p>
            <a:r>
              <a:rPr lang="en-US" altLang="en-US" dirty="0"/>
              <a:t>If operator has both types of </a:t>
            </a:r>
            <a:r>
              <a:rPr lang="en-US" altLang="en-US" dirty="0" smtClean="0"/>
              <a:t>operands</a:t>
            </a:r>
            <a:r>
              <a:rPr lang="lv-LV" altLang="en-US" dirty="0" smtClean="0"/>
              <a:t>, </a:t>
            </a:r>
            <a:r>
              <a:rPr lang="lv-LV" altLang="en-US" dirty="0"/>
              <a:t>i</a:t>
            </a:r>
            <a:r>
              <a:rPr lang="en-US" altLang="en-US" dirty="0" err="1" smtClean="0"/>
              <a:t>nteger</a:t>
            </a:r>
            <a:r>
              <a:rPr lang="lv-LV" altLang="en-US" dirty="0" smtClean="0"/>
              <a:t>s change to floats.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43BF38-6CFB-432E-9682-4290D5A5FC52}" type="slidenum">
              <a:rPr lang="en-US" altLang="en-US" smtClean="0">
                <a:solidFill>
                  <a:schemeClr val="bg1"/>
                </a:solidFill>
              </a:rPr>
              <a:pPr/>
              <a:t>38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82164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type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is a programmer-defined type supplied in ANSI/ISO Standard C++ library</a:t>
            </a:r>
          </a:p>
          <a:p>
            <a:r>
              <a:rPr lang="en-US" altLang="en-US" dirty="0"/>
              <a:t>A </a:t>
            </a:r>
            <a:r>
              <a:rPr lang="en-US" altLang="en-US" u="sng" dirty="0"/>
              <a:t>string</a:t>
            </a:r>
            <a:r>
              <a:rPr lang="en-US" altLang="en-US" dirty="0"/>
              <a:t> is a sequence of zero or more characters enclosed in double quotation marks </a:t>
            </a:r>
          </a:p>
          <a:p>
            <a:r>
              <a:rPr lang="en-US" altLang="en-US" dirty="0"/>
              <a:t>A </a:t>
            </a:r>
            <a:r>
              <a:rPr lang="en-US" altLang="en-US" u="sng" dirty="0"/>
              <a:t>null</a:t>
            </a:r>
            <a:r>
              <a:rPr lang="en-US" altLang="en-US" dirty="0"/>
              <a:t> (or </a:t>
            </a:r>
            <a:r>
              <a:rPr lang="en-US" altLang="en-US" u="sng" dirty="0"/>
              <a:t>empty</a:t>
            </a:r>
            <a:r>
              <a:rPr lang="en-US" altLang="en-US" dirty="0"/>
              <a:t>) string is a string with no characters</a:t>
            </a:r>
          </a:p>
          <a:p>
            <a:r>
              <a:rPr lang="en-US" altLang="en-US" dirty="0"/>
              <a:t>Each character has a relative position in the string</a:t>
            </a:r>
          </a:p>
          <a:p>
            <a:pPr lvl="1"/>
            <a:r>
              <a:rPr lang="en-US" altLang="en-US" dirty="0"/>
              <a:t>Position of first character is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en-US" dirty="0"/>
              <a:t>The length of a string is the number of characters in it</a:t>
            </a:r>
          </a:p>
          <a:p>
            <a:pPr lvl="1"/>
            <a:r>
              <a:rPr lang="en-US" altLang="en-US" dirty="0"/>
              <a:t>Example: length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"William Jacob"</a:t>
            </a:r>
            <a:r>
              <a:rPr lang="en-US" altLang="en-US" dirty="0"/>
              <a:t> is 13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6C597-A18D-4EB5-9EE1-A7A5EA661C18}" type="slidenum">
              <a:rPr lang="en-US" altLang="en-US" smtClean="0">
                <a:solidFill>
                  <a:schemeClr val="bg1"/>
                </a:solidFill>
              </a:rPr>
              <a:pPr/>
              <a:t>39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05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Hardware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Central processing unit (CPU)</a:t>
            </a:r>
          </a:p>
          <a:p>
            <a:r>
              <a:rPr lang="en-US" altLang="en-US" dirty="0"/>
              <a:t>Main memory (MM) or random access memory (RAM)</a:t>
            </a:r>
          </a:p>
          <a:p>
            <a:r>
              <a:rPr lang="en-US" altLang="en-US" dirty="0"/>
              <a:t>Secondary storage</a:t>
            </a:r>
          </a:p>
          <a:p>
            <a:r>
              <a:rPr lang="en-US" altLang="en-US" dirty="0"/>
              <a:t>Input/output devices</a:t>
            </a:r>
          </a:p>
          <a:p>
            <a:endParaRPr lang="lv-LV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60" y="1295400"/>
            <a:ext cx="51742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23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</a:t>
            </a:r>
            <a:r>
              <a:rPr lang="lv-LV" dirty="0" smtClean="0"/>
              <a:t>vs.</a:t>
            </a:r>
            <a:r>
              <a:rPr lang="en-US" dirty="0" smtClean="0"/>
              <a:t> Variable</a:t>
            </a:r>
            <a:r>
              <a:rPr lang="lv-LV" dirty="0" smtClean="0"/>
              <a:t>s</a:t>
            </a:r>
            <a:endParaRPr lang="en-US" dirty="0"/>
          </a:p>
        </p:txBody>
      </p:sp>
      <p:sp>
        <p:nvSpPr>
          <p:cNvPr id="4198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Named constant</a:t>
            </a:r>
            <a:r>
              <a:rPr lang="en-US" altLang="en-US" dirty="0"/>
              <a:t>: memory location whose content cannot change during execution</a:t>
            </a:r>
          </a:p>
          <a:p>
            <a:r>
              <a:rPr lang="en-US" altLang="en-US" dirty="0"/>
              <a:t>Syntax to declare a named </a:t>
            </a:r>
            <a:r>
              <a:rPr lang="en-US" altLang="en-US" dirty="0" smtClean="0"/>
              <a:t>constant</a:t>
            </a:r>
            <a:endParaRPr lang="lv-LV" altLang="en-US" dirty="0" smtClean="0"/>
          </a:p>
          <a:p>
            <a:endParaRPr lang="lv-LV" altLang="en-US" dirty="0"/>
          </a:p>
          <a:p>
            <a:r>
              <a:rPr lang="en-US" altLang="en-US" dirty="0"/>
              <a:t>In C++, </a:t>
            </a:r>
            <a:r>
              <a:rPr lang="en-US" alt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is a reserved word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41991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0EE08C-B48B-415E-B26C-C55652B25FBA}" type="slidenum">
              <a:rPr lang="en-US" altLang="en-US" smtClean="0">
                <a:solidFill>
                  <a:schemeClr val="bg1"/>
                </a:solidFill>
              </a:rPr>
              <a:pPr/>
              <a:t>40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3" descr="const dataType identifier = value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08" y="2924499"/>
            <a:ext cx="4581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114800"/>
            <a:ext cx="4524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38434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</a:t>
            </a:r>
            <a:r>
              <a:rPr lang="en-US" altLang="en-US" dirty="0" smtClean="0"/>
              <a:t>Statement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91400" y="1752600"/>
            <a:ext cx="4191000" cy="4114800"/>
          </a:xfrm>
        </p:spPr>
        <p:txBody>
          <a:bodyPr/>
          <a:lstStyle/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variable is said to be </a:t>
            </a:r>
            <a:r>
              <a:rPr lang="en-US" altLang="en-US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initialized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the first time a value is placed into it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C++, 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is called the </a:t>
            </a:r>
            <a:r>
              <a:rPr lang="en-US" altLang="en-US" u="sng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 operator</a:t>
            </a:r>
          </a:p>
          <a:p>
            <a:endParaRPr lang="lv-LV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E9BDC-F223-4B38-B1BA-4749D4FC6374}" type="slidenum">
              <a:rPr lang="en-US" altLang="en-US" smtClean="0">
                <a:solidFill>
                  <a:schemeClr val="bg1"/>
                </a:solidFill>
              </a:rPr>
              <a:pPr/>
              <a:t>41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752601"/>
            <a:ext cx="5695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9879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</a:t>
            </a:r>
            <a:r>
              <a:rPr lang="en-US" altLang="en-US" dirty="0" smtClean="0"/>
              <a:t>Statement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45400" y="1752600"/>
            <a:ext cx="3937000" cy="4114800"/>
          </a:xfrm>
        </p:spPr>
        <p:txBody>
          <a:bodyPr/>
          <a:lstStyle/>
          <a:p>
            <a:r>
              <a:rPr lang="lv-LV" dirty="0" smtClean="0"/>
              <a:t>Note the uninitialized variables (?).</a:t>
            </a:r>
          </a:p>
          <a:p>
            <a:r>
              <a:rPr lang="lv-LV" dirty="0" smtClean="0"/>
              <a:t>Integer division does not give float result. </a:t>
            </a:r>
          </a:p>
          <a:p>
            <a:r>
              <a:rPr lang="lv-LV" dirty="0" smtClean="0"/>
              <a:t>9/4 equals 2 (int) </a:t>
            </a:r>
          </a:p>
          <a:p>
            <a:r>
              <a:rPr lang="lv-LV" dirty="0" smtClean="0"/>
              <a:t>9.0/4 equals 2.25 (double)</a:t>
            </a:r>
            <a:endParaRPr lang="lv-LV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E9BDC-F223-4B38-B1BA-4749D4FC6374}" type="slidenum">
              <a:rPr lang="en-US" altLang="en-US" smtClean="0">
                <a:solidFill>
                  <a:schemeClr val="bg1"/>
                </a:solidFill>
              </a:rPr>
              <a:pPr/>
              <a:t>42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Example 2-14 illustrates a walk-through showing how values stored in variables are changed by assignment statemen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74029"/>
            <a:ext cx="6019800" cy="499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253983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</a:t>
            </a:r>
            <a:r>
              <a:rPr lang="en-US" altLang="en-US" dirty="0" smtClean="0"/>
              <a:t>Statement</a:t>
            </a:r>
            <a:r>
              <a:rPr lang="lv-LV" altLang="en-US" dirty="0"/>
              <a:t> </a:t>
            </a:r>
            <a:r>
              <a:rPr lang="lv-LV" altLang="en-US" dirty="0" smtClean="0"/>
              <a:t>– 3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variables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. How is this legal C++ statement evaluated?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 = z</a:t>
            </a:r>
          </a:p>
          <a:p>
            <a:r>
              <a:rPr lang="en-US" dirty="0"/>
              <a:t>The assignment operator is evaluated from right to left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associativity</a:t>
            </a:r>
            <a:r>
              <a:rPr lang="en-US" dirty="0"/>
              <a:t> of the </a:t>
            </a:r>
            <a:r>
              <a:rPr lang="en-US" u="sng" dirty="0"/>
              <a:t>assignment operator</a:t>
            </a:r>
            <a:r>
              <a:rPr lang="en-US" dirty="0"/>
              <a:t> is from right to left</a:t>
            </a:r>
          </a:p>
          <a:p>
            <a:endParaRPr lang="en-US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E9BDC-F223-4B38-B1BA-4749D4FC6374}" type="slidenum">
              <a:rPr lang="en-US" altLang="en-US" smtClean="0">
                <a:solidFill>
                  <a:schemeClr val="bg1"/>
                </a:solidFill>
              </a:rPr>
              <a:pPr/>
              <a:t>43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75218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Assignment Statement</a:t>
            </a:r>
            <a:r>
              <a:rPr lang="lv-LV" altLang="en-US" dirty="0" smtClean="0"/>
              <a:t> – 4 </a:t>
            </a:r>
            <a:endParaRPr lang="en-US" alt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Simple </a:t>
            </a:r>
            <a:r>
              <a:rPr lang="en-US" altLang="en-US" dirty="0"/>
              <a:t>and </a:t>
            </a:r>
            <a:r>
              <a:rPr lang="en-US" altLang="en-US" dirty="0" smtClean="0"/>
              <a:t>compound</a:t>
            </a:r>
            <a:r>
              <a:rPr lang="lv-LV" altLang="en-US" dirty="0" smtClean="0"/>
              <a:t> assignment operators</a:t>
            </a:r>
            <a:endParaRPr lang="en-US" altLang="en-US" dirty="0"/>
          </a:p>
          <a:p>
            <a:r>
              <a:rPr lang="en-US" altLang="en-US" dirty="0"/>
              <a:t>Compound operators </a:t>
            </a:r>
            <a:r>
              <a:rPr lang="en-US" altLang="en-US" dirty="0" smtClean="0"/>
              <a:t>more concise</a:t>
            </a:r>
            <a:endParaRPr lang="lv-LV" altLang="en-US" dirty="0" smtClean="0"/>
          </a:p>
          <a:p>
            <a:r>
              <a:rPr lang="en-US" altLang="en-US" dirty="0" smtClean="0"/>
              <a:t>Compound </a:t>
            </a:r>
            <a:r>
              <a:rPr lang="en-US" altLang="en-US" dirty="0"/>
              <a:t>operators: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</a:p>
          <a:p>
            <a:r>
              <a:rPr lang="en-US" altLang="en-US" u="sng" dirty="0"/>
              <a:t>Simple assignment </a:t>
            </a:r>
            <a:r>
              <a:rPr lang="lv-LV" altLang="en-US" u="sng" dirty="0" smtClean="0"/>
              <a:t>operator</a:t>
            </a:r>
            <a:endParaRPr lang="en-US" altLang="en-US" dirty="0"/>
          </a:p>
          <a:p>
            <a:pPr marL="40005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x * y;</a:t>
            </a:r>
          </a:p>
          <a:p>
            <a:r>
              <a:rPr lang="en-US" altLang="en-US" u="sng" dirty="0"/>
              <a:t>Compound assignment </a:t>
            </a:r>
            <a:r>
              <a:rPr lang="lv-LV" altLang="en-US" u="sng" dirty="0" smtClean="0"/>
              <a:t>operator</a:t>
            </a:r>
            <a:endParaRPr lang="en-US" altLang="en-US" dirty="0"/>
          </a:p>
          <a:p>
            <a:pPr marL="40005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*= y;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8F99BD-DC0A-45BE-8A15-419C31AFE5C5}" type="slidenum">
              <a:rPr lang="en-US" altLang="en-US" smtClean="0">
                <a:solidFill>
                  <a:schemeClr val="bg1"/>
                </a:solidFill>
              </a:rPr>
              <a:pPr/>
              <a:t>44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43897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and Initializing Variables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 all types of variables are initialized automatically</a:t>
            </a:r>
          </a:p>
          <a:p>
            <a:r>
              <a:rPr lang="en-US" altLang="en-US" dirty="0"/>
              <a:t>Variables can be initialized when declared:</a:t>
            </a:r>
          </a:p>
          <a:p>
            <a:pPr marL="228600" lvl="1" indent="0">
              <a:spcBef>
                <a:spcPts val="1200"/>
              </a:spcBef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 = 13, second = 10;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ch = ' ';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12.6;</a:t>
            </a:r>
          </a:p>
          <a:p>
            <a:r>
              <a:rPr lang="en-US" altLang="en-US" dirty="0"/>
              <a:t>All variables must be initialized before they are used</a:t>
            </a:r>
          </a:p>
          <a:p>
            <a:pPr lvl="1"/>
            <a:r>
              <a:rPr lang="en-US" altLang="en-US" dirty="0"/>
              <a:t>But not necessarily during declaration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92E5C9-4FDB-4756-B70D-1C7DADAF9270}" type="slidenum">
              <a:rPr lang="en-US" altLang="en-US" smtClean="0">
                <a:solidFill>
                  <a:schemeClr val="bg1"/>
                </a:solidFill>
              </a:rPr>
              <a:pPr/>
              <a:t>45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1934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(Read) </a:t>
            </a:r>
            <a:r>
              <a:rPr lang="en-US" altLang="en-US" dirty="0" smtClean="0"/>
              <a:t>Statement</a:t>
            </a:r>
            <a:endParaRPr lang="en-US" altLang="en-US" dirty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435600" cy="4114800"/>
          </a:xfrm>
        </p:spPr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is used with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dirty="0"/>
              <a:t> to gather one or more </a:t>
            </a:r>
            <a:r>
              <a:rPr lang="en-US" altLang="en-US" dirty="0" smtClean="0"/>
              <a:t>inputs</a:t>
            </a:r>
            <a:endParaRPr lang="lv-LV" altLang="en-US" dirty="0" smtClean="0"/>
          </a:p>
          <a:p>
            <a:endParaRPr lang="lv-LV" altLang="en-US" dirty="0"/>
          </a:p>
          <a:p>
            <a:r>
              <a:rPr lang="en-US" altLang="en-US" dirty="0"/>
              <a:t>This is called an </a:t>
            </a:r>
            <a:r>
              <a:rPr lang="en-US" altLang="en-US" u="sng" dirty="0"/>
              <a:t>input</a:t>
            </a:r>
            <a:r>
              <a:rPr lang="en-US" altLang="en-US" dirty="0"/>
              <a:t> (</a:t>
            </a:r>
            <a:r>
              <a:rPr lang="en-US" altLang="en-US" u="sng" dirty="0"/>
              <a:t>read</a:t>
            </a:r>
            <a:r>
              <a:rPr lang="en-US" altLang="en-US" dirty="0"/>
              <a:t>) statement</a:t>
            </a:r>
          </a:p>
          <a:p>
            <a:r>
              <a:rPr lang="en-US" altLang="en-US" dirty="0"/>
              <a:t>The </a:t>
            </a:r>
            <a:r>
              <a:rPr lang="en-US" altLang="en-US" u="sng" dirty="0"/>
              <a:t>stream extraction operator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altLang="en-US" dirty="0"/>
          </a:p>
          <a:p>
            <a:r>
              <a:rPr lang="en-US" altLang="en-US" dirty="0"/>
              <a:t>For example, if miles is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 variable:</a:t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miles;</a:t>
            </a:r>
          </a:p>
          <a:p>
            <a:pPr lvl="1"/>
            <a:r>
              <a:rPr lang="en-US" altLang="en-US" dirty="0"/>
              <a:t>Causes the computer to get a value of type double and places it in the variable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miles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DD931C-6D6A-4BB0-AC01-7EA7AFBA21D5}" type="slidenum">
              <a:rPr lang="en-US" altLang="en-US" smtClean="0">
                <a:solidFill>
                  <a:schemeClr val="bg1"/>
                </a:solidFill>
              </a:rPr>
              <a:pPr/>
              <a:t>46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in &gt;&gt; variable &gt;&gt;  variable...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9" y="2549525"/>
            <a:ext cx="434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362200"/>
            <a:ext cx="4524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15481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Increment and Decrement Operators</a:t>
            </a:r>
          </a:p>
        </p:txBody>
      </p:sp>
      <p:sp>
        <p:nvSpPr>
          <p:cNvPr id="52227" name="Rectangle 5" descr="x = 5;&#10;y = x++;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Increment operator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++</a:t>
            </a:r>
            <a:r>
              <a:rPr lang="en-US" altLang="en-US" dirty="0">
                <a:sym typeface="Wingdings" panose="05000000000000000000" pitchFamily="2" charset="2"/>
              </a:rPr>
              <a:t>):</a:t>
            </a:r>
            <a:r>
              <a:rPr lang="en-US" altLang="en-US" dirty="0"/>
              <a:t> increase variable by 1</a:t>
            </a:r>
          </a:p>
          <a:p>
            <a:pPr lvl="1"/>
            <a:r>
              <a:rPr lang="en-US" altLang="en-US" u="sng" dirty="0"/>
              <a:t>Pre-increment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++variable</a:t>
            </a:r>
          </a:p>
          <a:p>
            <a:pPr lvl="1"/>
            <a:r>
              <a:rPr lang="en-US" altLang="en-US" u="sng" dirty="0"/>
              <a:t>Post-increment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variable++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u="sng" dirty="0"/>
              <a:t>Decrement operator</a:t>
            </a:r>
            <a:r>
              <a:rPr lang="en-US" altLang="en-US" dirty="0">
                <a:sym typeface="Wingdings" panose="05000000000000000000" pitchFamily="2" charset="2"/>
              </a:rPr>
              <a:t>: 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</a:t>
            </a:r>
            <a:r>
              <a:rPr lang="en-US" altLang="en-US" dirty="0">
                <a:sym typeface="Wingdings" panose="05000000000000000000" pitchFamily="2" charset="2"/>
              </a:rPr>
              <a:t>)</a:t>
            </a:r>
            <a:r>
              <a:rPr lang="en-US" altLang="en-US" dirty="0"/>
              <a:t> decrease variable by 1</a:t>
            </a:r>
          </a:p>
          <a:p>
            <a:pPr lvl="1"/>
            <a:r>
              <a:rPr lang="en-US" altLang="en-US" u="sng" dirty="0"/>
              <a:t>Pre-decrement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--variable</a:t>
            </a:r>
          </a:p>
          <a:p>
            <a:pPr lvl="1"/>
            <a:r>
              <a:rPr lang="en-US" altLang="en-US" u="sng" dirty="0"/>
              <a:t>Post-decrement</a:t>
            </a:r>
            <a:r>
              <a:rPr lang="en-US" altLang="en-US" dirty="0"/>
              <a:t>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variable--</a:t>
            </a:r>
          </a:p>
          <a:p>
            <a:r>
              <a:rPr lang="en-US" altLang="en-US" dirty="0"/>
              <a:t>What is the difference between the following?</a:t>
            </a:r>
          </a:p>
          <a:p>
            <a:pPr lvl="1"/>
            <a:endParaRPr lang="en-US" altLang="en-US" dirty="0"/>
          </a:p>
        </p:txBody>
      </p:sp>
      <p:sp>
        <p:nvSpPr>
          <p:cNvPr id="52231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119B19-E633-4D8E-90EA-97244773D32D}" type="slidenum">
              <a:rPr lang="en-US" altLang="en-US" smtClean="0">
                <a:solidFill>
                  <a:schemeClr val="bg1"/>
                </a:solidFill>
              </a:rPr>
              <a:pPr/>
              <a:t>47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2229" name="Rectangle 6" descr="x = 5;&#10;y = ++x;"/>
          <p:cNvSpPr>
            <a:spLocks noChangeArrowheads="1"/>
          </p:cNvSpPr>
          <p:nvPr/>
        </p:nvSpPr>
        <p:spPr bwMode="auto">
          <a:xfrm>
            <a:off x="2362200" y="4773543"/>
            <a:ext cx="14478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urier New" pitchFamily="49" charset="0"/>
              </a:rPr>
              <a:t>x = 5;</a:t>
            </a:r>
          </a:p>
          <a:p>
            <a:pPr eaLnBrk="1" hangingPunct="1"/>
            <a:r>
              <a:rPr lang="en-US" altLang="en-US" sz="2000" dirty="0">
                <a:latin typeface="Courier New" pitchFamily="49" charset="0"/>
              </a:rPr>
              <a:t>y = ++x;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727191" y="4773543"/>
            <a:ext cx="14478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urier New" pitchFamily="49" charset="0"/>
              </a:rPr>
              <a:t>x = 5;</a:t>
            </a:r>
          </a:p>
          <a:p>
            <a:pPr eaLnBrk="1" hangingPunct="1"/>
            <a:r>
              <a:rPr lang="en-US" altLang="en-US" sz="2000" dirty="0">
                <a:latin typeface="Courier New" pitchFamily="49" charset="0"/>
              </a:rPr>
              <a:t>y = x++;</a:t>
            </a:r>
          </a:p>
        </p:txBody>
      </p:sp>
    </p:spTree>
    <p:extLst>
      <p:ext uri="{BB962C8B-B14F-4D97-AF65-F5344CB8AC3E}">
        <p14:creationId xmlns:p14="http://schemas.microsoft.com/office/powerpoint/2010/main" val="335886922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Output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5427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 smtClean="0"/>
              <a:t> </a:t>
            </a:r>
            <a:r>
              <a:rPr lang="en-US" altLang="en-US" dirty="0"/>
              <a:t>causes the insertion point to move to beginning of next line</a:t>
            </a:r>
          </a:p>
        </p:txBody>
      </p:sp>
      <p:sp>
        <p:nvSpPr>
          <p:cNvPr id="54278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7FF070-CA28-40FC-841E-7938B122E789}" type="slidenum">
              <a:rPr lang="en-US" altLang="en-US" smtClean="0">
                <a:solidFill>
                  <a:schemeClr val="bg1"/>
                </a:solidFill>
              </a:rPr>
              <a:pPr/>
              <a:t>48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85019"/>
            <a:ext cx="9623838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00121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Output</a:t>
            </a:r>
            <a:r>
              <a:rPr lang="lv-LV" altLang="en-US" dirty="0" smtClean="0"/>
              <a:t> – 2 </a:t>
            </a:r>
            <a:endParaRPr lang="en-US" altLang="en-US" dirty="0"/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69C8D6-0128-4EAC-90E7-1608293EA1FE}" type="slidenum">
              <a:rPr lang="en-US" altLang="en-US" smtClean="0">
                <a:solidFill>
                  <a:schemeClr val="bg1"/>
                </a:solidFill>
              </a:rPr>
              <a:pPr/>
              <a:t>49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49600" y="6578600"/>
            <a:ext cx="90424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/>
              <a:t>m</a:t>
            </a:r>
            <a:endParaRPr lang="en-US" altLang="en-US" dirty="0"/>
          </a:p>
        </p:txBody>
      </p:sp>
      <p:graphicFrame>
        <p:nvGraphicFramePr>
          <p:cNvPr id="11" name="Table 10" descr="Table 1-1 summarizes the terms used to describe various numbers of bytes."/>
          <p:cNvGraphicFramePr>
            <a:graphicFrameLocks noGrp="1"/>
          </p:cNvGraphicFramePr>
          <p:nvPr>
            <p:extLst/>
          </p:nvPr>
        </p:nvGraphicFramePr>
        <p:xfrm>
          <a:off x="1295400" y="1676400"/>
          <a:ext cx="10078771" cy="416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45"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19896" marR="119896" marT="59948" marB="59948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Escape Sequence</a:t>
                      </a:r>
                    </a:p>
                  </a:txBody>
                  <a:tcPr marL="119896" marR="119896" marT="59948" marB="59948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19896" marR="119896" marT="59948" marB="59948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Newline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to the beginning of the next line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to the next tab stop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Backspace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one space to the left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342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 moves to the beginning of the current line (not the next line)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Backslash is printed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\'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quotation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quotation mark is printed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245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\"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quotation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quotation mark is printed</a:t>
                      </a:r>
                    </a:p>
                  </a:txBody>
                  <a:tcPr marL="119896" marR="119896" marT="59948" marB="59948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231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CPU and RAM</a:t>
            </a:r>
            <a:endParaRPr lang="en-US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/>
              <a:t>components of a computer and main memory</a:t>
            </a:r>
          </a:p>
        </p:txBody>
      </p:sp>
      <p:pic>
        <p:nvPicPr>
          <p:cNvPr id="1027" name="Picture 3" descr="Figure 1-1 (a) illustrates some hardware components of a computer including the central processing unit, main memory, secondary strorage, and input/output devices.&#10;Figure 1-1 (b) shows main memory with some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70389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29620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Preprocessor Directives (2 of 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to include a header </a:t>
            </a:r>
            <a:r>
              <a:rPr lang="en-US" dirty="0" smtClean="0"/>
              <a:t>file</a:t>
            </a:r>
            <a:endParaRPr lang="lv-LV" dirty="0" smtClean="0"/>
          </a:p>
          <a:p>
            <a:endParaRPr lang="lv-LV" dirty="0"/>
          </a:p>
          <a:p>
            <a:endParaRPr lang="lv-LV" dirty="0" smtClean="0"/>
          </a:p>
          <a:p>
            <a:r>
              <a:rPr lang="en-US" dirty="0"/>
              <a:t>For example:</a:t>
            </a:r>
          </a:p>
          <a:p>
            <a:pPr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Causes the preprocessor to include the header file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in the program</a:t>
            </a:r>
          </a:p>
          <a:p>
            <a:r>
              <a:rPr lang="en-US" dirty="0"/>
              <a:t>Preprocessor commands are processed before the program goes through the compiler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7A9F40-45A9-44C2-B4A5-240D02EE9A21}" type="slidenum">
              <a:rPr lang="en-US" altLang="en-US" smtClean="0">
                <a:solidFill>
                  <a:schemeClr val="bg1"/>
                </a:solidFill>
              </a:rPr>
              <a:pPr/>
              <a:t>50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49600" y="6578600"/>
            <a:ext cx="90424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solidFill>
                  <a:schemeClr val="bg1"/>
                </a:solidFill>
              </a:rPr>
              <a:t>m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#include &lt;headerFileName&g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19311"/>
            <a:ext cx="3457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44369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/>
              <a:t> and </a:t>
            </a:r>
            <a:r>
              <a:rPr lang="lv-LV" dirty="0" smtClean="0"/>
              <a:t>u</a:t>
            </a:r>
            <a:r>
              <a:rPr lang="en-US" dirty="0" smtClean="0"/>
              <a:t>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are declared in the header file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dirty="0"/>
              <a:t>, but within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</a:p>
          <a:p>
            <a:r>
              <a:rPr lang="en-US" altLang="en-US" dirty="0"/>
              <a:t>To use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in a program, use the following two statements:</a:t>
            </a:r>
          </a:p>
          <a:p>
            <a:pPr marL="40005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</a:p>
          <a:p>
            <a:pPr marL="400050" indent="0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std;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075625-4F71-41FB-8DA4-A6110DD3DAB7}" type="slidenum">
              <a:rPr lang="en-US" altLang="en-US" smtClean="0">
                <a:solidFill>
                  <a:schemeClr val="bg1"/>
                </a:solidFill>
              </a:rPr>
              <a:pPr/>
              <a:t>51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8058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Data Type in a Program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use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type, you need to access its definition from the header file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altLang="en-US" dirty="0"/>
              <a:t>Include the following preprocessor directive:</a:t>
            </a:r>
          </a:p>
          <a:p>
            <a:pPr marL="40005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EC8A37-7769-4161-9208-A6617CD3FF55}" type="slidenum">
              <a:rPr lang="en-US" altLang="en-US" smtClean="0">
                <a:solidFill>
                  <a:schemeClr val="bg1"/>
                </a:solidFill>
              </a:rPr>
              <a:pPr/>
              <a:t>52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01528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Style and Form: Syntax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Syntax rules indicate what is legal and what is not legal</a:t>
            </a:r>
          </a:p>
          <a:p>
            <a:r>
              <a:rPr lang="en-US" altLang="en-US" dirty="0"/>
              <a:t>Errors in syntax are found in compilation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x;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//Line 1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y	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//Line 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double</a:t>
            </a:r>
            <a:r>
              <a:rPr lang="en-US" altLang="en-US" b="1" dirty="0">
                <a:latin typeface="Courier New" pitchFamily="49" charset="0"/>
              </a:rPr>
              <a:t> z;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//Line 3</a:t>
            </a:r>
          </a:p>
          <a:p>
            <a:pPr lvl="1">
              <a:lnSpc>
                <a:spcPct val="90000"/>
              </a:lnSpc>
              <a:buNone/>
            </a:pPr>
            <a:endParaRPr lang="en-US" alt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>
                <a:latin typeface="Courier New" pitchFamily="49" charset="0"/>
              </a:rPr>
              <a:t>y = w + x;	</a:t>
            </a:r>
            <a:r>
              <a:rPr lang="en-US" altLang="en-US" b="1" dirty="0">
                <a:solidFill>
                  <a:srgbClr val="00A589"/>
                </a:solidFill>
                <a:latin typeface="Courier New" pitchFamily="49" charset="0"/>
              </a:rPr>
              <a:t>//Line 4</a:t>
            </a:r>
          </a:p>
          <a:p>
            <a:pPr lvl="1">
              <a:lnSpc>
                <a:spcPct val="90000"/>
              </a:lnSpc>
              <a:buNone/>
            </a:pPr>
            <a:endParaRPr lang="en-US" alt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Compilation errors would occur at: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 2 (missing semicolon)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 4 (identifier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dirty="0"/>
              <a:t> used but not declared)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7AC368-8A6F-41B0-B1A2-4AE7FCE12AB5}" type="slidenum">
              <a:rPr lang="en-US" altLang="en-US" smtClean="0">
                <a:solidFill>
                  <a:schemeClr val="bg1"/>
                </a:solidFill>
              </a:rPr>
              <a:pPr/>
              <a:t>53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37822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Semicolons, Brackets, and Commas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C++ statements end with a semicolon</a:t>
            </a:r>
          </a:p>
          <a:p>
            <a:pPr lvl="1"/>
            <a:r>
              <a:rPr lang="en-US" altLang="en-US" dirty="0"/>
              <a:t>Also called a </a:t>
            </a:r>
            <a:r>
              <a:rPr lang="en-US" altLang="en-US" u="sng" dirty="0"/>
              <a:t>statement </a:t>
            </a:r>
            <a:r>
              <a:rPr lang="en-US" altLang="en-US" i="1" u="sng" dirty="0" smtClean="0">
                <a:solidFill>
                  <a:srgbClr val="0070C0"/>
                </a:solidFill>
              </a:rPr>
              <a:t>terminator</a:t>
            </a:r>
            <a:r>
              <a:rPr lang="lv-LV" altLang="en-US" u="sng" dirty="0" smtClean="0"/>
              <a:t> </a:t>
            </a:r>
          </a:p>
          <a:p>
            <a:pPr lvl="1"/>
            <a:r>
              <a:rPr lang="lv-LV" altLang="en-US" dirty="0" smtClean="0"/>
              <a:t>("terminators" unlike "separators" are used after the last statement as well).</a:t>
            </a:r>
            <a:endParaRPr lang="en-US" altLang="en-US" dirty="0"/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/>
              <a:t> are </a:t>
            </a:r>
            <a:r>
              <a:rPr lang="en-US" altLang="en-US" dirty="0" smtClean="0"/>
              <a:t>delimiters</a:t>
            </a:r>
            <a:r>
              <a:rPr lang="lv-LV" altLang="en-US" dirty="0" smtClean="0"/>
              <a:t> for code blocks (for variable scope)</a:t>
            </a:r>
            <a:endParaRPr lang="en-US" altLang="en-US" dirty="0"/>
          </a:p>
          <a:p>
            <a:r>
              <a:rPr lang="en-US" altLang="en-US" dirty="0"/>
              <a:t>Commas </a:t>
            </a:r>
            <a:r>
              <a:rPr lang="en-US" altLang="en-US" i="1" dirty="0">
                <a:solidFill>
                  <a:srgbClr val="0070C0"/>
                </a:solidFill>
              </a:rPr>
              <a:t>separate</a:t>
            </a:r>
            <a:r>
              <a:rPr lang="en-US" altLang="en-US" dirty="0"/>
              <a:t> items in a list</a:t>
            </a:r>
          </a:p>
          <a:p>
            <a:pPr lvl="1"/>
            <a:r>
              <a:rPr lang="en-US" altLang="en-US" dirty="0"/>
              <a:t>Declaring more than one variable following a data type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FBE439-DB89-4722-903A-4AAA04E5AE74}" type="slidenum">
              <a:rPr lang="en-US" altLang="en-US" smtClean="0">
                <a:solidFill>
                  <a:schemeClr val="bg1"/>
                </a:solidFill>
              </a:rPr>
              <a:pPr/>
              <a:t>54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85136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C++ program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has</a:t>
            </a: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functions, one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is </a:t>
            </a: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called 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Identifiers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</a:t>
            </a: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letters, digits, and underscores, </a:t>
            </a: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begin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with a letter or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_</a:t>
            </a:r>
          </a:p>
          <a:p>
            <a:pPr lvl="0">
              <a:buClr>
                <a:srgbClr val="055C91"/>
              </a:buClr>
            </a:pP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 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arithmetic operators in C++ are addition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subtraction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multiplication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division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and modulus (</a:t>
            </a:r>
            <a:r>
              <a:rPr lang="en-US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lvl="0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Arithmetic expressions </a:t>
            </a:r>
            <a:r>
              <a:rPr lang="lv-LV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precedence and associativity (from the left, except assignments evaluate from the right)</a:t>
            </a:r>
          </a:p>
          <a:p>
            <a:pPr>
              <a:buClr>
                <a:srgbClr val="055C91"/>
              </a:buClr>
            </a:pPr>
            <a:r>
              <a:rPr lang="en-US" altLang="en-US" dirty="0" smtClean="0"/>
              <a:t>All </a:t>
            </a:r>
            <a:r>
              <a:rPr lang="en-US" altLang="en-US" dirty="0"/>
              <a:t>variables must be declared before </a:t>
            </a:r>
            <a:r>
              <a:rPr lang="en-US" altLang="en-US" dirty="0" smtClean="0"/>
              <a:t>used</a:t>
            </a:r>
            <a:endParaRPr lang="lv-LV" altLang="en-US" dirty="0" smtClean="0"/>
          </a:p>
          <a:p>
            <a:r>
              <a:rPr lang="en-US" altLang="en-US" dirty="0"/>
              <a:t>Use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/>
              <a:t> and the stream extraction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dirty="0"/>
              <a:t> to input from the standard input device</a:t>
            </a:r>
          </a:p>
          <a:p>
            <a:r>
              <a:rPr lang="en-US" altLang="en-US" dirty="0"/>
              <a:t>Use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and the stream insertion operator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/>
              <a:t> to output to the standard output device</a:t>
            </a:r>
          </a:p>
          <a:p>
            <a:pPr>
              <a:buClr>
                <a:srgbClr val="055C91"/>
              </a:buClr>
            </a:pPr>
            <a:endParaRPr lang="en-US" altLang="en-US" dirty="0"/>
          </a:p>
          <a:p>
            <a:pPr>
              <a:buClr>
                <a:srgbClr val="055C91"/>
              </a:buClr>
            </a:pPr>
            <a:endParaRPr lang="en-US" altLang="en-US" dirty="0"/>
          </a:p>
          <a:p>
            <a:pPr lvl="0">
              <a:buClr>
                <a:srgbClr val="055C91"/>
              </a:buClr>
            </a:pPr>
            <a:endParaRPr lang="en-US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FF34EE-0193-4A34-A332-436E356C7B17}" type="slidenum">
              <a:rPr lang="en-US" altLang="en-US" smtClean="0">
                <a:solidFill>
                  <a:schemeClr val="bg1"/>
                </a:solidFill>
              </a:rPr>
              <a:pPr/>
              <a:t>55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37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More Hardware: Disks and I/O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400" u="sng" dirty="0"/>
              <a:t>Input devices</a:t>
            </a:r>
            <a:r>
              <a:rPr lang="en-US" altLang="en-US" sz="2400" dirty="0"/>
              <a:t> feed data and programs into computers</a:t>
            </a:r>
            <a:r>
              <a:rPr lang="lv-LV" altLang="en-US" sz="2400" dirty="0"/>
              <a:t>: </a:t>
            </a:r>
            <a:r>
              <a:rPr lang="en-US" altLang="en-US" sz="2400" dirty="0"/>
              <a:t>Keyboard</a:t>
            </a:r>
            <a:r>
              <a:rPr lang="lv-LV" altLang="en-US" sz="2400" dirty="0"/>
              <a:t>, </a:t>
            </a:r>
            <a:r>
              <a:rPr lang="en-US" altLang="en-US" sz="2400" dirty="0"/>
              <a:t>Mouse</a:t>
            </a:r>
            <a:r>
              <a:rPr lang="lv-LV" altLang="en-US" sz="2400" dirty="0"/>
              <a:t>, </a:t>
            </a:r>
            <a:r>
              <a:rPr lang="en-US" altLang="en-US" sz="2400" dirty="0"/>
              <a:t>Scanner</a:t>
            </a:r>
            <a:r>
              <a:rPr lang="lv-LV" altLang="en-US" sz="2400" dirty="0"/>
              <a:t>, </a:t>
            </a:r>
            <a:r>
              <a:rPr lang="en-US" altLang="en-US" sz="2400" dirty="0"/>
              <a:t>Camera</a:t>
            </a:r>
          </a:p>
          <a:p>
            <a:r>
              <a:rPr lang="en-US" altLang="en-US" sz="2400" u="sng" dirty="0"/>
              <a:t>Output devices</a:t>
            </a:r>
            <a:r>
              <a:rPr lang="en-US" altLang="en-US" sz="2400" dirty="0"/>
              <a:t> display results</a:t>
            </a:r>
            <a:r>
              <a:rPr lang="lv-LV" altLang="en-US" sz="2400" dirty="0"/>
              <a:t>: </a:t>
            </a:r>
            <a:r>
              <a:rPr lang="en-US" altLang="en-US" sz="2400" dirty="0"/>
              <a:t>Monitor</a:t>
            </a:r>
            <a:r>
              <a:rPr lang="lv-LV" altLang="en-US" sz="2400" dirty="0"/>
              <a:t>, </a:t>
            </a:r>
            <a:r>
              <a:rPr lang="en-US" altLang="en-US" sz="2400" dirty="0"/>
              <a:t>Printer</a:t>
            </a:r>
            <a:endParaRPr lang="lv-LV" altLang="en-US" sz="2400" dirty="0"/>
          </a:p>
          <a:p>
            <a:r>
              <a:rPr lang="en-US" altLang="en-US" sz="2400" u="sng" dirty="0"/>
              <a:t>Secondary storage</a:t>
            </a:r>
            <a:r>
              <a:rPr lang="en-US" altLang="en-US" sz="2400" dirty="0"/>
              <a:t>: device that stores information permanently</a:t>
            </a:r>
            <a:r>
              <a:rPr lang="lv-LV" altLang="en-US" sz="2400" dirty="0"/>
              <a:t>: </a:t>
            </a:r>
            <a:r>
              <a:rPr lang="en-US" altLang="en-US" sz="2400" dirty="0"/>
              <a:t>Hard disks </a:t>
            </a:r>
            <a:r>
              <a:rPr lang="lv-LV" altLang="en-US" sz="2400" dirty="0"/>
              <a:t>etc. Secondary storage can be </a:t>
            </a:r>
            <a:r>
              <a:rPr lang="lv-LV" altLang="en-US" sz="2400" b="1" dirty="0"/>
              <a:t>both</a:t>
            </a:r>
            <a:r>
              <a:rPr lang="lv-LV" altLang="en-US" sz="2400" dirty="0"/>
              <a:t> input and output device.</a:t>
            </a:r>
          </a:p>
          <a:p>
            <a:endParaRPr lang="lv-LV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1"/>
            <a:ext cx="511883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660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are programs written to perform specific tasks</a:t>
            </a:r>
          </a:p>
          <a:p>
            <a:r>
              <a:rPr lang="en-US" u="sng" dirty="0"/>
              <a:t>System programs</a:t>
            </a:r>
            <a:r>
              <a:rPr lang="en-US" dirty="0"/>
              <a:t> control the computer</a:t>
            </a:r>
          </a:p>
          <a:p>
            <a:pPr lvl="1"/>
            <a:r>
              <a:rPr lang="en-US" u="sng" dirty="0"/>
              <a:t>Operating system</a:t>
            </a:r>
            <a:r>
              <a:rPr lang="en-US" dirty="0"/>
              <a:t> monitors the overall activity of the computer and provides services such </a:t>
            </a:r>
            <a:r>
              <a:rPr lang="en-US" dirty="0" smtClean="0"/>
              <a:t>as:</a:t>
            </a:r>
            <a:r>
              <a:rPr lang="lv-LV" dirty="0" smtClean="0"/>
              <a:t> </a:t>
            </a:r>
            <a:r>
              <a:rPr lang="en-US" dirty="0" smtClean="0"/>
              <a:t>Memory management</a:t>
            </a:r>
            <a:r>
              <a:rPr lang="lv-LV" dirty="0" smtClean="0"/>
              <a:t>, Input/Output, Hardware drivers. </a:t>
            </a:r>
            <a:endParaRPr lang="en-US" dirty="0"/>
          </a:p>
          <a:p>
            <a:r>
              <a:rPr lang="en-US" u="sng" dirty="0" smtClean="0"/>
              <a:t>Application </a:t>
            </a:r>
            <a:r>
              <a:rPr lang="en-US" u="sng" dirty="0"/>
              <a:t>programs</a:t>
            </a:r>
            <a:r>
              <a:rPr lang="en-US" dirty="0"/>
              <a:t> perform a specific </a:t>
            </a:r>
            <a:r>
              <a:rPr lang="en-US" dirty="0" smtClean="0"/>
              <a:t>task</a:t>
            </a:r>
            <a:r>
              <a:rPr lang="lv-LV" dirty="0" smtClean="0"/>
              <a:t>. (Unlike OS they are meant to run for a certain time and their resources are managed by the Operating System.)</a:t>
            </a:r>
          </a:p>
          <a:p>
            <a:r>
              <a:rPr lang="lv-LV" dirty="0" smtClean="0"/>
              <a:t>Some application-type programs are </a:t>
            </a:r>
            <a:r>
              <a:rPr lang="lv-LV" i="1" dirty="0" smtClean="0"/>
              <a:t>services</a:t>
            </a:r>
            <a:r>
              <a:rPr lang="lv-LV" dirty="0" smtClean="0"/>
              <a:t> – they may run continuously and serve clients. (In this course </a:t>
            </a:r>
            <a:r>
              <a:rPr lang="lv-LV" smtClean="0"/>
              <a:t>we care about algorithms with finite execution.)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196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en-US" dirty="0" smtClean="0"/>
              <a:t>What is in Computer Memory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Byte</a:t>
            </a:r>
            <a:r>
              <a:rPr lang="en-US" altLang="en-US" dirty="0"/>
              <a:t>: a sequence of eight bits</a:t>
            </a:r>
          </a:p>
          <a:p>
            <a:r>
              <a:rPr lang="en-US" altLang="en-US" u="sng" dirty="0"/>
              <a:t>Kilobyte (KB)</a:t>
            </a:r>
            <a:r>
              <a:rPr lang="en-US" altLang="en-US" dirty="0"/>
              <a:t>: 2</a:t>
            </a:r>
            <a:r>
              <a:rPr lang="en-US" altLang="en-US" baseline="30000" dirty="0"/>
              <a:t>10</a:t>
            </a:r>
            <a:r>
              <a:rPr lang="en-US" altLang="en-US" dirty="0"/>
              <a:t> bytes = 1024 </a:t>
            </a:r>
            <a:r>
              <a:rPr lang="en-US" altLang="en-US" dirty="0" smtClean="0"/>
              <a:t>bytes</a:t>
            </a:r>
            <a:r>
              <a:rPr lang="lv-LV" altLang="en-US" dirty="0" smtClean="0"/>
              <a:t>. Also – </a:t>
            </a:r>
            <a:r>
              <a:rPr lang="lv-LV" altLang="en-US" b="1" dirty="0" smtClean="0"/>
              <a:t>Kibibyte</a:t>
            </a:r>
            <a:r>
              <a:rPr lang="lv-LV" altLang="en-US" dirty="0" smtClean="0"/>
              <a:t> (KiB).</a:t>
            </a:r>
          </a:p>
          <a:p>
            <a:r>
              <a:rPr lang="lv-LV" altLang="en-US" dirty="0" smtClean="0"/>
              <a:t>Megabyte (MB): </a:t>
            </a:r>
            <a:r>
              <a:rPr lang="en-US" altLang="en-US" dirty="0" smtClean="0"/>
              <a:t>2</a:t>
            </a:r>
            <a:r>
              <a:rPr lang="lv-LV" altLang="en-US" baseline="30000" dirty="0" smtClean="0"/>
              <a:t>2</a:t>
            </a:r>
            <a:r>
              <a:rPr lang="en-US" altLang="en-US" baseline="30000" dirty="0" smtClean="0"/>
              <a:t>0</a:t>
            </a:r>
            <a:r>
              <a:rPr lang="en-US" altLang="en-US" dirty="0" smtClean="0"/>
              <a:t> bytes</a:t>
            </a:r>
            <a:r>
              <a:rPr lang="lv-LV" altLang="en-US" dirty="0" smtClean="0"/>
              <a:t>. Also – </a:t>
            </a:r>
            <a:r>
              <a:rPr lang="lv-LV" altLang="en-US" b="1" dirty="0" smtClean="0"/>
              <a:t>Mibibyte</a:t>
            </a:r>
            <a:r>
              <a:rPr lang="lv-LV" altLang="en-US" dirty="0" smtClean="0"/>
              <a:t> (MiB). </a:t>
            </a:r>
            <a:endParaRPr lang="en-US" altLang="en-US" dirty="0"/>
          </a:p>
          <a:p>
            <a:r>
              <a:rPr lang="en-US" altLang="en-US" u="sng" dirty="0"/>
              <a:t>ASCII </a:t>
            </a:r>
            <a:r>
              <a:rPr lang="lv-LV" altLang="en-US" u="sng" dirty="0" smtClean="0"/>
              <a:t>Table</a:t>
            </a:r>
            <a:endParaRPr lang="en-US" altLang="en-US" dirty="0"/>
          </a:p>
          <a:p>
            <a:pPr lvl="1"/>
            <a:r>
              <a:rPr lang="en-US" altLang="en-US" dirty="0"/>
              <a:t>128 </a:t>
            </a:r>
            <a:r>
              <a:rPr lang="en-US" altLang="en-US" dirty="0" smtClean="0"/>
              <a:t>characters</a:t>
            </a:r>
            <a:r>
              <a:rPr lang="lv-LV" altLang="en-US" dirty="0" smtClean="0"/>
              <a:t> (only 7 bits are needed).</a:t>
            </a:r>
            <a:endParaRPr lang="en-US" altLang="en-US" dirty="0"/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is encoded as 1000001 </a:t>
            </a:r>
            <a:r>
              <a:rPr lang="en-US" altLang="en-US" dirty="0" smtClean="0"/>
              <a:t>(</a:t>
            </a:r>
            <a:r>
              <a:rPr lang="lv-LV" altLang="en-US" dirty="0" smtClean="0"/>
              <a:t>the </a:t>
            </a:r>
            <a:r>
              <a:rPr lang="en-US" altLang="en-US" dirty="0" smtClean="0"/>
              <a:t>6</a:t>
            </a:r>
            <a:r>
              <a:rPr lang="lv-LV" altLang="en-US" dirty="0" smtClean="0"/>
              <a:t>5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character</a:t>
            </a:r>
            <a:r>
              <a:rPr lang="lv-LV" altLang="en-US" dirty="0" smtClean="0"/>
              <a:t> in 0-based counting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The character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/>
              <a:t> is encoded as 0110011 (51st character)</a:t>
            </a:r>
          </a:p>
          <a:p>
            <a:r>
              <a:rPr lang="en-US" altLang="en-US" dirty="0"/>
              <a:t>Number systems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u="sng" dirty="0"/>
              <a:t>decimal system (base 10)</a:t>
            </a:r>
            <a:r>
              <a:rPr lang="en-US" altLang="en-US" dirty="0"/>
              <a:t> is used in our daily life</a:t>
            </a:r>
          </a:p>
          <a:p>
            <a:pPr lvl="1"/>
            <a:r>
              <a:rPr lang="en-US" altLang="en-US" dirty="0"/>
              <a:t>The computer uses the </a:t>
            </a:r>
            <a:r>
              <a:rPr lang="en-US" altLang="en-US" u="sng" dirty="0"/>
              <a:t>binary</a:t>
            </a:r>
            <a:r>
              <a:rPr lang="en-US" altLang="en-US" dirty="0"/>
              <a:t> (or </a:t>
            </a:r>
            <a:r>
              <a:rPr lang="en-US" altLang="en-US" u="sng" dirty="0"/>
              <a:t>base 2</a:t>
            </a:r>
            <a:r>
              <a:rPr lang="en-US" altLang="en-US" dirty="0"/>
              <a:t>)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8179892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2050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381000"/>
            <a:ext cx="9220200" cy="629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748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3048</TotalTime>
  <Words>3017</Words>
  <Application>Microsoft Office PowerPoint</Application>
  <PresentationFormat>Widescreen</PresentationFormat>
  <Paragraphs>548</Paragraphs>
  <Slides>55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Courier New</vt:lpstr>
      <vt:lpstr>Times New Roman</vt:lpstr>
      <vt:lpstr>Wingdings</vt:lpstr>
      <vt:lpstr>Notebook</vt:lpstr>
      <vt:lpstr>Chapter 1</vt:lpstr>
      <vt:lpstr>Objectives</vt:lpstr>
      <vt:lpstr>Introduction</vt:lpstr>
      <vt:lpstr>Hardware</vt:lpstr>
      <vt:lpstr>CPU and RAM</vt:lpstr>
      <vt:lpstr>More Hardware: Disks and I/O</vt:lpstr>
      <vt:lpstr>Software</vt:lpstr>
      <vt:lpstr>What is in Computer Memory</vt:lpstr>
      <vt:lpstr>PowerPoint Presentation</vt:lpstr>
      <vt:lpstr>Binary Units</vt:lpstr>
      <vt:lpstr>The Language of a Computer</vt:lpstr>
      <vt:lpstr>Processing a C++ Program</vt:lpstr>
      <vt:lpstr>Processing a C++ Program (3 of 4)</vt:lpstr>
      <vt:lpstr>Processing a C++ Program</vt:lpstr>
      <vt:lpstr>Analysis–Coding–Execution</vt:lpstr>
      <vt:lpstr>ANSI/ISO Standard C++</vt:lpstr>
      <vt:lpstr>Quick Review</vt:lpstr>
      <vt:lpstr>Chapter 2</vt:lpstr>
      <vt:lpstr>Objectives</vt:lpstr>
      <vt:lpstr>A Quick Look at a C++ Program (1 of 5)</vt:lpstr>
      <vt:lpstr>A Quick Look at a C++ Program (3 of 5)</vt:lpstr>
      <vt:lpstr>A Quick Look at a C++ Program (4 of 5)</vt:lpstr>
      <vt:lpstr>Comments</vt:lpstr>
      <vt:lpstr>Special Symbols</vt:lpstr>
      <vt:lpstr>Reserved Words (Keywords)</vt:lpstr>
      <vt:lpstr>Identifiers (1 of 2)</vt:lpstr>
      <vt:lpstr>Identifiers</vt:lpstr>
      <vt:lpstr>Whitespaces</vt:lpstr>
      <vt:lpstr>Simple Data Types (1 of 2)</vt:lpstr>
      <vt:lpstr>Simple Data Types (2 of 2)</vt:lpstr>
      <vt:lpstr>int Data Type</vt:lpstr>
      <vt:lpstr>bool Data Type</vt:lpstr>
      <vt:lpstr>char Data Type</vt:lpstr>
      <vt:lpstr>Floating-Point Types – 1 </vt:lpstr>
      <vt:lpstr>Floating-Point Types – 2 </vt:lpstr>
      <vt:lpstr>Types, Variables, and Assignments</vt:lpstr>
      <vt:lpstr>Order of Precedence</vt:lpstr>
      <vt:lpstr>Expressions</vt:lpstr>
      <vt:lpstr>string Type</vt:lpstr>
      <vt:lpstr>Constants vs. Variables</vt:lpstr>
      <vt:lpstr>Assignment Statement – 1 </vt:lpstr>
      <vt:lpstr>Assignment Statement – 2 </vt:lpstr>
      <vt:lpstr>Assignment Statement – 3 </vt:lpstr>
      <vt:lpstr>Assignment Statement – 4 </vt:lpstr>
      <vt:lpstr>Declaring and Initializing Variables</vt:lpstr>
      <vt:lpstr>Input (Read) Statement</vt:lpstr>
      <vt:lpstr>Increment and Decrement Operators</vt:lpstr>
      <vt:lpstr>Output – 1 </vt:lpstr>
      <vt:lpstr>Output – 2 </vt:lpstr>
      <vt:lpstr>Preprocessor Directives (2 of 2)</vt:lpstr>
      <vt:lpstr>namespace and using cin and cout</vt:lpstr>
      <vt:lpstr>Using the string Data Type in a Program</vt:lpstr>
      <vt:lpstr>Program Style and Form: Syntax</vt:lpstr>
      <vt:lpstr>Use of Semicolons, Brackets, and Commas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187</cp:revision>
  <cp:lastPrinted>1601-01-01T00:00:00Z</cp:lastPrinted>
  <dcterms:created xsi:type="dcterms:W3CDTF">1601-01-01T00:00:00Z</dcterms:created>
  <dcterms:modified xsi:type="dcterms:W3CDTF">2021-08-31T20:15:29Z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