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382" r:id="rId2"/>
    <p:sldId id="403" r:id="rId3"/>
    <p:sldId id="404" r:id="rId4"/>
    <p:sldId id="405" r:id="rId5"/>
    <p:sldId id="406" r:id="rId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43B02A"/>
    <a:srgbClr val="CC0099"/>
    <a:srgbClr val="FF3300"/>
    <a:srgbClr val="FFC0C0"/>
    <a:srgbClr val="43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30" autoAdjust="0"/>
    <p:restoredTop sz="82599" autoAdjust="0"/>
  </p:normalViewPr>
  <p:slideViewPr>
    <p:cSldViewPr>
      <p:cViewPr varScale="1">
        <p:scale>
          <a:sx n="95" d="100"/>
          <a:sy n="95" d="100"/>
        </p:scale>
        <p:origin x="564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30855F9-0CBE-4B9F-9F38-AFF7FF199BAC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noProof="0" dirty="0" smtClean="0"/>
              <a:t>Click to edit Master text styles</a:t>
            </a:r>
          </a:p>
          <a:p>
            <a:pPr lvl="1"/>
            <a:r>
              <a:rPr lang="lv-LV" noProof="0" dirty="0" smtClean="0"/>
              <a:t>Second level</a:t>
            </a:r>
          </a:p>
          <a:p>
            <a:pPr lvl="2"/>
            <a:r>
              <a:rPr lang="lv-LV" noProof="0" dirty="0" smtClean="0"/>
              <a:t>Third level</a:t>
            </a:r>
          </a:p>
          <a:p>
            <a:pPr lvl="3"/>
            <a:r>
              <a:rPr lang="lv-LV" noProof="0" dirty="0" smtClean="0"/>
              <a:t>Fourth level</a:t>
            </a:r>
          </a:p>
          <a:p>
            <a:pPr lvl="4"/>
            <a:r>
              <a:rPr lang="lv-LV" noProof="0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63890E3-1EA1-426D-856A-C2C61D312452}" type="slidenum">
              <a:rPr lang="en-US" altLang="en-US" smtClean="0"/>
              <a:pPr eaLnBrk="1" hangingPunct="1"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4639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74087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35619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863747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940842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 descr="Canvas"/>
          <p:cNvSpPr>
            <a:spLocks noChangeArrowheads="1"/>
          </p:cNvSpPr>
          <p:nvPr/>
        </p:nvSpPr>
        <p:spPr bwMode="white">
          <a:xfrm>
            <a:off x="704850" y="238124"/>
            <a:ext cx="11155680" cy="649224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6" name="Rectangle 1028" descr="Canvas"/>
          <p:cNvSpPr>
            <a:spLocks noChangeArrowheads="1"/>
          </p:cNvSpPr>
          <p:nvPr/>
        </p:nvSpPr>
        <p:spPr bwMode="white">
          <a:xfrm>
            <a:off x="795867" y="4130675"/>
            <a:ext cx="1388533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24582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1219200" y="2057400"/>
            <a:ext cx="10295467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lv-LV" noProof="0" smtClean="0"/>
              <a:t>Click to edit Master title style</a:t>
            </a:r>
          </a:p>
        </p:txBody>
      </p:sp>
      <p:sp>
        <p:nvSpPr>
          <p:cNvPr id="24583" name="Rectangle 1031"/>
          <p:cNvSpPr>
            <a:spLocks noGrp="1" noChangeArrowheads="1"/>
          </p:cNvSpPr>
          <p:nvPr>
            <p:ph type="subTitle" idx="1"/>
          </p:nvPr>
        </p:nvSpPr>
        <p:spPr>
          <a:xfrm>
            <a:off x="2167467" y="3886200"/>
            <a:ext cx="85344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lv-LV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051907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lv-LV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19235585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75751" y="6107113"/>
            <a:ext cx="2540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68294001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1352551" y="610711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4603751" y="610711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BE0B6-61B7-4A16-86F5-324726A4A122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31028963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533400" y="609600"/>
            <a:ext cx="5943600" cy="1981200"/>
          </a:xfrm>
          <a:prstGeom prst="rect">
            <a:avLst/>
          </a:prstGeom>
          <a:solidFill>
            <a:srgbClr val="43B02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27432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762000" y="2286000"/>
            <a:ext cx="7696200" cy="4038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548640" tIns="182880" rIns="182880" bIns="18288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90600" y="2322786"/>
            <a:ext cx="6248400" cy="3352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762000" y="685800"/>
            <a:ext cx="5181600" cy="1524000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484393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406259"/>
            <a:ext cx="10701867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87867" y="948267"/>
            <a:ext cx="11448288" cy="44704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22400" y="5102423"/>
            <a:ext cx="9265920" cy="297004"/>
          </a:xfrm>
        </p:spPr>
        <p:txBody>
          <a:bodyPr lIns="45720" tIns="45720" rIns="45720" bIns="45720"/>
          <a:lstStyle>
            <a:lvl1pPr marL="0" indent="0">
              <a:buNone/>
              <a:defRPr sz="1400" b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&lt;FIGURE #-# apply bold&gt; &lt;Figure caption text normal&gt;</a:t>
            </a:r>
          </a:p>
        </p:txBody>
      </p:sp>
    </p:spTree>
    <p:extLst>
      <p:ext uri="{BB962C8B-B14F-4D97-AF65-F5344CB8AC3E}">
        <p14:creationId xmlns:p14="http://schemas.microsoft.com/office/powerpoint/2010/main" val="1435462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plit Content with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16000" y="406259"/>
            <a:ext cx="10701867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3" y="1538819"/>
            <a:ext cx="11220451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87867" y="948267"/>
            <a:ext cx="11448288" cy="44704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1"/>
          </p:nvPr>
        </p:nvSpPr>
        <p:spPr>
          <a:xfrm>
            <a:off x="486833" y="3997250"/>
            <a:ext cx="11220451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87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406259"/>
            <a:ext cx="10701867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320800" y="1340048"/>
            <a:ext cx="9265920" cy="297004"/>
          </a:xfrm>
        </p:spPr>
        <p:txBody>
          <a:bodyPr lIns="45720" tIns="45720" rIns="45720" bIns="45720"/>
          <a:lstStyle>
            <a:lvl1pPr marL="0" indent="0">
              <a:buNone/>
              <a:defRPr sz="1400" b="0" baseline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&lt;TABLE #-# apply bold&gt; &lt;Table title normal&gt;</a:t>
            </a:r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87867" y="948267"/>
            <a:ext cx="11448288" cy="4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41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16000" y="406259"/>
            <a:ext cx="10701867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4" y="1538819"/>
            <a:ext cx="4897967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87867" y="948267"/>
            <a:ext cx="11448288" cy="44704"/>
          </a:xfrm>
          <a:prstGeom prst="rect">
            <a:avLst/>
          </a:prstGeom>
        </p:spPr>
      </p:pic>
      <p:sp>
        <p:nvSpPr>
          <p:cNvPr id="1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5722796"/>
            <a:ext cx="5486400" cy="297004"/>
          </a:xfrm>
        </p:spPr>
        <p:txBody>
          <a:bodyPr lIns="91440" tIns="45720" rIns="91440" bIns="45720"/>
          <a:lstStyle>
            <a:lvl1pPr marL="0" indent="0">
              <a:buNone/>
              <a:defRPr sz="1400" b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&lt;FIGURE #-# apply bold&gt; &lt;Figure caption text normal&gt;</a:t>
            </a:r>
          </a:p>
        </p:txBody>
      </p:sp>
    </p:spTree>
    <p:extLst>
      <p:ext uri="{BB962C8B-B14F-4D97-AF65-F5344CB8AC3E}">
        <p14:creationId xmlns:p14="http://schemas.microsoft.com/office/powerpoint/2010/main" val="3168148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975782" y="289560"/>
            <a:ext cx="11063817" cy="6492240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ltGray">
          <a:xfrm>
            <a:off x="1354667" y="1600200"/>
            <a:ext cx="10227733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 sz="2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422400" y="381000"/>
            <a:ext cx="1016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smtClean="0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2400" y="1752601"/>
            <a:ext cx="1016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dirty="0" smtClean="0"/>
              <a:t>Click to edit Master text styles</a:t>
            </a:r>
          </a:p>
          <a:p>
            <a:pPr lvl="1"/>
            <a:r>
              <a:rPr lang="lv-LV" altLang="lv-LV" dirty="0" smtClean="0"/>
              <a:t>Second level</a:t>
            </a:r>
          </a:p>
          <a:p>
            <a:pPr lvl="2"/>
            <a:r>
              <a:rPr lang="lv-LV" altLang="lv-LV" dirty="0" smtClean="0"/>
              <a:t>Third level</a:t>
            </a:r>
          </a:p>
          <a:p>
            <a:pPr lvl="3"/>
            <a:r>
              <a:rPr lang="lv-LV" altLang="lv-LV" dirty="0" smtClean="0"/>
              <a:t>Fourth level</a:t>
            </a:r>
          </a:p>
          <a:p>
            <a:pPr lvl="4"/>
            <a:r>
              <a:rPr lang="lv-LV" altLang="lv-LV" dirty="0" smtClean="0"/>
              <a:t>Fifth level</a:t>
            </a:r>
          </a:p>
        </p:txBody>
      </p:sp>
      <p:sp>
        <p:nvSpPr>
          <p:cNvPr id="2356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5751" y="6107113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4909E86-374F-46F0-8605-6733D6B01229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9" r:id="rId2"/>
    <p:sldLayoutId id="2147483690" r:id="rId3"/>
    <p:sldLayoutId id="2147483692" r:id="rId4"/>
    <p:sldLayoutId id="2147483693" r:id="rId5"/>
    <p:sldLayoutId id="2147483699" r:id="rId6"/>
    <p:sldLayoutId id="2147483700" r:id="rId7"/>
    <p:sldLayoutId id="2147483701" r:id="rId8"/>
    <p:sldLayoutId id="2147483702" r:id="rId9"/>
  </p:sldLayoutIdLst>
  <p:transition spd="slow"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altLang="en-US" dirty="0" smtClean="0"/>
              <a:t>Overflow slides</a:t>
            </a:r>
            <a:endParaRPr lang="en-US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v-LV" alt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77471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Pseudocode to Code</a:t>
            </a:r>
            <a:endParaRPr lang="lv-LV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422400" y="1752600"/>
            <a:ext cx="4978400" cy="2590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Problem:</a:t>
            </a:r>
            <a:r>
              <a:rPr lang="en-US" dirty="0" smtClean="0"/>
              <a:t> Write a function that receives a 2D array of integers (and its width/height). It should print those row numbers where all array entries are equal.</a:t>
            </a:r>
          </a:p>
          <a:p>
            <a:pPr marL="0" indent="0">
              <a:buNone/>
            </a:pPr>
            <a:r>
              <a:rPr lang="en-US" dirty="0" smtClean="0"/>
              <a:t>1. What is the correct prototype of </a:t>
            </a:r>
            <a:r>
              <a:rPr lang="en-US" dirty="0" err="1" smtClean="0"/>
              <a:t>printEqual</a:t>
            </a:r>
            <a:r>
              <a:rPr lang="en-US" dirty="0" smtClean="0"/>
              <a:t>(…) in C++</a:t>
            </a:r>
          </a:p>
          <a:p>
            <a:pPr marL="0" indent="0">
              <a:buNone/>
            </a:pPr>
            <a:r>
              <a:rPr lang="en-US" dirty="0" smtClean="0"/>
              <a:t>2. Rewrite this pseudocode entirely in C++</a:t>
            </a:r>
            <a:endParaRPr lang="en-US" dirty="0"/>
          </a:p>
          <a:p>
            <a:pPr marL="0" indent="0">
              <a:buNone/>
            </a:pPr>
            <a:endParaRPr lang="lv-LV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3276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Pseudocode.</a:t>
            </a:r>
          </a:p>
          <a:p>
            <a:pPr marL="0" indent="0">
              <a:buNone/>
            </a:pPr>
            <a:r>
              <a:rPr lang="en-US" u="sng" dirty="0" err="1" smtClean="0"/>
              <a:t>printEqual</a:t>
            </a:r>
            <a:r>
              <a:rPr lang="en-US" u="sng" dirty="0" smtClean="0"/>
              <a:t>(</a:t>
            </a:r>
            <a:r>
              <a:rPr lang="en-US" u="sng" dirty="0" err="1" smtClean="0"/>
              <a:t>arr</a:t>
            </a:r>
            <a:r>
              <a:rPr lang="en-US" u="sng" dirty="0" smtClean="0"/>
              <a:t>, rows, cols):</a:t>
            </a:r>
          </a:p>
          <a:p>
            <a:pPr marL="0" indent="0">
              <a:buNone/>
            </a:pPr>
            <a:r>
              <a:rPr lang="en-US" sz="1800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outer: for </a:t>
            </a:r>
            <a:r>
              <a:rPr lang="en-US" sz="1800" b="1" dirty="0" err="1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800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 in range(0,rows):</a:t>
            </a:r>
          </a:p>
          <a:p>
            <a:pPr marL="0" indent="0">
              <a:buNone/>
            </a:pPr>
            <a:r>
              <a:rPr 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first = </a:t>
            </a:r>
            <a:r>
              <a:rPr lang="en-US" sz="1800" b="1" dirty="0" err="1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arr</a:t>
            </a:r>
            <a:r>
              <a:rPr lang="en-US" sz="1800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[</a:t>
            </a:r>
            <a:r>
              <a:rPr lang="en-US" sz="1800" b="1" dirty="0" err="1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800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][0]</a:t>
            </a:r>
          </a:p>
          <a:p>
            <a:pPr marL="0" indent="0">
              <a:buNone/>
            </a:pPr>
            <a:r>
              <a:rPr 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inner: for j in range(0,cols):</a:t>
            </a:r>
          </a:p>
          <a:p>
            <a:pPr marL="0" indent="0">
              <a:buNone/>
            </a:pPr>
            <a:r>
              <a:rPr 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  if (</a:t>
            </a:r>
            <a:r>
              <a:rPr lang="en-US" sz="1800" b="1" dirty="0" err="1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arr</a:t>
            </a:r>
            <a:r>
              <a:rPr lang="en-US" sz="1800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[</a:t>
            </a:r>
            <a:r>
              <a:rPr lang="en-US" sz="1800" b="1" dirty="0" err="1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800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][j] != first):</a:t>
            </a:r>
          </a:p>
          <a:p>
            <a:pPr marL="0" indent="0">
              <a:buNone/>
            </a:pPr>
            <a:r>
              <a:rPr 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      continue outer loop;</a:t>
            </a:r>
          </a:p>
          <a:p>
            <a:pPr marL="0" indent="0">
              <a:buNone/>
            </a:pPr>
            <a:r>
              <a:rPr 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  print(</a:t>
            </a:r>
            <a:r>
              <a:rPr lang="en-US" sz="1800" b="1" dirty="0" err="1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800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800" b="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endParaRPr lang="lv-LV" sz="1800" b="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6502401" y="4953000"/>
          <a:ext cx="4089399" cy="111252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val="1879699443"/>
                    </a:ext>
                  </a:extLst>
                </a:gridCol>
                <a:gridCol w="1363133">
                  <a:extLst>
                    <a:ext uri="{9D8B030D-6E8A-4147-A177-3AD203B41FA5}">
                      <a16:colId xmlns:a16="http://schemas.microsoft.com/office/drawing/2014/main" val="843758561"/>
                    </a:ext>
                  </a:extLst>
                </a:gridCol>
                <a:gridCol w="1363133">
                  <a:extLst>
                    <a:ext uri="{9D8B030D-6E8A-4147-A177-3AD203B41FA5}">
                      <a16:colId xmlns:a16="http://schemas.microsoft.com/office/drawing/2014/main" val="2223302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arr</a:t>
                      </a:r>
                      <a:r>
                        <a:rPr lang="en-US" dirty="0" smtClean="0"/>
                        <a:t>[0][0]=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lv-LV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arr</a:t>
                      </a:r>
                      <a:r>
                        <a:rPr lang="en-US" dirty="0" smtClean="0"/>
                        <a:t>[0][1]=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lv-LV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arr</a:t>
                      </a:r>
                      <a:r>
                        <a:rPr lang="en-US" dirty="0" smtClean="0"/>
                        <a:t>[0][2]=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lv-LV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704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arr</a:t>
                      </a:r>
                      <a:r>
                        <a:rPr lang="en-US" dirty="0" smtClean="0"/>
                        <a:t>[1][0]=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lv-LV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lv-LV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lv-LV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222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arr</a:t>
                      </a:r>
                      <a:r>
                        <a:rPr lang="en-US" dirty="0" smtClean="0"/>
                        <a:t>[2][0]=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lv-LV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lv-LV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lv-LV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9129833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 bwMode="auto">
          <a:xfrm>
            <a:off x="5969001" y="5486400"/>
            <a:ext cx="5334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7162800" y="6248400"/>
            <a:ext cx="3712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this array should print: </a:t>
            </a:r>
            <a:r>
              <a:rPr lang="en-US" dirty="0" smtClean="0">
                <a:solidFill>
                  <a:srgbClr val="0033CC"/>
                </a:solidFill>
              </a:rPr>
              <a:t>1</a:t>
            </a:r>
            <a:endParaRPr lang="lv-LV" dirty="0">
              <a:solidFill>
                <a:srgbClr val="0033CC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8991600" y="4038600"/>
            <a:ext cx="1600200" cy="3810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33101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to </a:t>
            </a:r>
            <a:r>
              <a:rPr lang="en-US" dirty="0" smtClean="0"/>
              <a:t>Code: Hints</a:t>
            </a:r>
            <a:endParaRPr lang="lv-LV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The prototype (=declaration) of this function in C++ looks like this: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 </a:t>
            </a:r>
            <a:r>
              <a:rPr lang="en-US" sz="2000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printEqual</a:t>
            </a: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b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</a:t>
            </a:r>
            <a:r>
              <a:rPr lang="en-US" sz="2000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** </a:t>
            </a:r>
            <a:r>
              <a:rPr lang="en-US" sz="2000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arr</a:t>
            </a: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 </a:t>
            </a:r>
            <a:b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</a:t>
            </a:r>
            <a:r>
              <a:rPr lang="en-US" sz="2000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rows,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</a:t>
            </a:r>
            <a:r>
              <a:rPr lang="en-US" sz="2000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cols);</a:t>
            </a:r>
          </a:p>
          <a:p>
            <a:r>
              <a:rPr lang="en-US" sz="2000" dirty="0" smtClean="0"/>
              <a:t>No labels for loops in C++ </a:t>
            </a:r>
            <a:r>
              <a:rPr lang="en-US" sz="2000" dirty="0" smtClean="0">
                <a:sym typeface="Wingdings" panose="05000000000000000000" pitchFamily="2" charset="2"/>
              </a:rPr>
              <a:t> Cannot "continue" the outer loop. </a:t>
            </a:r>
          </a:p>
          <a:p>
            <a:r>
              <a:rPr lang="en-US" sz="2000" dirty="0" smtClean="0">
                <a:sym typeface="Wingdings" panose="05000000000000000000" pitchFamily="2" charset="2"/>
              </a:rPr>
              <a:t>Could write using "</a:t>
            </a:r>
            <a:r>
              <a:rPr lang="en-US" sz="2000" dirty="0" err="1" smtClean="0">
                <a:sym typeface="Wingdings" panose="05000000000000000000" pitchFamily="2" charset="2"/>
              </a:rPr>
              <a:t>goto</a:t>
            </a:r>
            <a:r>
              <a:rPr lang="en-US" sz="2000" dirty="0" smtClean="0">
                <a:sym typeface="Wingdings" panose="05000000000000000000" pitchFamily="2" charset="2"/>
              </a:rPr>
              <a:t>"</a:t>
            </a:r>
          </a:p>
          <a:p>
            <a:r>
              <a:rPr lang="en-US" sz="2000" dirty="0" smtClean="0">
                <a:sym typeface="Wingdings" panose="05000000000000000000" pitchFamily="2" charset="2"/>
              </a:rPr>
              <a:t>Could write calling</a:t>
            </a:r>
            <a:br>
              <a:rPr lang="en-US" sz="2000" dirty="0" smtClean="0">
                <a:sym typeface="Wingdings" panose="05000000000000000000" pitchFamily="2" charset="2"/>
              </a:rPr>
            </a:br>
            <a:r>
              <a:rPr lang="en-US" sz="2000" dirty="0" smtClean="0">
                <a:sym typeface="Wingdings" panose="05000000000000000000" pitchFamily="2" charset="2"/>
              </a:rPr>
              <a:t>bool </a:t>
            </a:r>
            <a:r>
              <a:rPr lang="en-US" sz="2000" dirty="0" err="1" smtClean="0">
                <a:sym typeface="Wingdings" panose="05000000000000000000" pitchFamily="2" charset="2"/>
              </a:rPr>
              <a:t>allEqualOnRow</a:t>
            </a:r>
            <a:r>
              <a:rPr lang="en-US" sz="2000" dirty="0" smtClean="0">
                <a:sym typeface="Wingdings" panose="05000000000000000000" pitchFamily="2" charset="2"/>
              </a:rPr>
              <a:t>(</a:t>
            </a:r>
            <a:r>
              <a:rPr lang="en-US" sz="2000" dirty="0" err="1" smtClean="0">
                <a:sym typeface="Wingdings" panose="05000000000000000000" pitchFamily="2" charset="2"/>
              </a:rPr>
              <a:t>int</a:t>
            </a:r>
            <a:r>
              <a:rPr lang="en-US" sz="2000" dirty="0" smtClean="0">
                <a:sym typeface="Wingdings" panose="05000000000000000000" pitchFamily="2" charset="2"/>
              </a:rPr>
              <a:t>* row, </a:t>
            </a:r>
            <a:r>
              <a:rPr lang="en-US" sz="2000" dirty="0" err="1" smtClean="0">
                <a:sym typeface="Wingdings" panose="05000000000000000000" pitchFamily="2" charset="2"/>
              </a:rPr>
              <a:t>int</a:t>
            </a:r>
            <a:r>
              <a:rPr lang="en-US" sz="2000" dirty="0" smtClean="0">
                <a:sym typeface="Wingdings" panose="05000000000000000000" pitchFamily="2" charset="2"/>
              </a:rPr>
              <a:t> cols);</a:t>
            </a:r>
            <a:br>
              <a:rPr lang="en-US" sz="2000" dirty="0" smtClean="0">
                <a:sym typeface="Wingdings" panose="05000000000000000000" pitchFamily="2" charset="2"/>
              </a:rPr>
            </a:br>
            <a:r>
              <a:rPr lang="en-US" sz="2000" dirty="0" smtClean="0">
                <a:sym typeface="Wingdings" panose="05000000000000000000" pitchFamily="2" charset="2"/>
              </a:rPr>
              <a:t>Returns "true" if all elements equal. </a:t>
            </a:r>
          </a:p>
          <a:p>
            <a:r>
              <a:rPr lang="en-US" sz="2000" dirty="0" smtClean="0">
                <a:sym typeface="Wingdings" panose="05000000000000000000" pitchFamily="2" charset="2"/>
              </a:rPr>
              <a:t>Can avoid nested loops altogether </a:t>
            </a:r>
            <a:endParaRPr lang="en-US" sz="2000" dirty="0"/>
          </a:p>
          <a:p>
            <a:pPr marL="0" indent="0">
              <a:buNone/>
            </a:pPr>
            <a:endParaRPr lang="lv-LV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11031606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Array-parameters, pre-increment</a:t>
            </a:r>
            <a:br>
              <a:rPr lang="lv-LV" dirty="0" smtClean="0"/>
            </a:br>
            <a:r>
              <a:rPr lang="lv-LV" dirty="0" smtClean="0"/>
              <a:t>and post-increment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#include&lt;iostream&gt;</a:t>
            </a:r>
          </a:p>
          <a:p>
            <a:pPr marL="0" indent="0">
              <a:buNone/>
            </a:pP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using namespace std</a:t>
            </a:r>
            <a:r>
              <a:rPr lang="lv-LV" sz="16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/>
            </a:r>
            <a:b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int&amp; left(int i, int* a) {</a:t>
            </a:r>
          </a:p>
          <a:p>
            <a:pPr marL="0" indent="0">
              <a:buNone/>
            </a:pP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cout &lt;&lt; </a:t>
            </a:r>
            <a:r>
              <a:rPr lang="lv-LV" sz="16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"In left i="</a:t>
            </a: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&lt;&lt; i &lt;&lt; endl;</a:t>
            </a:r>
          </a:p>
          <a:p>
            <a:pPr marL="0" indent="0">
              <a:buNone/>
            </a:pP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return a[i];</a:t>
            </a:r>
          </a:p>
          <a:p>
            <a:pPr marL="0" indent="0">
              <a:buNone/>
            </a:pP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/>
            </a:r>
            <a:b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 right(int i, int* a) {</a:t>
            </a:r>
          </a:p>
          <a:p>
            <a:pPr marL="0" indent="0">
              <a:buNone/>
            </a:pP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cout &lt;&lt; </a:t>
            </a:r>
            <a:r>
              <a:rPr lang="lv-LV" sz="16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</a:t>
            </a: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In </a:t>
            </a:r>
            <a:r>
              <a:rPr lang="lv-LV" sz="16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right i="</a:t>
            </a: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&lt;&lt; i &lt;&lt; endl;</a:t>
            </a:r>
          </a:p>
          <a:p>
            <a:pPr marL="0" indent="0">
              <a:buNone/>
            </a:pP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return a[i];</a:t>
            </a:r>
          </a:p>
          <a:p>
            <a:pPr marL="0" indent="0">
              <a:buNone/>
            </a:pPr>
            <a:r>
              <a:rPr lang="lv-LV" sz="16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  <a:endParaRPr lang="lv-LV" sz="16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sz="16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main</a:t>
            </a:r>
            <a:r>
              <a:rPr lang="lv-LV" sz="16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 {</a:t>
            </a:r>
            <a:endParaRPr lang="lv-LV" sz="16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int mm [] = {10,11,12,13,14};</a:t>
            </a:r>
          </a:p>
          <a:p>
            <a:pPr marL="0" indent="0">
              <a:buNone/>
            </a:pP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int a = 0;</a:t>
            </a:r>
          </a:p>
          <a:p>
            <a:pPr marL="0" indent="0">
              <a:buNone/>
            </a:pPr>
            <a:r>
              <a:rPr lang="lv-LV" sz="16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//left(a++, mm) = right(a++, mm)+5;</a:t>
            </a:r>
          </a:p>
          <a:p>
            <a:pPr marL="0" indent="0">
              <a:buNone/>
            </a:pPr>
            <a:r>
              <a:rPr lang="lv-LV" sz="16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//left(a++, mm) = right(++a, mm)+5;</a:t>
            </a:r>
          </a:p>
          <a:p>
            <a:pPr marL="0" indent="0">
              <a:buNone/>
            </a:pPr>
            <a:r>
              <a:rPr lang="lv-LV" sz="16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//left(++a, mm) = right(a++, mm)+5;</a:t>
            </a:r>
          </a:p>
          <a:p>
            <a:pPr marL="0" indent="0">
              <a:buNone/>
            </a:pPr>
            <a:r>
              <a:rPr lang="lv-LV" sz="16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//left(++a, mm) = right(++a, mm)+5;</a:t>
            </a:r>
          </a:p>
          <a:p>
            <a:pPr marL="0" indent="0">
              <a:buNone/>
            </a:pP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/>
            </a:r>
            <a:b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for (int i = 0; i &lt; 5; i++) {</a:t>
            </a:r>
          </a:p>
          <a:p>
            <a:pPr marL="0" indent="0">
              <a:buNone/>
            </a:pP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cout &lt;&lt; " " &lt;&lt; mm[i];</a:t>
            </a:r>
          </a:p>
          <a:p>
            <a:pPr marL="0" indent="0">
              <a:buNone/>
            </a:pP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}</a:t>
            </a:r>
          </a:p>
          <a:p>
            <a:pPr marL="0" indent="0">
              <a:buNone/>
            </a:pP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cout &lt;&lt; endl;</a:t>
            </a:r>
          </a:p>
          <a:p>
            <a:pPr marL="0" indent="0">
              <a:buNone/>
            </a:pP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  <a:p>
            <a:pPr marL="0" indent="0">
              <a:buNone/>
            </a:pPr>
            <a:endParaRPr lang="lv-LV" sz="16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endParaRPr lang="lv-LV" sz="16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0200" y="5715000"/>
            <a:ext cx="6381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 smtClean="0"/>
              <a:t>Can you uncomment some line to get this output: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077200" y="5486400"/>
            <a:ext cx="2514600" cy="1143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In </a:t>
            </a:r>
            <a:r>
              <a:rPr lang="en-US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right</a:t>
            </a:r>
            <a:r>
              <a:rPr 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dirty="0" err="1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= 2</a:t>
            </a:r>
          </a:p>
          <a:p>
            <a:pPr eaLnBrk="1" hangingPunct="1"/>
            <a:r>
              <a:rPr 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In </a:t>
            </a:r>
            <a:r>
              <a:rPr lang="en-US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left</a:t>
            </a:r>
            <a:r>
              <a:rPr 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dirty="0" err="1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= </a:t>
            </a:r>
            <a:r>
              <a:rPr lang="en-US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2</a:t>
            </a:r>
          </a:p>
          <a:p>
            <a:pPr eaLnBrk="1" hangingPunct="1"/>
            <a:r>
              <a:rPr lang="en-US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10 11 17 13 14</a:t>
            </a:r>
            <a:endParaRPr kumimoji="0" lang="lv-LV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19798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Array-parameters, pre-increment</a:t>
            </a:r>
            <a:br>
              <a:rPr lang="lv-LV" dirty="0"/>
            </a:br>
            <a:r>
              <a:rPr lang="lv-LV" dirty="0"/>
              <a:t>and post-increment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Answer. 4th line</a:t>
            </a:r>
            <a:br>
              <a:rPr lang="lv-LV" dirty="0" smtClean="0"/>
            </a:br>
            <a:r>
              <a:rPr lang="lv-LV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left(++a, mm) = right(++a, mm)+5;</a:t>
            </a:r>
          </a:p>
          <a:p>
            <a:endParaRPr lang="lv-LV" dirty="0" smtClean="0"/>
          </a:p>
          <a:p>
            <a:r>
              <a:rPr lang="lv-LV" dirty="0" smtClean="0"/>
              <a:t>Expressions in C++ can have side-effects (as you evaluate them, some variables change during the evaluation itself). </a:t>
            </a:r>
          </a:p>
          <a:p>
            <a:r>
              <a:rPr lang="lv-LV" dirty="0" smtClean="0"/>
              <a:t>Evaluation order for an assignment operator: </a:t>
            </a:r>
          </a:p>
          <a:p>
            <a:pPr lvl="1"/>
            <a:r>
              <a:rPr lang="lv-LV" dirty="0" smtClean="0"/>
              <a:t>Compute actual parameters (pre-increment increments a two times)</a:t>
            </a:r>
          </a:p>
          <a:p>
            <a:pPr lvl="1"/>
            <a:r>
              <a:rPr lang="lv-LV" dirty="0" smtClean="0"/>
              <a:t>Evaluate the right-hand side. </a:t>
            </a:r>
          </a:p>
          <a:p>
            <a:pPr lvl="1"/>
            <a:r>
              <a:rPr lang="lv-LV" dirty="0" smtClean="0"/>
              <a:t>Evaluate the left-hand side (must be int&amp; or similar "lvalue"). </a:t>
            </a:r>
          </a:p>
          <a:p>
            <a:pPr lvl="1"/>
            <a:r>
              <a:rPr lang="lv-LV" dirty="0" smtClean="0"/>
              <a:t>Assign right to the left.</a:t>
            </a:r>
          </a:p>
          <a:p>
            <a:endParaRPr lang="lv-LV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1392255" y="685800"/>
            <a:ext cx="2057400" cy="91440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9144" rIns="91440" bIns="9144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lv-LV" sz="1800" dirty="0" smtClean="0">
                <a:solidFill>
                  <a:srgbClr val="43B0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800" dirty="0" smtClean="0">
                <a:solidFill>
                  <a:srgbClr val="43B0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lv-LV" sz="1800" dirty="0" smtClean="0">
                <a:solidFill>
                  <a:srgbClr val="43B0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Expressions, Side-Effects</a:t>
            </a:r>
            <a:endParaRPr lang="en-US" sz="1800" dirty="0">
              <a:solidFill>
                <a:srgbClr val="43B02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686800" y="1784734"/>
            <a:ext cx="2514600" cy="1143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In </a:t>
            </a:r>
            <a:r>
              <a:rPr lang="en-US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right</a:t>
            </a:r>
            <a:r>
              <a:rPr 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dirty="0" err="1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= 2</a:t>
            </a:r>
          </a:p>
          <a:p>
            <a:pPr eaLnBrk="1" hangingPunct="1"/>
            <a:r>
              <a:rPr 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In </a:t>
            </a:r>
            <a:r>
              <a:rPr lang="en-US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left</a:t>
            </a:r>
            <a:r>
              <a:rPr 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dirty="0" err="1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= </a:t>
            </a:r>
            <a:r>
              <a:rPr lang="en-US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2</a:t>
            </a:r>
          </a:p>
          <a:p>
            <a:pPr eaLnBrk="1" hangingPunct="1"/>
            <a:r>
              <a:rPr lang="en-US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10 11 17 13 14</a:t>
            </a:r>
            <a:endParaRPr kumimoji="0" lang="lv-LV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96310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Designs\Notebook.pot</Template>
  <TotalTime>3015</TotalTime>
  <Words>228</Words>
  <Application>Microsoft Office PowerPoint</Application>
  <PresentationFormat>Widescreen</PresentationFormat>
  <Paragraphs>73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Liberation Mono</vt:lpstr>
      <vt:lpstr>Times New Roman</vt:lpstr>
      <vt:lpstr>Wingdings</vt:lpstr>
      <vt:lpstr>Notebook</vt:lpstr>
      <vt:lpstr>Overflow slides</vt:lpstr>
      <vt:lpstr>Pseudocode to Code</vt:lpstr>
      <vt:lpstr>Pseudocode to Code: Hints</vt:lpstr>
      <vt:lpstr>Array-parameters, pre-increment and post-increment</vt:lpstr>
      <vt:lpstr>Array-parameters, pre-increment and post-increment</vt:lpstr>
    </vt:vector>
  </TitlesOfParts>
  <Company>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Algoritmu testēšana un atkļūdošana mācību programmēšanas uzdevumiem</dc:title>
  <dc:creator>kalvis.apsitis@gmail.com</dc:creator>
  <cp:lastModifiedBy>Kalvis Apsītis</cp:lastModifiedBy>
  <cp:revision>182</cp:revision>
  <cp:lastPrinted>1601-01-01T00:00:00Z</cp:lastPrinted>
  <dcterms:created xsi:type="dcterms:W3CDTF">1601-01-01T00:00:00Z</dcterms:created>
  <dcterms:modified xsi:type="dcterms:W3CDTF">2021-08-31T21:19:03Z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