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382" r:id="rId2"/>
    <p:sldId id="383" r:id="rId3"/>
    <p:sldId id="386" r:id="rId4"/>
    <p:sldId id="392" r:id="rId5"/>
    <p:sldId id="393" r:id="rId6"/>
    <p:sldId id="399" r:id="rId7"/>
    <p:sldId id="404" r:id="rId8"/>
    <p:sldId id="407" r:id="rId9"/>
    <p:sldId id="408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ums, Strings" id="{F63DC59A-1A4E-4322-8DF8-0EB4BA9AF8F3}">
          <p14:sldIdLst>
            <p14:sldId id="382"/>
            <p14:sldId id="383"/>
            <p14:sldId id="386"/>
            <p14:sldId id="392"/>
            <p14:sldId id="393"/>
            <p14:sldId id="399"/>
            <p14:sldId id="404"/>
            <p14:sldId id="407"/>
            <p14:sldId id="408"/>
            <p14:sldId id="410"/>
          </p14:sldIdLst>
        </p14:section>
        <p14:section name="Arrays" id="{7FFB7CBD-5BF7-4DEA-8E55-342DEFCF77D9}">
          <p14:sldIdLst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8"/>
          </p14:sldIdLst>
        </p14:section>
        <p14:section name="Structs" id="{1973FD72-50FB-49AD-A0C0-1413E460492B}">
          <p14:sldIdLst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845CAA-5D27-4594-81DB-C7934C42EDE6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468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157252-CEAC-4DF3-B7B2-B2F499552B81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68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7B840D-5EC8-43D3-9C12-745FE44004CD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5806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3208A7-F014-4B42-AE89-BDC670FDA032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335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A54D25-A24C-44D8-840F-AB26B3061757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1515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DE9CFD-A44A-4D3A-9BCC-662ED156C4FF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408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60FE56-2CFB-4FB6-B994-6BC555055B67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228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6C221B9-8C0D-4620-9857-42E3C3F7363F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766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FFD0B5-C5DA-46C1-897B-6BBEC7EE163F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6946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750960-BEB8-4B33-BA87-34C6F3C5BA2C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186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75B43C-F28F-42AE-B576-8777BFA50F24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47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1D28A1-0E19-4A7F-AC1F-9AC0D69C9DB2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130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4D7C40-E1B9-444C-966E-A9277674760B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860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C8A70A-D6F3-4C5E-8C5A-C5F1C7ABB2DA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5618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3EA2388-C8A3-49E7-AC5D-90A838AFF87E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5932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95263D-3697-4268-A855-479A077A67B7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676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088911-BE7F-463B-A5A9-74E835D01E86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056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029B27-234F-4F05-BE16-1AC778513AA1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2378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0A1D52-7D4F-4469-A52A-3720F80E7920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043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3BE3DD0-BB77-454E-A5C8-1E2ED50679C6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997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899A4-7B4A-48B6-BE6E-5E2CB6C6FB79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7172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0D0BEA3-F2B5-4A10-BD41-C54D0139B2D4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546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35980D-5838-480C-900F-E82EF063F3A7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9479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26392F0-998A-4394-9854-66AFA384F55A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255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D51084-314E-42EA-B80F-95C2FF290B0E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6613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CF4C130-A6D8-4D48-B626-6E01DC9E7013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19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CD2A7E-4867-4F57-B8D9-0821D2EA9DC2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807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F0BADC-1B85-474F-9C8A-CAD603BF18E2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12432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C5F2BE-002B-4B52-947B-EA425114F18A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9609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3890E3-1EA1-426D-856A-C2C61D312452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3554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A129149-73BB-4064-B7B6-F0E1C37AFB7B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08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A1855F-A5DF-4F69-A67E-C847777A36CD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2308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0D261F9-B92A-46E8-88D9-C05AEA727C93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75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4933AD-B586-414B-96A2-7C0B588F6868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265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D6D7BA0-F8A6-47DE-A2F5-F1DA1C9209D4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180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AEA486-D138-46E0-9392-11DDA0C43701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4233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EB2406-CE6D-45D7-8C0C-55C7BB669B80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50172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2E7A82-0E08-4039-A619-5FFE94D53958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7594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5120C2-2527-48E9-84A5-A4214DDC0172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6354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3D940-4697-40F1-8B5C-8A888074C99B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694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524E58-C2A1-465B-BBCC-F0223B5126AE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79171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5D70F9-DF14-4A20-AB2B-2094870EAEBF}" type="slidenum">
              <a:rPr lang="en-US" altLang="en-US" smtClean="0"/>
              <a:pPr eaLnBrk="1" hangingPunct="1"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15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D5C772-BC30-48ED-9B40-F57FF51445C7}" type="slidenum">
              <a:rPr lang="en-US" altLang="en-US" smtClean="0"/>
              <a:pPr eaLnBrk="1" hangingPunct="1"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92903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AD392F-5BF1-4397-8A1B-479FEF55FE5B}" type="slidenum">
              <a:rPr lang="en-US" altLang="en-US" smtClean="0"/>
              <a:pPr eaLnBrk="1" hangingPunct="1"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50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6946A9-63E9-40C6-AEE7-0AFD96A8AE5C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6193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36E735-792F-43C2-92AF-8F44A95B5056}" type="slidenum">
              <a:rPr lang="en-US" altLang="en-US" smtClean="0"/>
              <a:pPr eaLnBrk="1" hangingPunct="1"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272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503F5F-EE6C-412E-8AEE-D097B28CC4EE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62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F6B98D-395C-417B-8829-C03E2D52BB25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962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445341-A18D-4CA0-BFEE-95010A1084D0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59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08C821-1372-4D49-B8BD-C9E876961B51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585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056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dirty="0" smtClean="0"/>
              <a:t> </a:t>
            </a:r>
            <a:r>
              <a:rPr lang="en-US" altLang="en-US" dirty="0"/>
              <a:t>Types, Namespaces,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1499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Enumeration type: set of ordered values</a:t>
            </a:r>
          </a:p>
          <a:p>
            <a:pPr lvl="1"/>
            <a:r>
              <a:rPr lang="en-US" altLang="en-US" dirty="0"/>
              <a:t>Reserved word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dirty="0"/>
              <a:t> creates an enumeration type</a:t>
            </a:r>
          </a:p>
          <a:p>
            <a:r>
              <a:rPr lang="en-US" altLang="en-US" dirty="0"/>
              <a:t>No arithmetic operations are allowed on the enumeration type</a:t>
            </a:r>
          </a:p>
          <a:p>
            <a:r>
              <a:rPr lang="en-US" altLang="en-US" dirty="0"/>
              <a:t>Relational operators can be used with </a:t>
            </a:r>
            <a:r>
              <a:rPr lang="en-US" alt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dirty="0"/>
              <a:t> </a:t>
            </a:r>
            <a:r>
              <a:rPr lang="en-US" altLang="en-US" dirty="0" smtClean="0"/>
              <a:t>values</a:t>
            </a:r>
          </a:p>
          <a:p>
            <a:r>
              <a:rPr lang="en-US" altLang="en-US" dirty="0" smtClean="0"/>
              <a:t>Enumeration types can be passed as parameters to functions</a:t>
            </a:r>
          </a:p>
          <a:p>
            <a:r>
              <a:rPr lang="en-US" altLang="en-US" dirty="0"/>
              <a:t>Reserved word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/>
              <a:t> creates synonyms or aliases to previously defined data </a:t>
            </a:r>
            <a:r>
              <a:rPr lang="en-US" altLang="en-US" dirty="0" smtClean="0"/>
              <a:t>types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en-US" dirty="0"/>
              <a:t> member is usually a named constant, variable, function, or another namespace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924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Arrays, Char Arrays, </a:t>
            </a:r>
            <a:r>
              <a:rPr lang="en-US" altLang="en-US" dirty="0"/>
              <a:t>and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34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the reasons for arrays</a:t>
            </a:r>
          </a:p>
          <a:p>
            <a:pPr lvl="1"/>
            <a:r>
              <a:rPr lang="en-US" altLang="en-US" dirty="0"/>
              <a:t>Explore how to declare and manipulate data into arrays</a:t>
            </a:r>
          </a:p>
          <a:p>
            <a:pPr lvl="1"/>
            <a:r>
              <a:rPr lang="en-US" altLang="en-US" dirty="0"/>
              <a:t>Understand the meaning of ‘‘array index out of bounds’’</a:t>
            </a:r>
          </a:p>
          <a:p>
            <a:pPr lvl="1"/>
            <a:r>
              <a:rPr lang="en-US" altLang="en-US" dirty="0"/>
              <a:t>Learn how to declare and initialize </a:t>
            </a:r>
            <a:r>
              <a:rPr lang="en-US" altLang="en-US" dirty="0" smtClean="0"/>
              <a:t>arrays</a:t>
            </a:r>
          </a:p>
          <a:p>
            <a:pPr lvl="1"/>
            <a:r>
              <a:rPr lang="en-US" altLang="en-US" dirty="0"/>
              <a:t>Discover how to pass an array as a parameter to a </a:t>
            </a:r>
            <a:r>
              <a:rPr lang="en-US" altLang="en-US" dirty="0" smtClean="0"/>
              <a:t>function</a:t>
            </a:r>
          </a:p>
          <a:p>
            <a:pPr lvl="1"/>
            <a:r>
              <a:rPr lang="en-US" altLang="en-US" dirty="0" smtClean="0"/>
              <a:t>Loop over arrays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multidimensional arrays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43084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(2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This statement declares an array of 10 components: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list[10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lv-LV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lv-LV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lv-LV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list[5] = 34;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stores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list[5]</a:t>
            </a:r>
            <a:r>
              <a:rPr lang="en-US" dirty="0">
                <a:cs typeface="Courier New" panose="02070309020205020404" pitchFamily="49" charset="0"/>
              </a:rPr>
              <a:t>, the </a:t>
            </a:r>
            <a:r>
              <a:rPr lang="en-US" i="1" dirty="0">
                <a:solidFill>
                  <a:srgbClr val="FF0000"/>
                </a:solidFill>
                <a:cs typeface="Courier New" panose="02070309020205020404" pitchFamily="49" charset="0"/>
              </a:rPr>
              <a:t>sixth</a:t>
            </a:r>
            <a:r>
              <a:rPr lang="en-US" i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component of the array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51" name="Picture 11" descr="Figure 8-3 shows an array list of 10 components, that is, 10 variab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6400800" cy="9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252" name="Picture 12" descr="Figure 8-4 illustrates the value 34 stored in the sixth component of the array list following the execution of the assignment statement, list[5] = 34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73" y="4495800"/>
            <a:ext cx="6400800" cy="93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74378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One-Dimensional </a:t>
            </a:r>
            <a:r>
              <a:rPr lang="en-US" altLang="en-US" dirty="0" smtClean="0"/>
              <a:t>Arrays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err="1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list[100];  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array of size </a:t>
            </a:r>
            <a:r>
              <a:rPr lang="en-US" altLang="en-US" b="1" dirty="0" smtClean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lv-LV" altLang="en-US" b="1" dirty="0" smtClean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 (a shelf with 100 slots)</a:t>
            </a:r>
            <a:endParaRPr lang="en-US" altLang="en-US" b="1" dirty="0">
              <a:solidFill>
                <a:srgbClr val="00A58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= 0; i &lt; 100;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en-US" altLang="en-US" b="1" dirty="0">
              <a:solidFill>
                <a:srgbClr val="00A58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 	  cin &gt;&gt; list[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lv-LV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fill in some values</a:t>
            </a:r>
          </a:p>
          <a:p>
            <a:pPr marL="0" indent="0">
              <a:buNone/>
            </a:pPr>
            <a:endParaRPr lang="lv-LV" alt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lv-LV" altLang="en-US" dirty="0" smtClean="0">
                <a:cs typeface="Courier New" pitchFamily="49" charset="0"/>
              </a:rPr>
              <a:t>In this array the first element is list[0]; the last one is list[99]</a:t>
            </a:r>
          </a:p>
          <a:p>
            <a:r>
              <a:rPr lang="en-US" altLang="en-US" dirty="0"/>
              <a:t>In C++, there is no guard against indices that are out of bounds</a:t>
            </a:r>
          </a:p>
          <a:p>
            <a:pPr lvl="1"/>
            <a:r>
              <a:rPr lang="en-US" altLang="en-US" dirty="0"/>
              <a:t>This check is solely the programmer’s responsibility</a:t>
            </a:r>
          </a:p>
          <a:p>
            <a:pPr marL="0" indent="0">
              <a:buNone/>
            </a:pPr>
            <a:endParaRPr lang="lv-LV" alt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9683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Initialization During Declaration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Arrays can be initialized during declaration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Example 1</a:t>
            </a:r>
            <a:endParaRPr lang="lv-LV" dirty="0" smtClean="0"/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sales[5] = {12.25, 32.50, 16.90, 23, 45.68}</a:t>
            </a:r>
          </a:p>
          <a:p>
            <a:pPr>
              <a:defRPr/>
            </a:pPr>
            <a:r>
              <a:rPr lang="en-US" dirty="0"/>
              <a:t>Example 2: </a:t>
            </a:r>
            <a:endParaRPr lang="lv-LV" dirty="0" smtClean="0"/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sales[] = {12.25, 32.50, 16.90, 23, 45.68}</a:t>
            </a:r>
            <a:endParaRPr lang="en-US" sz="1800" dirty="0"/>
          </a:p>
          <a:p>
            <a:pPr marL="400050" lvl="1" indent="0"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639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as Parameters to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Arrays are passed </a:t>
            </a:r>
            <a:r>
              <a:rPr lang="en-US" altLang="en-US" u="sng" dirty="0"/>
              <a:t>by reference only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size of the array is usually omitted in the array parameter</a:t>
            </a:r>
          </a:p>
          <a:p>
            <a:pPr lvl="1"/>
            <a:r>
              <a:rPr lang="en-US" altLang="en-US" dirty="0"/>
              <a:t>If provided, it is ignored by the compiler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following example illustrates a function header, which includes an array parameter and a parameter specifying the number of elements in the array:</a:t>
            </a:r>
          </a:p>
          <a:p>
            <a:pPr marL="228600" lvl="1" indent="0">
              <a:buClr>
                <a:srgbClr val="055C91"/>
              </a:buClr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initialize(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altLang="en-US" b="1" dirty="0" smtClean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Clr>
                <a:srgbClr val="055C91"/>
              </a:buClr>
              <a:buNone/>
            </a:pP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Same as this:</a:t>
            </a:r>
            <a:endParaRPr lang="lv-LV" altLang="en-US" b="1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Clr>
                <a:srgbClr val="055C91"/>
              </a:buClr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initialize(</a:t>
            </a:r>
            <a:r>
              <a:rPr lang="en-US" alt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lv-LV" alt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list,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lvl="1" indent="0">
              <a:buClr>
                <a:srgbClr val="055C91"/>
              </a:buClr>
              <a:buNone/>
            </a:pPr>
            <a:endParaRPr lang="lv-LV" altLang="en-US" b="1" dirty="0" smtClean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Clr>
                <a:srgbClr val="055C91"/>
              </a:buClr>
              <a:buNone/>
            </a:pPr>
            <a:r>
              <a:rPr lang="lv-LV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Courier New" panose="02070309020205020404" pitchFamily="49" charset="0"/>
              </a:rPr>
              <a:t>means "address/pointer to an integer"</a:t>
            </a:r>
            <a:endParaRPr lang="en-US" altLang="en-US" dirty="0">
              <a:solidFill>
                <a:srgbClr val="000000">
                  <a:lumMod val="75000"/>
                  <a:lumOff val="25000"/>
                </a:srgb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40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Constant Arrays as Formal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prevent a function from changing the actual parameter when passed by </a:t>
            </a:r>
            <a:r>
              <a:rPr lang="en-US" altLang="en-US" dirty="0" smtClean="0"/>
              <a:t>reference</a:t>
            </a:r>
            <a:r>
              <a:rPr lang="lv-LV" altLang="en-US" dirty="0" smtClean="0"/>
              <a:t>. </a:t>
            </a:r>
            <a:r>
              <a:rPr lang="en-US" altLang="en-US" dirty="0" smtClean="0"/>
              <a:t>Use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/>
              <a:t> in the declaration of the formal parameter</a:t>
            </a:r>
          </a:p>
          <a:p>
            <a:r>
              <a:rPr lang="en-US" altLang="en-US" dirty="0"/>
              <a:t>Example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x[],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y[],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sizeX,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sizeY)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2324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Cannot Return </a:t>
            </a:r>
            <a:r>
              <a:rPr lang="lv-LV" altLang="en-US" dirty="0" smtClean="0"/>
              <a:t>Arrays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does not allow functions to return a value of type </a:t>
            </a:r>
            <a:r>
              <a:rPr lang="en-US" altLang="en-US" dirty="0" smtClean="0"/>
              <a:t>array</a:t>
            </a:r>
            <a:endParaRPr lang="lv-LV" altLang="en-US" dirty="0" smtClean="0"/>
          </a:p>
          <a:p>
            <a:r>
              <a:rPr lang="lv-LV" altLang="en-US" dirty="0" smtClean="0"/>
              <a:t>C++ can return pointers to arrays.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2186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</a:t>
            </a:r>
            <a:r>
              <a:rPr lang="en-US" altLang="en-US" dirty="0" smtClean="0"/>
              <a:t>)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character array</a:t>
            </a:r>
            <a:r>
              <a:rPr lang="en-US" altLang="en-US" dirty="0"/>
              <a:t> is an array whose components are of type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null-terminated (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altLang="en-US" dirty="0"/>
              <a:t>) character arrays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altLang="en-US" dirty="0"/>
              <a:t> is the character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/>
              <a:t>is 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cs typeface="Courier New" pitchFamily="49" charset="0"/>
              </a:rPr>
              <a:t>Note: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altLang="en-US" sz="3200" dirty="0">
                <a:cs typeface="Courier New" pitchFamily="49" charset="0"/>
              </a:rPr>
              <a:t> </a:t>
            </a:r>
            <a:r>
              <a:rPr lang="en-US" altLang="en-US" dirty="0"/>
              <a:t>represents two characters,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'\0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This is an example of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declaration:</a:t>
            </a:r>
          </a:p>
          <a:p>
            <a:pPr marL="228600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char name[16];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Since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-strings are null terminated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has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/>
              <a:t> components, the largest string it can store has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/>
              <a:t> characters</a:t>
            </a:r>
          </a:p>
          <a:p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2826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how to create </a:t>
            </a:r>
            <a:r>
              <a:rPr lang="en-US" altLang="en-US" dirty="0" smtClean="0"/>
              <a:t>user-defined </a:t>
            </a:r>
            <a:r>
              <a:rPr lang="en-US" altLang="en-US" dirty="0"/>
              <a:t>enumeration type</a:t>
            </a:r>
          </a:p>
          <a:p>
            <a:pPr lvl="1" eaLnBrk="1" hangingPunct="1"/>
            <a:r>
              <a:rPr lang="en-US" altLang="en-US" dirty="0" smtClean="0"/>
              <a:t>Use arithmetic </a:t>
            </a:r>
            <a:r>
              <a:rPr lang="en-US" altLang="en-US" dirty="0"/>
              <a:t>and relational operators </a:t>
            </a:r>
            <a:r>
              <a:rPr lang="en-US" altLang="en-US" dirty="0" smtClean="0"/>
              <a:t>with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/>
              <a:t> types</a:t>
            </a:r>
          </a:p>
          <a:p>
            <a:pPr lvl="1" eaLnBrk="1" hangingPunct="1"/>
            <a:r>
              <a:rPr lang="en-US" altLang="en-US" dirty="0" smtClean="0"/>
              <a:t>Use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 with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/>
              <a:t> </a:t>
            </a:r>
            <a:r>
              <a:rPr lang="en-US" altLang="en-US" dirty="0" smtClean="0"/>
              <a:t>types; input and output data.</a:t>
            </a:r>
          </a:p>
          <a:p>
            <a:pPr lvl="1" eaLnBrk="1" hangingPunct="1"/>
            <a:r>
              <a:rPr lang="en-US" altLang="en-US" dirty="0" smtClean="0"/>
              <a:t>Define variables and write </a:t>
            </a:r>
            <a:r>
              <a:rPr lang="en-US" altLang="en-US" dirty="0"/>
              <a:t>functions to process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/>
              <a:t> types</a:t>
            </a:r>
          </a:p>
          <a:p>
            <a:pPr lvl="1" eaLnBrk="1" hangingPunct="1"/>
            <a:r>
              <a:rPr lang="en-US" altLang="en-US" dirty="0" smtClean="0"/>
              <a:t>Become </a:t>
            </a:r>
            <a:r>
              <a:rPr lang="en-US" altLang="en-US" dirty="0"/>
              <a:t>familiar with anonymous </a:t>
            </a:r>
            <a:r>
              <a:rPr lang="en-US" altLang="en-US" dirty="0" smtClean="0"/>
              <a:t>types</a:t>
            </a:r>
          </a:p>
          <a:p>
            <a:pPr lvl="1" eaLnBrk="1" hangingPunct="1"/>
            <a:r>
              <a:rPr lang="en-US" altLang="en-US" dirty="0"/>
              <a:t>Become familiar with the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dirty="0"/>
              <a:t> statement</a:t>
            </a:r>
          </a:p>
          <a:p>
            <a:pPr lvl="1"/>
            <a:r>
              <a:rPr lang="en-US" dirty="0"/>
              <a:t>Learn about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b="1" dirty="0"/>
              <a:t> </a:t>
            </a:r>
            <a:r>
              <a:rPr lang="en-US" dirty="0"/>
              <a:t>mechanism</a:t>
            </a:r>
            <a:endParaRPr lang="en-US" altLang="en-US" dirty="0"/>
          </a:p>
          <a:p>
            <a:pPr lvl="1"/>
            <a:r>
              <a:rPr lang="en-US" dirty="0" smtClean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/>
              <a:t> </a:t>
            </a:r>
            <a:r>
              <a:rPr lang="en-US" dirty="0"/>
              <a:t>functions to manipulate strings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135854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</a:t>
            </a:r>
            <a:r>
              <a:rPr lang="en-US" altLang="en-US" dirty="0" smtClean="0"/>
              <a:t>)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 size of an array can be omitted if the array is initialized during declaration</a:t>
            </a:r>
          </a:p>
          <a:p>
            <a:pPr marL="22860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 name[] = "John";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Declares an array of length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and stores 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dirty="0"/>
              <a:t> in the array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Useful string manipulation functions include: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strcpy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strncpy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strcmp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strlen</a:t>
            </a:r>
          </a:p>
        </p:txBody>
      </p:sp>
    </p:spTree>
    <p:extLst>
      <p:ext uri="{BB962C8B-B14F-4D97-AF65-F5344CB8AC3E}">
        <p14:creationId xmlns:p14="http://schemas.microsoft.com/office/powerpoint/2010/main" val="277851370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Comparison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compared character by character using the collating sequence of the system</a:t>
            </a:r>
          </a:p>
          <a:p>
            <a:pPr lvl="1"/>
            <a:r>
              <a:rPr lang="en-US" altLang="en-US" dirty="0"/>
              <a:t>Use the function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strcmp</a:t>
            </a:r>
          </a:p>
          <a:p>
            <a:r>
              <a:rPr lang="en-US" altLang="en-US" dirty="0"/>
              <a:t>If using the ASCII character set: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"Air" &lt; "Boat"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"Air" &lt; "An"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"Bill" &lt; "Billy"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"Hello" &lt; "hello"</a:t>
            </a:r>
          </a:p>
        </p:txBody>
      </p:sp>
    </p:spTree>
    <p:extLst>
      <p:ext uri="{BB962C8B-B14F-4D97-AF65-F5344CB8AC3E}">
        <p14:creationId xmlns:p14="http://schemas.microsoft.com/office/powerpoint/2010/main" val="44458558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and Writing Strings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rules for arrays also apply to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(which are character arrays)</a:t>
            </a:r>
          </a:p>
          <a:p>
            <a:r>
              <a:rPr lang="en-US" altLang="en-US" dirty="0"/>
              <a:t>Aggregate operations, such as assignment and comparison, are not allowed on arrays</a:t>
            </a:r>
          </a:p>
          <a:p>
            <a:r>
              <a:rPr lang="en-US" altLang="en-US" dirty="0"/>
              <a:t>C++ does allow aggregate operations for the input and output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</a:t>
            </a:r>
          </a:p>
        </p:txBody>
      </p:sp>
    </p:spTree>
    <p:extLst>
      <p:ext uri="{BB962C8B-B14F-4D97-AF65-F5344CB8AC3E}">
        <p14:creationId xmlns:p14="http://schemas.microsoft.com/office/powerpoint/2010/main" val="185273394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Input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of string input: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name; </a:t>
            </a:r>
          </a:p>
          <a:p>
            <a:pPr lvl="1"/>
            <a:r>
              <a:rPr lang="en-US" dirty="0"/>
              <a:t>Stores the next 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into name</a:t>
            </a:r>
          </a:p>
          <a:p>
            <a:r>
              <a:rPr lang="en-US" dirty="0"/>
              <a:t>To read strings with blanks, use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: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cin.get(str, m+1);</a:t>
            </a:r>
            <a:r>
              <a:rPr lang="en-US" sz="1800" dirty="0"/>
              <a:t>	</a:t>
            </a:r>
          </a:p>
          <a:p>
            <a:pPr lvl="1"/>
            <a:r>
              <a:rPr lang="en-US" dirty="0"/>
              <a:t>When executed , the statement stores the 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characters into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, but the newline character is not stored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lvl="1"/>
            <a:r>
              <a:rPr lang="en-US" dirty="0"/>
              <a:t>If input string has fewer than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characters, reading stops at the newline character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4882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Output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22701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name; </a:t>
            </a:r>
          </a:p>
          <a:p>
            <a:pPr lvl="1"/>
            <a:r>
              <a:rPr lang="en-US" dirty="0"/>
              <a:t>Outputs the content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on the screen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continues to write the contents of name until it finds the null character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does not contain the null character, then strange output may occur since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continues to output data from memory adjacent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until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dirty="0"/>
              <a:t> is found</a:t>
            </a:r>
          </a:p>
        </p:txBody>
      </p:sp>
    </p:spTree>
    <p:extLst>
      <p:ext uri="{BB962C8B-B14F-4D97-AF65-F5344CB8AC3E}">
        <p14:creationId xmlns:p14="http://schemas.microsoft.com/office/powerpoint/2010/main" val="3836895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Input/Output Files at Execution Time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User can specify the name of an input and/or output file at execution time</a:t>
            </a:r>
          </a:p>
          <a:p>
            <a:pPr marL="227013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"Enter the input file name: ";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fileName;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infile.open(fileName);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 the input file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"Enter the output file name: ";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fileName;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outfile.open(fileName);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 the output file</a:t>
            </a:r>
            <a:endParaRPr lang="en-US" altLang="en-US" sz="1800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03444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 and Input/Output Files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 must be a null-terminated string (a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-string)</a:t>
            </a:r>
          </a:p>
          <a:p>
            <a:pPr lvl="1"/>
            <a:r>
              <a:rPr lang="en-US" dirty="0"/>
              <a:t>If using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variable for the name of an I/O file, the value must first be converted to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before calling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lvl="2"/>
            <a:r>
              <a:rPr lang="en-US" dirty="0"/>
              <a:t>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function to convert</a:t>
            </a:r>
          </a:p>
          <a:p>
            <a:r>
              <a:rPr lang="en-US" dirty="0"/>
              <a:t>The syntax to use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b="1" dirty="0"/>
              <a:t> </a:t>
            </a:r>
            <a:r>
              <a:rPr lang="en-US" dirty="0"/>
              <a:t>is: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strVar.c_str()</a:t>
            </a:r>
          </a:p>
          <a:p>
            <a:pPr lvl="1"/>
            <a:r>
              <a:rPr lang="en-US" dirty="0"/>
              <a:t>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strVar</a:t>
            </a:r>
            <a:r>
              <a:rPr lang="en-US" dirty="0"/>
              <a:t> is a 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742513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(or more) arrays are called </a:t>
            </a:r>
            <a:r>
              <a:rPr lang="en-US" altLang="en-US" u="sng" dirty="0"/>
              <a:t>parallel</a:t>
            </a:r>
            <a:r>
              <a:rPr lang="en-US" altLang="en-US" dirty="0"/>
              <a:t> if their corresponding components hold related information</a:t>
            </a:r>
          </a:p>
          <a:p>
            <a:r>
              <a:rPr lang="en-US" altLang="en-US" dirty="0"/>
              <a:t>The following example illustrates two parallel arrays: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studentId[50];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courseGrade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[50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sz="2000" dirty="0"/>
              <a:t>With the following sample data to enter into the arrays: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studentId courseGrade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23456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86723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22356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92733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11892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936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(2 of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sales[5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][3] = 25.75;</a:t>
            </a:r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95" y="2185986"/>
            <a:ext cx="47625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679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</a:t>
            </a:r>
            <a:r>
              <a:rPr lang="en-US" altLang="en-US" dirty="0" smtClean="0"/>
              <a:t>Array</a:t>
            </a:r>
            <a:r>
              <a:rPr lang="lv-LV" altLang="en-US" dirty="0" smtClean="0"/>
              <a:t>s</a:t>
            </a:r>
            <a:endParaRPr lang="en-US" altLang="en-US" dirty="0"/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Two-dimensional arrays can be initialized when they are declared</a:t>
            </a:r>
          </a:p>
          <a:p>
            <a:pPr lvl="1"/>
            <a:r>
              <a:rPr lang="en-US" altLang="en-US" dirty="0"/>
              <a:t>Elements of each row are enclosed within braces and separated by commas</a:t>
            </a:r>
          </a:p>
          <a:p>
            <a:pPr lvl="1"/>
            <a:r>
              <a:rPr lang="en-US" altLang="en-US" dirty="0"/>
              <a:t>All rows are enclosed within braces</a:t>
            </a:r>
          </a:p>
          <a:p>
            <a:pPr lvl="1"/>
            <a:r>
              <a:rPr lang="en-US" altLang="en-US" dirty="0"/>
              <a:t>For number arrays, unspecified elements are set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en-US" dirty="0"/>
              <a:t>An example of two-dimensional array initialization is shown below: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board[4][3] = {{2, 3, 1},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{15, 25, 13},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{20, 4, 7},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{11, 18, 14}};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23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Enumeration </a:t>
            </a:r>
            <a:r>
              <a:rPr lang="en-US" altLang="en-US" dirty="0" smtClean="0"/>
              <a:t>Type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specify the name and the values, but not the operations</a:t>
            </a:r>
          </a:p>
          <a:p>
            <a:r>
              <a:rPr lang="en-US" dirty="0"/>
              <a:t>The syntax for enumeration type is</a:t>
            </a:r>
            <a:r>
              <a:rPr lang="en-US" dirty="0" smtClean="0"/>
              <a:t>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err="1" smtClean="0"/>
              <a:t>enum</a:t>
            </a:r>
            <a:r>
              <a:rPr lang="en-US" altLang="en-US" dirty="0" smtClean="0"/>
              <a:t> colors {BROWN, BLUE, RED, GREEN, YELLOW}; </a:t>
            </a:r>
          </a:p>
          <a:p>
            <a:endParaRPr lang="en-US" altLang="en-US" dirty="0"/>
          </a:p>
          <a:p>
            <a:r>
              <a:rPr lang="en-US" altLang="en-US" dirty="0" smtClean="0"/>
              <a:t>Identifiers that are constants are usually capitalized</a:t>
            </a:r>
          </a:p>
          <a:p>
            <a:r>
              <a:rPr lang="en-US" altLang="en-US" dirty="0" smtClean="0"/>
              <a:t>BROWN gets value 0, BLUE gets value 1, etc.</a:t>
            </a:r>
            <a:endParaRPr lang="en-US" altLang="en-US" dirty="0"/>
          </a:p>
        </p:txBody>
      </p:sp>
      <p:pic>
        <p:nvPicPr>
          <p:cNvPr id="21511" name="Picture 7" descr="enum typeName {value1, value2, ...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52711"/>
            <a:ext cx="4857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29066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example initializing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 (fifth row)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matrix[row][col] = 0;</a:t>
            </a:r>
            <a:endParaRPr lang="en-US" altLang="en-US" dirty="0"/>
          </a:p>
          <a:p>
            <a:r>
              <a:rPr lang="en-US" altLang="en-US" dirty="0"/>
              <a:t>An example initializing the entire matrix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matrix[row][col] = 0;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679603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 by Row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example shows how to find the sum of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matrix[row][col];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678337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 by Column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example illustrates finding the sum of each individual column:</a:t>
            </a:r>
          </a:p>
          <a:p>
            <a:pPr marL="114300" lvl="1" indent="0">
              <a:buNone/>
            </a:pP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//Sum of each individual row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matrix[row][col];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"Sum of row " &lt;&lt; row + 1 &lt;&lt; " = " &lt;&lt; sum &lt;&lt; endl;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442805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Largest Element in Each Row and Each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example finds the largest element in each row:</a:t>
            </a:r>
          </a:p>
          <a:p>
            <a:pPr marL="114300" lvl="1" indent="0">
              <a:buNone/>
            </a:pPr>
            <a:r>
              <a:rPr lang="en-US" sz="20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Largest element in each row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largest = matrix[row][0]; //Assume the first element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//of the row is the largest.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1; col &lt; NUMBER_OF_COLUMNS; col++)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(matrix[row][col] &gt; largest)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largest = matrix[row][col];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"The largest element in row " &lt;&lt; row + 1 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 = " &lt;&lt; largest &lt;&lt; endl;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346388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Two-Dimensional Arrays as Parameters to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Two-dimensional arrays are passed by reference as parameters to a function</a:t>
            </a:r>
          </a:p>
          <a:p>
            <a:pPr lvl="1"/>
            <a:r>
              <a:rPr lang="en-US" altLang="en-US" dirty="0"/>
              <a:t>The base address is passed to the formal parameter</a:t>
            </a:r>
          </a:p>
          <a:p>
            <a:r>
              <a:rPr lang="en-US" altLang="en-US" dirty="0"/>
              <a:t>Two-dimensional arrays are stored in row </a:t>
            </a:r>
            <a:r>
              <a:rPr lang="en-US" altLang="en-US" u="sng" dirty="0"/>
              <a:t>order form</a:t>
            </a:r>
          </a:p>
          <a:p>
            <a:r>
              <a:rPr lang="en-US" altLang="en-US" dirty="0"/>
              <a:t>When declaring a two-dimensional array as a formal parameter, you can omit the size of the first dimension, but not the second</a:t>
            </a:r>
          </a:p>
        </p:txBody>
      </p:sp>
    </p:spTree>
    <p:extLst>
      <p:ext uri="{BB962C8B-B14F-4D97-AF65-F5344CB8AC3E}">
        <p14:creationId xmlns:p14="http://schemas.microsoft.com/office/powerpoint/2010/main" val="238231377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array is a structured data type with a fixed number of components of the same type</a:t>
            </a:r>
          </a:p>
          <a:p>
            <a:r>
              <a:rPr lang="en-US" altLang="en-US" dirty="0" smtClean="0"/>
              <a:t>Elements </a:t>
            </a:r>
            <a:r>
              <a:rPr lang="en-US" altLang="en-US" dirty="0"/>
              <a:t>of a one-dimensional array are arranged in the form of a list</a:t>
            </a:r>
          </a:p>
          <a:p>
            <a:r>
              <a:rPr lang="en-US" altLang="en-US" dirty="0"/>
              <a:t>An array index </a:t>
            </a:r>
            <a:r>
              <a:rPr lang="lv-LV" altLang="en-US" dirty="0" smtClean="0"/>
              <a:t>is between 0 and size-1. </a:t>
            </a:r>
          </a:p>
          <a:p>
            <a:r>
              <a:rPr lang="en-US" altLang="en-US" dirty="0"/>
              <a:t>The base address of an array is the address of the first array component</a:t>
            </a:r>
          </a:p>
          <a:p>
            <a:r>
              <a:rPr lang="en-US" altLang="en-US" dirty="0"/>
              <a:t>When passing an array as an actual parameter, use only its </a:t>
            </a:r>
            <a:r>
              <a:rPr lang="en-US" altLang="en-US" dirty="0" smtClean="0"/>
              <a:t>name</a:t>
            </a:r>
            <a:endParaRPr lang="lv-LV" altLang="en-US" dirty="0" smtClean="0"/>
          </a:p>
          <a:p>
            <a:r>
              <a:rPr lang="en-US" altLang="en-US" dirty="0"/>
              <a:t>In C++,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null terminated and are stored in character arrays</a:t>
            </a:r>
          </a:p>
          <a:p>
            <a:r>
              <a:rPr lang="en-US" altLang="en-US" dirty="0"/>
              <a:t>Commonly used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 manipulation functions include: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altLang="en-US" dirty="0"/>
              <a:t>, and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lv-LV" altLang="en-US" dirty="0" smtClean="0"/>
          </a:p>
          <a:p>
            <a:endParaRPr lang="lv-LV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53437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Records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alt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86172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 eaLnBrk="1" hangingPunct="1"/>
            <a:r>
              <a:rPr lang="en-US" altLang="en-US" dirty="0"/>
              <a:t>Learn about records (</a:t>
            </a:r>
            <a:r>
              <a:rPr lang="en-US" altLang="en-US" b="1" dirty="0">
                <a:latin typeface="Courier New" pitchFamily="49" charset="0"/>
              </a:rPr>
              <a:t>struct</a:t>
            </a:r>
            <a:r>
              <a:rPr lang="en-US" altLang="en-US" b="1" dirty="0"/>
              <a:t>s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Examine various operations on a </a:t>
            </a:r>
            <a:r>
              <a:rPr lang="en-US" altLang="en-US" b="1" dirty="0">
                <a:latin typeface="Courier New" pitchFamily="49" charset="0"/>
              </a:rPr>
              <a:t>struct</a:t>
            </a:r>
            <a:endParaRPr lang="en-US" altLang="en-US" b="1" dirty="0"/>
          </a:p>
          <a:p>
            <a:pPr lvl="1"/>
            <a:r>
              <a:rPr lang="en-US" dirty="0"/>
              <a:t>Explore ways to manipulate data using a </a:t>
            </a:r>
            <a:r>
              <a:rPr lang="en-US" b="1" dirty="0">
                <a:latin typeface="Courier New" pitchFamily="49" charset="0"/>
              </a:rPr>
              <a:t>struct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Learn about the relationship between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/>
              <a:t> and functions</a:t>
            </a:r>
          </a:p>
          <a:p>
            <a:pPr lvl="1" eaLnBrk="1" hangingPunct="1"/>
            <a:r>
              <a:rPr lang="en-US" altLang="en-US" dirty="0"/>
              <a:t>Examine the difference between arrays and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structs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/>
              <a:t>Discover how arrays are used in a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Learn how to create an array of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dirty="0"/>
              <a:t> items</a:t>
            </a:r>
          </a:p>
          <a:p>
            <a:pPr lvl="1" eaLnBrk="1" hangingPunct="1"/>
            <a:r>
              <a:rPr lang="en-US" altLang="en-US" dirty="0"/>
              <a:t>Learn how to create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 err="1"/>
              <a:t>s</a:t>
            </a:r>
            <a:r>
              <a:rPr lang="en-US" altLang="en-US" dirty="0"/>
              <a:t> within a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 err="1"/>
              <a:t>s</a:t>
            </a:r>
            <a:endParaRPr lang="en-US" altLang="en-US" dirty="0"/>
          </a:p>
          <a:p>
            <a:pPr lvl="1" eaLnBrk="1" hangingPunct="1"/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90693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Records (</a:t>
            </a:r>
            <a:r>
              <a:rPr lang="en-US" altLang="en-US" dirty="0" err="1">
                <a:latin typeface="Courier New" pitchFamily="49" charset="0"/>
              </a:rPr>
              <a:t>struct</a:t>
            </a:r>
            <a:r>
              <a:rPr lang="en-US" altLang="en-US" dirty="0" err="1"/>
              <a:t>s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latin typeface="Courier New" pitchFamily="49" charset="0"/>
              </a:rPr>
              <a:t>struct</a:t>
            </a:r>
            <a:r>
              <a:rPr lang="en-US" altLang="en-US" dirty="0"/>
              <a:t> is a definition, not a declaration</a:t>
            </a:r>
          </a:p>
          <a:p>
            <a:pPr lvl="1" eaLnBrk="1" hangingPunct="1"/>
            <a:r>
              <a:rPr lang="en-US" altLang="en-US" dirty="0"/>
              <a:t>Must declare a variable of that type to use it</a:t>
            </a:r>
          </a:p>
          <a:p>
            <a:pPr marL="458788" lvl="1" indent="0"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houseType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style;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numOfBedrooms;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numOfBathrooms;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numOfCarsGarage;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yearBuilt;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finishedSquareFootage;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tax;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8788" lvl="1" indent="0">
              <a:spcBef>
                <a:spcPts val="0"/>
              </a:spcBef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8" lvl="1" indent="0">
              <a:spcBef>
                <a:spcPts val="0"/>
              </a:spcBef>
              <a:buNone/>
            </a:pPr>
            <a:r>
              <a:rPr lang="en-US" alt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//variable declaration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houseType newHouse;</a:t>
            </a:r>
          </a:p>
          <a:p>
            <a:pPr lvl="1" eaLnBrk="1" hangingPunct="1"/>
            <a:endParaRPr lang="en-US" alt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814638"/>
            <a:ext cx="5416606" cy="32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1650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Accessing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Members (2 of 2)</a:t>
            </a:r>
          </a:p>
        </p:txBody>
      </p:sp>
      <p:sp>
        <p:nvSpPr>
          <p:cNvPr id="2150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initialize the members of </a:t>
            </a:r>
            <a:r>
              <a:rPr lang="en-US" altLang="en-US" b="1" dirty="0">
                <a:latin typeface="Courier New" pitchFamily="49" charset="0"/>
              </a:rPr>
              <a:t>newStudent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</a:rPr>
              <a:t>newStudent.GPA = 0.0;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</a:rPr>
              <a:t>newStudent.firstName = "John";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</a:rPr>
              <a:t>newStudent.lastName = "Brown";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276600"/>
            <a:ext cx="407846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71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Operations on Enumeration Types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28800" indent="-1598613">
              <a:buNone/>
            </a:pPr>
            <a:r>
              <a:rPr lang="en-US" sz="20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sports {BASKETBALL, FOOTBALL, HOCKEY, BASEBALL, SOCCER,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VOLLEYBALL};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0" indent="-1598613">
              <a:buNone/>
            </a:pPr>
            <a:r>
              <a:rPr lang="en-US" altLang="en-US" sz="2000" dirty="0" smtClean="0"/>
              <a:t>Can </a:t>
            </a:r>
            <a:r>
              <a:rPr lang="en-US" altLang="en-US" sz="2000" dirty="0"/>
              <a:t>declare </a:t>
            </a:r>
            <a:r>
              <a:rPr lang="en-US" altLang="en-US" sz="2000" dirty="0" smtClean="0"/>
              <a:t>variables e.g.: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sports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mySport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No </a:t>
            </a:r>
            <a:r>
              <a:rPr lang="en-US" sz="2000" dirty="0"/>
              <a:t>arithmetic operations are allowed on enumeration types </a:t>
            </a:r>
          </a:p>
          <a:p>
            <a:pPr marL="230188" indent="0">
              <a:spcBef>
                <a:spcPts val="60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mySport = popularSport + 2;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marL="230188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FOOTBALL + SOCCER;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marL="230188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popularSport * 2;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eaLnBrk="1" hangingPunct="1"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/>
              <a:t> are illegal, too</a:t>
            </a:r>
          </a:p>
          <a:p>
            <a:pPr marL="230188" indent="0">
              <a:spcBef>
                <a:spcPts val="600"/>
              </a:spcBef>
              <a:buClr>
                <a:srgbClr val="055C91"/>
              </a:buClr>
              <a:buNone/>
              <a:defRPr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popularSport++;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marL="230188" indent="0">
              <a:spcBef>
                <a:spcPts val="0"/>
              </a:spcBef>
              <a:buClr>
                <a:srgbClr val="055C91"/>
              </a:buClr>
              <a:buNone/>
              <a:defRPr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popularSport--;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eaLnBrk="1" hangingPunct="1">
              <a:defRPr/>
            </a:pPr>
            <a:r>
              <a:rPr lang="en-US" sz="2000" dirty="0"/>
              <a:t>The solution is applying the cast operator</a:t>
            </a:r>
          </a:p>
          <a:p>
            <a:pPr marL="230188" indent="0">
              <a:spcBef>
                <a:spcPts val="60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FOOTBALL;</a:t>
            </a:r>
          </a:p>
          <a:p>
            <a:pPr marL="230188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&lt;sports&gt;(popularSport + 1);</a:t>
            </a:r>
          </a:p>
          <a:p>
            <a:pPr marL="0" indent="0" eaLnBrk="1" hangingPunct="1">
              <a:buNone/>
              <a:defRPr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9665316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</a:t>
            </a:r>
            <a:r>
              <a:rPr lang="lv-LV" altLang="en-US" dirty="0" smtClean="0"/>
              <a:t>of structs</a:t>
            </a:r>
            <a:endParaRPr lang="en-US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assignment statement: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newStudent;</a:t>
            </a:r>
            <a:endParaRPr lang="en-US" altLang="en-US" dirty="0"/>
          </a:p>
          <a:p>
            <a:r>
              <a:rPr lang="en-US" altLang="en-US" dirty="0"/>
              <a:t>is equivalent to the following statements: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student.firstName = newStudent.firstName;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student.lastName = newStudent.lastName;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student.courseGrade = newStudent.courseGrade;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student.testScore = newStudent.testScore;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student.programmingScore = newStudent.programmingScore;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student.GPA = newStudent.GPA;</a:t>
            </a:r>
          </a:p>
        </p:txBody>
      </p:sp>
    </p:spTree>
    <p:extLst>
      <p:ext uri="{BB962C8B-B14F-4D97-AF65-F5344CB8AC3E}">
        <p14:creationId xmlns:p14="http://schemas.microsoft.com/office/powerpoint/2010/main" val="3188801947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Comparison (Relational Operators)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Compare </a:t>
            </a:r>
            <a:r>
              <a:rPr lang="en-US" altLang="en-US" b="1" dirty="0">
                <a:latin typeface="Courier New" pitchFamily="49" charset="0"/>
              </a:rPr>
              <a:t>struct</a:t>
            </a:r>
            <a:r>
              <a:rPr lang="en-US" altLang="en-US" dirty="0"/>
              <a:t> variables member-wise</a:t>
            </a:r>
          </a:p>
          <a:p>
            <a:pPr lvl="1" eaLnBrk="1" hangingPunct="1"/>
            <a:r>
              <a:rPr lang="en-US" altLang="en-US" dirty="0"/>
              <a:t>No aggregate relational operations are allowed</a:t>
            </a:r>
          </a:p>
          <a:p>
            <a:pPr eaLnBrk="1" hangingPunct="1"/>
            <a:r>
              <a:rPr lang="en-US" altLang="en-US" dirty="0"/>
              <a:t>To compare the values of </a:t>
            </a:r>
            <a:r>
              <a:rPr lang="en-US" altLang="en-US" b="1" dirty="0">
                <a:latin typeface="Courier New" pitchFamily="49" charset="0"/>
              </a:rPr>
              <a:t>student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newStudent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(student.firstName == newStudent.firstName &amp;&amp;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student.lastName == newStudent.lastName)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6428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Input/Output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aggregate input/output operations are allowed on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variable</a:t>
            </a:r>
          </a:p>
          <a:p>
            <a:pPr eaLnBrk="1" hangingPunct="1"/>
            <a:r>
              <a:rPr lang="en-US" altLang="en-US" dirty="0"/>
              <a:t>Data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variable must be read or written one member at a time</a:t>
            </a:r>
          </a:p>
          <a:p>
            <a:pPr eaLnBrk="1" hangingPunct="1"/>
            <a:r>
              <a:rPr lang="en-US" altLang="en-US" dirty="0"/>
              <a:t>The following code would output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newStudent</a:t>
            </a:r>
            <a:r>
              <a:rPr lang="en-US" altLang="en-US" dirty="0"/>
              <a:t> contents: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newStudent.firstName &lt;&lt; " " &lt;&lt; newStudent.lastName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newStudent.courseGrade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newStudent.testScore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newStudent.programmingScore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newStudent.GPA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308103222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Variables and Functions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variable can be passed as a parameter by value or by reference</a:t>
            </a:r>
          </a:p>
          <a:p>
            <a:pPr eaLnBrk="1" hangingPunct="1"/>
            <a:r>
              <a:rPr lang="en-US" altLang="en-US" dirty="0"/>
              <a:t>A function can return a value of type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</a:p>
          <a:p>
            <a:r>
              <a:rPr lang="en-US" altLang="en-US" dirty="0"/>
              <a:t>The following function displays the contents </a:t>
            </a:r>
            <a:r>
              <a:rPr lang="en-US" dirty="0"/>
              <a:t>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/>
              <a:t> </a:t>
            </a:r>
            <a:r>
              <a:rPr lang="en-US" dirty="0"/>
              <a:t>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  <a:r>
              <a:rPr lang="en-US" dirty="0"/>
              <a:t>:</a:t>
            </a:r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marL="228600" lvl="1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printStudent(studentType student)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cout &lt;&lt; student.firstName &lt;&lt; " " &lt;&lt; student.lastName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student.courseGrade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student.testScore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student.programmingScore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student.GPA &lt;&lt; endl;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eaLnBrk="1" hangingPunct="1"/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lvl="1"/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00359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versus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</a:t>
            </a:r>
          </a:p>
        </p:txBody>
      </p:sp>
      <p:graphicFrame>
        <p:nvGraphicFramePr>
          <p:cNvPr id="3" name="Table 2" descr="Table 9-1 summarizes the similarities and differences between a struct and an array."/>
          <p:cNvGraphicFramePr>
            <a:graphicFrameLocks noGrp="1"/>
          </p:cNvGraphicFramePr>
          <p:nvPr>
            <p:extLst/>
          </p:nvPr>
        </p:nvGraphicFramePr>
        <p:xfrm>
          <a:off x="1828800" y="2057400"/>
          <a:ext cx="89154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(except strings)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 reference only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 value or by reference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 returning a value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12514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in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(1 of 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items are associated with a list: </a:t>
            </a:r>
          </a:p>
          <a:p>
            <a:pPr lvl="1" eaLnBrk="1" hangingPunct="1"/>
            <a:r>
              <a:rPr lang="en-US" altLang="en-US" dirty="0"/>
              <a:t>Values (elements)</a:t>
            </a:r>
          </a:p>
          <a:p>
            <a:pPr lvl="1" eaLnBrk="1" hangingPunct="1"/>
            <a:r>
              <a:rPr lang="en-US" altLang="en-US" dirty="0"/>
              <a:t>Length of the list</a:t>
            </a:r>
          </a:p>
          <a:p>
            <a:pPr eaLnBrk="1" hangingPunct="1"/>
            <a:r>
              <a:rPr lang="en-US" altLang="en-US" dirty="0"/>
              <a:t>Define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containing both items: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ARRAY_SIZE = 1000;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listType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[ARRAY_SIZE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listLength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209800"/>
            <a:ext cx="344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2955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in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(3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these statements and refer to the figure below showing the results following execution of the statements: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intList.listLength = 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intList.listElem[0] = 12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intList.listLength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intList.listElem[1] = 37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intList.listLength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743200"/>
            <a:ext cx="36290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45253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in </a:t>
            </a:r>
            <a:r>
              <a:rPr lang="en-US" altLang="en-US" dirty="0" smtClean="0"/>
              <a:t>Arrays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spcBef>
                <a:spcPts val="1200"/>
              </a:spcBef>
              <a:buNone/>
            </a:pPr>
            <a:r>
              <a:rPr 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employeeType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firstName;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lastName;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personID;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deptID;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yearlySalary;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monthlySalary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yearToDatePaid;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monthlyBonus;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60838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altLang="en-US" dirty="0"/>
              <a:t> in </a:t>
            </a:r>
            <a:r>
              <a:rPr lang="en-US" altLang="en-US" dirty="0" smtClean="0"/>
              <a:t>Arrays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employeeType employees[50]</a:t>
            </a:r>
          </a:p>
          <a:p>
            <a:pPr lvl="1"/>
            <a:r>
              <a:rPr lang="en-US" dirty="0"/>
              <a:t>Declares the array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b="1" dirty="0"/>
              <a:t> </a:t>
            </a:r>
            <a:r>
              <a:rPr lang="en-US" dirty="0"/>
              <a:t>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b="1" dirty="0"/>
              <a:t> </a:t>
            </a:r>
            <a:r>
              <a:rPr lang="en-US" dirty="0"/>
              <a:t>components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employeeType</a:t>
            </a:r>
          </a:p>
        </p:txBody>
      </p:sp>
      <p:pic>
        <p:nvPicPr>
          <p:cNvPr id="32777" name="Picture 9" descr="Figure 9-7 illustrates the employees array composed of 50 components of type employeeTyp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70878"/>
            <a:ext cx="6400800" cy="27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90241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within a </a:t>
            </a:r>
            <a:r>
              <a:rPr lang="en-US" altLang="en-US" dirty="0">
                <a:latin typeface="Courier New" pitchFamily="49" charset="0"/>
              </a:rPr>
              <a:t>struct</a:t>
            </a:r>
          </a:p>
        </p:txBody>
      </p:sp>
      <p:pic>
        <p:nvPicPr>
          <p:cNvPr id="33799" name="Picture 7" descr="Figure 9-8 illustrates structs within a struc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0"/>
            <a:ext cx="487183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11614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Operators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enumeration type is an ordered set of values: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FOOTBALL &lt;= SOCCER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HOCKEY &gt; BASKETBALL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BASEBALL &lt; FOOTBALL is </a:t>
            </a:r>
            <a:r>
              <a:rPr lang="en-US" alt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51247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is a collection of a fixed number of components</a:t>
            </a:r>
          </a:p>
          <a:p>
            <a:pPr eaLnBrk="1" hangingPunct="1"/>
            <a:r>
              <a:rPr lang="en-US" altLang="en-US" dirty="0"/>
              <a:t>Components of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can be of different </a:t>
            </a:r>
            <a:r>
              <a:rPr lang="en-US" altLang="en-US" dirty="0" smtClean="0"/>
              <a:t>types</a:t>
            </a:r>
            <a:r>
              <a:rPr lang="lv-LV" altLang="en-US" dirty="0" smtClean="0"/>
              <a:t> called by name</a:t>
            </a:r>
            <a:endParaRPr lang="lv-LV" altLang="en-US" dirty="0"/>
          </a:p>
          <a:p>
            <a:pPr eaLnBrk="1" hangingPunct="1"/>
            <a:r>
              <a:rPr lang="en-US" altLang="en-US" dirty="0" smtClean="0"/>
              <a:t>Memory </a:t>
            </a:r>
            <a:r>
              <a:rPr lang="en-US" altLang="en-US" dirty="0"/>
              <a:t>is allocated only when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variables </a:t>
            </a:r>
            <a:r>
              <a:rPr lang="en-US" altLang="en-US" dirty="0"/>
              <a:t>are </a:t>
            </a:r>
            <a:r>
              <a:rPr lang="en-US" altLang="en-US" dirty="0" smtClean="0"/>
              <a:t>declared</a:t>
            </a:r>
            <a:endParaRPr lang="lv-LV" altLang="en-US" dirty="0" smtClean="0"/>
          </a:p>
          <a:p>
            <a:r>
              <a:rPr lang="en-US" altLang="en-US" dirty="0"/>
              <a:t>In C++, the dot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/>
              <a:t>) operator is called the member access operator</a:t>
            </a:r>
          </a:p>
          <a:p>
            <a:pPr lvl="1"/>
            <a:r>
              <a:rPr lang="en-US" altLang="en-US" dirty="0"/>
              <a:t>Used to access members of 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can be passed by value or reference</a:t>
            </a:r>
          </a:p>
          <a:p>
            <a:r>
              <a:rPr lang="en-US" altLang="en-US" dirty="0"/>
              <a:t>A function can return a value of type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can be a member of another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lv-LV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The only built-in operations on 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are the assignment and member access operations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17694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Courier New" pitchFamily="49" charset="0"/>
              </a:rPr>
              <a:t>typedef</a:t>
            </a:r>
            <a:r>
              <a:rPr lang="en-US" altLang="en-US" dirty="0"/>
              <a:t> </a:t>
            </a:r>
            <a:r>
              <a:rPr lang="en-US" altLang="en-US" dirty="0" smtClean="0"/>
              <a:t>Statement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u="sng" dirty="0">
                <a:latin typeface="Courier New" pitchFamily="49" charset="0"/>
              </a:rPr>
              <a:t>typedef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u="sng" dirty="0"/>
              <a:t>statement</a:t>
            </a:r>
            <a:r>
              <a:rPr lang="en-US" altLang="en-US" dirty="0"/>
              <a:t> is used to create synonyms or aliases to a data type</a:t>
            </a:r>
          </a:p>
          <a:p>
            <a:pPr eaLnBrk="1" hangingPunct="1"/>
            <a:r>
              <a:rPr lang="en-US" altLang="en-US" dirty="0"/>
              <a:t>The syntax of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/>
              <a:t> statement is:	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r>
              <a:rPr lang="en-US" altLang="en-US" b="1" dirty="0" err="1">
                <a:latin typeface="Courier New" pitchFamily="49" charset="0"/>
              </a:rPr>
              <a:t>typedef</a:t>
            </a:r>
            <a:r>
              <a:rPr lang="en-US" altLang="en-US" dirty="0"/>
              <a:t> does not create any new data types</a:t>
            </a:r>
          </a:p>
          <a:p>
            <a:pPr lvl="1"/>
            <a:r>
              <a:rPr lang="en-US" altLang="en-US" dirty="0"/>
              <a:t>Only creates an alias to an existing data type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4823" name="Picture 7" descr="typedef existingTypeName newTypeName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0667"/>
            <a:ext cx="4848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2329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Namespaces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globalType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globalType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752601"/>
            <a:ext cx="4939110" cy="23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7829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use data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, a program must include the header file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altLang="en-US" dirty="0"/>
              <a:t>A string is a sequence of zero or more characters </a:t>
            </a:r>
          </a:p>
          <a:p>
            <a:pPr lvl="1"/>
            <a:r>
              <a:rPr lang="en-US" altLang="en-US" dirty="0"/>
              <a:t>The first character is in position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altLang="en-US" dirty="0"/>
              <a:t>The second character is in position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/>
              <a:t>, etc. </a:t>
            </a:r>
          </a:p>
          <a:p>
            <a:r>
              <a:rPr lang="en-US" altLang="en-US" dirty="0"/>
              <a:t>Binary operator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performs the string concatenation operation </a:t>
            </a:r>
          </a:p>
          <a:p>
            <a:r>
              <a:rPr lang="en-US" altLang="en-US" dirty="0"/>
              <a:t>Array subscript operator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 allows access to an individual character in a string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591671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Additional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data type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/>
              <a:t> </a:t>
            </a:r>
            <a:r>
              <a:rPr lang="en-US" sz="1800" dirty="0"/>
              <a:t>has a data type,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string::size_type</a:t>
            </a:r>
            <a:r>
              <a:rPr lang="en-US" sz="1800" dirty="0"/>
              <a:t>, and a named constant,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string::npos</a:t>
            </a:r>
            <a:r>
              <a:rPr lang="en-US" sz="1800" dirty="0"/>
              <a:t>, defined as follows: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 descr="A table with descriptions of string::size_type and string::npo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34463"/>
              </p:ext>
            </p:extLst>
          </p:nvPr>
        </p:nvGraphicFramePr>
        <p:xfrm>
          <a:off x="2019300" y="2362200"/>
          <a:ext cx="815340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string::size_type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unsigned integer (data) type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string::npos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maximum value of the (data) type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string::size_type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number such as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4294967295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many machines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86640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3057</TotalTime>
  <Words>2659</Words>
  <Application>Microsoft Office PowerPoint</Application>
  <PresentationFormat>Widescreen</PresentationFormat>
  <Paragraphs>464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Courier New</vt:lpstr>
      <vt:lpstr>Times New Roman</vt:lpstr>
      <vt:lpstr>Notebook</vt:lpstr>
      <vt:lpstr>Chapter 7</vt:lpstr>
      <vt:lpstr>Objectives</vt:lpstr>
      <vt:lpstr>Enumeration Type</vt:lpstr>
      <vt:lpstr>Operations on Enumeration Types</vt:lpstr>
      <vt:lpstr>Relational Operators</vt:lpstr>
      <vt:lpstr>typedef Statement</vt:lpstr>
      <vt:lpstr>Namespaces</vt:lpstr>
      <vt:lpstr>string Type</vt:lpstr>
      <vt:lpstr>Additional string Operations</vt:lpstr>
      <vt:lpstr>Quick Review</vt:lpstr>
      <vt:lpstr>Chapter 8</vt:lpstr>
      <vt:lpstr>Objectives</vt:lpstr>
      <vt:lpstr>Accessing Array Components (2 of 3)</vt:lpstr>
      <vt:lpstr>Processing One-Dimensional Arrays</vt:lpstr>
      <vt:lpstr>Array Initialization During Declaration</vt:lpstr>
      <vt:lpstr>Arrays as Parameters to Functions</vt:lpstr>
      <vt:lpstr>Constant Arrays as Formal Parameters</vt:lpstr>
      <vt:lpstr>Functions Cannot Return Arrays</vt:lpstr>
      <vt:lpstr>C-Strings (Character Arrays) – 1 </vt:lpstr>
      <vt:lpstr>C-Strings (Character Arrays) – 2 </vt:lpstr>
      <vt:lpstr>String Comparison</vt:lpstr>
      <vt:lpstr>Reading and Writing Strings</vt:lpstr>
      <vt:lpstr>String Input</vt:lpstr>
      <vt:lpstr>String Output</vt:lpstr>
      <vt:lpstr>Specifying Input/Output Files at Execution Time</vt:lpstr>
      <vt:lpstr>string Type and Input/Output Files</vt:lpstr>
      <vt:lpstr>Parallel Arrays</vt:lpstr>
      <vt:lpstr>Accessing Array Components (2 of 2)</vt:lpstr>
      <vt:lpstr>Two-Dimensional Arrays</vt:lpstr>
      <vt:lpstr>Initialization</vt:lpstr>
      <vt:lpstr>Sum by Row</vt:lpstr>
      <vt:lpstr>Sum by Column</vt:lpstr>
      <vt:lpstr>Largest Element in Each Row and Each Column</vt:lpstr>
      <vt:lpstr>Passing Two-Dimensional Arrays as Parameters to Functions</vt:lpstr>
      <vt:lpstr>Quick Review</vt:lpstr>
      <vt:lpstr>Chapter 9</vt:lpstr>
      <vt:lpstr>Objectives</vt:lpstr>
      <vt:lpstr>Records (structs)</vt:lpstr>
      <vt:lpstr>Accessing struct Members (2 of 2)</vt:lpstr>
      <vt:lpstr>Assignment of structs</vt:lpstr>
      <vt:lpstr>Comparison (Relational Operators)</vt:lpstr>
      <vt:lpstr>Input/Output</vt:lpstr>
      <vt:lpstr>struct Variables and Functions</vt:lpstr>
      <vt:lpstr>Arrays versus structs</vt:lpstr>
      <vt:lpstr>Arrays in structs (1 of 3)</vt:lpstr>
      <vt:lpstr>Arrays in structs (3 of 3)</vt:lpstr>
      <vt:lpstr>structs in Arrays – 1 </vt:lpstr>
      <vt:lpstr>structs in Arrays – 2 </vt:lpstr>
      <vt:lpstr>structs within a struct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185</cp:revision>
  <cp:lastPrinted>1601-01-01T00:00:00Z</cp:lastPrinted>
  <dcterms:created xsi:type="dcterms:W3CDTF">1601-01-01T00:00:00Z</dcterms:created>
  <dcterms:modified xsi:type="dcterms:W3CDTF">2021-08-31T21:23:51Z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