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280" r:id="rId2"/>
    <p:sldId id="328" r:id="rId3"/>
    <p:sldId id="306" r:id="rId4"/>
    <p:sldId id="332" r:id="rId5"/>
    <p:sldId id="333" r:id="rId6"/>
    <p:sldId id="334" r:id="rId7"/>
    <p:sldId id="335" r:id="rId8"/>
    <p:sldId id="336" r:id="rId9"/>
    <p:sldId id="337" r:id="rId10"/>
    <p:sldId id="359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411" r:id="rId35"/>
    <p:sldId id="374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7" r:id="rId55"/>
    <p:sldId id="408" r:id="rId56"/>
    <p:sldId id="409" r:id="rId57"/>
    <p:sldId id="410" r:id="rId5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28"/>
            <p14:sldId id="306"/>
          </p14:sldIdLst>
        </p14:section>
        <p14:section name="Stacks" id="{FF66F80F-D053-47CB-90F2-51260F02EAE2}">
          <p14:sldIdLst>
            <p14:sldId id="332"/>
            <p14:sldId id="333"/>
            <p14:sldId id="334"/>
            <p14:sldId id="335"/>
            <p14:sldId id="336"/>
            <p14:sldId id="337"/>
            <p14:sldId id="359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Queues" id="{C2F6E9C0-CF8B-45DC-8190-A028347217F1}">
          <p14:sldIdLst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</p14:sldIdLst>
        </p14:section>
        <p14:section name="Various ADTs" id="{8A186743-8FFC-4C6A-A24C-B575D45BDE9D}">
          <p14:sldIdLst>
            <p14:sldId id="411"/>
            <p14:sldId id="374"/>
          </p14:sldIdLst>
        </p14:section>
        <p14:section name="Iterators" id="{A3531265-4C28-47B6-A182-205B6EE3FE8E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Lists" id="{065F20BC-1D18-49F2-BCAB-D1D5D5DBD13C}">
          <p14:sldIdLst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</p14:sldIdLst>
        </p14:section>
        <p14:section name="Sample Problems" id="{D1E3D1B2-4BD9-485C-94D0-855F6E811EB4}">
          <p14:sldIdLst>
            <p14:sldId id="407"/>
            <p14:sldId id="408"/>
            <p14:sldId id="409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88" d="100"/>
          <a:sy n="88" d="100"/>
        </p:scale>
        <p:origin x="102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7.xml"/><Relationship Id="rId18" Type="http://schemas.openxmlformats.org/officeDocument/2006/relationships/slide" Target="slides/slide32.xml"/><Relationship Id="rId26" Type="http://schemas.openxmlformats.org/officeDocument/2006/relationships/slide" Target="slides/slide51.xml"/><Relationship Id="rId3" Type="http://schemas.openxmlformats.org/officeDocument/2006/relationships/slide" Target="slides/slide6.xml"/><Relationship Id="rId21" Type="http://schemas.openxmlformats.org/officeDocument/2006/relationships/slide" Target="slides/slide42.xml"/><Relationship Id="rId7" Type="http://schemas.openxmlformats.org/officeDocument/2006/relationships/slide" Target="slides/slide11.xml"/><Relationship Id="rId12" Type="http://schemas.openxmlformats.org/officeDocument/2006/relationships/slide" Target="slides/slide25.xml"/><Relationship Id="rId17" Type="http://schemas.openxmlformats.org/officeDocument/2006/relationships/slide" Target="slides/slide31.xml"/><Relationship Id="rId25" Type="http://schemas.openxmlformats.org/officeDocument/2006/relationships/slide" Target="slides/slide49.xml"/><Relationship Id="rId2" Type="http://schemas.openxmlformats.org/officeDocument/2006/relationships/slide" Target="slides/slide5.xml"/><Relationship Id="rId16" Type="http://schemas.openxmlformats.org/officeDocument/2006/relationships/slide" Target="slides/slide30.xml"/><Relationship Id="rId20" Type="http://schemas.openxmlformats.org/officeDocument/2006/relationships/slide" Target="slides/slide41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23.xml"/><Relationship Id="rId24" Type="http://schemas.openxmlformats.org/officeDocument/2006/relationships/slide" Target="slides/slide48.xml"/><Relationship Id="rId5" Type="http://schemas.openxmlformats.org/officeDocument/2006/relationships/slide" Target="slides/slide8.xml"/><Relationship Id="rId15" Type="http://schemas.openxmlformats.org/officeDocument/2006/relationships/slide" Target="slides/slide29.xml"/><Relationship Id="rId23" Type="http://schemas.openxmlformats.org/officeDocument/2006/relationships/slide" Target="slides/slide47.xml"/><Relationship Id="rId10" Type="http://schemas.openxmlformats.org/officeDocument/2006/relationships/slide" Target="slides/slide21.xml"/><Relationship Id="rId19" Type="http://schemas.openxmlformats.org/officeDocument/2006/relationships/slide" Target="slides/slide35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28.xml"/><Relationship Id="rId22" Type="http://schemas.openxmlformats.org/officeDocument/2006/relationships/slide" Target="slides/slide46.xml"/><Relationship Id="rId27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4346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9262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6540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5740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72352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75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74771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71187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673334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421677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52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3688713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50152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42929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493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88773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D036FA4-FFAD-47AA-AA1A-C9EC2D364E2D}" type="datetime8">
              <a:rPr lang="en-US" altLang="lv-LV" sz="1300"/>
              <a:pPr eaLnBrk="1" hangingPunct="1"/>
              <a:t>9/22/2021 10:27 AM</a:t>
            </a:fld>
            <a:endParaRPr lang="en-US" altLang="lv-LV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235963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8673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32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00280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9774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5690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62618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91903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62243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75617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42177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42945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99110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702784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7084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13446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71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738673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042993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040664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105357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058581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230558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719797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247947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3462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35648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05949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320570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69140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88798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551624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46277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1892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364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45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59811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528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6B67A-33DB-4139-AB42-DE286B82395E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3333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7594-9369-4BD5-B098-F2392BA5D514}" type="datetime8">
              <a:rPr lang="en-US"/>
              <a:pPr>
                <a:defRPr/>
              </a:pPr>
              <a:t>9/22/2021 10:27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5F1E-79ED-49F5-9198-BBF4E00248A7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101775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3.1. List Structures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Stack as a Linked List</a:t>
            </a:r>
            <a:endParaRPr lang="en-US" altLang="lv-LV" dirty="0" smtClean="0">
              <a:cs typeface="Tahoma" panose="020B0604030504040204" pitchFamily="34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We can implement a stack with a singly linked list</a:t>
            </a:r>
          </a:p>
          <a:p>
            <a:pPr eaLnBrk="1" hangingPunct="1"/>
            <a:r>
              <a:rPr lang="en-US" altLang="lv-LV"/>
              <a:t>The top element is stored at the first node of the list</a:t>
            </a:r>
          </a:p>
          <a:p>
            <a:pPr eaLnBrk="1" hangingPunct="1"/>
            <a:r>
              <a:rPr lang="en-US" altLang="lv-LV"/>
              <a:t>The space used is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and each operation of the Stack ADT takes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(1) </a:t>
            </a:r>
            <a:r>
              <a:rPr lang="en-US" altLang="lv-LV"/>
              <a:t>time </a:t>
            </a:r>
            <a:endParaRPr lang="en-US" altLang="lv-LV" sz="20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8038FA-0E07-45A6-9087-7C863B0AEC5F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352801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3889376" y="4152901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3621089" y="44211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V="1">
            <a:off x="4157663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4964114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5500689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5768975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6575426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7112001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V="1">
            <a:off x="7380288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2" name="Rectangle 15"/>
          <p:cNvSpPr>
            <a:spLocks noChangeArrowheads="1"/>
          </p:cNvSpPr>
          <p:nvPr/>
        </p:nvSpPr>
        <p:spPr bwMode="auto">
          <a:xfrm>
            <a:off x="8186739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8723314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flipV="1">
            <a:off x="8991600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5232400" y="44211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6843714" y="44211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7" name="Line 23"/>
          <p:cNvSpPr>
            <a:spLocks noChangeShapeType="1"/>
          </p:cNvSpPr>
          <p:nvPr/>
        </p:nvSpPr>
        <p:spPr bwMode="auto">
          <a:xfrm>
            <a:off x="8455025" y="44211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8" name="Text Box 24"/>
          <p:cNvSpPr txBox="1">
            <a:spLocks noChangeArrowheads="1"/>
          </p:cNvSpPr>
          <p:nvPr/>
        </p:nvSpPr>
        <p:spPr bwMode="auto">
          <a:xfrm>
            <a:off x="9750425" y="42465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  <a:endParaRPr lang="en-US" altLang="lv-LV" sz="2000" b="1"/>
          </a:p>
        </p:txBody>
      </p:sp>
      <p:sp>
        <p:nvSpPr>
          <p:cNvPr id="9239" name="Text Box 25"/>
          <p:cNvSpPr txBox="1">
            <a:spLocks noChangeArrowheads="1"/>
          </p:cNvSpPr>
          <p:nvPr/>
        </p:nvSpPr>
        <p:spPr bwMode="auto">
          <a:xfrm>
            <a:off x="2409825" y="4191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9240" name="Line 28"/>
          <p:cNvSpPr>
            <a:spLocks noChangeShapeType="1"/>
          </p:cNvSpPr>
          <p:nvPr/>
        </p:nvSpPr>
        <p:spPr bwMode="auto">
          <a:xfrm flipV="1">
            <a:off x="2743200" y="4457700"/>
            <a:ext cx="5778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9241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6415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42" name="Picture 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526415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43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526415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44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526415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245" name="AutoShape 33"/>
          <p:cNvSpPr>
            <a:spLocks noChangeArrowheads="1"/>
          </p:cNvSpPr>
          <p:nvPr/>
        </p:nvSpPr>
        <p:spPr bwMode="auto">
          <a:xfrm>
            <a:off x="3048000" y="3619500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3200401" y="3581401"/>
            <a:ext cx="849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</a:t>
            </a:r>
          </a:p>
        </p:txBody>
      </p:sp>
      <p:sp>
        <p:nvSpPr>
          <p:cNvPr id="9247" name="AutoShape 35"/>
          <p:cNvSpPr>
            <a:spLocks noChangeArrowheads="1"/>
          </p:cNvSpPr>
          <p:nvPr/>
        </p:nvSpPr>
        <p:spPr bwMode="auto">
          <a:xfrm>
            <a:off x="3048000" y="4991100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7577139" y="58547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932883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Stack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05606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variable keeps track of the  index of the top element 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425A4A-ED6F-4DF5-A30B-7A910AA66E2D}" type="slidenum">
              <a:rPr lang="en-US" altLang="lv-LV" sz="1400"/>
              <a:pPr eaLnBrk="1" hangingPunct="1"/>
              <a:t>11</a:t>
            </a:fld>
            <a:endParaRPr lang="en-US" altLang="lv-LV" sz="1400"/>
          </a:p>
        </p:txBody>
      </p:sp>
      <p:sp>
        <p:nvSpPr>
          <p:cNvPr id="13318" name="Freeform 7"/>
          <p:cNvSpPr>
            <a:spLocks/>
          </p:cNvSpPr>
          <p:nvPr/>
        </p:nvSpPr>
        <p:spPr bwMode="auto">
          <a:xfrm>
            <a:off x="7239001" y="5461001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19" name="Freeform 8"/>
          <p:cNvSpPr>
            <a:spLocks/>
          </p:cNvSpPr>
          <p:nvPr/>
        </p:nvSpPr>
        <p:spPr bwMode="auto">
          <a:xfrm>
            <a:off x="3429001" y="5461001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62341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3416301" y="5448300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3416300" y="5461001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4119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3429001" y="5827713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72374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7250113" y="5448300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9864725" y="5461001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4025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415213" y="5827713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3810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3810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2" name="Rectangle 21"/>
          <p:cNvSpPr>
            <a:spLocks noChangeArrowheads="1"/>
          </p:cNvSpPr>
          <p:nvPr/>
        </p:nvSpPr>
        <p:spPr bwMode="auto">
          <a:xfrm>
            <a:off x="3810000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3" name="Rectangle 22"/>
          <p:cNvSpPr>
            <a:spLocks noChangeArrowheads="1"/>
          </p:cNvSpPr>
          <p:nvPr/>
        </p:nvSpPr>
        <p:spPr bwMode="auto">
          <a:xfrm>
            <a:off x="4191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4" name="Rectangle 23"/>
          <p:cNvSpPr>
            <a:spLocks noChangeArrowheads="1"/>
          </p:cNvSpPr>
          <p:nvPr/>
        </p:nvSpPr>
        <p:spPr bwMode="auto">
          <a:xfrm>
            <a:off x="4191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4191000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6" name="Rectangle 25"/>
          <p:cNvSpPr>
            <a:spLocks noChangeArrowheads="1"/>
          </p:cNvSpPr>
          <p:nvPr/>
        </p:nvSpPr>
        <p:spPr bwMode="auto">
          <a:xfrm>
            <a:off x="5332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7" name="Rectangle 26"/>
          <p:cNvSpPr>
            <a:spLocks noChangeArrowheads="1"/>
          </p:cNvSpPr>
          <p:nvPr/>
        </p:nvSpPr>
        <p:spPr bwMode="auto">
          <a:xfrm>
            <a:off x="5332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8" name="Rectangle 27"/>
          <p:cNvSpPr>
            <a:spLocks noChangeArrowheads="1"/>
          </p:cNvSpPr>
          <p:nvPr/>
        </p:nvSpPr>
        <p:spPr bwMode="auto">
          <a:xfrm>
            <a:off x="5332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4951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0" name="Rectangle 29"/>
          <p:cNvSpPr>
            <a:spLocks noChangeArrowheads="1"/>
          </p:cNvSpPr>
          <p:nvPr/>
        </p:nvSpPr>
        <p:spPr bwMode="auto">
          <a:xfrm>
            <a:off x="4951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1" name="Rectangle 30"/>
          <p:cNvSpPr>
            <a:spLocks noChangeArrowheads="1"/>
          </p:cNvSpPr>
          <p:nvPr/>
        </p:nvSpPr>
        <p:spPr bwMode="auto">
          <a:xfrm>
            <a:off x="4951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2" name="Rectangle 31"/>
          <p:cNvSpPr>
            <a:spLocks noChangeArrowheads="1"/>
          </p:cNvSpPr>
          <p:nvPr/>
        </p:nvSpPr>
        <p:spPr bwMode="auto">
          <a:xfrm>
            <a:off x="4572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3" name="Rectangle 32"/>
          <p:cNvSpPr>
            <a:spLocks noChangeArrowheads="1"/>
          </p:cNvSpPr>
          <p:nvPr/>
        </p:nvSpPr>
        <p:spPr bwMode="auto">
          <a:xfrm>
            <a:off x="4572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4" name="Rectangle 33"/>
          <p:cNvSpPr>
            <a:spLocks noChangeArrowheads="1"/>
          </p:cNvSpPr>
          <p:nvPr/>
        </p:nvSpPr>
        <p:spPr bwMode="auto">
          <a:xfrm>
            <a:off x="4572000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5" name="Rectangle 34"/>
          <p:cNvSpPr>
            <a:spLocks noChangeArrowheads="1"/>
          </p:cNvSpPr>
          <p:nvPr/>
        </p:nvSpPr>
        <p:spPr bwMode="auto">
          <a:xfrm>
            <a:off x="5713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6" name="Rectangle 35"/>
          <p:cNvSpPr>
            <a:spLocks noChangeArrowheads="1"/>
          </p:cNvSpPr>
          <p:nvPr/>
        </p:nvSpPr>
        <p:spPr bwMode="auto">
          <a:xfrm>
            <a:off x="5713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7" name="Rectangle 36"/>
          <p:cNvSpPr>
            <a:spLocks noChangeArrowheads="1"/>
          </p:cNvSpPr>
          <p:nvPr/>
        </p:nvSpPr>
        <p:spPr bwMode="auto">
          <a:xfrm>
            <a:off x="5713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8" name="Rectangle 37"/>
          <p:cNvSpPr>
            <a:spLocks noChangeArrowheads="1"/>
          </p:cNvSpPr>
          <p:nvPr/>
        </p:nvSpPr>
        <p:spPr bwMode="auto">
          <a:xfrm>
            <a:off x="83280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9" name="Rectangle 38"/>
          <p:cNvSpPr>
            <a:spLocks noChangeArrowheads="1"/>
          </p:cNvSpPr>
          <p:nvPr/>
        </p:nvSpPr>
        <p:spPr bwMode="auto">
          <a:xfrm>
            <a:off x="83280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0" name="Rectangle 39"/>
          <p:cNvSpPr>
            <a:spLocks noChangeArrowheads="1"/>
          </p:cNvSpPr>
          <p:nvPr/>
        </p:nvSpPr>
        <p:spPr bwMode="auto">
          <a:xfrm>
            <a:off x="83280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1" name="Rectangle 40"/>
          <p:cNvSpPr>
            <a:spLocks noChangeArrowheads="1"/>
          </p:cNvSpPr>
          <p:nvPr/>
        </p:nvSpPr>
        <p:spPr bwMode="auto">
          <a:xfrm>
            <a:off x="6094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2" name="Rectangle 41"/>
          <p:cNvSpPr>
            <a:spLocks noChangeArrowheads="1"/>
          </p:cNvSpPr>
          <p:nvPr/>
        </p:nvSpPr>
        <p:spPr bwMode="auto">
          <a:xfrm>
            <a:off x="6094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3" name="Rectangle 42"/>
          <p:cNvSpPr>
            <a:spLocks noChangeArrowheads="1"/>
          </p:cNvSpPr>
          <p:nvPr/>
        </p:nvSpPr>
        <p:spPr bwMode="auto">
          <a:xfrm>
            <a:off x="6094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4" name="Rectangle 43"/>
          <p:cNvSpPr>
            <a:spLocks noChangeArrowheads="1"/>
          </p:cNvSpPr>
          <p:nvPr/>
        </p:nvSpPr>
        <p:spPr bwMode="auto">
          <a:xfrm>
            <a:off x="7948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5" name="Rectangle 44"/>
          <p:cNvSpPr>
            <a:spLocks noChangeArrowheads="1"/>
          </p:cNvSpPr>
          <p:nvPr/>
        </p:nvSpPr>
        <p:spPr bwMode="auto">
          <a:xfrm>
            <a:off x="7948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6" name="Rectangle 45"/>
          <p:cNvSpPr>
            <a:spLocks noChangeArrowheads="1"/>
          </p:cNvSpPr>
          <p:nvPr/>
        </p:nvSpPr>
        <p:spPr bwMode="auto">
          <a:xfrm>
            <a:off x="79486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7" name="Rectangle 46"/>
          <p:cNvSpPr>
            <a:spLocks noChangeArrowheads="1"/>
          </p:cNvSpPr>
          <p:nvPr/>
        </p:nvSpPr>
        <p:spPr bwMode="auto">
          <a:xfrm>
            <a:off x="7567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8" name="Rectangle 47"/>
          <p:cNvSpPr>
            <a:spLocks noChangeArrowheads="1"/>
          </p:cNvSpPr>
          <p:nvPr/>
        </p:nvSpPr>
        <p:spPr bwMode="auto">
          <a:xfrm>
            <a:off x="7567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9" name="Rectangle 48"/>
          <p:cNvSpPr>
            <a:spLocks noChangeArrowheads="1"/>
          </p:cNvSpPr>
          <p:nvPr/>
        </p:nvSpPr>
        <p:spPr bwMode="auto">
          <a:xfrm>
            <a:off x="75676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0" name="Rectangle 49"/>
          <p:cNvSpPr>
            <a:spLocks noChangeArrowheads="1"/>
          </p:cNvSpPr>
          <p:nvPr/>
        </p:nvSpPr>
        <p:spPr bwMode="auto">
          <a:xfrm>
            <a:off x="8721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1" name="Rectangle 50"/>
          <p:cNvSpPr>
            <a:spLocks noChangeArrowheads="1"/>
          </p:cNvSpPr>
          <p:nvPr/>
        </p:nvSpPr>
        <p:spPr bwMode="auto">
          <a:xfrm>
            <a:off x="8721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2" name="Rectangle 51"/>
          <p:cNvSpPr>
            <a:spLocks noChangeArrowheads="1"/>
          </p:cNvSpPr>
          <p:nvPr/>
        </p:nvSpPr>
        <p:spPr bwMode="auto">
          <a:xfrm>
            <a:off x="87217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3" name="Rectangle 52"/>
          <p:cNvSpPr>
            <a:spLocks noChangeArrowheads="1"/>
          </p:cNvSpPr>
          <p:nvPr/>
        </p:nvSpPr>
        <p:spPr bwMode="auto">
          <a:xfrm>
            <a:off x="9102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4" name="Rectangle 53"/>
          <p:cNvSpPr>
            <a:spLocks noChangeArrowheads="1"/>
          </p:cNvSpPr>
          <p:nvPr/>
        </p:nvSpPr>
        <p:spPr bwMode="auto">
          <a:xfrm>
            <a:off x="9102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5" name="Rectangle 54"/>
          <p:cNvSpPr>
            <a:spLocks noChangeArrowheads="1"/>
          </p:cNvSpPr>
          <p:nvPr/>
        </p:nvSpPr>
        <p:spPr bwMode="auto">
          <a:xfrm>
            <a:off x="91027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6" name="Rectangle 55"/>
          <p:cNvSpPr>
            <a:spLocks noChangeArrowheads="1"/>
          </p:cNvSpPr>
          <p:nvPr/>
        </p:nvSpPr>
        <p:spPr bwMode="auto">
          <a:xfrm>
            <a:off x="9483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7" name="Rectangle 57"/>
          <p:cNvSpPr>
            <a:spLocks noChangeArrowheads="1"/>
          </p:cNvSpPr>
          <p:nvPr/>
        </p:nvSpPr>
        <p:spPr bwMode="auto">
          <a:xfrm>
            <a:off x="94837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8" name="Rectangle 58"/>
          <p:cNvSpPr>
            <a:spLocks noChangeArrowheads="1"/>
          </p:cNvSpPr>
          <p:nvPr/>
        </p:nvSpPr>
        <p:spPr bwMode="auto">
          <a:xfrm>
            <a:off x="2971801" y="54991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13369" name="Rectangle 59"/>
          <p:cNvSpPr>
            <a:spLocks noChangeArrowheads="1"/>
          </p:cNvSpPr>
          <p:nvPr/>
        </p:nvSpPr>
        <p:spPr bwMode="auto">
          <a:xfrm>
            <a:off x="3543300" y="584200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13370" name="Rectangle 60"/>
          <p:cNvSpPr>
            <a:spLocks noChangeArrowheads="1"/>
          </p:cNvSpPr>
          <p:nvPr/>
        </p:nvSpPr>
        <p:spPr bwMode="auto">
          <a:xfrm>
            <a:off x="3949700" y="584200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13371" name="Rectangle 61"/>
          <p:cNvSpPr>
            <a:spLocks noChangeArrowheads="1"/>
          </p:cNvSpPr>
          <p:nvPr/>
        </p:nvSpPr>
        <p:spPr bwMode="auto">
          <a:xfrm>
            <a:off x="4330700" y="584200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13372" name="Rectangle 65"/>
          <p:cNvSpPr>
            <a:spLocks noChangeArrowheads="1"/>
          </p:cNvSpPr>
          <p:nvPr/>
        </p:nvSpPr>
        <p:spPr bwMode="auto">
          <a:xfrm>
            <a:off x="8407401" y="584358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13373" name="Rectangle 66"/>
          <p:cNvSpPr>
            <a:spLocks noChangeArrowheads="1"/>
          </p:cNvSpPr>
          <p:nvPr/>
        </p:nvSpPr>
        <p:spPr bwMode="auto">
          <a:xfrm>
            <a:off x="6221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4" name="Freeform 67"/>
          <p:cNvSpPr>
            <a:spLocks/>
          </p:cNvSpPr>
          <p:nvPr/>
        </p:nvSpPr>
        <p:spPr bwMode="auto">
          <a:xfrm>
            <a:off x="6221413" y="5461001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75" name="Freeform 68"/>
          <p:cNvSpPr>
            <a:spLocks/>
          </p:cNvSpPr>
          <p:nvPr/>
        </p:nvSpPr>
        <p:spPr bwMode="auto">
          <a:xfrm>
            <a:off x="63103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76" name="Rectangle 69"/>
          <p:cNvSpPr>
            <a:spLocks noChangeArrowheads="1"/>
          </p:cNvSpPr>
          <p:nvPr/>
        </p:nvSpPr>
        <p:spPr bwMode="auto">
          <a:xfrm>
            <a:off x="64119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7" name="Freeform 70"/>
          <p:cNvSpPr>
            <a:spLocks/>
          </p:cNvSpPr>
          <p:nvPr/>
        </p:nvSpPr>
        <p:spPr bwMode="auto">
          <a:xfrm>
            <a:off x="63865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78" name="Rectangle 71"/>
          <p:cNvSpPr>
            <a:spLocks noChangeArrowheads="1"/>
          </p:cNvSpPr>
          <p:nvPr/>
        </p:nvSpPr>
        <p:spPr bwMode="auto">
          <a:xfrm>
            <a:off x="72120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9" name="Freeform 72"/>
          <p:cNvSpPr>
            <a:spLocks/>
          </p:cNvSpPr>
          <p:nvPr/>
        </p:nvSpPr>
        <p:spPr bwMode="auto">
          <a:xfrm>
            <a:off x="7212013" y="5461001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80" name="Freeform 73"/>
          <p:cNvSpPr>
            <a:spLocks/>
          </p:cNvSpPr>
          <p:nvPr/>
        </p:nvSpPr>
        <p:spPr bwMode="auto">
          <a:xfrm>
            <a:off x="73009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81" name="Rectangle 74"/>
          <p:cNvSpPr>
            <a:spLocks noChangeArrowheads="1"/>
          </p:cNvSpPr>
          <p:nvPr/>
        </p:nvSpPr>
        <p:spPr bwMode="auto">
          <a:xfrm>
            <a:off x="74025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82" name="Freeform 75"/>
          <p:cNvSpPr>
            <a:spLocks/>
          </p:cNvSpPr>
          <p:nvPr/>
        </p:nvSpPr>
        <p:spPr bwMode="auto">
          <a:xfrm>
            <a:off x="73771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83" name="Rectangle 76"/>
          <p:cNvSpPr>
            <a:spLocks noChangeArrowheads="1"/>
          </p:cNvSpPr>
          <p:nvPr/>
        </p:nvSpPr>
        <p:spPr bwMode="auto">
          <a:xfrm>
            <a:off x="6665914" y="5334000"/>
            <a:ext cx="30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384" name="Text Box 78"/>
          <p:cNvSpPr txBox="1">
            <a:spLocks noChangeArrowheads="1"/>
          </p:cNvSpPr>
          <p:nvPr/>
        </p:nvSpPr>
        <p:spPr bwMode="auto">
          <a:xfrm>
            <a:off x="5867400" y="1676401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endParaRPr lang="en-US" altLang="lv-LV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pop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empty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StackEmpty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lv-LV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return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1]</a:t>
            </a:r>
          </a:p>
        </p:txBody>
      </p:sp>
    </p:spTree>
    <p:extLst>
      <p:ext uri="{BB962C8B-B14F-4D97-AF65-F5344CB8AC3E}">
        <p14:creationId xmlns:p14="http://schemas.microsoft.com/office/powerpoint/2010/main" val="420410221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Stack (cont.)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74812" y="1707382"/>
            <a:ext cx="3935413" cy="32456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A push operation will then throw a </a:t>
            </a:r>
            <a:r>
              <a:rPr lang="en-US" altLang="lv-LV" dirty="0" err="1">
                <a:solidFill>
                  <a:schemeClr val="hlink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StackFull</a:t>
            </a:r>
            <a:r>
              <a:rPr lang="en-US" altLang="lv-LV" dirty="0"/>
              <a:t> exception</a:t>
            </a:r>
            <a:r>
              <a:rPr lang="en-US" altLang="lv-LV" dirty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Limitation of the array-based 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Not intrinsic to the Stack ADT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CB658A6-315A-4C94-B298-6ACFC3D460C8}" type="slidenum">
              <a:rPr lang="en-US" altLang="lv-LV" sz="1400"/>
              <a:pPr eaLnBrk="1" hangingPunct="1"/>
              <a:t>12</a:t>
            </a:fld>
            <a:endParaRPr lang="en-US" altLang="lv-LV" sz="1400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4400">
              <a:solidFill>
                <a:schemeClr val="tx2"/>
              </a:solidFill>
            </a:endParaRPr>
          </a:p>
        </p:txBody>
      </p:sp>
      <p:sp>
        <p:nvSpPr>
          <p:cNvPr id="1434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1752600"/>
            <a:ext cx="358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endParaRPr lang="lv-LV" altLang="lv-LV"/>
          </a:p>
        </p:txBody>
      </p:sp>
      <p:grpSp>
        <p:nvGrpSpPr>
          <p:cNvPr id="14344" name="Group 6"/>
          <p:cNvGrpSpPr>
            <a:grpSpLocks/>
          </p:cNvGrpSpPr>
          <p:nvPr/>
        </p:nvGrpSpPr>
        <p:grpSpPr bwMode="auto">
          <a:xfrm>
            <a:off x="2971800" y="5453061"/>
            <a:ext cx="6934200" cy="876299"/>
            <a:chOff x="912" y="3435"/>
            <a:chExt cx="4368" cy="552"/>
          </a:xfrm>
        </p:grpSpPr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48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349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2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3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4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5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6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7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8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9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0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1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2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3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4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5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6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7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8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9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0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1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2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3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4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5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6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7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8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9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0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1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2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3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4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5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6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7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8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9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0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1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2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3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4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5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6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7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8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4399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4400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4401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4402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4403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404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05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06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407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08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409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10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11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412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13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b="1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14345" name="Text Box 74"/>
          <p:cNvSpPr txBox="1">
            <a:spLocks noChangeArrowheads="1"/>
          </p:cNvSpPr>
          <p:nvPr/>
        </p:nvSpPr>
        <p:spPr bwMode="auto">
          <a:xfrm>
            <a:off x="5867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S.size</a:t>
            </a:r>
            <a:r>
              <a:rPr lang="en-US" altLang="lv-LV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StackFull</a:t>
            </a:r>
            <a:endParaRPr lang="en-US" altLang="lv-LV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58010713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 and Limitations</a:t>
            </a: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lv-LV" sz="2800" dirty="0"/>
              <a:t>Performance</a:t>
            </a:r>
          </a:p>
          <a:p>
            <a:pPr lvl="1" eaLnBrk="1" hangingPunct="1"/>
            <a:r>
              <a:rPr lang="en-US" altLang="lv-LV" dirty="0"/>
              <a:t>Let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/>
              <a:t> be the number of elements in the stack</a:t>
            </a:r>
          </a:p>
          <a:p>
            <a:pPr lvl="1" eaLnBrk="1" hangingPunct="1"/>
            <a:r>
              <a:rPr lang="en-US" altLang="lv-LV" dirty="0"/>
              <a:t>The space used is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Each operation runs in time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</a:p>
          <a:p>
            <a:pPr eaLnBrk="1" hangingPunct="1"/>
            <a:r>
              <a:rPr lang="en-US" altLang="lv-LV" sz="2800" dirty="0"/>
              <a:t>Limitations</a:t>
            </a:r>
          </a:p>
          <a:p>
            <a:pPr lvl="1" eaLnBrk="1" hangingPunct="1"/>
            <a:r>
              <a:rPr lang="en-US" altLang="lv-LV" dirty="0"/>
              <a:t>The maximum size of the stack must be defined a priori and cannot be changed</a:t>
            </a:r>
          </a:p>
          <a:p>
            <a:pPr lvl="1" eaLnBrk="1" hangingPunct="1"/>
            <a:r>
              <a:rPr lang="en-US" altLang="lv-LV" dirty="0"/>
              <a:t>Trying to push a new element into a full stack causes an implementation-specific exception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5B35951-76B1-482C-B84B-B8BD7EA37D4D}" type="slidenum">
              <a:rPr lang="en-US" altLang="lv-LV" sz="1400"/>
              <a:pPr eaLnBrk="1" hangingPunct="1"/>
              <a:t>13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296769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Stack in C++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3B0FF26-102B-4F83-BECF-196FAEA9F561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95400" y="1768476"/>
            <a:ext cx="48006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template &lt;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typename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E&gt; </a:t>
            </a:r>
            <a:b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ArrayStack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  <a:b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private:</a:t>
            </a:r>
          </a:p>
          <a:p>
            <a:pPr eaLnBrk="1" hangingPunct="1"/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E*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S;</a:t>
            </a:r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array holding the stack</a:t>
            </a:r>
            <a:b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cap;</a:t>
            </a:r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capacity</a:t>
            </a:r>
          </a:p>
          <a:p>
            <a:pPr eaLnBrk="1" hangingPunct="1"/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t;</a:t>
            </a:r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index of top element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/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constructor given capacity</a:t>
            </a:r>
            <a:b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ArrayStack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  <a:b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 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E[c]), 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cap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(c), 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t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(-1) {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}</a:t>
            </a:r>
          </a:p>
          <a:p>
            <a:pPr eaLnBrk="1" hangingPunct="1"/>
            <a:endParaRPr lang="en-US" altLang="lv-LV" sz="1800" dirty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endParaRPr lang="en-US" altLang="lv-LV" sz="1800" dirty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172200" y="1768475"/>
            <a:ext cx="53340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pop()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empty()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throw </a:t>
            </a:r>
            <a:r>
              <a:rPr lang="en-US" altLang="lv-LV" sz="1800" dirty="0" err="1" smtClean="0">
                <a:solidFill>
                  <a:schemeClr val="hlink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StackEmpty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eaLnBrk="1" hangingPunct="1"/>
            <a:r>
              <a:rPr lang="en-US" altLang="lv-LV" sz="1800" dirty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"Pop </a:t>
            </a:r>
            <a:r>
              <a:rPr lang="en-US" altLang="lv-LV" sz="1800" dirty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from empty </a:t>
            </a:r>
            <a:r>
              <a:rPr lang="en-US" altLang="lv-LV" sz="1800" dirty="0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</a:t>
            </a:r>
            <a:r>
              <a:rPr lang="en-US" altLang="lv-LV" sz="1800" dirty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 smtClean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t-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-;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eaLnBrk="1" hangingPunct="1"/>
            <a:endParaRPr lang="en-US" altLang="lv-LV" sz="1800" dirty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push(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E&amp; e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if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size()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== 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cap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throw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lv-LV" sz="1800" dirty="0">
                <a:solidFill>
                  <a:schemeClr val="hlink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err="1">
                <a:solidFill>
                  <a:schemeClr val="hlink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StackFull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</a:t>
            </a:r>
            <a:r>
              <a:rPr lang="en-US" altLang="lv-LV" sz="1800" dirty="0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"Push </a:t>
            </a:r>
            <a:r>
              <a:rPr lang="en-US" altLang="lv-LV" sz="1800" dirty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 full </a:t>
            </a:r>
            <a:r>
              <a:rPr lang="en-US" altLang="lv-LV" sz="1800" dirty="0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stack"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en-US" altLang="lv-LV" sz="1800" dirty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S[++t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 = e;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eaLnBrk="1" hangingPunct="1"/>
            <a:r>
              <a:rPr lang="en-US" altLang="lv-LV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//...  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(other methods of </a:t>
            </a:r>
            <a:r>
              <a:rPr lang="en-US" altLang="lv-LV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 </a:t>
            </a:r>
            <a:r>
              <a:rPr lang="en-US" altLang="lv-LV" sz="1800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iface</a:t>
            </a:r>
            <a:r>
              <a:rPr lang="en-US" altLang="lv-LV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endParaRPr lang="en-US" altLang="lv-LV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9324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use in C++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1A3772-DECD-44BA-B867-C92284651F01}" type="slidenum">
              <a:rPr lang="en-US" altLang="lv-LV" sz="1400"/>
              <a:pPr eaLnBrk="1" hangingPunct="1"/>
              <a:t>15</a:t>
            </a:fld>
            <a:endParaRPr lang="en-US" altLang="lv-LV" sz="1400"/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133600" y="1768475"/>
            <a:ext cx="8001000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ArrayStack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A; 			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= [ ], size = 0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(7); 														// A = [7*], size = 1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(13); 													// A = [7, 13*], size = 2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A.top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= [7*], outputs: 13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(9); 														// A = [7, 9*], size = 2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A.top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= [7, 9*], outputs: 9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A.top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= [7*], outputs: 9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ArrayStack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 B(10); 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 ], size = 0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("Bob"); 					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[Bob*], size = 1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("Alice"); 				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[Bob, Alice*], size = 2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B.top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B.pop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[Bob*], outputs: Alice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("Eve"); 					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[Bob, Eve*], size = 2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8902700" y="1523998"/>
            <a:ext cx="1841500" cy="4000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rgbClr val="000000"/>
                </a:solidFill>
              </a:rPr>
              <a:t>* indicates top</a:t>
            </a:r>
          </a:p>
        </p:txBody>
      </p:sp>
      <p:cxnSp>
        <p:nvCxnSpPr>
          <p:cNvPr id="17416" name="Straight Arrow Connector 9"/>
          <p:cNvCxnSpPr>
            <a:cxnSpLocks noChangeShapeType="1"/>
            <a:stCxn id="17415" idx="1"/>
          </p:cNvCxnSpPr>
          <p:nvPr/>
        </p:nvCxnSpPr>
        <p:spPr bwMode="auto">
          <a:xfrm rot="10800000" flipV="1">
            <a:off x="7835900" y="1724024"/>
            <a:ext cx="1066800" cy="40957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5025433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Parentheses Matching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Each “(”, “{”, or “[” must be paired with a matching “)”, “}”, or “[”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correct: ( )(( )){([( )])}	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correct: ((( )(( )){([( )])}	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incorrect: )(( )){([( )])}</a:t>
            </a:r>
            <a:r>
              <a:rPr lang="en-US" altLang="lv-LV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incorrect: ({[ ])}	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incorrect: (	</a:t>
            </a:r>
          </a:p>
          <a:p>
            <a:pPr eaLnBrk="1" hangingPunct="1">
              <a:buFont typeface="Wingdings" pitchFamily="2" charset="2"/>
              <a:buNone/>
            </a:pPr>
            <a:endParaRPr lang="en-US" altLang="lv-LV" dirty="0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3CBF5D3-6F55-4F0C-89C9-1E05079FCE1F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55803206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Parentheses Matching Algorithm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ParenMatch(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X,n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array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tokens, each of which is either a grouping symbol,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variable, an arithmetic operator, or a number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and only if all the grouping symbols in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an empty stack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to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is an opening grouping symbol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.push(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 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is a closing grouping symbol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.empty()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 false </a:t>
            </a:r>
            <a:r>
              <a:rPr lang="en-US" altLang="lv-LV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{nothing to match with}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.pop() does not match the type of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 false </a:t>
            </a:r>
            <a:r>
              <a:rPr lang="en-US" altLang="lv-LV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{wrong type}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.empty()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true </a:t>
            </a:r>
            <a:r>
              <a:rPr lang="en-US" altLang="lv-LV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{every symbol matched}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return false </a:t>
            </a:r>
            <a:r>
              <a:rPr lang="en-US" altLang="lv-LV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{some symbols were never matched}</a:t>
            </a:r>
            <a:endParaRPr lang="en-US" altLang="lv-LV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lv-LV" sz="180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6DBEA16-953A-4BA7-A7AA-ACC365ABFA29}" type="slidenum">
              <a:rPr lang="en-US" altLang="lv-LV" sz="1400"/>
              <a:pPr eaLnBrk="1" hangingPunct="1"/>
              <a:t>17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13774009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5FC96C3-C242-496D-809E-7D498BA5B95B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Evaluating </a:t>
            </a:r>
            <a:r>
              <a:rPr lang="en-US" dirty="0" smtClean="0"/>
              <a:t>Arithmetic </a:t>
            </a:r>
            <a:br>
              <a:rPr lang="en-US" dirty="0" smtClean="0"/>
            </a:b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2209801" y="1752601"/>
            <a:ext cx="5227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/>
              <a:t>14 – 3 * 2 + 7 = (14 – (3 * 2) ) + 7 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2209800" y="2195513"/>
            <a:ext cx="7924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>
                <a:solidFill>
                  <a:srgbClr val="C00000"/>
                </a:solidFill>
              </a:rPr>
              <a:t>Operator precedence</a:t>
            </a:r>
            <a:endParaRPr lang="en-US" altLang="lv-LV" dirty="0"/>
          </a:p>
          <a:p>
            <a:pPr eaLnBrk="1" hangingPunct="1"/>
            <a:r>
              <a:rPr lang="en-US" altLang="lv-LV" dirty="0"/>
              <a:t>	 * has precedence over +/–</a:t>
            </a:r>
          </a:p>
          <a:p>
            <a:pPr eaLnBrk="1" hangingPunct="1"/>
            <a:endParaRPr lang="en-US" altLang="lv-LV" dirty="0"/>
          </a:p>
          <a:p>
            <a:pPr eaLnBrk="1" hangingPunct="1"/>
            <a:r>
              <a:rPr lang="en-US" altLang="lv-LV" dirty="0">
                <a:solidFill>
                  <a:srgbClr val="C00000"/>
                </a:solidFill>
              </a:rPr>
              <a:t>Associativity</a:t>
            </a:r>
          </a:p>
          <a:p>
            <a:pPr eaLnBrk="1" hangingPunct="1"/>
            <a:r>
              <a:rPr lang="en-US" altLang="lv-LV" dirty="0"/>
              <a:t>	operators of the same precedence group</a:t>
            </a:r>
          </a:p>
          <a:p>
            <a:pPr eaLnBrk="1" hangingPunct="1"/>
            <a:r>
              <a:rPr lang="en-US" altLang="lv-LV" dirty="0"/>
              <a:t>	evaluated from left to right</a:t>
            </a:r>
          </a:p>
          <a:p>
            <a:pPr eaLnBrk="1" hangingPunct="1"/>
            <a:r>
              <a:rPr lang="en-US" altLang="lv-LV" dirty="0"/>
              <a:t>	Example: (x – y) + z rather than x – (y + z)</a:t>
            </a:r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2209800" y="5048251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C00000"/>
                </a:solidFill>
              </a:rPr>
              <a:t>Idea:</a:t>
            </a:r>
            <a:r>
              <a:rPr lang="en-US" altLang="lv-LV" b="1"/>
              <a:t> </a:t>
            </a:r>
            <a:r>
              <a:rPr lang="en-US" altLang="lv-LV"/>
              <a:t>push each operator on the stack, but first pop and perform higher and </a:t>
            </a:r>
            <a:r>
              <a:rPr lang="en-US" altLang="lv-LV" i="1"/>
              <a:t>equal </a:t>
            </a:r>
            <a:r>
              <a:rPr lang="en-US" altLang="lv-LV"/>
              <a:t>precedence operations.</a:t>
            </a:r>
          </a:p>
        </p:txBody>
      </p:sp>
    </p:spTree>
    <p:extLst>
      <p:ext uri="{BB962C8B-B14F-4D97-AF65-F5344CB8AC3E}">
        <p14:creationId xmlns:p14="http://schemas.microsoft.com/office/powerpoint/2010/main" val="4137259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Algorithm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Evaluating Expressions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2235200" cy="4114800"/>
          </a:xfrm>
          <a:ln>
            <a:miter lim="800000"/>
            <a:headEnd/>
            <a:tailEnd/>
          </a:ln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Two stacks: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 err="1" smtClean="0"/>
              <a:t>opStk</a:t>
            </a:r>
            <a:r>
              <a:rPr lang="en-US" sz="2000" dirty="0" smtClean="0"/>
              <a:t> holds operators</a:t>
            </a:r>
            <a:br>
              <a:rPr lang="en-US" sz="2000" dirty="0" smtClean="0"/>
            </a:br>
            <a:r>
              <a:rPr lang="en-US" sz="2000" b="1" dirty="0" err="1" smtClean="0"/>
              <a:t>valStk</a:t>
            </a:r>
            <a:r>
              <a:rPr lang="en-US" sz="2000" dirty="0" smtClean="0"/>
              <a:t> holds values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/>
              <a:t>Use $ as special  “end of input” token with lowest precedence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010400" y="1828800"/>
            <a:ext cx="4902199" cy="41148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b="1" u="sng" dirty="0">
                <a:latin typeface="+mj-lt"/>
                <a:cs typeface="Liberation Mono" panose="02070409020205020404" pitchFamily="49" charset="0"/>
              </a:rPr>
              <a:t>Algorithm </a:t>
            </a:r>
            <a:r>
              <a:rPr lang="en-US" sz="1800" b="1" u="sng" dirty="0" err="1">
                <a:latin typeface="+mj-lt"/>
                <a:cs typeface="Liberation Mono" panose="02070409020205020404" pitchFamily="49" charset="0"/>
              </a:rPr>
              <a:t>EvalExp</a:t>
            </a:r>
            <a:r>
              <a:rPr lang="en-US" sz="1800" b="1" u="sng" dirty="0" smtClean="0">
                <a:latin typeface="+mj-lt"/>
                <a:cs typeface="Liberation Mono" panose="02070409020205020404" pitchFamily="49" charset="0"/>
              </a:rPr>
              <a:t>():</a:t>
            </a:r>
            <a:endParaRPr lang="en-US" sz="1800" b="1" u="sng" dirty="0">
              <a:latin typeface="+mj-lt"/>
              <a:cs typeface="Liberation Mono" panose="02070409020205020404" pitchFamily="49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while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there’s another token z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if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isNumber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(z) 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then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valStk.push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(z)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else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endParaRPr lang="en-US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repeatOps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(z);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opStk.push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(z)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repeatOps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($);   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return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valStk.top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5EA6B0-8B5D-493B-8F18-8BBF1D432BDD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 bwMode="auto">
          <a:xfrm>
            <a:off x="3409293" y="1665287"/>
            <a:ext cx="3962400" cy="41148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b="1" u="sng" kern="0" dirty="0" smtClean="0"/>
              <a:t>Algorithm </a:t>
            </a:r>
            <a:r>
              <a:rPr lang="en-US" sz="2000" b="1" u="sng" kern="0" dirty="0" err="1" smtClean="0">
                <a:solidFill>
                  <a:srgbClr val="C00000"/>
                </a:solidFill>
              </a:rPr>
              <a:t>doOp</a:t>
            </a:r>
            <a:r>
              <a:rPr lang="en-US" sz="2000" b="1" u="sng" kern="0" dirty="0" smtClean="0">
                <a:solidFill>
                  <a:srgbClr val="C00000"/>
                </a:solidFill>
              </a:rPr>
              <a:t>()</a:t>
            </a:r>
            <a:r>
              <a:rPr lang="en-US" sz="2000" b="1" i="1" u="sng" kern="0" dirty="0" smtClean="0"/>
              <a:t>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sz="2000" kern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Helvetica" pitchFamily="1" charset="0"/>
              </a:rPr>
              <a:t>valStk.pop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sz="2000" kern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Helvetica" pitchFamily="1" charset="0"/>
              </a:rPr>
              <a:t>valStk.pop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Helvetica" pitchFamily="1" charset="0"/>
              </a:rPr>
              <a:t>opStk.pop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kern="0" dirty="0" err="1" smtClean="0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sz="2000" kern="0" dirty="0" smtClean="0">
                <a:solidFill>
                  <a:srgbClr val="000000"/>
                </a:solidFill>
              </a:rPr>
              <a:t>( y </a:t>
            </a:r>
            <a:r>
              <a:rPr lang="en-US" sz="2000" b="1" kern="0" dirty="0" smtClean="0">
                <a:solidFill>
                  <a:srgbClr val="000000"/>
                </a:solidFill>
              </a:rPr>
              <a:t>op</a:t>
            </a:r>
            <a:r>
              <a:rPr lang="en-US" sz="2000" kern="0" dirty="0" smtClean="0">
                <a:solidFill>
                  <a:srgbClr val="000000"/>
                </a:solidFill>
              </a:rPr>
              <a:t> x 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2000" kern="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b="1" u="sng" kern="0" dirty="0" smtClean="0"/>
              <a:t>Algorithm </a:t>
            </a:r>
            <a:r>
              <a:rPr lang="en-US" sz="2000" b="1" u="sng" kern="0" dirty="0" err="1" smtClean="0">
                <a:solidFill>
                  <a:srgbClr val="C00000"/>
                </a:solidFill>
              </a:rPr>
              <a:t>repeatOps</a:t>
            </a:r>
            <a:r>
              <a:rPr lang="en-US" sz="2000" b="1" u="sng" kern="0" dirty="0" smtClean="0">
                <a:solidFill>
                  <a:srgbClr val="000000"/>
                </a:solidFill>
              </a:rPr>
              <a:t>( </a:t>
            </a:r>
            <a:r>
              <a:rPr lang="en-US" sz="2000" b="1" u="sng" kern="0" dirty="0" err="1" smtClean="0">
                <a:solidFill>
                  <a:srgbClr val="000000"/>
                </a:solidFill>
              </a:rPr>
              <a:t>refOp</a:t>
            </a:r>
            <a:r>
              <a:rPr lang="en-US" sz="2000" b="1" u="sng" kern="0" dirty="0" smtClean="0">
                <a:solidFill>
                  <a:srgbClr val="000000"/>
                </a:solidFill>
              </a:rPr>
              <a:t> ):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 </a:t>
            </a:r>
            <a:r>
              <a:rPr lang="en-US" sz="2000" b="1" kern="0" dirty="0" smtClean="0">
                <a:solidFill>
                  <a:srgbClr val="000000"/>
                </a:solidFill>
              </a:rPr>
              <a:t>   while</a:t>
            </a:r>
            <a:r>
              <a:rPr lang="en-US" sz="2000" kern="0" dirty="0" smtClean="0">
                <a:solidFill>
                  <a:srgbClr val="000000"/>
                </a:solidFill>
              </a:rPr>
              <a:t> (</a:t>
            </a:r>
            <a:r>
              <a:rPr lang="en-US" sz="2000" b="1" kern="0" dirty="0" smtClean="0">
                <a:solidFill>
                  <a:srgbClr val="000000"/>
                </a:solidFill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</a:rPr>
              <a:t>valStk.size</a:t>
            </a:r>
            <a:r>
              <a:rPr lang="en-US" sz="2000" kern="0" dirty="0" smtClean="0">
                <a:solidFill>
                  <a:srgbClr val="000000"/>
                </a:solidFill>
              </a:rPr>
              <a:t>() &gt; 1 </a:t>
            </a:r>
            <a:r>
              <a:rPr lang="en-US" sz="2000" b="1" kern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and</a:t>
            </a:r>
            <a:r>
              <a:rPr lang="en-US" sz="2000" b="1" kern="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</a:rPr>
              <a:t>		</a:t>
            </a:r>
            <a:r>
              <a:rPr lang="en-US" sz="2000" kern="0" dirty="0" err="1" smtClean="0">
                <a:solidFill>
                  <a:srgbClr val="000000"/>
                </a:solidFill>
              </a:rPr>
              <a:t>prec</a:t>
            </a:r>
            <a:r>
              <a:rPr lang="en-US" sz="2000" kern="0" dirty="0" smtClean="0">
                <a:solidFill>
                  <a:srgbClr val="000000"/>
                </a:solidFill>
              </a:rPr>
              <a:t>(</a:t>
            </a:r>
            <a:r>
              <a:rPr lang="en-US" sz="2000" kern="0" dirty="0" err="1" smtClean="0">
                <a:solidFill>
                  <a:srgbClr val="000000"/>
                </a:solidFill>
              </a:rPr>
              <a:t>refOp</a:t>
            </a:r>
            <a:r>
              <a:rPr lang="en-US" sz="2000" kern="0" dirty="0" smtClean="0">
                <a:solidFill>
                  <a:srgbClr val="000000"/>
                </a:solidFill>
              </a:rPr>
              <a:t>) ≤</a:t>
            </a:r>
            <a:r>
              <a:rPr lang="en-US" sz="2000" b="1" kern="0" dirty="0" smtClean="0">
                <a:solidFill>
                  <a:srgbClr val="000000"/>
                </a:solidFill>
              </a:rPr>
              <a:t> 	</a:t>
            </a:r>
            <a:r>
              <a:rPr lang="en-US" sz="2000" kern="0" dirty="0" err="1" smtClean="0">
                <a:solidFill>
                  <a:srgbClr val="000000"/>
                </a:solidFill>
              </a:rPr>
              <a:t>prec</a:t>
            </a:r>
            <a:r>
              <a:rPr lang="en-US" sz="2000" kern="0" dirty="0" smtClean="0">
                <a:solidFill>
                  <a:srgbClr val="000000"/>
                </a:solidFill>
              </a:rPr>
              <a:t>(</a:t>
            </a:r>
            <a:r>
              <a:rPr lang="en-US" sz="2000" kern="0" dirty="0" err="1" smtClean="0">
                <a:solidFill>
                  <a:srgbClr val="000000"/>
                </a:solidFill>
              </a:rPr>
              <a:t>opStk.top</a:t>
            </a:r>
            <a:r>
              <a:rPr lang="en-US" sz="2000" kern="0" dirty="0" smtClean="0">
                <a:solidFill>
                  <a:srgbClr val="000000"/>
                </a:solidFill>
              </a:rPr>
              <a:t>())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lang="en-US" sz="2000" kern="0" dirty="0" err="1" smtClean="0">
                <a:solidFill>
                  <a:srgbClr val="000000"/>
                </a:solidFill>
              </a:rPr>
              <a:t>doOp</a:t>
            </a:r>
            <a:r>
              <a:rPr lang="en-US" sz="2000" kern="0" dirty="0" smtClean="0">
                <a:solidFill>
                  <a:srgbClr val="0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05849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4000" y="1524000"/>
            <a:ext cx="4978400" cy="5181600"/>
          </a:xfrm>
        </p:spPr>
        <p:txBody>
          <a:bodyPr/>
          <a:lstStyle/>
          <a:p>
            <a:pPr marL="457200" indent="-914400">
              <a:buNone/>
            </a:pPr>
            <a:r>
              <a:rPr lang="en-US" altLang="lv-LV" dirty="0"/>
              <a:t>3.1 List-like structures</a:t>
            </a:r>
          </a:p>
          <a:p>
            <a:pPr marL="457200" indent="-914400">
              <a:buNone/>
            </a:pPr>
            <a:r>
              <a:rPr lang="en-US" altLang="lv-LV" dirty="0"/>
              <a:t>3.2 Tree-like structures</a:t>
            </a:r>
          </a:p>
          <a:p>
            <a:pPr marL="457200" indent="-914400">
              <a:buNone/>
            </a:pPr>
            <a:r>
              <a:rPr lang="en-US" altLang="lv-LV" dirty="0"/>
              <a:t>3.3	</a:t>
            </a:r>
            <a:r>
              <a:rPr lang="lv-LV" altLang="lv-LV" dirty="0"/>
              <a:t> </a:t>
            </a:r>
            <a:r>
              <a:rPr lang="en-US" altLang="lv-LV" dirty="0"/>
              <a:t>Priority queues and heaps</a:t>
            </a:r>
          </a:p>
          <a:p>
            <a:pPr marL="457200" indent="-914400">
              <a:buNone/>
            </a:pPr>
            <a:r>
              <a:rPr lang="en-US" altLang="lv-LV" dirty="0"/>
              <a:t>3.4	</a:t>
            </a:r>
            <a:r>
              <a:rPr lang="lv-LV" altLang="lv-LV" dirty="0"/>
              <a:t> </a:t>
            </a:r>
            <a:r>
              <a:rPr lang="en-US" altLang="lv-LV" dirty="0"/>
              <a:t>Maps and dictionaries</a:t>
            </a:r>
          </a:p>
          <a:p>
            <a:pPr marL="457200" indent="-914400">
              <a:buNone/>
            </a:pPr>
            <a:r>
              <a:rPr lang="en-US" altLang="lv-LV" dirty="0"/>
              <a:t>3.5	</a:t>
            </a:r>
            <a:r>
              <a:rPr lang="lv-LV" altLang="lv-LV" dirty="0"/>
              <a:t> Balancing</a:t>
            </a:r>
            <a:r>
              <a:rPr lang="en-US" altLang="lv-LV" dirty="0"/>
              <a:t> BST</a:t>
            </a:r>
          </a:p>
          <a:p>
            <a:pPr marL="457200" indent="-914400">
              <a:buNone/>
            </a:pPr>
            <a:r>
              <a:rPr lang="en-US" altLang="lv-LV" dirty="0"/>
              <a:t>3.6	</a:t>
            </a:r>
            <a:r>
              <a:rPr lang="lv-LV" altLang="lv-LV" dirty="0"/>
              <a:t> </a:t>
            </a:r>
            <a:r>
              <a:rPr lang="en-US" altLang="lv-LV" dirty="0"/>
              <a:t>Sorting algorithms</a:t>
            </a:r>
          </a:p>
          <a:p>
            <a:pPr marL="457200" indent="-914400">
              <a:buNone/>
            </a:pPr>
            <a:r>
              <a:rPr lang="en-US" altLang="lv-LV" dirty="0"/>
              <a:t>3.7	</a:t>
            </a:r>
            <a:r>
              <a:rPr lang="lv-LV" altLang="lv-LV" dirty="0"/>
              <a:t> </a:t>
            </a:r>
            <a:r>
              <a:rPr lang="en-US" altLang="lv-LV" dirty="0"/>
              <a:t>Sets and hashing</a:t>
            </a:r>
          </a:p>
          <a:p>
            <a:pPr marL="457200" indent="-914400">
              <a:buNone/>
            </a:pPr>
            <a:r>
              <a:rPr lang="en-US" altLang="lv-LV" dirty="0"/>
              <a:t>3.8	</a:t>
            </a:r>
            <a:r>
              <a:rPr lang="lv-LV" altLang="lv-LV" dirty="0"/>
              <a:t> </a:t>
            </a:r>
            <a:r>
              <a:rPr lang="en-US" altLang="lv-LV" dirty="0"/>
              <a:t>Graphs and traversals</a:t>
            </a:r>
          </a:p>
          <a:p>
            <a:pPr marL="457200" indent="-914400">
              <a:buNone/>
            </a:pPr>
            <a:r>
              <a:rPr lang="en-US" altLang="lv-LV" dirty="0"/>
              <a:t>3.9	</a:t>
            </a:r>
            <a:r>
              <a:rPr lang="lv-LV" altLang="lv-LV" dirty="0"/>
              <a:t> </a:t>
            </a:r>
            <a:r>
              <a:rPr lang="en-US" altLang="lv-LV" dirty="0"/>
              <a:t>Shortest Paths and MST</a:t>
            </a:r>
            <a:endParaRPr lang="lv-LV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16958" y="3810000"/>
            <a:ext cx="4846320" cy="1143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604000" y="1524000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234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Algorithm on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Expression</a:t>
            </a: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84690EE-65BE-4C75-8639-A401FC14BD40}" type="slidenum">
              <a:rPr lang="en-US" altLang="lv-LV" sz="1400"/>
              <a:pPr eaLnBrk="1" hangingPunct="1"/>
              <a:t>20</a:t>
            </a:fld>
            <a:endParaRPr lang="en-US" altLang="lv-LV" sz="1400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Stacks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2770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14  ≤ 4  –  3  *  2  +  7 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8180388" y="1690961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2160588" y="1905000"/>
            <a:ext cx="1905000" cy="1219200"/>
            <a:chOff x="533400" y="1905000"/>
            <a:chExt cx="1905000" cy="1219200"/>
          </a:xfrm>
        </p:grpSpPr>
        <p:sp>
          <p:nvSpPr>
            <p:cNvPr id="22622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23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24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2625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626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627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628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629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2160588" y="1905000"/>
            <a:ext cx="2590800" cy="2590800"/>
            <a:chOff x="533400" y="1905000"/>
            <a:chExt cx="2590800" cy="2590800"/>
          </a:xfrm>
        </p:grpSpPr>
        <p:sp>
          <p:nvSpPr>
            <p:cNvPr id="22612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*</a:t>
              </a:r>
            </a:p>
          </p:txBody>
        </p:sp>
        <p:sp>
          <p:nvSpPr>
            <p:cNvPr id="22613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3</a:t>
              </a:r>
            </a:p>
          </p:txBody>
        </p:sp>
        <p:sp>
          <p:nvSpPr>
            <p:cNvPr id="22614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15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16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2617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618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619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620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621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2160588" y="1981200"/>
            <a:ext cx="2895600" cy="4114800"/>
            <a:chOff x="533400" y="1981200"/>
            <a:chExt cx="2895600" cy="4114800"/>
          </a:xfrm>
        </p:grpSpPr>
        <p:sp>
          <p:nvSpPr>
            <p:cNvPr id="22601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2</a:t>
              </a:r>
            </a:p>
          </p:txBody>
        </p:sp>
        <p:sp>
          <p:nvSpPr>
            <p:cNvPr id="22602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*</a:t>
              </a:r>
            </a:p>
          </p:txBody>
        </p:sp>
        <p:sp>
          <p:nvSpPr>
            <p:cNvPr id="22603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3</a:t>
              </a:r>
            </a:p>
          </p:txBody>
        </p:sp>
        <p:sp>
          <p:nvSpPr>
            <p:cNvPr id="22604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05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06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2607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608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609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610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611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760788" y="1905000"/>
            <a:ext cx="1676400" cy="4267200"/>
            <a:chOff x="2133600" y="1905000"/>
            <a:chExt cx="1676400" cy="4267200"/>
          </a:xfrm>
        </p:grpSpPr>
        <p:sp>
          <p:nvSpPr>
            <p:cNvPr id="22589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2590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+</a:t>
              </a:r>
            </a:p>
          </p:txBody>
        </p:sp>
        <p:sp>
          <p:nvSpPr>
            <p:cNvPr id="22591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2</a:t>
              </a:r>
            </a:p>
          </p:txBody>
        </p:sp>
        <p:sp>
          <p:nvSpPr>
            <p:cNvPr id="22592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*</a:t>
              </a:r>
            </a:p>
          </p:txBody>
        </p:sp>
        <p:sp>
          <p:nvSpPr>
            <p:cNvPr id="22593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3</a:t>
              </a:r>
            </a:p>
          </p:txBody>
        </p:sp>
        <p:sp>
          <p:nvSpPr>
            <p:cNvPr id="22594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95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96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597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598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599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600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4979988" y="1981200"/>
            <a:ext cx="1143000" cy="4191000"/>
            <a:chOff x="3352800" y="1981200"/>
            <a:chExt cx="1143000" cy="4191000"/>
          </a:xfrm>
        </p:grpSpPr>
        <p:sp>
          <p:nvSpPr>
            <p:cNvPr id="22579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80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81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+</a:t>
              </a:r>
            </a:p>
          </p:txBody>
        </p:sp>
        <p:sp>
          <p:nvSpPr>
            <p:cNvPr id="22582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6</a:t>
              </a:r>
            </a:p>
          </p:txBody>
        </p:sp>
        <p:sp>
          <p:nvSpPr>
            <p:cNvPr id="22583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84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585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586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587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588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5741988" y="1905000"/>
            <a:ext cx="1600200" cy="4267200"/>
            <a:chOff x="4114800" y="1905000"/>
            <a:chExt cx="1600200" cy="4267200"/>
          </a:xfrm>
        </p:grpSpPr>
        <p:sp>
          <p:nvSpPr>
            <p:cNvPr id="22571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72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73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+</a:t>
              </a:r>
            </a:p>
          </p:txBody>
        </p:sp>
        <p:sp>
          <p:nvSpPr>
            <p:cNvPr id="22574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75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576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577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-2</a:t>
              </a:r>
            </a:p>
          </p:txBody>
        </p:sp>
        <p:sp>
          <p:nvSpPr>
            <p:cNvPr id="22578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5970588" y="1981200"/>
            <a:ext cx="1905000" cy="3048000"/>
            <a:chOff x="4343400" y="1981200"/>
            <a:chExt cx="1905000" cy="3048000"/>
          </a:xfrm>
        </p:grpSpPr>
        <p:sp>
          <p:nvSpPr>
            <p:cNvPr id="22561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62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63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$</a:t>
              </a:r>
            </a:p>
          </p:txBody>
        </p:sp>
        <p:sp>
          <p:nvSpPr>
            <p:cNvPr id="22564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7</a:t>
              </a:r>
            </a:p>
          </p:txBody>
        </p:sp>
        <p:sp>
          <p:nvSpPr>
            <p:cNvPr id="22565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66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+</a:t>
              </a:r>
            </a:p>
          </p:txBody>
        </p:sp>
        <p:sp>
          <p:nvSpPr>
            <p:cNvPr id="22567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568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569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-2</a:t>
              </a:r>
            </a:p>
          </p:txBody>
        </p:sp>
        <p:sp>
          <p:nvSpPr>
            <p:cNvPr id="22570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51588" y="1981200"/>
            <a:ext cx="4191000" cy="2514600"/>
            <a:chOff x="4724400" y="1981200"/>
            <a:chExt cx="4191000" cy="2514600"/>
          </a:xfrm>
        </p:grpSpPr>
        <p:sp>
          <p:nvSpPr>
            <p:cNvPr id="22555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56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57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$</a:t>
              </a:r>
            </a:p>
          </p:txBody>
        </p:sp>
        <p:sp>
          <p:nvSpPr>
            <p:cNvPr id="22558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59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F</a:t>
              </a:r>
            </a:p>
          </p:txBody>
        </p:sp>
        <p:sp>
          <p:nvSpPr>
            <p:cNvPr id="22560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6275388" y="2057400"/>
            <a:ext cx="2971800" cy="2971800"/>
            <a:chOff x="4648200" y="2057400"/>
            <a:chExt cx="2971800" cy="2971800"/>
          </a:xfrm>
        </p:grpSpPr>
        <p:grpSp>
          <p:nvGrpSpPr>
            <p:cNvPr id="22546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2548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lv-LV" altLang="lv-LV" sz="1800"/>
              </a:p>
            </p:txBody>
          </p:sp>
          <p:sp>
            <p:nvSpPr>
              <p:cNvPr id="22549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lv-LV" altLang="lv-LV" sz="1800"/>
              </a:p>
            </p:txBody>
          </p:sp>
          <p:sp>
            <p:nvSpPr>
              <p:cNvPr id="22550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lv-LV" sz="1800"/>
                  <a:t>$</a:t>
                </a:r>
              </a:p>
            </p:txBody>
          </p:sp>
          <p:sp>
            <p:nvSpPr>
              <p:cNvPr id="22551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lv-LV" altLang="lv-LV" sz="1800"/>
              </a:p>
            </p:txBody>
          </p:sp>
          <p:sp>
            <p:nvSpPr>
              <p:cNvPr id="22552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lv-LV" sz="1800"/>
                  <a:t>≤</a:t>
                </a:r>
              </a:p>
            </p:txBody>
          </p:sp>
          <p:sp>
            <p:nvSpPr>
              <p:cNvPr id="22553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lv-LV" sz="1800"/>
                  <a:t>14</a:t>
                </a:r>
              </a:p>
            </p:txBody>
          </p:sp>
          <p:sp>
            <p:nvSpPr>
              <p:cNvPr id="22554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lv-LV" sz="1800"/>
                  <a:t>5</a:t>
                </a:r>
              </a:p>
            </p:txBody>
          </p:sp>
        </p:grpSp>
        <p:sp>
          <p:nvSpPr>
            <p:cNvPr id="22547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1821185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Computing Spans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Using a stack as an auxiliary data structure in an algorithm</a:t>
            </a:r>
          </a:p>
          <a:p>
            <a:pPr eaLnBrk="1" hangingPunct="1"/>
            <a:r>
              <a:rPr lang="en-US" altLang="lv-LV" sz="2400" dirty="0"/>
              <a:t>Given an </a:t>
            </a:r>
            <a:r>
              <a:rPr lang="en-US" altLang="lv-LV" sz="2400" dirty="0" err="1"/>
              <a:t>an</a:t>
            </a:r>
            <a:r>
              <a:rPr lang="en-US" altLang="lv-LV" sz="2400" dirty="0"/>
              <a:t> array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X</a:t>
            </a:r>
            <a:r>
              <a:rPr lang="en-US" altLang="lv-LV" sz="2400" dirty="0"/>
              <a:t>, the </a:t>
            </a:r>
            <a:r>
              <a:rPr lang="en-US" altLang="lv-LV" sz="2400" dirty="0">
                <a:solidFill>
                  <a:schemeClr val="tx2"/>
                </a:solidFill>
              </a:rPr>
              <a:t>span</a:t>
            </a:r>
            <a:r>
              <a:rPr lang="en-US" altLang="lv-LV" sz="2400" dirty="0"/>
              <a:t>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400" dirty="0"/>
              <a:t> of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400" dirty="0"/>
              <a:t> is the maximum number of consecutive elements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sz="2400" dirty="0"/>
              <a:t>immediately preceding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sz="2400" dirty="0"/>
              <a:t>and such that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sz="24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400" dirty="0"/>
              <a:t> </a:t>
            </a:r>
          </a:p>
          <a:p>
            <a:pPr eaLnBrk="1" hangingPunct="1"/>
            <a:r>
              <a:rPr lang="lv-LV" altLang="lv-LV" sz="2400" dirty="0" smtClean="0"/>
              <a:t>Can analyze "time series"</a:t>
            </a:r>
            <a:endParaRPr lang="en-US" altLang="lv-LV" sz="2400" dirty="0"/>
          </a:p>
          <a:p>
            <a:pPr lvl="1" eaLnBrk="1" hangingPunct="1"/>
            <a:r>
              <a:rPr lang="en-US" altLang="lv-LV" dirty="0"/>
              <a:t>E.g., </a:t>
            </a:r>
            <a:r>
              <a:rPr lang="lv-LV" altLang="lv-LV" dirty="0" smtClean="0"/>
              <a:t>find </a:t>
            </a:r>
            <a:r>
              <a:rPr lang="en-US" altLang="lv-LV" dirty="0" smtClean="0"/>
              <a:t>stock </a:t>
            </a:r>
            <a:r>
              <a:rPr lang="en-US" altLang="lv-LV" dirty="0"/>
              <a:t>at 52-week high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EA23797-212E-4DCD-94F4-6B3A0E972FFF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  <p:graphicFrame>
        <p:nvGraphicFramePr>
          <p:cNvPr id="44061" name="Group 29"/>
          <p:cNvGraphicFramePr>
            <a:graphicFrameLocks noGrp="1"/>
          </p:cNvGraphicFramePr>
          <p:nvPr/>
        </p:nvGraphicFramePr>
        <p:xfrm>
          <a:off x="7461250" y="5334000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196680875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173809753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339761714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25681185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328676954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247429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294170"/>
                  </a:ext>
                </a:extLst>
              </a:tr>
            </a:tbl>
          </a:graphicData>
        </a:graphic>
      </p:graphicFrame>
      <p:sp>
        <p:nvSpPr>
          <p:cNvPr id="2075" name="Text Box 30"/>
          <p:cNvSpPr txBox="1">
            <a:spLocks noChangeArrowheads="1"/>
          </p:cNvSpPr>
          <p:nvPr/>
        </p:nvSpPr>
        <p:spPr bwMode="auto">
          <a:xfrm>
            <a:off x="6921500" y="533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76" name="Text Box 31"/>
          <p:cNvSpPr txBox="1">
            <a:spLocks noChangeArrowheads="1"/>
          </p:cNvSpPr>
          <p:nvPr/>
        </p:nvSpPr>
        <p:spPr bwMode="auto">
          <a:xfrm>
            <a:off x="6927851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6654800" y="12192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Chart" r:id="rId4" imgW="3696081" imgH="4067658" progId="MSGraph.Chart.8">
                  <p:embed followColorScheme="full"/>
                </p:oleObj>
              </mc:Choice>
              <mc:Fallback>
                <p:oleObj name="Chart" r:id="rId4" imgW="3696081" imgH="4067658" progId="MSGraph.Chart.8">
                  <p:embed followColorScheme="full"/>
                  <p:pic>
                    <p:nvPicPr>
                      <p:cNvPr id="205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12192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Line 43"/>
          <p:cNvSpPr>
            <a:spLocks noChangeShapeType="1"/>
          </p:cNvSpPr>
          <p:nvPr/>
        </p:nvSpPr>
        <p:spPr bwMode="auto">
          <a:xfrm>
            <a:off x="9664700" y="3505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>
            <a:off x="7848600" y="30988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>
            <a:off x="7264400" y="1905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7848600" y="26670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7848600" y="22098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4039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en-US" altLang="lv-LV" smtClean="0"/>
              <a:t>Quadratic Algorithm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54AE0CB-5298-4E62-8177-D4EE588E4B2E}" type="slidenum">
              <a:rPr lang="en-US" altLang="lv-LV" sz="1400"/>
              <a:pPr eaLnBrk="1" hangingPunct="1"/>
              <a:t>22</a:t>
            </a:fld>
            <a:endParaRPr lang="en-US" altLang="lv-LV" sz="1400"/>
          </a:p>
        </p:txBody>
      </p:sp>
      <p:sp>
        <p:nvSpPr>
          <p:cNvPr id="2355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362200" y="1676400"/>
            <a:ext cx="777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spans1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</a:t>
            </a:r>
          </a:p>
          <a:p>
            <a:pPr eaLnBrk="1" hangingPunct="1"/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spans of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	    	</a:t>
            </a:r>
            <a:endParaRPr lang="en-US" altLang="lv-LV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new array of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	  	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</a:rPr>
              <a:t>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	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</a:rPr>
              <a:t>	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lv-LV" altLang="lv-LV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</a:t>
            </a:r>
            <a:r>
              <a:rPr lang="en-US" altLang="lv-LV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lv-LV" altLang="lv-LV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			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lv-LV" altLang="lv-LV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	    		 	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			      		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3558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lv-LV" dirty="0">
                <a:latin typeface="+mj-lt"/>
              </a:rPr>
              <a:t>Algorithm </a:t>
            </a:r>
            <a:r>
              <a:rPr lang="en-US" altLang="lv-LV" b="1" i="1" dirty="0">
                <a:latin typeface="+mj-lt"/>
                <a:sym typeface="Symbol" panose="05050102010706020507" pitchFamily="18" charset="2"/>
              </a:rPr>
              <a:t>spans1 </a:t>
            </a:r>
            <a:r>
              <a:rPr lang="en-US" altLang="lv-LV" dirty="0">
                <a:latin typeface="+mj-lt"/>
              </a:rPr>
              <a:t>runs in </a:t>
            </a:r>
            <a:r>
              <a:rPr lang="en-US" altLang="lv-LV" b="1" i="1" dirty="0">
                <a:latin typeface="+mj-lt"/>
                <a:sym typeface="Symbol" panose="05050102010706020507" pitchFamily="18" charset="2"/>
              </a:rPr>
              <a:t>O</a:t>
            </a:r>
            <a:r>
              <a:rPr lang="en-US" altLang="lv-LV" dirty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lv-LV" b="1" i="1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lv-LV" baseline="30000" dirty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lv-LV" dirty="0">
                <a:latin typeface="+mj-lt"/>
                <a:sym typeface="Symbol" panose="05050102010706020507" pitchFamily="18" charset="2"/>
              </a:rPr>
              <a:t>) </a:t>
            </a:r>
            <a:r>
              <a:rPr lang="en-US" altLang="lv-LV" dirty="0">
                <a:latin typeface="+mj-lt"/>
              </a:rPr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3740835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Computing Spans with a Stack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64200" cy="4114800"/>
          </a:xfrm>
        </p:spPr>
        <p:txBody>
          <a:bodyPr/>
          <a:lstStyle/>
          <a:p>
            <a:pPr eaLnBrk="1" hangingPunct="1"/>
            <a:r>
              <a:rPr lang="en-US" altLang="lv-LV" dirty="0"/>
              <a:t>We keep in a stack the indices of the elements visible when “looking back”</a:t>
            </a:r>
          </a:p>
          <a:p>
            <a:pPr eaLnBrk="1" hangingPunct="1"/>
            <a:r>
              <a:rPr lang="en-US" altLang="lv-LV" dirty="0"/>
              <a:t>We scan the array from left to right</a:t>
            </a:r>
          </a:p>
          <a:p>
            <a:pPr lvl="1" eaLnBrk="1" hangingPunct="1"/>
            <a:r>
              <a:rPr lang="en-US" altLang="lv-LV" dirty="0"/>
              <a:t>Let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/>
              <a:t>be the current index</a:t>
            </a:r>
            <a:endParaRPr lang="en-US" altLang="lv-LV" b="1" i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lv-LV" dirty="0"/>
              <a:t>We pop indices from the stack until we find index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lv-LV" dirty="0"/>
              <a:t> such that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dirty="0"/>
              <a:t>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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lvl="1" eaLnBrk="1" hangingPunct="1"/>
            <a:r>
              <a:rPr lang="en-US" altLang="lv-LV" dirty="0"/>
              <a:t>We set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j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We push </a:t>
            </a:r>
            <a:r>
              <a:rPr lang="en-US" altLang="lv-LV" b="1" i="1" dirty="0">
                <a:latin typeface="Times New Roman" panose="02020603050405020304" pitchFamily="18" charset="0"/>
              </a:rPr>
              <a:t>x</a:t>
            </a:r>
            <a:r>
              <a:rPr lang="en-US" altLang="lv-LV" dirty="0"/>
              <a:t> onto the stack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0CA0A7E-033D-4DBA-81C8-CCCAB2B5BB04}" type="slidenum">
              <a:rPr lang="en-US" altLang="lv-LV" sz="1400"/>
              <a:pPr eaLnBrk="1" hangingPunct="1"/>
              <a:t>23</a:t>
            </a:fld>
            <a:endParaRPr lang="en-US" altLang="lv-LV" sz="140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58047"/>
              </p:ext>
            </p:extLst>
          </p:nvPr>
        </p:nvGraphicFramePr>
        <p:xfrm>
          <a:off x="7353300" y="16764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Chart" r:id="rId4" imgW="3696081" imgH="4067658" progId="MSGraph.Chart.8">
                  <p:embed followColorScheme="full"/>
                </p:oleObj>
              </mc:Choice>
              <mc:Fallback>
                <p:oleObj name="Chart" r:id="rId4" imgW="3696081" imgH="4067658" progId="MSGraph.Chart.8">
                  <p:embed followColorScheme="full"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16764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01111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Linear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2400" y="1752601"/>
            <a:ext cx="5054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/>
              <a:t>Each index of the </a:t>
            </a:r>
            <a:r>
              <a:rPr lang="en-US" altLang="lv-LV" dirty="0" smtClean="0"/>
              <a:t>array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 smtClean="0"/>
              <a:t>Is </a:t>
            </a:r>
            <a:r>
              <a:rPr lang="en-US" altLang="lv-LV" dirty="0"/>
              <a:t>pushed into the stack exactly one </a:t>
            </a:r>
            <a:endParaRPr lang="en-US" altLang="lv-LV" dirty="0" smtClean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 smtClean="0"/>
              <a:t>Is </a:t>
            </a:r>
            <a:r>
              <a:rPr lang="en-US" altLang="lv-LV" dirty="0"/>
              <a:t>popped from the stack at most once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/>
              <a:t>The statements in the while-loop are executed at most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/>
              <a:t> times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/>
              <a:t>Algorithm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spans2 </a:t>
            </a:r>
            <a:r>
              <a:rPr lang="en-US" altLang="lv-LV" dirty="0"/>
              <a:t>runs in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lv-LV" dirty="0"/>
              <a:t>time </a:t>
            </a:r>
          </a:p>
          <a:p>
            <a:pPr>
              <a:buFont typeface="Arial" panose="020B0604020202020204" pitchFamily="34" charset="0"/>
              <a:buChar char="•"/>
            </a:pPr>
            <a:endParaRPr lang="lv-LV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AED659-549B-46A2-8C78-5B0A55C37B4B}" type="slidenum">
              <a:rPr lang="en-US" altLang="lv-LV" sz="1400"/>
              <a:pPr eaLnBrk="1" hangingPunct="1"/>
              <a:t>24</a:t>
            </a:fld>
            <a:endParaRPr lang="en-US" altLang="lv-LV" sz="1400"/>
          </a:p>
        </p:txBody>
      </p:sp>
      <p:sp>
        <p:nvSpPr>
          <p:cNvPr id="2458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9751" y="1676400"/>
            <a:ext cx="4572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spans2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		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2200" dirty="0" smtClean="0">
                <a:sym typeface="Symbol" panose="05050102010706020507" pitchFamily="18" charset="2"/>
              </a:rPr>
              <a:t>#</a:t>
            </a:r>
            <a:endParaRPr lang="en-US" altLang="lv-LV" sz="22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new array of 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	  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new empty stack				 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lv-LV" sz="22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sz="2200" dirty="0">
                <a:latin typeface="Times New Roman" panose="02020603050405020304" pitchFamily="18" charset="0"/>
              </a:rPr>
              <a:t>		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			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while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not </a:t>
            </a:r>
            <a:r>
              <a:rPr lang="en-US" altLang="lv-LV" sz="22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2200" dirty="0" err="1" smtClean="0">
                <a:latin typeface="Times New Roman" panose="02020603050405020304" pitchFamily="18" charset="0"/>
              </a:rPr>
              <a:t>.</a:t>
            </a:r>
            <a:r>
              <a:rPr lang="en-US" altLang="lv-LV" sz="22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and</a:t>
            </a:r>
            <a:r>
              <a:rPr lang="en-US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lv-LV" sz="22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	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A.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A.pop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						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dirty="0">
                <a:latin typeface="Times New Roman" panose="02020603050405020304" pitchFamily="18" charset="0"/>
              </a:rPr>
              <a:t>			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2200" dirty="0" err="1">
                <a:latin typeface="Times New Roman" panose="02020603050405020304" pitchFamily="18" charset="0"/>
              </a:rPr>
              <a:t>.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 		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							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dirty="0"/>
          </a:p>
          <a:p>
            <a:pPr eaLnBrk="1" hangingPunct="1"/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endParaRPr lang="en-US" altLang="lv-LV" sz="2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sz="2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 	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A.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lv-LV" altLang="lv-LV" sz="22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b="1" i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2200" dirty="0" err="1">
                <a:latin typeface="Times New Roman" panose="02020603050405020304" pitchFamily="18" charset="0"/>
              </a:rPr>
              <a:t>.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)									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			      							</a:t>
            </a:r>
            <a:r>
              <a:rPr lang="lv-LV" altLang="lv-LV" sz="22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lv-LV" sz="2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723962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The Queue ADT</a:t>
            </a:r>
          </a:p>
        </p:txBody>
      </p:sp>
      <p:sp>
        <p:nvSpPr>
          <p:cNvPr id="410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The </a:t>
            </a:r>
            <a:r>
              <a:rPr lang="en-US" altLang="lv-LV" sz="2000" dirty="0">
                <a:solidFill>
                  <a:schemeClr val="tx2"/>
                </a:solidFill>
              </a:rPr>
              <a:t>Queue</a:t>
            </a:r>
            <a:r>
              <a:rPr lang="en-US" altLang="lv-LV" sz="2000" dirty="0"/>
              <a:t> ADT stores arbitrary objects</a:t>
            </a:r>
          </a:p>
          <a:p>
            <a:pPr eaLnBrk="1" hangingPunct="1"/>
            <a:r>
              <a:rPr lang="en-US" altLang="lv-LV" sz="2000" dirty="0"/>
              <a:t>Insertions and deletions follow the first-in first-out scheme</a:t>
            </a:r>
          </a:p>
          <a:p>
            <a:pPr eaLnBrk="1" hangingPunct="1"/>
            <a:r>
              <a:rPr lang="en-US" altLang="lv-LV" sz="2000" dirty="0"/>
              <a:t>Insertions are at the rear of the queue and removals are at the front of the queue</a:t>
            </a:r>
          </a:p>
          <a:p>
            <a:pPr eaLnBrk="1" hangingPunct="1"/>
            <a:r>
              <a:rPr lang="en-US" altLang="lv-LV" sz="2000" dirty="0"/>
              <a:t>Main queue operations:</a:t>
            </a:r>
          </a:p>
          <a:p>
            <a:pPr lvl="1" eaLnBrk="1" hangingPunct="1"/>
            <a:r>
              <a:rPr lang="en-US" altLang="lv-LV" sz="1800" dirty="0" err="1">
                <a:solidFill>
                  <a:schemeClr val="tx2"/>
                </a:solidFill>
              </a:rPr>
              <a:t>enqueue</a:t>
            </a:r>
            <a:r>
              <a:rPr lang="en-US" altLang="lv-LV" sz="1800" dirty="0"/>
              <a:t>(object): inserts an element at the end of the queue</a:t>
            </a:r>
          </a:p>
          <a:p>
            <a:pPr lvl="1" eaLnBrk="1" hangingPunct="1"/>
            <a:r>
              <a:rPr lang="en-US" altLang="lv-LV" sz="1800" dirty="0" err="1">
                <a:solidFill>
                  <a:schemeClr val="tx2"/>
                </a:solidFill>
              </a:rPr>
              <a:t>dequeue</a:t>
            </a:r>
            <a:r>
              <a:rPr lang="en-US" altLang="lv-LV" sz="1800" dirty="0"/>
              <a:t>(): removes the element at the front of the </a:t>
            </a:r>
            <a:r>
              <a:rPr lang="en-US" altLang="lv-LV" sz="1800" dirty="0" smtClean="0"/>
              <a:t>queue</a:t>
            </a:r>
          </a:p>
          <a:p>
            <a:pPr lvl="1" eaLnBrk="1" hangingPunct="1"/>
            <a:endParaRPr lang="en-US" altLang="lv-LV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Auxiliary queue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object </a:t>
            </a:r>
            <a:r>
              <a:rPr lang="en-US" altLang="lv-LV" sz="2000" dirty="0">
                <a:solidFill>
                  <a:schemeClr val="tx2"/>
                </a:solidFill>
              </a:rPr>
              <a:t>front</a:t>
            </a:r>
            <a:r>
              <a:rPr lang="en-US" altLang="lv-LV" sz="2000" dirty="0"/>
              <a:t>(): returns the element at the front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integer </a:t>
            </a:r>
            <a:r>
              <a:rPr lang="en-US" altLang="lv-LV" sz="2000" dirty="0">
                <a:solidFill>
                  <a:schemeClr val="tx2"/>
                </a:solidFill>
              </a:rPr>
              <a:t>size</a:t>
            </a:r>
            <a:r>
              <a:rPr lang="en-US" altLang="lv-LV" sz="2000" dirty="0"/>
              <a:t>(): returns the number of elements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 err="1"/>
              <a:t>boolean</a:t>
            </a:r>
            <a:r>
              <a:rPr lang="en-US" altLang="lv-LV" sz="2000" dirty="0"/>
              <a:t> </a:t>
            </a:r>
            <a:r>
              <a:rPr lang="en-US" altLang="lv-LV" sz="2000" dirty="0">
                <a:solidFill>
                  <a:schemeClr val="tx2"/>
                </a:solidFill>
              </a:rPr>
              <a:t>empty</a:t>
            </a:r>
            <a:r>
              <a:rPr lang="en-US" altLang="lv-LV" sz="2000" dirty="0"/>
              <a:t>(): indicates whether no elements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Attempting the execution of </a:t>
            </a:r>
            <a:r>
              <a:rPr lang="en-US" altLang="lv-LV" sz="2000" dirty="0" err="1"/>
              <a:t>dequeue</a:t>
            </a:r>
            <a:r>
              <a:rPr lang="en-US" altLang="lv-LV" sz="2000" dirty="0"/>
              <a:t> or front on an empty queue throws an </a:t>
            </a:r>
            <a:r>
              <a:rPr lang="en-US" altLang="lv-LV" sz="2000" dirty="0" err="1">
                <a:solidFill>
                  <a:schemeClr val="hlink"/>
                </a:solidFill>
              </a:rPr>
              <a:t>QueueEmpty</a:t>
            </a:r>
            <a:endParaRPr lang="en-US" altLang="lv-LV" sz="2000" dirty="0">
              <a:solidFill>
                <a:schemeClr val="hlink"/>
              </a:solidFill>
            </a:endParaRPr>
          </a:p>
          <a:p>
            <a:pPr eaLnBrk="1" hangingPunct="1"/>
            <a:endParaRPr lang="en-US" altLang="lv-LV" sz="1800" dirty="0"/>
          </a:p>
          <a:p>
            <a:endParaRPr lang="lv-LV" dirty="0"/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FDA0BC-722F-424E-8603-F7DC3A1A03A2}" type="slidenum">
              <a:rPr lang="en-US" altLang="lv-LV" sz="1400"/>
              <a:pPr eaLnBrk="1" hangingPunct="1"/>
              <a:t>25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86112976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b="1" i="1" dirty="0">
                <a:solidFill>
                  <a:srgbClr val="000000"/>
                </a:solidFill>
                <a:latin typeface="Times" panose="02020603050405020304" pitchFamily="18" charset="0"/>
              </a:rPr>
              <a:t>Operation		Output	</a:t>
            </a:r>
            <a:r>
              <a:rPr lang="en-US" altLang="lv-LV" sz="1800" i="1" dirty="0">
                <a:solidFill>
                  <a:srgbClr val="000000"/>
                </a:solidFill>
                <a:latin typeface="Times" panose="02020603050405020304" pitchFamily="18" charset="0"/>
              </a:rPr>
              <a:t>Q </a:t>
            </a:r>
            <a:r>
              <a:rPr lang="en-US" altLang="lv-LV" sz="1800" i="1" dirty="0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altLang="lv-LV" sz="1800" i="1" dirty="0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front()	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“error”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empty()	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size()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2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	</a:t>
            </a:r>
            <a:endParaRPr lang="en-US" altLang="lv-LV" sz="1800" dirty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7125E7-8BDF-43A3-8A51-8F2A101A5381}" type="slidenum">
              <a:rPr lang="en-US" altLang="lv-LV" sz="1400"/>
              <a:pPr eaLnBrk="1" hangingPunct="1"/>
              <a:t>26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418146652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Queues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Direct applications</a:t>
            </a:r>
          </a:p>
          <a:p>
            <a:pPr lvl="1" eaLnBrk="1" hangingPunct="1"/>
            <a:r>
              <a:rPr lang="en-US" altLang="lv-LV" dirty="0" smtClean="0"/>
              <a:t>Waiting lists, bureaucracy</a:t>
            </a:r>
          </a:p>
          <a:p>
            <a:pPr lvl="1" eaLnBrk="1" hangingPunct="1"/>
            <a:r>
              <a:rPr lang="en-US" altLang="lv-LV" dirty="0" smtClean="0"/>
              <a:t>Access to shared resources (e.g., printer)</a:t>
            </a:r>
          </a:p>
          <a:p>
            <a:pPr lvl="1" eaLnBrk="1" hangingPunct="1"/>
            <a:r>
              <a:rPr lang="en-US" altLang="lv-LV" dirty="0" smtClean="0"/>
              <a:t>Multiprogramming</a:t>
            </a:r>
          </a:p>
          <a:p>
            <a:pPr eaLnBrk="1" hangingPunct="1"/>
            <a:r>
              <a:rPr lang="en-US" altLang="lv-LV" dirty="0" smtClean="0"/>
              <a:t>Indirect applications</a:t>
            </a:r>
          </a:p>
          <a:p>
            <a:pPr lvl="1" eaLnBrk="1" hangingPunct="1"/>
            <a:r>
              <a:rPr lang="en-US" altLang="lv-LV" dirty="0" smtClean="0"/>
              <a:t>Auxiliary data structure for algorithms</a:t>
            </a:r>
          </a:p>
          <a:p>
            <a:pPr lvl="1" eaLnBrk="1" hangingPunct="1"/>
            <a:r>
              <a:rPr lang="en-US" altLang="lv-LV" dirty="0" smtClean="0"/>
              <a:t>Component of other data structures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7FBF4D-71CA-4CD4-B997-70833391152C}" type="slidenum">
              <a:rPr lang="en-US" altLang="lv-LV" sz="1400"/>
              <a:pPr eaLnBrk="1" hangingPunct="1"/>
              <a:t>27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962282572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Queue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Use an array of size 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/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Three variables keep track of the front and rear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f</a:t>
            </a:r>
            <a:r>
              <a:rPr lang="en-US" altLang="lv-LV" sz="2000"/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r</a:t>
            </a:r>
            <a:r>
              <a:rPr lang="en-US" altLang="lv-LV" sz="2000"/>
              <a:t>	index immediately past the rear element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	number of items in the queue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CC88BF9-F782-4896-A0CB-726D8A14A095}" type="slidenum">
              <a:rPr lang="en-US" altLang="lv-LV" sz="1400"/>
              <a:pPr eaLnBrk="1" hangingPunct="1"/>
              <a:t>28</a:t>
            </a:fld>
            <a:endParaRPr lang="en-US" altLang="lv-LV" sz="1400"/>
          </a:p>
        </p:txBody>
      </p:sp>
      <p:grpSp>
        <p:nvGrpSpPr>
          <p:cNvPr id="7174" name="Group 128"/>
          <p:cNvGrpSpPr>
            <a:grpSpLocks/>
          </p:cNvGrpSpPr>
          <p:nvPr/>
        </p:nvGrpSpPr>
        <p:grpSpPr bwMode="auto">
          <a:xfrm>
            <a:off x="3048000" y="4122735"/>
            <a:ext cx="5638800" cy="758824"/>
            <a:chOff x="960" y="2597"/>
            <a:chExt cx="3552" cy="478"/>
          </a:xfrm>
        </p:grpSpPr>
        <p:sp>
          <p:nvSpPr>
            <p:cNvPr id="7202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203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204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205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206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207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208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7209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0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1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2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3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4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5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6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7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8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9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0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1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2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3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4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175" name="Text Box 99"/>
          <p:cNvSpPr txBox="1">
            <a:spLocks noChangeArrowheads="1"/>
          </p:cNvSpPr>
          <p:nvPr/>
        </p:nvSpPr>
        <p:spPr bwMode="auto">
          <a:xfrm>
            <a:off x="4384675" y="36655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normal configuration</a:t>
            </a:r>
          </a:p>
        </p:txBody>
      </p:sp>
      <p:grpSp>
        <p:nvGrpSpPr>
          <p:cNvPr id="7176" name="Group 126"/>
          <p:cNvGrpSpPr>
            <a:grpSpLocks/>
          </p:cNvGrpSpPr>
          <p:nvPr/>
        </p:nvGrpSpPr>
        <p:grpSpPr bwMode="auto">
          <a:xfrm>
            <a:off x="3048000" y="5570535"/>
            <a:ext cx="5638800" cy="758824"/>
            <a:chOff x="960" y="3360"/>
            <a:chExt cx="3552" cy="478"/>
          </a:xfrm>
        </p:grpSpPr>
        <p:sp>
          <p:nvSpPr>
            <p:cNvPr id="7179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180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181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182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183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184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185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7186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7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8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9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0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1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2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3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4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5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6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7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8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9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00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01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177" name="Text Box 125"/>
          <p:cNvSpPr txBox="1">
            <a:spLocks noChangeArrowheads="1"/>
          </p:cNvSpPr>
          <p:nvPr/>
        </p:nvSpPr>
        <p:spPr bwMode="auto">
          <a:xfrm>
            <a:off x="3741738" y="51133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wrapped-around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7428327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Operations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445000" cy="4114800"/>
          </a:xfrm>
        </p:spPr>
        <p:txBody>
          <a:bodyPr/>
          <a:lstStyle/>
          <a:p>
            <a:pPr eaLnBrk="1" hangingPunct="1"/>
            <a:r>
              <a:rPr lang="en-US" altLang="lv-LV" sz="2800" dirty="0"/>
              <a:t>Use </a:t>
            </a:r>
            <a:r>
              <a:rPr lang="en-US" altLang="lv-LV" sz="2800" i="1" dirty="0"/>
              <a:t>n</a:t>
            </a:r>
            <a:r>
              <a:rPr lang="en-US" altLang="lv-LV" sz="2800" dirty="0"/>
              <a:t> to determine size and emptiness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A7CBD66-C16C-4D84-AD98-1217F853D310}" type="slidenum">
              <a:rPr lang="en-US" altLang="lv-LV" sz="1400"/>
              <a:pPr eaLnBrk="1" hangingPunct="1"/>
              <a:t>29</a:t>
            </a:fld>
            <a:endParaRPr lang="en-US" altLang="lv-LV" sz="140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865883" y="1718442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lv-LV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8199" name="Group 5"/>
          <p:cNvGrpSpPr>
            <a:grpSpLocks/>
          </p:cNvGrpSpPr>
          <p:nvPr/>
        </p:nvGrpSpPr>
        <p:grpSpPr bwMode="auto">
          <a:xfrm>
            <a:off x="3048000" y="4198935"/>
            <a:ext cx="5638800" cy="758824"/>
            <a:chOff x="960" y="2597"/>
            <a:chExt cx="3552" cy="478"/>
          </a:xfrm>
        </p:grpSpPr>
        <p:sp>
          <p:nvSpPr>
            <p:cNvPr id="8225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26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27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28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29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30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31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32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3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4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5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6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7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8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9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0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1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2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3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4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5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6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7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grpSp>
        <p:nvGrpSpPr>
          <p:cNvPr id="8200" name="Group 30"/>
          <p:cNvGrpSpPr>
            <a:grpSpLocks/>
          </p:cNvGrpSpPr>
          <p:nvPr/>
        </p:nvGrpSpPr>
        <p:grpSpPr bwMode="auto">
          <a:xfrm>
            <a:off x="3048000" y="5181603"/>
            <a:ext cx="5638800" cy="758826"/>
            <a:chOff x="960" y="3360"/>
            <a:chExt cx="3552" cy="478"/>
          </a:xfrm>
        </p:grpSpPr>
        <p:sp>
          <p:nvSpPr>
            <p:cNvPr id="8202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3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4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6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7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8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09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0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1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2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3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4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5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6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7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8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9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0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1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2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3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4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27466606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makes algorithms special among other types of software?</a:t>
            </a:r>
          </a:p>
          <a:p>
            <a:r>
              <a:rPr lang="lv-LV" dirty="0" smtClean="0"/>
              <a:t>What algorithmic characeristics can we learn from "Hello, World" and similar examples?</a:t>
            </a:r>
          </a:p>
          <a:p>
            <a:r>
              <a:rPr lang="lv-LV" dirty="0" smtClean="0"/>
              <a:t>Why </a:t>
            </a:r>
            <a:r>
              <a:rPr lang="en-US" dirty="0" smtClean="0"/>
              <a:t>learn</a:t>
            </a:r>
            <a:r>
              <a:rPr lang="lv-LV" dirty="0" smtClean="0"/>
              <a:t> C++ language?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care about code on text-based input/output?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Operations (cont.)</a:t>
            </a:r>
          </a:p>
        </p:txBody>
      </p:sp>
      <p:sp>
        <p:nvSpPr>
          <p:cNvPr id="9223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597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Operation </a:t>
            </a:r>
            <a:r>
              <a:rPr lang="en-US" altLang="lv-LV" dirty="0" err="1"/>
              <a:t>enqueue</a:t>
            </a:r>
            <a:r>
              <a:rPr lang="en-US" altLang="lv-LV" dirty="0"/>
              <a:t> throws an exception if the array is full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This exception is implementation-dependent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A909BB8-8C10-4271-AB3A-90D4E0BC96E2}" type="slidenum">
              <a:rPr lang="en-US" altLang="lv-LV" sz="1400"/>
              <a:pPr eaLnBrk="1" hangingPunct="1"/>
              <a:t>30</a:t>
            </a:fld>
            <a:endParaRPr lang="en-US" altLang="lv-LV" sz="140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4400">
              <a:solidFill>
                <a:schemeClr val="tx2"/>
              </a:solidFill>
            </a:endParaRPr>
          </a:p>
        </p:txBody>
      </p:sp>
      <p:sp>
        <p:nvSpPr>
          <p:cNvPr id="9222" name="Text Box 74"/>
          <p:cNvSpPr txBox="1">
            <a:spLocks noChangeArrowheads="1"/>
          </p:cNvSpPr>
          <p:nvPr/>
        </p:nvSpPr>
        <p:spPr bwMode="auto">
          <a:xfrm>
            <a:off x="7448551" y="1671606"/>
            <a:ext cx="4267200" cy="26781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QueueFull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lv-LV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mod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n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endParaRPr lang="en-US" altLang="lv-LV" b="1" i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9224" name="Group 128"/>
          <p:cNvGrpSpPr>
            <a:grpSpLocks/>
          </p:cNvGrpSpPr>
          <p:nvPr/>
        </p:nvGrpSpPr>
        <p:grpSpPr bwMode="auto">
          <a:xfrm>
            <a:off x="3048000" y="4198935"/>
            <a:ext cx="5638800" cy="758824"/>
            <a:chOff x="960" y="2597"/>
            <a:chExt cx="3552" cy="478"/>
          </a:xfrm>
        </p:grpSpPr>
        <p:sp>
          <p:nvSpPr>
            <p:cNvPr id="9250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51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52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53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54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55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56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9257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58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59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0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1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2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3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4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5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6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7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8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9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70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71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72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grpSp>
        <p:nvGrpSpPr>
          <p:cNvPr id="9225" name="Group 152"/>
          <p:cNvGrpSpPr>
            <a:grpSpLocks/>
          </p:cNvGrpSpPr>
          <p:nvPr/>
        </p:nvGrpSpPr>
        <p:grpSpPr bwMode="auto">
          <a:xfrm>
            <a:off x="3048000" y="5181603"/>
            <a:ext cx="5638800" cy="758826"/>
            <a:chOff x="960" y="3360"/>
            <a:chExt cx="3552" cy="478"/>
          </a:xfrm>
        </p:grpSpPr>
        <p:sp>
          <p:nvSpPr>
            <p:cNvPr id="9227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28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29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30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31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32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33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9234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5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6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7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8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9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0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1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2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3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4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5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6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7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8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9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2760041075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Operations (cont.)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826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Operation </a:t>
            </a:r>
            <a:r>
              <a:rPr lang="en-US" altLang="lv-LV" dirty="0" err="1"/>
              <a:t>dequeue</a:t>
            </a:r>
            <a:r>
              <a:rPr lang="en-US" altLang="lv-LV" dirty="0"/>
              <a:t> throws an exception if the queue is empty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This exception is specified in the queue ADT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A2A8977-7D19-434B-A5D4-03FE12F54335}" type="slidenum">
              <a:rPr lang="en-US" altLang="lv-LV" sz="1400"/>
              <a:pPr eaLnBrk="1" hangingPunct="1"/>
              <a:t>31</a:t>
            </a:fld>
            <a:endParaRPr lang="en-US" altLang="lv-LV" sz="140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7010400" y="1804253"/>
            <a:ext cx="4419600" cy="2308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QueueEmpty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</a:t>
            </a:r>
            <a:endParaRPr lang="en-US" altLang="lv-LV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mod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1</a:t>
            </a:r>
            <a:endParaRPr lang="en-US" altLang="lv-LV" b="1" i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0247" name="Group 55"/>
          <p:cNvGrpSpPr>
            <a:grpSpLocks/>
          </p:cNvGrpSpPr>
          <p:nvPr/>
        </p:nvGrpSpPr>
        <p:grpSpPr bwMode="auto">
          <a:xfrm>
            <a:off x="3048000" y="4511678"/>
            <a:ext cx="5638800" cy="758826"/>
            <a:chOff x="960" y="2597"/>
            <a:chExt cx="3552" cy="478"/>
          </a:xfrm>
        </p:grpSpPr>
        <p:sp>
          <p:nvSpPr>
            <p:cNvPr id="10273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74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10280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1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2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3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4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5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6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7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8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9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0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1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2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3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4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5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grpSp>
        <p:nvGrpSpPr>
          <p:cNvPr id="10248" name="Group 79"/>
          <p:cNvGrpSpPr>
            <a:grpSpLocks/>
          </p:cNvGrpSpPr>
          <p:nvPr/>
        </p:nvGrpSpPr>
        <p:grpSpPr bwMode="auto">
          <a:xfrm>
            <a:off x="3048000" y="5494335"/>
            <a:ext cx="5638800" cy="758824"/>
            <a:chOff x="960" y="3360"/>
            <a:chExt cx="3552" cy="478"/>
          </a:xfrm>
        </p:grpSpPr>
        <p:sp>
          <p:nvSpPr>
            <p:cNvPr id="10250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51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52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54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55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56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10257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58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59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0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1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2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3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4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5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6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7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8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9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70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71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72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243696779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Interface in C++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66800" y="1758156"/>
            <a:ext cx="5588000" cy="4114800"/>
          </a:xfrm>
        </p:spPr>
        <p:txBody>
          <a:bodyPr/>
          <a:lstStyle/>
          <a:p>
            <a:pPr eaLnBrk="1" hangingPunct="1"/>
            <a:r>
              <a:rPr lang="en-US" altLang="lv-LV" sz="2800" dirty="0"/>
              <a:t>C++ interface corresponding to our Queue ADT</a:t>
            </a:r>
          </a:p>
          <a:p>
            <a:pPr eaLnBrk="1" hangingPunct="1"/>
            <a:r>
              <a:rPr lang="en-US" altLang="lv-LV" sz="2800" dirty="0"/>
              <a:t>Requires the </a:t>
            </a:r>
            <a:r>
              <a:rPr lang="en-US" altLang="lv-LV" sz="2800" dirty="0" err="1"/>
              <a:t>def-inition</a:t>
            </a:r>
            <a:r>
              <a:rPr lang="en-US" altLang="lv-LV" sz="2800" dirty="0"/>
              <a:t> of exception </a:t>
            </a:r>
            <a:r>
              <a:rPr lang="en-US" altLang="lv-LV" sz="2800" dirty="0" err="1">
                <a:solidFill>
                  <a:schemeClr val="hlink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QueueEmpty</a:t>
            </a:r>
            <a:endParaRPr lang="en-US" altLang="lv-LV" sz="2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eaLnBrk="1" hangingPunct="1"/>
            <a:r>
              <a:rPr lang="en-US" altLang="lv-LV" sz="2800" dirty="0"/>
              <a:t>No corresponding built-in C++ class</a:t>
            </a:r>
            <a:endParaRPr lang="en-US" altLang="lv-LV" sz="28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10DCF08-CC50-47D2-BF39-4A7FD3A78453}" type="slidenum">
              <a:rPr lang="en-US" altLang="lv-LV" sz="1400"/>
              <a:pPr eaLnBrk="1" hangingPunct="1"/>
              <a:t>32</a:t>
            </a:fld>
            <a:endParaRPr lang="en-US" altLang="lv-LV" sz="140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6654800" y="1656556"/>
            <a:ext cx="4914462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template &lt;</a:t>
            </a:r>
            <a:r>
              <a:rPr lang="en-US" sz="2000" b="1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typename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E&gt;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class </a:t>
            </a:r>
            <a:r>
              <a:rPr lang="en-US" sz="2000" b="1" dirty="0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Queue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{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public: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size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() const;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bool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empty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() const;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const E&amp; </a:t>
            </a:r>
            <a:r>
              <a:rPr lang="en-US" sz="2000" b="1" dirty="0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front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() const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	throw(</a:t>
            </a:r>
            <a:r>
              <a:rPr lang="en-US" sz="2000" b="1" kern="0" dirty="0" err="1">
                <a:solidFill>
                  <a:srgbClr val="6F89F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QueueEmpty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void </a:t>
            </a:r>
            <a:r>
              <a:rPr lang="en-US" sz="2000" b="1" dirty="0" err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enqueue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(const E&amp; e);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void </a:t>
            </a:r>
            <a:r>
              <a:rPr lang="en-US" sz="2000" b="1" dirty="0" err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dequeue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()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	throw(</a:t>
            </a:r>
            <a:r>
              <a:rPr lang="en-US" sz="2000" b="1" kern="0" dirty="0" err="1">
                <a:solidFill>
                  <a:srgbClr val="6F89F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QueueEmpty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5556618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Application: Round Robin Schedulers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10160000" cy="2222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lv-LV" dirty="0"/>
              <a:t>We can implement a round robin scheduler using a queue Q by repeatedly performing the following steps: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/>
              <a:t> e = </a:t>
            </a:r>
            <a:r>
              <a:rPr lang="en-US" altLang="lv-LV" dirty="0" err="1"/>
              <a:t>Q.front</a:t>
            </a:r>
            <a:r>
              <a:rPr lang="en-US" altLang="lv-LV" dirty="0"/>
              <a:t>(); </a:t>
            </a:r>
            <a:r>
              <a:rPr lang="en-US" altLang="lv-LV" dirty="0" err="1"/>
              <a:t>Q.dequeue</a:t>
            </a:r>
            <a:r>
              <a:rPr lang="en-US" altLang="lv-LV" dirty="0"/>
              <a:t>()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/>
              <a:t> Service element e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/>
              <a:t> </a:t>
            </a:r>
            <a:r>
              <a:rPr lang="en-US" altLang="lv-LV" dirty="0" err="1"/>
              <a:t>Q.enqueue</a:t>
            </a:r>
            <a:r>
              <a:rPr lang="en-US" altLang="lv-LV" dirty="0"/>
              <a:t>(e)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endParaRPr lang="en-US" altLang="lv-LV" sz="1400" dirty="0"/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5AB0180-1D07-481E-8780-B1984766449F}" type="slidenum">
              <a:rPr lang="en-US" altLang="lv-LV" sz="1400"/>
              <a:pPr eaLnBrk="1" hangingPunct="1"/>
              <a:t>33</a:t>
            </a:fld>
            <a:endParaRPr lang="en-US" altLang="lv-LV" sz="1400"/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3632201" y="4592638"/>
            <a:ext cx="4525963" cy="639762"/>
          </a:xfrm>
          <a:custGeom>
            <a:avLst/>
            <a:gdLst>
              <a:gd name="T0" fmla="*/ 9408 w 9600"/>
              <a:gd name="T1" fmla="*/ 1536 h 1536"/>
              <a:gd name="T2" fmla="*/ 9600 w 9600"/>
              <a:gd name="T3" fmla="*/ 1344 h 1536"/>
              <a:gd name="T4" fmla="*/ 9600 w 9600"/>
              <a:gd name="T5" fmla="*/ 1344 h 1536"/>
              <a:gd name="T6" fmla="*/ 9600 w 9600"/>
              <a:gd name="T7" fmla="*/ 192 h 1536"/>
              <a:gd name="T8" fmla="*/ 9408 w 9600"/>
              <a:gd name="T9" fmla="*/ 0 h 1536"/>
              <a:gd name="T10" fmla="*/ 9408 w 9600"/>
              <a:gd name="T11" fmla="*/ 0 h 1536"/>
              <a:gd name="T12" fmla="*/ 192 w 9600"/>
              <a:gd name="T13" fmla="*/ 0 h 1536"/>
              <a:gd name="T14" fmla="*/ 0 w 9600"/>
              <a:gd name="T15" fmla="*/ 192 h 1536"/>
              <a:gd name="T16" fmla="*/ 0 w 9600"/>
              <a:gd name="T17" fmla="*/ 192 h 1536"/>
              <a:gd name="T18" fmla="*/ 0 w 9600"/>
              <a:gd name="T19" fmla="*/ 1344 h 1536"/>
              <a:gd name="T20" fmla="*/ 192 w 9600"/>
              <a:gd name="T21" fmla="*/ 1536 h 1536"/>
              <a:gd name="T22" fmla="*/ 192 w 9600"/>
              <a:gd name="T23" fmla="*/ 1536 h 1536"/>
              <a:gd name="T24" fmla="*/ 9408 w 9600"/>
              <a:gd name="T25" fmla="*/ 1536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400"/>
          </a:p>
        </p:txBody>
      </p:sp>
      <p:sp>
        <p:nvSpPr>
          <p:cNvPr id="12295" name="Freeform 9"/>
          <p:cNvSpPr>
            <a:spLocks/>
          </p:cNvSpPr>
          <p:nvPr/>
        </p:nvSpPr>
        <p:spPr bwMode="auto">
          <a:xfrm>
            <a:off x="3632201" y="4592638"/>
            <a:ext cx="4525963" cy="639762"/>
          </a:xfrm>
          <a:custGeom>
            <a:avLst/>
            <a:gdLst>
              <a:gd name="T0" fmla="*/ 2091110033 w 9600"/>
              <a:gd name="T1" fmla="*/ 266468806 h 1536"/>
              <a:gd name="T2" fmla="*/ 2133784189 w 9600"/>
              <a:gd name="T3" fmla="*/ 233160375 h 1536"/>
              <a:gd name="T4" fmla="*/ 2133784189 w 9600"/>
              <a:gd name="T5" fmla="*/ 233160375 h 1536"/>
              <a:gd name="T6" fmla="*/ 2133784189 w 9600"/>
              <a:gd name="T7" fmla="*/ 33308445 h 1536"/>
              <a:gd name="T8" fmla="*/ 2091110033 w 9600"/>
              <a:gd name="T9" fmla="*/ 0 h 1536"/>
              <a:gd name="T10" fmla="*/ 2091110033 w 9600"/>
              <a:gd name="T11" fmla="*/ 0 h 1536"/>
              <a:gd name="T12" fmla="*/ 42675585 w 9600"/>
              <a:gd name="T13" fmla="*/ 0 h 1536"/>
              <a:gd name="T14" fmla="*/ 0 w 9600"/>
              <a:gd name="T15" fmla="*/ 33308445 h 1536"/>
              <a:gd name="T16" fmla="*/ 0 w 9600"/>
              <a:gd name="T17" fmla="*/ 33308445 h 1536"/>
              <a:gd name="T18" fmla="*/ 0 w 9600"/>
              <a:gd name="T19" fmla="*/ 233160375 h 1536"/>
              <a:gd name="T20" fmla="*/ 42675585 w 9600"/>
              <a:gd name="T21" fmla="*/ 266468806 h 1536"/>
              <a:gd name="T22" fmla="*/ 42675585 w 9600"/>
              <a:gd name="T23" fmla="*/ 266468806 h 1536"/>
              <a:gd name="T24" fmla="*/ 2091110033 w 9600"/>
              <a:gd name="T25" fmla="*/ 266468806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813176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3813176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7434264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7434264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710364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6710364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5984876" y="4752975"/>
            <a:ext cx="544513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5984876" y="4752975"/>
            <a:ext cx="544513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5260976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5" name="Rectangle 19"/>
          <p:cNvSpPr>
            <a:spLocks noChangeArrowheads="1"/>
          </p:cNvSpPr>
          <p:nvPr/>
        </p:nvSpPr>
        <p:spPr bwMode="auto">
          <a:xfrm>
            <a:off x="5260976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537076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7" name="Rectangle 21"/>
          <p:cNvSpPr>
            <a:spLocks noChangeArrowheads="1"/>
          </p:cNvSpPr>
          <p:nvPr/>
        </p:nvSpPr>
        <p:spPr bwMode="auto">
          <a:xfrm>
            <a:off x="4537076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2" name="Freeform 24"/>
          <p:cNvSpPr>
            <a:spLocks/>
          </p:cNvSpPr>
          <p:nvPr/>
        </p:nvSpPr>
        <p:spPr bwMode="auto">
          <a:xfrm>
            <a:off x="3333750" y="4911725"/>
            <a:ext cx="1995488" cy="1220788"/>
          </a:xfrm>
          <a:custGeom>
            <a:avLst/>
            <a:gdLst>
              <a:gd name="T0" fmla="*/ 473789508 w 1257"/>
              <a:gd name="T1" fmla="*/ 0 h 769"/>
              <a:gd name="T2" fmla="*/ 52924093 w 1257"/>
              <a:gd name="T3" fmla="*/ 322580129 h 769"/>
              <a:gd name="T4" fmla="*/ 133569106 w 1257"/>
              <a:gd name="T5" fmla="*/ 922377669 h 769"/>
              <a:gd name="T6" fmla="*/ 1227317115 w 1257"/>
              <a:gd name="T7" fmla="*/ 1801913472 h 769"/>
              <a:gd name="T8" fmla="*/ 2147483647 w 1257"/>
              <a:gd name="T9" fmla="*/ 1882558480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7"/>
              <a:gd name="T16" fmla="*/ 0 h 769"/>
              <a:gd name="T17" fmla="*/ 1257 w 1257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7" h="769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09" name="Freeform 25"/>
          <p:cNvSpPr>
            <a:spLocks/>
          </p:cNvSpPr>
          <p:nvPr/>
        </p:nvSpPr>
        <p:spPr bwMode="auto">
          <a:xfrm>
            <a:off x="5318125" y="6065839"/>
            <a:ext cx="114300" cy="65087"/>
          </a:xfrm>
          <a:custGeom>
            <a:avLst/>
            <a:gdLst>
              <a:gd name="T0" fmla="*/ 0 w 72"/>
              <a:gd name="T1" fmla="*/ 0 h 41"/>
              <a:gd name="T2" fmla="*/ 181451223 w 72"/>
              <a:gd name="T3" fmla="*/ 45362460 h 41"/>
              <a:gd name="T4" fmla="*/ 5040312 w 72"/>
              <a:gd name="T5" fmla="*/ 103326393 h 41"/>
              <a:gd name="T6" fmla="*/ 0 w 72"/>
              <a:gd name="T7" fmla="*/ 0 h 4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41"/>
              <a:gd name="T14" fmla="*/ 72 w 72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41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10" name="Freeform 26"/>
          <p:cNvSpPr>
            <a:spLocks/>
          </p:cNvSpPr>
          <p:nvPr/>
        </p:nvSpPr>
        <p:spPr bwMode="auto">
          <a:xfrm>
            <a:off x="6267450" y="4953000"/>
            <a:ext cx="2395538" cy="1163638"/>
          </a:xfrm>
          <a:custGeom>
            <a:avLst/>
            <a:gdLst>
              <a:gd name="T0" fmla="*/ 0 w 1509"/>
              <a:gd name="T1" fmla="*/ 1751089886 h 759"/>
              <a:gd name="T2" fmla="*/ 332660686 w 1509"/>
              <a:gd name="T3" fmla="*/ 1774595672 h 759"/>
              <a:gd name="T4" fmla="*/ 1620461473 w 1509"/>
              <a:gd name="T5" fmla="*/ 1715834272 h 759"/>
              <a:gd name="T6" fmla="*/ 2147483647 w 1509"/>
              <a:gd name="T7" fmla="*/ 1541899960 h 759"/>
              <a:gd name="T8" fmla="*/ 2147483647 w 1509"/>
              <a:gd name="T9" fmla="*/ 1161125226 h 759"/>
              <a:gd name="T10" fmla="*/ 2147483647 w 1509"/>
              <a:gd name="T11" fmla="*/ 848514515 h 759"/>
              <a:gd name="T12" fmla="*/ 2147483647 w 1509"/>
              <a:gd name="T13" fmla="*/ 110472033 h 759"/>
              <a:gd name="T14" fmla="*/ 2147483647 w 1509"/>
              <a:gd name="T15" fmla="*/ 18803715 h 759"/>
              <a:gd name="T16" fmla="*/ 2147483647 w 1509"/>
              <a:gd name="T17" fmla="*/ 2350273 h 7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9"/>
              <a:gd name="T28" fmla="*/ 0 h 759"/>
              <a:gd name="T29" fmla="*/ 1509 w 1509"/>
              <a:gd name="T30" fmla="*/ 759 h 7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9" h="759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11" name="Freeform 27"/>
          <p:cNvSpPr>
            <a:spLocks/>
          </p:cNvSpPr>
          <p:nvPr/>
        </p:nvSpPr>
        <p:spPr bwMode="auto">
          <a:xfrm>
            <a:off x="8158164" y="4879976"/>
            <a:ext cx="147637" cy="149225"/>
          </a:xfrm>
          <a:custGeom>
            <a:avLst/>
            <a:gdLst>
              <a:gd name="T0" fmla="*/ 306995544 w 71"/>
              <a:gd name="T1" fmla="*/ 530192901 h 42"/>
              <a:gd name="T2" fmla="*/ 0 w 71"/>
              <a:gd name="T3" fmla="*/ 252474507 h 42"/>
              <a:gd name="T4" fmla="*/ 306995544 w 71"/>
              <a:gd name="T5" fmla="*/ 0 h 42"/>
              <a:gd name="T6" fmla="*/ 306995544 w 71"/>
              <a:gd name="T7" fmla="*/ 530192901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45" name="Flowchart: Document 44"/>
          <p:cNvSpPr/>
          <p:nvPr/>
        </p:nvSpPr>
        <p:spPr bwMode="auto">
          <a:xfrm>
            <a:off x="5257800" y="5715000"/>
            <a:ext cx="1066800" cy="7620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Shared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2314" name="TextBox 45"/>
          <p:cNvSpPr txBox="1">
            <a:spLocks noChangeArrowheads="1"/>
          </p:cNvSpPr>
          <p:nvPr/>
        </p:nvSpPr>
        <p:spPr bwMode="auto">
          <a:xfrm>
            <a:off x="7086601" y="4038601"/>
            <a:ext cx="106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2315" name="TextBox 46"/>
          <p:cNvSpPr txBox="1">
            <a:spLocks noChangeArrowheads="1"/>
          </p:cNvSpPr>
          <p:nvPr/>
        </p:nvSpPr>
        <p:spPr bwMode="auto">
          <a:xfrm>
            <a:off x="8610600" y="4735514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Enqueue</a:t>
            </a:r>
          </a:p>
        </p:txBody>
      </p:sp>
      <p:sp>
        <p:nvSpPr>
          <p:cNvPr id="12316" name="TextBox 49"/>
          <p:cNvSpPr txBox="1">
            <a:spLocks noChangeArrowheads="1"/>
          </p:cNvSpPr>
          <p:nvPr/>
        </p:nvSpPr>
        <p:spPr bwMode="auto">
          <a:xfrm>
            <a:off x="1676400" y="4735514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lv-LV" sz="1800"/>
              <a:t>Dequeue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2667001" y="5181600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8763001" y="5181600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19" name="Freeform 27"/>
          <p:cNvSpPr>
            <a:spLocks/>
          </p:cNvSpPr>
          <p:nvPr/>
        </p:nvSpPr>
        <p:spPr bwMode="auto">
          <a:xfrm flipH="1">
            <a:off x="5100639" y="6038851"/>
            <a:ext cx="147637" cy="149225"/>
          </a:xfrm>
          <a:custGeom>
            <a:avLst/>
            <a:gdLst>
              <a:gd name="T0" fmla="*/ 306995544 w 71"/>
              <a:gd name="T1" fmla="*/ 530192901 h 42"/>
              <a:gd name="T2" fmla="*/ 0 w 71"/>
              <a:gd name="T3" fmla="*/ 252474507 h 42"/>
              <a:gd name="T4" fmla="*/ 306995544 w 71"/>
              <a:gd name="T5" fmla="*/ 0 h 42"/>
              <a:gd name="T6" fmla="*/ 306995544 w 71"/>
              <a:gd name="T7" fmla="*/ 530192901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47822380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List ADT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begin(): </a:t>
            </a:r>
            <a:r>
              <a:rPr lang="lv-LV" dirty="0" smtClean="0"/>
              <a:t> </a:t>
            </a:r>
            <a:r>
              <a:rPr lang="en-US" dirty="0"/>
              <a:t>Return</a:t>
            </a:r>
            <a:r>
              <a:rPr lang="lv-LV" dirty="0"/>
              <a:t> </a:t>
            </a:r>
            <a:r>
              <a:rPr lang="en-US" dirty="0"/>
              <a:t>an</a:t>
            </a:r>
            <a:r>
              <a:rPr lang="lv-LV" dirty="0"/>
              <a:t> </a:t>
            </a:r>
            <a:r>
              <a:rPr lang="en-US" dirty="0"/>
              <a:t>iterator</a:t>
            </a:r>
            <a:r>
              <a:rPr lang="lv-LV" dirty="0"/>
              <a:t> </a:t>
            </a:r>
            <a:r>
              <a:rPr lang="en-US" dirty="0"/>
              <a:t>referring</a:t>
            </a:r>
            <a:r>
              <a:rPr lang="lv-LV" dirty="0"/>
              <a:t> </a:t>
            </a:r>
            <a:r>
              <a:rPr lang="en-US" dirty="0"/>
              <a:t>to</a:t>
            </a:r>
            <a:r>
              <a:rPr lang="lv-LV" dirty="0"/>
              <a:t> </a:t>
            </a:r>
            <a:r>
              <a:rPr lang="en-US" dirty="0"/>
              <a:t>the</a:t>
            </a:r>
            <a:r>
              <a:rPr lang="lv-LV" dirty="0"/>
              <a:t> </a:t>
            </a:r>
            <a:r>
              <a:rPr lang="en-US" dirty="0"/>
              <a:t>first</a:t>
            </a:r>
            <a:r>
              <a:rPr lang="lv-LV" dirty="0"/>
              <a:t> </a:t>
            </a:r>
            <a:r>
              <a:rPr lang="en-US" dirty="0"/>
              <a:t>element</a:t>
            </a:r>
            <a:endParaRPr lang="lv-LV" dirty="0" smtClean="0"/>
          </a:p>
          <a:p>
            <a:r>
              <a:rPr lang="en-US" dirty="0" smtClean="0"/>
              <a:t>end</a:t>
            </a:r>
            <a:r>
              <a:rPr lang="en-US" dirty="0"/>
              <a:t>(): Return an iterator referring to </a:t>
            </a:r>
            <a:r>
              <a:rPr lang="lv-LV" dirty="0" smtClean="0"/>
              <a:t>a location just</a:t>
            </a:r>
            <a:r>
              <a:rPr lang="en-US" dirty="0" smtClean="0"/>
              <a:t> </a:t>
            </a:r>
            <a:r>
              <a:rPr lang="en-US" dirty="0"/>
              <a:t>after the last element </a:t>
            </a:r>
            <a:endParaRPr lang="lv-LV" dirty="0" smtClean="0"/>
          </a:p>
          <a:p>
            <a:r>
              <a:rPr lang="en-US" dirty="0" err="1" smtClean="0"/>
              <a:t>insertFront</a:t>
            </a:r>
            <a:r>
              <a:rPr lang="en-US" dirty="0" smtClean="0"/>
              <a:t>(e):</a:t>
            </a:r>
            <a:r>
              <a:rPr lang="lv-LV" dirty="0" smtClean="0"/>
              <a:t> </a:t>
            </a:r>
            <a:r>
              <a:rPr lang="en-US" dirty="0" smtClean="0"/>
              <a:t>Insert </a:t>
            </a:r>
            <a:r>
              <a:rPr lang="en-US" dirty="0"/>
              <a:t>a new element e into L as the first </a:t>
            </a:r>
            <a:r>
              <a:rPr lang="en-US" dirty="0" smtClean="0"/>
              <a:t>element</a:t>
            </a:r>
            <a:endParaRPr lang="lv-LV" dirty="0" smtClean="0"/>
          </a:p>
          <a:p>
            <a:r>
              <a:rPr lang="en-US" dirty="0" err="1" smtClean="0"/>
              <a:t>insertBack</a:t>
            </a:r>
            <a:r>
              <a:rPr lang="en-US" dirty="0" smtClean="0"/>
              <a:t>(e</a:t>
            </a:r>
            <a:r>
              <a:rPr lang="en-US" dirty="0"/>
              <a:t>): </a:t>
            </a:r>
            <a:r>
              <a:rPr lang="lv-LV" dirty="0" smtClean="0"/>
              <a:t>Insert as the last element.</a:t>
            </a:r>
          </a:p>
          <a:p>
            <a:r>
              <a:rPr lang="en-US" dirty="0" smtClean="0"/>
              <a:t>insert(</a:t>
            </a:r>
            <a:r>
              <a:rPr lang="en-US" dirty="0" err="1" smtClean="0"/>
              <a:t>p,e</a:t>
            </a:r>
            <a:r>
              <a:rPr lang="en-US" dirty="0"/>
              <a:t>): </a:t>
            </a:r>
            <a:r>
              <a:rPr lang="lv-LV" dirty="0" smtClean="0"/>
              <a:t>Insert at position p.</a:t>
            </a:r>
          </a:p>
          <a:p>
            <a:r>
              <a:rPr lang="en-US" dirty="0" err="1" smtClean="0"/>
              <a:t>eraseFront</a:t>
            </a:r>
            <a:r>
              <a:rPr lang="en-US" dirty="0"/>
              <a:t>(): </a:t>
            </a:r>
            <a:r>
              <a:rPr lang="lv-LV" dirty="0" smtClean="0"/>
              <a:t>Erase the first one</a:t>
            </a:r>
          </a:p>
          <a:p>
            <a:r>
              <a:rPr lang="en-US" dirty="0" err="1" smtClean="0"/>
              <a:t>eraseBack</a:t>
            </a:r>
            <a:r>
              <a:rPr lang="en-US" dirty="0"/>
              <a:t>(): </a:t>
            </a:r>
            <a:r>
              <a:rPr lang="lv-LV" dirty="0" smtClean="0"/>
              <a:t>Erase the last one</a:t>
            </a:r>
          </a:p>
          <a:p>
            <a:r>
              <a:rPr lang="en-US" dirty="0" smtClean="0"/>
              <a:t>erase(p):</a:t>
            </a:r>
            <a:r>
              <a:rPr lang="lv-LV" dirty="0" smtClean="0"/>
              <a:t> Erase at position p</a:t>
            </a:r>
            <a:endParaRPr lang="en-US" dirty="0"/>
          </a:p>
          <a:p>
            <a:r>
              <a:rPr lang="lv-LV" dirty="0" smtClean="0"/>
              <a:t>moveNext(p): Move the position to the next one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712448019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The Array List ADT</a:t>
            </a: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The  </a:t>
            </a:r>
            <a:r>
              <a:rPr lang="en-US" sz="2400" dirty="0">
                <a:solidFill>
                  <a:schemeClr val="tx2"/>
                </a:solidFill>
              </a:rPr>
              <a:t>Vector</a:t>
            </a:r>
            <a:r>
              <a:rPr lang="en-US" sz="2400" dirty="0"/>
              <a:t> or </a:t>
            </a:r>
            <a:r>
              <a:rPr lang="en-US" sz="2400" dirty="0">
                <a:solidFill>
                  <a:schemeClr val="tx2"/>
                </a:solidFill>
              </a:rPr>
              <a:t>Array List</a:t>
            </a:r>
            <a:r>
              <a:rPr lang="en-US" sz="2400" dirty="0"/>
              <a:t> ADT extends the notion of array by storing a sequence of objects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An element can be accessed, inserted or removed by specifying its </a:t>
            </a:r>
            <a:r>
              <a:rPr lang="en-US" sz="2400" dirty="0">
                <a:solidFill>
                  <a:schemeClr val="tx2"/>
                </a:solidFill>
              </a:rPr>
              <a:t>index</a:t>
            </a:r>
            <a:r>
              <a:rPr lang="en-US" sz="2400" dirty="0"/>
              <a:t> (number of elements preceding it)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An exception is thrown if an incorrect index is given (e.g., a negative index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Main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at</a:t>
            </a:r>
            <a:r>
              <a:rPr lang="en-US" altLang="lv-LV" sz="2000" dirty="0"/>
              <a:t>(integer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): returns the element at index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 without removing it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set</a:t>
            </a:r>
            <a:r>
              <a:rPr lang="en-US" altLang="lv-LV" sz="2000" dirty="0"/>
              <a:t>(integer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, object o): replace the element at index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 with o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(integer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, object o): insert a new element o to have index </a:t>
            </a:r>
            <a:r>
              <a:rPr lang="en-US" altLang="lv-LV" sz="2000" dirty="0" err="1"/>
              <a:t>i</a:t>
            </a:r>
            <a:endParaRPr lang="en-US" altLang="lv-LV" sz="2000" dirty="0"/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erase</a:t>
            </a:r>
            <a:r>
              <a:rPr lang="en-US" altLang="lv-LV" sz="2000" dirty="0"/>
              <a:t>(integer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): removes element at index </a:t>
            </a:r>
            <a:r>
              <a:rPr lang="en-US" altLang="lv-LV" sz="2000" dirty="0" err="1"/>
              <a:t>i</a:t>
            </a:r>
            <a:endParaRPr lang="en-US" altLang="lv-LV" sz="2000" dirty="0"/>
          </a:p>
          <a:p>
            <a:pPr eaLnBrk="1" hangingPunct="1"/>
            <a:r>
              <a:rPr lang="en-US" altLang="lv-LV" sz="2000" dirty="0"/>
              <a:t>Additional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size</a:t>
            </a:r>
            <a:r>
              <a:rPr lang="en-US" altLang="lv-LV" sz="2000" dirty="0"/>
              <a:t>()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empty</a:t>
            </a:r>
            <a:r>
              <a:rPr lang="en-US" altLang="lv-LV" sz="2000" dirty="0"/>
              <a:t>()</a:t>
            </a:r>
          </a:p>
          <a:p>
            <a:endParaRPr lang="lv-LV" dirty="0"/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132340D-7E1D-4F2F-96C8-9919F73CCB57}" type="slidenum">
              <a:rPr lang="en-US" altLang="lv-LV" sz="1400"/>
              <a:pPr eaLnBrk="1" hangingPunct="1"/>
              <a:t>35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801559829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 and Iterators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An </a:t>
            </a:r>
            <a:r>
              <a:rPr lang="en-US" altLang="lv-LV" sz="2400">
                <a:solidFill>
                  <a:schemeClr val="tx2"/>
                </a:solidFill>
              </a:rPr>
              <a:t>iterator</a:t>
            </a:r>
            <a:r>
              <a:rPr lang="en-US" altLang="lv-LV" sz="2400"/>
              <a:t> abstracts the process of scanning through a collection of elements</a:t>
            </a:r>
          </a:p>
          <a:p>
            <a:pPr eaLnBrk="1" hangingPunct="1"/>
            <a:r>
              <a:rPr lang="en-US" altLang="lv-LV" sz="2400"/>
              <a:t>A </a:t>
            </a:r>
            <a:r>
              <a:rPr lang="en-US" altLang="lv-LV" sz="2400">
                <a:solidFill>
                  <a:schemeClr val="tx2"/>
                </a:solidFill>
              </a:rPr>
              <a:t>container</a:t>
            </a:r>
            <a:r>
              <a:rPr lang="en-US" altLang="lv-LV" sz="2400"/>
              <a:t> is an abstract data structure that supports element access through iterators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begin(): </a:t>
            </a:r>
            <a:r>
              <a:rPr lang="en-US" altLang="lv-LV" sz="2000"/>
              <a:t>returns an iterator to the first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end(): </a:t>
            </a:r>
            <a:r>
              <a:rPr lang="en-US" altLang="lv-LV" sz="2000"/>
              <a:t>return an iterator to an imaginary position just after the last element</a:t>
            </a:r>
          </a:p>
          <a:p>
            <a:pPr eaLnBrk="1" hangingPunct="1"/>
            <a:r>
              <a:rPr lang="en-US" altLang="lv-LV" sz="2400"/>
              <a:t>An iterator behaves like a pointer to an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*p: </a:t>
            </a:r>
            <a:r>
              <a:rPr lang="en-US" altLang="lv-LV" sz="2000"/>
              <a:t>returns the element referenced by this iterator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++p:</a:t>
            </a:r>
            <a:r>
              <a:rPr lang="en-US" altLang="lv-LV" sz="2000"/>
              <a:t> advances to the next element</a:t>
            </a:r>
          </a:p>
          <a:p>
            <a:pPr eaLnBrk="1" hangingPunct="1"/>
            <a:r>
              <a:rPr lang="en-US" altLang="lv-LV" sz="2400"/>
              <a:t>Extends the concept of </a:t>
            </a:r>
            <a:r>
              <a:rPr lang="en-US" altLang="lv-LV" sz="2400">
                <a:solidFill>
                  <a:schemeClr val="tx2"/>
                </a:solidFill>
              </a:rPr>
              <a:t>position</a:t>
            </a:r>
            <a:r>
              <a:rPr lang="en-US" altLang="lv-LV" sz="2400"/>
              <a:t> by adding a traversal capability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89FC58-73DA-442C-8E89-3F2C525195EF}" type="slidenum">
              <a:rPr lang="en-US" altLang="lv-LV" sz="1400"/>
              <a:pPr eaLnBrk="1" hangingPunct="1"/>
              <a:t>36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325616776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Data structures that support iterators are called </a:t>
            </a:r>
            <a:r>
              <a:rPr lang="en-US" altLang="lv-LV" sz="2400" dirty="0">
                <a:solidFill>
                  <a:schemeClr val="tx2"/>
                </a:solidFill>
              </a:rPr>
              <a:t>containers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Examples include Stack, Queue, Vector, List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Various notions of iterator: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(standard) iterator</a:t>
            </a:r>
            <a:r>
              <a:rPr lang="en-US" altLang="lv-LV" sz="2000" dirty="0"/>
              <a:t>: allows read-write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 err="1">
                <a:solidFill>
                  <a:schemeClr val="tx2"/>
                </a:solidFill>
              </a:rPr>
              <a:t>const</a:t>
            </a:r>
            <a:r>
              <a:rPr lang="en-US" altLang="lv-LV" sz="2000" dirty="0">
                <a:solidFill>
                  <a:schemeClr val="tx2"/>
                </a:solidFill>
              </a:rPr>
              <a:t> iterator</a:t>
            </a:r>
            <a:r>
              <a:rPr lang="en-US" altLang="lv-LV" sz="2000" dirty="0"/>
              <a:t>: provides read-only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bidirectional iterator</a:t>
            </a:r>
            <a:r>
              <a:rPr lang="en-US" altLang="lv-LV" sz="2000" dirty="0"/>
              <a:t>: supports both ++p and –p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random-access iterator</a:t>
            </a:r>
            <a:r>
              <a:rPr lang="en-US" altLang="lv-LV" sz="2000" dirty="0"/>
              <a:t>: supports both </a:t>
            </a:r>
            <a:r>
              <a:rPr lang="en-US" altLang="lv-LV" sz="2000" dirty="0" err="1"/>
              <a:t>p+i</a:t>
            </a:r>
            <a:r>
              <a:rPr lang="en-US" altLang="lv-LV" sz="2000" dirty="0"/>
              <a:t> and p-</a:t>
            </a:r>
            <a:r>
              <a:rPr lang="en-US" altLang="lv-LV" sz="2000" dirty="0" err="1"/>
              <a:t>i</a:t>
            </a:r>
            <a:endParaRPr lang="en-US" altLang="lv-LV" sz="2000" dirty="0"/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6B164A-179E-4241-8831-6A98085B5E92}" type="slidenum">
              <a:rPr lang="en-US" altLang="lv-LV" sz="1400"/>
              <a:pPr eaLnBrk="1" hangingPunct="1"/>
              <a:t>37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122229813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Iterating through a Container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 dirty="0"/>
              <a:t>Let C be </a:t>
            </a:r>
            <a:r>
              <a:rPr lang="en-US" altLang="lv-LV" sz="2800" dirty="0" smtClean="0"/>
              <a:t>an array-type </a:t>
            </a:r>
            <a:r>
              <a:rPr lang="en-US" altLang="lv-LV" sz="2800" dirty="0"/>
              <a:t>container and p be an iterator for 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(p 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C.begin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p !=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C.end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++p)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loop_body</a:t>
            </a:r>
            <a:endParaRPr lang="en-US" altLang="lv-LV" i="1" dirty="0" smtClean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r>
              <a:rPr lang="en-US" altLang="lv-LV" sz="2800" dirty="0"/>
              <a:t>Example: (with an STL vector)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typedef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vector&lt;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&gt;::iterator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Iterator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sum = 0;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(Iterator p =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V.begin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p !=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V.end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++p)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sum += *p;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return sum;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5F9973-F4FA-4473-919A-AB2CA1A490E7}" type="slidenum">
              <a:rPr lang="en-US" altLang="lv-LV" sz="1400"/>
              <a:pPr eaLnBrk="1" hangingPunct="1"/>
              <a:t>38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872585299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Implementing Iterators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Array-based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array A of the n elements</a:t>
            </a:r>
          </a:p>
          <a:p>
            <a:pPr lvl="1" eaLnBrk="1" hangingPunct="1"/>
            <a:r>
              <a:rPr lang="en-US" altLang="lv-LV" sz="2200"/>
              <a:t>index i that keeps track of the cursor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0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n (index following the last element)</a:t>
            </a:r>
          </a:p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Linked list-based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doubly-linked list L storing the elements, with sentinels for header and trailer</a:t>
            </a:r>
          </a:p>
          <a:p>
            <a:pPr lvl="1" eaLnBrk="1" hangingPunct="1"/>
            <a:r>
              <a:rPr lang="en-US" altLang="lv-LV" sz="2200"/>
              <a:t>pointer to node containing the current element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front node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trailer node (just after last node)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2D122DF-9BA4-4809-9583-B20D5639864F}" type="slidenum">
              <a:rPr lang="en-US" altLang="lv-LV" sz="1400"/>
              <a:pPr eaLnBrk="1" hangingPunct="1"/>
              <a:t>39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51886463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Abstract Data Types (ADTs)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mtClean="0"/>
              <a:t>An abstract data type (ADT) is an abstraction of a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mtClean="0"/>
              <a:t>An ADT specifies: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Data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Operations on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Error conditions associated with operations</a:t>
            </a:r>
          </a:p>
        </p:txBody>
      </p:sp>
      <p:sp>
        <p:nvSpPr>
          <p:cNvPr id="819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Example: ADT modeling a simple stock trading system</a:t>
            </a:r>
          </a:p>
          <a:p>
            <a:pPr lvl="1" eaLnBrk="1" hangingPunct="1"/>
            <a:r>
              <a:rPr lang="en-US" altLang="lv-LV" smtClean="0"/>
              <a:t>The data stored are buy/sell orders</a:t>
            </a:r>
          </a:p>
          <a:p>
            <a:pPr lvl="1" eaLnBrk="1" hangingPunct="1"/>
            <a:r>
              <a:rPr lang="en-US" altLang="lv-LV" smtClean="0"/>
              <a:t>The operations supported are</a:t>
            </a:r>
          </a:p>
          <a:p>
            <a:pPr lvl="2" eaLnBrk="1" hangingPunct="1"/>
            <a:r>
              <a:rPr lang="en-US" altLang="lv-LV" smtClean="0"/>
              <a:t>order </a:t>
            </a:r>
            <a:r>
              <a:rPr lang="en-US" altLang="lv-LV" smtClean="0">
                <a:solidFill>
                  <a:schemeClr val="tx2"/>
                </a:solidFill>
              </a:rPr>
              <a:t>buy</a:t>
            </a:r>
            <a:r>
              <a:rPr lang="en-US" altLang="lv-LV" smtClean="0"/>
              <a:t>(stock, shares, price)</a:t>
            </a:r>
          </a:p>
          <a:p>
            <a:pPr lvl="2" eaLnBrk="1" hangingPunct="1"/>
            <a:r>
              <a:rPr lang="en-US" altLang="lv-LV" smtClean="0"/>
              <a:t>order </a:t>
            </a:r>
            <a:r>
              <a:rPr lang="en-US" altLang="lv-LV" smtClean="0">
                <a:solidFill>
                  <a:schemeClr val="tx2"/>
                </a:solidFill>
              </a:rPr>
              <a:t>sell</a:t>
            </a:r>
            <a:r>
              <a:rPr lang="en-US" altLang="lv-LV" smtClean="0"/>
              <a:t>(stock, shares, price)</a:t>
            </a:r>
          </a:p>
          <a:p>
            <a:pPr lvl="2" eaLnBrk="1" hangingPunct="1"/>
            <a:r>
              <a:rPr lang="en-US" altLang="lv-LV" smtClean="0"/>
              <a:t>void </a:t>
            </a:r>
            <a:r>
              <a:rPr lang="en-US" altLang="lv-LV" smtClean="0">
                <a:solidFill>
                  <a:schemeClr val="tx2"/>
                </a:solidFill>
              </a:rPr>
              <a:t>cancel</a:t>
            </a:r>
            <a:r>
              <a:rPr lang="en-US" altLang="lv-LV" smtClean="0"/>
              <a:t>(order)</a:t>
            </a:r>
          </a:p>
          <a:p>
            <a:pPr lvl="1" eaLnBrk="1" hangingPunct="1"/>
            <a:r>
              <a:rPr lang="en-US" altLang="lv-LV" smtClean="0"/>
              <a:t>Error conditions:</a:t>
            </a:r>
          </a:p>
          <a:p>
            <a:pPr lvl="2" eaLnBrk="1" hangingPunct="1"/>
            <a:r>
              <a:rPr lang="en-US" altLang="lv-LV" smtClean="0"/>
              <a:t>Buy/sell a nonexistent stock</a:t>
            </a:r>
          </a:p>
          <a:p>
            <a:pPr lvl="2" eaLnBrk="1" hangingPunct="1"/>
            <a:r>
              <a:rPr lang="en-US" altLang="lv-LV" smtClean="0"/>
              <a:t>Cancel a nonexistent order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9BE3BA2-1D2A-4574-B556-99F08BAECED7}" type="slidenum">
              <a:rPr lang="en-US" altLang="lv-LV" sz="1400"/>
              <a:pPr eaLnBrk="1" hangingPunct="1"/>
              <a:t>4</a:t>
            </a:fld>
            <a:endParaRPr lang="en-US" altLang="lv-LV" sz="1400"/>
          </a:p>
        </p:txBody>
      </p:sp>
      <p:sp>
        <p:nvSpPr>
          <p:cNvPr id="8199" name="Date Placeholder 6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lv-LV" sz="1400" dirty="0" smtClean="0"/>
          </a:p>
          <a:p>
            <a:pPr eaLnBrk="1" hangingPunct="1"/>
            <a:endParaRPr lang="en-US" altLang="lv-LV" sz="1400" dirty="0"/>
          </a:p>
        </p:txBody>
      </p:sp>
    </p:spTree>
    <p:extLst>
      <p:ext uri="{BB962C8B-B14F-4D97-AF65-F5344CB8AC3E}">
        <p14:creationId xmlns:p14="http://schemas.microsoft.com/office/powerpoint/2010/main" val="1071540853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STL Iterators in C++</a:t>
            </a: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Each STL container type C supports </a:t>
            </a:r>
            <a:r>
              <a:rPr lang="en-US" dirty="0" err="1"/>
              <a:t>iterators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read/write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const_iterator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read-only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rgbClr val="0033CC"/>
                </a:solidFill>
              </a:rPr>
              <a:t>C.begin</a:t>
            </a:r>
            <a:r>
              <a:rPr lang="en-US" sz="2000" dirty="0">
                <a:solidFill>
                  <a:srgbClr val="0033CC"/>
                </a:solidFill>
              </a:rPr>
              <a:t>(), </a:t>
            </a:r>
            <a:r>
              <a:rPr lang="en-US" sz="2000" dirty="0" err="1">
                <a:solidFill>
                  <a:srgbClr val="0033CC"/>
                </a:solidFill>
              </a:rPr>
              <a:t>C.end</a:t>
            </a:r>
            <a:r>
              <a:rPr lang="en-US" sz="2000" dirty="0">
                <a:solidFill>
                  <a:srgbClr val="0033CC"/>
                </a:solidFill>
              </a:rPr>
              <a:t>() </a:t>
            </a:r>
            <a:r>
              <a:rPr lang="en-US" sz="2000" dirty="0"/>
              <a:t>– return start/end </a:t>
            </a:r>
            <a:r>
              <a:rPr lang="en-US" sz="2000" dirty="0" err="1"/>
              <a:t>iterators</a:t>
            </a:r>
            <a:endParaRPr lang="en-US" sz="20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This </a:t>
            </a:r>
            <a:r>
              <a:rPr lang="en-US" dirty="0" err="1"/>
              <a:t>iterator</a:t>
            </a:r>
            <a:r>
              <a:rPr lang="en-US" dirty="0"/>
              <a:t>-based operators and methods: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*p: </a:t>
            </a:r>
            <a:r>
              <a:rPr lang="en-US" sz="2000" dirty="0"/>
              <a:t>access current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++p, --p: </a:t>
            </a:r>
            <a:r>
              <a:rPr lang="en-US" sz="2000" dirty="0"/>
              <a:t>advance to next/previous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chemeClr val="tx2"/>
                </a:solidFill>
              </a:rPr>
              <a:t>C.assign</a:t>
            </a:r>
            <a:r>
              <a:rPr lang="en-US" sz="2000" dirty="0">
                <a:solidFill>
                  <a:schemeClr val="tx2"/>
                </a:solidFill>
              </a:rPr>
              <a:t>(p, q):</a:t>
            </a:r>
            <a:r>
              <a:rPr lang="en-US" sz="2000" dirty="0"/>
              <a:t> replace C with contents referenced by the </a:t>
            </a:r>
            <a:r>
              <a:rPr lang="en-US" sz="2000" dirty="0" err="1"/>
              <a:t>iterator</a:t>
            </a:r>
            <a:r>
              <a:rPr lang="en-US" sz="2000" dirty="0"/>
              <a:t> range [p, q) (from p up to, but not including, q)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insert(p, e): </a:t>
            </a:r>
            <a:r>
              <a:rPr lang="en-US" sz="2000" dirty="0"/>
              <a:t>insert e prior to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erase(p): </a:t>
            </a:r>
            <a:r>
              <a:rPr lang="en-US" sz="2000" dirty="0"/>
              <a:t>remove element at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erase(p, q): </a:t>
            </a:r>
            <a:r>
              <a:rPr lang="en-US" sz="2000" dirty="0"/>
              <a:t>remove elements in the </a:t>
            </a:r>
            <a:r>
              <a:rPr lang="en-US" sz="2000" dirty="0" err="1"/>
              <a:t>iterator</a:t>
            </a:r>
            <a:r>
              <a:rPr lang="en-US" sz="2000" dirty="0"/>
              <a:t> range [p, q)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869FB1-838A-41F9-B199-239AC2B1F989}" type="slidenum">
              <a:rPr lang="en-US" altLang="lv-LV" sz="1400"/>
              <a:pPr eaLnBrk="1" hangingPunct="1"/>
              <a:t>40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81683750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Sequence ADT</a:t>
            </a:r>
          </a:p>
        </p:txBody>
      </p:sp>
      <p:sp>
        <p:nvSpPr>
          <p:cNvPr id="922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The </a:t>
            </a:r>
            <a:r>
              <a:rPr lang="en-US" altLang="lv-LV" sz="2400">
                <a:solidFill>
                  <a:schemeClr val="tx2"/>
                </a:solidFill>
              </a:rPr>
              <a:t>Sequence</a:t>
            </a:r>
            <a:r>
              <a:rPr lang="en-US" altLang="lv-LV" sz="2400"/>
              <a:t> ADT is the union of the Array List and Node List ADTs</a:t>
            </a:r>
          </a:p>
          <a:p>
            <a:pPr eaLnBrk="1" hangingPunct="1"/>
            <a:r>
              <a:rPr lang="en-US" altLang="lv-LV" sz="2400"/>
              <a:t>Elements accessed by</a:t>
            </a:r>
          </a:p>
          <a:p>
            <a:pPr lvl="1" eaLnBrk="1" hangingPunct="1"/>
            <a:r>
              <a:rPr lang="en-US" altLang="lv-LV" sz="2000"/>
              <a:t>Index, or</a:t>
            </a:r>
          </a:p>
          <a:p>
            <a:pPr lvl="1" eaLnBrk="1" hangingPunct="1"/>
            <a:r>
              <a:rPr lang="en-US" altLang="lv-LV" sz="2000"/>
              <a:t>Position</a:t>
            </a:r>
          </a:p>
          <a:p>
            <a:pPr eaLnBrk="1" hangingPunct="1"/>
            <a:r>
              <a:rPr lang="en-US" altLang="lv-LV" sz="2400"/>
              <a:t>Generic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size</a:t>
            </a:r>
            <a:r>
              <a:rPr lang="en-US" altLang="lv-LV" sz="2000"/>
              <a:t>(), </a:t>
            </a:r>
            <a:r>
              <a:rPr lang="en-US" altLang="lv-LV" sz="2000">
                <a:solidFill>
                  <a:schemeClr val="tx2"/>
                </a:solidFill>
              </a:rPr>
              <a:t>empty</a:t>
            </a:r>
            <a:r>
              <a:rPr lang="en-US" altLang="lv-LV" sz="2000"/>
              <a:t>()</a:t>
            </a:r>
          </a:p>
          <a:p>
            <a:pPr eaLnBrk="1" hangingPunct="1"/>
            <a:r>
              <a:rPr lang="en-US" altLang="lv-LV" sz="2400"/>
              <a:t>ArrayList-based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at</a:t>
            </a:r>
            <a:r>
              <a:rPr lang="en-US" altLang="lv-LV" sz="2000"/>
              <a:t>(i), </a:t>
            </a:r>
            <a:r>
              <a:rPr lang="en-US" altLang="lv-LV" sz="2000">
                <a:solidFill>
                  <a:schemeClr val="tx2"/>
                </a:solidFill>
              </a:rPr>
              <a:t>set</a:t>
            </a:r>
            <a:r>
              <a:rPr lang="en-US" altLang="lv-LV" sz="2000"/>
              <a:t>(i, o),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(i, o), </a:t>
            </a:r>
            <a:r>
              <a:rPr lang="en-US" altLang="lv-LV" sz="2000">
                <a:solidFill>
                  <a:schemeClr val="tx2"/>
                </a:solidFill>
              </a:rPr>
              <a:t>erase</a:t>
            </a:r>
            <a:r>
              <a:rPr lang="en-US" altLang="lv-LV" sz="2000"/>
              <a:t>(i)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B2AF52-B608-456F-8CF5-CDE1CE9AE74C}" type="slidenum">
              <a:rPr lang="en-US" altLang="lv-LV" sz="1400"/>
              <a:pPr eaLnBrk="1" hangingPunct="1"/>
              <a:t>41</a:t>
            </a:fld>
            <a:endParaRPr lang="en-US" altLang="lv-LV" sz="1400"/>
          </a:p>
        </p:txBody>
      </p:sp>
      <p:sp>
        <p:nvSpPr>
          <p:cNvPr id="922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86800" y="1676400"/>
            <a:ext cx="3505200" cy="4343400"/>
          </a:xfrm>
        </p:spPr>
        <p:txBody>
          <a:bodyPr/>
          <a:lstStyle/>
          <a:p>
            <a:pPr eaLnBrk="1" hangingPunct="1"/>
            <a:r>
              <a:rPr lang="en-US" altLang="lv-LV" sz="2400"/>
              <a:t>List-based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begin</a:t>
            </a:r>
            <a:r>
              <a:rPr lang="en-US" altLang="lv-LV" sz="2000"/>
              <a:t>(), </a:t>
            </a:r>
            <a:r>
              <a:rPr lang="en-US" altLang="lv-LV" sz="2000">
                <a:solidFill>
                  <a:schemeClr val="tx2"/>
                </a:solidFill>
              </a:rPr>
              <a:t>end</a:t>
            </a:r>
            <a:r>
              <a:rPr lang="en-US" altLang="lv-LV" sz="2000"/>
              <a:t>()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insertFront</a:t>
            </a:r>
            <a:r>
              <a:rPr lang="en-US" altLang="lv-LV" sz="2000"/>
              <a:t>(o),</a:t>
            </a:r>
            <a:r>
              <a:rPr lang="en-US" altLang="lv-LV" sz="2000">
                <a:solidFill>
                  <a:schemeClr val="tx2"/>
                </a:solidFill>
              </a:rPr>
              <a:t> insertBack</a:t>
            </a:r>
            <a:r>
              <a:rPr lang="en-US" altLang="lv-LV" sz="2000"/>
              <a:t>(o) 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eraseFront</a:t>
            </a:r>
            <a:r>
              <a:rPr lang="en-US" altLang="lv-LV" sz="2000"/>
              <a:t>(),</a:t>
            </a:r>
            <a:r>
              <a:rPr lang="en-US" altLang="lv-LV" sz="2000">
                <a:solidFill>
                  <a:schemeClr val="tx2"/>
                </a:solidFill>
              </a:rPr>
              <a:t> eraseBack</a:t>
            </a:r>
            <a:r>
              <a:rPr lang="en-US" altLang="lv-LV" sz="2000"/>
              <a:t>()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insert </a:t>
            </a:r>
            <a:r>
              <a:rPr lang="en-US" altLang="lv-LV" sz="2000"/>
              <a:t>(p, o), </a:t>
            </a:r>
            <a:r>
              <a:rPr lang="en-US" altLang="lv-LV" sz="2000">
                <a:solidFill>
                  <a:schemeClr val="tx2"/>
                </a:solidFill>
              </a:rPr>
              <a:t>erase</a:t>
            </a:r>
            <a:r>
              <a:rPr lang="en-US" altLang="lv-LV" sz="2000"/>
              <a:t>(p)</a:t>
            </a:r>
          </a:p>
          <a:p>
            <a:pPr eaLnBrk="1" hangingPunct="1"/>
            <a:r>
              <a:rPr lang="en-US" altLang="lv-LV" sz="2400"/>
              <a:t>Bridge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atIndex</a:t>
            </a:r>
            <a:r>
              <a:rPr lang="en-US" altLang="lv-LV" sz="2000"/>
              <a:t>(i), </a:t>
            </a:r>
            <a:r>
              <a:rPr lang="en-US" altLang="lv-LV" sz="2000">
                <a:solidFill>
                  <a:schemeClr val="tx2"/>
                </a:solidFill>
              </a:rPr>
              <a:t>indexOf</a:t>
            </a:r>
            <a:r>
              <a:rPr lang="en-US" altLang="lv-LV" sz="200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3046944590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Sequences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The Sequence ADT is a basic, general-purpose, data structure for storing an ordered collection of elements</a:t>
            </a:r>
          </a:p>
          <a:p>
            <a:pPr eaLnBrk="1" hangingPunct="1"/>
            <a:r>
              <a:rPr lang="en-US" altLang="lv-LV" sz="2800"/>
              <a:t>Direct applications:</a:t>
            </a:r>
          </a:p>
          <a:p>
            <a:pPr lvl="1" eaLnBrk="1" hangingPunct="1"/>
            <a:r>
              <a:rPr lang="en-US" altLang="lv-LV"/>
              <a:t>Generic replacement for stack, queue, vector, or list</a:t>
            </a:r>
          </a:p>
          <a:p>
            <a:pPr lvl="1" eaLnBrk="1" hangingPunct="1"/>
            <a:r>
              <a:rPr lang="en-US" altLang="lv-LV"/>
              <a:t>small database (e.g., address book)</a:t>
            </a:r>
          </a:p>
          <a:p>
            <a:pPr eaLnBrk="1" hangingPunct="1"/>
            <a:r>
              <a:rPr lang="en-US" altLang="lv-LV" sz="2800"/>
              <a:t>Indirect applications:</a:t>
            </a:r>
          </a:p>
          <a:p>
            <a:pPr lvl="1" eaLnBrk="1" hangingPunct="1"/>
            <a:r>
              <a:rPr lang="en-US" altLang="lv-LV"/>
              <a:t>Building block of more complex data structures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3933E1-581C-42BD-84FF-FCBFF368309D}" type="slidenum">
              <a:rPr lang="en-US" altLang="lv-LV" sz="1400"/>
              <a:pPr eaLnBrk="1" hangingPunct="1"/>
              <a:t>42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822421593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Linked List Implementation</a:t>
            </a:r>
          </a:p>
        </p:txBody>
      </p:sp>
      <p:sp>
        <p:nvSpPr>
          <p:cNvPr id="112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310186" cy="4114800"/>
          </a:xfrm>
          <a:noFill/>
        </p:spPr>
        <p:txBody>
          <a:bodyPr/>
          <a:lstStyle/>
          <a:p>
            <a:pPr eaLnBrk="1" hangingPunct="1"/>
            <a:r>
              <a:rPr lang="en-US" altLang="lv-LV" sz="2000" dirty="0"/>
              <a:t>A doubly linked list provides a reasonable implementation of the Sequence ADT</a:t>
            </a:r>
          </a:p>
          <a:p>
            <a:pPr eaLnBrk="1" hangingPunct="1"/>
            <a:r>
              <a:rPr lang="en-US" altLang="lv-LV" sz="2000" dirty="0"/>
              <a:t>Nodes implement Position and store:</a:t>
            </a:r>
          </a:p>
          <a:p>
            <a:pPr lvl="1" eaLnBrk="1" hangingPunct="1"/>
            <a:r>
              <a:rPr lang="en-US" altLang="lv-LV" sz="1800" dirty="0"/>
              <a:t>element</a:t>
            </a:r>
          </a:p>
          <a:p>
            <a:pPr lvl="1" eaLnBrk="1" hangingPunct="1"/>
            <a:r>
              <a:rPr lang="en-US" altLang="lv-LV" sz="1800" dirty="0"/>
              <a:t>link to the previous node</a:t>
            </a:r>
          </a:p>
          <a:p>
            <a:pPr lvl="1" eaLnBrk="1" hangingPunct="1"/>
            <a:r>
              <a:rPr lang="en-US" altLang="lv-LV" sz="1800" dirty="0"/>
              <a:t>link to the next node</a:t>
            </a:r>
          </a:p>
          <a:p>
            <a:pPr eaLnBrk="1" hangingPunct="1"/>
            <a:r>
              <a:rPr lang="en-US" altLang="lv-LV" sz="2000" dirty="0"/>
              <a:t>Special trailer and header nodes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1D5948-E5DC-4F13-8FAB-ED0023315E92}" type="slidenum">
              <a:rPr lang="en-US" altLang="lv-LV" sz="1400"/>
              <a:pPr eaLnBrk="1" hangingPunct="1"/>
              <a:t>43</a:t>
            </a:fld>
            <a:endParaRPr lang="en-US" altLang="lv-LV" sz="1400"/>
          </a:p>
        </p:txBody>
      </p:sp>
      <p:sp>
        <p:nvSpPr>
          <p:cNvPr id="11270" name="Rectangle 15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1" name="Rectangle 16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2" name="Rectangle 17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3" name="Freeform 18"/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5" name="Rectangle 20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6" name="Rectangle 21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7" name="Freeform 22"/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8" name="Rectangle 23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9" name="Rectangle 24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0" name="Rectangle 25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1" name="Freeform 26"/>
          <p:cNvSpPr>
            <a:spLocks/>
          </p:cNvSpPr>
          <p:nvPr/>
        </p:nvSpPr>
        <p:spPr bwMode="auto">
          <a:xfrm>
            <a:off x="7239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2" name="Rectangle 27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3" name="Rectangle 28"/>
          <p:cNvSpPr>
            <a:spLocks noChangeArrowheads="1"/>
          </p:cNvSpPr>
          <p:nvPr/>
        </p:nvSpPr>
        <p:spPr bwMode="auto">
          <a:xfrm>
            <a:off x="8305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4" name="Rectangle 29"/>
          <p:cNvSpPr>
            <a:spLocks noChangeArrowheads="1"/>
          </p:cNvSpPr>
          <p:nvPr/>
        </p:nvSpPr>
        <p:spPr bwMode="auto">
          <a:xfrm>
            <a:off x="861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5" name="Freeform 30"/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6" name="Freeform 31"/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7" name="Freeform 32"/>
          <p:cNvSpPr>
            <a:spLocks/>
          </p:cNvSpPr>
          <p:nvPr/>
        </p:nvSpPr>
        <p:spPr bwMode="auto">
          <a:xfrm rot="10800000">
            <a:off x="7391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8" name="Freeform 33"/>
          <p:cNvSpPr>
            <a:spLocks/>
          </p:cNvSpPr>
          <p:nvPr/>
        </p:nvSpPr>
        <p:spPr bwMode="auto">
          <a:xfrm>
            <a:off x="381317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9" name="Freeform 34"/>
          <p:cNvSpPr>
            <a:spLocks/>
          </p:cNvSpPr>
          <p:nvPr/>
        </p:nvSpPr>
        <p:spPr bwMode="auto">
          <a:xfrm>
            <a:off x="533400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0" name="Freeform 35"/>
          <p:cNvSpPr>
            <a:spLocks/>
          </p:cNvSpPr>
          <p:nvPr/>
        </p:nvSpPr>
        <p:spPr bwMode="auto">
          <a:xfrm>
            <a:off x="685482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1" name="Freeform 36"/>
          <p:cNvSpPr>
            <a:spLocks/>
          </p:cNvSpPr>
          <p:nvPr/>
        </p:nvSpPr>
        <p:spPr bwMode="auto">
          <a:xfrm>
            <a:off x="837565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1292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38480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3" name="Picture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38480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4" name="Picture 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8480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5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38480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952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8" name="Freeform 43"/>
          <p:cNvSpPr>
            <a:spLocks/>
          </p:cNvSpPr>
          <p:nvPr/>
        </p:nvSpPr>
        <p:spPr bwMode="auto">
          <a:xfrm>
            <a:off x="8763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9" name="Freeform 44"/>
          <p:cNvSpPr>
            <a:spLocks/>
          </p:cNvSpPr>
          <p:nvPr/>
        </p:nvSpPr>
        <p:spPr bwMode="auto">
          <a:xfrm rot="10800000">
            <a:off x="8915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0" name="Freeform 45"/>
          <p:cNvSpPr>
            <a:spLocks/>
          </p:cNvSpPr>
          <p:nvPr/>
        </p:nvSpPr>
        <p:spPr bwMode="auto">
          <a:xfrm>
            <a:off x="2667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1" name="Freeform 46"/>
          <p:cNvSpPr>
            <a:spLocks/>
          </p:cNvSpPr>
          <p:nvPr/>
        </p:nvSpPr>
        <p:spPr bwMode="auto">
          <a:xfrm rot="10800000">
            <a:off x="2819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2" name="Text Box 47"/>
          <p:cNvSpPr txBox="1">
            <a:spLocks noChangeArrowheads="1"/>
          </p:cNvSpPr>
          <p:nvPr/>
        </p:nvSpPr>
        <p:spPr bwMode="auto">
          <a:xfrm>
            <a:off x="9217025" y="41910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trailer</a:t>
            </a:r>
          </a:p>
        </p:txBody>
      </p:sp>
      <p:sp>
        <p:nvSpPr>
          <p:cNvPr id="11303" name="Text Box 48"/>
          <p:cNvSpPr txBox="1">
            <a:spLocks noChangeArrowheads="1"/>
          </p:cNvSpPr>
          <p:nvPr/>
        </p:nvSpPr>
        <p:spPr bwMode="auto">
          <a:xfrm>
            <a:off x="2149476" y="4267201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header</a:t>
            </a:r>
          </a:p>
        </p:txBody>
      </p:sp>
      <p:sp>
        <p:nvSpPr>
          <p:cNvPr id="11304" name="AutoShape 49"/>
          <p:cNvSpPr>
            <a:spLocks noChangeArrowheads="1"/>
          </p:cNvSpPr>
          <p:nvPr/>
        </p:nvSpPr>
        <p:spPr bwMode="auto">
          <a:xfrm>
            <a:off x="3200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5" name="Text Box 50"/>
          <p:cNvSpPr txBox="1">
            <a:spLocks noChangeArrowheads="1"/>
          </p:cNvSpPr>
          <p:nvPr/>
        </p:nvSpPr>
        <p:spPr bwMode="auto">
          <a:xfrm>
            <a:off x="7135814" y="4251326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11306" name="AutoShape 51"/>
          <p:cNvSpPr>
            <a:spLocks noChangeArrowheads="1"/>
          </p:cNvSpPr>
          <p:nvPr/>
        </p:nvSpPr>
        <p:spPr bwMode="auto">
          <a:xfrm>
            <a:off x="3429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7" name="Text Box 52"/>
          <p:cNvSpPr txBox="1">
            <a:spLocks noChangeArrowheads="1"/>
          </p:cNvSpPr>
          <p:nvPr/>
        </p:nvSpPr>
        <p:spPr bwMode="auto">
          <a:xfrm>
            <a:off x="7872414" y="60198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1308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010400" y="1524000"/>
            <a:ext cx="335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Position-based methods run in constant time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Index-based methods require searching from header or trailer while keeping track of indices; hence, run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3825466798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Implementation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282951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We use a circular array storing positions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position object stores: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Indices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2400" dirty="0"/>
              <a:t> and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2400" dirty="0"/>
              <a:t> keep track of first and last positions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27D62C-C23E-49B0-82CF-1AA8F7EAF48F}" type="slidenum">
              <a:rPr lang="en-US" altLang="lv-LV" sz="1400"/>
              <a:pPr eaLnBrk="1" hangingPunct="1"/>
              <a:t>44</a:t>
            </a:fld>
            <a:endParaRPr lang="en-US" altLang="lv-LV" sz="1400"/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5346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59563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6" name="Rectangle 16"/>
          <p:cNvSpPr>
            <a:spLocks noChangeArrowheads="1"/>
          </p:cNvSpPr>
          <p:nvPr/>
        </p:nvSpPr>
        <p:spPr bwMode="auto">
          <a:xfrm>
            <a:off x="65659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7" name="Rectangle 17"/>
          <p:cNvSpPr>
            <a:spLocks noChangeArrowheads="1"/>
          </p:cNvSpPr>
          <p:nvPr/>
        </p:nvSpPr>
        <p:spPr bwMode="auto">
          <a:xfrm>
            <a:off x="71755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8" name="Rectangle 18"/>
          <p:cNvSpPr>
            <a:spLocks noChangeArrowheads="1"/>
          </p:cNvSpPr>
          <p:nvPr/>
        </p:nvSpPr>
        <p:spPr bwMode="auto">
          <a:xfrm>
            <a:off x="77851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Rectangle 19"/>
          <p:cNvSpPr>
            <a:spLocks noChangeArrowheads="1"/>
          </p:cNvSpPr>
          <p:nvPr/>
        </p:nvSpPr>
        <p:spPr bwMode="auto">
          <a:xfrm>
            <a:off x="54991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00" name="Rectangle 20"/>
          <p:cNvSpPr>
            <a:spLocks noChangeArrowheads="1"/>
          </p:cNvSpPr>
          <p:nvPr/>
        </p:nvSpPr>
        <p:spPr bwMode="auto">
          <a:xfrm>
            <a:off x="58039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1" name="Rectangle 23"/>
          <p:cNvSpPr>
            <a:spLocks noChangeArrowheads="1"/>
          </p:cNvSpPr>
          <p:nvPr/>
        </p:nvSpPr>
        <p:spPr bwMode="auto">
          <a:xfrm>
            <a:off x="6629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2" name="Rectangle 24"/>
          <p:cNvSpPr>
            <a:spLocks noChangeArrowheads="1"/>
          </p:cNvSpPr>
          <p:nvPr/>
        </p:nvSpPr>
        <p:spPr bwMode="auto">
          <a:xfrm>
            <a:off x="69342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3" name="Rectangle 27"/>
          <p:cNvSpPr>
            <a:spLocks noChangeArrowheads="1"/>
          </p:cNvSpPr>
          <p:nvPr/>
        </p:nvSpPr>
        <p:spPr bwMode="auto">
          <a:xfrm>
            <a:off x="78486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04" name="Rectangle 28"/>
          <p:cNvSpPr>
            <a:spLocks noChangeArrowheads="1"/>
          </p:cNvSpPr>
          <p:nvPr/>
        </p:nvSpPr>
        <p:spPr bwMode="auto">
          <a:xfrm>
            <a:off x="8153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5" name="Rectangle 31"/>
          <p:cNvSpPr>
            <a:spLocks noChangeArrowheads="1"/>
          </p:cNvSpPr>
          <p:nvPr/>
        </p:nvSpPr>
        <p:spPr bwMode="auto">
          <a:xfrm>
            <a:off x="90439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06" name="Rectangle 32"/>
          <p:cNvSpPr>
            <a:spLocks noChangeArrowheads="1"/>
          </p:cNvSpPr>
          <p:nvPr/>
        </p:nvSpPr>
        <p:spPr bwMode="auto">
          <a:xfrm>
            <a:off x="93487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7" name="Freeform 34"/>
          <p:cNvSpPr>
            <a:spLocks/>
          </p:cNvSpPr>
          <p:nvPr/>
        </p:nvSpPr>
        <p:spPr bwMode="auto">
          <a:xfrm>
            <a:off x="5803900" y="4203700"/>
            <a:ext cx="539750" cy="1358900"/>
          </a:xfrm>
          <a:custGeom>
            <a:avLst/>
            <a:gdLst>
              <a:gd name="T0" fmla="*/ 431800 w 340"/>
              <a:gd name="T1" fmla="*/ 1358900 h 856"/>
              <a:gd name="T2" fmla="*/ 482600 w 340"/>
              <a:gd name="T3" fmla="*/ 863600 h 856"/>
              <a:gd name="T4" fmla="*/ 88900 w 340"/>
              <a:gd name="T5" fmla="*/ 635000 h 856"/>
              <a:gd name="T6" fmla="*/ 0 w 340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340"/>
              <a:gd name="T13" fmla="*/ 0 h 856"/>
              <a:gd name="T14" fmla="*/ 340 w 340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" h="856">
                <a:moveTo>
                  <a:pt x="272" y="856"/>
                </a:moveTo>
                <a:cubicBezTo>
                  <a:pt x="277" y="804"/>
                  <a:pt x="340" y="620"/>
                  <a:pt x="304" y="544"/>
                </a:cubicBezTo>
                <a:cubicBezTo>
                  <a:pt x="268" y="468"/>
                  <a:pt x="107" y="491"/>
                  <a:pt x="56" y="400"/>
                </a:cubicBezTo>
                <a:cubicBezTo>
                  <a:pt x="5" y="309"/>
                  <a:pt x="12" y="83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08" name="Freeform 37"/>
          <p:cNvSpPr>
            <a:spLocks/>
          </p:cNvSpPr>
          <p:nvPr/>
        </p:nvSpPr>
        <p:spPr bwMode="auto">
          <a:xfrm>
            <a:off x="5943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230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866901"/>
            <a:ext cx="685800" cy="8350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0" name="Picture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1898651"/>
            <a:ext cx="685800" cy="8032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1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8" y="2089151"/>
            <a:ext cx="685800" cy="612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2" name="Picture 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2038351"/>
            <a:ext cx="685800" cy="6635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313" name="AutoShape 45"/>
          <p:cNvSpPr>
            <a:spLocks noChangeArrowheads="1"/>
          </p:cNvSpPr>
          <p:nvPr/>
        </p:nvSpPr>
        <p:spPr bwMode="auto">
          <a:xfrm>
            <a:off x="5295900" y="3454400"/>
            <a:ext cx="4991100" cy="1295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4" name="Text Box 46"/>
          <p:cNvSpPr txBox="1">
            <a:spLocks noChangeArrowheads="1"/>
          </p:cNvSpPr>
          <p:nvPr/>
        </p:nvSpPr>
        <p:spPr bwMode="auto">
          <a:xfrm>
            <a:off x="9067800" y="4352926"/>
            <a:ext cx="116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positions</a:t>
            </a:r>
          </a:p>
        </p:txBody>
      </p:sp>
      <p:sp>
        <p:nvSpPr>
          <p:cNvPr id="12315" name="AutoShape 47"/>
          <p:cNvSpPr>
            <a:spLocks noChangeArrowheads="1"/>
          </p:cNvSpPr>
          <p:nvPr/>
        </p:nvSpPr>
        <p:spPr bwMode="auto">
          <a:xfrm>
            <a:off x="5486400" y="1549400"/>
            <a:ext cx="47244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6" name="Text Box 48"/>
          <p:cNvSpPr txBox="1">
            <a:spLocks noChangeArrowheads="1"/>
          </p:cNvSpPr>
          <p:nvPr/>
        </p:nvSpPr>
        <p:spPr bwMode="auto">
          <a:xfrm>
            <a:off x="8915400" y="1587501"/>
            <a:ext cx="1195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2317" name="Rectangle 52"/>
          <p:cNvSpPr>
            <a:spLocks noChangeArrowheads="1"/>
          </p:cNvSpPr>
          <p:nvPr/>
        </p:nvSpPr>
        <p:spPr bwMode="auto">
          <a:xfrm>
            <a:off x="8394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8" name="Rectangle 54"/>
          <p:cNvSpPr>
            <a:spLocks noChangeArrowheads="1"/>
          </p:cNvSpPr>
          <p:nvPr/>
        </p:nvSpPr>
        <p:spPr bwMode="auto">
          <a:xfrm>
            <a:off x="90043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9" name="Rectangle 55"/>
          <p:cNvSpPr>
            <a:spLocks noChangeArrowheads="1"/>
          </p:cNvSpPr>
          <p:nvPr/>
        </p:nvSpPr>
        <p:spPr bwMode="auto">
          <a:xfrm>
            <a:off x="96139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20" name="Freeform 57"/>
          <p:cNvSpPr>
            <a:spLocks/>
          </p:cNvSpPr>
          <p:nvPr/>
        </p:nvSpPr>
        <p:spPr bwMode="auto">
          <a:xfrm>
            <a:off x="6765926" y="4203700"/>
            <a:ext cx="277813" cy="1358900"/>
          </a:xfrm>
          <a:custGeom>
            <a:avLst/>
            <a:gdLst>
              <a:gd name="T0" fmla="*/ 80963 w 175"/>
              <a:gd name="T1" fmla="*/ 1358900 h 856"/>
              <a:gd name="T2" fmla="*/ 28575 w 175"/>
              <a:gd name="T3" fmla="*/ 850900 h 856"/>
              <a:gd name="T4" fmla="*/ 257175 w 175"/>
              <a:gd name="T5" fmla="*/ 482600 h 856"/>
              <a:gd name="T6" fmla="*/ 155575 w 175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175"/>
              <a:gd name="T13" fmla="*/ 0 h 856"/>
              <a:gd name="T14" fmla="*/ 175 w 175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" h="856">
                <a:moveTo>
                  <a:pt x="51" y="856"/>
                </a:moveTo>
                <a:cubicBezTo>
                  <a:pt x="46" y="803"/>
                  <a:pt x="0" y="628"/>
                  <a:pt x="18" y="536"/>
                </a:cubicBezTo>
                <a:cubicBezTo>
                  <a:pt x="36" y="444"/>
                  <a:pt x="149" y="393"/>
                  <a:pt x="162" y="304"/>
                </a:cubicBezTo>
                <a:cubicBezTo>
                  <a:pt x="175" y="215"/>
                  <a:pt x="111" y="63"/>
                  <a:pt x="9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1" name="Freeform 58"/>
          <p:cNvSpPr>
            <a:spLocks/>
          </p:cNvSpPr>
          <p:nvPr/>
        </p:nvSpPr>
        <p:spPr bwMode="auto">
          <a:xfrm>
            <a:off x="7467600" y="4216400"/>
            <a:ext cx="685800" cy="1346200"/>
          </a:xfrm>
          <a:custGeom>
            <a:avLst/>
            <a:gdLst>
              <a:gd name="T0" fmla="*/ 0 w 790"/>
              <a:gd name="T1" fmla="*/ 1346200 h 832"/>
              <a:gd name="T2" fmla="*/ 84206 w 790"/>
              <a:gd name="T3" fmla="*/ 893152 h 832"/>
              <a:gd name="T4" fmla="*/ 463566 w 790"/>
              <a:gd name="T5" fmla="*/ 660156 h 832"/>
              <a:gd name="T6" fmla="*/ 685800 w 790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790"/>
              <a:gd name="T13" fmla="*/ 0 h 832"/>
              <a:gd name="T14" fmla="*/ 790 w 79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0" h="832">
                <a:moveTo>
                  <a:pt x="0" y="832"/>
                </a:moveTo>
                <a:cubicBezTo>
                  <a:pt x="16" y="785"/>
                  <a:pt x="8" y="623"/>
                  <a:pt x="97" y="552"/>
                </a:cubicBezTo>
                <a:cubicBezTo>
                  <a:pt x="186" y="481"/>
                  <a:pt x="418" y="500"/>
                  <a:pt x="534" y="408"/>
                </a:cubicBezTo>
                <a:cubicBezTo>
                  <a:pt x="650" y="316"/>
                  <a:pt x="737" y="85"/>
                  <a:pt x="79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2" name="Freeform 59"/>
          <p:cNvSpPr>
            <a:spLocks/>
          </p:cNvSpPr>
          <p:nvPr/>
        </p:nvSpPr>
        <p:spPr bwMode="auto">
          <a:xfrm>
            <a:off x="8077200" y="4203700"/>
            <a:ext cx="1270000" cy="1358900"/>
          </a:xfrm>
          <a:custGeom>
            <a:avLst/>
            <a:gdLst>
              <a:gd name="T0" fmla="*/ 0 w 1170"/>
              <a:gd name="T1" fmla="*/ 1358900 h 864"/>
              <a:gd name="T2" fmla="*/ 332154 w 1170"/>
              <a:gd name="T3" fmla="*/ 742362 h 864"/>
              <a:gd name="T4" fmla="*/ 966068 w 1170"/>
              <a:gd name="T5" fmla="*/ 415220 h 864"/>
              <a:gd name="T6" fmla="*/ 1270000 w 117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170"/>
              <a:gd name="T13" fmla="*/ 0 h 864"/>
              <a:gd name="T14" fmla="*/ 1170 w 117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" h="864">
                <a:moveTo>
                  <a:pt x="0" y="864"/>
                </a:moveTo>
                <a:cubicBezTo>
                  <a:pt x="51" y="799"/>
                  <a:pt x="158" y="572"/>
                  <a:pt x="306" y="472"/>
                </a:cubicBezTo>
                <a:cubicBezTo>
                  <a:pt x="454" y="372"/>
                  <a:pt x="746" y="343"/>
                  <a:pt x="890" y="264"/>
                </a:cubicBezTo>
                <a:cubicBezTo>
                  <a:pt x="1034" y="185"/>
                  <a:pt x="1112" y="55"/>
                  <a:pt x="11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3" name="Freeform 60"/>
          <p:cNvSpPr>
            <a:spLocks/>
          </p:cNvSpPr>
          <p:nvPr/>
        </p:nvSpPr>
        <p:spPr bwMode="auto">
          <a:xfrm>
            <a:off x="7086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4" name="Freeform 61"/>
          <p:cNvSpPr>
            <a:spLocks/>
          </p:cNvSpPr>
          <p:nvPr/>
        </p:nvSpPr>
        <p:spPr bwMode="auto">
          <a:xfrm>
            <a:off x="83058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5" name="Freeform 62"/>
          <p:cNvSpPr>
            <a:spLocks/>
          </p:cNvSpPr>
          <p:nvPr/>
        </p:nvSpPr>
        <p:spPr bwMode="auto">
          <a:xfrm>
            <a:off x="9499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6" name="Rectangle 63"/>
          <p:cNvSpPr>
            <a:spLocks noChangeArrowheads="1"/>
          </p:cNvSpPr>
          <p:nvPr/>
        </p:nvSpPr>
        <p:spPr bwMode="auto">
          <a:xfrm>
            <a:off x="4927601" y="53975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S</a:t>
            </a:r>
            <a:endParaRPr lang="en-US" altLang="lv-LV" b="1"/>
          </a:p>
        </p:txBody>
      </p:sp>
      <p:sp>
        <p:nvSpPr>
          <p:cNvPr id="12327" name="Rectangle 66"/>
          <p:cNvSpPr>
            <a:spLocks noChangeArrowheads="1"/>
          </p:cNvSpPr>
          <p:nvPr/>
        </p:nvSpPr>
        <p:spPr bwMode="auto">
          <a:xfrm>
            <a:off x="85598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l</a:t>
            </a:r>
            <a:endParaRPr lang="en-US" altLang="lv-LV"/>
          </a:p>
        </p:txBody>
      </p:sp>
      <p:sp>
        <p:nvSpPr>
          <p:cNvPr id="12328" name="Rectangle 67"/>
          <p:cNvSpPr>
            <a:spLocks noChangeArrowheads="1"/>
          </p:cNvSpPr>
          <p:nvPr/>
        </p:nvSpPr>
        <p:spPr bwMode="auto">
          <a:xfrm>
            <a:off x="61087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f</a:t>
            </a:r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3221466522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Comparing Sequence Implementations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3D3727-7592-49B0-AF82-746697CFE14F}" type="slidenum">
              <a:rPr lang="en-US" altLang="lv-LV" sz="1400"/>
              <a:pPr eaLnBrk="1" hangingPunct="1"/>
              <a:t>45</a:t>
            </a:fld>
            <a:endParaRPr lang="en-US" altLang="lv-LV" sz="1400"/>
          </a:p>
        </p:txBody>
      </p:sp>
      <p:graphicFrame>
        <p:nvGraphicFramePr>
          <p:cNvPr id="76909" name="Group 109"/>
          <p:cNvGraphicFramePr>
            <a:graphicFrameLocks noGrp="1"/>
          </p:cNvGraphicFramePr>
          <p:nvPr/>
        </p:nvGraphicFramePr>
        <p:xfrm>
          <a:off x="2438400" y="1616075"/>
          <a:ext cx="7620000" cy="45720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114243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258243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7137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64550"/>
                  </a:ext>
                </a:extLst>
              </a:tr>
              <a:tr h="219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size, 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27340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atIndex, indexOf, at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92037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begin, end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191575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set(p,e)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25233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set(i,e)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595519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insert(i,e), erase(i)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3461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insertBack, eraseBack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747565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insertFront, eraseFront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7946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insert(p,e), erase(p)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1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63383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Position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Position</a:t>
            </a:r>
            <a:r>
              <a:rPr lang="en-US" dirty="0" smtClean="0"/>
              <a:t> ADT models the notion of place within a data structure where a single object is stored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gives a unified view of diverse ways of storing data, such as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cell of an array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node of a linked list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Just one method: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object </a:t>
            </a:r>
            <a:r>
              <a:rPr lang="en-US" dirty="0" err="1" smtClean="0">
                <a:solidFill>
                  <a:schemeClr val="tx2"/>
                </a:solidFill>
              </a:rPr>
              <a:t>p.element</a:t>
            </a:r>
            <a:r>
              <a:rPr lang="en-US" dirty="0" smtClean="0"/>
              <a:t>(): returns the element at position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In C++ it is convenient to implement this as *</a:t>
            </a:r>
            <a:r>
              <a:rPr lang="en-US" dirty="0" smtClean="0">
                <a:solidFill>
                  <a:schemeClr val="tx2"/>
                </a:solidFill>
              </a:rPr>
              <a:t>p</a:t>
            </a:r>
            <a:endParaRPr lang="en-US" dirty="0" smtClean="0"/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E82FC1-A5D2-43C9-9F2B-1D9FAE1F2ADA}" type="slidenum">
              <a:rPr lang="en-US" altLang="lv-LV" sz="1400"/>
              <a:pPr eaLnBrk="1" hangingPunct="1"/>
              <a:t>46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216331897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Node List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The </a:t>
            </a:r>
            <a:r>
              <a:rPr lang="en-US" altLang="lv-LV" dirty="0" smtClean="0">
                <a:solidFill>
                  <a:schemeClr val="tx2"/>
                </a:solidFill>
              </a:rPr>
              <a:t>Node List</a:t>
            </a:r>
            <a:r>
              <a:rPr lang="en-US" altLang="lv-LV" dirty="0" smtClean="0"/>
              <a:t> ADT models a sequence of positions storing arbitrary objects</a:t>
            </a:r>
          </a:p>
          <a:p>
            <a:pPr eaLnBrk="1" hangingPunct="1"/>
            <a:r>
              <a:rPr lang="en-US" altLang="lv-LV" dirty="0" smtClean="0"/>
              <a:t>It establishes a before/after relation between positions</a:t>
            </a:r>
          </a:p>
          <a:p>
            <a:pPr eaLnBrk="1" hangingPunct="1"/>
            <a:r>
              <a:rPr lang="en-US" altLang="lv-LV" dirty="0" smtClean="0"/>
              <a:t>Generic methods:</a:t>
            </a:r>
          </a:p>
          <a:p>
            <a:pPr lvl="1" eaLnBrk="1" hangingPunct="1"/>
            <a:r>
              <a:rPr lang="en-US" altLang="lv-LV" dirty="0" smtClean="0">
                <a:solidFill>
                  <a:schemeClr val="tx2"/>
                </a:solidFill>
              </a:rPr>
              <a:t>size</a:t>
            </a:r>
            <a:r>
              <a:rPr lang="en-US" altLang="lv-LV" dirty="0" smtClean="0"/>
              <a:t>(), </a:t>
            </a:r>
            <a:r>
              <a:rPr lang="en-US" altLang="lv-LV" dirty="0" smtClean="0">
                <a:solidFill>
                  <a:schemeClr val="tx2"/>
                </a:solidFill>
              </a:rPr>
              <a:t>empty</a:t>
            </a:r>
            <a:r>
              <a:rPr lang="en-US" altLang="lv-LV" dirty="0" smtClean="0"/>
              <a:t>()</a:t>
            </a:r>
          </a:p>
          <a:p>
            <a:pPr lvl="1" eaLnBrk="1" hangingPunct="1"/>
            <a:endParaRPr lang="en-US" altLang="lv-LV" dirty="0"/>
          </a:p>
          <a:p>
            <a:pPr eaLnBrk="1" hangingPunct="1"/>
            <a:endParaRPr lang="en-US" altLang="lv-LV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begin</a:t>
            </a:r>
            <a:r>
              <a:rPr lang="en-US" dirty="0"/>
              <a:t>(), </a:t>
            </a:r>
            <a:r>
              <a:rPr lang="en-US" dirty="0">
                <a:solidFill>
                  <a:schemeClr val="tx2"/>
                </a:solidFill>
              </a:rPr>
              <a:t>end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Update methods: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insertFront</a:t>
            </a:r>
            <a:r>
              <a:rPr lang="en-US" dirty="0"/>
              <a:t>(e), </a:t>
            </a:r>
            <a:r>
              <a:rPr lang="en-US" dirty="0" err="1">
                <a:solidFill>
                  <a:schemeClr val="tx2"/>
                </a:solidFill>
              </a:rPr>
              <a:t>insertBack</a:t>
            </a:r>
            <a:r>
              <a:rPr lang="en-US" dirty="0"/>
              <a:t>(e)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removeFront</a:t>
            </a:r>
            <a:r>
              <a:rPr lang="en-US" dirty="0"/>
              <a:t>(), </a:t>
            </a:r>
            <a:r>
              <a:rPr lang="en-US" dirty="0" err="1">
                <a:solidFill>
                  <a:schemeClr val="tx2"/>
                </a:solidFill>
              </a:rPr>
              <a:t>removeBack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Iterator-based update: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insert</a:t>
            </a:r>
            <a:r>
              <a:rPr lang="en-US" dirty="0"/>
              <a:t>(p, 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remove</a:t>
            </a:r>
            <a:r>
              <a:rPr lang="en-US" dirty="0"/>
              <a:t>(p)</a:t>
            </a:r>
          </a:p>
          <a:p>
            <a:endParaRPr lang="lv-LV" dirty="0"/>
          </a:p>
        </p:txBody>
      </p:sp>
      <p:sp>
        <p:nvSpPr>
          <p:cNvPr id="51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42EB8C-686A-40DA-81CC-50AB39A25999}" type="slidenum">
              <a:rPr lang="en-US" altLang="lv-LV" sz="1400"/>
              <a:pPr eaLnBrk="1" hangingPunct="1"/>
              <a:t>47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867053244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Doubly Linked List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27690" cy="2514599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A doubly linked list provides a natural implementation of the Node List ADT</a:t>
            </a:r>
          </a:p>
          <a:p>
            <a:pPr eaLnBrk="1" hangingPunct="1"/>
            <a:r>
              <a:rPr lang="en-US" altLang="lv-LV" sz="2000" dirty="0"/>
              <a:t>Nodes implement Position and store:</a:t>
            </a:r>
          </a:p>
          <a:p>
            <a:pPr lvl="1" eaLnBrk="1" hangingPunct="1"/>
            <a:r>
              <a:rPr lang="en-US" altLang="lv-LV" sz="1800" dirty="0"/>
              <a:t>element</a:t>
            </a:r>
          </a:p>
          <a:p>
            <a:pPr lvl="1" eaLnBrk="1" hangingPunct="1"/>
            <a:r>
              <a:rPr lang="en-US" altLang="lv-LV" sz="1800" dirty="0"/>
              <a:t>link to the previous node</a:t>
            </a:r>
          </a:p>
          <a:p>
            <a:pPr lvl="1" eaLnBrk="1" hangingPunct="1"/>
            <a:r>
              <a:rPr lang="en-US" altLang="lv-LV" sz="1800" dirty="0"/>
              <a:t>link to the next node</a:t>
            </a:r>
          </a:p>
          <a:p>
            <a:pPr eaLnBrk="1" hangingPunct="1"/>
            <a:r>
              <a:rPr lang="en-US" altLang="lv-LV" sz="2000" dirty="0"/>
              <a:t>Special trailer and header nodes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04046A-E488-4CCD-8A77-2E57C0A6B144}" type="slidenum">
              <a:rPr lang="en-US" altLang="lv-LV" sz="1400"/>
              <a:pPr eaLnBrk="1" hangingPunct="1"/>
              <a:t>48</a:t>
            </a:fld>
            <a:endParaRPr lang="en-US" altLang="lv-LV" sz="140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879792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9296401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979487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53" name="AutoShape 10"/>
          <p:cNvCxnSpPr>
            <a:cxnSpLocks noChangeShapeType="1"/>
          </p:cNvCxnSpPr>
          <p:nvPr/>
        </p:nvCxnSpPr>
        <p:spPr bwMode="auto">
          <a:xfrm rot="10800000">
            <a:off x="8299451" y="2390776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AutoShape 12"/>
          <p:cNvCxnSpPr>
            <a:cxnSpLocks noChangeShapeType="1"/>
          </p:cNvCxnSpPr>
          <p:nvPr/>
        </p:nvCxnSpPr>
        <p:spPr bwMode="auto">
          <a:xfrm flipV="1">
            <a:off x="10044113" y="2390776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3"/>
          <p:cNvCxnSpPr>
            <a:cxnSpLocks noChangeShapeType="1"/>
            <a:endCxn id="6158" idx="0"/>
          </p:cNvCxnSpPr>
          <p:nvPr/>
        </p:nvCxnSpPr>
        <p:spPr bwMode="auto">
          <a:xfrm rot="16200000" flipH="1">
            <a:off x="9280525" y="30305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8215314" y="1993901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prev</a:t>
            </a:r>
          </a:p>
        </p:txBody>
      </p:sp>
      <p:sp>
        <p:nvSpPr>
          <p:cNvPr id="6157" name="Text Box 15"/>
          <p:cNvSpPr txBox="1">
            <a:spLocks noChangeArrowheads="1"/>
          </p:cNvSpPr>
          <p:nvPr/>
        </p:nvSpPr>
        <p:spPr bwMode="auto">
          <a:xfrm>
            <a:off x="10147301" y="19939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next</a:t>
            </a:r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9191626" y="3303589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3429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0" name="Rectangle 35"/>
          <p:cNvSpPr>
            <a:spLocks noChangeArrowheads="1"/>
          </p:cNvSpPr>
          <p:nvPr/>
        </p:nvSpPr>
        <p:spPr bwMode="auto">
          <a:xfrm>
            <a:off x="3733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1" name="Rectangle 36"/>
          <p:cNvSpPr>
            <a:spLocks noChangeArrowheads="1"/>
          </p:cNvSpPr>
          <p:nvPr/>
        </p:nvSpPr>
        <p:spPr bwMode="auto">
          <a:xfrm>
            <a:off x="4038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2" name="Freeform 40"/>
          <p:cNvSpPr>
            <a:spLocks/>
          </p:cNvSpPr>
          <p:nvPr/>
        </p:nvSpPr>
        <p:spPr bwMode="auto">
          <a:xfrm>
            <a:off x="4191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3" name="Rectangle 44"/>
          <p:cNvSpPr>
            <a:spLocks noChangeArrowheads="1"/>
          </p:cNvSpPr>
          <p:nvPr/>
        </p:nvSpPr>
        <p:spPr bwMode="auto">
          <a:xfrm>
            <a:off x="4953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4" name="Rectangle 45"/>
          <p:cNvSpPr>
            <a:spLocks noChangeArrowheads="1"/>
          </p:cNvSpPr>
          <p:nvPr/>
        </p:nvSpPr>
        <p:spPr bwMode="auto">
          <a:xfrm>
            <a:off x="5257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5" name="Rectangle 46"/>
          <p:cNvSpPr>
            <a:spLocks noChangeArrowheads="1"/>
          </p:cNvSpPr>
          <p:nvPr/>
        </p:nvSpPr>
        <p:spPr bwMode="auto">
          <a:xfrm>
            <a:off x="5562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6" name="Freeform 47"/>
          <p:cNvSpPr>
            <a:spLocks/>
          </p:cNvSpPr>
          <p:nvPr/>
        </p:nvSpPr>
        <p:spPr bwMode="auto">
          <a:xfrm>
            <a:off x="5715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7" name="Rectangle 50"/>
          <p:cNvSpPr>
            <a:spLocks noChangeArrowheads="1"/>
          </p:cNvSpPr>
          <p:nvPr/>
        </p:nvSpPr>
        <p:spPr bwMode="auto">
          <a:xfrm>
            <a:off x="6477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8" name="Rectangle 51"/>
          <p:cNvSpPr>
            <a:spLocks noChangeArrowheads="1"/>
          </p:cNvSpPr>
          <p:nvPr/>
        </p:nvSpPr>
        <p:spPr bwMode="auto">
          <a:xfrm>
            <a:off x="6781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9" name="Rectangle 52"/>
          <p:cNvSpPr>
            <a:spLocks noChangeArrowheads="1"/>
          </p:cNvSpPr>
          <p:nvPr/>
        </p:nvSpPr>
        <p:spPr bwMode="auto">
          <a:xfrm>
            <a:off x="7086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0" name="Freeform 53"/>
          <p:cNvSpPr>
            <a:spLocks/>
          </p:cNvSpPr>
          <p:nvPr/>
        </p:nvSpPr>
        <p:spPr bwMode="auto">
          <a:xfrm>
            <a:off x="7239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1" name="Rectangle 56"/>
          <p:cNvSpPr>
            <a:spLocks noChangeArrowheads="1"/>
          </p:cNvSpPr>
          <p:nvPr/>
        </p:nvSpPr>
        <p:spPr bwMode="auto">
          <a:xfrm>
            <a:off x="8001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2" name="Rectangle 57"/>
          <p:cNvSpPr>
            <a:spLocks noChangeArrowheads="1"/>
          </p:cNvSpPr>
          <p:nvPr/>
        </p:nvSpPr>
        <p:spPr bwMode="auto">
          <a:xfrm>
            <a:off x="8305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3" name="Rectangle 58"/>
          <p:cNvSpPr>
            <a:spLocks noChangeArrowheads="1"/>
          </p:cNvSpPr>
          <p:nvPr/>
        </p:nvSpPr>
        <p:spPr bwMode="auto">
          <a:xfrm>
            <a:off x="8610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4" name="Freeform 41"/>
          <p:cNvSpPr>
            <a:spLocks/>
          </p:cNvSpPr>
          <p:nvPr/>
        </p:nvSpPr>
        <p:spPr bwMode="auto">
          <a:xfrm rot="10800000">
            <a:off x="4343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5" name="Freeform 48"/>
          <p:cNvSpPr>
            <a:spLocks/>
          </p:cNvSpPr>
          <p:nvPr/>
        </p:nvSpPr>
        <p:spPr bwMode="auto">
          <a:xfrm rot="10800000">
            <a:off x="5867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6" name="Freeform 54"/>
          <p:cNvSpPr>
            <a:spLocks/>
          </p:cNvSpPr>
          <p:nvPr/>
        </p:nvSpPr>
        <p:spPr bwMode="auto">
          <a:xfrm rot="10800000">
            <a:off x="7391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7" name="Freeform 63"/>
          <p:cNvSpPr>
            <a:spLocks/>
          </p:cNvSpPr>
          <p:nvPr/>
        </p:nvSpPr>
        <p:spPr bwMode="auto">
          <a:xfrm>
            <a:off x="381317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8" name="Freeform 64"/>
          <p:cNvSpPr>
            <a:spLocks/>
          </p:cNvSpPr>
          <p:nvPr/>
        </p:nvSpPr>
        <p:spPr bwMode="auto">
          <a:xfrm>
            <a:off x="533400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9" name="Freeform 65"/>
          <p:cNvSpPr>
            <a:spLocks/>
          </p:cNvSpPr>
          <p:nvPr/>
        </p:nvSpPr>
        <p:spPr bwMode="auto">
          <a:xfrm>
            <a:off x="685482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0" name="Freeform 66"/>
          <p:cNvSpPr>
            <a:spLocks/>
          </p:cNvSpPr>
          <p:nvPr/>
        </p:nvSpPr>
        <p:spPr bwMode="auto">
          <a:xfrm>
            <a:off x="837565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6181" name="Picture 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673725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2" name="Picture 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673725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3" name="Picture 6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673725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4" name="Picture 7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673725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185" name="Rectangle 72"/>
          <p:cNvSpPr>
            <a:spLocks noChangeArrowheads="1"/>
          </p:cNvSpPr>
          <p:nvPr/>
        </p:nvSpPr>
        <p:spPr bwMode="auto">
          <a:xfrm>
            <a:off x="9525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6" name="Rectangle 73"/>
          <p:cNvSpPr>
            <a:spLocks noChangeArrowheads="1"/>
          </p:cNvSpPr>
          <p:nvPr/>
        </p:nvSpPr>
        <p:spPr bwMode="auto">
          <a:xfrm>
            <a:off x="2514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7" name="Freeform 74"/>
          <p:cNvSpPr>
            <a:spLocks/>
          </p:cNvSpPr>
          <p:nvPr/>
        </p:nvSpPr>
        <p:spPr bwMode="auto">
          <a:xfrm>
            <a:off x="8763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8" name="Freeform 75"/>
          <p:cNvSpPr>
            <a:spLocks/>
          </p:cNvSpPr>
          <p:nvPr/>
        </p:nvSpPr>
        <p:spPr bwMode="auto">
          <a:xfrm rot="10800000">
            <a:off x="8915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9" name="Freeform 76"/>
          <p:cNvSpPr>
            <a:spLocks/>
          </p:cNvSpPr>
          <p:nvPr/>
        </p:nvSpPr>
        <p:spPr bwMode="auto">
          <a:xfrm>
            <a:off x="2667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0" name="Freeform 77"/>
          <p:cNvSpPr>
            <a:spLocks/>
          </p:cNvSpPr>
          <p:nvPr/>
        </p:nvSpPr>
        <p:spPr bwMode="auto">
          <a:xfrm rot="10800000">
            <a:off x="2819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1" name="Text Box 78"/>
          <p:cNvSpPr txBox="1">
            <a:spLocks noChangeArrowheads="1"/>
          </p:cNvSpPr>
          <p:nvPr/>
        </p:nvSpPr>
        <p:spPr bwMode="auto">
          <a:xfrm>
            <a:off x="9217025" y="44799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trailer</a:t>
            </a:r>
          </a:p>
        </p:txBody>
      </p:sp>
      <p:sp>
        <p:nvSpPr>
          <p:cNvPr id="6192" name="Text Box 79"/>
          <p:cNvSpPr txBox="1">
            <a:spLocks noChangeArrowheads="1"/>
          </p:cNvSpPr>
          <p:nvPr/>
        </p:nvSpPr>
        <p:spPr bwMode="auto">
          <a:xfrm>
            <a:off x="2149476" y="4556125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header</a:t>
            </a:r>
          </a:p>
        </p:txBody>
      </p:sp>
      <p:sp>
        <p:nvSpPr>
          <p:cNvPr id="6193" name="AutoShape 82"/>
          <p:cNvSpPr>
            <a:spLocks noChangeArrowheads="1"/>
          </p:cNvSpPr>
          <p:nvPr/>
        </p:nvSpPr>
        <p:spPr bwMode="auto">
          <a:xfrm>
            <a:off x="3200400" y="4556124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4" name="Text Box 83"/>
          <p:cNvSpPr txBox="1">
            <a:spLocks noChangeArrowheads="1"/>
          </p:cNvSpPr>
          <p:nvPr/>
        </p:nvSpPr>
        <p:spPr bwMode="auto">
          <a:xfrm>
            <a:off x="7135814" y="4540250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6195" name="AutoShape 84"/>
          <p:cNvSpPr>
            <a:spLocks noChangeArrowheads="1"/>
          </p:cNvSpPr>
          <p:nvPr/>
        </p:nvSpPr>
        <p:spPr bwMode="auto">
          <a:xfrm>
            <a:off x="3429000" y="5546724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6" name="Text Box 85"/>
          <p:cNvSpPr txBox="1">
            <a:spLocks noChangeArrowheads="1"/>
          </p:cNvSpPr>
          <p:nvPr/>
        </p:nvSpPr>
        <p:spPr bwMode="auto">
          <a:xfrm>
            <a:off x="7872414" y="6308725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197" name="Text Box 87"/>
          <p:cNvSpPr txBox="1">
            <a:spLocks noChangeArrowheads="1"/>
          </p:cNvSpPr>
          <p:nvPr/>
        </p:nvSpPr>
        <p:spPr bwMode="auto">
          <a:xfrm>
            <a:off x="10363200" y="3352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</a:t>
            </a:r>
          </a:p>
        </p:txBody>
      </p:sp>
      <p:sp>
        <p:nvSpPr>
          <p:cNvPr id="6198" name="AutoShape 88"/>
          <p:cNvSpPr>
            <a:spLocks noChangeArrowheads="1"/>
          </p:cNvSpPr>
          <p:nvPr/>
        </p:nvSpPr>
        <p:spPr bwMode="auto">
          <a:xfrm>
            <a:off x="7924800" y="19050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545198309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operation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(p, x), which inserts x before p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B7F3AA-2509-4182-8D20-8E3E41C533D0}" type="slidenum">
              <a:rPr lang="en-US" altLang="lv-LV" sz="1400"/>
              <a:pPr eaLnBrk="1" hangingPunct="1"/>
              <a:t>49</a:t>
            </a:fld>
            <a:endParaRPr lang="en-US" altLang="lv-LV" sz="1400"/>
          </a:p>
        </p:txBody>
      </p:sp>
      <p:sp>
        <p:nvSpPr>
          <p:cNvPr id="7172" name="AutoShape 157"/>
          <p:cNvSpPr>
            <a:spLocks noChangeArrowheads="1"/>
          </p:cNvSpPr>
          <p:nvPr/>
        </p:nvSpPr>
        <p:spPr bwMode="auto">
          <a:xfrm>
            <a:off x="6324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5" name="Rectangle 5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6" name="Rectangle 5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7" name="Rectangle 5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8" name="Freeform 53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79" name="Rectangle 54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0" name="Rectangle 55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1" name="Rectangle 56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2" name="Freeform 57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3" name="Rectangle 58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4" name="Rectangle 59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5" name="Rectangle 60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6" name="Freeform 6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7" name="Rectangle 6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8" name="Rectangle 6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9" name="Rectangle 64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0" name="Freeform 65"/>
          <p:cNvSpPr>
            <a:spLocks/>
          </p:cNvSpPr>
          <p:nvPr/>
        </p:nvSpPr>
        <p:spPr bwMode="auto">
          <a:xfrm rot="10800000">
            <a:off x="4572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1" name="Freeform 66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2" name="Freeform 67"/>
          <p:cNvSpPr>
            <a:spLocks/>
          </p:cNvSpPr>
          <p:nvPr/>
        </p:nvSpPr>
        <p:spPr bwMode="auto">
          <a:xfrm rot="10800000">
            <a:off x="7620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3" name="Rectangle 72"/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4" name="Rectangle 73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5" name="Freeform 74"/>
          <p:cNvSpPr>
            <a:spLocks/>
          </p:cNvSpPr>
          <p:nvPr/>
        </p:nvSpPr>
        <p:spPr bwMode="auto">
          <a:xfrm>
            <a:off x="899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6" name="Freeform 75"/>
          <p:cNvSpPr>
            <a:spLocks/>
          </p:cNvSpPr>
          <p:nvPr/>
        </p:nvSpPr>
        <p:spPr bwMode="auto">
          <a:xfrm rot="10800000">
            <a:off x="914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7" name="Freeform 76"/>
          <p:cNvSpPr>
            <a:spLocks/>
          </p:cNvSpPr>
          <p:nvPr/>
        </p:nvSpPr>
        <p:spPr bwMode="auto">
          <a:xfrm>
            <a:off x="2895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8" name="Freeform 77"/>
          <p:cNvSpPr>
            <a:spLocks/>
          </p:cNvSpPr>
          <p:nvPr/>
        </p:nvSpPr>
        <p:spPr bwMode="auto">
          <a:xfrm rot="10800000">
            <a:off x="3048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9" name="Text Box 78"/>
          <p:cNvSpPr txBox="1">
            <a:spLocks noChangeArrowheads="1"/>
          </p:cNvSpPr>
          <p:nvPr/>
        </p:nvSpPr>
        <p:spPr bwMode="auto">
          <a:xfrm>
            <a:off x="3925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00" name="Text Box 79"/>
          <p:cNvSpPr txBox="1">
            <a:spLocks noChangeArrowheads="1"/>
          </p:cNvSpPr>
          <p:nvPr/>
        </p:nvSpPr>
        <p:spPr bwMode="auto">
          <a:xfrm>
            <a:off x="5449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01" name="Text Box 80"/>
          <p:cNvSpPr txBox="1">
            <a:spLocks noChangeArrowheads="1"/>
          </p:cNvSpPr>
          <p:nvPr/>
        </p:nvSpPr>
        <p:spPr bwMode="auto">
          <a:xfrm>
            <a:off x="6973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02" name="Text Box 81"/>
          <p:cNvSpPr txBox="1">
            <a:spLocks noChangeArrowheads="1"/>
          </p:cNvSpPr>
          <p:nvPr/>
        </p:nvSpPr>
        <p:spPr bwMode="auto">
          <a:xfrm>
            <a:off x="8497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03" name="Rectangle 4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4" name="Rectangle 5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5" name="Rectangle 6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6" name="Freeform 7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07" name="Rectangle 8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8" name="Rectangle 9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9" name="Rectangle 10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0" name="Freeform 11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11" name="Group 117"/>
          <p:cNvGrpSpPr>
            <a:grpSpLocks/>
          </p:cNvGrpSpPr>
          <p:nvPr/>
        </p:nvGrpSpPr>
        <p:grpSpPr bwMode="auto">
          <a:xfrm>
            <a:off x="6705600" y="2286000"/>
            <a:ext cx="914400" cy="304800"/>
            <a:chOff x="4224" y="1728"/>
            <a:chExt cx="576" cy="192"/>
          </a:xfrm>
        </p:grpSpPr>
        <p:sp>
          <p:nvSpPr>
            <p:cNvPr id="7258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9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60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12" name="Freeform 19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3" name="Freeform 20"/>
          <p:cNvSpPr>
            <a:spLocks/>
          </p:cNvSpPr>
          <p:nvPr/>
        </p:nvSpPr>
        <p:spPr bwMode="auto">
          <a:xfrm rot="10800000">
            <a:off x="6096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4" name="Rectangle 30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5" name="Rectangle 31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6" name="Freeform 32"/>
          <p:cNvSpPr>
            <a:spLocks/>
          </p:cNvSpPr>
          <p:nvPr/>
        </p:nvSpPr>
        <p:spPr bwMode="auto">
          <a:xfrm>
            <a:off x="7467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7" name="Freeform 33"/>
          <p:cNvSpPr>
            <a:spLocks/>
          </p:cNvSpPr>
          <p:nvPr/>
        </p:nvSpPr>
        <p:spPr bwMode="auto">
          <a:xfrm rot="10800000">
            <a:off x="7620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8" name="Freeform 34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9" name="Freeform 35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0" name="Text Box 43"/>
          <p:cNvSpPr txBox="1">
            <a:spLocks noChangeArrowheads="1"/>
          </p:cNvSpPr>
          <p:nvPr/>
        </p:nvSpPr>
        <p:spPr bwMode="auto">
          <a:xfrm>
            <a:off x="3940176" y="220027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21" name="Text Box 45"/>
          <p:cNvSpPr txBox="1">
            <a:spLocks noChangeArrowheads="1"/>
          </p:cNvSpPr>
          <p:nvPr/>
        </p:nvSpPr>
        <p:spPr bwMode="auto">
          <a:xfrm>
            <a:off x="5437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22" name="Text Box 47"/>
          <p:cNvSpPr txBox="1">
            <a:spLocks noChangeArrowheads="1"/>
          </p:cNvSpPr>
          <p:nvPr/>
        </p:nvSpPr>
        <p:spPr bwMode="auto">
          <a:xfrm>
            <a:off x="6961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23" name="Text Box 115"/>
          <p:cNvSpPr txBox="1">
            <a:spLocks noChangeArrowheads="1"/>
          </p:cNvSpPr>
          <p:nvPr/>
        </p:nvSpPr>
        <p:spPr bwMode="auto">
          <a:xfrm>
            <a:off x="6948488" y="18288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24" name="Rectangle 120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5" name="Rectangle 121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6" name="Rectangle 122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7" name="Freeform 123"/>
          <p:cNvSpPr>
            <a:spLocks/>
          </p:cNvSpPr>
          <p:nvPr/>
        </p:nvSpPr>
        <p:spPr bwMode="auto">
          <a:xfrm>
            <a:off x="4419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8" name="Rectangle 124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9" name="Rectangle 125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0" name="Rectangle 126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1" name="Freeform 127"/>
          <p:cNvSpPr>
            <a:spLocks/>
          </p:cNvSpPr>
          <p:nvPr/>
        </p:nvSpPr>
        <p:spPr bwMode="auto">
          <a:xfrm>
            <a:off x="5943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32" name="Group 128"/>
          <p:cNvGrpSpPr>
            <a:grpSpLocks/>
          </p:cNvGrpSpPr>
          <p:nvPr/>
        </p:nvGrpSpPr>
        <p:grpSpPr bwMode="auto">
          <a:xfrm>
            <a:off x="8229600" y="3657600"/>
            <a:ext cx="914400" cy="304800"/>
            <a:chOff x="4224" y="1728"/>
            <a:chExt cx="576" cy="192"/>
          </a:xfrm>
        </p:grpSpPr>
        <p:sp>
          <p:nvSpPr>
            <p:cNvPr id="7255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6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7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33" name="Freeform 132"/>
          <p:cNvSpPr>
            <a:spLocks/>
          </p:cNvSpPr>
          <p:nvPr/>
        </p:nvSpPr>
        <p:spPr bwMode="auto">
          <a:xfrm rot="10800000">
            <a:off x="4572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4" name="Freeform 133"/>
          <p:cNvSpPr>
            <a:spLocks/>
          </p:cNvSpPr>
          <p:nvPr/>
        </p:nvSpPr>
        <p:spPr bwMode="auto">
          <a:xfrm>
            <a:off x="6094413" y="3810001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5" name="Rectangle 137"/>
          <p:cNvSpPr>
            <a:spLocks noChangeArrowheads="1"/>
          </p:cNvSpPr>
          <p:nvPr/>
        </p:nvSpPr>
        <p:spPr bwMode="auto">
          <a:xfrm>
            <a:off x="975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6" name="Rectangle 138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7" name="Freeform 139"/>
          <p:cNvSpPr>
            <a:spLocks/>
          </p:cNvSpPr>
          <p:nvPr/>
        </p:nvSpPr>
        <p:spPr bwMode="auto">
          <a:xfrm>
            <a:off x="899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8" name="Freeform 140"/>
          <p:cNvSpPr>
            <a:spLocks/>
          </p:cNvSpPr>
          <p:nvPr/>
        </p:nvSpPr>
        <p:spPr bwMode="auto">
          <a:xfrm rot="10800000">
            <a:off x="914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9" name="Freeform 141"/>
          <p:cNvSpPr>
            <a:spLocks/>
          </p:cNvSpPr>
          <p:nvPr/>
        </p:nvSpPr>
        <p:spPr bwMode="auto">
          <a:xfrm>
            <a:off x="2895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0" name="Freeform 142"/>
          <p:cNvSpPr>
            <a:spLocks/>
          </p:cNvSpPr>
          <p:nvPr/>
        </p:nvSpPr>
        <p:spPr bwMode="auto">
          <a:xfrm rot="10800000">
            <a:off x="3048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1" name="Text Box 143"/>
          <p:cNvSpPr txBox="1">
            <a:spLocks noChangeArrowheads="1"/>
          </p:cNvSpPr>
          <p:nvPr/>
        </p:nvSpPr>
        <p:spPr bwMode="auto">
          <a:xfrm>
            <a:off x="3922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42" name="Text Box 144"/>
          <p:cNvSpPr txBox="1">
            <a:spLocks noChangeArrowheads="1"/>
          </p:cNvSpPr>
          <p:nvPr/>
        </p:nvSpPr>
        <p:spPr bwMode="auto">
          <a:xfrm>
            <a:off x="5446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43" name="Text Box 145"/>
          <p:cNvSpPr txBox="1">
            <a:spLocks noChangeArrowheads="1"/>
          </p:cNvSpPr>
          <p:nvPr/>
        </p:nvSpPr>
        <p:spPr bwMode="auto">
          <a:xfrm>
            <a:off x="8494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44" name="Text Box 146"/>
          <p:cNvSpPr txBox="1">
            <a:spLocks noChangeArrowheads="1"/>
          </p:cNvSpPr>
          <p:nvPr/>
        </p:nvSpPr>
        <p:spPr bwMode="auto">
          <a:xfrm>
            <a:off x="8534401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45" name="Rectangle 147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6" name="Rectangle 148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7" name="Rectangle 149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8" name="Text Box 151"/>
          <p:cNvSpPr txBox="1">
            <a:spLocks noChangeArrowheads="1"/>
          </p:cNvSpPr>
          <p:nvPr/>
        </p:nvSpPr>
        <p:spPr bwMode="auto">
          <a:xfrm>
            <a:off x="6970713" y="41814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49" name="Freeform 152"/>
          <p:cNvSpPr>
            <a:spLocks/>
          </p:cNvSpPr>
          <p:nvPr/>
        </p:nvSpPr>
        <p:spPr bwMode="auto">
          <a:xfrm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0" name="Freeform 153"/>
          <p:cNvSpPr>
            <a:spLocks/>
          </p:cNvSpPr>
          <p:nvPr/>
        </p:nvSpPr>
        <p:spPr bwMode="auto">
          <a:xfrm flipH="1">
            <a:off x="7467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1" name="Text Box 154"/>
          <p:cNvSpPr txBox="1">
            <a:spLocks noChangeArrowheads="1"/>
          </p:cNvSpPr>
          <p:nvPr/>
        </p:nvSpPr>
        <p:spPr bwMode="auto">
          <a:xfrm>
            <a:off x="7620001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  <p:sp>
        <p:nvSpPr>
          <p:cNvPr id="7252" name="Text Box 155"/>
          <p:cNvSpPr txBox="1">
            <a:spLocks noChangeArrowheads="1"/>
          </p:cNvSpPr>
          <p:nvPr/>
        </p:nvSpPr>
        <p:spPr bwMode="auto">
          <a:xfrm>
            <a:off x="8534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53" name="Text Box 156"/>
          <p:cNvSpPr txBox="1">
            <a:spLocks noChangeArrowheads="1"/>
          </p:cNvSpPr>
          <p:nvPr/>
        </p:nvSpPr>
        <p:spPr bwMode="auto">
          <a:xfrm>
            <a:off x="7010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577988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The Stack ADT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The </a:t>
            </a:r>
            <a:r>
              <a:rPr lang="en-US" altLang="lv-LV" sz="2400" dirty="0">
                <a:solidFill>
                  <a:schemeClr val="tx2"/>
                </a:solidFill>
              </a:rPr>
              <a:t>Stack</a:t>
            </a:r>
            <a:r>
              <a:rPr lang="en-US" altLang="lv-LV" sz="2400" dirty="0"/>
              <a:t> ADT stores arbitrary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Insertions and deletions follow the last-in first-out scheme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Think of a spring-loaded plate </a:t>
            </a:r>
            <a:r>
              <a:rPr lang="en-US" altLang="lv-LV" sz="2400" dirty="0" smtClean="0"/>
              <a:t>dispenser</a:t>
            </a:r>
            <a:endParaRPr lang="en-US" altLang="lv-LV" sz="2400" dirty="0"/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Main 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b="1" dirty="0">
                <a:solidFill>
                  <a:schemeClr val="tx2"/>
                </a:solidFill>
              </a:rPr>
              <a:t>push</a:t>
            </a:r>
            <a:r>
              <a:rPr lang="en-US" altLang="lv-LV" sz="2000" b="1" dirty="0"/>
              <a:t>(object):</a:t>
            </a:r>
            <a:r>
              <a:rPr lang="en-US" altLang="lv-LV" sz="2000" dirty="0"/>
              <a:t> inserts an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b="1" dirty="0"/>
              <a:t>object </a:t>
            </a:r>
            <a:r>
              <a:rPr lang="en-US" altLang="lv-LV" sz="2000" b="1" dirty="0">
                <a:solidFill>
                  <a:schemeClr val="tx2"/>
                </a:solidFill>
              </a:rPr>
              <a:t>pop</a:t>
            </a:r>
            <a:r>
              <a:rPr lang="en-US" altLang="lv-LV" sz="2000" b="1" dirty="0"/>
              <a:t>(): </a:t>
            </a:r>
            <a:r>
              <a:rPr lang="en-US" altLang="lv-LV" sz="2000" dirty="0"/>
              <a:t>removes the last inserted </a:t>
            </a:r>
            <a:r>
              <a:rPr lang="en-US" altLang="lv-LV" sz="2000" dirty="0" smtClean="0"/>
              <a:t>element</a:t>
            </a:r>
            <a:endParaRPr lang="en-US" altLang="lv-LV" sz="2400" dirty="0" smtClean="0"/>
          </a:p>
          <a:p>
            <a:pPr eaLnBrk="1" hangingPunct="1"/>
            <a:r>
              <a:rPr lang="en-US" altLang="lv-LV" sz="2400" dirty="0" smtClean="0"/>
              <a:t>More </a:t>
            </a:r>
            <a:r>
              <a:rPr lang="en-US" altLang="lv-LV" sz="2400" dirty="0"/>
              <a:t>stack operations:</a:t>
            </a:r>
          </a:p>
          <a:p>
            <a:pPr lvl="1" eaLnBrk="1" hangingPunct="1"/>
            <a:r>
              <a:rPr lang="en-US" altLang="lv-LV" sz="2000" b="1" dirty="0"/>
              <a:t>object </a:t>
            </a:r>
            <a:r>
              <a:rPr lang="en-US" altLang="lv-LV" sz="2000" b="1" dirty="0">
                <a:solidFill>
                  <a:schemeClr val="tx2"/>
                </a:solidFill>
              </a:rPr>
              <a:t>top</a:t>
            </a:r>
            <a:r>
              <a:rPr lang="en-US" altLang="lv-LV" sz="2000" b="1" dirty="0"/>
              <a:t>(): </a:t>
            </a:r>
            <a:r>
              <a:rPr lang="en-US" altLang="lv-LV" sz="2000" dirty="0"/>
              <a:t>returns the last inserted element without removing it</a:t>
            </a:r>
          </a:p>
          <a:p>
            <a:pPr lvl="1" eaLnBrk="1" hangingPunct="1"/>
            <a:r>
              <a:rPr lang="en-US" altLang="lv-LV" sz="2000" b="1" dirty="0"/>
              <a:t>integer </a:t>
            </a:r>
            <a:r>
              <a:rPr lang="en-US" altLang="lv-LV" sz="2000" b="1" dirty="0">
                <a:solidFill>
                  <a:schemeClr val="tx2"/>
                </a:solidFill>
              </a:rPr>
              <a:t>size</a:t>
            </a:r>
            <a:r>
              <a:rPr lang="en-US" altLang="lv-LV" sz="2000" b="1" dirty="0"/>
              <a:t>():</a:t>
            </a:r>
            <a:r>
              <a:rPr lang="en-US" altLang="lv-LV" sz="2000" dirty="0"/>
              <a:t> returns the number of elements stored</a:t>
            </a:r>
          </a:p>
          <a:p>
            <a:pPr lvl="1" eaLnBrk="1" hangingPunct="1"/>
            <a:r>
              <a:rPr lang="en-US" altLang="lv-LV" sz="2000" b="1" dirty="0" err="1"/>
              <a:t>boolean</a:t>
            </a:r>
            <a:r>
              <a:rPr lang="en-US" altLang="lv-LV" sz="2000" b="1" dirty="0"/>
              <a:t> </a:t>
            </a:r>
            <a:r>
              <a:rPr lang="en-US" altLang="lv-LV" sz="2000" b="1" dirty="0">
                <a:solidFill>
                  <a:schemeClr val="tx2"/>
                </a:solidFill>
              </a:rPr>
              <a:t>empty</a:t>
            </a:r>
            <a:r>
              <a:rPr lang="en-US" altLang="lv-LV" sz="2000" b="1" dirty="0"/>
              <a:t>():</a:t>
            </a:r>
            <a:r>
              <a:rPr lang="en-US" altLang="lv-LV" sz="2000" dirty="0"/>
              <a:t> indicates whether no elements are stored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2DAC42-BD39-45EC-8A5F-1CFD1D547818}" type="slidenum">
              <a:rPr lang="en-US" altLang="lv-LV" sz="1400"/>
              <a:pPr eaLnBrk="1" hangingPunct="1"/>
              <a:t>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68296856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 Algorithm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/>
              <a:t>Algorithm </a:t>
            </a:r>
            <a:r>
              <a:rPr lang="en-US" altLang="lv-LV">
                <a:solidFill>
                  <a:schemeClr val="tx2"/>
                </a:solidFill>
              </a:rPr>
              <a:t>insert</a:t>
            </a:r>
            <a:r>
              <a:rPr lang="en-US" altLang="lv-LV"/>
              <a:t>(p, e): </a:t>
            </a:r>
            <a:r>
              <a:rPr lang="en-US" altLang="lv-LV">
                <a:solidFill>
                  <a:srgbClr val="2C61F6"/>
                </a:solidFill>
              </a:rPr>
              <a:t>{insert e before p}</a:t>
            </a:r>
            <a:endParaRPr lang="en-US" altLang="lv-LV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Create a new node 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v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element = 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u =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v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 = p; 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 = v  </a:t>
            </a:r>
            <a:r>
              <a:rPr lang="en-US" altLang="lv-LV">
                <a:solidFill>
                  <a:srgbClr val="2C61F6"/>
                </a:solidFill>
              </a:rPr>
              <a:t>{link in v before p}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v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 = u;  u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 = v  </a:t>
            </a:r>
            <a:r>
              <a:rPr lang="en-US" altLang="lv-LV">
                <a:solidFill>
                  <a:srgbClr val="2C61F6"/>
                </a:solidFill>
              </a:rPr>
              <a:t>{link in v after u}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2C3A043-D0E7-4AEA-AB51-BDB5FC4775BF}" type="slidenum">
              <a:rPr lang="en-US" altLang="lv-LV" sz="1400"/>
              <a:pPr eaLnBrk="1" hangingPunct="1"/>
              <a:t>50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094884209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</a:t>
            </a:r>
            <a:r>
              <a:rPr lang="en-US" altLang="lv-LV" sz="2000">
                <a:solidFill>
                  <a:schemeClr val="tx2"/>
                </a:solidFill>
              </a:rPr>
              <a:t>remove</a:t>
            </a:r>
            <a:r>
              <a:rPr lang="en-US" altLang="lv-LV" sz="2000"/>
              <a:t>(p)</a:t>
            </a:r>
            <a:endParaRPr lang="en-US" altLang="lv-LV" sz="28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B3EB1F-665B-43DB-91F7-56099EF02044}" type="slidenum">
              <a:rPr lang="en-US" altLang="lv-LV" sz="1400"/>
              <a:pPr eaLnBrk="1" hangingPunct="1"/>
              <a:t>51</a:t>
            </a:fld>
            <a:endParaRPr lang="en-US" altLang="lv-LV" sz="1400"/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7810500" y="18288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6" name="Freeform 8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0" name="Freeform 12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7010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3" name="Rectangle 15"/>
          <p:cNvSpPr>
            <a:spLocks noChangeArrowheads="1"/>
          </p:cNvSpPr>
          <p:nvPr/>
        </p:nvSpPr>
        <p:spPr bwMode="auto">
          <a:xfrm>
            <a:off x="7315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4" name="Freeform 16"/>
          <p:cNvSpPr>
            <a:spLocks/>
          </p:cNvSpPr>
          <p:nvPr/>
        </p:nvSpPr>
        <p:spPr bwMode="auto">
          <a:xfrm>
            <a:off x="7467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>
            <a:off x="8534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7" name="Rectangle 19"/>
          <p:cNvSpPr>
            <a:spLocks noChangeArrowheads="1"/>
          </p:cNvSpPr>
          <p:nvPr/>
        </p:nvSpPr>
        <p:spPr bwMode="auto">
          <a:xfrm>
            <a:off x="883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9" name="Freeform 21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0" name="Freeform 22"/>
          <p:cNvSpPr>
            <a:spLocks/>
          </p:cNvSpPr>
          <p:nvPr/>
        </p:nvSpPr>
        <p:spPr bwMode="auto">
          <a:xfrm rot="10800000">
            <a:off x="7620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1" name="Rectangle 27"/>
          <p:cNvSpPr>
            <a:spLocks noChangeArrowheads="1"/>
          </p:cNvSpPr>
          <p:nvPr/>
        </p:nvSpPr>
        <p:spPr bwMode="auto">
          <a:xfrm>
            <a:off x="975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2" name="Rectangle 28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3" name="Freeform 29"/>
          <p:cNvSpPr>
            <a:spLocks/>
          </p:cNvSpPr>
          <p:nvPr/>
        </p:nvSpPr>
        <p:spPr bwMode="auto">
          <a:xfrm>
            <a:off x="899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4" name="Freeform 30"/>
          <p:cNvSpPr>
            <a:spLocks/>
          </p:cNvSpPr>
          <p:nvPr/>
        </p:nvSpPr>
        <p:spPr bwMode="auto">
          <a:xfrm rot="10800000">
            <a:off x="914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5" name="Freeform 31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6" name="Freeform 32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3930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5454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49" name="Text Box 35"/>
          <p:cNvSpPr txBox="1">
            <a:spLocks noChangeArrowheads="1"/>
          </p:cNvSpPr>
          <p:nvPr/>
        </p:nvSpPr>
        <p:spPr bwMode="auto">
          <a:xfrm>
            <a:off x="6978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50" name="Text Box 36"/>
          <p:cNvSpPr txBox="1">
            <a:spLocks noChangeArrowheads="1"/>
          </p:cNvSpPr>
          <p:nvPr/>
        </p:nvSpPr>
        <p:spPr bwMode="auto">
          <a:xfrm>
            <a:off x="8494713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51" name="Text Box 99"/>
          <p:cNvSpPr txBox="1">
            <a:spLocks noChangeArrowheads="1"/>
          </p:cNvSpPr>
          <p:nvPr/>
        </p:nvSpPr>
        <p:spPr bwMode="auto">
          <a:xfrm>
            <a:off x="8496301" y="1752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52" name="AutoShape 103"/>
          <p:cNvSpPr>
            <a:spLocks noChangeArrowheads="1"/>
          </p:cNvSpPr>
          <p:nvPr/>
        </p:nvSpPr>
        <p:spPr bwMode="auto">
          <a:xfrm>
            <a:off x="7810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3" name="Rectangle 104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4" name="Rectangle 105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5" name="Rectangle 106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6" name="Freeform 107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57" name="Rectangle 108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8" name="Rectangle 109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9" name="Rectangle 110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0" name="Freeform 111"/>
          <p:cNvSpPr>
            <a:spLocks/>
          </p:cNvSpPr>
          <p:nvPr/>
        </p:nvSpPr>
        <p:spPr bwMode="auto">
          <a:xfrm>
            <a:off x="5943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1" name="Rectangle 112"/>
          <p:cNvSpPr>
            <a:spLocks noChangeArrowheads="1"/>
          </p:cNvSpPr>
          <p:nvPr/>
        </p:nvSpPr>
        <p:spPr bwMode="auto">
          <a:xfrm>
            <a:off x="6705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2" name="Rectangle 113"/>
          <p:cNvSpPr>
            <a:spLocks noChangeArrowheads="1"/>
          </p:cNvSpPr>
          <p:nvPr/>
        </p:nvSpPr>
        <p:spPr bwMode="auto">
          <a:xfrm>
            <a:off x="7010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3" name="Rectangle 114"/>
          <p:cNvSpPr>
            <a:spLocks noChangeArrowheads="1"/>
          </p:cNvSpPr>
          <p:nvPr/>
        </p:nvSpPr>
        <p:spPr bwMode="auto">
          <a:xfrm>
            <a:off x="7315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4" name="Freeform 115"/>
          <p:cNvSpPr>
            <a:spLocks/>
          </p:cNvSpPr>
          <p:nvPr/>
        </p:nvSpPr>
        <p:spPr bwMode="auto">
          <a:xfrm>
            <a:off x="7467600" y="3340101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5" name="Rectangle 116"/>
          <p:cNvSpPr>
            <a:spLocks noChangeArrowheads="1"/>
          </p:cNvSpPr>
          <p:nvPr/>
        </p:nvSpPr>
        <p:spPr bwMode="auto">
          <a:xfrm>
            <a:off x="8229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6" name="Rectangle 117"/>
          <p:cNvSpPr>
            <a:spLocks noChangeArrowheads="1"/>
          </p:cNvSpPr>
          <p:nvPr/>
        </p:nvSpPr>
        <p:spPr bwMode="auto">
          <a:xfrm>
            <a:off x="8534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7" name="Rectangle 118"/>
          <p:cNvSpPr>
            <a:spLocks noChangeArrowheads="1"/>
          </p:cNvSpPr>
          <p:nvPr/>
        </p:nvSpPr>
        <p:spPr bwMode="auto">
          <a:xfrm>
            <a:off x="8839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8" name="Freeform 119"/>
          <p:cNvSpPr>
            <a:spLocks/>
          </p:cNvSpPr>
          <p:nvPr/>
        </p:nvSpPr>
        <p:spPr bwMode="auto">
          <a:xfrm rot="10800000">
            <a:off x="4572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9" name="Freeform 120"/>
          <p:cNvSpPr>
            <a:spLocks/>
          </p:cNvSpPr>
          <p:nvPr/>
        </p:nvSpPr>
        <p:spPr bwMode="auto">
          <a:xfrm rot="10800000">
            <a:off x="6096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0" name="Freeform 121"/>
          <p:cNvSpPr>
            <a:spLocks/>
          </p:cNvSpPr>
          <p:nvPr/>
        </p:nvSpPr>
        <p:spPr bwMode="auto">
          <a:xfrm>
            <a:off x="7632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1" name="Rectangle 126"/>
          <p:cNvSpPr>
            <a:spLocks noChangeArrowheads="1"/>
          </p:cNvSpPr>
          <p:nvPr/>
        </p:nvSpPr>
        <p:spPr bwMode="auto">
          <a:xfrm>
            <a:off x="975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2" name="Rectangle 127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3" name="Freeform 128"/>
          <p:cNvSpPr>
            <a:spLocks/>
          </p:cNvSpPr>
          <p:nvPr/>
        </p:nvSpPr>
        <p:spPr bwMode="auto">
          <a:xfrm>
            <a:off x="9004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4" name="Freeform 129"/>
          <p:cNvSpPr>
            <a:spLocks/>
          </p:cNvSpPr>
          <p:nvPr/>
        </p:nvSpPr>
        <p:spPr bwMode="auto">
          <a:xfrm>
            <a:off x="7632701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5" name="Freeform 130"/>
          <p:cNvSpPr>
            <a:spLocks/>
          </p:cNvSpPr>
          <p:nvPr/>
        </p:nvSpPr>
        <p:spPr bwMode="auto">
          <a:xfrm>
            <a:off x="2895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6" name="Freeform 131"/>
          <p:cNvSpPr>
            <a:spLocks/>
          </p:cNvSpPr>
          <p:nvPr/>
        </p:nvSpPr>
        <p:spPr bwMode="auto">
          <a:xfrm rot="10800000">
            <a:off x="3048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7" name="Text Box 132"/>
          <p:cNvSpPr txBox="1">
            <a:spLocks noChangeArrowheads="1"/>
          </p:cNvSpPr>
          <p:nvPr/>
        </p:nvSpPr>
        <p:spPr bwMode="auto">
          <a:xfrm>
            <a:off x="3930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78" name="Text Box 133"/>
          <p:cNvSpPr txBox="1">
            <a:spLocks noChangeArrowheads="1"/>
          </p:cNvSpPr>
          <p:nvPr/>
        </p:nvSpPr>
        <p:spPr bwMode="auto">
          <a:xfrm>
            <a:off x="5454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79" name="Text Box 134"/>
          <p:cNvSpPr txBox="1">
            <a:spLocks noChangeArrowheads="1"/>
          </p:cNvSpPr>
          <p:nvPr/>
        </p:nvSpPr>
        <p:spPr bwMode="auto">
          <a:xfrm>
            <a:off x="6978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80" name="Text Box 135"/>
          <p:cNvSpPr txBox="1">
            <a:spLocks noChangeArrowheads="1"/>
          </p:cNvSpPr>
          <p:nvPr/>
        </p:nvSpPr>
        <p:spPr bwMode="auto">
          <a:xfrm>
            <a:off x="8502651" y="4267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81" name="Text Box 136"/>
          <p:cNvSpPr txBox="1">
            <a:spLocks noChangeArrowheads="1"/>
          </p:cNvSpPr>
          <p:nvPr/>
        </p:nvSpPr>
        <p:spPr bwMode="auto">
          <a:xfrm>
            <a:off x="8496301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82" name="Rectangle 138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3" name="Rectangle 139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4" name="Rectangle 140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5" name="Freeform 141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86" name="Rectangle 142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7" name="Rectangle 143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8" name="Rectangle 144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9" name="Freeform 145"/>
          <p:cNvSpPr>
            <a:spLocks/>
          </p:cNvSpPr>
          <p:nvPr/>
        </p:nvSpPr>
        <p:spPr bwMode="auto">
          <a:xfrm>
            <a:off x="5943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0" name="Rectangle 146"/>
          <p:cNvSpPr>
            <a:spLocks noChangeArrowheads="1"/>
          </p:cNvSpPr>
          <p:nvPr/>
        </p:nvSpPr>
        <p:spPr bwMode="auto">
          <a:xfrm>
            <a:off x="6705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1" name="Rectangle 147"/>
          <p:cNvSpPr>
            <a:spLocks noChangeArrowheads="1"/>
          </p:cNvSpPr>
          <p:nvPr/>
        </p:nvSpPr>
        <p:spPr bwMode="auto">
          <a:xfrm>
            <a:off x="7010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2" name="Rectangle 148"/>
          <p:cNvSpPr>
            <a:spLocks noChangeArrowheads="1"/>
          </p:cNvSpPr>
          <p:nvPr/>
        </p:nvSpPr>
        <p:spPr bwMode="auto">
          <a:xfrm>
            <a:off x="7315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3" name="Freeform 153"/>
          <p:cNvSpPr>
            <a:spLocks/>
          </p:cNvSpPr>
          <p:nvPr/>
        </p:nvSpPr>
        <p:spPr bwMode="auto">
          <a:xfrm rot="10800000">
            <a:off x="4572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4" name="Freeform 154"/>
          <p:cNvSpPr>
            <a:spLocks/>
          </p:cNvSpPr>
          <p:nvPr/>
        </p:nvSpPr>
        <p:spPr bwMode="auto">
          <a:xfrm rot="10800000">
            <a:off x="6096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5" name="Rectangle 160"/>
          <p:cNvSpPr>
            <a:spLocks noChangeArrowheads="1"/>
          </p:cNvSpPr>
          <p:nvPr/>
        </p:nvSpPr>
        <p:spPr bwMode="auto">
          <a:xfrm>
            <a:off x="8229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6" name="Rectangle 161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7" name="Freeform 164"/>
          <p:cNvSpPr>
            <a:spLocks/>
          </p:cNvSpPr>
          <p:nvPr/>
        </p:nvSpPr>
        <p:spPr bwMode="auto">
          <a:xfrm>
            <a:off x="2895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8" name="Freeform 165"/>
          <p:cNvSpPr>
            <a:spLocks/>
          </p:cNvSpPr>
          <p:nvPr/>
        </p:nvSpPr>
        <p:spPr bwMode="auto">
          <a:xfrm rot="10800000">
            <a:off x="3048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9" name="Text Box 166"/>
          <p:cNvSpPr txBox="1">
            <a:spLocks noChangeArrowheads="1"/>
          </p:cNvSpPr>
          <p:nvPr/>
        </p:nvSpPr>
        <p:spPr bwMode="auto">
          <a:xfrm>
            <a:off x="3930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300" name="Text Box 167"/>
          <p:cNvSpPr txBox="1">
            <a:spLocks noChangeArrowheads="1"/>
          </p:cNvSpPr>
          <p:nvPr/>
        </p:nvSpPr>
        <p:spPr bwMode="auto">
          <a:xfrm>
            <a:off x="5454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01" name="Text Box 168"/>
          <p:cNvSpPr txBox="1">
            <a:spLocks noChangeArrowheads="1"/>
          </p:cNvSpPr>
          <p:nvPr/>
        </p:nvSpPr>
        <p:spPr bwMode="auto">
          <a:xfrm>
            <a:off x="6978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302" name="Freeform 17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303" name="Freeform 172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91417111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 Algorithm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/>
              <a:t>Algorithm </a:t>
            </a:r>
            <a:r>
              <a:rPr lang="en-US" altLang="lv-LV">
                <a:solidFill>
                  <a:schemeClr val="tx2"/>
                </a:solidFill>
              </a:rPr>
              <a:t>remove</a:t>
            </a:r>
            <a:r>
              <a:rPr lang="en-US" altLang="lv-LV"/>
              <a:t>(p):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u =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w =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u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 = w</a:t>
            </a:r>
            <a:r>
              <a:rPr lang="en-US" altLang="lv-LV">
                <a:solidFill>
                  <a:srgbClr val="2C61F6"/>
                </a:solidFill>
              </a:rPr>
              <a:t> {linking out p}</a:t>
            </a:r>
            <a:endParaRPr lang="en-US" altLang="lv-LV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w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 = u </a:t>
            </a:r>
            <a:endParaRPr lang="en-US" altLang="lv-LV">
              <a:solidFill>
                <a:srgbClr val="2C61F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1173C8E-9E9F-44A9-91F3-C8CC3893DD7D}" type="slidenum">
              <a:rPr lang="en-US" altLang="lv-LV" sz="1400"/>
              <a:pPr eaLnBrk="1" hangingPunct="1"/>
              <a:t>52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104774309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3000"/>
              <a:t>In the implementation of the List ADT by means of a doubly linked list</a:t>
            </a:r>
          </a:p>
          <a:p>
            <a:pPr lvl="1" eaLnBrk="1" hangingPunct="1"/>
            <a:r>
              <a:rPr lang="en-US" altLang="lv-LV" sz="2600"/>
              <a:t>The space used by a list with </a:t>
            </a:r>
            <a:r>
              <a:rPr lang="en-US" altLang="lv-LV" sz="2600" b="1" i="1">
                <a:latin typeface="Times New Roman" panose="02020603050405020304" pitchFamily="18" charset="0"/>
              </a:rPr>
              <a:t>n</a:t>
            </a:r>
            <a:r>
              <a:rPr lang="en-US" altLang="lv-LV" sz="2600"/>
              <a:t> elements is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</a:t>
            </a:r>
            <a:r>
              <a:rPr lang="en-US" altLang="lv-LV" sz="2600" b="1" i="1">
                <a:latin typeface="Times New Roman" panose="02020603050405020304" pitchFamily="18" charset="0"/>
              </a:rPr>
              <a:t>n</a:t>
            </a:r>
            <a:r>
              <a:rPr lang="en-US" altLang="lv-LV" sz="260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600"/>
              <a:t>The space used by each position of the list is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(1)</a:t>
            </a:r>
            <a:endParaRPr lang="en-US" altLang="lv-LV" sz="2600"/>
          </a:p>
          <a:p>
            <a:pPr lvl="1" eaLnBrk="1" hangingPunct="1"/>
            <a:r>
              <a:rPr lang="en-US" altLang="lv-LV" sz="2600"/>
              <a:t>All the operations of the List ADT run in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(1)</a:t>
            </a:r>
            <a:r>
              <a:rPr lang="en-US" altLang="lv-LV" sz="2600"/>
              <a:t> time</a:t>
            </a:r>
          </a:p>
          <a:p>
            <a:pPr lvl="1" eaLnBrk="1" hangingPunct="1"/>
            <a:r>
              <a:rPr lang="en-US" altLang="lv-LV" sz="2600"/>
              <a:t>Operation element() of the </a:t>
            </a:r>
            <a:br>
              <a:rPr lang="en-US" altLang="lv-LV" sz="2600"/>
            </a:br>
            <a:r>
              <a:rPr lang="en-US" altLang="lv-LV" sz="2600"/>
              <a:t>Position ADT runs in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(1)</a:t>
            </a:r>
            <a:r>
              <a:rPr lang="en-US" altLang="lv-LV" sz="2600"/>
              <a:t> time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DA2C59-8BED-4EE7-A7F3-FA493D3185FC}" type="slidenum">
              <a:rPr lang="en-US" altLang="lv-LV" sz="1400"/>
              <a:pPr eaLnBrk="1" hangingPunct="1"/>
              <a:t>53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924679616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Memorizing Breadcrumbs </a:t>
            </a:r>
            <a:br>
              <a:rPr lang="en-US" sz="4000" dirty="0" smtClean="0"/>
            </a:br>
            <a:r>
              <a:rPr lang="en-US" sz="4000" dirty="0" smtClean="0"/>
              <a:t>in a Stack</a:t>
            </a:r>
            <a:endParaRPr lang="lv-LV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5588000" cy="4648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lv-LV" sz="1800" b="1" dirty="0" smtClean="0"/>
              <a:t>Tree ADT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 sz="1800" b="1" i="1" dirty="0"/>
              <a:t>p</a:t>
            </a:r>
            <a:r>
              <a:rPr lang="lv-LV" altLang="lv-LV" sz="1800" b="1" i="1" dirty="0" smtClean="0"/>
              <a:t>arent</a:t>
            </a:r>
            <a:r>
              <a:rPr lang="lv-LV" altLang="lv-LV" sz="1800" dirty="0" smtClean="0"/>
              <a:t>(v</a:t>
            </a:r>
            <a:r>
              <a:rPr lang="lv-LV" altLang="lv-LV" sz="1800" dirty="0"/>
              <a:t>): </a:t>
            </a:r>
            <a:r>
              <a:rPr lang="en-US" altLang="lv-LV" sz="1800" dirty="0"/>
              <a:t>Return the parent of vertex v (or </a:t>
            </a:r>
            <a:r>
              <a:rPr lang="lv-LV" altLang="lv-LV" sz="1800" dirty="0">
                <a:sym typeface="Symbol" panose="05050102010706020507" pitchFamily="18" charset="2"/>
              </a:rPr>
              <a:t></a:t>
            </a:r>
            <a:r>
              <a:rPr lang="lv-LV" altLang="lv-LV" sz="1800" dirty="0"/>
              <a:t>, </a:t>
            </a:r>
            <a:r>
              <a:rPr lang="en-US" altLang="lv-LV" sz="1800" dirty="0"/>
              <a:t>if </a:t>
            </a:r>
            <a:r>
              <a:rPr lang="lv-LV" altLang="lv-LV" sz="1800" dirty="0"/>
              <a:t>v i</a:t>
            </a:r>
            <a:r>
              <a:rPr lang="en-US" altLang="lv-LV" sz="1800" dirty="0"/>
              <a:t>s the root)</a:t>
            </a:r>
            <a:r>
              <a:rPr lang="lv-LV" altLang="lv-LV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 sz="1800" b="1" i="1" dirty="0" smtClean="0"/>
              <a:t>c</a:t>
            </a:r>
            <a:r>
              <a:rPr lang="lv-LV" altLang="lv-LV" sz="1800" b="1" i="1" dirty="0" smtClean="0"/>
              <a:t>hildren</a:t>
            </a:r>
            <a:r>
              <a:rPr lang="lv-LV" altLang="lv-LV" sz="1800" dirty="0" smtClean="0"/>
              <a:t>(v</a:t>
            </a:r>
            <a:r>
              <a:rPr lang="lv-LV" altLang="lv-LV" sz="1800" dirty="0"/>
              <a:t>): </a:t>
            </a:r>
            <a:r>
              <a:rPr lang="en-US" altLang="lv-LV" sz="1800" dirty="0"/>
              <a:t>Return the </a:t>
            </a:r>
            <a:r>
              <a:rPr lang="en-US" altLang="lv-LV" sz="1800" dirty="0" smtClean="0"/>
              <a:t>list </a:t>
            </a:r>
            <a:r>
              <a:rPr lang="en-US" altLang="lv-LV" sz="1800" dirty="0"/>
              <a:t>of all children of v (this set is empty, if v is a leaf</a:t>
            </a:r>
            <a:r>
              <a:rPr lang="lv-LV" altLang="lv-LV" sz="1800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 sz="1800" b="1" i="1" dirty="0"/>
              <a:t>i</a:t>
            </a:r>
            <a:r>
              <a:rPr lang="lv-LV" altLang="lv-LV" sz="1800" b="1" i="1" dirty="0" smtClean="0"/>
              <a:t>sLeaf</a:t>
            </a:r>
            <a:r>
              <a:rPr lang="lv-LV" altLang="lv-LV" sz="1800" dirty="0" smtClean="0"/>
              <a:t>(v</a:t>
            </a:r>
            <a:r>
              <a:rPr lang="lv-LV" altLang="lv-LV" sz="1800" dirty="0"/>
              <a:t>):  </a:t>
            </a:r>
            <a:r>
              <a:rPr lang="en-US" altLang="lv-LV" sz="1800" dirty="0"/>
              <a:t>Return</a:t>
            </a:r>
            <a:r>
              <a:rPr lang="lv-LV" altLang="lv-LV" sz="1800" dirty="0"/>
              <a:t> </a:t>
            </a:r>
            <a:r>
              <a:rPr lang="lv-LV" altLang="lv-LV" sz="1800" i="1" dirty="0"/>
              <a:t>true</a:t>
            </a:r>
            <a:r>
              <a:rPr lang="lv-LV" altLang="lv-LV" sz="1800" dirty="0"/>
              <a:t>, </a:t>
            </a:r>
            <a:r>
              <a:rPr lang="en-US" altLang="lv-LV" sz="1800" dirty="0"/>
              <a:t>if</a:t>
            </a:r>
            <a:r>
              <a:rPr lang="lv-LV" altLang="lv-LV" sz="1800" dirty="0"/>
              <a:t> v </a:t>
            </a:r>
            <a:r>
              <a:rPr lang="en-US" altLang="lv-LV" sz="1800" dirty="0"/>
              <a:t>is a leaf</a:t>
            </a:r>
            <a:r>
              <a:rPr lang="lv-LV" altLang="lv-LV" sz="1800" dirty="0"/>
              <a:t>, </a:t>
            </a:r>
            <a:r>
              <a:rPr lang="lv-LV" altLang="lv-LV" sz="1800" i="1" dirty="0"/>
              <a:t>false</a:t>
            </a:r>
            <a:r>
              <a:rPr lang="lv-LV" altLang="lv-LV" sz="1800" dirty="0"/>
              <a:t> - </a:t>
            </a:r>
            <a:r>
              <a:rPr lang="en-US" altLang="lv-LV" sz="1800" dirty="0"/>
              <a:t>if</a:t>
            </a:r>
            <a:r>
              <a:rPr lang="lv-LV" altLang="lv-LV" sz="1800" dirty="0"/>
              <a:t> v </a:t>
            </a:r>
            <a:r>
              <a:rPr lang="en-US" altLang="lv-LV" sz="1800" dirty="0"/>
              <a:t>is not a leaf</a:t>
            </a:r>
            <a:r>
              <a:rPr lang="lv-LV" altLang="lv-LV" sz="1800" dirty="0"/>
              <a:t>.</a:t>
            </a:r>
            <a:endParaRPr lang="en-US" altLang="lv-LV" sz="1800" dirty="0"/>
          </a:p>
          <a:p>
            <a:pPr marL="0" indent="0">
              <a:buNone/>
            </a:pPr>
            <a:r>
              <a:rPr lang="en-US" sz="1800" b="1" dirty="0" smtClean="0"/>
              <a:t>Stack ADT</a:t>
            </a:r>
          </a:p>
          <a:p>
            <a:r>
              <a:rPr lang="en-US" altLang="lv-LV" sz="1800" b="1" i="1" dirty="0" err="1"/>
              <a:t>emptyStack</a:t>
            </a:r>
            <a:r>
              <a:rPr lang="en-US" altLang="lv-LV" sz="1800" b="1" i="1" dirty="0" smtClean="0"/>
              <a:t>()</a:t>
            </a:r>
            <a:r>
              <a:rPr lang="en-US" altLang="lv-LV" sz="1800" b="1" i="1" dirty="0" smtClean="0">
                <a:solidFill>
                  <a:schemeClr val="tx2"/>
                </a:solidFill>
              </a:rPr>
              <a:t>: </a:t>
            </a:r>
            <a:r>
              <a:rPr lang="en-US" altLang="lv-LV" sz="1800" dirty="0" smtClean="0">
                <a:solidFill>
                  <a:schemeClr val="tx2"/>
                </a:solidFill>
              </a:rPr>
              <a:t>Return an empty stack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s.push</a:t>
            </a:r>
            <a:r>
              <a:rPr lang="en-US" altLang="lv-LV" sz="1800" b="1" i="1" dirty="0" smtClean="0"/>
              <a:t>(</a:t>
            </a:r>
            <a:r>
              <a:rPr lang="en-US" altLang="lv-LV" sz="1800" b="1" i="1" dirty="0" err="1" smtClean="0"/>
              <a:t>elt</a:t>
            </a:r>
            <a:r>
              <a:rPr lang="en-US" altLang="lv-LV" sz="1800" b="1" i="1" dirty="0" smtClean="0"/>
              <a:t>):</a:t>
            </a:r>
            <a:r>
              <a:rPr lang="en-US" altLang="lv-LV" sz="1800" dirty="0" smtClean="0"/>
              <a:t> </a:t>
            </a:r>
            <a:r>
              <a:rPr lang="en-US" altLang="lv-LV" sz="1800" dirty="0"/>
              <a:t>inserts </a:t>
            </a:r>
            <a:r>
              <a:rPr lang="en-US" altLang="lv-LV" sz="1800" dirty="0" smtClean="0"/>
              <a:t>(pushes) an element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s.pop</a:t>
            </a:r>
            <a:r>
              <a:rPr lang="en-US" altLang="lv-LV" sz="1800" b="1" i="1" dirty="0"/>
              <a:t>():</a:t>
            </a:r>
            <a:r>
              <a:rPr lang="en-US" altLang="lv-LV" sz="1800" b="1" dirty="0"/>
              <a:t> </a:t>
            </a:r>
            <a:r>
              <a:rPr lang="en-US" altLang="lv-LV" sz="1800" dirty="0"/>
              <a:t>removes the last inserted </a:t>
            </a:r>
            <a:r>
              <a:rPr lang="en-US" altLang="lv-LV" sz="1800" dirty="0" smtClean="0"/>
              <a:t>element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s.top</a:t>
            </a:r>
            <a:r>
              <a:rPr lang="en-US" altLang="lv-LV" sz="1800" b="1" i="1" dirty="0"/>
              <a:t>():</a:t>
            </a:r>
            <a:r>
              <a:rPr lang="en-US" altLang="lv-LV" sz="1800" b="1" dirty="0"/>
              <a:t> </a:t>
            </a:r>
            <a:r>
              <a:rPr lang="en-US" altLang="lv-LV" sz="1800" dirty="0"/>
              <a:t>returns the last inserted element without removing </a:t>
            </a:r>
            <a:r>
              <a:rPr lang="en-US" altLang="lv-LV" sz="1800" dirty="0" smtClean="0"/>
              <a:t>it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s.size</a:t>
            </a:r>
            <a:r>
              <a:rPr lang="en-US" altLang="lv-LV" sz="1800" b="1" i="1" dirty="0"/>
              <a:t>():</a:t>
            </a:r>
            <a:r>
              <a:rPr lang="en-US" altLang="lv-LV" sz="1800" dirty="0"/>
              <a:t> returns the number of elements </a:t>
            </a:r>
            <a:r>
              <a:rPr lang="en-US" altLang="lv-LV" sz="1800" dirty="0" smtClean="0"/>
              <a:t>stored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s.empty</a:t>
            </a:r>
            <a:r>
              <a:rPr lang="en-US" altLang="lv-LV" sz="1800" b="1" i="1" dirty="0"/>
              <a:t>():</a:t>
            </a:r>
            <a:r>
              <a:rPr lang="en-US" altLang="lv-LV" sz="1800" dirty="0"/>
              <a:t> indicates whether </a:t>
            </a:r>
            <a:r>
              <a:rPr lang="en-US" altLang="lv-LV" sz="1800" dirty="0" smtClean="0"/>
              <a:t>the stack is empty</a:t>
            </a:r>
            <a:endParaRPr lang="en-US" altLang="lv-LV" sz="1800" dirty="0"/>
          </a:p>
          <a:p>
            <a:pPr marL="0" indent="0">
              <a:buNone/>
            </a:pPr>
            <a:endParaRPr lang="lv-LV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086600" y="3276600"/>
                <a:ext cx="4495800" cy="350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/>
                  <a:t>Problem: </a:t>
                </a:r>
                <a:r>
                  <a:rPr lang="en-US" sz="1600" dirty="0" smtClean="0"/>
                  <a:t>Write Pseudo-Code for an algorithm that receives a Tree and some vertex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 smtClean="0"/>
                  <a:t> – for example the vertex '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P</a:t>
                </a:r>
                <a:r>
                  <a:rPr lang="en-US" sz="1600" dirty="0" smtClean="0"/>
                  <a:t>'), </a:t>
                </a:r>
              </a:p>
              <a:p>
                <a:r>
                  <a:rPr lang="en-US" sz="1600" dirty="0" smtClean="0"/>
                  <a:t>Visit all vertices in the pre-order, </a:t>
                </a:r>
              </a:p>
              <a:p>
                <a:r>
                  <a:rPr lang="en-US" sz="1600" dirty="0" smtClean="0"/>
                  <a:t>Memorize your current path</a:t>
                </a:r>
              </a:p>
              <a:p>
                <a:r>
                  <a:rPr lang="en-US" sz="1600" dirty="0" smtClean="0"/>
                  <a:t>Once you arrive at vertex v='P', output all the breadcrumbs. E.g. 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A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E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K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P</a:t>
                </a:r>
              </a:p>
              <a:p>
                <a:r>
                  <a:rPr lang="en-US" sz="1600" i="1" dirty="0" smtClean="0"/>
                  <a:t>You may use one or more stack variables to do this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Note:</a:t>
                </a:r>
                <a:r>
                  <a:rPr lang="en-US" sz="1600" dirty="0" smtClean="0"/>
                  <a:t> You can only use ADT operations to operate trees and stacks.</a:t>
                </a:r>
                <a:endParaRPr lang="en-US" sz="1600" dirty="0"/>
              </a:p>
              <a:p>
                <a:pPr lvl="1"/>
                <a:endParaRPr lang="lv-LV" sz="1600" dirty="0">
                  <a:solidFill>
                    <a:srgbClr val="0033CC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86600" y="3276600"/>
                <a:ext cx="4495800" cy="3505200"/>
              </a:xfrm>
              <a:blipFill>
                <a:blip r:embed="rId3"/>
                <a:stretch>
                  <a:fillRect l="-814" t="-52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259939"/>
            <a:ext cx="2552700" cy="21326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10591800" y="30480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14537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Memorizing Breadcrumbs </a:t>
            </a:r>
            <a:br>
              <a:rPr lang="en-US" dirty="0"/>
            </a:br>
            <a:r>
              <a:rPr lang="en-US" dirty="0"/>
              <a:t>in a </a:t>
            </a:r>
            <a:r>
              <a:rPr lang="en-US" dirty="0" smtClean="0"/>
              <a:t>Stack: Solution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Read the problem carefully. It contains keyword "pre-order". </a:t>
            </a:r>
          </a:p>
          <a:p>
            <a:r>
              <a:rPr lang="en-US" sz="2000" dirty="0" smtClean="0"/>
              <a:t>Find some code to do this: </a:t>
            </a:r>
          </a:p>
          <a:p>
            <a:pPr eaLnBrk="1" hangingPunct="1">
              <a:buFontTx/>
              <a:buNone/>
            </a:pPr>
            <a:r>
              <a:rPr lang="lv-LV" altLang="lv-LV" sz="2000" i="1" u="sng" dirty="0" smtClean="0">
                <a:solidFill>
                  <a:srgbClr val="0033CC"/>
                </a:solidFill>
              </a:rPr>
              <a:t>Preorder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(</a:t>
            </a:r>
            <a:r>
              <a:rPr lang="en-US" altLang="lv-LV" sz="2000" u="sng" dirty="0" err="1" smtClean="0">
                <a:solidFill>
                  <a:srgbClr val="0033CC"/>
                </a:solidFill>
              </a:rPr>
              <a:t>T,v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):</a:t>
            </a:r>
            <a:endParaRPr lang="lv-LV" altLang="lv-LV" sz="2000" u="sng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</a:t>
            </a:r>
            <a:r>
              <a:rPr lang="lv-LV" altLang="lv-LV" sz="2000" i="1" dirty="0" smtClean="0">
                <a:solidFill>
                  <a:srgbClr val="0033CC"/>
                </a:solidFill>
              </a:rPr>
              <a:t>Visit</a:t>
            </a:r>
            <a:r>
              <a:rPr lang="lv-LV" altLang="lv-LV" sz="2000" dirty="0" smtClean="0">
                <a:solidFill>
                  <a:srgbClr val="0033CC"/>
                </a:solidFill>
              </a:rPr>
              <a:t>(</a:t>
            </a:r>
            <a:r>
              <a:rPr lang="en-US" altLang="lv-LV" sz="2000" dirty="0" smtClean="0">
                <a:solidFill>
                  <a:srgbClr val="0033CC"/>
                </a:solidFill>
              </a:rPr>
              <a:t>v</a:t>
            </a:r>
            <a:r>
              <a:rPr lang="lv-LV" altLang="lv-LV" sz="2000" dirty="0" smtClean="0">
                <a:solidFill>
                  <a:srgbClr val="0033CC"/>
                </a:solidFill>
              </a:rPr>
              <a:t>)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b="1" dirty="0">
                <a:solidFill>
                  <a:srgbClr val="0033CC"/>
                </a:solidFill>
              </a:rPr>
              <a:t>	</a:t>
            </a:r>
            <a:r>
              <a:rPr lang="lv-LV" altLang="lv-LV" sz="2000" b="1" dirty="0" smtClean="0">
                <a:solidFill>
                  <a:srgbClr val="0033CC"/>
                </a:solidFill>
              </a:rPr>
              <a:t>for</a:t>
            </a:r>
            <a:r>
              <a:rPr lang="en-US" altLang="lv-LV" sz="2000" b="1" dirty="0" smtClean="0">
                <a:solidFill>
                  <a:srgbClr val="0033CC"/>
                </a:solidFill>
              </a:rPr>
              <a:t> </a:t>
            </a:r>
            <a:r>
              <a:rPr lang="lv-LV" altLang="lv-LV" sz="2000" b="1" dirty="0" smtClean="0">
                <a:solidFill>
                  <a:srgbClr val="0033CC"/>
                </a:solidFill>
              </a:rPr>
              <a:t>each </a:t>
            </a:r>
            <a:r>
              <a:rPr lang="lv-LV" altLang="lv-LV" sz="2000" b="1" dirty="0">
                <a:solidFill>
                  <a:srgbClr val="0033CC"/>
                </a:solidFill>
              </a:rPr>
              <a:t>child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 smtClean="0">
                <a:solidFill>
                  <a:srgbClr val="0033CC"/>
                </a:solidFill>
              </a:rPr>
              <a:t>w</a:t>
            </a:r>
            <a:r>
              <a:rPr lang="lv-LV" altLang="lv-LV" sz="2000" dirty="0" smtClean="0">
                <a:solidFill>
                  <a:srgbClr val="0033CC"/>
                </a:solidFill>
              </a:rPr>
              <a:t> </a:t>
            </a:r>
            <a:r>
              <a:rPr lang="lv-LV" altLang="lv-LV" sz="2000" b="1" dirty="0">
                <a:solidFill>
                  <a:srgbClr val="0033CC"/>
                </a:solidFill>
              </a:rPr>
              <a:t>of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 smtClean="0">
                <a:solidFill>
                  <a:srgbClr val="0033CC"/>
                </a:solidFill>
              </a:rPr>
              <a:t>v </a:t>
            </a:r>
            <a:r>
              <a:rPr lang="lv-LV" altLang="lv-LV" sz="2000" b="1" dirty="0" smtClean="0">
                <a:solidFill>
                  <a:srgbClr val="0033CC"/>
                </a:solidFill>
              </a:rPr>
              <a:t>do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	</a:t>
            </a:r>
            <a:r>
              <a:rPr lang="lv-LV" altLang="lv-LV" sz="2000" i="1" dirty="0" smtClean="0">
                <a:solidFill>
                  <a:srgbClr val="0033CC"/>
                </a:solidFill>
              </a:rPr>
              <a:t>Preorder</a:t>
            </a:r>
            <a:r>
              <a:rPr lang="lv-LV" altLang="lv-LV" sz="2000" dirty="0" smtClean="0">
                <a:solidFill>
                  <a:srgbClr val="0033CC"/>
                </a:solidFill>
              </a:rPr>
              <a:t>(</a:t>
            </a:r>
            <a:r>
              <a:rPr lang="en-US" altLang="lv-LV" sz="2000" dirty="0" err="1" smtClean="0">
                <a:solidFill>
                  <a:srgbClr val="0033CC"/>
                </a:solidFill>
              </a:rPr>
              <a:t>T,w</a:t>
            </a:r>
            <a:r>
              <a:rPr lang="lv-LV" altLang="lv-LV" sz="2000" dirty="0" smtClean="0">
                <a:solidFill>
                  <a:srgbClr val="0033CC"/>
                </a:solidFill>
              </a:rPr>
              <a:t>)</a:t>
            </a:r>
            <a:endParaRPr lang="en-US" altLang="lv-LV" sz="2000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en-US" altLang="lv-LV" sz="2000" dirty="0" smtClean="0"/>
              <a:t>Rewrite this pseudocode using allowed Tree ADT operations. </a:t>
            </a:r>
          </a:p>
          <a:p>
            <a:pPr eaLnBrk="1" hangingPunct="1"/>
            <a:r>
              <a:rPr lang="en-US" altLang="lv-LV" sz="2000" dirty="0" smtClean="0"/>
              <a:t>Every time you "visit" some node, push it to the stack. Every time you return from the "Preorder()", pop that node. </a:t>
            </a:r>
            <a:endParaRPr lang="lv-LV" altLang="lv-LV" sz="2000" dirty="0"/>
          </a:p>
          <a:p>
            <a:endParaRPr lang="lv-LV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lv-LV" altLang="lv-LV" sz="2000" i="1" u="sng" dirty="0" smtClean="0">
                <a:solidFill>
                  <a:srgbClr val="0033CC"/>
                </a:solidFill>
              </a:rPr>
              <a:t>Preorder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(</a:t>
            </a:r>
            <a:r>
              <a:rPr lang="en-US" altLang="lv-LV" sz="2000" u="sng" dirty="0" smtClean="0">
                <a:solidFill>
                  <a:srgbClr val="0033CC"/>
                </a:solidFill>
              </a:rPr>
              <a:t>v, s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):</a:t>
            </a:r>
            <a:endParaRPr lang="lv-LV" altLang="lv-LV" sz="2000" u="sng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</a:t>
            </a:r>
            <a:r>
              <a:rPr lang="en-US" altLang="lv-LV" sz="2000" i="1" dirty="0" err="1" smtClean="0">
                <a:solidFill>
                  <a:srgbClr val="0033CC"/>
                </a:solidFill>
              </a:rPr>
              <a:t>s.push</a:t>
            </a:r>
            <a:r>
              <a:rPr lang="en-US" altLang="lv-LV" sz="2000" i="1" dirty="0" smtClean="0">
                <a:solidFill>
                  <a:srgbClr val="0033CC"/>
                </a:solidFill>
              </a:rPr>
              <a:t>(v)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b="1" dirty="0">
                <a:solidFill>
                  <a:srgbClr val="0033CC"/>
                </a:solidFill>
              </a:rPr>
              <a:t>	foreach child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>
                <a:solidFill>
                  <a:srgbClr val="0033CC"/>
                </a:solidFill>
              </a:rPr>
              <a:t>w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lv-LV" altLang="lv-LV" sz="2000" b="1" dirty="0">
                <a:solidFill>
                  <a:srgbClr val="0033CC"/>
                </a:solidFill>
              </a:rPr>
              <a:t>of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>
                <a:solidFill>
                  <a:srgbClr val="0033CC"/>
                </a:solidFill>
              </a:rPr>
              <a:t>v </a:t>
            </a:r>
            <a:r>
              <a:rPr lang="lv-LV" altLang="lv-LV" sz="2000" b="1" dirty="0">
                <a:solidFill>
                  <a:srgbClr val="0033CC"/>
                </a:solidFill>
              </a:rPr>
              <a:t>do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	</a:t>
            </a:r>
            <a:r>
              <a:rPr lang="lv-LV" altLang="lv-LV" sz="2000" i="1" dirty="0">
                <a:solidFill>
                  <a:srgbClr val="0033CC"/>
                </a:solidFill>
              </a:rPr>
              <a:t>Preorder</a:t>
            </a:r>
            <a:r>
              <a:rPr lang="lv-LV" altLang="lv-LV" sz="2000" dirty="0">
                <a:solidFill>
                  <a:srgbClr val="0033CC"/>
                </a:solidFill>
              </a:rPr>
              <a:t>(</a:t>
            </a:r>
            <a:r>
              <a:rPr lang="en-US" altLang="lv-LV" sz="2000" dirty="0">
                <a:solidFill>
                  <a:srgbClr val="0033CC"/>
                </a:solidFill>
              </a:rPr>
              <a:t>w</a:t>
            </a:r>
            <a:r>
              <a:rPr lang="lv-LV" altLang="lv-LV" sz="2000" dirty="0">
                <a:solidFill>
                  <a:srgbClr val="0033CC"/>
                </a:solidFill>
              </a:rPr>
              <a:t>)</a:t>
            </a:r>
            <a:endParaRPr lang="en-US" altLang="lv-LV" sz="20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sz="2000" u="sng" dirty="0" smtClean="0"/>
              <a:t>Main(</a:t>
            </a:r>
            <a:r>
              <a:rPr lang="en-US" sz="2000" u="sng" dirty="0" err="1" smtClean="0"/>
              <a:t>r,v</a:t>
            </a:r>
            <a:r>
              <a:rPr lang="en-US" sz="2000" u="sng" dirty="0" smtClean="0"/>
              <a:t>):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bcs</a:t>
            </a:r>
            <a:r>
              <a:rPr lang="en-US" sz="2000" dirty="0" smtClean="0"/>
              <a:t> = </a:t>
            </a:r>
            <a:r>
              <a:rPr lang="en-US" sz="2000" dirty="0" err="1" smtClean="0"/>
              <a:t>Stack.empty</a:t>
            </a:r>
            <a:r>
              <a:rPr lang="en-US" sz="2000" dirty="0" smtClean="0"/>
              <a:t>()  // breadcrumb stack</a:t>
            </a:r>
          </a:p>
          <a:p>
            <a:pPr marL="0" indent="0">
              <a:buNone/>
            </a:pPr>
            <a:r>
              <a:rPr lang="en-US" sz="2000" dirty="0" smtClean="0"/>
              <a:t>    Preorder(</a:t>
            </a:r>
            <a:r>
              <a:rPr lang="en-US" sz="2000" dirty="0" err="1" smtClean="0"/>
              <a:t>r,bcs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4471024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DD2DE-1332-4658-8211-D48713620AB6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lv-LV" altLang="lv-LV" sz="1400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lv-LV" dirty="0" smtClean="0"/>
              <a:t>Evaluating Postfix Expression</a:t>
            </a:r>
            <a:endParaRPr lang="lv-LV" altLang="lv-LV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69342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lv-LV" b="1" dirty="0" smtClean="0"/>
              <a:t>function</a:t>
            </a:r>
            <a:r>
              <a:rPr lang="lv-LV" altLang="lv-LV" dirty="0" smtClean="0"/>
              <a:t> </a:t>
            </a:r>
            <a:r>
              <a:rPr lang="lv-LV" altLang="lv-LV" i="1" dirty="0"/>
              <a:t>PostorderEvaluate</a:t>
            </a:r>
            <a:r>
              <a:rPr lang="lv-LV" altLang="lv-LV" dirty="0"/>
              <a:t>(E </a:t>
            </a:r>
            <a:r>
              <a:rPr lang="lv-LV" altLang="lv-LV" b="1" dirty="0"/>
              <a:t>array</a:t>
            </a:r>
            <a:r>
              <a:rPr lang="lv-LV" altLang="lv-LV" dirty="0"/>
              <a:t>[1..n])</a:t>
            </a:r>
            <a:r>
              <a:rPr lang="lv-LV" altLang="lv-LV" b="1" dirty="0"/>
              <a:t>: integer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</a:t>
            </a:r>
            <a:r>
              <a:rPr lang="en-US" altLang="lv-LV" dirty="0" smtClean="0"/>
              <a:t>stack = </a:t>
            </a:r>
            <a:r>
              <a:rPr lang="en-US" altLang="lv-LV" dirty="0" err="1" smtClean="0"/>
              <a:t>emptyStack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b="1" dirty="0" smtClean="0"/>
              <a:t>	</a:t>
            </a:r>
            <a:r>
              <a:rPr lang="lv-LV" altLang="lv-LV" b="1" dirty="0" smtClean="0"/>
              <a:t>for </a:t>
            </a:r>
            <a:r>
              <a:rPr lang="lv-LV" altLang="lv-LV" dirty="0"/>
              <a:t>i</a:t>
            </a:r>
            <a:r>
              <a:rPr lang="lv-LV" altLang="lv-LV" b="1" dirty="0"/>
              <a:t> from </a:t>
            </a:r>
            <a:r>
              <a:rPr lang="lv-LV" altLang="lv-LV" dirty="0"/>
              <a:t>1 </a:t>
            </a:r>
            <a:r>
              <a:rPr lang="lv-LV" altLang="lv-LV" b="1" dirty="0"/>
              <a:t>to </a:t>
            </a:r>
            <a:r>
              <a:rPr lang="lv-LV" altLang="lv-LV" dirty="0"/>
              <a:t>n</a:t>
            </a:r>
            <a:r>
              <a:rPr lang="lv-LV" altLang="lv-LV" b="1" dirty="0"/>
              <a:t> do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if </a:t>
            </a:r>
            <a:r>
              <a:rPr lang="en-US" altLang="lv-LV" b="1" dirty="0" smtClean="0"/>
              <a:t> </a:t>
            </a:r>
            <a:r>
              <a:rPr lang="en-US" altLang="lv-LV" i="1" dirty="0" err="1" smtClean="0"/>
              <a:t>isNumber</a:t>
            </a:r>
            <a:r>
              <a:rPr lang="en-US" altLang="lv-LV" b="1" i="1" dirty="0" smtClean="0"/>
              <a:t>(</a:t>
            </a:r>
            <a:r>
              <a:rPr lang="lv-LV" altLang="lv-LV" dirty="0" smtClean="0"/>
              <a:t>E[i]</a:t>
            </a:r>
            <a:r>
              <a:rPr lang="en-US" altLang="lv-LV" dirty="0" smtClean="0"/>
              <a:t>)</a:t>
            </a:r>
            <a:r>
              <a:rPr lang="lv-LV" altLang="lv-LV" dirty="0" smtClean="0"/>
              <a:t> </a:t>
            </a:r>
            <a:r>
              <a:rPr lang="lv-LV" altLang="lv-LV" b="1" dirty="0" smtClean="0"/>
              <a:t>then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lvl="2" eaLnBrk="1" hangingPunct="1">
              <a:buFontTx/>
              <a:buNone/>
            </a:pPr>
            <a:r>
              <a:rPr lang="lv-LV" altLang="lv-LV" dirty="0" smtClean="0"/>
              <a:t>	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])</a:t>
            </a:r>
            <a:endParaRPr lang="lv-LV" altLang="lv-LV" dirty="0" smtClean="0"/>
          </a:p>
          <a:p>
            <a:pPr eaLnBrk="1" hangingPunct="1">
              <a:buFontTx/>
              <a:buNone/>
            </a:pPr>
            <a:r>
              <a:rPr lang="lv-LV" altLang="lv-LV" dirty="0"/>
              <a:t>		</a:t>
            </a:r>
            <a:r>
              <a:rPr lang="lv-LV" altLang="lv-LV" b="1" dirty="0" smtClean="0"/>
              <a:t>else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x1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dirty="0"/>
              <a:t> </a:t>
            </a:r>
            <a:r>
              <a:rPr lang="en-US" altLang="lv-LV" dirty="0" smtClean="0"/>
              <a:t>              x2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res = </a:t>
            </a:r>
            <a:r>
              <a:rPr lang="lv-LV" altLang="lv-LV" i="1" dirty="0" smtClean="0"/>
              <a:t>ApplyOp</a:t>
            </a:r>
            <a:r>
              <a:rPr lang="lv-LV" altLang="lv-LV" dirty="0" smtClean="0"/>
              <a:t>(</a:t>
            </a:r>
            <a:r>
              <a:rPr lang="en-US" altLang="lv-LV" dirty="0" smtClean="0"/>
              <a:t>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</a:t>
            </a:r>
            <a:r>
              <a:rPr lang="lv-LV" altLang="lv-LV" dirty="0" smtClean="0"/>
              <a:t>, x</a:t>
            </a:r>
            <a:r>
              <a:rPr lang="en-US" altLang="lv-LV" dirty="0" smtClean="0"/>
              <a:t>1</a:t>
            </a:r>
            <a:r>
              <a:rPr lang="lv-LV" altLang="lv-LV" dirty="0" smtClean="0"/>
              <a:t>, x</a:t>
            </a:r>
            <a:r>
              <a:rPr lang="en-US" altLang="lv-LV" dirty="0" smtClean="0"/>
              <a:t>2</a:t>
            </a:r>
            <a:r>
              <a:rPr lang="lv-LV" altLang="lv-LV" dirty="0" smtClean="0"/>
              <a:t>)</a:t>
            </a:r>
            <a:endParaRPr lang="en-US" altLang="lv-LV" dirty="0"/>
          </a:p>
          <a:p>
            <a:pPr eaLnBrk="1" hangingPunct="1">
              <a:buFontTx/>
              <a:buNone/>
            </a:pPr>
            <a:r>
              <a:rPr lang="en-US" altLang="lv-LV" dirty="0" smtClean="0"/>
              <a:t>               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(res)</a:t>
            </a:r>
            <a:endParaRPr lang="lv-LV" altLang="lv-LV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924800" y="1828800"/>
            <a:ext cx="3429000" cy="2286000"/>
            <a:chOff x="2928" y="2256"/>
            <a:chExt cx="2160" cy="1440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 sz="2400">
                <a:latin typeface="Symbol" panose="05050102010706020507" pitchFamily="18" charset="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 smtClean="0">
                  <a:latin typeface="Tahoma" panose="020B0604030504040204" pitchFamily="34" charset="0"/>
                </a:rPr>
                <a:t>17</a:t>
              </a:r>
              <a:endParaRPr lang="en-US" altLang="lv-LV" sz="2400" dirty="0">
                <a:latin typeface="Tahoma" panose="020B060403050404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15" idx="0"/>
              <a:endCxn id="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4" idx="0"/>
              <a:endCxn id="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0"/>
            <p:cNvCxnSpPr>
              <a:cxnSpLocks noChangeShapeType="1"/>
              <a:stCxn id="13" idx="0"/>
              <a:endCxn id="1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1"/>
            <p:cNvCxnSpPr>
              <a:cxnSpLocks noChangeShapeType="1"/>
              <a:stCxn id="12" idx="0"/>
              <a:endCxn id="1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2"/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3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496130" y="4726812"/>
          <a:ext cx="5008402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156">
                  <a:extLst>
                    <a:ext uri="{9D8B030D-6E8A-4147-A177-3AD203B41FA5}">
                      <a16:colId xmlns:a16="http://schemas.microsoft.com/office/drawing/2014/main" val="1978180867"/>
                    </a:ext>
                  </a:extLst>
                </a:gridCol>
                <a:gridCol w="671823">
                  <a:extLst>
                    <a:ext uri="{9D8B030D-6E8A-4147-A177-3AD203B41FA5}">
                      <a16:colId xmlns:a16="http://schemas.microsoft.com/office/drawing/2014/main" val="452637732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175252185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236788539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161604884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73193452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06200663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517614957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2552999264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17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-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+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8054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84530" y="4190014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Sample array (post-order traversal of syntax tree)</a:t>
            </a:r>
            <a:endParaRPr lang="lv-LV" sz="2000" dirty="0"/>
          </a:p>
        </p:txBody>
      </p:sp>
      <p:sp>
        <p:nvSpPr>
          <p:cNvPr id="25" name="Oval 24"/>
          <p:cNvSpPr/>
          <p:nvPr/>
        </p:nvSpPr>
        <p:spPr bwMode="auto">
          <a:xfrm>
            <a:off x="10822859" y="2893680"/>
            <a:ext cx="681673" cy="68167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324599" y="5196270"/>
            <a:ext cx="5391151" cy="12140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1" kern="0" dirty="0" smtClean="0"/>
              <a:t>Problem: </a:t>
            </a:r>
            <a:r>
              <a:rPr lang="en-US" sz="2000" kern="0" dirty="0" smtClean="0"/>
              <a:t>Given the pseudocode for </a:t>
            </a:r>
            <a:r>
              <a:rPr lang="en-US" sz="2000" kern="0" dirty="0" err="1" smtClean="0"/>
              <a:t>PostorderEvaluate</a:t>
            </a:r>
            <a:r>
              <a:rPr lang="en-US" sz="2000" kern="0" dirty="0" smtClean="0"/>
              <a:t>(E), write the current state of the stack right after the E[6], i.e. the number            is </a:t>
            </a:r>
            <a:r>
              <a:rPr lang="en-US" sz="2000" kern="0" dirty="0" err="1" smtClean="0"/>
              <a:t>insered</a:t>
            </a:r>
            <a:r>
              <a:rPr lang="en-US" sz="2000" kern="0" dirty="0" smtClean="0"/>
              <a:t>.</a:t>
            </a:r>
            <a:endParaRPr lang="lv-LV" sz="2000" kern="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10765330" y="5866414"/>
            <a:ext cx="303816" cy="303816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 dirty="0"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3042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dirty="0"/>
              <a:t>Evaluating Postfix </a:t>
            </a:r>
            <a:r>
              <a:rPr lang="en-US" altLang="lv-LV" dirty="0" smtClean="0"/>
              <a:t>Expression: Solution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Answer: </a:t>
            </a:r>
            <a:r>
              <a:rPr lang="en-US" dirty="0" smtClean="0"/>
              <a:t>The state of the stack at the point when "4" is pushed is this:</a:t>
            </a:r>
            <a:endParaRPr lang="lv-LV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1905000"/>
          <a:ext cx="5008402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156">
                  <a:extLst>
                    <a:ext uri="{9D8B030D-6E8A-4147-A177-3AD203B41FA5}">
                      <a16:colId xmlns:a16="http://schemas.microsoft.com/office/drawing/2014/main" val="1978180867"/>
                    </a:ext>
                  </a:extLst>
                </a:gridCol>
                <a:gridCol w="671823">
                  <a:extLst>
                    <a:ext uri="{9D8B030D-6E8A-4147-A177-3AD203B41FA5}">
                      <a16:colId xmlns:a16="http://schemas.microsoft.com/office/drawing/2014/main" val="452637732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175252185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236788539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161604884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73193452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06200663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517614957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2552999264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17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-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+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8054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5257800" y="1371600"/>
            <a:ext cx="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1600200" y="25908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00200" y="3116317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31242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14600" y="36576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600200" y="3649717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57400" y="36576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600200" y="41910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57400" y="419888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16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00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198883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minus</a:t>
            </a:r>
            <a:endParaRPr lang="lv-LV" i="1" dirty="0"/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 bwMode="auto">
          <a:xfrm flipH="1">
            <a:off x="3211438" y="2362200"/>
            <a:ext cx="369962" cy="183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895600" y="471993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times</a:t>
            </a:r>
            <a:endParaRPr lang="lv-LV" i="1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3581400" y="2362200"/>
            <a:ext cx="457200" cy="2438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2057400" y="535502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842703" y="3213538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374993" y="3213538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600200" y="536027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899400" y="3213538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977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Stack Interface in C++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C++ interface corresponding to our Stack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Uses an exception class </a:t>
            </a:r>
            <a:r>
              <a:rPr lang="en-US" altLang="lv-LV" sz="2400" dirty="0" err="1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StackEmpty</a:t>
            </a:r>
            <a:endParaRPr lang="en-US" altLang="lv-LV" sz="2400" dirty="0">
              <a:solidFill>
                <a:srgbClr val="0070C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Different from the built-in C++ STL class </a:t>
            </a:r>
            <a:r>
              <a:rPr lang="en-US" altLang="lv-LV" sz="2400" dirty="0">
                <a:solidFill>
                  <a:schemeClr val="tx2"/>
                </a:solidFill>
                <a:latin typeface="Arial Narrow" panose="020B0606020202030204" pitchFamily="34" charset="0"/>
              </a:rPr>
              <a:t>stack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template &lt;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typename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E&gt; </a:t>
            </a:r>
          </a:p>
          <a:p>
            <a:pPr marL="0" indent="0" eaLnBrk="1" hangingPunct="1">
              <a:buNone/>
            </a:pP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Stack </a:t>
            </a: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en-US" alt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lv-LV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size() 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bool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empty() 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lv-LV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E&amp; top() </a:t>
            </a:r>
            <a:r>
              <a:rPr lang="en-US" altLang="lv-LV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throw(</a:t>
            </a:r>
            <a:r>
              <a:rPr lang="en-US" altLang="lv-LV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StackEmpty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void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push(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E&amp; e);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void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pop() throw(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StackEmpty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</a:t>
            </a:r>
            <a:b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CF10131-F6D0-476F-A66E-E09A3D8A1923}" type="slidenum">
              <a:rPr lang="en-US" altLang="lv-LV" sz="1400"/>
              <a:pPr eaLnBrk="1" hangingPunct="1"/>
              <a:t>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4800433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Exceptions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Attempting the execution of an operation of ADT may sometimes cause an error condition, called an exception</a:t>
            </a:r>
          </a:p>
          <a:p>
            <a:pPr eaLnBrk="1" hangingPunct="1"/>
            <a:r>
              <a:rPr lang="en-US" altLang="lv-LV" smtClean="0"/>
              <a:t>Exceptions are said to be “thrown” by an operation that cannot be executed</a:t>
            </a:r>
          </a:p>
        </p:txBody>
      </p:sp>
      <p:sp>
        <p:nvSpPr>
          <p:cNvPr id="1024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 the Stack ADT, operations pop and top cannot be performed if the stack is empty</a:t>
            </a:r>
          </a:p>
          <a:p>
            <a:pPr eaLnBrk="1" hangingPunct="1"/>
            <a:r>
              <a:rPr lang="en-US" altLang="lv-LV" smtClean="0"/>
              <a:t>Attempting pop or top on an empty stack throws a </a:t>
            </a:r>
            <a:r>
              <a:rPr lang="en-US" altLang="lv-LV" smtClean="0">
                <a:solidFill>
                  <a:schemeClr val="hlink"/>
                </a:solidFill>
              </a:rPr>
              <a:t>StackEmpty</a:t>
            </a:r>
            <a:r>
              <a:rPr lang="en-US" altLang="lv-LV" smtClean="0"/>
              <a:t> exception</a:t>
            </a:r>
            <a:endParaRPr lang="en-US" altLang="lv-LV" smtClean="0">
              <a:solidFill>
                <a:schemeClr val="hlink"/>
              </a:solidFill>
            </a:endParaRP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28538F-932B-4A3A-9361-B3A0F06F751B}" type="slidenum">
              <a:rPr lang="en-US" altLang="lv-LV" sz="1400"/>
              <a:pPr eaLnBrk="1" hangingPunct="1"/>
              <a:t>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85130913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Stacks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mtClean="0"/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Chain of method calls in the C++ run-time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mtClean="0"/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Component of other data structures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E8F5A6-DC7A-44BE-B346-F219F5832E53}" type="slidenum">
              <a:rPr lang="en-US" altLang="lv-LV" sz="1400"/>
              <a:pPr eaLnBrk="1" hangingPunct="1"/>
              <a:t>8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4298813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C++ Run-Time Stack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5864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The C++ run-time system keeps track of the chain of active functions with a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When a function is called, the system 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When the function ends, its frame is popped from the stack and control is passed to the function on top of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Allows for </a:t>
            </a:r>
            <a:r>
              <a:rPr lang="en-US" altLang="lv-LV" dirty="0">
                <a:solidFill>
                  <a:srgbClr val="C00000"/>
                </a:solidFill>
              </a:rPr>
              <a:t>recursion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4B4588-2BA1-4D8A-A332-EFE3CC2055D4}" type="slidenum">
              <a:rPr lang="en-US" altLang="lv-LV" sz="1400"/>
              <a:pPr eaLnBrk="1" hangingPunct="1"/>
              <a:t>9</a:t>
            </a:fld>
            <a:endParaRPr lang="en-US" altLang="lv-LV" sz="1400"/>
          </a:p>
        </p:txBody>
      </p:sp>
      <p:grpSp>
        <p:nvGrpSpPr>
          <p:cNvPr id="12292" name="Group 137"/>
          <p:cNvGrpSpPr>
            <a:grpSpLocks/>
          </p:cNvGrpSpPr>
          <p:nvPr/>
        </p:nvGrpSpPr>
        <p:grpSpPr bwMode="auto">
          <a:xfrm>
            <a:off x="9525000" y="1600200"/>
            <a:ext cx="1447800" cy="4572000"/>
            <a:chOff x="4512" y="864"/>
            <a:chExt cx="912" cy="3024"/>
          </a:xfrm>
        </p:grpSpPr>
        <p:sp>
          <p:nvSpPr>
            <p:cNvPr id="12304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12305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v-LV"/>
            </a:p>
          </p:txBody>
        </p:sp>
        <p:sp>
          <p:nvSpPr>
            <p:cNvPr id="12306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v-LV"/>
            </a:p>
          </p:txBody>
        </p:sp>
        <p:sp>
          <p:nvSpPr>
            <p:cNvPr id="12307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v-LV"/>
            </a:p>
          </p:txBody>
        </p:sp>
      </p:grpSp>
      <p:sp>
        <p:nvSpPr>
          <p:cNvPr id="12295" name="Rectangle 112"/>
          <p:cNvSpPr>
            <a:spLocks noChangeArrowheads="1"/>
          </p:cNvSpPr>
          <p:nvPr/>
        </p:nvSpPr>
        <p:spPr bwMode="auto">
          <a:xfrm>
            <a:off x="10582275" y="3565525"/>
            <a:ext cx="7938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6" name="Freeform 118"/>
          <p:cNvSpPr>
            <a:spLocks/>
          </p:cNvSpPr>
          <p:nvPr/>
        </p:nvSpPr>
        <p:spPr bwMode="auto">
          <a:xfrm>
            <a:off x="10639425" y="4351339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297" name="Rectangle 126"/>
          <p:cNvSpPr>
            <a:spLocks noChangeArrowheads="1"/>
          </p:cNvSpPr>
          <p:nvPr/>
        </p:nvSpPr>
        <p:spPr bwMode="auto">
          <a:xfrm>
            <a:off x="10582275" y="1625600"/>
            <a:ext cx="7938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8" name="Rectangle 127"/>
          <p:cNvSpPr>
            <a:spLocks noChangeArrowheads="1"/>
          </p:cNvSpPr>
          <p:nvPr/>
        </p:nvSpPr>
        <p:spPr bwMode="auto">
          <a:xfrm>
            <a:off x="10582275" y="2281239"/>
            <a:ext cx="7938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Text Box 129"/>
          <p:cNvSpPr txBox="1">
            <a:spLocks noChangeArrowheads="1"/>
          </p:cNvSpPr>
          <p:nvPr/>
        </p:nvSpPr>
        <p:spPr bwMode="auto">
          <a:xfrm>
            <a:off x="7238999" y="1905000"/>
            <a:ext cx="197961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main() {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5;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foo(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foo(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j) {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k;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k = j+1;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bar(k);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bar(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m) {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…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</p:txBody>
      </p:sp>
      <p:sp>
        <p:nvSpPr>
          <p:cNvPr id="12300" name="Rectangle 130"/>
          <p:cNvSpPr>
            <a:spLocks noChangeArrowheads="1"/>
          </p:cNvSpPr>
          <p:nvPr/>
        </p:nvSpPr>
        <p:spPr bwMode="auto">
          <a:xfrm>
            <a:off x="96774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bar</a:t>
            </a:r>
          </a:p>
          <a:p>
            <a:pPr eaLnBrk="1" hangingPunct="1"/>
            <a:r>
              <a:rPr lang="en-US" altLang="lv-LV" sz="2000"/>
              <a:t>  PC = 1</a:t>
            </a:r>
            <a:br>
              <a:rPr lang="en-US" altLang="lv-LV" sz="2000"/>
            </a:br>
            <a:r>
              <a:rPr lang="en-US" altLang="lv-LV" sz="2000"/>
              <a:t>  m = 6</a:t>
            </a:r>
          </a:p>
        </p:txBody>
      </p:sp>
      <p:sp>
        <p:nvSpPr>
          <p:cNvPr id="12301" name="Rectangle 131"/>
          <p:cNvSpPr>
            <a:spLocks noChangeArrowheads="1"/>
          </p:cNvSpPr>
          <p:nvPr/>
        </p:nvSpPr>
        <p:spPr bwMode="auto">
          <a:xfrm>
            <a:off x="96774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foo</a:t>
            </a:r>
          </a:p>
          <a:p>
            <a:pPr eaLnBrk="1" hangingPunct="1"/>
            <a:r>
              <a:rPr lang="en-US" altLang="lv-LV" sz="2000"/>
              <a:t>  PC = 3</a:t>
            </a:r>
            <a:br>
              <a:rPr lang="en-US" altLang="lv-LV" sz="2000"/>
            </a:br>
            <a:r>
              <a:rPr lang="en-US" altLang="lv-LV" sz="2000"/>
              <a:t>  j = 5</a:t>
            </a:r>
          </a:p>
          <a:p>
            <a:pPr eaLnBrk="1" hangingPunct="1"/>
            <a:r>
              <a:rPr lang="en-US" altLang="lv-LV" sz="2000"/>
              <a:t>  k = 6</a:t>
            </a:r>
          </a:p>
        </p:txBody>
      </p:sp>
      <p:sp>
        <p:nvSpPr>
          <p:cNvPr id="12302" name="Rectangle 132"/>
          <p:cNvSpPr>
            <a:spLocks noChangeArrowheads="1"/>
          </p:cNvSpPr>
          <p:nvPr/>
        </p:nvSpPr>
        <p:spPr bwMode="auto">
          <a:xfrm>
            <a:off x="96774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main</a:t>
            </a:r>
          </a:p>
          <a:p>
            <a:pPr eaLnBrk="1" hangingPunct="1"/>
            <a:r>
              <a:rPr lang="en-US" altLang="lv-LV" sz="2000"/>
              <a:t>  PC = 2</a:t>
            </a:r>
            <a:br>
              <a:rPr lang="en-US" altLang="lv-LV" sz="2000"/>
            </a:br>
            <a:r>
              <a:rPr lang="en-US" altLang="lv-LV" sz="2000"/>
              <a:t>  i = 5</a:t>
            </a:r>
          </a:p>
        </p:txBody>
      </p:sp>
    </p:spTree>
    <p:extLst>
      <p:ext uri="{BB962C8B-B14F-4D97-AF65-F5344CB8AC3E}">
        <p14:creationId xmlns:p14="http://schemas.microsoft.com/office/powerpoint/2010/main" val="381513690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2469</TotalTime>
  <Words>3181</Words>
  <Application>Microsoft Office PowerPoint</Application>
  <PresentationFormat>Widescreen</PresentationFormat>
  <Paragraphs>868</Paragraphs>
  <Slides>57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4" baseType="lpstr">
      <vt:lpstr>ＭＳ Ｐゴシック</vt:lpstr>
      <vt:lpstr>Arial</vt:lpstr>
      <vt:lpstr>Arial Narrow</vt:lpstr>
      <vt:lpstr>Cambria Math</vt:lpstr>
      <vt:lpstr>CMSSI10</vt:lpstr>
      <vt:lpstr>CMSY10</vt:lpstr>
      <vt:lpstr>Helvetica</vt:lpstr>
      <vt:lpstr>Liberation Mono</vt:lpstr>
      <vt:lpstr>Liberation Sans</vt:lpstr>
      <vt:lpstr>Lucida Console</vt:lpstr>
      <vt:lpstr>Symbol</vt:lpstr>
      <vt:lpstr>Tahoma</vt:lpstr>
      <vt:lpstr>Times</vt:lpstr>
      <vt:lpstr>Times New Roman</vt:lpstr>
      <vt:lpstr>Wingdings</vt:lpstr>
      <vt:lpstr>Notebook</vt:lpstr>
      <vt:lpstr>Chart</vt:lpstr>
      <vt:lpstr>Data Structures 3.1. List Structures</vt:lpstr>
      <vt:lpstr>Table of Contents</vt:lpstr>
      <vt:lpstr>PowerPoint Presentation</vt:lpstr>
      <vt:lpstr>Abstract Data Types (ADTs)</vt:lpstr>
      <vt:lpstr>The Stack ADT</vt:lpstr>
      <vt:lpstr>Stack Interface in C++</vt:lpstr>
      <vt:lpstr>Exceptions</vt:lpstr>
      <vt:lpstr>Applications of Stacks</vt:lpstr>
      <vt:lpstr>C++ Run-Time Stack</vt:lpstr>
      <vt:lpstr>Stack as a Linked List</vt:lpstr>
      <vt:lpstr>Array-based Stack</vt:lpstr>
      <vt:lpstr>Array-based Stack (cont.)</vt:lpstr>
      <vt:lpstr>Performance and Limitations</vt:lpstr>
      <vt:lpstr>Array-based Stack in C++</vt:lpstr>
      <vt:lpstr>Example use in C++</vt:lpstr>
      <vt:lpstr>Parentheses Matching</vt:lpstr>
      <vt:lpstr>Parentheses Matching Algorithm</vt:lpstr>
      <vt:lpstr>Evaluating Arithmetic  Expressions</vt:lpstr>
      <vt:lpstr>Algorithm for  Evaluating Expressions</vt:lpstr>
      <vt:lpstr>Algorithm on an  Example Expression</vt:lpstr>
      <vt:lpstr>Computing Spans</vt:lpstr>
      <vt:lpstr>Quadratic Algorithm</vt:lpstr>
      <vt:lpstr>Computing Spans with a Stack</vt:lpstr>
      <vt:lpstr>Linear Algorithm</vt:lpstr>
      <vt:lpstr>The Queue ADT</vt:lpstr>
      <vt:lpstr>Example</vt:lpstr>
      <vt:lpstr>Applications of Queues</vt:lpstr>
      <vt:lpstr>Array-based Queue</vt:lpstr>
      <vt:lpstr>Queue Operations</vt:lpstr>
      <vt:lpstr>Queue Operations (cont.)</vt:lpstr>
      <vt:lpstr>Queue Operations (cont.)</vt:lpstr>
      <vt:lpstr>Queue Interface in C++</vt:lpstr>
      <vt:lpstr>Application: Round Robin Schedulers</vt:lpstr>
      <vt:lpstr>List ADT</vt:lpstr>
      <vt:lpstr>The Array List ADT</vt:lpstr>
      <vt:lpstr>Containers and Iterators</vt:lpstr>
      <vt:lpstr>Containers</vt:lpstr>
      <vt:lpstr>Iterating through a Container</vt:lpstr>
      <vt:lpstr>Implementing Iterators</vt:lpstr>
      <vt:lpstr>STL Iterators in C++</vt:lpstr>
      <vt:lpstr>Sequence ADT</vt:lpstr>
      <vt:lpstr>Applications of Sequences</vt:lpstr>
      <vt:lpstr>Linked List Implementation</vt:lpstr>
      <vt:lpstr>Array-based Implementation</vt:lpstr>
      <vt:lpstr>Comparing Sequence Implementations</vt:lpstr>
      <vt:lpstr>Position ADT</vt:lpstr>
      <vt:lpstr>Node List ADT</vt:lpstr>
      <vt:lpstr>Doubly Linked List</vt:lpstr>
      <vt:lpstr>Insertion</vt:lpstr>
      <vt:lpstr>Insertion Algorithm</vt:lpstr>
      <vt:lpstr>Deletion</vt:lpstr>
      <vt:lpstr>Deletion Algorithm</vt:lpstr>
      <vt:lpstr>Performance</vt:lpstr>
      <vt:lpstr>Memorizing Breadcrumbs  in a Stack</vt:lpstr>
      <vt:lpstr>Memorizing Breadcrumbs  in a Stack: Solution</vt:lpstr>
      <vt:lpstr>Evaluating Postfix Expression</vt:lpstr>
      <vt:lpstr>Evaluating Postfix Expression: Solution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133</cp:revision>
  <cp:lastPrinted>2020-10-03T20:44:22Z</cp:lastPrinted>
  <dcterms:created xsi:type="dcterms:W3CDTF">1601-01-01T00:00:00Z</dcterms:created>
  <dcterms:modified xsi:type="dcterms:W3CDTF">2021-09-22T07:34:33Z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