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54" r:id="rId2"/>
    <p:sldId id="679" r:id="rId3"/>
    <p:sldId id="680" r:id="rId4"/>
    <p:sldId id="681" r:id="rId5"/>
    <p:sldId id="689" r:id="rId6"/>
    <p:sldId id="682" r:id="rId7"/>
    <p:sldId id="683" r:id="rId8"/>
    <p:sldId id="684" r:id="rId9"/>
    <p:sldId id="685" r:id="rId10"/>
    <p:sldId id="686" r:id="rId11"/>
    <p:sldId id="687" r:id="rId12"/>
    <p:sldId id="688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38042-1804-44E8-8193-267DF9D88729}">
          <p14:sldIdLst>
            <p14:sldId id="554"/>
            <p14:sldId id="679"/>
            <p14:sldId id="680"/>
            <p14:sldId id="681"/>
          </p14:sldIdLst>
        </p14:section>
        <p14:section name="The Concept of an Algorithm" id="{1A4830A6-170C-49C6-BF25-947E5AF974E8}">
          <p14:sldIdLst>
            <p14:sldId id="689"/>
            <p14:sldId id="682"/>
            <p14:sldId id="683"/>
            <p14:sldId id="684"/>
            <p14:sldId id="685"/>
            <p14:sldId id="686"/>
            <p14:sldId id="687"/>
            <p14:sldId id="6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These slides correspond to Ch1.7 and Ch1.8</a:t>
            </a:r>
            <a:r>
              <a:rPr lang="lv-LV" baseline="0" dirty="0" smtClean="0"/>
              <a:t> from (Rosen2019). 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577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12.02.2022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Efficient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goals, scope and methods of </a:t>
            </a:r>
            <a:r>
              <a:rPr lang="en-US" dirty="0"/>
              <a:t>this </a:t>
            </a:r>
            <a:r>
              <a:rPr lang="en-US" dirty="0" smtClean="0"/>
              <a:t>course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Searching words in a list (or printed dictionary)</a:t>
            </a:r>
          </a:p>
          <a:p>
            <a:pPr marL="457200" indent="-457200" algn="l">
              <a:buFont typeface="+mj-lt"/>
              <a:buAutoNum type="arabicPeriod"/>
            </a:pPr>
            <a:r>
              <a:rPr lang="lv-LV" dirty="0" smtClean="0">
                <a:latin typeface="Calibri" pitchFamily="34" charset="0"/>
                <a:cs typeface="Calibri" pitchFamily="34" charset="0"/>
              </a:rPr>
              <a:t>Peak </a:t>
            </a:r>
            <a:r>
              <a:rPr lang="lv-LV" dirty="0">
                <a:latin typeface="Calibri" pitchFamily="34" charset="0"/>
                <a:cs typeface="Calibri" pitchFamily="34" charset="0"/>
              </a:rPr>
              <a:t>finding problem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concept of an algorithm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6603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Best, Average, and Worst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truly get a handle on the complexity of more complicated algorithms, we need to distinguish three cases:</a:t>
            </a:r>
          </a:p>
          <a:p>
            <a:pPr lvl="1"/>
            <a:r>
              <a:rPr lang="en-US" b="1" i="1" dirty="0" smtClean="0"/>
              <a:t>Worst case</a:t>
            </a:r>
            <a:r>
              <a:rPr lang="en-US" b="1" dirty="0" smtClean="0"/>
              <a:t> </a:t>
            </a:r>
            <a:r>
              <a:rPr lang="en-US" dirty="0" smtClean="0"/>
              <a:t>– the algorithm takes the maximum number of steps</a:t>
            </a:r>
          </a:p>
          <a:p>
            <a:pPr lvl="1"/>
            <a:r>
              <a:rPr lang="en-US" b="1" i="1" dirty="0" smtClean="0"/>
              <a:t>Best case</a:t>
            </a:r>
            <a:r>
              <a:rPr lang="en-US" dirty="0" smtClean="0"/>
              <a:t> – the algorithm takes the fewest number of steps</a:t>
            </a:r>
          </a:p>
          <a:p>
            <a:pPr lvl="1"/>
            <a:r>
              <a:rPr lang="en-US" b="1" i="1" dirty="0" smtClean="0"/>
              <a:t>Average case</a:t>
            </a:r>
            <a:r>
              <a:rPr lang="en-US" dirty="0" smtClean="0"/>
              <a:t> – performance falls between the extremes</a:t>
            </a:r>
          </a:p>
          <a:p>
            <a:r>
              <a:rPr lang="en-US" dirty="0" smtClean="0"/>
              <a:t>For simple situations we can determine the average case by adding together the number of steps required for each input and dividing by the number of inputs</a:t>
            </a:r>
          </a:p>
          <a:p>
            <a:r>
              <a:rPr lang="en-US" dirty="0" smtClean="0"/>
              <a:t>However, this is based on each input occurring with equal probability, which isn’t always likely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9539-FAAE-47F3-A644-ECC48BA646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Compute factorial n!</a:t>
            </a:r>
          </a:p>
          <a:p>
            <a:pPr marL="0" indent="0">
              <a:buNone/>
            </a:pPr>
            <a:r>
              <a:rPr lang="lv-LV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b="1" u="sng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actorial</a:t>
            </a:r>
            <a:r>
              <a:rPr lang="lv-LV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b="1" u="sng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2400" dirty="0" smtClean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lv-LV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lv-LV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4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actorial</a:t>
            </a:r>
            <a:r>
              <a:rPr lang="lv-LV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(n-1</a:t>
            </a:r>
            <a:r>
              <a:rPr lang="lv-LV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)*n</a:t>
            </a:r>
          </a:p>
          <a:p>
            <a:pPr marL="0" indent="0">
              <a:buNone/>
            </a:pPr>
            <a:endParaRPr lang="lv-LV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1086" y="1825625"/>
                <a:ext cx="5932714" cy="4351338"/>
              </a:xfrm>
            </p:spPr>
            <p:txBody>
              <a:bodyPr/>
              <a:lstStyle/>
              <a:p>
                <a:r>
                  <a:rPr lang="en-US" dirty="0" smtClean="0"/>
                  <a:t>Assume that the problem size is the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itself (not the length of its decimal notation!)</a:t>
                </a:r>
                <a:endParaRPr lang="lv-LV" dirty="0"/>
              </a:p>
              <a:p>
                <a:r>
                  <a:rPr lang="en-US" dirty="0" smtClean="0"/>
                  <a:t>The basic operation to be counted is multiplication.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−1) + 1</m:t>
                    </m:r>
                  </m:oMath>
                </a14:m>
                <a:r>
                  <a:rPr lang="lv-LV" dirty="0"/>
                  <a:t>, </a:t>
                </a:r>
                <a:r>
                  <a:rPr lang="en-US" dirty="0" smtClean="0"/>
                  <a:t>if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(0) =1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Not realistic, if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large.</a:t>
                </a:r>
                <a:endParaRPr lang="en-US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1086" y="1825625"/>
                <a:ext cx="5932714" cy="4351338"/>
              </a:xfrm>
              <a:blipFill>
                <a:blip r:embed="rId2"/>
                <a:stretch>
                  <a:fillRect l="-184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Multiplications in Factorial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−1)+1=[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−2)+1]+1=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−2)+2=[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−3)+1]+2=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−3)+3.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(Here we use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−1)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−2)+1 </m:t>
                    </m:r>
                  </m:oMath>
                </a14:m>
                <a:r>
                  <a:rPr lang="pt-BR" dirty="0" smtClean="0"/>
                  <a:t>and 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−2)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Therefore,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what could be proven by induction. 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−1)+1 = …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… =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(0)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0 +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Peak Finding Problem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lv-LV" dirty="0" smtClean="0"/>
                  <a:t>Consider an array filled with any </a:t>
                </a:r>
                <a:r>
                  <a:rPr lang="lv-LV" i="1" dirty="0" smtClean="0"/>
                  <a:t>n</a:t>
                </a:r>
                <a:r>
                  <a:rPr lang="lv-LV" dirty="0" smtClean="0"/>
                  <a:t> numbers: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peak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— </a:t>
                </a:r>
                <a:r>
                  <a:rPr lang="en-US" dirty="0"/>
                  <a:t>since it only has one </a:t>
                </a:r>
                <a:r>
                  <a:rPr lang="en-US" dirty="0" smtClean="0"/>
                  <a:t>neighbor.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peak if and only if </a:t>
                </a:r>
                <a:r>
                  <a:rPr lang="lv-LV" dirty="0" err="1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err="1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Does </a:t>
                </a:r>
                <a:r>
                  <a:rPr lang="lv-LV" dirty="0"/>
                  <a:t>a peak always exist (regardless of the array)? Is it unique?</a:t>
                </a:r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Problem 1: </a:t>
                </a:r>
                <a:r>
                  <a:rPr lang="en-US" dirty="0" smtClean="0"/>
                  <a:t>Write </a:t>
                </a:r>
                <a:r>
                  <a:rPr lang="en-US" dirty="0"/>
                  <a:t>an algorithm that finds a peak (if a peak exists</a:t>
                </a:r>
                <a:r>
                  <a:rPr lang="en-US" dirty="0" smtClean="0"/>
                  <a:t>)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Problem 2:</a:t>
                </a:r>
                <a:r>
                  <a:rPr lang="lv-LV" dirty="0" smtClean="0"/>
                  <a:t> Let T(n) denote a "worst case" time (number of operations) to find a peak in an array of size n. Write a recurrence for T(n).</a:t>
                </a:r>
              </a:p>
              <a:p>
                <a:pPr marL="0" indent="0">
                  <a:buNone/>
                </a:pPr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Write Pseudocode to Do Linear Search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#1: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Human-readable code to find peaks (Python + English sentences?). Use Linear Search – scan the array until you find the peak.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how increasing the size of array can be reduced to an array of a smaller size?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to find the complexity. 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9921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Efficient algorithm to find Peaks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Problem Variant #2: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Write pseudocode for an algorithm that does not need to scan the whole array linearly.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Recurrence for T(n) – express time used for larger inputs via time used for smaller inputs.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Solve the recurrence for T(n)</a:t>
            </a:r>
          </a:p>
        </p:txBody>
      </p:sp>
    </p:spTree>
    <p:extLst>
      <p:ext uri="{BB962C8B-B14F-4D97-AF65-F5344CB8AC3E}">
        <p14:creationId xmlns:p14="http://schemas.microsoft.com/office/powerpoint/2010/main" val="2001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Traditional Time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In textbooks algorithm analysis uses two criteria of the efficiency:</a:t>
            </a:r>
          </a:p>
          <a:p>
            <a:pPr lvl="1"/>
            <a:r>
              <a:rPr lang="lv-LV" dirty="0" smtClean="0"/>
              <a:t>Running time</a:t>
            </a:r>
          </a:p>
          <a:p>
            <a:pPr lvl="1"/>
            <a:r>
              <a:rPr lang="lv-LV" dirty="0" smtClean="0"/>
              <a:t>Used space/memory (usually RAM memory).</a:t>
            </a:r>
          </a:p>
          <a:p>
            <a:r>
              <a:rPr lang="lv-LV" dirty="0" smtClean="0"/>
              <a:t>Space can be taken by lots of recursive calls OR by creating large data structures on the heap. </a:t>
            </a:r>
          </a:p>
          <a:p>
            <a:r>
              <a:rPr lang="lv-LV" dirty="0" smtClean="0"/>
              <a:t>Time is analyzed more frequently than space. </a:t>
            </a:r>
            <a:endParaRPr lang="lv-LV" dirty="0"/>
          </a:p>
          <a:p>
            <a:r>
              <a:rPr lang="lv-LV" dirty="0" smtClean="0"/>
              <a:t>Time can sometimes be saved by wasting some extra space – algorithms may have tradeoffs.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87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is Input Data Size?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lv-LV" dirty="0" smtClean="0"/>
                  <a:t>Ordering, searching, processing list items, matrix multiplication, manipulating trees and graphs – runtime depends on the data size.</a:t>
                </a:r>
              </a:p>
              <a:p>
                <a:r>
                  <a:rPr lang="en-US" dirty="0" smtClean="0"/>
                  <a:t>Spelling program input size:</a:t>
                </a:r>
                <a:endParaRPr lang="lv-LV" dirty="0" smtClean="0"/>
              </a:p>
              <a:p>
                <a:pPr lvl="1"/>
                <a:r>
                  <a:rPr lang="en-US" dirty="0" smtClean="0"/>
                  <a:t>One word?</a:t>
                </a:r>
              </a:p>
              <a:p>
                <a:pPr lvl="1"/>
                <a:r>
                  <a:rPr lang="lv-LV" dirty="0" smtClean="0"/>
                  <a:t>The verifiable text as a whole? </a:t>
                </a:r>
              </a:p>
              <a:p>
                <a:pPr lvl="1"/>
                <a:r>
                  <a:rPr lang="lv-LV" dirty="0" smtClean="0"/>
                  <a:t>The verifiable text anad also the spelling dictionary size?</a:t>
                </a:r>
              </a:p>
              <a:p>
                <a:r>
                  <a:rPr lang="en-US" dirty="0" smtClean="0"/>
                  <a:t>R</a:t>
                </a:r>
                <a:r>
                  <a:rPr lang="lv-LV" dirty="0" smtClean="0"/>
                  <a:t>easonable encodings only differ by a constant factor. For example, a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number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</m:t>
                    </m:r>
                  </m:oMath>
                </a14:m>
                <a:r>
                  <a:rPr lang="lv-LV" dirty="0" smtClean="0"/>
                  <a:t> times longer than same in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decimal</a:t>
                </a:r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For complexity classes like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lv-LV" dirty="0" smtClean="0"/>
                  <a:t> constant factors often do not matter.</a:t>
                </a:r>
              </a:p>
              <a:p>
                <a:r>
                  <a:rPr lang="lv-LV" dirty="0" smtClean="0"/>
                  <a:t>There is significant difference between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binary</a:t>
                </a:r>
                <a:r>
                  <a:rPr lang="lv-LV" dirty="0" smtClean="0"/>
                  <a:t> and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unary</a:t>
                </a:r>
                <a:r>
                  <a:rPr lang="lv-LV" dirty="0" smtClean="0"/>
                  <a:t> numbers though.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2400" y="1676400"/>
                <a:ext cx="10160000" cy="4114800"/>
              </a:xfrm>
              <a:blipFill>
                <a:blip r:embed="rId2"/>
                <a:stretch>
                  <a:fillRect l="-900" t="-370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56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Time Units in Analysis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Is it actual (clock) time or some relative units?</a:t>
                </a:r>
                <a:endParaRPr lang="lv-LV" dirty="0"/>
              </a:p>
              <a:p>
                <a:r>
                  <a:rPr lang="en-US" dirty="0" smtClean="0"/>
                  <a:t>Time has</a:t>
                </a:r>
                <a:r>
                  <a:rPr lang="lv-LV" dirty="0" smtClean="0"/>
                  <a:t> relative units </a:t>
                </a:r>
                <a:r>
                  <a:rPr lang="en-US" dirty="0" smtClean="0"/>
                  <a:t>(unless it is </a:t>
                </a:r>
                <a:r>
                  <a:rPr lang="lv-LV" dirty="0" smtClean="0"/>
                  <a:t>one type of hardware speed</a:t>
                </a:r>
                <a:r>
                  <a:rPr lang="en-US" dirty="0" smtClean="0"/>
                  <a:t>).</a:t>
                </a:r>
                <a:endParaRPr lang="lv-LV" dirty="0" smtClean="0"/>
              </a:p>
              <a:p>
                <a:r>
                  <a:rPr lang="lv-LV" dirty="0" smtClean="0"/>
                  <a:t>Time unit can be </a:t>
                </a:r>
                <a:r>
                  <a:rPr lang="en-US" dirty="0" smtClean="0"/>
                  <a:t>one line </a:t>
                </a:r>
                <a:r>
                  <a:rPr lang="lv-LV" dirty="0" smtClean="0"/>
                  <a:t>in the algorithm</a:t>
                </a:r>
                <a:r>
                  <a:rPr lang="en-US" dirty="0" smtClean="0"/>
                  <a:t> (if it does not decompose)</a:t>
                </a:r>
                <a:endParaRPr lang="lv-LV" dirty="0"/>
              </a:p>
              <a:p>
                <a:r>
                  <a:rPr lang="lv-LV" dirty="0" smtClean="0"/>
                  <a:t>Typically we count significant </a:t>
                </a:r>
                <a:r>
                  <a:rPr lang="lv-LV" b="1" i="1" dirty="0" smtClean="0">
                    <a:solidFill>
                      <a:srgbClr val="0070C0"/>
                    </a:solidFill>
                  </a:rPr>
                  <a:t>basic operations</a:t>
                </a:r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:r>
                  <a:rPr lang="lv-LV" dirty="0" smtClean="0"/>
                  <a:t>The actual time for input of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dirty="0" smtClean="0"/>
                  <a:t>where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denotes the count of operations,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lv-LV" dirty="0" smtClean="0"/>
                  <a:t> is estimate for 1 operation.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3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can be Counted?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v-LV" dirty="0" smtClean="0"/>
              <a:t>Addition, subtraction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Multiplication, division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Floating point operations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Reading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Updating a variable</a:t>
            </a:r>
            <a:endParaRPr lang="lv-LV" dirty="0"/>
          </a:p>
          <a:p>
            <a:pPr marL="514350" indent="-514350">
              <a:buFont typeface="+mj-lt"/>
              <a:buAutoNum type="arabicPeriod"/>
            </a:pPr>
            <a:r>
              <a:rPr lang="lv-LV" dirty="0" smtClean="0"/>
              <a:t>Comparison</a:t>
            </a: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Boolean </a:t>
            </a:r>
            <a:r>
              <a:rPr lang="lv-LV" dirty="0"/>
              <a:t>(AND, OR, </a:t>
            </a:r>
            <a:r>
              <a:rPr lang="lv-LV" dirty="0" smtClean="0"/>
              <a:t>NOT)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I/O operation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Memory deallocation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Type casting</a:t>
            </a:r>
            <a:endParaRPr lang="lv-LV" dirty="0"/>
          </a:p>
          <a:p>
            <a:pPr marL="514350" indent="-514350">
              <a:buFont typeface="+mj-lt"/>
              <a:buAutoNum type="arabicPeriod" startAt="7"/>
            </a:pPr>
            <a:r>
              <a:rPr lang="lv-LV" dirty="0" smtClean="0"/>
              <a:t>(Recursive) function call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208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Worst-case and Best-case Analysis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Worst-case time analysis is the max number of steps/operations that may be needed for input data of the given size. </a:t>
            </a:r>
            <a:endParaRPr lang="lv-LV" dirty="0"/>
          </a:p>
          <a:p>
            <a:r>
              <a:rPr lang="lv-LV" dirty="0" smtClean="0"/>
              <a:t>Can investigate, how to avoid these situations (or switch to another algorithm, if they do).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Best-case time is the minimum number of steps needed for an input of the given size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Can we achieve that the best case happens nearly always?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3" t="-1630" r="-318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2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842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What are Efficient Algorithms</vt:lpstr>
      <vt:lpstr>Peak Finding Problem</vt:lpstr>
      <vt:lpstr>Write Pseudocode to Do Linear Search</vt:lpstr>
      <vt:lpstr>More Efficient algorithm to find Peaks</vt:lpstr>
      <vt:lpstr>Traditional Time Analysis</vt:lpstr>
      <vt:lpstr>What is Input Data Size?</vt:lpstr>
      <vt:lpstr>Time Units in Analysis</vt:lpstr>
      <vt:lpstr>What can be Counted?</vt:lpstr>
      <vt:lpstr>Worst-case and Best-case Analysis</vt:lpstr>
      <vt:lpstr>Best, Average, and Worst Cases</vt:lpstr>
      <vt:lpstr>Example: Factorial</vt:lpstr>
      <vt:lpstr>Multiplications in Factorial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88</cp:revision>
  <dcterms:created xsi:type="dcterms:W3CDTF">2021-01-03T18:25:44Z</dcterms:created>
  <dcterms:modified xsi:type="dcterms:W3CDTF">2022-02-12T16:13:25Z</dcterms:modified>
</cp:coreProperties>
</file>