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54" r:id="rId2"/>
    <p:sldId id="621" r:id="rId3"/>
    <p:sldId id="622" r:id="rId4"/>
    <p:sldId id="623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2" r:id="rId20"/>
    <p:sldId id="643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656" r:id="rId30"/>
    <p:sldId id="661" r:id="rId31"/>
    <p:sldId id="662" r:id="rId32"/>
    <p:sldId id="664" r:id="rId33"/>
    <p:sldId id="665" r:id="rId34"/>
    <p:sldId id="666" r:id="rId35"/>
    <p:sldId id="667" r:id="rId36"/>
    <p:sldId id="669" r:id="rId37"/>
    <p:sldId id="670" r:id="rId38"/>
    <p:sldId id="671" r:id="rId39"/>
    <p:sldId id="672" r:id="rId40"/>
    <p:sldId id="673" r:id="rId41"/>
    <p:sldId id="677" r:id="rId42"/>
    <p:sldId id="678" r:id="rId4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heatsheet.co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These slides correspond to Ch1.7 and Ch1.8</a:t>
            </a:r>
            <a:r>
              <a:rPr lang="lv-LV" baseline="0" dirty="0" smtClean="0"/>
              <a:t> from (Rosen2019). 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779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6481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4755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https://medium.com/better-programming/big-o-notation-a-simple-explanation-with-examples-a56347d1daca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6918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5357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provides a formal method for expressing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asymptotic upper bounds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bounding the growth of a function from above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Knowing where a function lies within the big-O hierarchy lets us compare it quickly with other functions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Thus we have an idea of which algorithm has the best time performance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2376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only gives us the upper bound of a function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 if we ignore constant factors and let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get big enough, some function will never be bigger than some other function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can give us too much freedom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Consider that selection sort is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), since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 is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-  but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is a more meaningful upper bound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 need a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lower bound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 function that always grows more slowly than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), and a 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tight bound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 function that grows at about the same rate as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8287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6033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862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535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016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two times.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four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three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increases twice, the run-time is squared.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𝑂(</a:t>
                </a:r>
                <a:r>
                  <a:rPr lang="lv-LV" i="0" dirty="0" smtClean="0">
                    <a:latin typeface="Cambria Math" panose="02040503050406030204" pitchFamily="18" charset="0"/>
                  </a:rPr>
                  <a:t>log_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2⁡𝑛)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two times.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𝑂(</a:t>
                </a:r>
                <a:r>
                  <a:rPr lang="lv-LV" i="0" dirty="0">
                    <a:latin typeface="Cambria Math" panose="02040503050406030204" pitchFamily="18" charset="0"/>
                  </a:rPr>
                  <a:t>𝑛)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four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𝑛^2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three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𝑛^</a:t>
                </a:r>
                <a:r>
                  <a:rPr lang="lv-LV" i="0" dirty="0" smtClean="0">
                    <a:latin typeface="Cambria Math" panose="02040503050406030204" pitchFamily="18" charset="0"/>
                  </a:rPr>
                  <a:t>log_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2⁡3 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increases twice, the run-time is squared.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:r>
                  <a:rPr lang="lv-LV" i="0" dirty="0">
                    <a:latin typeface="Cambria Math" panose="02040503050406030204" pitchFamily="18" charset="0"/>
                  </a:rPr>
                  <a:t>𝑂(</a:t>
                </a:r>
                <a:r>
                  <a:rPr lang="lv-LV" b="0" i="0" dirty="0" smtClean="0">
                    <a:latin typeface="Cambria Math" panose="02040503050406030204" pitchFamily="18" charset="0"/>
                  </a:rPr>
                  <a:t>2^𝑛</a:t>
                </a:r>
                <a:r>
                  <a:rPr lang="lv-LV" i="0" dirty="0">
                    <a:latin typeface="Cambria Math" panose="02040503050406030204" pitchFamily="18" charset="0"/>
                  </a:rPr>
                  <a:t>)</a:t>
                </a:r>
                <a:endParaRPr lang="lv-LV" dirty="0"/>
              </a:p>
              <a:p>
                <a:endParaRPr lang="lv-LV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9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dirty="0" smtClean="0">
                <a:hlinkClick r:id="rId3"/>
              </a:rPr>
              <a:t>https://www.bigocheatsheet.com/</a:t>
            </a:r>
            <a:r>
              <a:rPr lang="en-US" sz="1200" dirty="0" smtClean="0"/>
              <a:t> </a:t>
            </a:r>
            <a:endParaRPr lang="lv-LV" sz="1200" dirty="0" smtClean="0"/>
          </a:p>
          <a:p>
            <a:r>
              <a:rPr lang="en-US" dirty="0" smtClean="0"/>
              <a:t>For polynomial time algorithms (vast majority of practical algorithms) the encoding (decimal/binary) does not affect the time complexity. </a:t>
            </a:r>
          </a:p>
          <a:p>
            <a:r>
              <a:rPr lang="en-US" dirty="0" smtClean="0"/>
              <a:t>For logarithmic time algorithm (something very fast – does not even read all the input), converting from binary to decimal "dominates" the time (it is O(n)).</a:t>
            </a:r>
          </a:p>
          <a:p>
            <a:r>
              <a:rPr lang="en-US" dirty="0" smtClean="0"/>
              <a:t>For exponential time algorithms (something very slow) multiplying or dividing argument </a:t>
            </a:r>
            <a:r>
              <a:rPr lang="en-US" i="1" dirty="0" smtClean="0"/>
              <a:t>n</a:t>
            </a:r>
            <a:r>
              <a:rPr lang="en-US" dirty="0" smtClean="0"/>
              <a:t> by some factor changes the O(f(n)).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7669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Efficient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Big-O Notation</a:t>
            </a:r>
            <a:r>
              <a:rPr lang="lv-LV" dirty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Properties of the Big-O Notation</a:t>
            </a:r>
            <a:r>
              <a:rPr lang="lv-LV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Ω and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Notations</a:t>
            </a:r>
            <a:endParaRPr lang="lv-LV" dirty="0"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Typical examples of complexities (time complexity hierarchy)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Finding Asymptotic Complexity. Best, Average, and Worst Cases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Solving recurrences in Big-O notation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Analyze pseudocode in Big-O notation</a:t>
            </a:r>
          </a:p>
        </p:txBody>
      </p:sp>
    </p:spTree>
    <p:extLst>
      <p:ext uri="{BB962C8B-B14F-4D97-AF65-F5344CB8AC3E}">
        <p14:creationId xmlns:p14="http://schemas.microsoft.com/office/powerpoint/2010/main" val="6603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Calibri" pitchFamily="34" charset="0"/>
                <a:cs typeface="Calibri" pitchFamily="34" charset="0"/>
              </a:rPr>
              <a:t>Example: Check by Definition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Dividing by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gives us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 + 4/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2/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Choosing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1, we need to find a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such that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 + 4 – 2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can set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6, so we have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6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for all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 our function is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Properties of Big-O Notation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Calibri" pitchFamily="34" charset="0"/>
                <a:cs typeface="Calibri" pitchFamily="34" charset="0"/>
              </a:rPr>
              <a:t>Big-O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transitive</a:t>
            </a:r>
            <a:r>
              <a:rPr lang="pt-BR" dirty="0">
                <a:latin typeface="Calibri" pitchFamily="34" charset="0"/>
                <a:cs typeface="Calibri" pitchFamily="34" charset="0"/>
              </a:rPr>
              <a:t>: if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)), then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If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)), then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+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A function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an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for any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&gt; 0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Any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degree polynomial is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i="1" baseline="30000" dirty="0" err="1">
                <a:latin typeface="Calibri" pitchFamily="34" charset="0"/>
                <a:cs typeface="Calibri" pitchFamily="34" charset="0"/>
              </a:rPr>
              <a:t>k+j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for any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&gt;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0</a:t>
            </a:r>
            <a:endParaRPr lang="lv-LV" i="1" dirty="0">
              <a:latin typeface="Calibri" pitchFamily="34" charset="0"/>
              <a:cs typeface="Calibri" pitchFamily="34" charset="0"/>
            </a:endParaRPr>
          </a:p>
          <a:p>
            <a:r>
              <a:rPr lang="pt-BR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 is true if lim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baseline="-25000" dirty="0">
                <a:latin typeface="Calibri" pitchFamily="34" charset="0"/>
                <a:cs typeface="Calibri" pitchFamily="34" charset="0"/>
              </a:rPr>
              <a:t>-&gt;∞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)/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is a constant. Put another way, if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cg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), then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pt-BR" dirty="0">
                <a:latin typeface="Calibri" pitchFamily="34" charset="0"/>
                <a:cs typeface="Calibri" pitchFamily="34" charset="0"/>
              </a:rPr>
              <a:t>(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))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=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>
                <a:latin typeface="Calibri" pitchFamily="34" charset="0"/>
                <a:cs typeface="Calibri" pitchFamily="34" charset="0"/>
              </a:rPr>
              <a:t>(log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b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for any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dirty="0">
                <a:latin typeface="Calibri" pitchFamily="34" charset="0"/>
                <a:cs typeface="Calibri" pitchFamily="34" charset="0"/>
              </a:rPr>
              <a:t>,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b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&gt; 1.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Typically </a:t>
            </a:r>
            <a:r>
              <a:rPr lang="pt-BR" dirty="0">
                <a:latin typeface="Calibri" pitchFamily="34" charset="0"/>
                <a:cs typeface="Calibri" pitchFamily="34" charset="0"/>
              </a:rPr>
              <a:t>we don’t care what base our logarithms are</a:t>
            </a:r>
          </a:p>
          <a:p>
            <a:r>
              <a:rPr lang="pt-BR" dirty="0">
                <a:latin typeface="Calibri" pitchFamily="34" charset="0"/>
                <a:cs typeface="Calibri" pitchFamily="34" charset="0"/>
              </a:rPr>
              <a:t>Given the preceding, we can use just one base and rewrite the relationship as 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a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= </a:t>
            </a:r>
            <a:r>
              <a:rPr lang="pt-BR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(log</a:t>
            </a:r>
            <a:r>
              <a:rPr lang="pt-BR" dirty="0">
                <a:latin typeface="Calibri" pitchFamily="34" charset="0"/>
                <a:cs typeface="Calibri" pitchFamily="34" charset="0"/>
              </a:rPr>
              <a:t> 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) for positive a ≠ 1 and lg 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pt-BR" dirty="0">
                <a:latin typeface="Calibri" pitchFamily="34" charset="0"/>
                <a:cs typeface="Calibri" pitchFamily="34" charset="0"/>
              </a:rPr>
              <a:t> = log</a:t>
            </a:r>
            <a:r>
              <a:rPr lang="pt-BR" i="1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pt-BR" i="1" dirty="0">
                <a:latin typeface="Calibri" pitchFamily="34" charset="0"/>
                <a:cs typeface="Calibri" pitchFamily="34" charset="0"/>
              </a:rPr>
              <a:t>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 (Big-Omega)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13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pick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Typically written like this: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+7=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892800" cy="4571999"/>
              </a:xfrm>
              <a:blipFill>
                <a:blip r:embed="rId3"/>
                <a:stretch>
                  <a:fillRect l="-1861" t="-3471" r="-10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514600"/>
            <a:ext cx="441230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>
                    <a:solidFill>
                      <a:srgbClr val="0033CC"/>
                    </a:solidFill>
                  </a:rPr>
                  <a:t>.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≥10000</m:t>
                    </m:r>
                  </m:oMath>
                </a14:m>
                <a:r>
                  <a:rPr lang="pt-BR" dirty="0" smtClean="0"/>
                  <a:t>. 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=2.99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We </a:t>
                </a:r>
                <a:r>
                  <a:rPr lang="pt-BR" dirty="0" smtClean="0"/>
                  <a:t>have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pt-BR" dirty="0"/>
                  <a:t>. 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pt-BR" dirty="0" smtClean="0"/>
                  <a:t>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2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Notations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</a:t>
            </a:r>
            <a:r>
              <a:rPr lang="el-GR" dirty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for lower bounds what big-O is for upper bounds</a:t>
            </a:r>
          </a:p>
          <a:p>
            <a:pPr marL="457200" indent="0">
              <a:spcBef>
                <a:spcPts val="1200"/>
              </a:spcBef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Definition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Let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be functions, where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positive integer. We write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l-GR" dirty="0">
                <a:latin typeface="Calibri" pitchFamily="34" charset="0"/>
                <a:cs typeface="Calibri" pitchFamily="34" charset="0"/>
              </a:rPr>
              <a:t>Ω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if and only if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)). We say "f of n is omega of g of n.“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lower bound for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; after a certain n, and without regard to multiplicative constants,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will never go below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Finally, theta notation combines upper bounds with lower bounds to get tight bound</a:t>
            </a:r>
          </a:p>
          <a:p>
            <a:pPr marL="457200" indent="0">
              <a:spcBef>
                <a:spcPts val="1200"/>
              </a:spcBef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Definition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Let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be functions, where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positive integer. We write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l-GR" dirty="0">
                <a:latin typeface="Calibri" pitchFamily="34" charset="0"/>
                <a:cs typeface="Calibri" pitchFamily="34" charset="0"/>
              </a:rPr>
              <a:t>Θ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if and only if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 and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 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)). We say "f of n is theta of g of n."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 (Big-Theta)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the set of all functions having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as their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growth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)≤|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)|≤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501" r="-317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209800"/>
            <a:ext cx="4424362" cy="35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en-US" dirty="0" smtClean="0"/>
                  <a:t>since both O and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are satisfied: 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since only O is satisfied.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 since only </a:t>
                </a:r>
                <a:r>
                  <a:rPr lang="el-GR" dirty="0"/>
                  <a:t>Ω</a:t>
                </a:r>
                <a:r>
                  <a:rPr lang="en-US" dirty="0"/>
                  <a:t> </a:t>
                </a:r>
                <a:r>
                  <a:rPr lang="en-US" dirty="0" smtClean="0"/>
                  <a:t>is satisfied.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/>
              <a:t>C</a:t>
            </a:r>
            <a:r>
              <a:rPr lang="en-US" dirty="0" smtClean="0"/>
              <a:t>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A</a:t>
            </a:r>
            <a:r>
              <a:rPr lang="en-US" dirty="0" err="1" smtClean="0"/>
              <a:t>lgorithms</a:t>
            </a:r>
            <a:r>
              <a:rPr lang="en-US" dirty="0" smtClean="0"/>
              <a:t> in terms of their time complexity</a:t>
            </a:r>
            <a:r>
              <a:rPr lang="lv-LV" dirty="0" smtClean="0"/>
              <a:t> can be classified by Big-O.</a:t>
            </a:r>
          </a:p>
          <a:p>
            <a:r>
              <a:rPr lang="en-US" dirty="0"/>
              <a:t>Classes of algorithms and their execution times on a computer executing 1 million operations per second </a:t>
            </a:r>
            <a:r>
              <a:rPr lang="lv-LV" dirty="0"/>
              <a:t> </a:t>
            </a:r>
            <a:r>
              <a:rPr lang="en-US" dirty="0"/>
              <a:t>(1 sec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/>
              <a:t>μsec</a:t>
            </a:r>
            <a:r>
              <a:rPr lang="en-US" dirty="0"/>
              <a:t>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err="1"/>
              <a:t>msec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352800"/>
            <a:ext cx="747932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6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Complexities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graph, and the previous chart, show that some algorithms have no practical application</a:t>
            </a:r>
          </a:p>
          <a:p>
            <a:r>
              <a:rPr lang="lv-LV" dirty="0"/>
              <a:t>C</a:t>
            </a:r>
            <a:r>
              <a:rPr lang="en-US" dirty="0" err="1"/>
              <a:t>ubic</a:t>
            </a:r>
            <a:r>
              <a:rPr lang="en-US" dirty="0"/>
              <a:t> order algorithms or higher are impractical for large </a:t>
            </a:r>
            <a:r>
              <a:rPr lang="lv-LV" dirty="0"/>
              <a:t>inputs (in complexity theory – all polynomial time is considered feasible).</a:t>
            </a:r>
            <a:endParaRPr lang="en-US" dirty="0"/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057400"/>
            <a:ext cx="512360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Models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apply asymptotic bounds for </a:t>
            </a:r>
          </a:p>
          <a:p>
            <a:r>
              <a:rPr lang="en-US" dirty="0" smtClean="0"/>
              <a:t>Time </a:t>
            </a:r>
            <a:r>
              <a:rPr lang="en-US" dirty="0"/>
              <a:t>is measured within </a:t>
            </a:r>
            <a:r>
              <a:rPr lang="en-US" dirty="0" smtClean="0"/>
              <a:t>a certain </a:t>
            </a:r>
            <a:r>
              <a:rPr lang="en-US" i="1" dirty="0" smtClean="0">
                <a:solidFill>
                  <a:srgbClr val="0070C0"/>
                </a:solidFill>
              </a:rPr>
              <a:t>cost model</a:t>
            </a:r>
            <a:r>
              <a:rPr lang="en-US" dirty="0" smtClean="0"/>
              <a:t>. Several </a:t>
            </a:r>
            <a:r>
              <a:rPr lang="en-US" dirty="0"/>
              <a:t>possibilities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smtClean="0"/>
              <a:t>Time </a:t>
            </a:r>
            <a:r>
              <a:rPr lang="en-US" dirty="0"/>
              <a:t>is measured as executed pseudocode lines. </a:t>
            </a:r>
            <a:endParaRPr lang="en-US" dirty="0" smtClean="0"/>
          </a:p>
          <a:p>
            <a:pPr lvl="1"/>
            <a:r>
              <a:rPr lang="en-US" dirty="0" smtClean="0"/>
              <a:t>Time </a:t>
            </a:r>
            <a:r>
              <a:rPr lang="en-US" dirty="0"/>
              <a:t>is measured as certain basic operations (such as comparisons </a:t>
            </a:r>
            <a:r>
              <a:rPr lang="en-US" dirty="0" smtClean="0"/>
              <a:t>a&lt;b in sorting algorithms).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cost model </a:t>
            </a:r>
            <a:r>
              <a:rPr lang="en-US" dirty="0" smtClean="0"/>
              <a:t>assigns weight w(n) </a:t>
            </a:r>
            <a:r>
              <a:rPr lang="en-US" dirty="0"/>
              <a:t>to some "expensive"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can be measured </a:t>
            </a:r>
            <a:r>
              <a:rPr lang="en-US" dirty="0" smtClean="0"/>
              <a:t>empirically </a:t>
            </a:r>
            <a:r>
              <a:rPr lang="en-US" dirty="0"/>
              <a:t>in </a:t>
            </a:r>
            <a:r>
              <a:rPr lang="en-US" dirty="0" smtClean="0"/>
              <a:t>units </a:t>
            </a:r>
            <a:r>
              <a:rPr lang="en-US" dirty="0"/>
              <a:t>such as microseconds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355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Algorithms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are an essential aspect of data structures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Data structures are implemented using algorithms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Some algorithms are more efficient than others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Efficiency is preferred; we need metrics to compare them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algorithm’s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a function describing the efficiency of the algorithm in terms of the amount of data the algorithm must process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are two main complexity measures of efficiency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input as "smoothing"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Searching a word in a list of N=50000 words (linear search).</a:t>
                </a:r>
              </a:p>
              <a:p>
                <a:r>
                  <a:rPr lang="en-US" sz="2400" dirty="0" smtClean="0"/>
                  <a:t>1 operation in the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best case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operations in the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worst case</a:t>
                </a:r>
                <a:r>
                  <a:rPr lang="en-US" sz="2400" dirty="0" smtClean="0"/>
                  <a:t> – if the word is the last one (or not found)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 smtClean="0"/>
                  <a:t> operations on average (if a word is found).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if word is in the list with probability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36" t="-1185" r="-2815" b="-592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we do not care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about the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Why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asymptotic</a:t>
                </a:r>
                <a:r>
                  <a:rPr lang="en-US" dirty="0" smtClean="0"/>
                  <a:t> bounds? Why short inputs do not matter?</a:t>
                </a:r>
              </a:p>
              <a:p>
                <a:r>
                  <a:rPr lang="en-US" dirty="0" smtClean="0"/>
                  <a:t>Why arbitrary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?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48" t="-1630" r="-257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 is about Growth Order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growth order  </a:t>
                </a:r>
                <a:r>
                  <a:rPr lang="en-US" sz="2400" dirty="0" smtClean="0"/>
                  <a:t>(</a:t>
                </a:r>
                <a:r>
                  <a:rPr lang="el-GR" sz="2400" dirty="0" smtClean="0"/>
                  <a:t>Θ</a:t>
                </a:r>
                <a:r>
                  <a:rPr lang="en-US" sz="2400" dirty="0" smtClean="0"/>
                  <a:t>, not O)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of a function determines what running time is needed to run some algorithm. </a:t>
                </a:r>
                <a:endParaRPr lang="lv-LV" sz="2400" dirty="0"/>
              </a:p>
              <a:p>
                <a:r>
                  <a:rPr lang="en-US" sz="2400" dirty="0" smtClean="0"/>
                  <a:t>Usually it is written simply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, that is also named the asymptotic complexity.</a:t>
                </a:r>
              </a:p>
              <a:p>
                <a:r>
                  <a:rPr lang="en-US" sz="2400" dirty="0" smtClean="0"/>
                  <a:t>Mathematically, this is imprecise: We need the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slowest growing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91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Common usage:</a:t>
                </a:r>
              </a:p>
              <a:p>
                <a:r>
                  <a:rPr lang="en-US" sz="2400" dirty="0" err="1" smtClean="0"/>
                  <a:t>BubbleSort</a:t>
                </a:r>
                <a:r>
                  <a:rPr lang="en-US" sz="2400" dirty="0" smtClean="0"/>
                  <a:t>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In fact, </a:t>
                </a:r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is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Formally,</a:t>
                </a:r>
                <a:r>
                  <a:rPr lang="en-US" sz="2400" dirty="0" smtClean="0"/>
                  <a:t> much more useful is statement would be that </a:t>
                </a:r>
                <a:r>
                  <a:rPr lang="en-US" sz="2400" dirty="0" err="1" smtClean="0"/>
                  <a:t>MergeSort</a:t>
                </a:r>
                <a:r>
                  <a:rPr lang="en-US" sz="2400" dirty="0" smtClean="0"/>
                  <a:t> runtime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>
                        <a:solidFill>
                          <a:srgbClr val="0033CC"/>
                        </a:solidFill>
                      </a:rPr>
                      <m:t>Θ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6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6019800" y="4727028"/>
            <a:ext cx="5562600" cy="14499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Typically, </a:t>
            </a:r>
            <a:r>
              <a:rPr lang="el-GR" sz="2400" dirty="0" smtClean="0"/>
              <a:t>Θ</a:t>
            </a:r>
            <a:r>
              <a:rPr lang="en-US" sz="2400" dirty="0" smtClean="0"/>
              <a:t> is usually not written. Using </a:t>
            </a:r>
            <a:r>
              <a:rPr lang="el-GR" sz="2400" dirty="0" smtClean="0"/>
              <a:t>Θ</a:t>
            </a:r>
            <a:r>
              <a:rPr lang="en-US" sz="2400" dirty="0" smtClean="0"/>
              <a:t> would imply am obligation to prove </a:t>
            </a:r>
            <a:r>
              <a:rPr lang="en-US" sz="2400" b="1" dirty="0" smtClean="0"/>
              <a:t>two</a:t>
            </a:r>
            <a:r>
              <a:rPr lang="en-US" sz="2400" dirty="0" smtClean="0"/>
              <a:t> inequalities.  Using O is the lazy way.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Big-O Notation is Often Sloppy?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sz="2400" dirty="0" smtClean="0"/>
                  <a:t>In mathematics e</a:t>
                </a:r>
                <a:r>
                  <a:rPr lang="en-US" sz="2400" dirty="0" err="1" smtClean="0"/>
                  <a:t>quals</a:t>
                </a:r>
                <a:r>
                  <a:rPr lang="en-US" sz="2400" dirty="0" smtClean="0"/>
                  <a:t> (=) usually denotes an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equivalence relation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/>
                  <a:t>Does this mean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?</a:t>
                </a:r>
                <a:endParaRPr lang="lv-LV" sz="2400" dirty="0" smtClean="0"/>
              </a:p>
              <a:p>
                <a:endParaRPr lang="lv-LV" sz="2400" dirty="0"/>
              </a:p>
              <a:p>
                <a:r>
                  <a:rPr lang="lv-LV" sz="2400" dirty="0" smtClean="0"/>
                  <a:t>Can also say: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b="1" dirty="0" smtClean="0"/>
                  <a:t>is</a:t>
                </a:r>
                <a:r>
                  <a:rPr lang="lv-LV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36" t="-1185" r="-146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Would it be better to write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l-GR" sz="2400" dirty="0"/>
                      <m:t>Θ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? </a:t>
                </a:r>
                <a:endParaRPr lang="en-US" sz="2400" dirty="0"/>
              </a:p>
              <a:p>
                <a:r>
                  <a:rPr lang="lv-LV" sz="2400" dirty="0" smtClean="0"/>
                  <a:t>B</a:t>
                </a:r>
                <a:r>
                  <a:rPr lang="en-US" sz="2400" dirty="0" err="1" smtClean="0"/>
                  <a:t>ut</a:t>
                </a:r>
                <a:r>
                  <a:rPr lang="en-US" sz="2400" dirty="0" smtClean="0"/>
                  <a:t> 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? ("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 smtClean="0"/>
                  <a:t>" and "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" denote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values</a:t>
                </a:r>
                <a:r>
                  <a:rPr lang="en-US" sz="2400" dirty="0" smtClean="0"/>
                  <a:t>, not functions.)</a:t>
                </a:r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A mathematical</a:t>
                </a:r>
                <a:r>
                  <a:rPr lang="en-US" sz="2400" dirty="0" smtClean="0"/>
                  <a:t> notation would be: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l-GR" sz="2400" dirty="0"/>
                        <m:t>Θ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Anonymous function (lambda) notation. </a:t>
                </a:r>
                <a:r>
                  <a:rPr lang="en-US" sz="2400" i="1" dirty="0" smtClean="0"/>
                  <a:t>(Nobody writes like this.)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6" t="-1185" r="-2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1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Times and </a:t>
            </a:r>
            <a:r>
              <a:rPr lang="en-US" dirty="0" err="1" smtClean="0"/>
              <a:t>Asymptotics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1 </a:t>
                </a:r>
                <a:r>
                  <a:rPr lang="en-US" dirty="0" smtClean="0"/>
                  <a:t>operation is </a:t>
                </a:r>
                <a:r>
                  <a:rPr lang="lv-LV" dirty="0" smtClean="0"/>
                  <a:t>1 nanose</a:t>
                </a:r>
                <a:r>
                  <a:rPr lang="en-US" dirty="0" err="1" smtClean="0"/>
                  <a:t>cond</a:t>
                </a:r>
                <a:r>
                  <a:rPr lang="en-US" dirty="0" smtClean="0"/>
                  <a:t> </a:t>
                </a:r>
                <a:r>
                  <a:rPr lang="lv-LV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s</a:t>
                </a:r>
                <a:r>
                  <a:rPr lang="lv-LV" dirty="0" smtClean="0"/>
                  <a:t>)</a:t>
                </a:r>
                <a:r>
                  <a:rPr lang="en-US" dirty="0" smtClean="0"/>
                  <a:t>. 1</a:t>
                </a:r>
                <a:r>
                  <a:rPr lang="en-US" b="1" dirty="0" smtClean="0"/>
                  <a:t> </a:t>
                </a:r>
                <a:r>
                  <a:rPr lang="el-GR" dirty="0"/>
                  <a:t>μ</a:t>
                </a:r>
                <a:r>
                  <a:rPr lang="lv-LV" dirty="0" smtClean="0"/>
                  <a:t>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s. </a:t>
                </a:r>
                <a:r>
                  <a:rPr lang="en-US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m</a:t>
                </a:r>
                <a:r>
                  <a:rPr lang="lv-LV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s.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362200"/>
            <a:ext cx="10191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3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Various Exponent Functions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Problem. </a:t>
                </a:r>
                <a:r>
                  <a:rPr lang="lv-LV" dirty="0" smtClean="0"/>
                  <a:t>Given functions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test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is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also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/>
                  <a:t>U</a:t>
                </a:r>
                <a:r>
                  <a:rPr lang="lv-LV" dirty="0" smtClean="0"/>
                  <a:t>se the definition of </a:t>
                </a:r>
                <a:r>
                  <a:rPr lang="lv-LV" dirty="0"/>
                  <a:t>Big-O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Namely: Do </a:t>
                </a:r>
                <a:r>
                  <a:rPr lang="lv-LV" dirty="0"/>
                  <a:t>there exist constants 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as in the definition?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4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Various Exponent </a:t>
            </a:r>
            <a:r>
              <a:rPr lang="lv-LV" dirty="0" smtClean="0"/>
              <a:t>Functions: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We imagine that a player "Alice" chooses all existential quantifiers, but player "Bob" chooses all universal quantifiers from the formal definition.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Claim 1: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is 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 To prove that 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is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 </a:t>
                </a:r>
                <a:r>
                  <a:rPr lang="lv-LV" dirty="0"/>
                  <a:t>Alice can take in the Big-O notation </a:t>
                </a:r>
                <a:br>
                  <a:rPr lang="lv-LV" dirty="0"/>
                </a:br>
                <a:r>
                  <a:rPr lang="lv-LV" dirty="0"/>
                  <a:t>definition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 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. Then for any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 selected by Bob:</a:t>
                </a:r>
                <a:br>
                  <a:rPr lang="lv-LV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1∙</m:t>
                      </m:r>
                      <m:d>
                        <m:dPr>
                          <m:begChr m:val="|"/>
                          <m:endChr m:val="|"/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/>
                  <a:t>Claim </a:t>
                </a:r>
                <a:r>
                  <a:rPr lang="lv-LV" b="1" dirty="0" smtClean="0"/>
                  <a:t>2: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is not </a:t>
                </a:r>
                <a:r>
                  <a:rPr lang="lv-LV" dirty="0"/>
                  <a:t>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</a:t>
                </a:r>
                <a:r>
                  <a:rPr lang="lv-LV" dirty="0" smtClean="0"/>
                  <a:t> No matter what are the chosen numbers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, consider n that is sufficiently large.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2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Comparing Big-O Sets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For each pair of Big-O notations decide, if the left-side class of functions is larger than the right-side class.</a:t>
            </a:r>
            <a:r>
              <a:rPr lang="lv-LV" sz="2400" dirty="0" smtClean="0"/>
              <a:t> Or a</a:t>
            </a:r>
            <a:r>
              <a:rPr lang="en-US" sz="2400" dirty="0" smtClean="0"/>
              <a:t>re they equal? </a:t>
            </a:r>
            <a:br>
              <a:rPr lang="en-US" sz="2400" dirty="0" smtClean="0"/>
            </a:b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97527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Comparing Big-O </a:t>
            </a:r>
            <a:r>
              <a:rPr lang="lv-LV" dirty="0" smtClean="0"/>
              <a:t>Sets: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 (since both logarithms differ by a constant factor.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The second function class is larger. 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 contains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they are not equal.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lv-LV" dirty="0" smtClean="0"/>
                  <a:t> contains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not vice versa.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3221" r="-329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6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Doubling Input Length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br>
                  <a:rPr lang="lv-LV" dirty="0" smtClean="0"/>
                </a:br>
                <a:r>
                  <a:rPr lang="lv-LV" dirty="0" smtClean="0"/>
                  <a:t>T(2n) = T(n) + 17.</a:t>
                </a:r>
                <a:r>
                  <a:rPr lang="lv-LV" dirty="0"/>
                  <a:t> </a:t>
                </a:r>
                <a:r>
                  <a:rPr lang="lv-LV" dirty="0" smtClean="0"/>
                  <a:t> Find an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increaes twice, the run-time increases two times. </a:t>
                </a:r>
                <a:br>
                  <a:rPr lang="lv-LV" dirty="0" smtClean="0"/>
                </a:br>
                <a:r>
                  <a:rPr lang="lv-LV" dirty="0" smtClean="0"/>
                  <a:t>T(2n) = 2T(n).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four times.</a:t>
                </a:r>
                <a:br>
                  <a:rPr lang="lv-LV" dirty="0" smtClean="0"/>
                </a:br>
                <a:r>
                  <a:rPr lang="lv-LV" dirty="0" smtClean="0"/>
                  <a:t>T(2n) = 4T(n).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three </a:t>
                </a:r>
                <a:r>
                  <a:rPr lang="lv-LV" dirty="0"/>
                  <a:t>times.</a:t>
                </a:r>
                <a:br>
                  <a:rPr lang="lv-LV" dirty="0"/>
                </a:br>
                <a:r>
                  <a:rPr lang="lv-LV" dirty="0" smtClean="0"/>
                  <a:t>T(2n) = 3T(n).  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is squared. 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 smtClean="0"/>
                  <a:t> .   Find </a:t>
                </a:r>
                <a:r>
                  <a:rPr lang="lv-LV" dirty="0"/>
                  <a:t>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</a:t>
                </a:r>
                <a:endParaRPr lang="lv-LV" dirty="0" smtClean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vs. Binary Algorithms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1"/>
                <a:ext cx="10160000" cy="10032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lv-LV" sz="2000" dirty="0" smtClean="0"/>
                  <a:t>There is a</a:t>
                </a:r>
                <a:r>
                  <a:rPr lang="en-US" sz="2000" dirty="0" smtClean="0"/>
                  <a:t> black box that computes some O(f(n)) algorithm with decimal input. </a:t>
                </a:r>
                <a:br>
                  <a:rPr lang="en-US" sz="2000" dirty="0" smtClean="0"/>
                </a:br>
                <a:r>
                  <a:rPr lang="en-US" sz="2000" dirty="0" smtClean="0"/>
                  <a:t>A computer scientist Joe claims that he can input </a:t>
                </a:r>
                <a:r>
                  <a:rPr lang="lv-LV" sz="2000" dirty="0" smtClean="0"/>
                  <a:t>a </a:t>
                </a:r>
                <a:r>
                  <a:rPr lang="en-US" sz="2000" dirty="0" smtClean="0"/>
                  <a:t>binary number, convert into decimal, then </a:t>
                </a:r>
                <a:r>
                  <a:rPr lang="lv-LV" sz="2000" dirty="0" smtClean="0"/>
                  <a:t>run </a:t>
                </a:r>
                <a:r>
                  <a:rPr lang="en-US" sz="2000" dirty="0" smtClean="0"/>
                  <a:t>the "black box". </a:t>
                </a:r>
                <a:r>
                  <a:rPr lang="lv-LV" sz="2000" dirty="0"/>
                  <a:t> </a:t>
                </a:r>
                <a:r>
                  <a:rPr lang="lv-LV" sz="2000" dirty="0" smtClean="0"/>
                  <a:t>Joe</a:t>
                </a:r>
                <a:r>
                  <a:rPr lang="en-US" sz="2000" dirty="0" smtClean="0"/>
                  <a:t> claims that the new </a:t>
                </a:r>
                <a:r>
                  <a:rPr lang="lv-LV" sz="2000" dirty="0" smtClean="0"/>
                  <a:t>algorithm</a:t>
                </a:r>
                <a:r>
                  <a:rPr lang="en-US" sz="2000" dirty="0" smtClean="0"/>
                  <a:t> has </a:t>
                </a:r>
                <a:r>
                  <a:rPr lang="lv-LV" sz="2000" dirty="0" smtClean="0"/>
                  <a:t>same </a:t>
                </a:r>
                <a:r>
                  <a:rPr lang="en-US" sz="2000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sz="2000" dirty="0" smtClean="0"/>
                  <a:t>. Is he right?</a:t>
                </a:r>
                <a:endParaRPr lang="en-US" sz="2000" dirty="0" smtClean="0"/>
              </a:p>
              <a:p>
                <a:endParaRPr lang="lv-LV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1"/>
                <a:ext cx="10160000" cy="1003287"/>
              </a:xfrm>
              <a:blipFill>
                <a:blip r:embed="rId3"/>
                <a:stretch>
                  <a:fillRect l="-540" t="-6098" r="-36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2480617" y="3927902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46771" y="2847179"/>
                <a:ext cx="22258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+mj-lt"/>
                  </a:rPr>
                  <a:t>Complexity of the </a:t>
                </a:r>
                <a:br>
                  <a:rPr lang="en-US" sz="2000" i="1" dirty="0" smtClean="0">
                    <a:latin typeface="+mj-lt"/>
                  </a:rPr>
                </a:br>
                <a:r>
                  <a:rPr lang="en-US" sz="2000" i="1" dirty="0" smtClean="0">
                    <a:latin typeface="+mj-lt"/>
                  </a:rPr>
                  <a:t>black box: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lv-LV" sz="2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71" y="2847179"/>
                <a:ext cx="2225802" cy="707886"/>
              </a:xfrm>
              <a:prstGeom prst="rect">
                <a:avLst/>
              </a:prstGeom>
              <a:blipFill>
                <a:blip r:embed="rId4"/>
                <a:stretch>
                  <a:fillRect l="-3014" t="-4310" r="-274" b="-1465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1185217" y="46137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928417" y="46137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980930" y="423137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Decimal input</a:t>
            </a:r>
            <a:endParaRPr lang="lv-LV" sz="1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8230" y="4625676"/>
            <a:ext cx="194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Some output</a:t>
            </a:r>
          </a:p>
          <a:p>
            <a:r>
              <a:rPr lang="en-US" sz="1800" i="1" dirty="0" smtClean="0"/>
              <a:t>(Yes/No or similar)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752490" y="3730236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162800" y="4131016"/>
            <a:ext cx="1219200" cy="974384"/>
          </a:xfrm>
          <a:prstGeom prst="roundRect">
            <a:avLst>
              <a:gd name="adj" fmla="val 217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from binary to decimal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928945" y="3429000"/>
            <a:ext cx="3429000" cy="1981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33600" y="3544104"/>
            <a:ext cx="2052145" cy="186609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0150366" y="4417426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896761" y="442853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666202" y="396062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Binary input</a:t>
            </a:r>
            <a:endParaRPr lang="lv-LV" sz="1800" i="1" dirty="0"/>
          </a:p>
        </p:txBody>
      </p:sp>
      <p:cxnSp>
        <p:nvCxnSpPr>
          <p:cNvPr id="26" name="Straight Arrow Connector 25"/>
          <p:cNvCxnSpPr>
            <a:endCxn id="16" idx="1"/>
          </p:cNvCxnSpPr>
          <p:nvPr/>
        </p:nvCxnSpPr>
        <p:spPr bwMode="auto">
          <a:xfrm flipV="1">
            <a:off x="8382000" y="4416036"/>
            <a:ext cx="3704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467"/>
                  </p:ext>
                </p:extLst>
              </p:nvPr>
            </p:nvGraphicFramePr>
            <p:xfrm>
              <a:off x="2163292" y="5676082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lv-LV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4467"/>
                  </p:ext>
                </p:extLst>
              </p:nvPr>
            </p:nvGraphicFramePr>
            <p:xfrm>
              <a:off x="2163292" y="5676082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490" t="-1639" r="-60049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100985" t="-1639" r="-50344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40098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301478" t="-1639" r="-30295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399510" t="-1639" r="-20147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501970" t="-1639" r="-10246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599020" t="-1639" r="-1961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10200290" y="4477152"/>
            <a:ext cx="194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Some output</a:t>
            </a:r>
          </a:p>
          <a:p>
            <a:r>
              <a:rPr lang="en-US" sz="1800" i="1" dirty="0" smtClean="0"/>
              <a:t>(Yes/No or similar)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1400" y="2814005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Complexity of the </a:t>
            </a:r>
            <a:br>
              <a:rPr lang="en-US" sz="2000" i="1" dirty="0" smtClean="0">
                <a:latin typeface="+mj-lt"/>
              </a:rPr>
            </a:br>
            <a:r>
              <a:rPr lang="lv-LV" sz="2000" i="1" dirty="0" smtClean="0">
                <a:latin typeface="+mj-lt"/>
              </a:rPr>
              <a:t>modified algorithm</a:t>
            </a:r>
            <a:endParaRPr lang="lv-LV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60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Time 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describes the amount of time an algorithm takes in terms of the amount of input</a:t>
            </a:r>
          </a:p>
          <a:p>
            <a:r>
              <a:rPr lang="en-US" b="1" i="1" dirty="0">
                <a:latin typeface="Calibri" pitchFamily="34" charset="0"/>
                <a:cs typeface="Calibri" pitchFamily="34" charset="0"/>
              </a:rPr>
              <a:t>Space complexity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describes the amount of memory (space) an algorithm takes in terms of the amount of input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For both measures, we are interested in the algorithm’s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asymptotic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complexity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asks: when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(number of input items) goes to infinity, what happens to the algorithm’s performance?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Dependence on the Choice of Data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InsertSort algorithm takes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 - both worst and average case.</a:t>
                </a:r>
                <a:endParaRPr lang="lv-LV" dirty="0"/>
              </a:p>
              <a:p>
                <a:r>
                  <a:rPr lang="lv-LV" dirty="0" smtClean="0"/>
                  <a:t>It is quite efficient for sequences that are almost sorted.</a:t>
                </a:r>
                <a:endParaRPr lang="lv-LV" dirty="0"/>
              </a:p>
              <a:p>
                <a:r>
                  <a:rPr lang="lv-LV" dirty="0" smtClean="0"/>
                  <a:t>Not good for random inputs.</a:t>
                </a:r>
                <a:endParaRPr lang="lv-LV" dirty="0"/>
              </a:p>
              <a:p>
                <a:r>
                  <a:rPr lang="lv-LV" dirty="0" smtClean="0"/>
                  <a:t>Worst behavior, if the input list is in the reverse order.</a:t>
                </a:r>
                <a:endParaRPr lang="lv-LV" dirty="0"/>
              </a:p>
              <a:p>
                <a:pPr marL="0" indent="0">
                  <a:buNone/>
                </a:pPr>
                <a:r>
                  <a:rPr lang="lv-LV" dirty="0" smtClean="0"/>
                  <a:t>Traditional and practical QuickSort – it takes on average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r>
                  <a:rPr lang="lv-LV" dirty="0" smtClean="0"/>
                  <a:t>It works best for random input.</a:t>
                </a:r>
              </a:p>
              <a:p>
                <a:r>
                  <a:rPr lang="lv-LV" dirty="0" smtClean="0"/>
                  <a:t>It has inefficient worst case (if array is sorted):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4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Inputs Measure Time Complexity?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lv-LV" dirty="0" smtClean="0"/>
                  <a:t>Measure the resource use as function from the input size. </a:t>
                </a:r>
              </a:p>
              <a:p>
                <a:r>
                  <a:rPr lang="lv-LV" dirty="0" smtClean="0"/>
                  <a:t>Measure the worst case time for all input data of size n (or shorter). </a:t>
                </a:r>
              </a:p>
              <a:p>
                <a:r>
                  <a:rPr lang="lv-LV" dirty="0" smtClean="0"/>
                  <a:t>Usually we get reasonably "smooth" functions for the worst-case time.</a:t>
                </a:r>
              </a:p>
              <a:p>
                <a:r>
                  <a:rPr lang="lv-LV" dirty="0" smtClean="0"/>
                  <a:t>When measuring time – disregard constants (and lower-order terms).</a:t>
                </a:r>
              </a:p>
              <a:p>
                <a:r>
                  <a:rPr lang="lv-LV" dirty="0" smtClean="0"/>
                  <a:t>Place the functions into complexity classes </a:t>
                </a:r>
                <a:r>
                  <a:rPr lang="lv-LV" dirty="0"/>
                  <a:t>(</a:t>
                </a:r>
                <a:r>
                  <a:rPr lang="lv-LV" dirty="0" smtClean="0"/>
                  <a:t>using the Big-O notation).</a:t>
                </a:r>
              </a:p>
              <a:p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v-LV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func>
                            <m:funcPr>
                              <m:ctrlP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lv-LV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Logarithm bases are usually omitted, since logarithms differ by a constant factor.</a:t>
                </a:r>
              </a:p>
              <a:p>
                <a:pPr marL="0" indent="0">
                  <a:buNone/>
                </a:pPr>
                <a:r>
                  <a:rPr lang="lv-LV" dirty="0" smtClean="0"/>
                  <a:t>The notation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func>
                          <m:funcPr>
                            <m:ctrlP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lv-LV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 smtClean="0"/>
                  <a:t> is not meant to compute anything; it just denotes time complexity class.</a:t>
                </a:r>
              </a:p>
              <a:p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r="-1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6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Asymptotic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dirty="0" smtClean="0"/>
              <a:t>As we have seen, asymptotic bounds are used to determine the time and space efficiency of algorithms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Generally, we are interested in time complexity, which is based on assignments and comparisons in a program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We’ll focus on assignments for the time being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Consider a simple loop: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for (i = sum = 0; i &lt; n; i++)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sum = sum + a[i]</a:t>
            </a:r>
          </a:p>
          <a:p>
            <a:pPr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wo assignments are executed once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0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 = sum</a:t>
            </a:r>
            <a:r>
              <a:rPr lang="en-US" dirty="0" smtClean="0"/>
              <a:t>) during initialization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In the loop,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sum + a[i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dirty="0">
                <a:cs typeface="Courier New" pitchFamily="49" charset="0"/>
              </a:rPr>
              <a:t>executed </a:t>
            </a:r>
            <a:r>
              <a:rPr lang="en-US" i="1" dirty="0"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addition,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dirty="0" smtClean="0">
                <a:cs typeface="Courier New" pitchFamily="49" charset="0"/>
              </a:rPr>
              <a:t> in the loop header is executed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times</a:t>
            </a:r>
          </a:p>
          <a:p>
            <a:r>
              <a:rPr lang="en-US" dirty="0" smtClean="0">
                <a:cs typeface="Courier New" pitchFamily="49" charset="0"/>
              </a:rPr>
              <a:t>So there are 2 + 2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assignments in this loop’s execution and it is </a:t>
            </a:r>
            <a:r>
              <a:rPr lang="en-US" i="1" dirty="0" smtClean="0">
                <a:cs typeface="Courier New" pitchFamily="49" charset="0"/>
              </a:rPr>
              <a:t>O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Typically, as loops are nested, the complexity grows by a factor of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, although this isn’t always the case</a:t>
            </a:r>
          </a:p>
          <a:p>
            <a:r>
              <a:rPr lang="en-US" dirty="0" smtClean="0">
                <a:cs typeface="Courier New" pitchFamily="49" charset="0"/>
              </a:rPr>
              <a:t>Consider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nn-NO" sz="1900" dirty="0">
                <a:latin typeface="Courier New" pitchFamily="49" charset="0"/>
                <a:cs typeface="Courier New" pitchFamily="49" charset="0"/>
              </a:rPr>
              <a:t>for (i = 0; i &lt; n; i++) {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for (j = 1, sum = a[0]; j &lt;= i; j++)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   sum += a[j];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   cout &lt;&lt; ”sum for subarray 0 through “ &lt;&lt; i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         &lt;&lt;” is “&lt;&lt;sum&lt;&lt;end1;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outer loop initializes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, then executes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times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During each pass through the loop, the variable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updated, and the inner loop and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dirty="0" smtClean="0">
                    <a:cs typeface="Courier New" pitchFamily="49" charset="0"/>
                  </a:rPr>
                  <a:t> statement are executed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The inner loop initializes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 and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cs typeface="Courier New" pitchFamily="49" charset="0"/>
                  </a:rPr>
                  <a:t> each time, so the number of assignments so far is 1 + 3n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>
                    <a:cs typeface="Courier New" pitchFamily="49" charset="0"/>
                  </a:rPr>
                  <a:t>T</a:t>
                </a:r>
                <a:r>
                  <a:rPr lang="en-US" dirty="0" smtClean="0">
                    <a:cs typeface="Courier New" pitchFamily="49" charset="0"/>
                  </a:rPr>
                  <a:t>he inner loop executes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times, where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ranges from 1 to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1, based on the outer loop (when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0, it doesn’t run)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Each time the inner loop executes, it increments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, and assigns a value to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So the inner loop executes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cs typeface="Courier New" pitchFamily="49" charset="0"/>
                  </a:rPr>
                  <a:t> = 2(1 + 2 + … +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1) = 2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(</a:t>
                </a:r>
                <a:r>
                  <a:rPr lang="en-US" i="1" dirty="0" smtClean="0">
                    <a:cs typeface="Courier New" pitchFamily="49" charset="0"/>
                  </a:rPr>
                  <a:t>n </a:t>
                </a:r>
                <a:r>
                  <a:rPr lang="en-US" dirty="0" smtClean="0">
                    <a:cs typeface="Courier New" pitchFamily="49" charset="0"/>
                  </a:rPr>
                  <a:t>– 1) assignments</a:t>
                </a:r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333" b="-112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4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assignments is then 1 + 3</a:t>
            </a:r>
            <a:r>
              <a:rPr lang="en-US" i="1" dirty="0" smtClean="0"/>
              <a:t>n</a:t>
            </a:r>
            <a:r>
              <a:rPr lang="en-US" dirty="0" smtClean="0"/>
              <a:t> + 2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- 1), which is </a:t>
            </a:r>
            <a:r>
              <a:rPr lang="en-US" i="1" dirty="0" smtClean="0"/>
              <a:t>O</a:t>
            </a:r>
            <a:r>
              <a:rPr lang="en-US" dirty="0" smtClean="0"/>
              <a:t>(1)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mentioned earlier, not all loops increase complexity, so care has to be taken to analyze the processing that takes place</a:t>
            </a:r>
          </a:p>
          <a:p>
            <a:r>
              <a:rPr lang="en-US" dirty="0" smtClean="0"/>
              <a:t>However, additional complexity can be involved if the number of iterations changes during execution</a:t>
            </a:r>
          </a:p>
          <a:p>
            <a:r>
              <a:rPr lang="en-US" dirty="0" smtClean="0"/>
              <a:t>This can be the case in some of the more powerful searching and sorting algorithms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Finding Maximum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Finding the maximum in a list of numbers.</a:t>
            </a:r>
            <a:endParaRPr lang="lv-LV" sz="2400" dirty="0"/>
          </a:p>
          <a:p>
            <a:pPr marL="0" indent="0">
              <a:buNone/>
            </a:pPr>
            <a:r>
              <a:rPr lang="lv-LV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MaxElement(A[0..n-1])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result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A[0]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1 </a:t>
            </a:r>
            <a:r>
              <a:rPr lang="lv-LV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n-1 </a:t>
            </a:r>
            <a:r>
              <a:rPr lang="lv-LV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A[i] &gt; maxval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maxval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a[i]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lv-LV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of comparisons: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−1∈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03"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non-recursive algorithms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parameter that determines the size of input data.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b="1" i="1" dirty="0" smtClean="0">
                <a:solidFill>
                  <a:srgbClr val="0070C0"/>
                </a:solidFill>
              </a:rPr>
              <a:t>basic operations</a:t>
            </a:r>
            <a:r>
              <a:rPr lang="en-US" dirty="0" smtClean="0"/>
              <a:t> in the algorithm.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Check, if the count of basic operations depends just on the size of input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formula (typically, a sum) showing the number of basic operation. 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summation formulas to simplify the obtained sum. 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possible, determine the asymptotic growth rate of this function.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987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Formula</a:t>
            </a:r>
            <a:r>
              <a:rPr lang="lv-LV" dirty="0" smtClean="0"/>
              <a:t>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2601"/>
            <a:ext cx="6534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Checking </a:t>
            </a:r>
            <a:r>
              <a:rPr lang="en-US" dirty="0" err="1" smtClean="0"/>
              <a:t>AllUnique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Check if an array contains one copy of each element:</a:t>
            </a:r>
            <a:endParaRPr lang="lv-LV" sz="2400" dirty="0"/>
          </a:p>
          <a:p>
            <a:pPr marL="0" indent="0">
              <a:buNone/>
            </a:pPr>
            <a:r>
              <a:rPr lang="en-US" sz="2400" b="1" u="sng" dirty="0" smtClean="0"/>
              <a:t>All</a:t>
            </a:r>
            <a:r>
              <a:rPr lang="lv-LV" sz="2400" b="1" u="sng" dirty="0" smtClean="0"/>
              <a:t>Unique (</a:t>
            </a:r>
            <a:r>
              <a:rPr lang="en-US" sz="2400" b="1" u="sng" dirty="0" err="1" smtClean="0"/>
              <a:t>int</a:t>
            </a:r>
            <a:r>
              <a:rPr lang="en-US" sz="2400" b="1" u="sng" dirty="0" smtClean="0"/>
              <a:t> </a:t>
            </a:r>
            <a:r>
              <a:rPr lang="lv-LV" sz="2400" b="1" u="sng" dirty="0" smtClean="0"/>
              <a:t>A[0</a:t>
            </a:r>
            <a:r>
              <a:rPr lang="lv-LV" sz="2400" b="1" u="sng" dirty="0"/>
              <a:t>..n-1</a:t>
            </a:r>
            <a:r>
              <a:rPr lang="lv-LV" sz="2400" b="1" u="sng" dirty="0" smtClean="0"/>
              <a:t>])</a:t>
            </a:r>
            <a:r>
              <a:rPr lang="en-US" sz="2400" b="1" u="sng" dirty="0" smtClean="0"/>
              <a:t>:bool</a:t>
            </a:r>
            <a:endParaRPr lang="lv-LV" sz="2400" b="1" u="sng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i=0 </a:t>
            </a:r>
            <a:r>
              <a:rPr lang="lv-LV" sz="2400" b="1" dirty="0"/>
              <a:t>to</a:t>
            </a:r>
            <a:r>
              <a:rPr lang="lv-LV" sz="2400" dirty="0"/>
              <a:t> n–2 </a:t>
            </a:r>
            <a:r>
              <a:rPr lang="lv-LV" sz="2400" b="1" dirty="0" smtClean="0"/>
              <a:t>do</a:t>
            </a:r>
            <a:endParaRPr lang="lv-LV" sz="2400" b="1" dirty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lv-LV" sz="2400" b="1" dirty="0" smtClean="0"/>
              <a:t>for</a:t>
            </a:r>
            <a:r>
              <a:rPr lang="lv-LV" sz="2400" dirty="0" smtClean="0"/>
              <a:t> </a:t>
            </a:r>
            <a:r>
              <a:rPr lang="lv-LV" sz="2400" dirty="0"/>
              <a:t>j=i+1 </a:t>
            </a:r>
            <a:r>
              <a:rPr lang="lv-LV" sz="2400" b="1" dirty="0"/>
              <a:t>to</a:t>
            </a:r>
            <a:r>
              <a:rPr lang="lv-LV" sz="2400" dirty="0"/>
              <a:t> n-1 </a:t>
            </a:r>
            <a:r>
              <a:rPr lang="lv-LV" sz="2400" b="1" dirty="0"/>
              <a:t>do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lv-LV" sz="2400" b="1" dirty="0" smtClean="0"/>
              <a:t>if</a:t>
            </a:r>
            <a:r>
              <a:rPr lang="lv-LV" sz="2400" dirty="0" smtClean="0"/>
              <a:t> </a:t>
            </a:r>
            <a:r>
              <a:rPr lang="lv-LV" sz="2400" dirty="0"/>
              <a:t>A[i] = A[j]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</a:t>
            </a:r>
            <a:r>
              <a:rPr lang="lv-LV" sz="2400" dirty="0"/>
              <a:t>false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lv-LV" sz="2400" b="1" dirty="0" smtClean="0"/>
              <a:t>return</a:t>
            </a:r>
            <a:r>
              <a:rPr lang="lv-LV" sz="2400" dirty="0" smtClean="0"/>
              <a:t> true</a:t>
            </a:r>
            <a:endParaRPr lang="lv-LV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 parameter is the array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basic operation is comparison inside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statement.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r="-183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To illustrate this, consider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log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10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+ 1000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As the value of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increases, the importance of each term shifts until for large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only the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term is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significant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/>
              <a:t>The growth rate of all terms of function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=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log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10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+ 1000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6" y="3609976"/>
            <a:ext cx="60864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6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analysis of the Problem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8017213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9296400" y="39624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296400" y="37338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2964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2964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2964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25000" y="37338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250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5250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5250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753600" y="35052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7536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7536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982200" y="32766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9822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210800" y="3048000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296400" y="3048000"/>
            <a:ext cx="1371600" cy="1371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9525000" y="4648200"/>
            <a:ext cx="1066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067800" y="3162300"/>
            <a:ext cx="0" cy="1028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955960" y="4583823"/>
                <a:ext cx="36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60" y="4583823"/>
                <a:ext cx="3691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3000" y="3429000"/>
                <a:ext cx="377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3429000"/>
                <a:ext cx="377476" cy="461665"/>
              </a:xfrm>
              <a:prstGeom prst="rect">
                <a:avLst/>
              </a:prstGeom>
              <a:blipFill>
                <a:blip r:embed="rId4"/>
                <a:stretch>
                  <a:fillRect l="-3279" b="-18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39097" y="3371983"/>
                <a:ext cx="10132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097" y="3371983"/>
                <a:ext cx="10132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0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</a:t>
            </a:r>
            <a:r>
              <a:rPr lang="en-US" dirty="0" err="1" smtClean="0"/>
              <a:t>Asymptotics</a:t>
            </a:r>
            <a:r>
              <a:rPr lang="en-US" dirty="0" smtClean="0"/>
              <a:t> "Inside-Out" – 1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924800" y="1752600"/>
                <a:ext cx="36576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Find the time complexity in terms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b="1" dirty="0" smtClean="0"/>
                  <a:t>Note: </a:t>
                </a:r>
                <a:r>
                  <a:rPr lang="en-US" sz="2000" i="1" dirty="0" smtClean="0"/>
                  <a:t>The notation for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 smtClean="0"/>
                  <a:t> should be as small (and short) as possible.</a:t>
                </a:r>
                <a:r>
                  <a:rPr lang="en-US" sz="2000" dirty="0" smtClean="0"/>
                  <a:t>)</a:t>
                </a:r>
                <a:endParaRPr lang="lv-LV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924800" y="1752600"/>
                <a:ext cx="3657600" cy="4114800"/>
              </a:xfrm>
              <a:blipFill>
                <a:blip r:embed="rId3"/>
                <a:stretch>
                  <a:fillRect l="-1667" t="-889" r="-25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24" y="2147887"/>
            <a:ext cx="642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</a:t>
            </a:r>
            <a:r>
              <a:rPr lang="en-US" dirty="0" err="1"/>
              <a:t>Asymptotics</a:t>
            </a:r>
            <a:r>
              <a:rPr lang="en-US" dirty="0"/>
              <a:t> "Inside-Out" – </a:t>
            </a:r>
            <a:r>
              <a:rPr lang="en-US" dirty="0" smtClean="0"/>
              <a:t>2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"items" have length n, then the two nested loops have time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Summation has time complexity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The total time is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 smtClean="0">
                    <a:solidFill>
                      <a:srgbClr val="0033CC"/>
                    </a:solidFill>
                  </a:rPr>
                  <a:t>Why can you drop this "non-dominant" term?</a:t>
                </a:r>
                <a:endParaRPr lang="lv-LV" i="1" dirty="0">
                  <a:solidFill>
                    <a:srgbClr val="0033CC"/>
                  </a:solidFill>
                </a:endParaRP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  <a:blipFill>
                <a:blip r:embed="rId3"/>
                <a:stretch>
                  <a:fillRect l="-2620" t="-3407" b="-40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55228"/>
            <a:ext cx="642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29646" y="1825625"/>
                <a:ext cx="60241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sz="2400" b="1" i="0" smtClean="0"/>
                      <m:t>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sz="2400" b="1"/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sz="2400" dirty="0" smtClean="0"/>
                  <a:t>  is a function from </a:t>
                </a:r>
                <a:r>
                  <a:rPr lang="en-US" sz="2400" b="1" dirty="0" smtClean="0"/>
                  <a:t>N</a:t>
                </a:r>
                <a:r>
                  <a:rPr lang="en-US" sz="2400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sz="2400" b="1"/>
                          <m:t>R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0+</m:t>
                        </m:r>
                      </m:sub>
                    </m:sSub>
                  </m:oMath>
                </a14:m>
                <a:r>
                  <a:rPr lang="en-US" sz="2400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/>
                  <a:t> </a:t>
                </a:r>
                <a:r>
                  <a:rPr lang="en-US" sz="2400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sz="2400" b="1"/>
                      <m:t>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2400" b="1" i="0" smtClean="0"/>
                      <m:t>R</m:t>
                    </m:r>
                  </m:oMath>
                </a14:m>
                <a:r>
                  <a:rPr lang="en-US" sz="2400" dirty="0" smtClean="0"/>
                  <a:t>  such that there exist real constants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) = 13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We can pick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lv-LV" sz="2400" dirty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Typically written like this: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+7=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9646" y="1825625"/>
                <a:ext cx="6024154" cy="4351338"/>
              </a:xfrm>
              <a:blipFill>
                <a:blip r:embed="rId3"/>
                <a:stretch>
                  <a:fillRect l="-1517" t="-1961" r="-2629" b="-1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97" y="2260600"/>
            <a:ext cx="4280025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>
                    <a:solidFill>
                      <a:srgbClr val="0033CC"/>
                    </a:solidFill>
                  </a:rPr>
                  <a:t>.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 smtClean="0"/>
                  <a:t>.  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0.00001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300000</m:t>
                    </m:r>
                  </m:oMath>
                </a14:m>
                <a:r>
                  <a:rPr lang="pt-BR" dirty="0" smtClean="0"/>
                  <a:t>.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=300000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 smtClean="0"/>
                  <a:t>Prove: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+ 6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0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lv-LV" dirty="0" smtClean="0">
                <a:latin typeface="Calibri" pitchFamily="34" charset="0"/>
                <a:cs typeface="Calibri" pitchFamily="34" charset="0"/>
              </a:rPr>
              <a:t>Function inside the Big-O Notation is typically simple: </a:t>
            </a:r>
            <a:br>
              <a:rPr lang="lv-LV" dirty="0" smtClean="0">
                <a:latin typeface="Calibri" pitchFamily="34" charset="0"/>
                <a:cs typeface="Calibri" pitchFamily="34" charset="0"/>
              </a:rPr>
            </a:br>
            <a:r>
              <a:rPr lang="lv-LV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unctions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are all in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log n + 12, 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/5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- 100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 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log 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lv-LV" dirty="0" smtClean="0"/>
              <a:t>should be squeezed under </a:t>
            </a:r>
            <a:r>
              <a:rPr lang="en-US" i="1" dirty="0" smtClean="0"/>
              <a:t>cg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lv-LV" dirty="0" smtClean="0"/>
              <a:t>for some constant c.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While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exist, it does not tell us how to calculate them or what to do if multiple candidates exist (and they often do)</a:t>
            </a:r>
          </a:p>
          <a:p>
            <a:r>
              <a:rPr lang="en-US" sz="2400" dirty="0"/>
              <a:t>Consider the function </a:t>
            </a:r>
            <a:r>
              <a:rPr lang="en-US" sz="2400" i="1" dirty="0"/>
              <a:t>f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pt-BR" sz="2400" i="1" dirty="0"/>
              <a:t>f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2</a:t>
            </a:r>
            <a:r>
              <a:rPr lang="pt-BR" sz="2400" i="1" dirty="0"/>
              <a:t>n</a:t>
            </a:r>
            <a:r>
              <a:rPr lang="pt-BR" sz="2400" baseline="30000" dirty="0"/>
              <a:t>2</a:t>
            </a:r>
            <a:r>
              <a:rPr lang="pt-BR" sz="2400" dirty="0"/>
              <a:t> + 3</a:t>
            </a:r>
            <a:r>
              <a:rPr lang="pt-BR" sz="2400" i="1" dirty="0"/>
              <a:t>n </a:t>
            </a:r>
            <a:r>
              <a:rPr lang="pt-BR" sz="2400" dirty="0"/>
              <a:t>+ 1</a:t>
            </a:r>
            <a:endParaRPr lang="en-US" sz="2400" dirty="0"/>
          </a:p>
          <a:p>
            <a:pPr marL="0" indent="339725">
              <a:buNone/>
            </a:pPr>
            <a:r>
              <a:rPr lang="en-US" sz="2400" dirty="0"/>
              <a:t>and </a:t>
            </a:r>
            <a:r>
              <a:rPr lang="en-US" sz="2400" i="1" dirty="0"/>
              <a:t>g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Clearly </a:t>
            </a:r>
            <a:r>
              <a:rPr lang="pt-BR" sz="2400" i="1" dirty="0"/>
              <a:t>f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is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); possible candidates for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are shown in the next slide</a:t>
            </a:r>
          </a:p>
          <a:p>
            <a:endParaRPr lang="lv-LV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2" y="2970666"/>
            <a:ext cx="5256170" cy="338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5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Example: Check by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Consider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function 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need a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such that: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for all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1847</Words>
  <Application>Microsoft Office PowerPoint</Application>
  <PresentationFormat>Widescreen</PresentationFormat>
  <Paragraphs>334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What are Efficient Algorithms</vt:lpstr>
      <vt:lpstr>Computational and Asymptotic Complexity</vt:lpstr>
      <vt:lpstr>Computational and Asymptotic Complexity (continued)</vt:lpstr>
      <vt:lpstr>Computational and Asymptotic Complexity (continued)</vt:lpstr>
      <vt:lpstr>Big-O Notation</vt:lpstr>
      <vt:lpstr>Big-O: Examples</vt:lpstr>
      <vt:lpstr>Big-O Notation</vt:lpstr>
      <vt:lpstr>Big-O Notation</vt:lpstr>
      <vt:lpstr>Example: Check by Definition</vt:lpstr>
      <vt:lpstr>Example: Check by Definition</vt:lpstr>
      <vt:lpstr>Properties of Big-O Notation</vt:lpstr>
      <vt:lpstr>Big-Ω (Big-Omega) Notation</vt:lpstr>
      <vt:lpstr>Big-Ω: Examples</vt:lpstr>
      <vt:lpstr>Ω and Θ Notations (continued)</vt:lpstr>
      <vt:lpstr>Big-Θ (Big-Theta) Notation</vt:lpstr>
      <vt:lpstr>Big-Θ: Examples</vt:lpstr>
      <vt:lpstr>Examples of Complexities</vt:lpstr>
      <vt:lpstr>Examples of Complexities (continued)</vt:lpstr>
      <vt:lpstr>Cost Models</vt:lpstr>
      <vt:lpstr>Worst-case input as "smoothing"</vt:lpstr>
      <vt:lpstr>Time Analysis is about Growth Order</vt:lpstr>
      <vt:lpstr>Why Big-O Notation is Often Sloppy?</vt:lpstr>
      <vt:lpstr>Waiting Times and Asymptotics</vt:lpstr>
      <vt:lpstr>Various Exponent Functions</vt:lpstr>
      <vt:lpstr>Various Exponent Functions: Solution</vt:lpstr>
      <vt:lpstr>Comparing Big-O Sets</vt:lpstr>
      <vt:lpstr>Comparing Big-O Sets: Solution</vt:lpstr>
      <vt:lpstr>Doubling Input Length</vt:lpstr>
      <vt:lpstr>Decimal vs. Binary Algorithms</vt:lpstr>
      <vt:lpstr>Dependence on the Choice of Data</vt:lpstr>
      <vt:lpstr>What Inputs Measure Time Complexity?</vt:lpstr>
      <vt:lpstr>Finding Asymptotic Complexity</vt:lpstr>
      <vt:lpstr>Finding Asymptotic Complexity (continued)</vt:lpstr>
      <vt:lpstr>Finding Asymptotic Complexity (continued)</vt:lpstr>
      <vt:lpstr>Finding Asymptotic Complexity (continued)</vt:lpstr>
      <vt:lpstr>Problem: Finding Maximum</vt:lpstr>
      <vt:lpstr>Analyzing non-recursive algorithms</vt:lpstr>
      <vt:lpstr>Summation Formulas</vt:lpstr>
      <vt:lpstr>Problem: Checking AllUnique</vt:lpstr>
      <vt:lpstr>The analysis of the Problem</vt:lpstr>
      <vt:lpstr>Doing Asymptotics "Inside-Out" – 1 </vt:lpstr>
      <vt:lpstr>Doing Asymptotics "Inside-Out" –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88</cp:revision>
  <dcterms:created xsi:type="dcterms:W3CDTF">2021-01-03T18:25:44Z</dcterms:created>
  <dcterms:modified xsi:type="dcterms:W3CDTF">2022-02-12T19:48:50Z</dcterms:modified>
</cp:coreProperties>
</file>