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ink/ink1.xml" ContentType="application/inkml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ink/ink2.xml" ContentType="application/inkml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690" r:id="rId2"/>
    <p:sldId id="692" r:id="rId3"/>
    <p:sldId id="693" r:id="rId4"/>
    <p:sldId id="694" r:id="rId5"/>
    <p:sldId id="695" r:id="rId6"/>
    <p:sldId id="696" r:id="rId7"/>
    <p:sldId id="697" r:id="rId8"/>
    <p:sldId id="760" r:id="rId9"/>
    <p:sldId id="761" r:id="rId10"/>
    <p:sldId id="762" r:id="rId11"/>
    <p:sldId id="763" r:id="rId12"/>
    <p:sldId id="764" r:id="rId13"/>
    <p:sldId id="765" r:id="rId14"/>
    <p:sldId id="766" r:id="rId15"/>
    <p:sldId id="767" r:id="rId16"/>
    <p:sldId id="768" r:id="rId17"/>
    <p:sldId id="769" r:id="rId18"/>
    <p:sldId id="770" r:id="rId19"/>
    <p:sldId id="771" r:id="rId20"/>
    <p:sldId id="698" r:id="rId21"/>
    <p:sldId id="699" r:id="rId22"/>
    <p:sldId id="700" r:id="rId23"/>
    <p:sldId id="701" r:id="rId24"/>
    <p:sldId id="702" r:id="rId25"/>
    <p:sldId id="703" r:id="rId26"/>
    <p:sldId id="704" r:id="rId27"/>
    <p:sldId id="705" r:id="rId28"/>
    <p:sldId id="706" r:id="rId29"/>
    <p:sldId id="707" r:id="rId30"/>
    <p:sldId id="710" r:id="rId31"/>
    <p:sldId id="711" r:id="rId32"/>
    <p:sldId id="712" r:id="rId33"/>
    <p:sldId id="713" r:id="rId34"/>
    <p:sldId id="714" r:id="rId35"/>
    <p:sldId id="715" r:id="rId36"/>
    <p:sldId id="716" r:id="rId37"/>
    <p:sldId id="717" r:id="rId38"/>
    <p:sldId id="718" r:id="rId39"/>
    <p:sldId id="719" r:id="rId40"/>
    <p:sldId id="720" r:id="rId41"/>
    <p:sldId id="721" r:id="rId42"/>
    <p:sldId id="722" r:id="rId43"/>
    <p:sldId id="723" r:id="rId44"/>
    <p:sldId id="724" r:id="rId45"/>
    <p:sldId id="725" r:id="rId46"/>
    <p:sldId id="726" r:id="rId47"/>
    <p:sldId id="727" r:id="rId48"/>
    <p:sldId id="728" r:id="rId49"/>
    <p:sldId id="729" r:id="rId50"/>
    <p:sldId id="730" r:id="rId51"/>
    <p:sldId id="731" r:id="rId52"/>
    <p:sldId id="732" r:id="rId53"/>
    <p:sldId id="733" r:id="rId54"/>
    <p:sldId id="734" r:id="rId55"/>
    <p:sldId id="735" r:id="rId56"/>
    <p:sldId id="736" r:id="rId57"/>
    <p:sldId id="737" r:id="rId58"/>
    <p:sldId id="738" r:id="rId59"/>
    <p:sldId id="739" r:id="rId60"/>
    <p:sldId id="740" r:id="rId61"/>
    <p:sldId id="741" r:id="rId62"/>
    <p:sldId id="742" r:id="rId63"/>
    <p:sldId id="743" r:id="rId64"/>
    <p:sldId id="744" r:id="rId65"/>
    <p:sldId id="757" r:id="rId66"/>
    <p:sldId id="758" r:id="rId67"/>
    <p:sldId id="759" r:id="rId68"/>
    <p:sldId id="772" r:id="rId69"/>
    <p:sldId id="773" r:id="rId70"/>
    <p:sldId id="774" r:id="rId71"/>
    <p:sldId id="775" r:id="rId72"/>
    <p:sldId id="776" r:id="rId73"/>
    <p:sldId id="777" r:id="rId74"/>
    <p:sldId id="778" r:id="rId75"/>
    <p:sldId id="779" r:id="rId76"/>
    <p:sldId id="780" r:id="rId77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cursive Definitions" id="{91ADE66A-EC89-48E9-9E55-29CA4F44DA72}">
          <p14:sldIdLst>
            <p14:sldId id="690"/>
            <p14:sldId id="692"/>
            <p14:sldId id="693"/>
            <p14:sldId id="694"/>
            <p14:sldId id="695"/>
            <p14:sldId id="696"/>
            <p14:sldId id="697"/>
          </p14:sldIdLst>
        </p14:section>
        <p14:section name="Recursive Function Calls" id="{12571C9E-523D-4DE3-809D-1692527727C4}">
          <p14:sldIdLst>
            <p14:sldId id="760"/>
            <p14:sldId id="761"/>
            <p14:sldId id="762"/>
            <p14:sldId id="763"/>
            <p14:sldId id="764"/>
            <p14:sldId id="765"/>
            <p14:sldId id="766"/>
            <p14:sldId id="767"/>
            <p14:sldId id="768"/>
            <p14:sldId id="769"/>
            <p14:sldId id="770"/>
            <p14:sldId id="771"/>
          </p14:sldIdLst>
        </p14:section>
        <p14:section name="Recursion in Machine Memory" id="{B44F2047-1C9E-47AC-9874-C7B980449757}">
          <p14:sldIdLst>
            <p14:sldId id="698"/>
            <p14:sldId id="699"/>
            <p14:sldId id="700"/>
            <p14:sldId id="701"/>
            <p14:sldId id="702"/>
            <p14:sldId id="703"/>
            <p14:sldId id="704"/>
            <p14:sldId id="705"/>
            <p14:sldId id="706"/>
            <p14:sldId id="707"/>
            <p14:sldId id="710"/>
          </p14:sldIdLst>
        </p14:section>
        <p14:section name="Tail Recursion" id="{A99907AD-A4C0-4A5A-8BA9-C35816CAB063}">
          <p14:sldIdLst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</p14:sldIdLst>
        </p14:section>
        <p14:section name="Mutual Recursion" id="{75E68EB1-79AC-42EE-BD11-A426FB0B9EF1}">
          <p14:sldIdLst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</p14:sldIdLst>
        </p14:section>
        <p14:section name="Time Complexity and Recursion" id="{6EB4BD2F-57BB-49DE-8C58-B3288EDE7EA2}">
          <p14:sldIdLst>
            <p14:sldId id="744"/>
            <p14:sldId id="757"/>
            <p14:sldId id="758"/>
            <p14:sldId id="759"/>
            <p14:sldId id="772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FF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455" autoAdjust="0"/>
  </p:normalViewPr>
  <p:slideViewPr>
    <p:cSldViewPr snapToGrid="0">
      <p:cViewPr varScale="1">
        <p:scale>
          <a:sx n="97" d="100"/>
          <a:sy n="97" d="100"/>
        </p:scale>
        <p:origin x="10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6T11:08:00.9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16240 15895 193 0,'-3'0'81'15,"1"0"-64"-15,0 0 9 16,0 2-15-16,2-2 6 15,2 0 8-15,0 0 2 0,0-2 15 16,1 2 12-16,-3 0 14 16,2 0 0-16,-2 0-5 15,0 0-16-15,0-4-36 16,5 4-10-16,4 4 1 16,10-2-2-16,10 2-1 15,12 4-4-15,7-4-29 16,6 2-35-16,0 2-9 15,0-8 18-15,-6 4-23 16,-1-4 54-16,-9-4 17 16,-9 0 12-16,-7-1 10 0,-6 0 36 15,-8-3 9-15,0 4 11 16,-2 3 15-16,1 1-14 16,6 0-11-16,11 0-28 15,14 1-20-15,11-2-7 16,11-2-1-16,7-3-14 15,4 2-39-15,1-2-38 16,-1 2 47-16,-6 2-60 16,-7 6 79-16,-13 4-5 15,-8 0 25-15,-12 2-12 16,-5-2-37-16,-7-3-123 16</inkml:trace>
  <inkml:trace contextRef="#ctx0" brushRef="#br0" timeOffset="957.4664">17042 17977 453 0,'-7'4'186'0,"3"-4"-175"16,8-4-11-16,14-4 57 16,18-6 16-16,15-4-48 15,18 0-12-15,13 0-9 16,7 9-4-16,5 4-9 15,-1 1-20-15,-3 4-69 16,-8 5-77-16,-8-1-43 16</inkml:trace>
  <inkml:trace contextRef="#ctx0" brushRef="#br0" timeOffset="4363.1873">13754 7662 254 0,'-16'10'43'0,"3"-2"-7"16,-1-2 34-16,5-4-55 15,5 0 23-15,2-2-9 16,6 1-25-16,3 2 23 15,11 1 15-15,11 2 26 16,13 4-2-16,18 4-32 16,17-2-4-16,17 2-13 15,13 1-3-15,14-4-14 16,6-1 0-16,8-2 0 16,8-4-2-16,2-2-9 15,-7-2-9-15,-9 2-24 16,-17-2-10-16,-23 6-3 15,-22-2 1-15,-18 4 24 0,-20-2 9 16,-12 0 23-16,-12 0 2 16,-10 3-2-16,-5 0-22 15,-4 5-56-15,-1 4-76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6T11:08:42.8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12902 14628 222 0,'11'0'755'0,"-1"4"-721"0,-8-4-31 15,-4 0-6-15,2 0 3 16,2 0-1-16,2 0 1 15,11 0 14-15,14-4-8 16,9-4-6-16,18-2-52 16,10-2-115-16,11 2-177 15</inkml:trace>
  <inkml:trace contextRef="#ctx0" brushRef="#br0" timeOffset="3471.0073">25724 1119 515 0,'-4'4'442'0,"-2"-3"-430"0,1-1 17 15,-1-1 9-15,1 1-37 16,8 0-1-16,-1 0-8 15,0 0-2-15,0 4 8 16,0 2 2-16,1 12 7 16,-8 11 3-16,-4 12 12 15,-9 15 3-15,-4 9-12 16,-9 13-3-16,-1 4-2 16,1-2-8-16,2-2 0 15,5-8-2-15,6-13 1 16,9-13-23-16,4-16-75 15,8-12-85-15,8-10-30 16,2-12 25-16</inkml:trace>
  <inkml:trace contextRef="#ctx0" brushRef="#br0" timeOffset="3698.3243">25732 1219 501 0,'0'-22'300'16,"0"6"-253"-16,0 6 16 16,6 3-26-16,14 0-13 15,16 1-14-15,13 0-5 16,11 0-4-16,9 2-2 16,3 2 1-16,-6 4-48 15,-3 2-60-15,-9 2-63 0,-15 0-63 16,-14 6-64-16</inkml:trace>
  <inkml:trace contextRef="#ctx0" brushRef="#br0" timeOffset="3884.0793">25620 1496 519 0,'-14'12'179'0,"6"-2"-162"15,10-4-17-15,7 0 77 0,11-2-30 16,15 0-47 0,21-3-12-16,13-4-124 0,12-3-77 15,6-4-151-15</inkml:trace>
  <inkml:trace contextRef="#ctx0" brushRef="#br0" timeOffset="4117.5671">26385 1481 496 0,'-10'13'36'16,"1"-1"-15"-16,1 0 31 15,1 6-13-15,0 4-22 0,0 8-6 16,3 0 3-16,0 2-13 15,4-2-1-15,2-3 0 16,0-8-14-16,4-7-92 16,6-6-76-16</inkml:trace>
  <inkml:trace contextRef="#ctx0" brushRef="#br0" timeOffset="4282.6817">26460 1319 655 0,'2'-18'465'0,"0"6"-416"0,-2 4 18 16,-2 4-59-16,0 1-8 15,6 6-56-15,6 0-77 16,5 0-82-16,7 6-237 16</inkml:trace>
  <inkml:trace contextRef="#ctx0" brushRef="#br0" timeOffset="4717.9345">26734 1447 684 0,'6'5'188'0,"-3"-4"-86"16,-1-5 3-16,3-4-92 16,8-6-11-16,5-8 0 15,6-3 0-15,9-13-2 0,4 1 1 16,-2-3 1-16,-1-1-2 15,-5 2 5-15,-7 5-1 16,-7 4-2-16,-6 8 13 16,-5 7-14-16,-6 9 1 15,-4 12-2-15,-12 15 4 16,-8 11 2-16,-10 20-6 16,-7 14 2-16,1 12-4 15,9 1 1-15,12-6 0 16,15-4 0-16,15-15 1 15,13-14 0-15,7-10 1 16,9-14 5-16,-1-12 0 16,4-10 1-16,-3-14-2 0,-7-4-1 15,-8-8-1 1,-8 0 2-16,-13 2 0 0,-9 6-2 16,-9 4 5-16,-7 7-8 15,-11 13-5-15,-2 11 1 16,-2 9-12-16,5 10-52 15,6 8-152-15,10 6-341 16</inkml:trace>
  <inkml:trace contextRef="#ctx0" brushRef="#br0" timeOffset="5120.7136">27850 907 272 0,'-2'-11'505'0,"-2"5"-429"15,-5 4-5-15,-3 4-32 16,-7 6-10-16,-6 8-3 16,-8 12-15-16,-12 14-9 15,-10 20 3-15,-3 19-2 16,0 15-6-16,6 5 3 15,14 5-1-15,22-12-3 16,24-12-1-16,21-20-41 16,21-16-129-16,15-14-121 15</inkml:trace>
  <inkml:trace contextRef="#ctx0" brushRef="#br0" timeOffset="5562.606">28016 1339 358 0,'-12'10'202'0,"3"-1"-186"15,1-2 46-15,-2 1-9 16,3 6-23-16,3 2 10 15,-2 4-8-15,6 2 20 16,2 3-9-16,2 1-15 16,5-4 2-16,7-2 1 0,-1-2 1 15,8-4 4-15,3-6-17 16,3-2-11-16,7-6-8 16,-1-6-12-16,3-8-26 15,-1-4-19-15,-2-7-14 16,-6-4 33-16,-7-4 28 15,-8-3 10-15,-12 2 7 16,-11 3 41-16,-13 0 13 16,-10 9-15-16,-10 8 12 15,-9 14-22-15,-5 8-16 0,-2 12-19 16,7 8-1 0,8 5-25-16,21-4-76 0,17 0-104 15,28-9-272-15</inkml:trace>
  <inkml:trace contextRef="#ctx0" brushRef="#br0" timeOffset="5864.4192">28633 983 408 0,'29'27'235'16,"0"9"-48"-16,-10 2-14 16,-3 5-56-16,1 3-60 15,0 2-19-15,-9 2-11 16,-8 6-16-16,-8 6-11 15,-17 8-6-15,-15 10-51 16,-14 1-76-16,-4-3-71 16,0-12-240-16</inkml:trace>
  <inkml:trace contextRef="#ctx0" brushRef="#br0" timeOffset="6226.9727">29319 1233 803 0,'4'4'59'0,"8"-4"-47"15,3-2 33-15,12 2-4 16,15 0-36-16,14-2-5 15,6 2-67-15,2-2-120 16,-1 2-125-16</inkml:trace>
  <inkml:trace contextRef="#ctx0" brushRef="#br0" timeOffset="6434.2404">29459 1383 499 0,'5'-3'155'0,"6"0"-78"15,5-3-27-15,7 2-21 16,11 2-6-16,11 2-21 16,3 2-2-16,8 2-34 15,4 2-142-15,5-2-143 16</inkml:trace>
  <inkml:trace contextRef="#ctx0" brushRef="#br0" timeOffset="6853.2589">30161 1335 468 0,'-7'4'90'0,"1"-2"35"15,3-1-20-15,3-2-47 16,3 1-50-16,-1 1-4 16,0 6 21-16,0 3 6 15,5 7-1-15,-5 1-10 16,5 3 1-16,2 2 4 16,4-3-3-16,5-2 0 15,7 0-3-15,2-2-13 0,6-2 0 16,2-4-4-16,5-6-2 15,0-8-12-15,3-6-23 16,-3-8-27-16,0-4-30 16,-2-6 13-16,-2-5-19 15,-7-3 60-15,-5-6 6 16,-8-8 20-16,-10 2 12 16,-6 4 70-16,-6 4 58 15,-13 10-75-15,-14 14-13 16,-13 9 31-16,-15 14-39 15,-7 11-32-15,-7 11-3 16,9 12-97-16,14 5-230 16</inkml:trace>
  <inkml:trace contextRef="#ctx0" brushRef="#br0" timeOffset="7896.6235">25776 2350 496 0,'0'0'243'16,"-2"0"-130"-16,-2 0-21 15,1-2-2-15,3 4-29 16,0 0-38-16,0 0-19 0,-2 2-3 16,-5 10 18-16,-6 12 10 15,-8 14-2-15,-8 16-12 16,-10 23-3-16,-8 12-10 15,-4 12-2-15,4-4-2 16,9-9-1-16,13-18-4 16,14-22-31-16,11-22-82 15,13-16-22-15,12-20-151 16,6-19-113-16</inkml:trace>
  <inkml:trace contextRef="#ctx0" brushRef="#br0" timeOffset="8063.2424">25770 2326 689 0,'15'-4'95'0,"5"4"-88"0,5 2 75 16,12 6-21-16,19-2-52 16,17 2-9-16,12 0-2 15,5 0-83-15,-5 2-219 16</inkml:trace>
  <inkml:trace contextRef="#ctx0" brushRef="#br0" timeOffset="8250.3744">25487 2739 830 0,'-3'4'14'15,"14"-2"-13"-15,14-8-1 16,19 2 3-16,21-3-3 16,20 2-120-16,10-2-189 15</inkml:trace>
  <inkml:trace contextRef="#ctx0" brushRef="#br0" timeOffset="8528.9895">26339 2649 501 0,'-4'6'83'15,"2"-2"-59"-15,2 4 39 16,0 2 1-16,0 8-4 15,2 8-22-15,-4 4-16 16,0 6-15-16,0 0-1 16,2-4-3-16,2-2-3 15,2-8-6-15,3-6-56 0,4-9-75 16,7-12-74 0</inkml:trace>
  <inkml:trace contextRef="#ctx0" brushRef="#br0" timeOffset="8683.0958">26493 2446 864 0,'5'-20'240'0,"0"6"-156"0,-3 6-28 16,-2 4-47-16,0 4-9 16,6 0-31-16,5 2-47 15,10 4-132-15,1 4-334 16</inkml:trace>
  <inkml:trace contextRef="#ctx0" brushRef="#br0" timeOffset="9179.2096">26723 2695 310 0,'-4'3'200'15,"1"-3"-43"-15,3 0-7 16,0-3-10-16,7-3-32 16,2-5-62-16,4-7 6 15,12-7-18-15,8-9-10 16,8-7-18-16,7-3-5 16,4-2 0-16,-1-2-1 15,0-2-2-15,-6 2-8 0,-12 12 2 16,-11 8 5-16,-8 10-21 15,-14 11-5-15,-16 18 29 16,-10 14 1-16,-17 18 0 16,-13 21-1-16,-6 22-2 15,4 9 2-15,13 3 0 16,21-7 4-16,19-14-1 16,26-19 0-16,14-14 0 15,14-18 2-15,7-12 0 16,4-15-5-16,-2-12-2 15,-7-10-7-15,-11-8-1 0,-15-1 5 16,-14-2-4 0,-16 4 1-16,-13 5 8 15,-15 13 14-15,-9 5 7 0,-8 11 9 16,4 6-3-16,6 8-27 16,11 4-8-16,15 2-50 15,17 5-206-15</inkml:trace>
  <inkml:trace contextRef="#ctx0" brushRef="#br0" timeOffset="9893.0203">28220 2188 351 0,'-17'3'90'0,"1"0"20"16,3-6-16-16,4 3-4 16,-1 0-24-16,-3 11-24 15,-3 0 2-15,-7 14-6 16,-10 7-2-16,-6 16 2 15,-8 12-5-15,-4 24-18 0,-1 20-11 16,12 8-4 0,11 8-4-16,21-6-6 15,21-19-60-15,28-20-121 0,18-17-111 16</inkml:trace>
  <inkml:trace contextRef="#ctx0" brushRef="#br0" timeOffset="10277.8955">28347 2623 630 0,'9'-18'90'15,"0"0"1"-15,4 0 51 16,3-3-62-16,7-2-37 16,3-1-13-16,6-2 0 15,1 1-2-15,-6 3 0 16,-8 8-11-16,-5 4-1 16,-9 6 1-16,-5 4-15 15,-3 4 2-15,-4 8-4 16,-6 12 16-16,-5 14-12 15,-4 16 0-15,-7 13-4 16,2 3-2-16,5 0 2 0,9-8-4 16,3-12-4-16,10-12-32 15,5-11-61-15,4-12-89 16,4-7-172-16</inkml:trace>
  <inkml:trace contextRef="#ctx0" brushRef="#br0" timeOffset="10536.7422">28818 2037 587 0,'24'32'198'0,"0"12"-64"16,7 10 25-16,0 10-74 15,8 12-26-15,5 3-27 16,-2-3-17-16,-5 3-11 16,-9-1-4-16,-14 8-8 15,-25 10-22-15,-24 8-95 16,-22 8-68-16,-21 1-75 16,-9-9-176-16</inkml:trace>
  <inkml:trace contextRef="#ctx0" brushRef="#br0" timeOffset="10904.7229">29624 2573 953 0,'4'2'123'0,"1"-2"-70"15,-1-2-15-15,12 2 5 16,13-3-2-16,15-1-32 16,10 1-9-16,10-4-4 15,-1 3-42-15,-5 3-77 16,-9 2-167-16,-15 6-169 16</inkml:trace>
  <inkml:trace contextRef="#ctx0" brushRef="#br0" timeOffset="11099.732">29722 2769 444 0,'0'-2'269'0,"4"-2"-156"16,6-4-19-16,7-2-27 15,8 4-38-15,12 0-17 16,5 1-12-16,12 8-1 15,4-3-60-15,4 2-102 16,5 0-207-16</inkml:trace>
  <inkml:trace contextRef="#ctx0" brushRef="#br0" timeOffset="11628.4992">30582 2486 375 0,'13'-28'158'0,"1"2"-38"15,3 0 22-15,1 4-1 16,-2 4-42-16,0 2-22 16,-4 6-20-16,-2 2-10 15,-6 2-9-15,-1 2-10 16,-1 4-11-16,-2-2-14 15,0 4-3-15,0-2-8 0,-2 6-1 16,2 6 9-16,-3 12 2 16,-1 6 0-16,0 14-1 15,-4 4-1-15,0 9 0 16,1-4 1-16,1 2-2 16,1-3 1-16,2-6 0 15,1-10 0-15,2-8-11 16,0-8-15-16,0-8-20 15,0-6 0-15,0-4 15 16,-2-2-20-16,-2-2-13 16,-7-1 43-16,-3-2 5 15,-3 1 16-15,-2 2 0 0,0-2 7 16,5 4 23 0,8 0 19-16,1 0 1 0,7 0-18 15,1 2-11-15,1-2-10 16,0 0-4-16,6 2 1 15,5 0 13-15,10-2-16 16,14 0-5-16,13-2-10 16,8-2-118-16,9-4-227 15</inkml:trace>
  <inkml:trace contextRef="#ctx0" brushRef="#br0" timeOffset="12449.1314">25967 3689 106 0,'5'-30'341'0,"-1"-2"-272"16,-1 1 40 0,-3 8 4-16,0 3 8 0,0 8-37 15,-3 5-54-15,-3 10-22 16,-5 13 11-16,-10 18 14 15,-8 18-2-15,-10 22 0 16,-6 14 3-16,0 11-11 16,6 1-18-16,5-9-3 15,14-14-2-15,9-11 0 16,15-25-3-16,5-14-35 16,7-12-24-16,1-13-17 15,6-12-36-15,-3-10-70 16,-5-10-68-16,-1-10 27 15</inkml:trace>
  <inkml:trace contextRef="#ctx0" brushRef="#br0" timeOffset="12596.502">25805 3816 135 0,'33'-56'224'0,"15"3"-93"16,11 9 13-16,3 6-14 16,10 4-36-16,8 9-56 15,5 4-13-15,0 7-20 16,-8 8-5-16,-9 6-43 15,-18 9-118-15,-18 3-64 16</inkml:trace>
  <inkml:trace contextRef="#ctx0" brushRef="#br0" timeOffset="12797.1017">25654 4092 468 0,'-13'-8'237'16,"13"-8"-202"-16,13-2 58 16,13 2-26-16,21 0-35 15,13 2-27-15,16 6-5 16,6 4-9-16,3 6-65 16,-2 4-144-16,-8 5-109 15</inkml:trace>
  <inkml:trace contextRef="#ctx0" brushRef="#br0" timeOffset="12982.1095">26453 4037 210 0,'3'1'174'0,"-3"5"-154"0,-3 6 92 16,1 6-11-16,0 10-51 15,-2 12-22-15,-1 3-16 16,0-1-12-16,5-5-2 15,2-8-16-15,6-11-67 16,0-8-68-16,5-10-29 16</inkml:trace>
  <inkml:trace contextRef="#ctx0" brushRef="#br0" timeOffset="13130.8296">26556 3836 706 0,'2'-40'168'0,"5"8"-39"15,-5 11-59-15,1 9-70 16,3 11-6-16,3 9 2 16,7 10-44-16,5 8-105 15,4 11-170-15</inkml:trace>
  <inkml:trace contextRef="#ctx0" brushRef="#br0" timeOffset="13577.7467">26896 4100 530 0,'6'-8'41'0,"-4"-5"25"16,0-2-8-16,2-5-8 15,5-1-26-15,5-6-21 16,3-3 6-16,6-6 11 16,6-4-4-16,6-6-1 15,5-9-6-15,3 0 8 16,-1-6 11-16,-4 4 13 15,-9 10 3-15,-9 12 23 16,-9 12-21-16,-9 13-37 16,-9 16-5-16,-11 18 10 15,-11 18-2-15,-11 20 0 16,-10 28-6-16,-6 17-5 16,9 1 0-16,13-4 5 15,21-11 4-15,20-21-6 0,20-22 2 16,13-14-3-16,9-14 1 15,-1-16 1-15,0-12-4 16,-6-8-1-16,-11-10-3 16,-11-6 3-16,-11-2-5 15,-14-3-1-15,-7 8-2 16,-13 4 8-16,-8 12-2 16,-6 8 2-16,1 12-7 15,5 9-28-15,8 8-71 16,14 6-139-16,18 4-255 15</inkml:trace>
  <inkml:trace contextRef="#ctx0" brushRef="#br0" timeOffset="13947.6484">28187 3400 794 0,'-18'-5'94'15,"-6"3"15"-15,-8 4-31 16,-1 3-14-16,-8 12-27 16,-3 11-14-16,-5 20-3 15,-14 30-13-15,-5 28-6 16,-12 27-1-16,1 11-13 16,19 2 0-16,29-12 5 15,31-25-43-15,38-21-77 16,24-21-169-16,14-19-193 15</inkml:trace>
  <inkml:trace contextRef="#ctx0" brushRef="#br0" timeOffset="14602.1054">28167 3846 438 0,'13'-8'207'0,"-6"2"-198"16,-3-1-8-16,-2 0-1 15,3 3-43-15,-3 0-124 16,1 1-115-16</inkml:trace>
  <inkml:trace contextRef="#ctx0" brushRef="#br0" timeOffset="15796.9374">28224 3822 269 0,'-4'-3'91'0,"2"2"3"16,0 1-5-16,2-2-7 15,-3 2-32-15,3-2-20 16,0 2-10-16,3-2-5 0,-3 2 1 16,0-2-1-16,0 2-3 15,0 0 1-15,0 0-5 16,0 0-6-16,0 0 1 16,0 2 4-16,0-4 5 15,0 2 1-15,0 0 2 16,0 0 0-16,0 2 2 15,0-2 7-15,0 0 5 16,-3-2-8-16,6 2-5 16,-3 0 7-16,0 0 9 15,0 0-4-15,0 0-13 16,-3 0-8-16,3 0-5 16,0 0-2-16,0 0 0 15,0-3-1-15,0 3-5 0,3 0-10 16,-3 0-10-16,0 0 7 15,0 0 9-15,0 3-1 16,0-3-5-16,0 0-4 16,2 0-3-16,-2 0 4 15,0 0-11-15,0 0-21 16,0 2-48-16,0-2-36 16,2 0-38-16,-2 0 5 15</inkml:trace>
  <inkml:trace contextRef="#ctx0" brushRef="#br0" timeOffset="16986.6622">28278 3792 224 0,'2'0'125'0,"-2"1"-47"15,0-2 16-15,0 1 5 16,-2 0-37-16,2 1-22 16,0-1-21-16,0 5-5 15,0 3 68-15,-2 5-7 16,0 10-41-16,-1 7 15 15,-3 10 12-15,-4 4-22 16,0 4-15-16,-3 3-10 16,1-4 5-16,1-3-5 15,2-8-12-15,5-7-1 16,-1-13 0-16,5-6 1 16,0-10 2-16,2 0 2 0,-2-2 3 15,0-4 3-15,5-9-12 16,2-6-3-16,1-11 2 15,11-12-12-15,2-7 3 16,8 1 0-16,8 0 7 16,3 4 3-16,2 8 2 15,-3 10 0-15,-4 6 5 16,-6 9-6-16,-6 12 1 16,0 11-1-16,-3 8 1 15,-2 8 4-15,0 10-5 16,-7 4 2-16,-5 4-3 15,-4 2-11-15,-4-2-61 16,0-3-90-16,0-7-162 0,4-9-185 16</inkml:trace>
  <inkml:trace contextRef="#ctx0" brushRef="#br0" timeOffset="17366.6274">28860 3381 685 0,'8'-4'78'0,"2"4"-31"15,5 4 38-15,5 10-1 16,12 12-21-16,3 14-13 16,5 16-19-16,-2 16 6 15,-6 8-26-15,-15 11-2 16,-11 11-9-16,-19 10-1 0,-22 9-64 15,-19 5-89-15,-6-6-45 16,-2-12-15 0,8-18-112-16</inkml:trace>
  <inkml:trace contextRef="#ctx0" brushRef="#br0" timeOffset="17844.6384">29610 3904 339 0,'-2'0'230'0,"0"-2"-165"15,0 2 39-15,-1-2-5 16,3 2-15-16,0 0-28 16,0 0-19-16,0 0-14 15,3 0-6-15,-1 0-1 16,5 0 17-16,4 2-4 16,9 2-8-16,8-4-17 15,11 0-3-15,5-2-1 16,6-2-23-16,-2-2-80 15,-3 2-71-15,-9 0-132 16</inkml:trace>
  <inkml:trace contextRef="#ctx0" brushRef="#br0" timeOffset="18046.0262">29517 4106 363 0,'13'-4'204'0,"3"-2"-127"16,8-3 47-16,1 1-42 15,8-1-35-15,5 3-28 16,7 1-17-16,1 2-2 16,4 6-50-16,4-1-225 15</inkml:trace>
  <inkml:trace contextRef="#ctx0" brushRef="#br0" timeOffset="18895.5589">30359 3596 252 0,'-2'0'217'0,"0"0"-128"16,2 0 11-16,-2 0 13 15,2-1-10-15,-3 1-44 16,3 0-35-16,0 1-13 16,0 8 10-16,-5 13 70 15,3 17-40-15,-6 12-13 16,-3 14-27-16,-12 15 2 16,-4 8-7-16,-8 8-6 15,-8 4 0-15,1-5-3 16,7-17 0-16,6-16-4 15,10-24-18-15,11-16-21 0,6-14-7 16,6-12-13 0,5-14-60-16,7-11-37 0,0-10-54 15,3-11 55 1,1-7 12-16</inkml:trace>
  <inkml:trace contextRef="#ctx0" brushRef="#br0" timeOffset="19033.5454">30219 3966 184 0,'24'-64'123'0,"3"10"14"16,4 6-9-16,5 4 36 15,-1 7-45-15,3 3-24 16,3 8-43-16,-4 6-30 16,-1 6-22-16,-5 6 0 15,-6 4-21-15,-10 7-69 0,-3 0-44 16,-10 6-47-16,-4 8-77 16</inkml:trace>
  <inkml:trace contextRef="#ctx0" brushRef="#br0" timeOffset="19224.7373">30181 3964 343 0,'-11'15'112'0,"6"-6"-94"16,5-1 110-16,7-2 18 16,2 0-12-16,9 2-51 15,6-1-41-15,9-4-33 16,8 0-9-16,5-6-18 15,8 0-87-15,2-8-154 16,-2-1-109-16</inkml:trace>
  <inkml:trace contextRef="#ctx0" brushRef="#br0" timeOffset="19380.3014">30663 4066 265 0,'-10'29'58'16,"1"0"-19"-16,3 2 19 15,-1-1 0-15,2-4-23 16,3-6-25-16,2-2-10 16,2-6-7-16,6-6-74 15,0-6-80-15</inkml:trace>
  <inkml:trace contextRef="#ctx0" brushRef="#br0" timeOffset="19544.9355">30831 3767 556 0,'9'-21'102'16,"-4"6"0"-16,-5 8-102 15,-3 7-6-15,-1 7 1 16,2 10 4-16,-3 4-67 16,1 11-141-16,-2 7-87 15</inkml:trace>
  <inkml:trace contextRef="#ctx0" brushRef="#br0" timeOffset="19780.6903">30889 4030 388 0,'7'7'96'0,"-5"0"-7"16,0 1 26-16,-6 4-15 16,2 5-15-16,0 2-34 15,-3 5-28-15,-1 2-13 16,-2 1-4-16,2-1-6 15,-1-8 0-15,1-5-5 16,4-6-28-16,2-5-7 16,0-6-15-16,2-8-110 15,0-6 4-15,0-9 3 16,0-6 27-16,5-2 27 0</inkml:trace>
  <inkml:trace contextRef="#ctx0" brushRef="#br0" timeOffset="20204.8787">30892 4026 107 0,'10'-20'84'0,"4"4"13"16,-1 2 9-16,3 0-13 15,7-2 7-15,-4-2-38 16,10-4 4-16,5-4-22 16,9-6-6-16,-6-2-4 15,7-2-11-15,-3-4 8 16,-10 0 5-16,-7 1-3 16,-6 3-11-16,-9 2 0 15,-7 11 0-15,-6 0-4 16,-9 11-16-16,-8 12-2 15,-8 14 0-15,-13 16 4 16,-9 20 2-16,-3 18-2 0,1 8-2 16,8 9 11-16,14-3 2 15,12-4-7-15,11-10-5 16,13-9 0-16,6-11 4 16,9-12-3-16,4-15 0 15,1-8-3-15,9-13-1 16,-3-6-15-16,2-12-13 15,-4-4-22-15,-4-9 5 16,-10-1-9-16,-10-4 6 16,-12 4-4-16,-8 9 22 15,-10 5 30-15,-6 7 23 16,-5 11 39-16,3 12-9 16,0 12-24-16,4 9-15 15,6 5-14-15,10 4-4 0,9-4-14 16,6-2-90-16,13-8-139 15</inkml:trace>
  <inkml:trace contextRef="#ctx0" brushRef="#br0" timeOffset="20611.8938">31854 3516 411 0,'-9'-9'150'0,"-2"5"-91"15,2-3 51-15,2 4-17 16,1 1-41-16,-1 2-30 16,-2 4-2-16,-4 4 2 15,-10 8 2-15,-6 10-5 0,-8 14 2 16,-10 20-5 0,-6 16-2-16,-8 17-9 0,8 11 2 15,6-2-6 1,11-1-1-16,19-9-6 0,15-14-58 15,14-16 14-15,13-13-69 16,9-17-92-16,8-18-73 16</inkml:trace>
  <inkml:trace contextRef="#ctx0" brushRef="#br0" timeOffset="21051.9136">31710 3916 515 0,'2'0'162'0,"0"4"-137"0,-2-2 83 16,0 6 23-16,0 8-59 16,2 4-15-16,0 4-15 15,-2 6-7-15,-2 0-14 16,0 1-12-16,0-3-6 15,-2-5-2-15,0-5-1 16,2-5-1-16,2-8-6 16,0-2-3-16,2-3 4 15,-2-3-2-15,8-4-15 16,-2-8-3-16,7-2 2 0,8-7 1 16,6-4 8-1,2-1 8-15,2 4 6 0,0 0 1 16,-4 7 3-16,-8 6 5 15,-5 5-2-15,-7 7-5 16,-3 7 6-16,-4 9 25 16,-4 4-5-16,-1 10-10 15,-1 2-13-15,-2 1-4 16,4-3-1-16,0-9-24 16,4-4-55-16,4-7-113 15,4-6-190-15</inkml:trace>
  <inkml:trace contextRef="#ctx0" brushRef="#br0" timeOffset="21244.0207">32072 4034 175 0,'8'10'351'15,"0"1"-261"-15,3-5 98 16,3-3-77-16,5-1-53 15,8-2-42-15,2-4-16 16,7-3-34-16,5-4-108 16,-2 1-160-16</inkml:trace>
  <inkml:trace contextRef="#ctx0" brushRef="#br0" timeOffset="21711.2571">32438 3900 624 0,'0'-2'177'0,"-5"2"-53"16,5-4-23-16,-2 2-38 15,4 2-14-15,3-2-21 16,4 0-23-16,6 0-3 0,4 0-2 16,2 2-2-16,2 4-1 15,1 4 2-15,-6 2 0 16,0 2 0-16,-5 0 0 16,-1 2 0-16,-10 3 1 15,-4-2 7-15,-10 5 0 16,-5 8 2-16,-12 4-3 15,-7 4 0-15,-2 4-2 16,0-1-1-16,7-3-1 16,7-4 0-16,12-7-1 15,10-4 3-15,4-4-1 16,10-8 0-16,3-3 2 16,8-4 0-16,3-4-5 15,8-6-24-15,1-5-35 0,3-4-33 16,-5-7-80-16,1-2-126 15,-8-4-107-15</inkml:trace>
  <inkml:trace contextRef="#ctx0" brushRef="#br0" timeOffset="21960.5827">32596 3493 330 0,'14'8'230'0,"-4"8"-68"16,7 6 4-16,0 8-51 16,7 17-20-16,8 6-32 0,-8 8-19 15,3 5-21-15,0-2-3 16,-10-2-13-16,-1 0-6 16,-11 6-1-16,-14 4-5 15,-16 9-42-15,-6-7-107 16,-4-8 19-16,-2-12-126 15,6-18-159-15</inkml:trace>
  <inkml:trace contextRef="#ctx0" brushRef="#br0" timeOffset="22252.7011">33096 4044 518 0,'39'-3'287'0,"11"-1"-207"15,0-3 68-15,-2 0-49 16,4-2-34-16,2 1-25 16,-2-2-24-16,-2 0-7 15,4 0-9-15,-2-2 0 16,-4 2-5-16,-3-2-12 15,-9 4-20-15,-7 0-12 16,-13 2-20-16,-5 4-21 0,-9 0-99 16,-9 4-65-16,-9-4-68 15</inkml:trace>
  <inkml:trace contextRef="#ctx0" brushRef="#br0" timeOffset="22444.8637">33583 3762 246 0,'-5'4'144'16,"3"8"33"-16,0 6-3 16,-4 5-35-16,1 12-29 15,-3 7-26-15,-4 2-28 16,-1 6-29-16,-7 8-22 16,-5 3-5-16,-4-2-6 0,-7 4-58 15,1 2-53-15,4-8-239 16</inkml:trace>
  <inkml:trace contextRef="#ctx0" brushRef="#br0" timeOffset="22990.9658">29439 5255 349 0,'4'-13'241'0,"15"-9"-216"15,16-11 39-15,9-1 55 16,16 1-6-16,7-2-46 16,5 5-24-16,-1 6-22 15,-6 10-14-15,-5 10-7 16,-11 5-2-16,-9 10-9 15,-9 3-52-15,-6 6-47 16,-8 0-45-16,-5 3-45 0,-8-4-44 16</inkml:trace>
  <inkml:trace contextRef="#ctx0" brushRef="#br0" timeOffset="23213.7121">30027 4877 337 0,'7'0'102'16,"-1"8"-55"-16,-4 4 90 15,-4 8-15-15,0 8-28 16,-2 9-22-16,-5 10-29 16,-2 5-21-16,-5 10-18 15,-6 6-4-15,0-1-49 0,4-8-56 16,5-9-50-16,11-19-73 15,12-21-86-15</inkml:trace>
  <inkml:trace contextRef="#ctx0" brushRef="#br0" timeOffset="23462.6711">30622 4752 284 0,'14'-5'128'15,"-12"12"-39"-15,-11 11 35 16,-7 15 10-16,-4 11 1 0,-4 10-62 16,-1 13-12-16,1 8-16 15,1 5-32-15,4 0-9 16,3-6-3-16,7-9 1 16,7-19-2-16,6-16-5 15,3-12-38-15,3-10-15 16,2-8-30-16,-1-10-107 15,3-10-91-15</inkml:trace>
  <inkml:trace contextRef="#ctx0" brushRef="#br0" timeOffset="23632.3702">30538 4909 217 0,'35'-38'327'0,"7"5"-226"15,8 7 28-15,2 6-2 16,2 7-49-16,0 2-29 15,2 7-39-15,-8 8-10 16,-7 2-18-16,-8 4-56 16,-6 4-69-16,-18 6-106 15,-18 0-113-15</inkml:trace>
  <inkml:trace contextRef="#ctx0" brushRef="#br0" timeOffset="23819.6584">30364 5131 342 0,'-21'10'218'0,"13"-4"-175"0,10-8 25 16,9 0 70-16,13-2-28 15,10 0-50-15,11 1-39 16,8 0-13-16,7-1-8 16,0 0-8-16,-4 0-77 15,-7 0-88-15,-9 2-108 16,-7-2-37-16</inkml:trace>
  <inkml:trace contextRef="#ctx0" brushRef="#br0" timeOffset="24012.6104">30908 5071 247 0,'10'-1'88'0,"-3"4"-28"16,2 6 65-16,-4 8-7 16,1 7 0-16,-6 8-31 15,3 6-25-15,-6 3-27 0,3-1-24 16,-4-4-6-16,4-6-5 15,2-8 0-15,0-10-24 16,1-8-24-16,3-8-34 16,5-8-107-16,3-10-54 15,1-11 0-15</inkml:trace>
  <inkml:trace contextRef="#ctx0" brushRef="#br0" timeOffset="24541.3395">31048 5009 129 0,'0'-38'354'16,"0"12"-189"-16,-3 12-56 15,3 8-79-15,-4 10-30 0,4 3 38 16,0 10-27 0,2 5-11-16,5 6 0 0,4 1-41 15,7 0-46 1,4-8 8-16,7-4 24 0,9-13 27 16,2-8 17-16,5-6 11 15,-3-6 8-15,1-8 31 16,-8-2 2-16,1-4 24 15,-3-4-8-15,-4-4-20 16,-2-2-5-16,-2 0 9 16,-8-1-14-16,-3 11 4 15,-6 10 9-15,-5 6-35 0,-6 10 0 16,-3 12 5 0,-6 8 12-16,-3 12 19 0,-7 11-11 15,-5 12-1-15,-4 14-8 16,-3 5-11-16,1 3-8 15,8 2 13-15,10-5 0 16,11-10-9-16,12-13-5 16,10-9 1-16,6-14 4 15,5-15-1-15,7-9-5 16,2-7-8-16,0-13-5 16,-7-6-14-16,-6-2-7 15,-10-3 0-15,-11 2 3 16,-10 0 1-16,-12 7 6 15,-8 4 19-15,-8 10 5 0,-4 12 6 16,-2 12 4-16,5 8-9 16,6 11-1-16,8 1-3 15,13-2-6-15,12-4-26 16,16-6-81-16,9-10-144 16,13-10-113-16</inkml:trace>
  <inkml:trace contextRef="#ctx0" brushRef="#br0" timeOffset="24862.065">32257 4696 360 0,'2'4'196'0,"-8"4"-69"15,-7 6-5-15,-5 0-15 16,-7 6-32-16,-3 6-19 16,-9 10-15-16,-2 9-16 15,-11 9-6-15,-3 10-14 16,0 8 2-16,5 2 7 16,11 1 2-16,17-3-11 15,13-10-4-15,14-11 1 16,11-4-1-16,11-13-1 15,10-8-24-15,9-10-35 0,3-10-80 16,2-7-129-16,1-10-140 16</inkml:trace>
  <inkml:trace contextRef="#ctx0" brushRef="#br0" timeOffset="25280.8402">32228 5089 488 0,'0'6'142'0,"-2"1"-36"15,0 2 34-15,0 5-47 0,-1 6-3 16,1 2-30 0,2 6-24-16,-2-2-6 0,0 2-10 15,-2-2-11-15,-1-3-7 16,3-5 0-16,0-9-1 15,-1-5 2-15,3-1 2 16,3-3-3-16,-1-8-2 16,7-5-17-16,4-9-2 15,9-7-6-15,5-15-8 16,6-2-12-16,1 1 29 16,-1 7 13-16,-6 6 3 15,-4 14 6-15,-8 10-5 16,-9 10 0-16,-1 10 37 15,-5 8-5-15,0 8-5 0,0 6-20 16,-2 2-8-16,-1 2 0 16,1-3 0-16,2-9-17 15,2-4-34-15,3-8-83 16,-2-8-157-16,3-6-79 16</inkml:trace>
  <inkml:trace contextRef="#ctx0" brushRef="#br0" timeOffset="25809.503">32605 5113 666 0,'7'8'126'16,"1"-2"39"-16,1-1-35 16,7 2-71-16,5-3-25 15,8-2-12-15,4 0-19 0,2-4-3 16,5 0-21 0,5-6-52-16,-5 2-84 0,-2-2-120 15,-9 4-104-15</inkml:trace>
  <inkml:trace contextRef="#ctx0" brushRef="#br0" timeOffset="26255.9423">33175 4971 496 0,'7'-10'215'16,"-7"-1"-58"-16,0 4-8 16,0-1-28-16,0 0-42 15,3-1-21-15,-3 5-18 16,0 0-7-16,0 3-12 15,0-1-10-15,0 2-3 16,-3 0-8-16,3 0-1 16,0 0-1-16,0 2-5 15,0-1-3-15,0 6 5 16,-5 3 5-16,1 4 0 16,2 6 0-16,-5 8 2 15,3 4-2-15,0 6 0 0,2 5 0 16,-8 0-1-16,6-1 1 15,2-2-3-15,-3-3-23 16,3-8-41-16,4-6-35 16,-4-7-60-16,2-6-130 15,2-8-96-15</inkml:trace>
  <inkml:trace contextRef="#ctx0" brushRef="#br0" timeOffset="26505.2876">33256 4656 353 0,'19'8'296'16,"4"6"-159"-16,-1 8 15 15,-1 7-39-15,5 8-20 16,5 9-31-16,-4 5-29 15,-3 3-12-15,-3-1-14 16,-4 0-6-16,-10 3-1 16,-12 4-34-16,-12 8-87 15,-26 9-222-15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6T11:51:44.2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2655 6082 583 0,'-4'-3'202'0,"-5"2"-186"16,1-2 53-16,-2 1 28 15,3 1-42-15,5 1-21 16,4 1-34-16,-4-1-1 0,4 2-2 16,7 2 3-16,5 3 31 15,5 0-6-15,15 5 12 16,11 1 10-16,11-3-14 16,15-2-3-16,12 0-1 15,14-4-12-15,17-4 9 16,9-2-12-16,8-4-6 15,7-2 7-15,0 2-13 16,4-2 3-16,3 2-5 16,3-1 1-16,-3 4-4 15,-3 1 3-15,-4 2 0 16,-11 5-4-16,-13 4 4 16,-7 3 0-16,-12 0-1 0,-5-4 4 15,-8-2 0 1,-2-4-3-16,-1-4 0 0,-4-4-3 15,1 0 4-15,-7 2-1 16,-2 2 0-16,-7 4 2 16,-2 2-6-16,-4 2 4 15,-2 2 0-15,2-2 1 16,2 0-1-16,-4-2 0 16,-2-1 0-16,4 2 2 15,-3-3-3-15,-2 0 1 16,2 0 0-16,-3 2-5 15,-4-4 8-15,0 2-3 0,-3 0 0 16,-1-2 3 0,-1 0-6-16,2 2 3 0,-3-2 0 15,-1 2-1-15,-1 0 2 16,-3-2-1-16,-4-2 0 16,0 0 1-16,-6 0-4 15,-1-4-6-15,-4 2-51 16,-2 2-53-16,-5 2-265 15</inkml:trace>
  <inkml:trace contextRef="#ctx0" brushRef="#br0">7610 12122 236 0,'7'-8'65'0,"0"-2"-60"16,-2-1 43-16,-3 1 26 15,2 2 11-15,0-2-1 16,1 5-18-16,-5 0 4 16,2 3 16-16,-2 2-14 15,-2 0-25-15,2 2 0 16,0-2-11-16,0 0-18 15,2 0 2-15,0 5-12 16,8-1 44-16,1 1-14 16,7 4-24-16,8-1 11 15,3-3 5-15,11 1-12 16,5-6 3-16,8 0-10 16,7-6-1-16,9-2 8 15,4-2-13-15,10-2 6 16,4 2-5-16,5 0-4 0,-3 2 5 15,0 4-7-15,-5 3 0 16,-3 2 3-16,-8 5 3 16,-3 0-5-16,-8 0 1 15,-4 2-1-15,-3-2 5 16,-6 0-4-16,3 0-2 16,-1 0 2-16,-4 2 1 15,-1 1-1-15,-1-1-2 16,-3-1 3-16,1-1-2 15,-3-1-1-15,-2-4 0 0,1-2 2 16,0 1 1 0,3-3-3-16,-2-1 0 0,1 0 1 15,-2 3 0-15,1-1-1 16,1 2 0-16,1 0 0 16,2 3 3-16,-1 1-3 15,3 0 0-15,2 3 1 16,-2-1-1-16</inkml:trace>
  <inkml:trace contextRef="#ctx0" brushRef="#br0" timeOffset="4884.5682">12543 12049 347 0,'-2'-6'127'0,"-2"0"-100"15,2 1 85-15,-3-4-67 16,3 3-16-16,4-1 29 16,5-4-7-16,9 1-8 15,10 3 21-15,15-2 10 16,14 5-7-16,21 8-15 16,17 2-18-16,21 6-12 15,13 0-21-15,6-5 4 16,4-3-5-16,-4-7 0 15,-8-5 0-15,-13-1 1 16,-12 0-1-16,-17 3 0 0,-19 2-13 16,-16 2 6-16,-16 0-8 15,-12 2-1-15,-9 2 11 16,-9-2-15-16,-2 2 6 16,0-2 4-16,-2 0-14 15,0 0-20-15,0 0-64 16,-3-2-68-16,-1 0-59 15,1-2-72-15</inkml:trace>
  <inkml:trace contextRef="#ctx0" brushRef="#br0" timeOffset="9968.6339">26108 2450 152 0,'0'2'100'0,"0"0"-95"16,0 2 21-16,-2 4 25 15,4 6-10-15,-2 4 28 16,5 9 1-16,3 0-16 15,8 3 4-15,6-2-17 16,14-1 4-16,8-5-14 16,15-6-19-16,7-9 36 15,5-7-33-15,10-9-6 16,-3-11-1-16,-2-8-7 0,-6-9-2 16,-9-5 0-1,-12-2-6-15,-11-2 3 0,-16-4 0 16,-15 2-6-16,-18-3 8 15,-20 1 2-15,-21-1 12 16,-14 7 1-16,-17 9-7 16,-6 17-1-16,-1 19 0 15,9 24-5-15,9 17-2 16,21 20-10-16,24 11-39 16,27 11-154-16,31 4-229 15</inkml:trace>
  <inkml:trace contextRef="#ctx0" brushRef="#br0" timeOffset="10897.58">26437 2778 323 0,'-4'0'143'16,"0"-1"-142"-16,-3 1 64 15,3 0-36-15,0 0 3 16,4 0 3-16,-3 0-33 15,3 4 4-15,-7 2 28 16,-2 10-2-16,-6 6 17 0,-7 13-3 16,-7 12-6-16,-7 13 3 15,-7 21-18-15,-5 17-6 16,-10 18-19-16,-7 22-3 16,3 7 0-16,0-5-3 15,10-13 3-15,14-19-6 16,16-30-35-16,9-20-39 15,11-19-89-15,4-13-49 16,0-15-53-16</inkml:trace>
  <inkml:trace contextRef="#ctx0" brushRef="#br0" timeOffset="11378.6906">25513 4209 256 0,'-5'5'41'0,"1"0"-37"15,-2 1 19-15,1 3 4 0,1 2 3 16,2 5 14-16,2 4 12 16,6 2 22-16,7 9 20 15,10 2-25-15,8 3-45 16,13 0 29-16,8-1-50 16,10-7 11-16,3-9-8 15,1-6-7-15,-3-12 18 16,-5-8-9-16,-9-5 0 15,-9-15 5-15,-9-3-17 16,-8-8 3-16,-8-6-3 16,-10-8 1-16,-8-2-4 15,-14-3-5-15,-17-2 3 16,-15-1 2-16,-20 7 6 0,-14 15 9 16,-10 16-12-16,-1 20-3 15,7 20 3-15,12 21-17 16,17 19-61-16,20 11-168 15</inkml:trace>
  <inkml:trace contextRef="#ctx0" brushRef="#br0" timeOffset="12210.8015">26553 2791 120 0,'0'0'287'0,"0"4"-270"16,-2 8 91-16,4 8 44 15,5 16-4-15,9 18-29 16,9 14-42-16,8 17-21 0,13 13-17 16,14 7-3-1,7 9-13-15,12 12-22 0,6 2 2 16,-2 0-3-16,0-7-1 15,-4-7-5-15,-11-18 5 16,-7-11-11-16,-10-13 2 16,-9-10-23-16,-8-18-26 15,-10-9-23-15,-11-12-34 16,-11-5-64-16,-8-5-69 16</inkml:trace>
  <inkml:trace contextRef="#ctx0" brushRef="#br0" timeOffset="12626.303">27229 4596 387 0,'-13'10'45'0,"1"-2"-12"15,1-4 32-15,7 0-31 16,-1 2-13-16,5-2 16 15,0 4 0-15,3 6-13 16,1 2 3-16,0 4-5 16,5 4 40-16,5 2 5 15,1 2-42-15,10 1 28 16,1-2-33-16,10-1 17 16,9-8-4-16,8-5-14 0,11-9-10 15,8-12 11 1,1-9-19-16,-4-11 9 0,-6-4-10 15,-14-4 2-15,-13-4-2 16,-12 0 1-16,-15-2-1 16,-13-2 0-16,-17-2 6 15,-14-3 3-15,-19 3-9 16,-13 10 1-16,-10 13-4 16,-10 20-5-16,2 21-2 15,-2 22-42-15,11 13-95 16,8 10-124-16,12 5-141 15</inkml:trace>
  <inkml:trace contextRef="#ctx0" brushRef="#br0" timeOffset="13277.0631">25440 4405 241 0,'-5'-3'140'15,"5"-4"-97"-15,-4 5 73 16,2-2 2-16,0 0-16 15,2 4-23-15,-3 0-39 16,-2 2-38-16,-1 10 42 16,-7 14-13-16,-10 15-7 15,-8 21 4-15,-11 18-23 16,-10 24 3-16,-10 18-8 16,-9 25 0-16,-1 4-1 15,3 1-1-15,11-14-4 16,14-22 2-16,13-26-29 0,8-21-39 15,13-17-65-15,2-12-80 16,6-12-11-16</inkml:trace>
  <inkml:trace contextRef="#ctx0" brushRef="#br0" timeOffset="13734.2133">24324 6054 333 0,'-17'21'105'0,"2"1"-97"15,4 1 19-15,0 1 29 16,9 2 31-16,6 4-35 16,7 4 0-16,9 4-24 15,9 2 20-15,9-2-6 16,9-2-14-16,7-9 7 16,8-11 0-16,5-12-23 15,0-10 9-15,-3-12-20 0,-6-6 5 16,-8-11-6-1,-11-3-9-15,-10-8 5 0,-16-2-13 16,-13-4 9-16,-17 0 7 16,-22 2-9-16,-16 7 2 15,-19 10 7-15,-11 12 1 16,-1 20-3-16,1 16 3 16,11 18-17-16,19 13-80 15,22 6-70-15,31-2-216 16</inkml:trace>
  <inkml:trace contextRef="#ctx0" brushRef="#br0" timeOffset="14259.8108">25830 4498 350 0,'0'1'124'0,"0"2"-79"16,0-2 26-16,0 6-8 15,4 4 88-15,3 11-48 16,9 13-4-16,1 13-20 15,12 18-22-15,4 14 2 0,10 11-26 16,4 9-7-16,6 10-10 16,7 1-13-16,3-3 0 15,-1-6-3-15,1-8 0 16,-5-16-5-16,-8-13-2 16,-7-10-9-16,-10-12-26 15,-8-11-31-15,-12-5-57 16,-6-10-38-16,-10-5-95 15,-12-2-138-15</inkml:trace>
  <inkml:trace contextRef="#ctx0" brushRef="#br0" timeOffset="14672.5768">26219 6064 521 0,'-2'4'92'15,"2"-2"-49"-15,-2-2 37 16,2 0-48-16,0 0-7 16,0 0-3-16,0 3-3 15,-2 6 46-15,-3 2-20 16,3 8-2-16,0 3 6 16,4 4 2-16,5 2-35 15,7 0 26-15,5 4-28 16,10-2-7-16,4-4 9 15,8-6-14-15,5-8 2 16,2-7-1-16,2-12 1 0,0-7-2 16,-2-6-2-16,-3-8-3 15,-5-4 1-15,-7-4-6 16,-6-6 1-16,-11-4 5 16,-11-4-15-16,-17-5 13 15,-17 1 4-15,-15 4 0 16,-14 13-1-16,-9 17 2 15,-4 27-1-15,1 18 0 16,8 20-9-16,9 9-29 16,14 4-113-16,22-4-224 15</inkml:trace>
  <inkml:trace contextRef="#ctx0" brushRef="#br0" timeOffset="15265.0029">27679 4682 296 0,'9'-2'199'0,"-5"0"-110"0,-2 2 43 16,-6 0-17-16,2 2-45 15,0 2-36-15,-3 6 19 16,1 8-8-16,-4 12-8 15,0 16 1-15,-3 21-15 16,-1 14 2-16,1 24 6 16,1 15-28-16,0 8 1 15,6-1-2-15,2-11 2 16,6-12-8-16,6-18-5 16,5-17-23-16,1-13-16 15,1-10-61-15,-3-14 5 16,-3-5-67-16,-5-9-2 15,-8 0 11-15,-7 1-1 16</inkml:trace>
  <inkml:trace contextRef="#ctx0" brushRef="#br0" timeOffset="15691.9937">27488 6144 124 0,'-19'8'103'0,"11"-2"-83"16,0-4 39-16,4-4 22 15,4 2 4-15,0-3 0 16,0 2-7-16,0 1 17 15,-2 0-13-15,2 0-25 16,-2 4-20-16,-3 4 9 16,1 4-2-16,2 6 2 15,2 8-24-15,0 2-5 0,4 2 14 16,5 0-21 0,5 1 4-16,3-5 0 0,10-4 0 15,6-4-9 1,7-7 1-16,7-2-3 0,3-7-3 15,5-9 0-15,1-5 0 16,-1-9 3-16,1-8-3 16,0-4 0-16,-7-8 5 15,-6 1-2-15,-8-2-2 16,-10 2 0-16,-17-4 17 16,-16-1-15-16,-17 4 4 15,-18 2 5-15,-10 14-11 16,-14 12 3-16,-6 19-4 15,-8 20 0-15,4 14-4 0,-2 10 0 16,10 5-7-16,21-5-24 16,23-8-46-16,21-10-79 15,31-14-117-15,23-16-181 16</inkml:trace>
  <inkml:trace contextRef="#ctx0" brushRef="#br0" timeOffset="16677.6054">27966 4724 169 0,'2'-14'325'0,"0"8"-252"15,1 4 72-15,-6 4-29 16,1-2-42-16,0 2 1 15,0 0-27-15,0 4-13 16,0 6 27-16,2 6-24 0,2 10 18 16,6 10-10-16,9 8-6 15,7 11-2-15,14 7 2 16,16 4-5-16,10 8-16 16,11 5-15-16,13 1 12 15,7 2-16-15,10-4 3 16,2-6-1-16,-3-4-1 15,-6-5-1-15,-11-4 0 16,-15-4-11-16,-17-1 8 16,-12-6-3-16,-12-4-8 15,-8-6 10-15,-10-10-37 16,-5-6 19-16,-1-10-1 16,-4-7-13-16,-1-6 17 15,-2-1-12-15,0-1-11 16,0-2-23-16,2 2-29 0,-2-2 14 15,2 0-4-15,3-1 4 16,-1-1 38-16,3 2 19 16,-3-1 23-16,1 2 0 15,0-1 12-15,-5 3 33 16,0 3 21-16,0-1-13 16,-5-2 0-16,2 1 0 15,-1-1-11-15,-1 0 4 16,1 3-22-16,-5-2-8 15,-4 6 9-15,-5 0-1 0,-4 4 9 16,-3 0-16 0,2 2-5-16,4 3 10 0,1 2-16 15,3 1 3-15,3 2-5 16,3 3 0-16,5 0 1 16,4 2 6-16,9-2-6 15,7 4 8-15,13-2-12 16,8 0 2-16,15-3-3 15,8-5-7-15,7-4 3 16,4-2-10-16,0-10-13 16,-3-7 9-16,-9-7-13 15,-6-10 5-15,-7-8 2 16,-13-6 2-16,-12-6 16 16,-11-2 6-16,-16-4 0 15,-19-4 26-15,-16-6-18 0,-19 1 15 16,-11 6 10-16,-14 10-21 15,-3 18-12-15,5 23-1 16,7 19-12-16,13 17-11 16,19 10-113-16,17 8-267 15</inkml:trace>
  <inkml:trace contextRef="#ctx0" brushRef="#br0" timeOffset="18025.8304">11305 12266 266 0,'-9'0'26'0,"3"0"18"0,-2-2 45 15,6-2 5-15,0-2 12 16,2 0-17-16,-2 0-6 16,-1-2 13-16,-1 2 26 15,2 0-36-15,-2 1-18 16,2 2-12-16,-4 1-27 16,6 2 3-16,-2 2-25 15,7-2 0-15,15-2 8 16,23-2 10-16,32-2-7 15,37 0-11-15,44 0-1 0,37-2-7 16,30-1 1 0,13 0-6-16,9-4 5 0,-11-1-13 15,-22 5-3-15,-27 0-10 16,-36 5-15-16,-33 6 13 16,-33 3-26-16,-35-1-6 15,-19 3 13-15,-15 0-1 16,-12-3 8-16,-6-1-62 15,-8 1-105-15,-1-1-11 16,-5-3-86-16</inkml:trace>
  <inkml:trace contextRef="#ctx0" brushRef="#br0" timeOffset="20126.2795">25335 4102 115 0,'-2'-3'61'15,"2"-1"-31"-15,0 1-14 16,2-5-8-16,-2 3-6 16,0-1 5-16,-2-1-1 15,2 0-5-15,0 3-1 16,-3 1-5-16,3 1 5 15,-2 2 22-15,0 0-6 0,-1 2-1 16,1-2 0-16,0 0-8 16,0 0 5-16,2 0 1 15,-2 0 16-15,2 0 22 16,0 3 2-16,0-3 8 16,0 0 0-16,0 0-11 15,0 0 14-15,-2 0-16 16,0 0-10-16,2 1-6 15,-5 4-6-15,1 0 16 16,-6 6 4-16,-3 4-8 16,-3 10 8-16,-5 4-19 15,-8 12-6-15,-3 3-1 16,-6 12-13-16,-4 9 11 16,-8 10-15-16,-4 12-2 0,-11 15-2 15,-5 12 0-15,1 8 1 16,1 7 0-16,5-5-4 15,9-8 3-15,13-13 1 16,11-15-2-16,10-22-4 16,5-16-7-16,8-16-15 15,2-12-7-15,3-7-20 16,2-8 15-16,0-3 10 16,0-4 5-16,0 0 4 15,0 3-7-15,0-3 6 16,0 0 6-16,-2 4-9 15,4-4 0-15,-2 0-4 16,2-2 16-16,0-4-4 0,1-4 6 16,2-3 11-16,-1-7 0 15,0-4-7-15,-1-6 4 16,1-2-4-16,-2-4-11 16,-2-4 14-16,-2 0 1 15,-5-2 3-15,1-1 5 16,-4 7-5-16,2 6 13 15,-3 4 9-15,1 6 12 16,2 8 22-16,-1 4-9 16,3 0-20-16,-2 6-23 15,2 0 1-15,-1 4-3 16,-1-2-2-16,-2 2 1 16,4 0 26-16,-1 0 4 15,1 0-2-15,6-2-2 0,0 2-20 16,-3 4 15-16,-2 7 6 15,1 6-8-15,-1 12 3 16,-1 2-1-16,6 3-1 16,4-1 8-16,5-5-5 15,5-6 1-15,5-2-5 16,8-8-8-16,12-14 2 16,7-8-14-16,10-16-6 15,11-14-40-15,6-15-105 16,3-7-116-16,-1-6-258 15</inkml:trace>
  <inkml:trace contextRef="#ctx0" brushRef="#br0" timeOffset="28120.0046">26130 3106 153 0,'-7'-2'0'0,"5"-4"-11"16,4 0-23-16</inkml:trace>
  <inkml:trace contextRef="#ctx0" brushRef="#br0" timeOffset="28595.5718">26195 2816 147 0,'2'3'5'0,"1"-3"33"16,-1 2 1-16,-4-2-2 15,2 0-3-15,-5 2-28 16,0 2 9-16,1 2 5 16,-3 4-5-16,-4 0-7 15,2 4-2-15,-4 4-3 0,-3 6-3 16,-1 8-2-16,-8 12-32 16,-11 19-60-16</inkml:trace>
  <inkml:trace contextRef="#ctx0" brushRef="#br0" timeOffset="29716.684">26126 2877 126 0,'-11'8'21'0,"-5"5"-21"16,1 1 5-16,-2-1 7 15,2 3 8-15,-3 5-5 16,1 0 2-16,-4 3 1 15,1 5 2-15,-4 1 8 16,-2 4-19-16,-6 6 5 16,-1 6-6-16,-8 4-5 15,-3 8 2-15,0 7-5 0,-3 1 0 16,-1 5 1-16,6 6-1 16,5-2 3-16,1-4-2 15,5-2 0-15,6-7-1 16,1-10 2-16,1-4 9 15,4-6-5-15,1-2 1 16,0-6-1-16,0-1-1 16,-2-8-1-16,2 0-1 15,2-6-2-15,1-2 5 16,1-3-3-16,6 0 4 16,1-2-2-16,1 0-3 15,4-3 1-15,-4 2-1 16,4-1 0-16,0-4 3 15,2 0-4-15,-2 0-1 16,0-2 4-16,-3 2-3 0,-1 2 0 16,-4-2 0-16,2 2-1 15,-1 2 1-15,-3 0-1 16,1-1 0-16,1 2 1 16,0-1 0-16,-1 0-1 15,0 0 0-15,2 1 2 16,-2 0-4-16,2 3 2 15,-2-2 0-15,2 2 0 16,-2 0-5-16,-3 3-11 16,1 1 0-16,-3 1-6 15,-1 3-1-15,-3 3-6 0,-5 5-4 16,-1 4 7 0,-5 2-18-16,-3 8-57 15</inkml:trace>
  <inkml:trace contextRef="#ctx0" brushRef="#br0" timeOffset="30651.1597">24461 5424 156 0,'-2'6'10'15,"-2"0"14"-15,-3 0-8 16,-1 4 17-16,0-2-6 16,2 2 3-16,-1 4-16 15,-1-1-4-15,-2 2 11 0,-1 3-8 16,0 2 4-16,2 3-7 16,-2 3-6-16,0-1 1 15,-3 4-3-15,6 0 4 16,-3 2-5-16,1 1-1 15,4-2 2-15,-1 0-1 16,1-3 0-16,-2 0 4 16,2-1-3-16,-3 0 3 15,3-2-2-15,-4 0 1 16,2 2-1-16,-3-1-3 16,1-3-1-16,-1 1 0 15,1 4-1-15,-2-4 2 16,1 2-1-16,2-1 2 15,-2-2-3-15,2-2 1 16,0 0 1-16,2-2 0 0,1-4 0 16,1 0-1-16,3-4 0 15,2 1-5-15,2-6 6 16,0 3 0-16,1-2-1 16,-1 2 1-16,2 0-1 15,1 1 1-15,0-2 2 16,1 4-2-16,1-2-1 15,-1 4 1-15,-1-2 0 16,2 2-1-16,-3 0 2 16,0 1-1-16,-1 1 0 0,1 1 1 15,-2-2-1 1,0 0 0-16,4-3 1 0,-2-2-1 16,0-3 0-16,5 0 16 15,3-4 8-15,3 0-9 16,1-2-7-16,1 0-7 15,1 2-1-15,-3 0 0 16,1 4-1-16,-1 2 0 16,-1 4 0-16,1 4 2 15,-1-2 0-15,-1 1 1 16,3-6-1-16,-3 0 1 16,0-8 2-16,3 3 4 15,-3-6 0-15,3-1-6 16,2-4-1-16,4-4-1 15,1-9-21-15,6-5-40 0,6-11-38 16,7-10-79 0</inkml:trace>
  <inkml:trace contextRef="#ctx0" brushRef="#br0" timeOffset="31644.8288">24843 7896 644 0,'4'-4'168'15,"-2"2"-117"-15,-2 2 24 16,-4-2-50-16,2 10-16 16,0 9 18-16,-6 13-23 15,0 10 6-15,-5 19-2 0,-3 10-7 16,-7 12-1-16,-1 2 1 16,2 0-1-16,-1-11 0 15,6-12-13-15,5-20-29 16,8-18-34-16,4-8-30 15,2-16-20-15,2-14-147 16</inkml:trace>
  <inkml:trace contextRef="#ctx0" brushRef="#br0" timeOffset="31898.6422">24744 7967 211 0,'18'-13'417'0,"0"6"-406"16,8 0 68-16,3 10 25 0,12 5-37 16,10 6-25-16,7 7-16 15,-2 8-15-15,-7 7 7 16,-11 5-4-16,-11 2-9 16,-17 5 12-16,-14 8-12 15,-21 6-5-15,-14 9-8 16,-17 3-44-16,-11-1-26 15,-165 107-45-15,196-168-76 16,3-2-23-16</inkml:trace>
  <inkml:trace contextRef="#ctx0" brushRef="#br0" timeOffset="33737.7214">25226 8498 439 0,'6'0'234'0,"-2"-2"-229"15,0-2 35-15,-2-4 11 16,4 0-33-16,3-6-2 16,2 0-1-16,7-4-10 15,-2 0 6-15,-1-2-3 16,1 0-6-16,-5-1 12 16,-3 3-6-16,-3 0-7 15,-3 4 4-15,-2 1-5 16,-4 2-1-16,-3 5-7 15,-4 5 8-15,-5 5 1 0,-3 7-1 16,-4 10 4-16,-4 9 7 16,3 6-2-16,1 4 5 15,8 4 6-15,11 2-14 16,8-4-1-16,17-2-5 16,8-10-13-16,12-7-52 15,13-20-120-15,9-11-163 16</inkml:trace>
  <inkml:trace contextRef="#ctx0" brushRef="#br0" timeOffset="34911.9773">25672 8282 242 0,'6'-5'131'15,"-1"-1"-64"-15,-5 2 53 16,0 0-35-16,0 2-29 15,0 0-8-15,-3 2-15 16,3 0-3-16,0 0 2 16,0 0-13-16,-4 4-16 15,0 4 10-15,-4 10 5 0,-2 15-3 16,-7 21 20-16,2 26-16 16,-5 26-13-16,-4 21-5 15,-1 9-1-15,1-1 0 16,3-16 3-16,8-18-3 15,9-25-1-15,6-24 0 16,3-20-22-16,-1-12-22 16,-2-17 18-16,2-16-47 15,1-15-36-15,0-16-13 16,4-16-16-16,1-16 58 16,4-15 23-16,-1-9-4 15,1-8 62-15,3-4 6 16,4 3 51-16,6 11 15 15,4 14 29-15,4 20 0 16,1 15 2-16,-9 19-21 0,-3 15-56 16,-4 12 10-16,-2 17 11 15,-7 11-26-15,-1 7-9 16,-8 12 4-16,-8 4-13 16,-4 4 3-16,-6-2-5 15,-2-7 0-15,-2-8-1 16,5-8-15-16,-1-13-47 15,5-8 3-15,2-11-65 16,2-6 3-16,7-11-31 16,9-9-2-16</inkml:trace>
  <inkml:trace contextRef="#ctx0" brushRef="#br0" timeOffset="35181.9234">26123 8127 174 0,'36'-53'25'0,"-7"-2"52"15,-7 1 9-15,-5 6 22 16,-9 8-10-16,-6 9 25 16,-2 12-19-16,-4 11-81 15,0 8-5-15,-8 13 21 16,-1 13-5-16,-1 15 13 16,-1 14-8-16,-1 15 10 15,7 7-13-15,1 7-1 16,3 2-19-16,3-3-5 15,0-5-11-15,4-16 0 0,0-12-6 16,0-14-34-16,3-16-39 16,-5-16-2-16,0-10-102 15,-5-8-145-15</inkml:trace>
  <inkml:trace contextRef="#ctx0" brushRef="#br0" timeOffset="35725.4474">25955 8253 718 0,'6'4'40'0,"7"4"61"16,3-2-5-16,13 0-29 15,9-1-20-15,13-8-25 0,12-6-15 16,10-12-7-16,5-4-11 16,0-10-29-16,-6-5-38 15,-10-5-19-15,-9-2-4 16,-12-3-11-16,-18 1 25 15,-9 4 51-15,-16 2 24 16,-12 7 12-16,-5 8 26 16,-6 8-4-16,0 12-10 15,1 12 22-15,-1 15 44 16,1 12 1-16,2 14-14 16,1 10 32-16,4 12-49 15,1 5 4-15,3 6-13 16,1 0-6-16,1-4 24 15,7-5-29-15,2-15-17 16,4-14 1-16,2-12-12 0,-1-12 9 16,1-10 6-16,-2-8-4 15,2-10-6-15,6-8-5 16,5-10-11-16,5-6-6 16,5-6 6-16,2 3 1 15,2 7 7-15,-3 8 0 16,1 6 3-16,-5 8-8 15,-1 10 8-15,-2 12 4 16,-1 10-1-16,0 6 9 16,-2 11-4-16,-3 1-6 15,1 2-1-15,-4-2-1 16,0-4-4-16,-1-4-22 0,-3-8-79 16,1-4-173-16,-1-6-225 15</inkml:trace>
  <inkml:trace contextRef="#ctx0" brushRef="#br0" timeOffset="36113.9828">26964 8380 819 0,'11'2'169'0,"-3"-4"-169"0,4-4 0 16,3-3 9-16,8 0-9 16,8-1-8-16,7 0-85 15,2-1-143-15,-2 6-132 16</inkml:trace>
  <inkml:trace contextRef="#ctx0" brushRef="#br0" timeOffset="36438.1232">27819 7806 866 0,'4'-2'24'15,"-4"4"-22"-15,-6 4 53 16,-3 10 4-16,0 12-11 16,-4 11-8-16,2 15-18 15,-7 14-10-15,2 10-6 16,-6 13-6-16,-1 5 0 15,4-4-1-15,5-8 1 16,5-12-10-16,9-20-26 16,2-17-43-16,1-14-60 0,1-13-45 15,2-14-124 1</inkml:trace>
  <inkml:trace contextRef="#ctx0" brushRef="#br0" timeOffset="36631.0798">27554 7901 442 0,'15'-9'489'0,"6"5"-484"16,8 2 14-16,11-2 66 16,13 0-62-16,16-2-8 15,10 1-15-15,2-2-3 16,0 1-61-16,-6 1-94 15,-10 1-175-15</inkml:trace>
  <inkml:trace contextRef="#ctx0" brushRef="#br0" timeOffset="36863.9183">27683 8285 769 0,'-10'8'120'0,"4"-5"-101"16,6-6 37-16,8-1-40 15,7 0 8-15,7 1-14 0,7-2-4 16,7-2-6-16,2-2-17 16,-3-1-45-16,-2 2-106 15,-4 0-14-15,-4 2-71 16</inkml:trace>
  <inkml:trace contextRef="#ctx0" brushRef="#br0" timeOffset="37050.2204">28091 8231 164 0,'-4'11'200'16,"1"3"-107"-16,-3 0-16 15,-2 16-3-15,0 3-18 16,1 4-17-16,3-1-14 15,2-2-25-15,4-8-2 16,5-8-1-16,1-8-50 0,4-6-9 16,1-10-67-16,5-8-49 15</inkml:trace>
  <inkml:trace contextRef="#ctx0" brushRef="#br0" timeOffset="37651.0657">28203 8074 126 0,'-12'3'549'0,"-1"9"-517"16,-3 3 42-16,1 8-23 0,6-1-36 15,7 4-10 1,8-4-5-16,7-2-27 0,12-6-13 16,4-3-36-16,7-8 24 15,-1-5 28-15,1-2 23 16,-5 0 2-16,-4-2 10 15,-9 4 41-15,-3 2 31 16,-8 0-11-16,-2 2-24 16,-3 2 6-16,2 2 4 15,-2 4-17-15,1 2-13 16,1 4-5-16,-2 0-15 16,0 5-1-16,0-3-1 15,-2 4-6-15,3 0 6 16,-6 0-6-16,3-2-1 15,-2-2 0-15,4-4-5 0,1-5 6 16,4-2-1 0,4-3-4-16,5-8 2 0,8-4-3 15,10-8-20-15,4-6-6 16,6-6-6-16,3-5 7 16,-1 3 14-16,1 4 17 15,-7 2 4-15,-9 8 22 16,-6 9 15-16,-12 0-4 15,-3 9-4-15,-6 8 30 16,-4 8-39-16,0 6 27 16,-2 9-22-16,-6 5-27 15,0 2 4-15,-5-4-6 0,-1-4 1 16,3-6-2-16,2-10-19 16,2-8-9-16,5-3 9 15,2-12-27-15,2-9-69 16,5-10 18-16,4-10-67 15,5-12-19-15,6-13-42 16,5-7 31-16</inkml:trace>
  <inkml:trace contextRef="#ctx0" brushRef="#br0" timeOffset="37928.0391">29067 7908 177 0,'31'-38'172'0,"-8"20"-77"16,-12 20 78-16,-11 14-51 15,-7 17 3-15,-5 15-19 16,-3 16-14-16,-5 14-37 15,-5 18-32-15,4 15-12 16,2-5-11-16,6-10 0 0,9-11 0 16,8-26-27-16,3-24-61 15,1-13-12-15,-1-12-26 16,0-16-48-16,-4-11-25 16,-3-10 75-16,-5-10 112 15,-2-7 12-15,-4-8 64 16,-5-6 17-16,5 0 29 15,0 5 2-15,7 6-53 16,11 12-30-16,8 9-26 16,11 6-3-16,8 4-87 0,9 3-192 15</inkml:trace>
  <inkml:trace contextRef="#ctx0" brushRef="#br0" timeOffset="38741.7795">30056 8089 376 0,'-2'-20'233'16,"-7"2"-109"-16,-5 3-62 16,-3 5-13-16,-3 3-28 15,-3 5-1-15,-1 2-6 16,0 8-3-16,-5 2 4 15,0 4-2-15,0 4 2 16,2 1 6-16,7 2 5 16,4-1 12-16,10 2-12 15,10-2 8-15,11-3-9 0,12 1-4 16,13-1-6-16,5-5-6 16,4 0 3-16,0-1-11 15,-5 0 0-15,-7 1-2 16,-14 6 2-16,-9 5 6 15,-14 0 10-15,-12 8-3 16,-11 4-6-16,-16 2-7 16,-7-3 4-16,-6-2-2 15,0-7-3-15,4-12 7 16,11-5-4-16,12-6 1 16,9-6-4-16,12-4-3 15,11 0-3-15,15-8 6 16,11-2-3-16,14-4 1 15,13 0 1-15,9-4-12 16,7-1 1-16,0 0-3 0,-3-1 9 16,-5-2 1-16,-6 2-12 15,-11-1 10-15,-9 1-3 16,-10 4 10-16,-13 2 2 16,-9 6 1-16,-10 4-3 15,-10 4 2-15,-5 4-2 16,-8 4 5-16,-1 4-1 15,-3 6-2-15,1 6-1 16,-3 5 0-16,4 8-2 16,-2 8 1-16,5 2-4 15,5 2-3-15,7-1-19 0,8-4 3 16,11-6-22 0,11-6-50-16,11-6-39 15,14-6-22-15,6-10-45 0,9-10 20 16</inkml:trace>
  <inkml:trace contextRef="#ctx0" brushRef="#br0" timeOffset="39381.3246">30854 8277 140 0,'17'-18'363'0,"-5"2"-257"16,-10 2 26-16,-4 0 12 16,-4 2-65-16,-6 2 0 15,-3-2-42-15,-4 5-11 16,-5 7-5-16,-7 5-3 15,-9 11 16-15,-4 10-19 0,-4 12 1 16,2 4-14-16,7 0 0 16,16-2 8-16,9-5-3 15,16-11-5-15,12-12 3 16,10-8-5-16,12-8-8 16,10-12-16-16,4-8-13 15,0-7 2-15,0-5-11 16,-8 0 3-16,-7 4 20 15,-10 10 23-15,-11 7-1 16,-10 8 4-16,-10 14 12 16,-13 10 26-16,-3 7 3 15,-5 13-13-15,-2 8-8 0,5-1-13 16,8-3 4 0,10-5-3-16,10-14-1 0,12-10 3 15,6-8-13-15,9-12-4 16,8-12-10-16,5-6-28 15,3-10 8-15,-3-2-15 16,-2-2-4-16,-7-1 23 16,-8 5 3-16,-6 4 26 15,-10 9 1-15,-4 2 21 16,-7 10 24-16,0 4-9 16,0 7-20-16,0 0-3 15,0 1-8-15,0 6 4 16,0 1 10-16,4 2-18 15,1 3 1-15,1-4 3 16,3 3-5-16,0-4 3 0,0 2-3 16,0-2 0-16,-5 0-2 15,1 2-6-15,-5 1-4 16,-3 0-14-16,1 0-12 16,-2 0 3-16,1-2-22 15,1-4-44-15,4-1-47 16,-2 1-8-16,5-5-20 15,4 2 17-15</inkml:trace>
  <inkml:trace contextRef="#ctx0" brushRef="#br0" timeOffset="39900.0424">31496 8215 148 0,'13'-8'200'0,"-5"4"-104"0,-2 2 65 16,-9 2-42-16,0 2-43 16,1-2-5-16,-2 0-21 15,0 4-9-15,-1 0-15 16,1-2-15-16,-3 2 13 16,2 3-10-16,1-4-9 15,2-1 1-15,-3 2-5 0,5-2 8 16,-2-2 2-1,2 0-6-15,2 0 1 0,-2 0-3 16,0 0-2-16,0 0 5 16,0-2-3-16,-2 2 0 15,2-2-3-15,-2 0 1 16,0 0 3-16,-2 0 0 16,-1 2-2-16,-4 0-1 15,0 2 4-15,-5 4 7 16,1 4 11-16,-2 4 6 15,-3 4-9-15,5 4-5 16,1 3-11-16,4 0 12 16,8 5-15-16,4-3 9 15,9-4-4-15,5-2-5 0,5-10-2 16,3-8-5 0,6-7-16-16,1-6-22 0,2-11-26 15,-1-5-40-15,1-1-20 16,-1-4-34-16,-3-1-4 15,-4-2 4-15,2-4 32 16,-5-2-2-16</inkml:trace>
  <inkml:trace contextRef="#ctx0" brushRef="#br0" timeOffset="40312.2156">31830 8036 134 0,'26'-51'176'0,"-3"5"-14"16,-5 15 26-16,-10 13 10 16,-3 10-92-16,-7 8-35 15,-5 10 22-15,-5 8-20 16,-3 8-30-16,2 13-5 15,-3 5-3-15,1 8-6 16,3 4-7-16,4 0-15 0,1 4 1 16,5 8 1-16,2 1 22 15,0-7-31-15,0-4-2 16,-2-8-7-16,-5-18 6 16,0-12-14-16,1-3 4 15,-1-8 1-15,3-6 3 16,1-8 7-16,3-2-31 15,5-12 8-15,4-7 17 16,1-10-3-16,6 0 3 16,4-4 2-16,5 2-2 15,-1 10 7-15,-1 8 1 16,-8 5 0-16,-3 12-4 0,-6 6 4 16,-4 10 15-1,-2 5 7-15,-2 12-4 0,-4 4-2 16,-6 4-16-16,1-2 2 15,3-6-5-15,0-8-5 16,6-9-16-16,6-6-12 16,2-5-43-16,2-2-47 15,7-4-135-15,1-8-254 16</inkml:trace>
  <inkml:trace contextRef="#ctx0" brushRef="#br0" timeOffset="40476.556">32284 8604 158 0,'14'31'657'0,"-14"-12"-550"0,-10-2 67 15,-9 1-73-15,-4 0-83 16,1 0-18-16,4-6-45 16,7-4-119-16,9-4-274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6T11:52:58.7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24359 10975 279 0,'0'0'125'0,"0"-2"-101"16,-2-3 9-16,0-1-20 15,2 2-13-15,-2 3 0 16,4-2-7-16,-2 2-3 16,0 1-3-16,2 0-7 15,-2 0-20-15,2 1 9 16,0 2-22-16,-2-2-38 16</inkml:trace>
  <inkml:trace contextRef="#ctx0" brushRef="#br0" timeOffset="1635.2641">24490 10841 521 0,'-2'1'130'15,"0"1"-76"-15,-2 0 6 16,1-2 10-16,3 0-17 16,0 2-32-16,3-2-16 15,-1-2 7-15,-2 2 6 16,2 0-7-16,-2 6-4 16,0 8 42-16,-4 12-11 0,-3 18-9 15,-2 19 2-15,-4 17-18 16,-6 17-5-16,-4 16-8 15,-2 8-4-15,-2 1-1 16,4-6 3-16,6-16-7 16,5-15-3-16,8-24-20 15,4-18-42-15,2-16-41 16,-2-12-83-16,5-15 9 16,-3-15-158-16</inkml:trace>
  <inkml:trace contextRef="#ctx0" brushRef="#br0" timeOffset="1866.5469">24466 10722 797 0,'29'-44'101'16,"-3"21"-83"-16,1 19 89 16,7 19-23-16,11 11-39 15,7 10-15-15,7 12-12 16,-8 4-5-16,-13 8-12 15,-11 5-1-15,-17 3-14 16,-18 4-17-16,-21 4-9 16,-20 2-44-16,-18-4-51 15,-15-5-72-15,-10-13-64 16,3-16-12-16</inkml:trace>
  <inkml:trace contextRef="#ctx0" brushRef="#br0" timeOffset="2517.4485">24827 11693 149 0,'0'5'114'15,"2"-5"-9"-15,0-5-18 16,2-6 4-16,4-4 0 16,0-10-33-16,3-7-15 0,3-4 1 15,-1-2-20 1,-1-2-7-16,1-2-10 0,-2 6 5 15,-2 5 5-15,-4 9 6 16,-1 6-19-16,-4 10-4 16,0 9-21-16,2 5 21 15,2 6 5-15,5 4 0 16,5 1 0-16,1 4 1 16,1-2-2-16,-3-2-3 15,1-1-1-15,-3 0 1 0,-7 2-1 16,-2 2 5-1,-6 4-1-15,-7 6-4 0,-3 6 1 16,-3 2-2-16,1 3 1 16,5-7-3-16,5-8-17 15,6-6-15-15,8-10-20 16,13-10-49-16,8-6-55 16,8-10-52-16</inkml:trace>
  <inkml:trace contextRef="#ctx0" brushRef="#br0" timeOffset="3648.518">25255 11678 147 0,'2'0'41'0,"2"-4"18"0,3-2 4 15,-2-2-13-15,1 2-10 16,1 0-1-16,-3 0 12 16,-2 6 8-16,-2-1-1 15,0 1-10-15,0 0-10 16,-2 1-13-16,4 1-15 16,0 2 16-16,6 4 9 15,1 7-15-15,1 7-8 16,4 3-11-16,-1 1 11 15,1 1 4-15,-1-5 4 16,2-8 1-16,1-5 2 0,2-6-2 16,4-7-5-16,1-8-13 15,1-8-3-15,-1-4 0 16,-6-2-2-16,8-61-7 16,-25 71-8-16,-7 0-8 15,-2-2-4-15,0 4-18 16,-11-16 12-16,-4 8 26 15,-1 6 9-15,-2 10 2 16,3 8-2-16,-3 10 0 16,5 6-1-16,2 6 0 15,4 0 1-15,3 2-1 16,11-2 1-16,6-3 0 16,9-12 1-16,7-5 6 15,14-8-7-15,6-11-24 16,11-12-59-16,7-8-42 0,9-10-7 15,5-9 30-15,-1-4 35 16,0-4 33-16,-5-5 32 16,-8 1 2-16,-4 2 30 15,-10 0 10-15,-3 4 41 16,-10 2 2-16,-9 1 2 16,-6 6-3-16,-5 2-11 15,-9 7 10-15,-4 10 6 16,-5 10-35-16,-1 10-34 15,-6 12-18-15,-4 8 0 16,-6 12 2-16,-1 10 11 16,-4 12 3-16,0 12 7 0,2 13 0 15,8 5-8-15,3 10 7 16,7 4-16-16,5 0 8 16,6-10-9-16,6-5 6 15,9-15-7-15,2-14 1 16,6-14-3-16,-1-8-1 15,3-14 7-15,-2-10-8 16,2-12-18-16,1-6-24 16,1-8-13-16,2-4-3 15,-4 2 10-15,0 4 31 16,-7 6 17-16,-7 8-2 0,-1 7-25 16,-3 14 27-1,-3 11 18-15,0 11-8 0,2 12 8 16,1 5-4-16,-1 2 11 15,1-8-10-15,7-6-8 16,9-12 3-16,1-12 0 16,10-17-10-16,6-14-17 15,0-9-29-15,1-10-17 16,-6-6 7-16,-8-2-6 16,-8 2 36-16,-17 2 13 15,-16 2 13-15,-9 7 8 16,-15 7 33-16,-9 10 17 15,-3 12 4-15,-6 17-8 16,-2 12-13-16,5 13-14 0,7 9-6 16,12-1-2-16,18 0-19 15,20-2-4-15,20-10-32 16,25-8-49-16,16-10-85 16,13-12-44-16,14-10-104 15</inkml:trace>
  <inkml:trace contextRef="#ctx0" brushRef="#br0" timeOffset="4105.527">27042 11329 598 0,'4'-22'240'0,"-11"4"-88"15,-6 4-43-15,-5 0-45 0,-2 2-35 16,-2 4-29 0,-2 8-2-16,-6 6-3 15,-1 11 2-15,0 11 2 16,2 8 1-16,0 4-10 0,9 2-13 15,9-6-23-15,9-6 8 16,13-10 3-16,11-10 10 16,14-10-11-16,9-12-3 15,3-8-2-15,4-6 40 16,-4 0 1-16,-7 5 25 16,-10 10 23-16,-4 11 13 15,-5 18 11-15,-9 20-25 16,0 30 18-16,-4 18-35 15,-11 23-30-15,-5 17 9 0,-1 8-9 16,-6-7 5-16,-1-7-5 16,4-12-1-16,-1-18-9 15,6-14-18-15,4-15-25 16,-1-12-72-16,1-16-3 16,-2-15 87-16,-10-12-8 15,-9-16 49-15,-8-16 19 16,-9-16 75-16,-6-12 3 15,-3-9-21-15,9-7-17 16,11 0-43-16,20-3-16 16,24 2-24-16,21 1-79 15,24 1-249-15</inkml:trace>
  <inkml:trace contextRef="#ctx0" brushRef="#br0" timeOffset="4764.9775">23666 12475 1044 0,'-22'15'75'16,"-1"-7"-55"-16,5-5 0 15,5-3 6-15,18 2 8 16,21-1 50-16,43-4-25 16,52-9-32-16,66-11-7 15,72-11-18-15,51-14 1 0,30-8 2 16,21-2-5-1,-9 2-15-15,-24 4-7 0,-37 12-15 16,-43 9-8 0,-59 15-24-16,-53 12-3 0,-49 15 2 15,-47 11 5-15,-33 7-23 16,-30 11-126-16,-23 7-85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16.02.2022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320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771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014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47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91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76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453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initial call (Figure 5.2a) shows the arguments (5.6 and 2), the return address (136), and the space for the return value</a:t>
            </a:r>
          </a:p>
          <a:p>
            <a:r>
              <a:rPr lang="en-US" dirty="0" smtClean="0"/>
              <a:t>The exponent is greater than 0, so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 smtClean="0"/>
              <a:t> clause is executed; the function calls itself with arguments (5.6 and 1)</a:t>
            </a:r>
          </a:p>
          <a:p>
            <a:r>
              <a:rPr lang="en-US" dirty="0" smtClean="0"/>
              <a:t>This causes a new activation record to be added to the stack, as shown in Figure 5.2b</a:t>
            </a:r>
          </a:p>
          <a:p>
            <a:r>
              <a:rPr lang="en-US" dirty="0" smtClean="0"/>
              <a:t>Since the exponent is 1,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 smtClean="0"/>
              <a:t> clause again calls the function with arguments (5.6 and 0), adding another activation record to the stack (figure 5.2c)</a:t>
            </a:r>
          </a:p>
          <a:p>
            <a:r>
              <a:rPr lang="en-US" dirty="0" smtClean="0"/>
              <a:t>This time, the value of the exponent is 0, so the function returns the value 1 (Figures 5.2d and 5.2e)</a:t>
            </a:r>
          </a:p>
          <a:p>
            <a:endParaRPr lang="lv-LV" dirty="0" smtClean="0"/>
          </a:p>
          <a:p>
            <a:r>
              <a:rPr lang="en-US" dirty="0" smtClean="0"/>
              <a:t>This causes the current activation record to be popped from the stack (notice the location of the stack pointer)</a:t>
            </a:r>
          </a:p>
          <a:p>
            <a:r>
              <a:rPr lang="en-US" dirty="0" smtClean="0"/>
              <a:t>The previous call to the function now resumes, and calculates 5.6 * the result of the call, which is 1, resulting in 5.6</a:t>
            </a:r>
          </a:p>
          <a:p>
            <a:r>
              <a:rPr lang="en-US" dirty="0" smtClean="0"/>
              <a:t>This is placed in the activation record, and the call completes, popping the stack again (Figures 5.2f and 5.2g)</a:t>
            </a:r>
          </a:p>
          <a:p>
            <a:r>
              <a:rPr lang="en-US" dirty="0" smtClean="0"/>
              <a:t>Finally, the original call to the function completes by multiplying 5.6 * the call result (5.6), resulting in 31.36</a:t>
            </a:r>
          </a:p>
          <a:p>
            <a:r>
              <a:rPr lang="en-US" dirty="0" smtClean="0"/>
              <a:t>This is placed in the activation record, and when this call completes, the value is returned to the original call in line 136 (Figure 5.2h)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141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319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16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808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0708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100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322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835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417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946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410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838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0266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556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371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525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687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034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178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9399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9854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128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3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7411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176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83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642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7658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578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565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916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59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664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453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5952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1482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55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65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653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lv-LV" b="1" dirty="0" smtClean="0"/>
              <a:t>Exercises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lv-LV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lv-LV" dirty="0" smtClean="0"/>
              <a:t>Algorithm reduces problem size by 1 at every iteration. </a:t>
            </a:r>
            <a:r>
              <a:rPr lang="en-US" baseline="0" dirty="0" smtClean="0"/>
              <a:t> </a:t>
            </a:r>
            <a:r>
              <a:rPr lang="lv-LV" dirty="0" smtClean="0"/>
              <a:t>The costs of iterations change from n to 1 (or 1 to n).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Given a recurrence, identify what is the Big-O notation for it.</a:t>
            </a:r>
            <a:endParaRPr lang="lv-LV" dirty="0" smtClean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841635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77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667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125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76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16.02.2022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16.02.2022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16.02.2022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16.02.2022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16.02.2022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16.02.2022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16.02.2022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16.02.2022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16.02.2022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16.02.2022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16.02.2022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16.02.2022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2.emf"/><Relationship Id="rId4" Type="http://schemas.openxmlformats.org/officeDocument/2006/relationships/image" Target="../media/image13.png"/><Relationship Id="rId9" Type="http://schemas.openxmlformats.org/officeDocument/2006/relationships/customXml" Target="../ink/ink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customXml" Target="../ink/ink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8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9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1.w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customXml" Target="../ink/ink4.xml"/><Relationship Id="rId4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psitis/lu-datastructures-workspace/blob/main/task-bears/README.m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lv-LV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41563"/>
          </a:xfrm>
        </p:spPr>
        <p:txBody>
          <a:bodyPr>
            <a:no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Recursive Definitions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Function Calls and Recursive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Implementation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Anatomy of a Recursive Call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Tail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Recursion;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Nontail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Recursion; Indirect Recursion, Nested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Recursion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Excessive Recursion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Backtracking</a:t>
            </a:r>
          </a:p>
        </p:txBody>
      </p:sp>
    </p:spTree>
    <p:extLst>
      <p:ext uri="{BB962C8B-B14F-4D97-AF65-F5344CB8AC3E}">
        <p14:creationId xmlns:p14="http://schemas.microsoft.com/office/powerpoint/2010/main" val="63486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Factorial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Give a recursive algorithm for computing </a:t>
            </a:r>
            <a:r>
              <a:rPr lang="en-US" i="1" dirty="0" smtClean="0"/>
              <a:t>n</a:t>
            </a:r>
            <a:r>
              <a:rPr lang="en-US" dirty="0" smtClean="0"/>
              <a:t>!, where </a:t>
            </a:r>
            <a:r>
              <a:rPr lang="en-US" i="1" dirty="0" smtClean="0"/>
              <a:t>n</a:t>
            </a:r>
            <a:r>
              <a:rPr lang="en-US" dirty="0" smtClean="0"/>
              <a:t> is a nonnegative integer. </a:t>
            </a:r>
          </a:p>
          <a:p>
            <a:pPr marL="0" indent="0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Use the recursive definition of the factorial function.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77988" y="2143115"/>
            <a:ext cx="5029200" cy="2286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32500" lnSpcReduction="2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procedure </a:t>
            </a:r>
            <a:r>
              <a:rPr lang="en-US" sz="7200" i="1" dirty="0"/>
              <a:t>factorial</a:t>
            </a:r>
            <a:r>
              <a:rPr lang="en-US" sz="7200" dirty="0"/>
              <a:t>(</a:t>
            </a:r>
            <a:r>
              <a:rPr lang="en-US" sz="7200" i="1" dirty="0"/>
              <a:t>n</a:t>
            </a:r>
            <a:r>
              <a:rPr lang="en-US" sz="7200" dirty="0"/>
              <a:t>:</a:t>
            </a:r>
            <a:r>
              <a:rPr lang="en-US" sz="7200" i="1" dirty="0"/>
              <a:t> </a:t>
            </a:r>
            <a:r>
              <a:rPr lang="en-US" sz="7200" dirty="0"/>
              <a:t>nonnegative integer)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if </a:t>
            </a:r>
            <a:r>
              <a:rPr lang="en-US" sz="7200" dirty="0"/>
              <a:t> </a:t>
            </a:r>
            <a:r>
              <a:rPr lang="en-US" sz="7200" i="1" dirty="0"/>
              <a:t>n</a:t>
            </a:r>
            <a:r>
              <a:rPr lang="en-US" sz="7200" dirty="0"/>
              <a:t> =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then return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else </a:t>
            </a:r>
            <a:r>
              <a:rPr lang="en-US" sz="7200" dirty="0"/>
              <a:t> </a:t>
            </a: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return </a:t>
            </a:r>
            <a:r>
              <a:rPr lang="en-US" sz="7200" i="1" dirty="0" err="1"/>
              <a:t>n</a:t>
            </a:r>
            <a:r>
              <a:rPr lang="en-US" sz="7200" i="1" dirty="0" err="1">
                <a:latin typeface="Cambria Math"/>
                <a:ea typeface="Cambria Math"/>
              </a:rPr>
              <a:t>∙</a:t>
            </a:r>
            <a:r>
              <a:rPr lang="en-US" sz="7200" i="1" dirty="0" err="1"/>
              <a:t>factorial</a:t>
            </a:r>
            <a:r>
              <a:rPr lang="en-US" sz="7200" i="1" dirty="0"/>
              <a:t> </a:t>
            </a:r>
            <a:r>
              <a:rPr lang="en-US" sz="7200" dirty="0">
                <a:ea typeface="Cambria Math"/>
              </a:rPr>
              <a:t>(</a:t>
            </a:r>
            <a:r>
              <a:rPr lang="en-US" sz="7200" i="1" dirty="0">
                <a:ea typeface="Cambria Math"/>
              </a:rPr>
              <a:t>n</a:t>
            </a:r>
            <a:r>
              <a:rPr lang="en-US" sz="7200" i="1" dirty="0">
                <a:latin typeface="Cambria Math"/>
                <a:ea typeface="Cambria Math"/>
              </a:rPr>
              <a:t> −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dirty="0">
                <a:ea typeface="Cambria Math" pitchFamily="18" charset="0"/>
              </a:rPr>
              <a:t>)</a:t>
            </a:r>
            <a:endParaRPr lang="en-US" sz="7200" i="1" dirty="0"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dirty="0">
                <a:ea typeface="Cambria Math" pitchFamily="18" charset="0"/>
              </a:rPr>
              <a:t>{output is </a:t>
            </a:r>
            <a:r>
              <a:rPr lang="en-US" sz="7200" i="1" dirty="0">
                <a:ea typeface="Cambria Math" pitchFamily="18" charset="0"/>
              </a:rPr>
              <a:t>n</a:t>
            </a:r>
            <a:r>
              <a:rPr lang="en-US" sz="7200" dirty="0">
                <a:ea typeface="Cambria Math" pitchFamily="18" charset="0"/>
              </a:rPr>
              <a:t>!}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i="1" baseline="-250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i="1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 </a:t>
            </a:r>
            <a:endParaRPr lang="en-US" sz="2600" dirty="0"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138746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Recursive Exponentiation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Give a recursive algorithm for computing </a:t>
            </a:r>
            <a:r>
              <a:rPr lang="en-US" i="1" dirty="0" smtClean="0"/>
              <a:t>a</a:t>
            </a:r>
            <a:r>
              <a:rPr lang="en-US" i="1" baseline="30000" dirty="0" smtClean="0"/>
              <a:t>n</a:t>
            </a:r>
            <a:r>
              <a:rPr lang="en-US" dirty="0" smtClean="0"/>
              <a:t>, where </a:t>
            </a:r>
            <a:r>
              <a:rPr lang="en-US" i="1" dirty="0" smtClean="0"/>
              <a:t>a</a:t>
            </a:r>
            <a:r>
              <a:rPr lang="en-US" dirty="0" smtClean="0"/>
              <a:t> is a nonzero real number and  </a:t>
            </a:r>
            <a:r>
              <a:rPr lang="en-US" i="1" dirty="0" smtClean="0"/>
              <a:t>n</a:t>
            </a:r>
            <a:r>
              <a:rPr lang="en-US" dirty="0" smtClean="0"/>
              <a:t> is a nonnegative integer.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Solution</a:t>
            </a:r>
            <a:r>
              <a:rPr lang="en-US" dirty="0" smtClean="0"/>
              <a:t>: Use the recursive definition of </a:t>
            </a:r>
            <a:r>
              <a:rPr lang="en-US" i="1" dirty="0"/>
              <a:t>a</a:t>
            </a:r>
            <a:r>
              <a:rPr lang="en-US" i="1" baseline="30000" dirty="0"/>
              <a:t>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14501" y="1832970"/>
            <a:ext cx="4636265" cy="2286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25000" lnSpcReduction="2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b="1" dirty="0"/>
              <a:t>procedure </a:t>
            </a:r>
            <a:r>
              <a:rPr lang="en-US" sz="8000" i="1" dirty="0"/>
              <a:t>power</a:t>
            </a:r>
            <a:r>
              <a:rPr lang="en-US" sz="8000" dirty="0"/>
              <a:t>(</a:t>
            </a:r>
            <a:r>
              <a:rPr lang="en-US" sz="8000" i="1" dirty="0"/>
              <a:t>a</a:t>
            </a:r>
            <a:r>
              <a:rPr lang="en-US" sz="8000" dirty="0"/>
              <a:t>:</a:t>
            </a:r>
            <a:r>
              <a:rPr lang="en-US" sz="8000" i="1" dirty="0"/>
              <a:t> </a:t>
            </a:r>
            <a:r>
              <a:rPr lang="en-US" sz="8000" dirty="0"/>
              <a:t>nonzero</a:t>
            </a:r>
            <a:r>
              <a:rPr lang="en-US" sz="8000" i="1" dirty="0"/>
              <a:t> </a:t>
            </a:r>
            <a:r>
              <a:rPr lang="en-US" sz="8000" dirty="0"/>
              <a:t>real number</a:t>
            </a:r>
            <a:r>
              <a:rPr lang="en-US" sz="8000" i="1" dirty="0"/>
              <a:t>, n</a:t>
            </a:r>
            <a:r>
              <a:rPr lang="en-US" sz="8000" dirty="0"/>
              <a:t>:</a:t>
            </a:r>
            <a:r>
              <a:rPr lang="en-US" sz="8000" i="1" dirty="0"/>
              <a:t> </a:t>
            </a:r>
            <a:r>
              <a:rPr lang="en-US" sz="8000" dirty="0"/>
              <a:t>nonnegative integer)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b="1" dirty="0"/>
              <a:t>if </a:t>
            </a:r>
            <a:r>
              <a:rPr lang="en-US" sz="8000" dirty="0"/>
              <a:t> </a:t>
            </a:r>
            <a:r>
              <a:rPr lang="en-US" sz="8000" i="1" dirty="0"/>
              <a:t>n</a:t>
            </a:r>
            <a:r>
              <a:rPr lang="en-US" sz="8000" dirty="0"/>
              <a:t> = </a:t>
            </a:r>
            <a:r>
              <a:rPr lang="en-US" sz="80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sz="8000" b="1" dirty="0">
                <a:latin typeface="Cambria Math" pitchFamily="18" charset="0"/>
                <a:ea typeface="Cambria Math" pitchFamily="18" charset="0"/>
              </a:rPr>
              <a:t>then return </a:t>
            </a:r>
            <a:r>
              <a:rPr lang="en-US" sz="80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b="1" dirty="0"/>
              <a:t>else </a:t>
            </a:r>
            <a:r>
              <a:rPr lang="en-US" sz="8000" dirty="0"/>
              <a:t> </a:t>
            </a:r>
            <a:r>
              <a:rPr lang="en-US" sz="8000" b="1" dirty="0">
                <a:latin typeface="Cambria Math" pitchFamily="18" charset="0"/>
                <a:ea typeface="Cambria Math" pitchFamily="18" charset="0"/>
              </a:rPr>
              <a:t>return </a:t>
            </a:r>
            <a:r>
              <a:rPr lang="en-US" sz="8000" i="1" dirty="0"/>
              <a:t>a</a:t>
            </a:r>
            <a:r>
              <a:rPr lang="en-US" sz="8000" i="1" dirty="0">
                <a:latin typeface="Cambria Math"/>
                <a:ea typeface="Cambria Math"/>
              </a:rPr>
              <a:t>∙ </a:t>
            </a:r>
            <a:r>
              <a:rPr lang="en-US" sz="8000" i="1" dirty="0"/>
              <a:t>power </a:t>
            </a:r>
            <a:r>
              <a:rPr lang="en-US" sz="8000" dirty="0">
                <a:ea typeface="Cambria Math"/>
              </a:rPr>
              <a:t>(</a:t>
            </a:r>
            <a:r>
              <a:rPr lang="en-US" sz="8000" i="1" dirty="0">
                <a:ea typeface="Cambria Math"/>
              </a:rPr>
              <a:t>a, n</a:t>
            </a:r>
            <a:r>
              <a:rPr lang="en-US" sz="8000" i="1" dirty="0">
                <a:latin typeface="Cambria Math"/>
                <a:ea typeface="Cambria Math"/>
              </a:rPr>
              <a:t> − </a:t>
            </a:r>
            <a:r>
              <a:rPr lang="en-US" sz="8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8000" dirty="0">
                <a:ea typeface="Cambria Math" pitchFamily="18" charset="0"/>
              </a:rPr>
              <a:t>)</a:t>
            </a:r>
            <a:endParaRPr lang="en-US" sz="8000" i="1" dirty="0"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dirty="0">
                <a:ea typeface="Cambria Math" pitchFamily="18" charset="0"/>
              </a:rPr>
              <a:t>{output is </a:t>
            </a:r>
            <a:r>
              <a:rPr lang="en-US" sz="8000" i="1" dirty="0"/>
              <a:t>a</a:t>
            </a:r>
            <a:r>
              <a:rPr lang="en-US" sz="8000" i="1" baseline="30000" dirty="0"/>
              <a:t>n</a:t>
            </a:r>
            <a:r>
              <a:rPr lang="en-US" sz="8000" dirty="0"/>
              <a:t>}</a:t>
            </a:r>
            <a:endParaRPr lang="en-US" sz="8000" dirty="0"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7200" dirty="0"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7200" dirty="0"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i="1" baseline="-250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i="1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 </a:t>
            </a:r>
            <a:endParaRPr lang="en-US" sz="2600" dirty="0"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385717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GCD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Give a recursive algorithm for computing the greatest common divisor of two nonnegative integers</a:t>
            </a:r>
            <a:r>
              <a:rPr lang="en-US" i="1" dirty="0" smtClean="0"/>
              <a:t>  a </a:t>
            </a:r>
            <a:r>
              <a:rPr lang="en-US" dirty="0" smtClean="0"/>
              <a:t>and</a:t>
            </a:r>
            <a:r>
              <a:rPr lang="en-US" i="1" dirty="0" smtClean="0"/>
              <a:t> b </a:t>
            </a:r>
            <a:r>
              <a:rPr lang="en-US" dirty="0" smtClean="0"/>
              <a:t>with </a:t>
            </a:r>
            <a:r>
              <a:rPr lang="en-US" i="1" dirty="0" smtClean="0"/>
              <a:t>a &lt; b.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Use the reduction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=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b="1" dirty="0" smtClean="0"/>
              <a:t>mod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   and the condition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</a:t>
            </a:r>
            <a:r>
              <a:rPr lang="en-US" i="1" dirty="0" smtClean="0"/>
              <a:t>b</a:t>
            </a:r>
            <a:r>
              <a:rPr lang="en-US" dirty="0" smtClean="0"/>
              <a:t>) = </a:t>
            </a:r>
            <a:r>
              <a:rPr lang="en-US" i="1" dirty="0" smtClean="0"/>
              <a:t>b</a:t>
            </a:r>
            <a:r>
              <a:rPr lang="en-US" dirty="0" smtClean="0"/>
              <a:t> when </a:t>
            </a:r>
            <a:r>
              <a:rPr lang="en-US" i="1" dirty="0" smtClean="0"/>
              <a:t>b</a:t>
            </a:r>
            <a:r>
              <a:rPr lang="en-US" dirty="0" smtClean="0"/>
              <a:t>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13583" y="1825625"/>
            <a:ext cx="4460913" cy="1676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25000" lnSpcReduction="2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400" b="1" dirty="0"/>
              <a:t>procedure </a:t>
            </a:r>
            <a:r>
              <a:rPr lang="en-US" sz="7400" i="1" dirty="0" err="1"/>
              <a:t>gcd</a:t>
            </a:r>
            <a:r>
              <a:rPr lang="en-US" sz="7400" dirty="0"/>
              <a:t>(</a:t>
            </a:r>
            <a:r>
              <a:rPr lang="en-US" sz="7400" i="1" dirty="0" err="1"/>
              <a:t>a,b</a:t>
            </a:r>
            <a:r>
              <a:rPr lang="en-US" sz="7400" dirty="0"/>
              <a:t>:</a:t>
            </a:r>
            <a:r>
              <a:rPr lang="en-US" sz="7400" i="1" dirty="0"/>
              <a:t> </a:t>
            </a:r>
            <a:r>
              <a:rPr lang="en-US" sz="7400" dirty="0"/>
              <a:t>nonnegative integers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400" dirty="0"/>
              <a:t>                                   with </a:t>
            </a:r>
            <a:r>
              <a:rPr lang="en-US" sz="7400" i="1" dirty="0"/>
              <a:t>a &lt; b</a:t>
            </a:r>
            <a:r>
              <a:rPr lang="en-US" sz="7400" dirty="0"/>
              <a:t>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400" b="1" dirty="0"/>
              <a:t>if </a:t>
            </a:r>
            <a:r>
              <a:rPr lang="en-US" sz="7400" dirty="0"/>
              <a:t> </a:t>
            </a:r>
            <a:r>
              <a:rPr lang="en-US" sz="7400" i="1" dirty="0"/>
              <a:t>a</a:t>
            </a:r>
            <a:r>
              <a:rPr lang="en-US" sz="7400" dirty="0"/>
              <a:t> = </a:t>
            </a:r>
            <a:r>
              <a:rPr lang="en-US" sz="74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sz="7400" b="1" dirty="0">
                <a:latin typeface="Cambria Math" pitchFamily="18" charset="0"/>
                <a:ea typeface="Cambria Math" pitchFamily="18" charset="0"/>
              </a:rPr>
              <a:t>then return </a:t>
            </a:r>
            <a:r>
              <a:rPr lang="en-US" sz="7400" i="1" dirty="0">
                <a:latin typeface="Cambria Math" pitchFamily="18" charset="0"/>
                <a:ea typeface="Cambria Math" pitchFamily="18" charset="0"/>
              </a:rPr>
              <a:t>b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400" b="1" dirty="0"/>
              <a:t>else </a:t>
            </a:r>
            <a:r>
              <a:rPr lang="en-US" sz="7400" dirty="0"/>
              <a:t> </a:t>
            </a:r>
            <a:r>
              <a:rPr lang="en-US" sz="7400" b="1" dirty="0">
                <a:latin typeface="Cambria Math" pitchFamily="18" charset="0"/>
                <a:ea typeface="Cambria Math" pitchFamily="18" charset="0"/>
              </a:rPr>
              <a:t>return </a:t>
            </a:r>
            <a:r>
              <a:rPr lang="en-US" sz="7400" i="1" dirty="0"/>
              <a:t> </a:t>
            </a:r>
            <a:r>
              <a:rPr lang="en-US" sz="7400" i="1" dirty="0" err="1"/>
              <a:t>gcd</a:t>
            </a:r>
            <a:r>
              <a:rPr lang="en-US" sz="7400" i="1" dirty="0"/>
              <a:t> </a:t>
            </a:r>
            <a:r>
              <a:rPr lang="en-US" sz="7400" dirty="0">
                <a:ea typeface="Cambria Math"/>
              </a:rPr>
              <a:t>(</a:t>
            </a:r>
            <a:r>
              <a:rPr lang="en-US" sz="7400" i="1" dirty="0">
                <a:ea typeface="Cambria Math"/>
              </a:rPr>
              <a:t>b</a:t>
            </a:r>
            <a:r>
              <a:rPr lang="en-US" sz="7400" i="1" dirty="0">
                <a:latin typeface="Cambria Math"/>
                <a:ea typeface="Cambria Math"/>
              </a:rPr>
              <a:t> </a:t>
            </a:r>
            <a:r>
              <a:rPr lang="en-US" sz="7400" b="1" dirty="0">
                <a:ea typeface="Cambria Math"/>
              </a:rPr>
              <a:t>mod</a:t>
            </a:r>
            <a:r>
              <a:rPr lang="en-US" sz="7400" i="1" dirty="0">
                <a:ea typeface="Cambria Math"/>
              </a:rPr>
              <a:t>  a, a</a:t>
            </a:r>
            <a:r>
              <a:rPr lang="en-US" sz="7400" dirty="0">
                <a:ea typeface="Cambria Math" pitchFamily="18" charset="0"/>
              </a:rPr>
              <a:t>)</a:t>
            </a:r>
            <a:endParaRPr lang="en-US" sz="7400" i="1" dirty="0"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400" dirty="0">
                <a:ea typeface="Cambria Math" pitchFamily="18" charset="0"/>
              </a:rPr>
              <a:t>{output is </a:t>
            </a:r>
            <a:r>
              <a:rPr lang="en-US" sz="7400" i="1" dirty="0" err="1">
                <a:ea typeface="Cambria Math" pitchFamily="18" charset="0"/>
              </a:rPr>
              <a:t>gcd</a:t>
            </a:r>
            <a:r>
              <a:rPr lang="en-US" sz="7400" dirty="0">
                <a:ea typeface="Cambria Math" pitchFamily="18" charset="0"/>
              </a:rPr>
              <a:t>(</a:t>
            </a:r>
            <a:r>
              <a:rPr lang="en-US" sz="7400" i="1" dirty="0">
                <a:ea typeface="Cambria Math" pitchFamily="18" charset="0"/>
              </a:rPr>
              <a:t>a, b</a:t>
            </a:r>
            <a:r>
              <a:rPr lang="en-US" sz="7400" dirty="0">
                <a:ea typeface="Cambria Math" pitchFamily="18" charset="0"/>
              </a:rPr>
              <a:t>)}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i="1" baseline="-250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i="1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 </a:t>
            </a:r>
            <a:endParaRPr lang="en-US" sz="2600" dirty="0"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187978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Recursive Modular Exponentiation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Devise a  a recursive algorithm for computing</a:t>
            </a:r>
            <a:r>
              <a:rPr lang="en-US" i="1" dirty="0" smtClean="0"/>
              <a:t>   </a:t>
            </a:r>
            <a:r>
              <a:rPr lang="en-US" i="1" dirty="0" err="1" smtClean="0"/>
              <a:t>b</a:t>
            </a:r>
            <a:r>
              <a:rPr lang="en-US" i="1" baseline="30000" dirty="0" err="1" smtClean="0"/>
              <a:t>n</a:t>
            </a:r>
            <a:r>
              <a:rPr lang="en-US" dirty="0" smtClean="0"/>
              <a:t> </a:t>
            </a:r>
            <a:r>
              <a:rPr lang="en-US" b="1" dirty="0">
                <a:ea typeface="Cambria Math"/>
              </a:rPr>
              <a:t>mod</a:t>
            </a:r>
            <a:r>
              <a:rPr lang="en-US" i="1" dirty="0">
                <a:ea typeface="Cambria Math"/>
              </a:rPr>
              <a:t>  m, </a:t>
            </a:r>
            <a:r>
              <a:rPr lang="en-US" dirty="0">
                <a:ea typeface="Cambria Math"/>
              </a:rPr>
              <a:t>where</a:t>
            </a:r>
            <a:r>
              <a:rPr lang="en-US" i="1" dirty="0">
                <a:ea typeface="Cambria Math"/>
              </a:rPr>
              <a:t> b, n, and m </a:t>
            </a:r>
            <a:r>
              <a:rPr lang="en-US" dirty="0">
                <a:ea typeface="Cambria Math"/>
              </a:rPr>
              <a:t>are</a:t>
            </a:r>
            <a:r>
              <a:rPr lang="en-US" i="1" dirty="0">
                <a:ea typeface="Cambria Math"/>
              </a:rPr>
              <a:t> </a:t>
            </a:r>
            <a:r>
              <a:rPr lang="en-US" dirty="0">
                <a:ea typeface="Cambria Math"/>
              </a:rPr>
              <a:t>integers with  </a:t>
            </a:r>
            <a:r>
              <a:rPr lang="en-US" i="1" dirty="0">
                <a:ea typeface="Cambria Math"/>
              </a:rPr>
              <a:t>m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≥ 2,  </a:t>
            </a:r>
            <a:r>
              <a:rPr lang="en-US" i="1" dirty="0">
                <a:ea typeface="Cambria Math"/>
              </a:rPr>
              <a:t>n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≥ 0,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/>
              <a:t>b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i="1" dirty="0"/>
              <a:t> m.</a:t>
            </a:r>
            <a:r>
              <a:rPr lang="en-US" dirty="0"/>
              <a:t> </a:t>
            </a:r>
          </a:p>
          <a:p>
            <a:r>
              <a:rPr lang="en-US" b="1" dirty="0" smtClean="0"/>
              <a:t>Solution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58638" y="1935296"/>
            <a:ext cx="4712466" cy="294517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25000" lnSpcReduction="2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procedure </a:t>
            </a:r>
            <a:r>
              <a:rPr lang="en-US" sz="7200" i="1" dirty="0" err="1"/>
              <a:t>mpower</a:t>
            </a:r>
            <a:r>
              <a:rPr lang="en-US" sz="7200" dirty="0"/>
              <a:t>(</a:t>
            </a:r>
            <a:r>
              <a:rPr lang="en-US" sz="7200" i="1" dirty="0"/>
              <a:t>b,</a:t>
            </a:r>
            <a:r>
              <a:rPr lang="en-US" sz="7200" i="1" dirty="0" err="1"/>
              <a:t>m,n</a:t>
            </a:r>
            <a:r>
              <a:rPr lang="en-US" sz="7200" dirty="0"/>
              <a:t>:</a:t>
            </a:r>
            <a:r>
              <a:rPr lang="en-US" sz="7200" i="1" dirty="0"/>
              <a:t> </a:t>
            </a:r>
            <a:r>
              <a:rPr lang="en-US" sz="7200" dirty="0"/>
              <a:t>integers with </a:t>
            </a:r>
            <a:r>
              <a:rPr lang="en-US" sz="7200" i="1" dirty="0"/>
              <a:t>b</a:t>
            </a:r>
            <a:r>
              <a:rPr lang="en-US" sz="7200" dirty="0"/>
              <a:t> &gt;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7200" dirty="0"/>
              <a:t> and    </a:t>
            </a:r>
            <a:r>
              <a:rPr lang="en-US" sz="7200" i="1" dirty="0">
                <a:ea typeface="Cambria Math"/>
              </a:rPr>
              <a:t>m</a:t>
            </a:r>
            <a:r>
              <a:rPr lang="en-US" sz="7200" dirty="0">
                <a:ea typeface="Cambria Math"/>
              </a:rPr>
              <a:t> </a:t>
            </a:r>
            <a:r>
              <a:rPr lang="en-US" sz="7200" dirty="0">
                <a:latin typeface="Cambria Math"/>
                <a:ea typeface="Cambria Math"/>
              </a:rPr>
              <a:t>≥ 2,  </a:t>
            </a:r>
            <a:r>
              <a:rPr lang="en-US" sz="7200" i="1" dirty="0">
                <a:ea typeface="Cambria Math"/>
              </a:rPr>
              <a:t>n</a:t>
            </a:r>
            <a:r>
              <a:rPr lang="en-US" sz="7200" dirty="0">
                <a:ea typeface="Cambria Math"/>
              </a:rPr>
              <a:t> </a:t>
            </a:r>
            <a:r>
              <a:rPr lang="en-US" sz="7200" dirty="0">
                <a:latin typeface="Cambria Math"/>
                <a:ea typeface="Cambria Math"/>
              </a:rPr>
              <a:t>≥ 0)</a:t>
            </a:r>
            <a:endParaRPr lang="en-US" sz="72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if </a:t>
            </a:r>
            <a:r>
              <a:rPr lang="en-US" sz="7200" dirty="0"/>
              <a:t> </a:t>
            </a:r>
            <a:r>
              <a:rPr lang="en-US" sz="7200" i="1" dirty="0"/>
              <a:t>n</a:t>
            </a:r>
            <a:r>
              <a:rPr lang="en-US" sz="7200" dirty="0"/>
              <a:t> =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then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           return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else </a:t>
            </a:r>
            <a:r>
              <a:rPr lang="en-US" sz="7200" dirty="0"/>
              <a:t> </a:t>
            </a:r>
            <a:r>
              <a:rPr lang="en-US" sz="7200" b="1" dirty="0"/>
              <a:t>if  </a:t>
            </a:r>
            <a:r>
              <a:rPr lang="en-US" sz="7200" i="1" dirty="0"/>
              <a:t>n</a:t>
            </a:r>
            <a:r>
              <a:rPr lang="en-US" sz="7200" dirty="0"/>
              <a:t> </a:t>
            </a:r>
            <a:r>
              <a:rPr lang="en-US" sz="7200" i="1" dirty="0"/>
              <a:t>is even </a:t>
            </a:r>
            <a:r>
              <a:rPr lang="en-US" sz="7200" dirty="0">
                <a:ea typeface="Cambria Math" pitchFamily="18" charset="0"/>
              </a:rPr>
              <a:t> </a:t>
            </a: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then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           return </a:t>
            </a:r>
            <a:r>
              <a:rPr lang="en-US" sz="7200" i="1" dirty="0" err="1"/>
              <a:t>mpower</a:t>
            </a:r>
            <a:r>
              <a:rPr lang="en-US" sz="7200" dirty="0"/>
              <a:t>(</a:t>
            </a:r>
            <a:r>
              <a:rPr lang="en-US" sz="7200" i="1" dirty="0" err="1"/>
              <a:t>b,n</a:t>
            </a:r>
            <a:r>
              <a:rPr lang="en-US" sz="7200" i="1" dirty="0"/>
              <a:t>/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i="1" dirty="0"/>
              <a:t>,m</a:t>
            </a:r>
            <a:r>
              <a:rPr lang="en-US" sz="7200" dirty="0">
                <a:latin typeface="Cambria Math"/>
                <a:ea typeface="Cambria Math"/>
              </a:rPr>
              <a:t>)</a:t>
            </a:r>
            <a:r>
              <a:rPr lang="en-US" sz="72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b="1" dirty="0">
                <a:ea typeface="Cambria Math"/>
              </a:rPr>
              <a:t> mod</a:t>
            </a:r>
            <a:r>
              <a:rPr lang="en-US" sz="7200" i="1" dirty="0">
                <a:ea typeface="Cambria Math"/>
              </a:rPr>
              <a:t>  m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else</a:t>
            </a:r>
            <a:endParaRPr lang="en-US" sz="7200" b="1" dirty="0"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           return </a:t>
            </a:r>
            <a:r>
              <a:rPr lang="en-US" sz="7200" dirty="0">
                <a:ea typeface="Cambria Math" pitchFamily="18" charset="0"/>
              </a:rPr>
              <a:t>(</a:t>
            </a:r>
            <a:r>
              <a:rPr lang="en-US" sz="7200" i="1" dirty="0" err="1"/>
              <a:t>mpower</a:t>
            </a:r>
            <a:r>
              <a:rPr lang="en-US" sz="7200" dirty="0"/>
              <a:t>(</a:t>
            </a:r>
            <a:r>
              <a:rPr lang="en-US" sz="7200" i="1" dirty="0" err="1"/>
              <a:t>b,</a:t>
            </a:r>
            <a:r>
              <a:rPr lang="en-US" sz="7200" dirty="0" err="1">
                <a:latin typeface="Cambria Math"/>
                <a:ea typeface="Cambria Math"/>
              </a:rPr>
              <a:t>⌊</a:t>
            </a:r>
            <a:r>
              <a:rPr lang="en-US" sz="7200" i="1" dirty="0" err="1"/>
              <a:t>n</a:t>
            </a:r>
            <a:r>
              <a:rPr lang="en-US" sz="7200" i="1" dirty="0"/>
              <a:t>/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dirty="0">
                <a:latin typeface="Cambria Math"/>
                <a:ea typeface="Cambria Math"/>
              </a:rPr>
              <a:t>⌋</a:t>
            </a:r>
            <a:r>
              <a:rPr lang="en-US" sz="7200" i="1" dirty="0"/>
              <a:t>,m</a:t>
            </a:r>
            <a:r>
              <a:rPr lang="en-US" sz="7200" dirty="0">
                <a:latin typeface="Cambria Math"/>
                <a:ea typeface="Cambria Math"/>
              </a:rPr>
              <a:t>)</a:t>
            </a:r>
            <a:r>
              <a:rPr lang="en-US" sz="72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b="1" dirty="0">
                <a:ea typeface="Cambria Math"/>
              </a:rPr>
              <a:t> mod</a:t>
            </a:r>
            <a:r>
              <a:rPr lang="en-US" sz="7200" i="1" dirty="0">
                <a:ea typeface="Cambria Math"/>
              </a:rPr>
              <a:t>  m</a:t>
            </a:r>
            <a:r>
              <a:rPr lang="en-US" sz="7200" i="1" dirty="0">
                <a:latin typeface="Cambria Math"/>
                <a:ea typeface="Cambria Math"/>
              </a:rPr>
              <a:t>∙ b</a:t>
            </a:r>
            <a:r>
              <a:rPr lang="en-US" sz="7200" b="1" dirty="0">
                <a:ea typeface="Cambria Math"/>
              </a:rPr>
              <a:t> mod</a:t>
            </a:r>
            <a:r>
              <a:rPr lang="en-US" sz="7200" i="1" dirty="0">
                <a:ea typeface="Cambria Math"/>
              </a:rPr>
              <a:t>  m</a:t>
            </a:r>
            <a:r>
              <a:rPr lang="en-US" sz="7200" dirty="0">
                <a:ea typeface="Cambria Math"/>
              </a:rPr>
              <a:t>)</a:t>
            </a:r>
            <a:r>
              <a:rPr lang="en-US" sz="7200" b="1" dirty="0">
                <a:ea typeface="Cambria Math"/>
              </a:rPr>
              <a:t> mod</a:t>
            </a:r>
            <a:r>
              <a:rPr lang="en-US" sz="7200" i="1" dirty="0">
                <a:ea typeface="Cambria Math"/>
              </a:rPr>
              <a:t>  m</a:t>
            </a:r>
            <a:endParaRPr lang="en-US" sz="7200" dirty="0"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dirty="0">
                <a:ea typeface="Cambria Math" pitchFamily="18" charset="0"/>
              </a:rPr>
              <a:t>{output is </a:t>
            </a:r>
            <a:r>
              <a:rPr lang="en-US" sz="7200" i="1" dirty="0" err="1"/>
              <a:t>b</a:t>
            </a:r>
            <a:r>
              <a:rPr lang="en-US" sz="7200" i="1" baseline="30000" dirty="0" err="1"/>
              <a:t>n</a:t>
            </a:r>
            <a:r>
              <a:rPr lang="en-US" sz="8000" dirty="0"/>
              <a:t> </a:t>
            </a:r>
            <a:r>
              <a:rPr lang="en-US" sz="7200" b="1" dirty="0">
                <a:ea typeface="Cambria Math"/>
              </a:rPr>
              <a:t>mod</a:t>
            </a:r>
            <a:r>
              <a:rPr lang="en-US" sz="7200" i="1" dirty="0">
                <a:ea typeface="Cambria Math"/>
              </a:rPr>
              <a:t>  m</a:t>
            </a:r>
            <a:r>
              <a:rPr lang="en-US" sz="7200" dirty="0">
                <a:ea typeface="Cambria Math" pitchFamily="18" charset="0"/>
              </a:rPr>
              <a:t>}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i="1" baseline="-250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i="1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 </a:t>
            </a:r>
            <a:endParaRPr lang="en-US" sz="2600" dirty="0"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347993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Recursive Binary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2400" b="1" dirty="0" smtClean="0"/>
              <a:t>Example</a:t>
            </a:r>
            <a:r>
              <a:rPr lang="en-US" sz="2400" dirty="0" smtClean="0"/>
              <a:t>: Construct a recursive version of a binary search algorithm. </a:t>
            </a:r>
          </a:p>
          <a:p>
            <a:pPr indent="0">
              <a:lnSpc>
                <a:spcPct val="100000"/>
              </a:lnSpc>
              <a:buNone/>
            </a:pPr>
            <a:r>
              <a:rPr lang="en-US" sz="2400" b="1" dirty="0" smtClean="0"/>
              <a:t>Solution</a:t>
            </a:r>
            <a:r>
              <a:rPr lang="en-US" sz="2400" dirty="0"/>
              <a:t>: Assume we have </a:t>
            </a:r>
            <a:r>
              <a:rPr lang="en-US" sz="2400" i="1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,</a:t>
            </a:r>
            <a:r>
              <a:rPr lang="en-US" sz="2400" i="1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,…, </a:t>
            </a:r>
            <a:r>
              <a:rPr lang="en-US" sz="2400" i="1" dirty="0"/>
              <a:t>a</a:t>
            </a:r>
            <a:r>
              <a:rPr lang="en-US" sz="2400" i="1" baseline="-25000" dirty="0"/>
              <a:t>n</a:t>
            </a:r>
            <a:r>
              <a:rPr lang="en-US" sz="2400" dirty="0"/>
              <a:t>, an increasing sequence of integers. Initially </a:t>
            </a:r>
            <a:r>
              <a:rPr lang="en-US" sz="2400" i="1" dirty="0" err="1"/>
              <a:t>i</a:t>
            </a:r>
            <a:r>
              <a:rPr lang="en-US" sz="2400" dirty="0"/>
              <a:t> is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 and </a:t>
            </a:r>
            <a:r>
              <a:rPr lang="en-US" sz="2400" i="1" dirty="0"/>
              <a:t>j</a:t>
            </a:r>
            <a:r>
              <a:rPr lang="en-US" sz="2400" dirty="0"/>
              <a:t> is </a:t>
            </a:r>
            <a:r>
              <a:rPr lang="en-US" sz="2400" i="1" dirty="0"/>
              <a:t>n</a:t>
            </a:r>
            <a:r>
              <a:rPr lang="en-US" sz="2400" dirty="0"/>
              <a:t>. We are searching for </a:t>
            </a:r>
            <a:r>
              <a:rPr lang="en-US" sz="2400" i="1" dirty="0"/>
              <a:t>x</a:t>
            </a:r>
            <a:r>
              <a:rPr lang="en-US" sz="2400" dirty="0" smtClean="0"/>
              <a:t>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82298" y="1825625"/>
            <a:ext cx="4581182" cy="338535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25000" lnSpcReduction="2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procedure </a:t>
            </a:r>
            <a:r>
              <a:rPr lang="en-US" sz="7200" i="1" dirty="0"/>
              <a:t>binary search</a:t>
            </a:r>
            <a:r>
              <a:rPr lang="en-US" sz="7200" dirty="0"/>
              <a:t>(</a:t>
            </a:r>
            <a:r>
              <a:rPr lang="en-US" sz="7200" i="1" dirty="0" err="1"/>
              <a:t>i</a:t>
            </a:r>
            <a:r>
              <a:rPr lang="en-US" sz="7200" i="1" dirty="0"/>
              <a:t>, j, x : </a:t>
            </a:r>
            <a:r>
              <a:rPr lang="en-US" sz="7200" dirty="0"/>
              <a:t>integers, 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dirty="0">
                <a:latin typeface="Cambria Math"/>
                <a:ea typeface="Cambria Math"/>
              </a:rPr>
              <a:t>≤</a:t>
            </a:r>
            <a:r>
              <a:rPr lang="en-US" sz="7200" i="1" dirty="0">
                <a:ea typeface="Cambria Math"/>
              </a:rPr>
              <a:t> </a:t>
            </a:r>
            <a:r>
              <a:rPr lang="en-US" sz="7200" i="1" dirty="0" err="1">
                <a:ea typeface="Cambria Math"/>
              </a:rPr>
              <a:t>i</a:t>
            </a:r>
            <a:r>
              <a:rPr lang="en-US" sz="7200" i="1" dirty="0">
                <a:ea typeface="Cambria Math"/>
              </a:rPr>
              <a:t> </a:t>
            </a:r>
            <a:r>
              <a:rPr lang="en-US" sz="7200" dirty="0">
                <a:latin typeface="Cambria Math"/>
                <a:ea typeface="Cambria Math"/>
              </a:rPr>
              <a:t>≤ </a:t>
            </a:r>
            <a:r>
              <a:rPr lang="en-US" sz="7200" i="1" dirty="0">
                <a:ea typeface="Cambria Math"/>
              </a:rPr>
              <a:t>j </a:t>
            </a:r>
            <a:r>
              <a:rPr lang="en-US" sz="7200" dirty="0">
                <a:latin typeface="Cambria Math"/>
                <a:ea typeface="Cambria Math"/>
              </a:rPr>
              <a:t>≤</a:t>
            </a:r>
            <a:r>
              <a:rPr lang="en-US" sz="7200" i="1" dirty="0">
                <a:ea typeface="Cambria Math"/>
              </a:rPr>
              <a:t>n</a:t>
            </a:r>
            <a:r>
              <a:rPr lang="en-US" sz="7200" dirty="0">
                <a:latin typeface="Cambria Math"/>
                <a:ea typeface="Cambria Math"/>
              </a:rPr>
              <a:t>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i="1" dirty="0">
                <a:ea typeface="Cambria Math"/>
              </a:rPr>
              <a:t>m</a:t>
            </a:r>
            <a:r>
              <a:rPr lang="en-US" sz="7200" dirty="0">
                <a:latin typeface="Cambria Math"/>
                <a:ea typeface="Cambria Math"/>
              </a:rPr>
              <a:t> := ⌊(</a:t>
            </a:r>
            <a:r>
              <a:rPr lang="en-US" sz="7200" i="1" dirty="0" err="1">
                <a:ea typeface="Cambria Math"/>
              </a:rPr>
              <a:t>i</a:t>
            </a:r>
            <a:r>
              <a:rPr lang="en-US" sz="7200" dirty="0">
                <a:latin typeface="Cambria Math"/>
                <a:ea typeface="Cambria Math"/>
              </a:rPr>
              <a:t> + </a:t>
            </a:r>
            <a:r>
              <a:rPr lang="en-US" sz="7200" i="1" dirty="0">
                <a:ea typeface="Cambria Math"/>
              </a:rPr>
              <a:t>j</a:t>
            </a:r>
            <a:r>
              <a:rPr lang="en-US" sz="7200" dirty="0">
                <a:latin typeface="Cambria Math"/>
                <a:ea typeface="Cambria Math"/>
              </a:rPr>
              <a:t>)/2⌋</a:t>
            </a:r>
            <a:endParaRPr lang="en-US" sz="72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if </a:t>
            </a:r>
            <a:r>
              <a:rPr lang="en-US" sz="7200" dirty="0"/>
              <a:t> </a:t>
            </a:r>
            <a:r>
              <a:rPr lang="en-US" sz="7200" i="1" dirty="0"/>
              <a:t>x</a:t>
            </a:r>
            <a:r>
              <a:rPr lang="en-US" sz="7200" dirty="0"/>
              <a:t> = </a:t>
            </a:r>
            <a:r>
              <a:rPr lang="en-US" sz="7200" i="1" dirty="0">
                <a:ea typeface="Cambria Math" pitchFamily="18" charset="0"/>
              </a:rPr>
              <a:t>a</a:t>
            </a:r>
            <a:r>
              <a:rPr lang="en-US" sz="7200" i="1" baseline="-25000" dirty="0">
                <a:ea typeface="Cambria Math" pitchFamily="18" charset="0"/>
              </a:rPr>
              <a:t>m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then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           return </a:t>
            </a:r>
            <a:r>
              <a:rPr lang="en-US" sz="7200" i="1" dirty="0">
                <a:ea typeface="Cambria Math"/>
              </a:rPr>
              <a:t>m</a:t>
            </a:r>
            <a:endParaRPr lang="en-US" sz="7200" dirty="0"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else </a:t>
            </a:r>
            <a:r>
              <a:rPr lang="en-US" sz="7200" dirty="0"/>
              <a:t> </a:t>
            </a:r>
            <a:r>
              <a:rPr lang="en-US" sz="7200" b="1" dirty="0"/>
              <a:t>if  </a:t>
            </a:r>
            <a:r>
              <a:rPr lang="en-US" sz="7200" dirty="0"/>
              <a:t>(</a:t>
            </a:r>
            <a:r>
              <a:rPr lang="en-US" sz="7200" i="1" dirty="0"/>
              <a:t>x</a:t>
            </a:r>
            <a:r>
              <a:rPr lang="en-US" sz="7200" dirty="0"/>
              <a:t> &lt; </a:t>
            </a:r>
            <a:r>
              <a:rPr lang="en-US" sz="7200" i="1" dirty="0">
                <a:ea typeface="Cambria Math" pitchFamily="18" charset="0"/>
              </a:rPr>
              <a:t>a</a:t>
            </a:r>
            <a:r>
              <a:rPr lang="en-US" sz="7200" i="1" baseline="-25000" dirty="0">
                <a:ea typeface="Cambria Math" pitchFamily="18" charset="0"/>
              </a:rPr>
              <a:t>m </a:t>
            </a:r>
            <a:r>
              <a:rPr lang="en-US" sz="800" dirty="0"/>
              <a:t>   </a:t>
            </a:r>
            <a:r>
              <a:rPr lang="en-US" sz="7200" dirty="0"/>
              <a:t>and   </a:t>
            </a:r>
            <a:r>
              <a:rPr lang="en-US" sz="7200" i="1" dirty="0" err="1"/>
              <a:t>i</a:t>
            </a:r>
            <a:r>
              <a:rPr lang="en-US" sz="7200" dirty="0"/>
              <a:t> &lt; </a:t>
            </a:r>
            <a:r>
              <a:rPr lang="en-US" sz="7200" i="1" dirty="0"/>
              <a:t>m</a:t>
            </a:r>
            <a:r>
              <a:rPr lang="en-US" sz="7200" dirty="0"/>
              <a:t>)</a:t>
            </a:r>
            <a:r>
              <a:rPr lang="en-US" sz="7200" dirty="0">
                <a:ea typeface="Cambria Math" pitchFamily="18" charset="0"/>
              </a:rPr>
              <a:t> </a:t>
            </a: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then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           return </a:t>
            </a:r>
            <a:r>
              <a:rPr lang="en-US" sz="7200" i="1" dirty="0"/>
              <a:t>binary search</a:t>
            </a:r>
            <a:r>
              <a:rPr lang="en-US" sz="7200" dirty="0"/>
              <a:t>(</a:t>
            </a:r>
            <a:r>
              <a:rPr lang="en-US" sz="7200" i="1" dirty="0"/>
              <a:t>i,m</a:t>
            </a:r>
            <a:r>
              <a:rPr lang="en-US" sz="7200" i="1" dirty="0">
                <a:latin typeface="Cambria Math"/>
                <a:ea typeface="Cambria Math"/>
              </a:rPr>
              <a:t>−</a:t>
            </a:r>
            <a:r>
              <a:rPr lang="en-US" sz="7200" dirty="0">
                <a:latin typeface="Cambria Math"/>
                <a:ea typeface="Cambria Math"/>
              </a:rPr>
              <a:t>1</a:t>
            </a:r>
            <a:r>
              <a:rPr lang="en-US" sz="7200" i="1" dirty="0"/>
              <a:t>,x</a:t>
            </a:r>
            <a:r>
              <a:rPr lang="en-US" sz="7200" dirty="0">
                <a:latin typeface="Cambria Math"/>
                <a:ea typeface="Cambria Math"/>
              </a:rPr>
              <a:t>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else </a:t>
            </a:r>
            <a:r>
              <a:rPr lang="en-US" sz="7200" dirty="0"/>
              <a:t> </a:t>
            </a:r>
            <a:r>
              <a:rPr lang="en-US" sz="7200" b="1" dirty="0"/>
              <a:t>if  </a:t>
            </a:r>
            <a:r>
              <a:rPr lang="en-US" sz="7200" dirty="0"/>
              <a:t>(</a:t>
            </a:r>
            <a:r>
              <a:rPr lang="en-US" sz="7200" i="1" dirty="0"/>
              <a:t>x</a:t>
            </a:r>
            <a:r>
              <a:rPr lang="en-US" sz="7200" dirty="0"/>
              <a:t> &gt; </a:t>
            </a:r>
            <a:r>
              <a:rPr lang="en-US" sz="7200" i="1" dirty="0">
                <a:ea typeface="Cambria Math" pitchFamily="18" charset="0"/>
              </a:rPr>
              <a:t>a</a:t>
            </a:r>
            <a:r>
              <a:rPr lang="en-US" sz="7200" i="1" baseline="-25000" dirty="0">
                <a:ea typeface="Cambria Math" pitchFamily="18" charset="0"/>
              </a:rPr>
              <a:t>m </a:t>
            </a:r>
            <a:r>
              <a:rPr lang="en-US" sz="800" dirty="0"/>
              <a:t>   </a:t>
            </a:r>
            <a:r>
              <a:rPr lang="en-US" sz="7200" dirty="0"/>
              <a:t>and   </a:t>
            </a:r>
            <a:r>
              <a:rPr lang="en-US" sz="7200" i="1" dirty="0"/>
              <a:t>j</a:t>
            </a:r>
            <a:r>
              <a:rPr lang="en-US" sz="7200" dirty="0"/>
              <a:t> &gt;</a:t>
            </a:r>
            <a:r>
              <a:rPr lang="en-US" sz="7200" i="1" dirty="0"/>
              <a:t>m</a:t>
            </a:r>
            <a:r>
              <a:rPr lang="en-US" sz="7200" dirty="0"/>
              <a:t>)</a:t>
            </a:r>
            <a:r>
              <a:rPr lang="en-US" sz="7200" dirty="0">
                <a:ea typeface="Cambria Math" pitchFamily="18" charset="0"/>
              </a:rPr>
              <a:t> </a:t>
            </a: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then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           return </a:t>
            </a:r>
            <a:r>
              <a:rPr lang="en-US" sz="7200" i="1" dirty="0"/>
              <a:t>binary search</a:t>
            </a:r>
            <a:r>
              <a:rPr lang="en-US" sz="7200" dirty="0"/>
              <a:t>(</a:t>
            </a:r>
            <a:r>
              <a:rPr lang="en-US" sz="7200" i="1" dirty="0"/>
              <a:t>m</a:t>
            </a:r>
            <a:r>
              <a:rPr lang="en-US" sz="7200" dirty="0">
                <a:latin typeface="Cambria Math"/>
                <a:ea typeface="Cambria Math"/>
              </a:rPr>
              <a:t>+1,j</a:t>
            </a:r>
            <a:r>
              <a:rPr lang="en-US" sz="7200" i="1" dirty="0"/>
              <a:t>,x</a:t>
            </a:r>
            <a:r>
              <a:rPr lang="en-US" sz="7200" dirty="0">
                <a:latin typeface="Cambria Math"/>
                <a:ea typeface="Cambria Math"/>
              </a:rPr>
              <a:t>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else </a:t>
            </a: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return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0</a:t>
            </a:r>
            <a:endParaRPr lang="en-US" sz="7200" i="1" dirty="0">
              <a:ea typeface="Cambria Math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dirty="0">
                <a:ea typeface="Cambria Math" pitchFamily="18" charset="0"/>
              </a:rPr>
              <a:t>{output is </a:t>
            </a:r>
            <a:r>
              <a:rPr lang="en-US" sz="7200" dirty="0"/>
              <a:t>location of </a:t>
            </a:r>
            <a:r>
              <a:rPr lang="en-US" sz="7200" i="1" dirty="0"/>
              <a:t>x </a:t>
            </a:r>
            <a:r>
              <a:rPr lang="en-US" sz="7200" dirty="0"/>
              <a:t>in</a:t>
            </a:r>
            <a:r>
              <a:rPr lang="en-US" sz="7200" i="1" dirty="0"/>
              <a:t>    a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7200" i="1" dirty="0"/>
              <a:t>a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,…,</a:t>
            </a:r>
            <a:r>
              <a:rPr lang="en-US" sz="7200" i="1" dirty="0">
                <a:ea typeface="Cambria Math" pitchFamily="18" charset="0"/>
              </a:rPr>
              <a:t>a</a:t>
            </a:r>
            <a:r>
              <a:rPr lang="en-US" sz="7200" i="1" baseline="-25000" dirty="0">
                <a:ea typeface="Cambria Math" pitchFamily="18" charset="0"/>
              </a:rPr>
              <a:t>n</a:t>
            </a:r>
            <a:r>
              <a:rPr lang="en-US" sz="7200" i="1" dirty="0">
                <a:ea typeface="Cambria Math" pitchFamily="18" charset="0"/>
              </a:rPr>
              <a:t>  </a:t>
            </a:r>
            <a:r>
              <a:rPr lang="en-US" sz="7200" dirty="0">
                <a:ea typeface="Cambria Math" pitchFamily="18" charset="0"/>
              </a:rPr>
              <a:t>if it appears, otherwise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7200" dirty="0">
                <a:ea typeface="Cambria Math" pitchFamily="18" charset="0"/>
              </a:rPr>
              <a:t>}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i="1" baseline="-250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i="1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 </a:t>
            </a:r>
            <a:endParaRPr lang="en-US" sz="2600" dirty="0"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309969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Proving Recursive Algorithms Correct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/>
              <a:t> </a:t>
            </a:r>
            <a:r>
              <a:rPr lang="en-US" dirty="0" smtClean="0"/>
              <a:t>Both </a:t>
            </a:r>
            <a:r>
              <a:rPr lang="en-US" b="1" dirty="0" smtClean="0"/>
              <a:t> </a:t>
            </a:r>
            <a:r>
              <a:rPr lang="en-US" dirty="0" smtClean="0"/>
              <a:t>mathematical</a:t>
            </a:r>
            <a:r>
              <a:rPr lang="en-US" b="1" dirty="0" smtClean="0"/>
              <a:t> </a:t>
            </a:r>
            <a:r>
              <a:rPr lang="en-US" dirty="0" smtClean="0"/>
              <a:t>and str0ng induction are useful techniques to show that recursive algorithms always produce the correct output.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Example</a:t>
            </a:r>
            <a:r>
              <a:rPr lang="en-US" dirty="0" smtClean="0"/>
              <a:t>: Prove that the algorithm for computing the powers of real numbers is correct.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Use mathematical induction on the exponent </a:t>
            </a:r>
            <a:r>
              <a:rPr lang="en-US" i="1" dirty="0" smtClean="0"/>
              <a:t>n</a:t>
            </a:r>
            <a:r>
              <a:rPr lang="en-US" dirty="0" smtClean="0"/>
              <a:t>.</a:t>
            </a:r>
          </a:p>
          <a:p>
            <a:pPr lvl="1">
              <a:buNone/>
            </a:pPr>
            <a:r>
              <a:rPr lang="en-US" dirty="0" smtClean="0"/>
              <a:t>   BASIS STEP: </a:t>
            </a:r>
            <a:r>
              <a:rPr lang="en-US" i="1" dirty="0" smtClean="0"/>
              <a:t>a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=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for every nonzero real number </a:t>
            </a:r>
            <a:r>
              <a:rPr lang="en-US" i="1" dirty="0" smtClean="0"/>
              <a:t>a</a:t>
            </a:r>
            <a:r>
              <a:rPr lang="en-US" dirty="0" smtClean="0"/>
              <a:t>, and </a:t>
            </a:r>
            <a:r>
              <a:rPr lang="en-US" i="1" dirty="0" smtClean="0"/>
              <a:t>power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</a:p>
          <a:p>
            <a:pPr lvl="1">
              <a:buNone/>
            </a:pPr>
            <a:r>
              <a:rPr lang="en-US" dirty="0" smtClean="0"/>
              <a:t>    INDUCTIVE STEP: The inductive hypothesis is that </a:t>
            </a:r>
            <a:r>
              <a:rPr lang="en-US" i="1" dirty="0" smtClean="0"/>
              <a:t>power</a:t>
            </a:r>
            <a:r>
              <a:rPr lang="en-US" dirty="0" smtClean="0"/>
              <a:t>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>
                <a:ea typeface="Cambria Math" pitchFamily="18" charset="0"/>
              </a:rPr>
              <a:t>k</a:t>
            </a:r>
            <a:r>
              <a:rPr lang="en-US" dirty="0" smtClean="0"/>
              <a:t>) = </a:t>
            </a:r>
            <a:r>
              <a:rPr lang="en-US" i="1" dirty="0" err="1" smtClean="0"/>
              <a:t>a</a:t>
            </a:r>
            <a:r>
              <a:rPr lang="en-US" i="1" baseline="30000" dirty="0" err="1" smtClean="0"/>
              <a:t>k</a:t>
            </a:r>
            <a:r>
              <a:rPr lang="en-US" dirty="0" smtClean="0"/>
              <a:t>, for all         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≠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. Assuming the inductive hypothesis, the algorithm correctly computes </a:t>
            </a:r>
            <a:r>
              <a:rPr lang="en-US" i="1" dirty="0" smtClean="0"/>
              <a:t>a</a:t>
            </a:r>
            <a:r>
              <a:rPr lang="en-US" i="1" baseline="30000" dirty="0" smtClean="0"/>
              <a:t>k+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since</a:t>
            </a:r>
          </a:p>
          <a:p>
            <a:pPr>
              <a:buNone/>
            </a:pPr>
            <a:r>
              <a:rPr lang="en-US" dirty="0" smtClean="0"/>
              <a:t>                    </a:t>
            </a:r>
            <a:r>
              <a:rPr lang="en-US" i="1" dirty="0" smtClean="0"/>
              <a:t>power</a:t>
            </a:r>
            <a:r>
              <a:rPr lang="en-US" dirty="0" smtClean="0"/>
              <a:t>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>
                <a:ea typeface="Cambria Math" pitchFamily="18" charset="0"/>
              </a:rPr>
              <a:t>k</a:t>
            </a:r>
            <a:r>
              <a:rPr lang="en-US" i="1" dirty="0" smtClean="0">
                <a:ea typeface="Cambria Math" pitchFamily="18" charset="0"/>
              </a:rPr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) =</a:t>
            </a:r>
            <a:r>
              <a:rPr lang="en-US" i="1" dirty="0"/>
              <a:t> </a:t>
            </a:r>
            <a:r>
              <a:rPr lang="en-US" i="1" dirty="0" smtClean="0"/>
              <a:t>a</a:t>
            </a:r>
            <a:r>
              <a:rPr lang="en-US" i="1" dirty="0" smtClean="0">
                <a:latin typeface="Cambria Math"/>
                <a:ea typeface="Cambria Math"/>
              </a:rPr>
              <a:t>∙ </a:t>
            </a:r>
            <a:r>
              <a:rPr lang="en-US" i="1" dirty="0" smtClean="0"/>
              <a:t>power </a:t>
            </a:r>
            <a:r>
              <a:rPr lang="en-US" dirty="0" smtClean="0">
                <a:ea typeface="Cambria Math"/>
              </a:rPr>
              <a:t>(</a:t>
            </a:r>
            <a:r>
              <a:rPr lang="en-US" i="1" dirty="0" smtClean="0">
                <a:ea typeface="Cambria Math"/>
              </a:rPr>
              <a:t>a, k</a:t>
            </a:r>
            <a:r>
              <a:rPr lang="en-US" dirty="0" smtClean="0">
                <a:ea typeface="Cambria Math" pitchFamily="18" charset="0"/>
              </a:rPr>
              <a:t>) =</a:t>
            </a:r>
            <a:r>
              <a:rPr lang="en-US" i="1" dirty="0" smtClean="0"/>
              <a:t> a</a:t>
            </a:r>
            <a:r>
              <a:rPr lang="en-US" i="1" dirty="0" smtClean="0">
                <a:latin typeface="Cambria Math"/>
                <a:ea typeface="Cambria Math"/>
              </a:rPr>
              <a:t>∙ </a:t>
            </a:r>
            <a:r>
              <a:rPr lang="en-US" i="1" dirty="0" err="1" smtClean="0"/>
              <a:t>a</a:t>
            </a:r>
            <a:r>
              <a:rPr lang="en-US" i="1" baseline="30000" dirty="0" err="1" smtClean="0"/>
              <a:t>k</a:t>
            </a:r>
            <a:r>
              <a:rPr lang="en-US" dirty="0" smtClean="0"/>
              <a:t> =</a:t>
            </a:r>
            <a:r>
              <a:rPr lang="en-US" i="1" dirty="0"/>
              <a:t> </a:t>
            </a:r>
            <a:r>
              <a:rPr lang="en-US" i="1" dirty="0" smtClean="0"/>
              <a:t>a</a:t>
            </a:r>
            <a:r>
              <a:rPr lang="en-US" i="1" baseline="30000" dirty="0" smtClean="0"/>
              <a:t>k+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.</a:t>
            </a:r>
          </a:p>
          <a:p>
            <a:pPr>
              <a:buNone/>
            </a:pPr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124200" y="2971800"/>
            <a:ext cx="5791200" cy="1143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400" b="1" dirty="0"/>
              <a:t>procedure </a:t>
            </a:r>
            <a:r>
              <a:rPr lang="en-US" sz="1400" i="1" dirty="0"/>
              <a:t>power</a:t>
            </a:r>
            <a:r>
              <a:rPr lang="en-US" sz="1400" dirty="0"/>
              <a:t>(</a:t>
            </a:r>
            <a:r>
              <a:rPr lang="en-US" sz="1400" i="1" dirty="0"/>
              <a:t>a</a:t>
            </a:r>
            <a:r>
              <a:rPr lang="en-US" sz="1400" dirty="0"/>
              <a:t>:</a:t>
            </a:r>
            <a:r>
              <a:rPr lang="en-US" sz="1400" i="1" dirty="0"/>
              <a:t> </a:t>
            </a:r>
            <a:r>
              <a:rPr lang="en-US" sz="1400" dirty="0"/>
              <a:t>nonzero</a:t>
            </a:r>
            <a:r>
              <a:rPr lang="en-US" sz="1400" i="1" dirty="0"/>
              <a:t> </a:t>
            </a:r>
            <a:r>
              <a:rPr lang="en-US" sz="1400" dirty="0"/>
              <a:t>real number</a:t>
            </a:r>
            <a:r>
              <a:rPr lang="en-US" sz="1400" i="1" dirty="0"/>
              <a:t>, n</a:t>
            </a:r>
            <a:r>
              <a:rPr lang="en-US" sz="1400" dirty="0"/>
              <a:t>:</a:t>
            </a:r>
            <a:r>
              <a:rPr lang="en-US" sz="1400" i="1" dirty="0"/>
              <a:t> </a:t>
            </a:r>
            <a:r>
              <a:rPr lang="en-US" sz="1400" dirty="0"/>
              <a:t>nonnegative integer)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400" b="1" dirty="0"/>
              <a:t>if </a:t>
            </a:r>
            <a:r>
              <a:rPr lang="en-US" sz="1400" dirty="0"/>
              <a:t> </a:t>
            </a:r>
            <a:r>
              <a:rPr lang="en-US" sz="1400" i="1" dirty="0"/>
              <a:t>n</a:t>
            </a:r>
            <a:r>
              <a:rPr lang="en-US" sz="1400" dirty="0"/>
              <a:t> = </a:t>
            </a:r>
            <a:r>
              <a:rPr lang="en-US" sz="14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sz="1400" b="1" dirty="0">
                <a:latin typeface="Cambria Math" pitchFamily="18" charset="0"/>
                <a:ea typeface="Cambria Math" pitchFamily="18" charset="0"/>
              </a:rPr>
              <a:t>then return </a:t>
            </a:r>
            <a:r>
              <a:rPr lang="en-US" sz="14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400" b="1" dirty="0"/>
              <a:t>else </a:t>
            </a:r>
            <a:r>
              <a:rPr lang="en-US" sz="1400" dirty="0"/>
              <a:t> </a:t>
            </a:r>
            <a:r>
              <a:rPr lang="en-US" sz="1400" b="1" dirty="0">
                <a:latin typeface="Cambria Math" pitchFamily="18" charset="0"/>
                <a:ea typeface="Cambria Math" pitchFamily="18" charset="0"/>
              </a:rPr>
              <a:t>return </a:t>
            </a:r>
            <a:r>
              <a:rPr lang="en-US" sz="1400" i="1" dirty="0"/>
              <a:t>a</a:t>
            </a:r>
            <a:r>
              <a:rPr lang="en-US" sz="1400" i="1" dirty="0">
                <a:latin typeface="Cambria Math"/>
                <a:ea typeface="Cambria Math"/>
              </a:rPr>
              <a:t>∙ </a:t>
            </a:r>
            <a:r>
              <a:rPr lang="en-US" sz="1400" i="1" dirty="0"/>
              <a:t>power </a:t>
            </a:r>
            <a:r>
              <a:rPr lang="en-US" sz="1400" dirty="0">
                <a:ea typeface="Cambria Math"/>
              </a:rPr>
              <a:t>(</a:t>
            </a:r>
            <a:r>
              <a:rPr lang="en-US" sz="1400" i="1" dirty="0">
                <a:ea typeface="Cambria Math"/>
              </a:rPr>
              <a:t>a, n</a:t>
            </a:r>
            <a:r>
              <a:rPr lang="en-US" sz="1400" i="1" dirty="0">
                <a:latin typeface="Cambria Math"/>
                <a:ea typeface="Cambria Math"/>
              </a:rPr>
              <a:t> − </a:t>
            </a:r>
            <a:r>
              <a:rPr lang="en-US" sz="14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400" dirty="0">
                <a:ea typeface="Cambria Math" pitchFamily="18" charset="0"/>
              </a:rPr>
              <a:t>)</a:t>
            </a:r>
            <a:endParaRPr lang="en-US" sz="1400" i="1" dirty="0"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400" dirty="0">
                <a:ea typeface="Cambria Math" pitchFamily="18" charset="0"/>
              </a:rPr>
              <a:t>{output is </a:t>
            </a:r>
            <a:r>
              <a:rPr lang="en-US" sz="1400" i="1" dirty="0"/>
              <a:t>a</a:t>
            </a:r>
            <a:r>
              <a:rPr lang="en-US" sz="1400" i="1" baseline="30000" dirty="0"/>
              <a:t>n</a:t>
            </a:r>
            <a:r>
              <a:rPr lang="en-US" sz="1400" dirty="0"/>
              <a:t>}</a:t>
            </a:r>
            <a:endParaRPr lang="en-US" sz="1400" dirty="0"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4800" dirty="0"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4800" dirty="0">
              <a:ea typeface="Cambria Math" pitchFamily="18" charset="0"/>
            </a:endParaRPr>
          </a:p>
        </p:txBody>
      </p:sp>
      <p:sp>
        <p:nvSpPr>
          <p:cNvPr id="5" name="Isosceles Triangle 4"/>
          <p:cNvSpPr/>
          <p:nvPr/>
        </p:nvSpPr>
        <p:spPr>
          <a:xfrm rot="5400000" flipH="1" flipV="1">
            <a:off x="10096500" y="5600700"/>
            <a:ext cx="2286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30000" dirty="0">
                <a:latin typeface="Cambria Math"/>
                <a:ea typeface="Cambria Math"/>
              </a:rPr>
              <a:t>−2 </a:t>
            </a:r>
            <a:r>
              <a:rPr lang="en-US" dirty="0">
                <a:ea typeface="Cambria Math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44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Merge Sort </a:t>
            </a:r>
            <a:r>
              <a:rPr lang="en-US" dirty="0" smtClean="0"/>
              <a:t>works by iteratively splitting a list (with an even number of elements) into two </a:t>
            </a:r>
            <a:r>
              <a:rPr lang="en-US" dirty="0" err="1" smtClean="0"/>
              <a:t>sublists</a:t>
            </a:r>
            <a:r>
              <a:rPr lang="en-US" dirty="0" smtClean="0"/>
              <a:t> of equal length until each </a:t>
            </a:r>
            <a:r>
              <a:rPr lang="en-US" dirty="0" err="1" smtClean="0"/>
              <a:t>sublist</a:t>
            </a:r>
            <a:r>
              <a:rPr lang="en-US" dirty="0" smtClean="0"/>
              <a:t> has one element.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sublist</a:t>
            </a:r>
            <a:r>
              <a:rPr lang="en-US" dirty="0" smtClean="0"/>
              <a:t> is represented by a balanced binary tree.</a:t>
            </a:r>
          </a:p>
          <a:p>
            <a:r>
              <a:rPr lang="en-US" dirty="0" smtClean="0"/>
              <a:t>At each step a pair of </a:t>
            </a:r>
            <a:r>
              <a:rPr lang="en-US" dirty="0" err="1" smtClean="0"/>
              <a:t>sublists</a:t>
            </a:r>
            <a:r>
              <a:rPr lang="en-US" dirty="0" smtClean="0"/>
              <a:t> is successively merged into a list with the elements in increasing order. The process ends when all the </a:t>
            </a:r>
            <a:r>
              <a:rPr lang="en-US" dirty="0" err="1" smtClean="0"/>
              <a:t>sublists</a:t>
            </a:r>
            <a:r>
              <a:rPr lang="en-US" dirty="0" smtClean="0"/>
              <a:t> have been merged.</a:t>
            </a:r>
          </a:p>
          <a:p>
            <a:r>
              <a:rPr lang="en-US" dirty="0" smtClean="0"/>
              <a:t>The succession of merged lists is represented by a binary tree.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7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Use merge sort to put</a:t>
            </a:r>
            <a:r>
              <a:rPr lang="lv-LV" dirty="0" smtClean="0"/>
              <a:t> </a:t>
            </a:r>
            <a:r>
              <a:rPr lang="en-US" dirty="0" smtClean="0"/>
              <a:t>the list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8,2,4,6,9,7,10, 1, 5, 3</a:t>
            </a:r>
          </a:p>
          <a:p>
            <a:pPr>
              <a:buNone/>
            </a:pPr>
            <a:r>
              <a:rPr lang="en-US" dirty="0" smtClean="0"/>
              <a:t>into increasing order.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 descr="04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84844" y="1277957"/>
            <a:ext cx="4764740" cy="511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0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Recursive Merge </a:t>
            </a:r>
            <a:r>
              <a:rPr lang="en-US" sz="4000" dirty="0" smtClean="0"/>
              <a:t>Sort</a:t>
            </a:r>
            <a:r>
              <a:rPr lang="lv-LV" sz="4000" dirty="0" smtClean="0"/>
              <a:t> – 1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Construct a recursive merge sort algorithm. </a:t>
            </a:r>
          </a:p>
          <a:p>
            <a:pPr>
              <a:buNone/>
            </a:pPr>
            <a:r>
              <a:rPr lang="en-US" b="1" dirty="0"/>
              <a:t>   Solution</a:t>
            </a:r>
            <a:r>
              <a:rPr lang="en-US" dirty="0"/>
              <a:t>: Begin with the list of </a:t>
            </a:r>
            <a:r>
              <a:rPr lang="en-US" i="1" dirty="0"/>
              <a:t>n</a:t>
            </a:r>
            <a:r>
              <a:rPr lang="en-US" dirty="0"/>
              <a:t> elements </a:t>
            </a:r>
            <a:r>
              <a:rPr lang="en-US" i="1" dirty="0"/>
              <a:t>L</a:t>
            </a:r>
            <a:r>
              <a:rPr lang="en-US" dirty="0"/>
              <a:t>.</a:t>
            </a:r>
            <a:endParaRPr lang="en-US" sz="20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048500" y="1825625"/>
            <a:ext cx="3781081" cy="2514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25000" lnSpcReduction="2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procedure </a:t>
            </a:r>
            <a:r>
              <a:rPr lang="en-US" sz="7200" i="1" dirty="0"/>
              <a:t> </a:t>
            </a:r>
            <a:r>
              <a:rPr lang="en-US" sz="7200" i="1" dirty="0" err="1"/>
              <a:t>mergesort</a:t>
            </a:r>
            <a:r>
              <a:rPr lang="en-US" sz="7200" dirty="0"/>
              <a:t>(</a:t>
            </a:r>
            <a:r>
              <a:rPr lang="en-US" sz="7200" i="1" dirty="0"/>
              <a:t>L = a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7200" i="1" dirty="0"/>
              <a:t>a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,…,</a:t>
            </a:r>
            <a:r>
              <a:rPr lang="en-US" sz="7200" i="1" dirty="0">
                <a:ea typeface="Cambria Math" pitchFamily="18" charset="0"/>
              </a:rPr>
              <a:t>a</a:t>
            </a:r>
            <a:r>
              <a:rPr lang="en-US" sz="7200" i="1" baseline="-25000" dirty="0">
                <a:ea typeface="Cambria Math" pitchFamily="18" charset="0"/>
              </a:rPr>
              <a:t>n</a:t>
            </a:r>
            <a:r>
              <a:rPr lang="en-US" sz="7200" i="1" dirty="0">
                <a:ea typeface="Cambria Math" pitchFamily="18" charset="0"/>
              </a:rPr>
              <a:t> </a:t>
            </a:r>
            <a:r>
              <a:rPr lang="en-US" sz="7200" dirty="0">
                <a:latin typeface="Cambria Math"/>
                <a:ea typeface="Cambria Math"/>
              </a:rPr>
              <a:t>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if  </a:t>
            </a:r>
            <a:r>
              <a:rPr lang="en-US" sz="7200" i="1" dirty="0"/>
              <a:t>n</a:t>
            </a:r>
            <a:r>
              <a:rPr lang="en-US" sz="7200" b="1" dirty="0"/>
              <a:t> </a:t>
            </a:r>
            <a:r>
              <a:rPr lang="en-US" sz="7200" dirty="0"/>
              <a:t> &gt;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dirty="0"/>
              <a:t> </a:t>
            </a: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then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i="1" dirty="0">
                <a:ea typeface="Cambria Math"/>
              </a:rPr>
              <a:t>         m</a:t>
            </a:r>
            <a:r>
              <a:rPr lang="en-US" sz="7200" dirty="0">
                <a:latin typeface="Cambria Math"/>
                <a:ea typeface="Cambria Math"/>
              </a:rPr>
              <a:t> := ⌊</a:t>
            </a:r>
            <a:r>
              <a:rPr lang="en-US" sz="7200" i="1" dirty="0">
                <a:latin typeface="Cambria Math"/>
                <a:ea typeface="Cambria Math"/>
              </a:rPr>
              <a:t>n</a:t>
            </a:r>
            <a:r>
              <a:rPr lang="en-US" sz="7200" dirty="0">
                <a:latin typeface="Cambria Math"/>
                <a:ea typeface="Cambria Math"/>
              </a:rPr>
              <a:t>/2⌋</a:t>
            </a:r>
            <a:endParaRPr lang="en-US" sz="72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i="1" dirty="0">
                <a:ea typeface="Cambria Math" pitchFamily="18" charset="0"/>
              </a:rPr>
              <a:t>         L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i="1" dirty="0">
                <a:ea typeface="Cambria Math" pitchFamily="18" charset="0"/>
              </a:rPr>
              <a:t> </a:t>
            </a:r>
            <a:r>
              <a:rPr lang="en-US" sz="7200" dirty="0">
                <a:ea typeface="Cambria Math" pitchFamily="18" charset="0"/>
              </a:rPr>
              <a:t>:</a:t>
            </a:r>
            <a:r>
              <a:rPr lang="en-US" sz="7200" i="1" dirty="0">
                <a:ea typeface="Cambria Math" pitchFamily="18" charset="0"/>
              </a:rPr>
              <a:t>= </a:t>
            </a:r>
            <a:r>
              <a:rPr lang="en-US" sz="7200" i="1" dirty="0"/>
              <a:t>a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7200" i="1" dirty="0"/>
              <a:t>a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,…,</a:t>
            </a:r>
            <a:r>
              <a:rPr lang="en-US" sz="7200" i="1" dirty="0">
                <a:ea typeface="Cambria Math" pitchFamily="18" charset="0"/>
              </a:rPr>
              <a:t>a</a:t>
            </a:r>
            <a:r>
              <a:rPr lang="en-US" sz="7200" i="1" baseline="-25000" dirty="0">
                <a:ea typeface="Cambria Math" pitchFamily="18" charset="0"/>
              </a:rPr>
              <a:t>m</a:t>
            </a:r>
            <a:r>
              <a:rPr lang="en-US" sz="7200" i="1" dirty="0">
                <a:ea typeface="Cambria Math" pitchFamily="18" charset="0"/>
              </a:rPr>
              <a:t>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i="1" dirty="0">
                <a:ea typeface="Cambria Math" pitchFamily="18" charset="0"/>
              </a:rPr>
              <a:t>         L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i="1" dirty="0">
                <a:ea typeface="Cambria Math" pitchFamily="18" charset="0"/>
              </a:rPr>
              <a:t> </a:t>
            </a:r>
            <a:r>
              <a:rPr lang="en-US" sz="7200" dirty="0">
                <a:ea typeface="Cambria Math" pitchFamily="18" charset="0"/>
              </a:rPr>
              <a:t>:</a:t>
            </a:r>
            <a:r>
              <a:rPr lang="en-US" sz="7200" i="1" dirty="0">
                <a:ea typeface="Cambria Math" pitchFamily="18" charset="0"/>
              </a:rPr>
              <a:t>= </a:t>
            </a:r>
            <a:r>
              <a:rPr lang="en-US" sz="7200" i="1" dirty="0"/>
              <a:t>a</a:t>
            </a:r>
            <a:r>
              <a:rPr lang="en-US" sz="7200" i="1" baseline="-25000" dirty="0">
                <a:ea typeface="Cambria Math" pitchFamily="18" charset="0"/>
              </a:rPr>
              <a:t>m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+1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7200" i="1" dirty="0"/>
              <a:t>a</a:t>
            </a:r>
            <a:r>
              <a:rPr lang="en-US" sz="7200" i="1" baseline="-25000" dirty="0">
                <a:ea typeface="Cambria Math" pitchFamily="18" charset="0"/>
              </a:rPr>
              <a:t>m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+2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,…,</a:t>
            </a:r>
            <a:r>
              <a:rPr lang="en-US" sz="7200" i="1" dirty="0">
                <a:ea typeface="Cambria Math" pitchFamily="18" charset="0"/>
              </a:rPr>
              <a:t>a</a:t>
            </a:r>
            <a:r>
              <a:rPr lang="en-US" sz="7200" i="1" baseline="-25000" dirty="0">
                <a:ea typeface="Cambria Math" pitchFamily="18" charset="0"/>
              </a:rPr>
              <a:t>n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i="1" dirty="0">
                <a:ea typeface="Cambria Math" pitchFamily="18" charset="0"/>
              </a:rPr>
              <a:t>         L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7200" i="1" dirty="0">
                <a:ea typeface="Cambria Math" pitchFamily="18" charset="0"/>
              </a:rPr>
              <a:t> </a:t>
            </a:r>
            <a:r>
              <a:rPr lang="en-US" sz="7200" dirty="0">
                <a:ea typeface="Cambria Math" pitchFamily="18" charset="0"/>
              </a:rPr>
              <a:t>:</a:t>
            </a:r>
            <a:r>
              <a:rPr lang="en-US" sz="7200" i="1" dirty="0">
                <a:ea typeface="Cambria Math" pitchFamily="18" charset="0"/>
              </a:rPr>
              <a:t>= merge</a:t>
            </a:r>
            <a:r>
              <a:rPr lang="en-US" sz="7200" dirty="0">
                <a:ea typeface="Cambria Math" pitchFamily="18" charset="0"/>
              </a:rPr>
              <a:t>(</a:t>
            </a:r>
            <a:r>
              <a:rPr lang="en-US" sz="7200" i="1" dirty="0" err="1">
                <a:ea typeface="Cambria Math" pitchFamily="18" charset="0"/>
              </a:rPr>
              <a:t>mergesort</a:t>
            </a:r>
            <a:r>
              <a:rPr lang="en-US" sz="7200" dirty="0">
                <a:ea typeface="Cambria Math" pitchFamily="18" charset="0"/>
              </a:rPr>
              <a:t>(</a:t>
            </a:r>
            <a:r>
              <a:rPr lang="en-US" sz="7200" i="1" dirty="0">
                <a:ea typeface="Cambria Math" pitchFamily="18" charset="0"/>
              </a:rPr>
              <a:t>L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dirty="0">
                <a:ea typeface="Cambria Math" pitchFamily="18" charset="0"/>
              </a:rPr>
              <a:t>)</a:t>
            </a:r>
            <a:r>
              <a:rPr lang="en-US" sz="7200" i="1" dirty="0">
                <a:ea typeface="Cambria Math" pitchFamily="18" charset="0"/>
              </a:rPr>
              <a:t>, </a:t>
            </a:r>
            <a:r>
              <a:rPr lang="en-US" sz="7200" i="1" dirty="0" err="1">
                <a:ea typeface="Cambria Math" pitchFamily="18" charset="0"/>
              </a:rPr>
              <a:t>mergesort</a:t>
            </a:r>
            <a:r>
              <a:rPr lang="en-US" sz="7200" dirty="0">
                <a:ea typeface="Cambria Math" pitchFamily="18" charset="0"/>
              </a:rPr>
              <a:t>(</a:t>
            </a:r>
            <a:r>
              <a:rPr lang="en-US" sz="7200" i="1" dirty="0">
                <a:ea typeface="Cambria Math" pitchFamily="18" charset="0"/>
              </a:rPr>
              <a:t>L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i="1" dirty="0">
                <a:ea typeface="Cambria Math" pitchFamily="18" charset="0"/>
              </a:rPr>
              <a:t> </a:t>
            </a:r>
            <a:r>
              <a:rPr lang="en-US" sz="7200" dirty="0">
                <a:ea typeface="Cambria Math" pitchFamily="18" charset="0"/>
              </a:rPr>
              <a:t>))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dirty="0">
                <a:ea typeface="Cambria Math" pitchFamily="18" charset="0"/>
              </a:rPr>
              <a:t>{</a:t>
            </a:r>
            <a:r>
              <a:rPr lang="en-US" sz="7200" i="1" dirty="0">
                <a:ea typeface="Cambria Math" pitchFamily="18" charset="0"/>
              </a:rPr>
              <a:t>L</a:t>
            </a:r>
            <a:r>
              <a:rPr lang="en-US" sz="7200" dirty="0">
                <a:ea typeface="Cambria Math" pitchFamily="18" charset="0"/>
              </a:rPr>
              <a:t> is now sorted into elements in increasing order}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i="1" baseline="-250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i="1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 </a:t>
            </a:r>
            <a:endParaRPr lang="en-US" sz="2600" dirty="0"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</a:t>
            </a:r>
            <a:endParaRPr lang="en-US" sz="26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8915400" y="6324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319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Merge Sort</a:t>
            </a:r>
            <a:r>
              <a:rPr lang="lv-LV" dirty="0" smtClean="0"/>
              <a:t> –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Subroutine </a:t>
            </a:r>
            <a:r>
              <a:rPr lang="en-US" i="1" dirty="0" smtClean="0"/>
              <a:t>merge</a:t>
            </a:r>
            <a:r>
              <a:rPr lang="en-US" dirty="0" smtClean="0"/>
              <a:t>, which merges two sorted lists.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Complexity of Merge</a:t>
            </a:r>
            <a:r>
              <a:rPr lang="en-US" dirty="0" smtClean="0"/>
              <a:t>: Two sorted lists with </a:t>
            </a:r>
            <a:r>
              <a:rPr lang="en-US" i="1" dirty="0" smtClean="0"/>
              <a:t>m</a:t>
            </a:r>
            <a:r>
              <a:rPr lang="en-US" dirty="0" smtClean="0"/>
              <a:t> elements and </a:t>
            </a:r>
            <a:r>
              <a:rPr lang="en-US" i="1" dirty="0" smtClean="0"/>
              <a:t>n</a:t>
            </a:r>
            <a:r>
              <a:rPr lang="en-US" dirty="0" smtClean="0"/>
              <a:t> elements can be merged into a sorted list using no more than </a:t>
            </a:r>
            <a:r>
              <a:rPr lang="en-US" i="1" dirty="0" smtClean="0"/>
              <a:t>m</a:t>
            </a:r>
            <a:r>
              <a:rPr lang="en-US" dirty="0" smtClean="0"/>
              <a:t> +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comparisons.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90800" y="2438400"/>
            <a:ext cx="7391400" cy="2514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25000" lnSpcReduction="2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procedure </a:t>
            </a:r>
            <a:r>
              <a:rPr lang="en-US" sz="7200" i="1" dirty="0"/>
              <a:t> merge</a:t>
            </a:r>
            <a:r>
              <a:rPr lang="en-US" sz="7200" dirty="0"/>
              <a:t>(</a:t>
            </a:r>
            <a:r>
              <a:rPr lang="en-US" sz="7200" i="1" dirty="0">
                <a:ea typeface="Cambria Math" pitchFamily="18" charset="0"/>
              </a:rPr>
              <a:t>L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i="1" dirty="0"/>
              <a:t>, </a:t>
            </a:r>
            <a:r>
              <a:rPr lang="en-US" sz="7200" i="1" dirty="0">
                <a:ea typeface="Cambria Math" pitchFamily="18" charset="0"/>
              </a:rPr>
              <a:t>L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i="1" dirty="0"/>
              <a:t> </a:t>
            </a:r>
            <a:r>
              <a:rPr lang="en-US" sz="7200" dirty="0"/>
              <a:t>:</a:t>
            </a:r>
            <a:r>
              <a:rPr lang="en-US" sz="7200" dirty="0">
                <a:ea typeface="Cambria Math" pitchFamily="18" charset="0"/>
              </a:rPr>
              <a:t>sorted lists</a:t>
            </a:r>
            <a:r>
              <a:rPr lang="en-US" sz="7200" dirty="0">
                <a:latin typeface="Cambria Math"/>
                <a:ea typeface="Cambria Math"/>
              </a:rPr>
              <a:t>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i="1" dirty="0">
                <a:ea typeface="Cambria Math" pitchFamily="18" charset="0"/>
              </a:rPr>
              <a:t>L </a:t>
            </a:r>
            <a:r>
              <a:rPr lang="en-US" sz="7200" dirty="0">
                <a:ea typeface="Cambria Math" pitchFamily="18" charset="0"/>
              </a:rPr>
              <a:t>:= empty list</a:t>
            </a:r>
            <a:endParaRPr lang="en-US" sz="7200" dirty="0">
              <a:latin typeface="Cambria Math"/>
              <a:ea typeface="Cambria Math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while </a:t>
            </a:r>
            <a:r>
              <a:rPr lang="en-US" sz="7200" i="1" dirty="0">
                <a:ea typeface="Cambria Math" pitchFamily="18" charset="0"/>
              </a:rPr>
              <a:t>L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dirty="0"/>
              <a:t>  and </a:t>
            </a:r>
            <a:r>
              <a:rPr lang="en-US" sz="7200" i="1" dirty="0">
                <a:ea typeface="Cambria Math" pitchFamily="18" charset="0"/>
              </a:rPr>
              <a:t>L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dirty="0"/>
              <a:t>  are both nonempty</a:t>
            </a:r>
            <a:endParaRPr lang="en-US" sz="7200" b="1" dirty="0"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i="1" dirty="0">
                <a:ea typeface="Cambria Math"/>
              </a:rPr>
              <a:t>     </a:t>
            </a:r>
            <a:r>
              <a:rPr lang="en-US" sz="7200" dirty="0">
                <a:ea typeface="Cambria Math"/>
              </a:rPr>
              <a:t>remove smaller of first elements of </a:t>
            </a:r>
            <a:r>
              <a:rPr lang="en-US" sz="7200" i="1" dirty="0">
                <a:ea typeface="Cambria Math" pitchFamily="18" charset="0"/>
              </a:rPr>
              <a:t>L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dirty="0">
                <a:ea typeface="Cambria Math"/>
              </a:rPr>
              <a:t> and </a:t>
            </a:r>
            <a:r>
              <a:rPr lang="en-US" sz="7200" i="1" dirty="0">
                <a:ea typeface="Cambria Math" pitchFamily="18" charset="0"/>
              </a:rPr>
              <a:t>L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dirty="0">
                <a:ea typeface="Cambria Math"/>
              </a:rPr>
              <a:t> from its list;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dirty="0">
                <a:ea typeface="Cambria Math"/>
              </a:rPr>
              <a:t>             put at the right end of </a:t>
            </a:r>
            <a:r>
              <a:rPr lang="en-US" sz="7200" i="1" dirty="0">
                <a:ea typeface="Cambria Math" pitchFamily="18" charset="0"/>
              </a:rPr>
              <a:t>L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i="1" dirty="0">
                <a:ea typeface="Cambria Math" pitchFamily="18" charset="0"/>
              </a:rPr>
              <a:t>     </a:t>
            </a:r>
            <a:r>
              <a:rPr lang="en-US" sz="7200" b="1" dirty="0">
                <a:ea typeface="Cambria Math" pitchFamily="18" charset="0"/>
              </a:rPr>
              <a:t>if </a:t>
            </a:r>
            <a:r>
              <a:rPr lang="en-US" sz="7200" dirty="0">
                <a:ea typeface="Cambria Math" pitchFamily="18" charset="0"/>
              </a:rPr>
              <a:t>this removal makes one list empty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>
                <a:ea typeface="Cambria Math" pitchFamily="18" charset="0"/>
              </a:rPr>
              <a:t>         then</a:t>
            </a:r>
            <a:r>
              <a:rPr lang="en-US" sz="7200" dirty="0">
                <a:ea typeface="Cambria Math" pitchFamily="18" charset="0"/>
              </a:rPr>
              <a:t> remove all elements from the other list and append them to L</a:t>
            </a:r>
            <a:endParaRPr lang="en-US" sz="72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>
                <a:ea typeface="Cambria Math" pitchFamily="18" charset="0"/>
              </a:rPr>
              <a:t>return</a:t>
            </a:r>
            <a:r>
              <a:rPr lang="en-US" sz="7200" i="1" dirty="0">
                <a:ea typeface="Cambria Math" pitchFamily="18" charset="0"/>
              </a:rPr>
              <a:t> L </a:t>
            </a:r>
            <a:r>
              <a:rPr lang="en-US" sz="7200" dirty="0">
                <a:ea typeface="Cambria Math" pitchFamily="18" charset="0"/>
              </a:rPr>
              <a:t>{</a:t>
            </a:r>
            <a:r>
              <a:rPr lang="en-US" sz="7200" i="1" dirty="0">
                <a:ea typeface="Cambria Math" pitchFamily="18" charset="0"/>
              </a:rPr>
              <a:t>L</a:t>
            </a:r>
            <a:r>
              <a:rPr lang="en-US" sz="7200" dirty="0">
                <a:ea typeface="Cambria Math" pitchFamily="18" charset="0"/>
              </a:rPr>
              <a:t> is the merged list with the elements in increasing order}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i="1" baseline="-250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i="1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 </a:t>
            </a:r>
            <a:endParaRPr lang="en-US" sz="2600" dirty="0"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287864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a basic rule in defining new ideas that they not be defined circularly</a:t>
            </a:r>
          </a:p>
          <a:p>
            <a:r>
              <a:rPr lang="en-US" dirty="0" smtClean="0"/>
              <a:t>However, it turns out that many programming constructs are defined in terms of themselves</a:t>
            </a:r>
          </a:p>
          <a:p>
            <a:r>
              <a:rPr lang="en-US" dirty="0" smtClean="0"/>
              <a:t>Fortunately, the formal basis for these definitions is such that no violations of the rules occurs</a:t>
            </a:r>
          </a:p>
          <a:p>
            <a:r>
              <a:rPr lang="en-US" dirty="0" smtClean="0"/>
              <a:t>These definitions are called </a:t>
            </a:r>
            <a:r>
              <a:rPr lang="en-US" b="1" i="1" dirty="0" smtClean="0"/>
              <a:t>recursive definitions</a:t>
            </a:r>
            <a:r>
              <a:rPr lang="en-US" dirty="0" smtClean="0"/>
              <a:t> and are often used to define infinite sets</a:t>
            </a:r>
          </a:p>
          <a:p>
            <a:r>
              <a:rPr lang="en-US" dirty="0" smtClean="0"/>
              <a:t>This is because an exhaustive enumeration of such a set is impossible, so some others means to define it is needed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Function Calls and Recursive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kind of information must we keep track of when a function is called?</a:t>
            </a:r>
          </a:p>
          <a:p>
            <a:r>
              <a:rPr lang="en-US" dirty="0" smtClean="0"/>
              <a:t>If the function has parameters, they need to be initialized to their corresponding arguments</a:t>
            </a:r>
          </a:p>
          <a:p>
            <a:r>
              <a:rPr lang="en-US" dirty="0" smtClean="0"/>
              <a:t>In addition, we need to know where to resume the calling function once the called function is complete</a:t>
            </a:r>
            <a:endParaRPr lang="en-US" dirty="0"/>
          </a:p>
          <a:p>
            <a:r>
              <a:rPr lang="en-US" dirty="0" smtClean="0"/>
              <a:t>Since functions can be called from other functions, we also need to keep track of local variables for scope purposes</a:t>
            </a:r>
          </a:p>
          <a:p>
            <a:r>
              <a:rPr lang="en-US" dirty="0" smtClean="0"/>
              <a:t>Because we may not know in advance how many calls will occur, a stack is a more efficient location to save information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2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Function Calls and Recursive Implementation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 we can characterize the state of a function by a set of information, called an </a:t>
            </a:r>
            <a:r>
              <a:rPr lang="en-US" b="1" i="1" dirty="0" smtClean="0"/>
              <a:t>activation record</a:t>
            </a:r>
            <a:r>
              <a:rPr lang="en-US" dirty="0" smtClean="0"/>
              <a:t> or </a:t>
            </a:r>
            <a:r>
              <a:rPr lang="en-US" b="1" i="1" dirty="0" smtClean="0"/>
              <a:t>stack frame</a:t>
            </a:r>
            <a:endParaRPr lang="en-US" dirty="0" smtClean="0"/>
          </a:p>
          <a:p>
            <a:r>
              <a:rPr lang="en-US" dirty="0" smtClean="0"/>
              <a:t>This is stored on the runtime stack, and contains the following information:</a:t>
            </a:r>
          </a:p>
          <a:p>
            <a:pPr lvl="1"/>
            <a:r>
              <a:rPr lang="en-US" dirty="0" smtClean="0"/>
              <a:t>Values of the function’s parameters, addresses of reference variables (including arrays)</a:t>
            </a:r>
          </a:p>
          <a:p>
            <a:pPr lvl="1"/>
            <a:r>
              <a:rPr lang="en-US" dirty="0" smtClean="0"/>
              <a:t>Copies of local variables</a:t>
            </a:r>
          </a:p>
          <a:p>
            <a:pPr lvl="1"/>
            <a:r>
              <a:rPr lang="en-US" dirty="0" smtClean="0"/>
              <a:t>The return address of the calling function</a:t>
            </a:r>
          </a:p>
          <a:p>
            <a:pPr lvl="1"/>
            <a:r>
              <a:rPr lang="en-US" dirty="0" smtClean="0"/>
              <a:t>A dynamic link to the calling function’s activation record</a:t>
            </a:r>
          </a:p>
          <a:p>
            <a:pPr lvl="1"/>
            <a:r>
              <a:rPr lang="en-US" dirty="0" smtClean="0"/>
              <a:t>The function’s return value if it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void</a:t>
            </a:r>
          </a:p>
          <a:p>
            <a:r>
              <a:rPr lang="en-US" dirty="0">
                <a:cs typeface="Courier New" pitchFamily="49" charset="0"/>
              </a:rPr>
              <a:t>E</a:t>
            </a:r>
            <a:r>
              <a:rPr lang="en-US" dirty="0" smtClean="0">
                <a:cs typeface="Courier New" pitchFamily="49" charset="0"/>
              </a:rPr>
              <a:t>very time a function is called, its activation record is created and placed on the runtime stack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16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Function Calls and Recursive Implementation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the runtime stack always contains the current state of the function</a:t>
            </a:r>
          </a:p>
          <a:p>
            <a:r>
              <a:rPr lang="en-US" dirty="0" smtClean="0"/>
              <a:t>As an illustration, consider a function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f1()</a:t>
            </a:r>
            <a:r>
              <a:rPr lang="en-US" dirty="0" smtClean="0"/>
              <a:t>called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It in turn calls function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/>
              <a:t>which calls function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The current state of the stack, with function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cs typeface="Courier New" pitchFamily="49" charset="0"/>
              </a:rPr>
              <a:t>executing, is shown in Figure 5.1</a:t>
            </a:r>
          </a:p>
          <a:p>
            <a:r>
              <a:rPr lang="en-US" dirty="0" smtClean="0">
                <a:cs typeface="Courier New" pitchFamily="49" charset="0"/>
              </a:rPr>
              <a:t>Once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cs typeface="Courier New" pitchFamily="49" charset="0"/>
              </a:rPr>
              <a:t>completes, its record is popped, and function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f2()</a:t>
            </a:r>
            <a:r>
              <a:rPr lang="en-US" dirty="0" smtClean="0">
                <a:cs typeface="Courier New" pitchFamily="49" charset="0"/>
              </a:rPr>
              <a:t>can resume and access information in its record</a:t>
            </a:r>
          </a:p>
          <a:p>
            <a:r>
              <a:rPr lang="en-US" dirty="0" smtClean="0">
                <a:cs typeface="Courier New" pitchFamily="49" charset="0"/>
              </a:rPr>
              <a:t>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f3()</a:t>
            </a:r>
            <a:r>
              <a:rPr lang="en-US" dirty="0" smtClean="0">
                <a:cs typeface="Courier New" pitchFamily="49" charset="0"/>
              </a:rPr>
              <a:t>calls another function, the new function has its activation record pushed onto the stack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cs typeface="Courier New" pitchFamily="49" charset="0"/>
              </a:rPr>
              <a:t>is suspended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2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Function Calls and Recursive Implementation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300" dirty="0"/>
              <a:t>Fig. 5.1 Contents of the run-time stack when 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indent="0" algn="ctr">
              <a:buNone/>
            </a:pPr>
            <a:r>
              <a:rPr lang="en-US" sz="1300" dirty="0"/>
              <a:t>calls function 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f1()</a:t>
            </a:r>
            <a:r>
              <a:rPr lang="en-US" sz="1300" dirty="0"/>
              <a:t>, 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f1()</a:t>
            </a:r>
            <a:r>
              <a:rPr lang="en-US" sz="1300" dirty="0"/>
              <a:t> calls 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f2()</a:t>
            </a:r>
            <a:r>
              <a:rPr lang="en-US" sz="1300" dirty="0"/>
              <a:t>, and 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f2()</a:t>
            </a:r>
            <a:r>
              <a:rPr lang="en-US" sz="1300" dirty="0"/>
              <a:t> calls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f3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1884072"/>
            <a:ext cx="3012556" cy="3413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36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Function Calls and Recursive Implementation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 of activation records on the runtime stack allows recursion to be implemented and handled correctly</a:t>
            </a:r>
          </a:p>
          <a:p>
            <a:r>
              <a:rPr lang="en-US" dirty="0" smtClean="0"/>
              <a:t>Essentially, when a function calls itself recursively, it pushes a new activation record of itself on the stack</a:t>
            </a:r>
          </a:p>
          <a:p>
            <a:r>
              <a:rPr lang="en-US" dirty="0" smtClean="0"/>
              <a:t>This suspends the calling instance of the function, and allows the new activation to carry on the process</a:t>
            </a:r>
          </a:p>
          <a:p>
            <a:r>
              <a:rPr lang="en-US" dirty="0" smtClean="0"/>
              <a:t>Thus, a recursive call creates a series of activation records for different instances of the </a:t>
            </a:r>
            <a:r>
              <a:rPr lang="en-US" b="1" dirty="0" smtClean="0"/>
              <a:t>same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9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Recursive</a:t>
            </a:r>
            <a:r>
              <a:rPr lang="en-US" baseline="0" dirty="0" smtClean="0"/>
              <a:t>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gain further insight into the behavior of recursion, let’s dissect a recursive function and analyze its behavior</a:t>
            </a:r>
          </a:p>
          <a:p>
            <a:r>
              <a:rPr lang="en-US" dirty="0" smtClean="0"/>
              <a:t>The function we will look at is defined in the text, and can be used to raise a number </a:t>
            </a:r>
            <a:r>
              <a:rPr lang="en-US" i="1" dirty="0" smtClean="0"/>
              <a:t>x</a:t>
            </a:r>
            <a:r>
              <a:rPr lang="en-US" dirty="0" smtClean="0"/>
              <a:t> to a non-negative integer power </a:t>
            </a:r>
            <a:r>
              <a:rPr lang="en-US" i="1" dirty="0" smtClean="0"/>
              <a:t>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can also represent this function using C++ code, shown on the next slide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92763"/>
              </p:ext>
            </p:extLst>
          </p:nvPr>
        </p:nvGraphicFramePr>
        <p:xfrm>
          <a:off x="4800600" y="3416300"/>
          <a:ext cx="2641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4" imgW="2641320" imgH="914400" progId="">
                  <p:embed/>
                </p:oleObj>
              </mc:Choice>
              <mc:Fallback>
                <p:oleObj name="Equation" r:id="rId4" imgW="2641320" imgH="914400" progId="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416300"/>
                        <a:ext cx="2641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24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Recursive</a:t>
            </a:r>
            <a:r>
              <a:rPr lang="en-US" baseline="0" dirty="0" smtClean="0"/>
              <a:t> Call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/* 102 */  double power (double x, unsigned int n) 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/* 103 */	if (n == 0)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/* 104 */	   return 1.0;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else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/* 105 */	   return x * power(x,n-1);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     }</a:t>
            </a:r>
          </a:p>
          <a:p>
            <a:r>
              <a:rPr lang="en-US" dirty="0" smtClean="0">
                <a:cs typeface="Courier New" pitchFamily="49" charset="0"/>
              </a:rPr>
              <a:t>Using the definition, the calculation of </a:t>
            </a:r>
            <a:r>
              <a:rPr lang="en-US" i="1" dirty="0" smtClean="0">
                <a:cs typeface="Courier New" pitchFamily="49" charset="0"/>
              </a:rPr>
              <a:t>x</a:t>
            </a:r>
            <a:r>
              <a:rPr lang="en-US" baseline="30000" dirty="0" smtClean="0">
                <a:cs typeface="Courier New" pitchFamily="49" charset="0"/>
              </a:rPr>
              <a:t>4</a:t>
            </a:r>
            <a:r>
              <a:rPr lang="en-US" dirty="0" smtClean="0">
                <a:cs typeface="Courier New" pitchFamily="49" charset="0"/>
              </a:rPr>
              <a:t> would be calculated as follows: </a:t>
            </a:r>
            <a:r>
              <a:rPr lang="en-US" i="1" dirty="0" smtClean="0">
                <a:cs typeface="Courier New" pitchFamily="49" charset="0"/>
              </a:rPr>
              <a:t>x</a:t>
            </a:r>
            <a:r>
              <a:rPr lang="en-US" baseline="30000" dirty="0" smtClean="0">
                <a:cs typeface="Courier New" pitchFamily="49" charset="0"/>
              </a:rPr>
              <a:t>4</a:t>
            </a:r>
            <a:r>
              <a:rPr lang="en-US" dirty="0" smtClean="0">
                <a:cs typeface="Courier New" pitchFamily="49" charset="0"/>
              </a:rPr>
              <a:t> = </a:t>
            </a:r>
            <a:r>
              <a:rPr lang="en-US" i="1" dirty="0" smtClean="0">
                <a:cs typeface="Courier New" pitchFamily="49" charset="0"/>
              </a:rPr>
              <a:t>x</a:t>
            </a:r>
            <a:r>
              <a:rPr lang="en-US" dirty="0" smtClean="0">
                <a:cs typeface="Courier New" pitchFamily="49" charset="0"/>
              </a:rPr>
              <a:t> ∙ </a:t>
            </a:r>
            <a:r>
              <a:rPr lang="en-US" i="1" dirty="0" smtClean="0">
                <a:cs typeface="Courier New" pitchFamily="49" charset="0"/>
              </a:rPr>
              <a:t>x</a:t>
            </a:r>
            <a:r>
              <a:rPr lang="en-US" baseline="30000" dirty="0" smtClean="0">
                <a:cs typeface="Courier New" pitchFamily="49" charset="0"/>
              </a:rPr>
              <a:t>3</a:t>
            </a:r>
            <a:r>
              <a:rPr lang="en-US" dirty="0" smtClean="0">
                <a:cs typeface="Courier New" pitchFamily="49" charset="0"/>
              </a:rPr>
              <a:t> = </a:t>
            </a:r>
            <a:r>
              <a:rPr lang="en-US" i="1" dirty="0" smtClean="0">
                <a:cs typeface="Courier New" pitchFamily="49" charset="0"/>
              </a:rPr>
              <a:t>x</a:t>
            </a:r>
            <a:r>
              <a:rPr lang="en-US" dirty="0">
                <a:cs typeface="Courier New" pitchFamily="49" charset="0"/>
              </a:rPr>
              <a:t> ∙ </a:t>
            </a:r>
            <a:r>
              <a:rPr lang="en-US" dirty="0" smtClean="0">
                <a:cs typeface="Courier New" pitchFamily="49" charset="0"/>
              </a:rPr>
              <a:t>(</a:t>
            </a:r>
            <a:r>
              <a:rPr lang="en-US" i="1" dirty="0" smtClean="0">
                <a:cs typeface="Courier New" pitchFamily="49" charset="0"/>
              </a:rPr>
              <a:t>x </a:t>
            </a:r>
            <a:r>
              <a:rPr lang="en-US" dirty="0">
                <a:cs typeface="Courier New" pitchFamily="49" charset="0"/>
              </a:rPr>
              <a:t>∙ </a:t>
            </a:r>
            <a:r>
              <a:rPr lang="en-US" i="1" dirty="0" smtClean="0">
                <a:cs typeface="Courier New" pitchFamily="49" charset="0"/>
              </a:rPr>
              <a:t>x</a:t>
            </a:r>
            <a:r>
              <a:rPr lang="en-US" baseline="30000" dirty="0" smtClean="0">
                <a:cs typeface="Courier New" pitchFamily="49" charset="0"/>
              </a:rPr>
              <a:t>2</a:t>
            </a:r>
            <a:r>
              <a:rPr lang="en-US" dirty="0" smtClean="0">
                <a:cs typeface="Courier New" pitchFamily="49" charset="0"/>
              </a:rPr>
              <a:t>) =</a:t>
            </a:r>
            <a:r>
              <a:rPr lang="en-US" i="1" dirty="0" smtClean="0">
                <a:cs typeface="Courier New" pitchFamily="49" charset="0"/>
              </a:rPr>
              <a:t> </a:t>
            </a:r>
            <a:r>
              <a:rPr lang="en-US" i="1" dirty="0">
                <a:cs typeface="Courier New" pitchFamily="49" charset="0"/>
              </a:rPr>
              <a:t>x</a:t>
            </a:r>
            <a:r>
              <a:rPr lang="en-US" dirty="0">
                <a:cs typeface="Courier New" pitchFamily="49" charset="0"/>
              </a:rPr>
              <a:t> ∙ (</a:t>
            </a:r>
            <a:r>
              <a:rPr lang="en-US" i="1" dirty="0">
                <a:cs typeface="Courier New" pitchFamily="49" charset="0"/>
              </a:rPr>
              <a:t>x </a:t>
            </a:r>
            <a:r>
              <a:rPr lang="en-US" dirty="0">
                <a:cs typeface="Courier New" pitchFamily="49" charset="0"/>
              </a:rPr>
              <a:t>∙ </a:t>
            </a:r>
            <a:r>
              <a:rPr lang="en-US" dirty="0" smtClean="0">
                <a:cs typeface="Courier New" pitchFamily="49" charset="0"/>
              </a:rPr>
              <a:t>(</a:t>
            </a:r>
            <a:r>
              <a:rPr lang="en-US" i="1" dirty="0" smtClean="0">
                <a:cs typeface="Courier New" pitchFamily="49" charset="0"/>
              </a:rPr>
              <a:t>x ∙ x</a:t>
            </a:r>
            <a:r>
              <a:rPr lang="en-US" baseline="30000" dirty="0" smtClean="0"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))  = </a:t>
            </a:r>
            <a:r>
              <a:rPr lang="en-US" i="1" dirty="0">
                <a:cs typeface="Courier New" pitchFamily="49" charset="0"/>
              </a:rPr>
              <a:t>x</a:t>
            </a:r>
            <a:r>
              <a:rPr lang="en-US" dirty="0">
                <a:cs typeface="Courier New" pitchFamily="49" charset="0"/>
              </a:rPr>
              <a:t> ∙ (</a:t>
            </a:r>
            <a:r>
              <a:rPr lang="en-US" i="1" dirty="0">
                <a:cs typeface="Courier New" pitchFamily="49" charset="0"/>
              </a:rPr>
              <a:t>x </a:t>
            </a:r>
            <a:r>
              <a:rPr lang="en-US" dirty="0">
                <a:cs typeface="Courier New" pitchFamily="49" charset="0"/>
              </a:rPr>
              <a:t>∙ (</a:t>
            </a:r>
            <a:r>
              <a:rPr lang="en-US" i="1" dirty="0">
                <a:cs typeface="Courier New" pitchFamily="49" charset="0"/>
              </a:rPr>
              <a:t>x </a:t>
            </a:r>
            <a:r>
              <a:rPr lang="en-US" i="1" dirty="0" smtClean="0">
                <a:cs typeface="Courier New" pitchFamily="49" charset="0"/>
              </a:rPr>
              <a:t>∙ </a:t>
            </a:r>
            <a:r>
              <a:rPr lang="en-US" dirty="0" smtClean="0">
                <a:cs typeface="Courier New" pitchFamily="49" charset="0"/>
              </a:rPr>
              <a:t>(</a:t>
            </a:r>
            <a:r>
              <a:rPr lang="en-US" i="1" dirty="0" smtClean="0">
                <a:cs typeface="Courier New" pitchFamily="49" charset="0"/>
              </a:rPr>
              <a:t>x ∙ x</a:t>
            </a:r>
            <a:r>
              <a:rPr lang="en-US" baseline="30000" dirty="0" smtClean="0">
                <a:cs typeface="Courier New" pitchFamily="49" charset="0"/>
              </a:rPr>
              <a:t>0</a:t>
            </a:r>
            <a:r>
              <a:rPr lang="en-US" dirty="0" smtClean="0">
                <a:cs typeface="Courier New" pitchFamily="49" charset="0"/>
              </a:rPr>
              <a:t>))) = </a:t>
            </a:r>
            <a:r>
              <a:rPr lang="en-US" i="1" dirty="0" smtClean="0">
                <a:cs typeface="Courier New" pitchFamily="49" charset="0"/>
              </a:rPr>
              <a:t>x</a:t>
            </a:r>
            <a:r>
              <a:rPr lang="en-US" dirty="0" smtClean="0">
                <a:cs typeface="Courier New" pitchFamily="49" charset="0"/>
              </a:rPr>
              <a:t> ∙ (</a:t>
            </a:r>
            <a:r>
              <a:rPr lang="en-US" i="1" dirty="0" smtClean="0">
                <a:cs typeface="Courier New" pitchFamily="49" charset="0"/>
              </a:rPr>
              <a:t>x</a:t>
            </a:r>
            <a:r>
              <a:rPr lang="en-US" dirty="0" smtClean="0">
                <a:cs typeface="Courier New" pitchFamily="49" charset="0"/>
              </a:rPr>
              <a:t> ∙ (</a:t>
            </a:r>
            <a:r>
              <a:rPr lang="en-US" i="1" dirty="0" smtClean="0">
                <a:cs typeface="Courier New" pitchFamily="49" charset="0"/>
              </a:rPr>
              <a:t>x</a:t>
            </a:r>
            <a:r>
              <a:rPr lang="en-US" dirty="0" smtClean="0">
                <a:cs typeface="Courier New" pitchFamily="49" charset="0"/>
              </a:rPr>
              <a:t> ∙ (</a:t>
            </a:r>
            <a:r>
              <a:rPr lang="en-US" i="1" dirty="0" smtClean="0">
                <a:cs typeface="Courier New" pitchFamily="49" charset="0"/>
              </a:rPr>
              <a:t>x</a:t>
            </a:r>
            <a:r>
              <a:rPr lang="en-US" dirty="0" smtClean="0">
                <a:cs typeface="Courier New" pitchFamily="49" charset="0"/>
              </a:rPr>
              <a:t> ∙ 1))) = </a:t>
            </a:r>
            <a:r>
              <a:rPr lang="en-US" i="1" dirty="0">
                <a:cs typeface="Courier New" pitchFamily="49" charset="0"/>
              </a:rPr>
              <a:t>x</a:t>
            </a:r>
            <a:r>
              <a:rPr lang="en-US" dirty="0">
                <a:cs typeface="Courier New" pitchFamily="49" charset="0"/>
              </a:rPr>
              <a:t> ∙ (</a:t>
            </a:r>
            <a:r>
              <a:rPr lang="en-US" i="1" dirty="0">
                <a:cs typeface="Courier New" pitchFamily="49" charset="0"/>
              </a:rPr>
              <a:t>x</a:t>
            </a:r>
            <a:r>
              <a:rPr lang="en-US" dirty="0">
                <a:cs typeface="Courier New" pitchFamily="49" charset="0"/>
              </a:rPr>
              <a:t> ∙ (</a:t>
            </a:r>
            <a:r>
              <a:rPr lang="en-US" i="1" dirty="0">
                <a:cs typeface="Courier New" pitchFamily="49" charset="0"/>
              </a:rPr>
              <a:t>x</a:t>
            </a:r>
            <a:r>
              <a:rPr lang="en-US" dirty="0">
                <a:cs typeface="Courier New" pitchFamily="49" charset="0"/>
              </a:rPr>
              <a:t> ∙ (</a:t>
            </a:r>
            <a:r>
              <a:rPr lang="en-US" i="1" dirty="0" smtClean="0">
                <a:cs typeface="Courier New" pitchFamily="49" charset="0"/>
              </a:rPr>
              <a:t>x</a:t>
            </a:r>
            <a:r>
              <a:rPr lang="en-US" dirty="0" smtClean="0">
                <a:cs typeface="Courier New" pitchFamily="49" charset="0"/>
              </a:rPr>
              <a:t>))) = </a:t>
            </a:r>
            <a:r>
              <a:rPr lang="en-US" i="1" dirty="0">
                <a:cs typeface="Courier New" pitchFamily="49" charset="0"/>
              </a:rPr>
              <a:t>x</a:t>
            </a:r>
            <a:r>
              <a:rPr lang="en-US" dirty="0">
                <a:cs typeface="Courier New" pitchFamily="49" charset="0"/>
              </a:rPr>
              <a:t> ∙ (</a:t>
            </a:r>
            <a:r>
              <a:rPr lang="en-US" i="1" dirty="0">
                <a:cs typeface="Courier New" pitchFamily="49" charset="0"/>
              </a:rPr>
              <a:t>x</a:t>
            </a:r>
            <a:r>
              <a:rPr lang="en-US" dirty="0">
                <a:cs typeface="Courier New" pitchFamily="49" charset="0"/>
              </a:rPr>
              <a:t> ∙ (</a:t>
            </a:r>
            <a:r>
              <a:rPr lang="en-US" i="1" dirty="0">
                <a:cs typeface="Courier New" pitchFamily="49" charset="0"/>
              </a:rPr>
              <a:t>x</a:t>
            </a:r>
            <a:r>
              <a:rPr lang="en-US" dirty="0">
                <a:cs typeface="Courier New" pitchFamily="49" charset="0"/>
              </a:rPr>
              <a:t> ∙ </a:t>
            </a:r>
            <a:r>
              <a:rPr lang="en-US" i="1" dirty="0" smtClean="0">
                <a:cs typeface="Courier New" pitchFamily="49" charset="0"/>
              </a:rPr>
              <a:t>x</a:t>
            </a:r>
            <a:r>
              <a:rPr lang="en-US" dirty="0" smtClean="0">
                <a:cs typeface="Courier New" pitchFamily="49" charset="0"/>
              </a:rPr>
              <a:t>)) = </a:t>
            </a:r>
            <a:r>
              <a:rPr lang="en-US" i="1" dirty="0">
                <a:cs typeface="Courier New" pitchFamily="49" charset="0"/>
              </a:rPr>
              <a:t>x</a:t>
            </a:r>
            <a:r>
              <a:rPr lang="en-US" dirty="0">
                <a:cs typeface="Courier New" pitchFamily="49" charset="0"/>
              </a:rPr>
              <a:t> ∙ (</a:t>
            </a:r>
            <a:r>
              <a:rPr lang="en-US" i="1" dirty="0">
                <a:cs typeface="Courier New" pitchFamily="49" charset="0"/>
              </a:rPr>
              <a:t>x</a:t>
            </a:r>
            <a:r>
              <a:rPr lang="en-US" dirty="0">
                <a:cs typeface="Courier New" pitchFamily="49" charset="0"/>
              </a:rPr>
              <a:t> ∙ </a:t>
            </a:r>
            <a:r>
              <a:rPr lang="en-US" i="1" dirty="0" smtClean="0">
                <a:cs typeface="Courier New" pitchFamily="49" charset="0"/>
              </a:rPr>
              <a:t>x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∙ </a:t>
            </a:r>
            <a:r>
              <a:rPr lang="en-US" i="1" dirty="0" smtClean="0">
                <a:cs typeface="Courier New" pitchFamily="49" charset="0"/>
              </a:rPr>
              <a:t>x</a:t>
            </a:r>
            <a:r>
              <a:rPr lang="en-US" dirty="0" smtClean="0">
                <a:cs typeface="Courier New" pitchFamily="49" charset="0"/>
              </a:rPr>
              <a:t>) = </a:t>
            </a:r>
            <a:r>
              <a:rPr lang="en-US" i="1" dirty="0">
                <a:cs typeface="Courier New" pitchFamily="49" charset="0"/>
              </a:rPr>
              <a:t>x</a:t>
            </a:r>
            <a:r>
              <a:rPr lang="en-US" dirty="0">
                <a:cs typeface="Courier New" pitchFamily="49" charset="0"/>
              </a:rPr>
              <a:t> ∙ </a:t>
            </a:r>
            <a:r>
              <a:rPr lang="en-US" i="1" dirty="0" smtClean="0">
                <a:cs typeface="Courier New" pitchFamily="49" charset="0"/>
              </a:rPr>
              <a:t>x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∙ </a:t>
            </a:r>
            <a:r>
              <a:rPr lang="en-US" i="1" dirty="0" smtClean="0">
                <a:cs typeface="Courier New" pitchFamily="49" charset="0"/>
              </a:rPr>
              <a:t>x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∙ </a:t>
            </a:r>
            <a:r>
              <a:rPr lang="en-US" i="1" dirty="0" smtClean="0">
                <a:cs typeface="Courier New" pitchFamily="49" charset="0"/>
              </a:rPr>
              <a:t>x</a:t>
            </a:r>
          </a:p>
          <a:p>
            <a:r>
              <a:rPr lang="en-US" dirty="0" smtClean="0">
                <a:cs typeface="Courier New" pitchFamily="49" charset="0"/>
              </a:rPr>
              <a:t>Notice how repeated application of the inductive step leads to the anchor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3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Recursive</a:t>
            </a:r>
            <a:r>
              <a:rPr lang="en-US" baseline="0" dirty="0" smtClean="0"/>
              <a:t> Call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produces the result of </a:t>
            </a:r>
            <a:r>
              <a:rPr lang="en-US" i="1" dirty="0" smtClean="0"/>
              <a:t>x</a:t>
            </a:r>
            <a:r>
              <a:rPr lang="en-US" baseline="30000" dirty="0" smtClean="0"/>
              <a:t>0</a:t>
            </a:r>
            <a:r>
              <a:rPr lang="en-US" dirty="0" smtClean="0"/>
              <a:t>, which is 1, and returns this value to the previous call</a:t>
            </a:r>
          </a:p>
          <a:p>
            <a:r>
              <a:rPr lang="en-US" dirty="0" smtClean="0"/>
              <a:t>That call, which had been suspended, then resumes to calculate </a:t>
            </a:r>
            <a:r>
              <a:rPr lang="en-US" i="1" dirty="0" smtClean="0"/>
              <a:t>x</a:t>
            </a:r>
            <a:r>
              <a:rPr lang="en-US" dirty="0" smtClean="0"/>
              <a:t> ∙ 1, producing </a:t>
            </a:r>
            <a:r>
              <a:rPr lang="en-US" i="1" dirty="0" smtClean="0"/>
              <a:t>x</a:t>
            </a:r>
            <a:endParaRPr lang="en-US" dirty="0" smtClean="0"/>
          </a:p>
          <a:p>
            <a:r>
              <a:rPr lang="en-US" dirty="0" smtClean="0"/>
              <a:t>Each succeeding return then takes the previous result and uses it in turn to produce the final result</a:t>
            </a:r>
          </a:p>
          <a:p>
            <a:r>
              <a:rPr lang="en-US" dirty="0" smtClean="0"/>
              <a:t>The sequence of recursive calls and returns looks like: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2000" dirty="0"/>
              <a:t>		call 1	</a:t>
            </a:r>
            <a:r>
              <a:rPr lang="en-US" sz="2000" i="1" dirty="0"/>
              <a:t>x</a:t>
            </a:r>
            <a:r>
              <a:rPr lang="en-US" sz="2000" baseline="30000" dirty="0"/>
              <a:t>4</a:t>
            </a:r>
            <a:r>
              <a:rPr lang="en-US" sz="2000" dirty="0"/>
              <a:t> = </a:t>
            </a:r>
            <a:r>
              <a:rPr lang="en-US" sz="2000" i="1" dirty="0"/>
              <a:t>x</a:t>
            </a:r>
            <a:r>
              <a:rPr lang="en-US" sz="2000" dirty="0"/>
              <a:t> ∙ </a:t>
            </a:r>
            <a:r>
              <a:rPr lang="en-US" sz="2000" i="1" dirty="0"/>
              <a:t>x</a:t>
            </a:r>
            <a:r>
              <a:rPr lang="en-US" sz="2000" baseline="30000" dirty="0"/>
              <a:t>3</a:t>
            </a:r>
            <a:r>
              <a:rPr lang="en-US" sz="2000" dirty="0"/>
              <a:t>     = </a:t>
            </a:r>
            <a:r>
              <a:rPr lang="en-US" sz="2000" i="1" dirty="0"/>
              <a:t>x</a:t>
            </a:r>
            <a:r>
              <a:rPr lang="en-US" sz="2000" dirty="0"/>
              <a:t> ∙ </a:t>
            </a:r>
            <a:r>
              <a:rPr lang="en-US" sz="2000" i="1" dirty="0"/>
              <a:t>x</a:t>
            </a:r>
            <a:r>
              <a:rPr lang="en-US" sz="2000" dirty="0"/>
              <a:t> ∙ </a:t>
            </a:r>
            <a:r>
              <a:rPr lang="en-US" sz="2000" i="1" dirty="0"/>
              <a:t>x</a:t>
            </a:r>
            <a:r>
              <a:rPr lang="en-US" sz="2000" dirty="0"/>
              <a:t> ∙ </a:t>
            </a:r>
            <a:r>
              <a:rPr lang="en-US" sz="2000" i="1" dirty="0"/>
              <a:t>x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2000" dirty="0"/>
              <a:t>		call 2	</a:t>
            </a:r>
            <a:r>
              <a:rPr lang="en-US" sz="2000" i="1" dirty="0"/>
              <a:t>x</a:t>
            </a:r>
            <a:r>
              <a:rPr lang="en-US" sz="2000" baseline="30000" dirty="0"/>
              <a:t>3</a:t>
            </a:r>
            <a:r>
              <a:rPr lang="en-US" sz="2000" dirty="0"/>
              <a:t> = </a:t>
            </a:r>
            <a:r>
              <a:rPr lang="en-US" sz="2000" i="1" dirty="0"/>
              <a:t>x</a:t>
            </a:r>
            <a:r>
              <a:rPr lang="en-US" sz="2000" dirty="0"/>
              <a:t> ∙ </a:t>
            </a:r>
            <a:r>
              <a:rPr lang="en-US" sz="2000" i="1" dirty="0"/>
              <a:t>x</a:t>
            </a:r>
            <a:r>
              <a:rPr lang="en-US" sz="2000" baseline="30000" dirty="0"/>
              <a:t>2</a:t>
            </a:r>
            <a:r>
              <a:rPr lang="en-US" sz="2000" dirty="0"/>
              <a:t>     = </a:t>
            </a:r>
            <a:r>
              <a:rPr lang="en-US" sz="2000" i="1" dirty="0"/>
              <a:t>x</a:t>
            </a:r>
            <a:r>
              <a:rPr lang="en-US" sz="2000" dirty="0"/>
              <a:t> ∙ </a:t>
            </a:r>
            <a:r>
              <a:rPr lang="en-US" sz="2000" i="1" dirty="0"/>
              <a:t>x</a:t>
            </a:r>
            <a:r>
              <a:rPr lang="en-US" sz="2000" dirty="0"/>
              <a:t> ∙ </a:t>
            </a:r>
            <a:r>
              <a:rPr lang="en-US" sz="2000" i="1" dirty="0"/>
              <a:t>x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2000" dirty="0"/>
              <a:t>		call 3	</a:t>
            </a:r>
            <a:r>
              <a:rPr lang="en-US" sz="2000" i="1" dirty="0"/>
              <a:t>x</a:t>
            </a:r>
            <a:r>
              <a:rPr lang="en-US" sz="2000" baseline="30000" dirty="0"/>
              <a:t>2</a:t>
            </a:r>
            <a:r>
              <a:rPr lang="en-US" sz="2000" dirty="0"/>
              <a:t> = </a:t>
            </a:r>
            <a:r>
              <a:rPr lang="en-US" sz="2000" i="1" dirty="0"/>
              <a:t>x</a:t>
            </a:r>
            <a:r>
              <a:rPr lang="en-US" sz="2000" dirty="0"/>
              <a:t> ∙ </a:t>
            </a:r>
            <a:r>
              <a:rPr lang="en-US" sz="2000" i="1" dirty="0"/>
              <a:t>x</a:t>
            </a:r>
            <a:r>
              <a:rPr lang="en-US" sz="2000" baseline="30000" dirty="0"/>
              <a:t>1</a:t>
            </a:r>
            <a:r>
              <a:rPr lang="en-US" sz="2000" dirty="0"/>
              <a:t>     = </a:t>
            </a:r>
            <a:r>
              <a:rPr lang="en-US" sz="2000" i="1" dirty="0"/>
              <a:t>x</a:t>
            </a:r>
            <a:r>
              <a:rPr lang="en-US" sz="2000" dirty="0"/>
              <a:t> ∙ </a:t>
            </a:r>
            <a:r>
              <a:rPr lang="en-US" sz="2000" i="1" dirty="0"/>
              <a:t>x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2000" dirty="0"/>
              <a:t>		call 4	</a:t>
            </a:r>
            <a:r>
              <a:rPr lang="en-US" sz="2000" i="1" dirty="0"/>
              <a:t>x</a:t>
            </a:r>
            <a:r>
              <a:rPr lang="en-US" sz="2000" baseline="30000" dirty="0"/>
              <a:t>1</a:t>
            </a:r>
            <a:r>
              <a:rPr lang="en-US" sz="2000" dirty="0"/>
              <a:t> = </a:t>
            </a:r>
            <a:r>
              <a:rPr lang="en-US" sz="2000" i="1" dirty="0"/>
              <a:t>x</a:t>
            </a:r>
            <a:r>
              <a:rPr lang="en-US" sz="2000" dirty="0"/>
              <a:t> ∙ </a:t>
            </a:r>
            <a:r>
              <a:rPr lang="en-US" sz="2000" i="1" dirty="0"/>
              <a:t>x</a:t>
            </a:r>
            <a:r>
              <a:rPr lang="en-US" sz="2000" baseline="30000" dirty="0"/>
              <a:t>0 </a:t>
            </a:r>
            <a:r>
              <a:rPr lang="en-US" sz="2000" dirty="0"/>
              <a:t>    = </a:t>
            </a:r>
            <a:r>
              <a:rPr lang="en-US" sz="2000" i="1" dirty="0"/>
              <a:t>x</a:t>
            </a:r>
            <a:r>
              <a:rPr lang="en-US" sz="2000" dirty="0"/>
              <a:t> ∙ 1</a:t>
            </a:r>
            <a:endParaRPr lang="en-US" sz="2000" i="1" dirty="0"/>
          </a:p>
          <a:p>
            <a:pPr marL="0" indent="0">
              <a:spcBef>
                <a:spcPts val="100"/>
              </a:spcBef>
              <a:buNone/>
            </a:pPr>
            <a:r>
              <a:rPr lang="en-US" sz="2000" dirty="0"/>
              <a:t>		call 5	</a:t>
            </a:r>
            <a:r>
              <a:rPr lang="en-US" sz="2000" i="1" dirty="0"/>
              <a:t>x</a:t>
            </a:r>
            <a:r>
              <a:rPr lang="en-US" sz="2000" baseline="30000" dirty="0"/>
              <a:t>0</a:t>
            </a:r>
            <a:r>
              <a:rPr lang="en-US" sz="2000" dirty="0"/>
              <a:t> =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1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Recursive</a:t>
            </a:r>
            <a:r>
              <a:rPr lang="en-US" baseline="0" dirty="0" smtClean="0"/>
              <a:t> Call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the sequence of calls is kept track of on the runtime stack, which stores the return address of the function call</a:t>
            </a:r>
          </a:p>
          <a:p>
            <a:r>
              <a:rPr lang="en-US" dirty="0" smtClean="0"/>
              <a:t>This is used to remember where to resume execution after the function has completed</a:t>
            </a:r>
          </a:p>
          <a:p>
            <a:r>
              <a:rPr lang="en-US" dirty="0"/>
              <a:t>T</a:t>
            </a:r>
            <a:r>
              <a:rPr lang="en-US" dirty="0" smtClean="0"/>
              <a:t>he function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power()</a:t>
            </a:r>
            <a:r>
              <a:rPr lang="en-US" dirty="0" smtClean="0"/>
              <a:t>in the earlier slide is called by the following statement:</a:t>
            </a:r>
          </a:p>
          <a:p>
            <a:pPr marL="0" indent="0" algn="ctr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/* 136 */	y = power(5.6,2);</a:t>
            </a:r>
          </a:p>
          <a:p>
            <a:r>
              <a:rPr lang="en-US" dirty="0" smtClean="0">
                <a:cs typeface="Courier New" pitchFamily="49" charset="0"/>
              </a:rPr>
              <a:t>The sequence of calls and returns generated by this call, along with the address of the calling statement, the return address, and the arguments, are shown in Figure 5.2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7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Recursive</a:t>
            </a:r>
            <a:r>
              <a:rPr lang="en-US" baseline="0" dirty="0" smtClean="0"/>
              <a:t> Call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1200" dirty="0"/>
              <a:t>Fig. 5.2 Changes to the run-time stack during execution of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power(5.6,2)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600200"/>
            <a:ext cx="60769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110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 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There are two parts to a recursive definition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b="1" i="1" dirty="0" smtClean="0"/>
                  <a:t>anchor</a:t>
                </a:r>
                <a:r>
                  <a:rPr lang="en-US" dirty="0" smtClean="0"/>
                  <a:t> or </a:t>
                </a:r>
                <a:r>
                  <a:rPr lang="en-US" b="1" i="1" dirty="0" smtClean="0"/>
                  <a:t>ground case</a:t>
                </a:r>
                <a:r>
                  <a:rPr lang="en-US" dirty="0" smtClean="0"/>
                  <a:t> (also sometimes called the </a:t>
                </a:r>
                <a:r>
                  <a:rPr lang="en-US" b="1" i="1" dirty="0" smtClean="0"/>
                  <a:t>base case</a:t>
                </a:r>
                <a:r>
                  <a:rPr lang="en-US" dirty="0" smtClean="0"/>
                  <a:t>) which establishes the basis for all the other elements of the set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b="1" i="1" dirty="0" smtClean="0"/>
                  <a:t>inductive clause</a:t>
                </a:r>
                <a:r>
                  <a:rPr lang="en-US" dirty="0" smtClean="0"/>
                  <a:t> which establishes rules for the creation of new elements in the set</a:t>
                </a:r>
              </a:p>
              <a:p>
                <a:r>
                  <a:rPr lang="en-US" dirty="0" smtClean="0"/>
                  <a:t>Using this, we can define the set of natural numbers as follows:</a:t>
                </a:r>
              </a:p>
              <a:p>
                <a:pPr marL="1714500" lvl="3" indent="-457200">
                  <a:spcBef>
                    <a:spcPts val="2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		(anchor)</a:t>
                </a:r>
              </a:p>
              <a:p>
                <a:pPr marL="1714500" lvl="3" indent="-457200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dirty="0" smtClean="0"/>
                  <a:t>if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</a:t>
                </a:r>
                <a:r>
                  <a:rPr lang="el-GR" dirty="0" smtClean="0"/>
                  <a:t>ε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N</a:t>
                </a:r>
                <a:r>
                  <a:rPr lang="en-US" dirty="0" smtClean="0"/>
                  <a:t>, then (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+ 1) </a:t>
                </a:r>
                <a:r>
                  <a:rPr lang="el-GR" dirty="0"/>
                  <a:t>ε</a:t>
                </a:r>
                <a:r>
                  <a:rPr lang="en-US" dirty="0"/>
                  <a:t> </a:t>
                </a:r>
                <a:r>
                  <a:rPr lang="en-US" b="1" dirty="0" smtClean="0"/>
                  <a:t>N</a:t>
                </a:r>
                <a:r>
                  <a:rPr lang="en-US" dirty="0"/>
                  <a:t>	</a:t>
                </a:r>
                <a:r>
                  <a:rPr lang="en-US" dirty="0" smtClean="0"/>
                  <a:t>(inductive clause)</a:t>
                </a:r>
              </a:p>
              <a:p>
                <a:pPr marL="1714500" lvl="3" indent="-457200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dirty="0" smtClean="0"/>
                  <a:t>there are no other objects in the set </a:t>
                </a:r>
                <a:r>
                  <a:rPr lang="en-US" b="1" dirty="0" smtClean="0"/>
                  <a:t>N</a:t>
                </a:r>
              </a:p>
              <a:p>
                <a:r>
                  <a:rPr lang="en-US" dirty="0" smtClean="0"/>
                  <a:t>There may be other definitions; an alternative to the previous definition is shown on page 170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92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Recursive</a:t>
            </a:r>
            <a:r>
              <a:rPr lang="en-US" baseline="0" dirty="0" smtClean="0"/>
              <a:t> Call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power()</a:t>
            </a:r>
            <a:r>
              <a:rPr lang="en-US" dirty="0" smtClean="0"/>
              <a:t> </a:t>
            </a:r>
            <a:r>
              <a:rPr lang="lv-LV" dirty="0" smtClean="0"/>
              <a:t>as a</a:t>
            </a:r>
            <a:r>
              <a:rPr lang="en-US" dirty="0" smtClean="0"/>
              <a:t> non-recursive </a:t>
            </a:r>
            <a:r>
              <a:rPr lang="lv-LV" dirty="0" smtClean="0"/>
              <a:t>function (for-loop)</a:t>
            </a:r>
            <a:endParaRPr lang="en-US" dirty="0" smtClean="0"/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double nonRecPower(double x, unsigned int n) 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double result = 1;</a:t>
            </a:r>
          </a:p>
          <a:p>
            <a:pPr marL="0" indent="0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     for (result = x; n &gt; 1; --n)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result *= x;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return result;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lv-LV" dirty="0" smtClean="0">
                <a:cs typeface="Courier New" pitchFamily="49" charset="0"/>
              </a:rPr>
              <a:t>R</a:t>
            </a:r>
            <a:r>
              <a:rPr lang="en-US" dirty="0" err="1" smtClean="0">
                <a:cs typeface="Courier New" pitchFamily="49" charset="0"/>
              </a:rPr>
              <a:t>ecursive</a:t>
            </a:r>
            <a:r>
              <a:rPr lang="en-US" dirty="0" smtClean="0">
                <a:cs typeface="Courier New" pitchFamily="49" charset="0"/>
              </a:rPr>
              <a:t> code </a:t>
            </a:r>
            <a:r>
              <a:rPr lang="lv-LV" dirty="0" smtClean="0">
                <a:cs typeface="Courier New" pitchFamily="49" charset="0"/>
              </a:rPr>
              <a:t>is often shorter, more intuitive. </a:t>
            </a:r>
            <a:br>
              <a:rPr lang="lv-LV" dirty="0" smtClean="0">
                <a:cs typeface="Courier New" pitchFamily="49" charset="0"/>
              </a:rPr>
            </a:br>
            <a:r>
              <a:rPr lang="lv-LV" dirty="0" smtClean="0">
                <a:cs typeface="Courier New" pitchFamily="49" charset="0"/>
              </a:rPr>
              <a:t>But it has run-time concerns – see Tail vs. Non-tail recursion story.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14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Tail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nature of a recursive definition is that the function contains a reference to itself</a:t>
            </a:r>
          </a:p>
          <a:p>
            <a:r>
              <a:rPr lang="en-US" dirty="0" smtClean="0"/>
              <a:t>This reference can take on a number of different forms</a:t>
            </a:r>
          </a:p>
          <a:p>
            <a:r>
              <a:rPr lang="en-US" dirty="0" smtClean="0"/>
              <a:t>We’re going to consider a few of these, starting with the simplest, </a:t>
            </a:r>
            <a:r>
              <a:rPr lang="en-US" b="1" i="1" dirty="0" smtClean="0"/>
              <a:t>tail recursion</a:t>
            </a:r>
            <a:endParaRPr lang="en-US" dirty="0" smtClean="0"/>
          </a:p>
          <a:p>
            <a:r>
              <a:rPr lang="en-US" dirty="0" smtClean="0"/>
              <a:t>The characteristic implementation of tail recursion is that a single recursive call occurs at the end of the function</a:t>
            </a:r>
          </a:p>
          <a:p>
            <a:r>
              <a:rPr lang="en-US" dirty="0" smtClean="0"/>
              <a:t>No other statements follow the recursive call, and there are no other recursive calls prior to the call at the end of the </a:t>
            </a:r>
            <a:r>
              <a:rPr lang="en-US" dirty="0"/>
              <a:t>f</a:t>
            </a:r>
            <a:r>
              <a:rPr lang="en-US" dirty="0" smtClean="0"/>
              <a:t>unction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2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Tail Recursion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example of a tail recursive function is the code: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void tail(int i) 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   if (i &gt; 0) 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      cout &lt;&lt; i &lt;&lt; '';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      tail(i-1);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   }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dirty="0" smtClean="0">
                <a:cs typeface="Courier New" pitchFamily="49" charset="0"/>
              </a:rPr>
              <a:t>Essentially, tail recursion is a loop; it can be replaced by an iterative algorithm to accomplish the same task</a:t>
            </a:r>
          </a:p>
          <a:p>
            <a:r>
              <a:rPr lang="en-US" dirty="0" smtClean="0">
                <a:cs typeface="Courier New" pitchFamily="49" charset="0"/>
              </a:rPr>
              <a:t>In fact, in most cases, languages supporting loops should use this construct rather than recursion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99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Tail Recursion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example of an iterative form of the function is shown below: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void iterativeEquivalentOfTail(int i) 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   for ( ; i &gt; 0; i--)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      cout &lt;&lt; i &lt;&lt; '';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47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Nontail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 an example of another type of recursion, consider the following code from page 178 of the text: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/* 200 */	void reverse() 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   char ch;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/* 201 */	   cin.get(ch);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/* 202 */	   if (ch != '\n') 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/* 203 */		reverse();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/* 204 */		cout.put(ch);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   }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r>
              <a:rPr lang="en-US" dirty="0" smtClean="0">
                <a:cs typeface="Courier New" pitchFamily="49" charset="0"/>
              </a:rPr>
              <a:t>The function displays a line of input in reverse order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80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Nontail Recursion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accomplish this, the function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reverse()</a:t>
            </a:r>
            <a:r>
              <a:rPr lang="en-US" dirty="0" smtClean="0">
                <a:cs typeface="Courier New" pitchFamily="49" charset="0"/>
              </a:rPr>
              <a:t> uses recursion to repeatedly call itself for each character in the input line</a:t>
            </a:r>
          </a:p>
          <a:p>
            <a:r>
              <a:rPr lang="en-US" dirty="0" smtClean="0">
                <a:cs typeface="Courier New" pitchFamily="49" charset="0"/>
              </a:rPr>
              <a:t>Assuming the input “ABC”, the first time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reverse()</a:t>
            </a:r>
            <a:r>
              <a:rPr lang="en-US" dirty="0" smtClean="0">
                <a:cs typeface="Courier New" pitchFamily="49" charset="0"/>
              </a:rPr>
              <a:t> is called an activation record is created to store the local variable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dirty="0" smtClean="0">
                <a:cs typeface="Courier New" pitchFamily="49" charset="0"/>
              </a:rPr>
              <a:t> and the return address of the call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r>
              <a:rPr lang="en-US" dirty="0" smtClean="0">
                <a:cs typeface="Courier New" pitchFamily="49" charset="0"/>
              </a:rPr>
              <a:t>This is shown in Figure 5.3a</a:t>
            </a:r>
          </a:p>
          <a:p>
            <a:r>
              <a:rPr lang="en-US" dirty="0" smtClean="0">
                <a:cs typeface="Courier New" pitchFamily="49" charset="0"/>
              </a:rPr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get()</a:t>
            </a:r>
            <a:r>
              <a:rPr lang="en-US" dirty="0" smtClean="0">
                <a:cs typeface="Courier New" pitchFamily="49" charset="0"/>
              </a:rPr>
              <a:t> function </a:t>
            </a:r>
            <a:r>
              <a:rPr lang="en-US" dirty="0">
                <a:cs typeface="Courier New" pitchFamily="49" charset="0"/>
              </a:rPr>
              <a:t>(</a:t>
            </a:r>
            <a:r>
              <a:rPr lang="en-US" dirty="0" smtClean="0">
                <a:cs typeface="Courier New" pitchFamily="49" charset="0"/>
              </a:rPr>
              <a:t>line 201) reads in the character “A” from the line and compares it with the end-of-line character</a:t>
            </a:r>
          </a:p>
          <a:p>
            <a:r>
              <a:rPr lang="en-US" dirty="0" smtClean="0">
                <a:cs typeface="Courier New" pitchFamily="49" charset="0"/>
              </a:rPr>
              <a:t>Since they aren’t equal, the function calls itself in line 203, creating a new activation record shown in Figure 5.3b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17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Nontail Recursion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1200" dirty="0"/>
              <a:t>Fig. 5.3 Changes on the run-time stack during the execution of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reverse()</a:t>
            </a:r>
            <a:endParaRPr lang="en-US" sz="1200" dirty="0"/>
          </a:p>
          <a:p>
            <a:r>
              <a:rPr lang="en-US" dirty="0" smtClean="0"/>
              <a:t>This process continues until the end of line character is read and the stack appears as in Figure 5.3d</a:t>
            </a:r>
          </a:p>
          <a:p>
            <a:r>
              <a:rPr lang="en-US" dirty="0" smtClean="0"/>
              <a:t>At this point, the current call terminates, popping the last activation record off the stack, and resuming the previous call at line 204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08" y="1600201"/>
            <a:ext cx="494347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0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Nontail Recursion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This line outputs the current value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dirty="0" smtClean="0"/>
              <a:t>, which is contained in the current activation record, and is the value “C”</a:t>
            </a:r>
          </a:p>
          <a:p>
            <a:r>
              <a:rPr lang="en-US" dirty="0" smtClean="0"/>
              <a:t>The current call then ends, causing a repeat of the pop and return action, and once again the output is executed displaying the character “B”</a:t>
            </a:r>
          </a:p>
          <a:p>
            <a:r>
              <a:rPr lang="en-US" dirty="0" smtClean="0"/>
              <a:t>Finally, the original call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reverse()</a:t>
            </a:r>
            <a:r>
              <a:rPr lang="en-US" dirty="0" smtClean="0"/>
              <a:t> is reached, which will output the character “A”</a:t>
            </a:r>
          </a:p>
          <a:p>
            <a:r>
              <a:rPr lang="en-US" dirty="0" smtClean="0"/>
              <a:t>At that point, control is returned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dirty="0" smtClean="0">
                <a:cs typeface="Courier New" pitchFamily="49" charset="0"/>
              </a:rPr>
              <a:t>, and the string “CBA” will be displayed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This type of recursion, where the recursive call precedes other code in the function, is called </a:t>
            </a:r>
            <a:r>
              <a:rPr lang="en-US" b="1" i="1" dirty="0" smtClean="0">
                <a:cs typeface="Courier New" pitchFamily="49" charset="0"/>
              </a:rPr>
              <a:t>nontail recursion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3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Nontail Recursion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consider a non-recursive version of the same algorithm: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void simpleIterativeReverse() 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   char stack[80];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   register int top = 0;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   cin.getline(stack,80);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   for(top = strlen(stack)-1; top &gt;= 0; 			 cout.put(stack[top--]));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dirty="0" smtClean="0">
                <a:cs typeface="Courier New" pitchFamily="49" charset="0"/>
              </a:rPr>
              <a:t>This version utilizes functions from the standard C++ library to handle the input and string reversal</a:t>
            </a:r>
          </a:p>
          <a:p>
            <a:r>
              <a:rPr lang="en-US" dirty="0" smtClean="0">
                <a:cs typeface="Courier New" pitchFamily="49" charset="0"/>
              </a:rPr>
              <a:t>So the details of the process are hidden by the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85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Nontail Recursion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these functions weren’t available, we’d have to make the processing more explicit, as in the following code: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void iterativeReverse() 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   char stack[80];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   register int top = 0;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   cin.get(stack[top]);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   while(stack[top]!='\n')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cin.get(stack[++top]);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   for (top -= 2; top &gt;= 0; 					  cout.put(stack[top--]));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78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use recursive definitions in two ways:</a:t>
            </a:r>
          </a:p>
          <a:p>
            <a:pPr lvl="1"/>
            <a:r>
              <a:rPr lang="en-US" dirty="0" smtClean="0"/>
              <a:t>To define new elements in the set in question</a:t>
            </a:r>
          </a:p>
          <a:p>
            <a:pPr lvl="1"/>
            <a:r>
              <a:rPr lang="en-US" dirty="0" smtClean="0"/>
              <a:t>To demonstrate that a particular item belongs in a set</a:t>
            </a:r>
          </a:p>
          <a:p>
            <a:r>
              <a:rPr lang="en-US" dirty="0" smtClean="0"/>
              <a:t>Generally, the second use is demonstrated by repeated application of the inductive clause until the problem is reduced to the base case</a:t>
            </a:r>
            <a:endParaRPr lang="en-US" dirty="0"/>
          </a:p>
          <a:p>
            <a:r>
              <a:rPr lang="en-US" dirty="0" smtClean="0"/>
              <a:t>This is often the case when we want to define functions and sequences of numbers</a:t>
            </a:r>
          </a:p>
          <a:p>
            <a:r>
              <a:rPr lang="en-US" dirty="0" smtClean="0"/>
              <a:t>However this can have undesirable consequences</a:t>
            </a:r>
          </a:p>
          <a:p>
            <a:r>
              <a:rPr lang="en-US" dirty="0" smtClean="0"/>
              <a:t>For example, to determine 3! (3 factorial) using a recursive definition, we have to work back to 0!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29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Nontail Recursion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code, we can see explicitly how the input is handled, using an array to simulate the run-time stack behavior</a:t>
            </a:r>
          </a:p>
          <a:p>
            <a:r>
              <a:rPr lang="en-US" dirty="0" smtClean="0"/>
              <a:t>The first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get()</a:t>
            </a:r>
            <a:r>
              <a:rPr lang="en-US" dirty="0" smtClean="0"/>
              <a:t> retrieves the first character from input, and the loop implements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function operation</a:t>
            </a:r>
          </a:p>
          <a:p>
            <a:r>
              <a:rPr lang="en-US" dirty="0" smtClean="0"/>
              <a:t>When the end-of-line character is detected, the loop terminates, and the array contains the characters entered</a:t>
            </a:r>
          </a:p>
          <a:p>
            <a:r>
              <a:rPr lang="en-US" dirty="0" smtClean="0"/>
              <a:t>The for loop then adjusts the top value to the last character before the end-of-line, and runs backward through the array, outputting the characters in reverse order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05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Nontail Recursion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iterative versions illustrate several important points</a:t>
            </a:r>
          </a:p>
          <a:p>
            <a:r>
              <a:rPr lang="en-US" dirty="0" smtClean="0"/>
              <a:t>First, when implementing nontail recursion iteratively, the stack must be explicitly implemented and handled</a:t>
            </a:r>
          </a:p>
          <a:p>
            <a:r>
              <a:rPr lang="en-US" dirty="0" smtClean="0"/>
              <a:t>Second, the clarity of the algorithm, and often its brevity, are sacrificed as a consequence of the conversion</a:t>
            </a:r>
          </a:p>
          <a:p>
            <a:r>
              <a:rPr lang="en-US" dirty="0" smtClean="0"/>
              <a:t>Therefore, unless compelling reasons are evident during the algorithm design, we typically use the recursive versions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8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</a:t>
            </a:r>
            <a:r>
              <a:rPr lang="en-US" baseline="0" dirty="0" smtClean="0"/>
              <a:t>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previous discussions have focused on situations where a function,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f()</a:t>
            </a:r>
            <a:r>
              <a:rPr lang="en-US" dirty="0" smtClean="0"/>
              <a:t>, invokes itself recursively (</a:t>
            </a:r>
            <a:r>
              <a:rPr lang="en-US" b="1" i="1" dirty="0" smtClean="0"/>
              <a:t>direct recursion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However, in some situations, the function may be called not by itself, but by a function that it calls, forming a chain:</a:t>
            </a:r>
          </a:p>
          <a:p>
            <a:pPr marL="0" indent="0" algn="ctr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→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→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f()</a:t>
            </a:r>
          </a:p>
          <a:p>
            <a:r>
              <a:rPr lang="en-US" dirty="0" smtClean="0">
                <a:cs typeface="Courier New" pitchFamily="49" charset="0"/>
              </a:rPr>
              <a:t>This is known as </a:t>
            </a:r>
            <a:r>
              <a:rPr lang="en-US" b="1" i="1" dirty="0" smtClean="0">
                <a:cs typeface="Courier New" pitchFamily="49" charset="0"/>
              </a:rPr>
              <a:t>indirect recursion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The chains of calls may be of arbitrary length, such as:</a:t>
            </a:r>
          </a:p>
          <a:p>
            <a:pPr marL="0" indent="0" algn="ctr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f()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/>
              <a:t>→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→ ∙∙∙ </a:t>
            </a:r>
            <a:r>
              <a:rPr lang="en-US" dirty="0"/>
              <a:t>→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i="1" baseline="-2500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It is also possible that a given function may be a part of multiple chains, based on different calls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9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</a:t>
            </a:r>
            <a:r>
              <a:rPr lang="en-US" baseline="0" dirty="0" smtClean="0"/>
              <a:t> Recursion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dirty="0" smtClean="0"/>
              <a:t>So our previous chain might look like:</a:t>
            </a:r>
          </a:p>
          <a:p>
            <a:pPr marL="0" indent="0">
              <a:spcAft>
                <a:spcPts val="300"/>
              </a:spcAft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f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→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→ ∙∙∙ →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i="1" baseline="-250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        ↗					↘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f()					  f()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dirty="0" smtClean="0">
                <a:latin typeface="Calibri"/>
                <a:cs typeface="Calibri"/>
              </a:rPr>
              <a:t>↘					↗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g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→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→ ∙∙∙ →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i="1" baseline="-25000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90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600" dirty="0"/>
              <a:t>Another interesting type of recursion occurs when a function calls itself and is also one of the parameters of the call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Consider the example shown on page 186 of the text: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2600" dirty="0"/>
              <a:t>From this definition,  it is given that the function has solutions for </a:t>
            </a:r>
            <a:r>
              <a:rPr lang="en-US" sz="2600" i="1" dirty="0"/>
              <a:t>n</a:t>
            </a:r>
            <a:r>
              <a:rPr lang="en-US" sz="2600" dirty="0"/>
              <a:t> = 0 and </a:t>
            </a:r>
            <a:r>
              <a:rPr lang="en-US" sz="2600" i="1" dirty="0"/>
              <a:t>n </a:t>
            </a:r>
            <a:r>
              <a:rPr lang="en-US" sz="2600" dirty="0"/>
              <a:t>&gt; 4</a:t>
            </a:r>
          </a:p>
          <a:p>
            <a:r>
              <a:rPr lang="en-US" sz="2600" dirty="0"/>
              <a:t>However, for </a:t>
            </a:r>
            <a:r>
              <a:rPr lang="en-US" sz="2600" i="1" dirty="0"/>
              <a:t>n</a:t>
            </a:r>
            <a:r>
              <a:rPr lang="en-US" sz="2600" dirty="0"/>
              <a:t> = 1, 2, 3, and 4, the function determines a value based on a recursive call that requires evaluating itself</a:t>
            </a:r>
          </a:p>
          <a:p>
            <a:r>
              <a:rPr lang="en-US" sz="2600" dirty="0"/>
              <a:t>This is called </a:t>
            </a:r>
            <a:r>
              <a:rPr lang="en-US" sz="2600" b="1" i="1" dirty="0"/>
              <a:t>nested recursion</a:t>
            </a:r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4115" name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95775" y="2800350"/>
            <a:ext cx="36004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843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Ackermann Function – 1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Definition: </a:t>
                </a:r>
                <a:r>
                  <a:rPr lang="en-US" dirty="0" smtClean="0"/>
                  <a:t>The following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𝐍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𝐍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𝐍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en-US" i="1" dirty="0" smtClean="0">
                    <a:solidFill>
                      <a:srgbClr val="0070C0"/>
                    </a:solidFill>
                  </a:rPr>
                  <a:t>Ackermann function</a:t>
                </a:r>
                <a:r>
                  <a:rPr lang="en-US" dirty="0"/>
                  <a:t> </a:t>
                </a:r>
                <a:r>
                  <a:rPr lang="en-US" dirty="0" smtClean="0"/>
                  <a:t>as: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(Wilhelm Ackermann, </a:t>
                </a:r>
                <a:r>
                  <a:rPr lang="en-US" dirty="0" err="1" smtClean="0"/>
                  <a:t>Rosza</a:t>
                </a:r>
                <a:r>
                  <a:rPr lang="en-US" dirty="0" smtClean="0"/>
                  <a:t> Peter in 1928). Famous for its rapid growth.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Example:</a:t>
                </a:r>
                <a:r>
                  <a:rPr lang="en-US" dirty="0" smtClean="0"/>
                  <a:t> Show that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(3,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) = 2</a:t>
                </a:r>
                <a:r>
                  <a:rPr lang="en-US" i="1" baseline="30000" dirty="0" smtClean="0"/>
                  <a:t>m</a:t>
                </a:r>
                <a:r>
                  <a:rPr lang="en-US" baseline="30000" dirty="0" smtClean="0"/>
                  <a:t>+3</a:t>
                </a:r>
                <a:r>
                  <a:rPr lang="en-US" dirty="0" smtClean="0"/>
                  <a:t> – 3, and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00" t="-118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521922"/>
              </p:ext>
            </p:extLst>
          </p:nvPr>
        </p:nvGraphicFramePr>
        <p:xfrm>
          <a:off x="3733800" y="2438400"/>
          <a:ext cx="4572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5" imgW="5651280" imgH="1650960" progId="">
                  <p:embed/>
                </p:oleObj>
              </mc:Choice>
              <mc:Fallback>
                <p:oleObj name="Equation" r:id="rId5" imgW="5651280" imgH="1650960" progId="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438400"/>
                        <a:ext cx="45720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028713"/>
              </p:ext>
            </p:extLst>
          </p:nvPr>
        </p:nvGraphicFramePr>
        <p:xfrm>
          <a:off x="4104968" y="5846763"/>
          <a:ext cx="2324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7" imgW="2323800" imgH="660240" progId="">
                  <p:embed/>
                </p:oleObj>
              </mc:Choice>
              <mc:Fallback>
                <p:oleObj name="Equation" r:id="rId7" imgW="2323800" imgH="660240" progId="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4968" y="5846763"/>
                        <a:ext cx="23241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Ink 3"/>
              <p14:cNvContentPartPr/>
              <p14:nvPr/>
            </p14:nvContentPartPr>
            <p14:xfrm>
              <a:off x="4930560" y="2758320"/>
              <a:ext cx="1482480" cy="37152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24800" y="2754000"/>
                <a:ext cx="1492560" cy="372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155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Ackermann Function –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(</a:t>
            </a:r>
            <a:r>
              <a:rPr lang="en-US" i="1" dirty="0" smtClean="0"/>
              <a:t>m </a:t>
            </a:r>
            <a:r>
              <a:rPr lang="en-US" dirty="0" smtClean="0"/>
              <a:t>– 1) 2s in the exponent, so </a:t>
            </a:r>
            <a:r>
              <a:rPr lang="en-US" i="1" dirty="0" smtClean="0"/>
              <a:t>A</a:t>
            </a:r>
            <a:r>
              <a:rPr lang="en-US" dirty="0" smtClean="0"/>
              <a:t>(4,1) = 2</a:t>
            </a:r>
            <a:r>
              <a:rPr lang="en-US" baseline="30000" dirty="0" smtClean="0"/>
              <a:t>16</a:t>
            </a:r>
            <a:r>
              <a:rPr lang="en-US" dirty="0" smtClean="0"/>
              <a:t> - 3, which is 65533</a:t>
            </a:r>
          </a:p>
          <a:p>
            <a:r>
              <a:rPr lang="en-US" dirty="0" smtClean="0"/>
              <a:t>However, changing </a:t>
            </a:r>
            <a:r>
              <a:rPr lang="en-US" i="1" dirty="0" smtClean="0"/>
              <a:t>m </a:t>
            </a:r>
            <a:r>
              <a:rPr lang="en-US" dirty="0" smtClean="0"/>
              <a:t>to 2 has a dramatic impact as the value of                                                  has 19,729 digits in its expansion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As can be inferred from this, the function is elegantly expressed recursively, but quite a problem to define iteratively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068543"/>
              </p:ext>
            </p:extLst>
          </p:nvPr>
        </p:nvGraphicFramePr>
        <p:xfrm>
          <a:off x="2895600" y="3327401"/>
          <a:ext cx="3251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4" imgW="3251160" imgH="482400" progId="">
                  <p:embed/>
                </p:oleObj>
              </mc:Choice>
              <mc:Fallback>
                <p:oleObj name="Equation" r:id="rId4" imgW="3251160" imgH="482400" progId="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327401"/>
                        <a:ext cx="3251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523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Excessive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Recursive algorithms tend to exhibit simplicity in their implementation and are typically easy to read and follow</a:t>
            </a:r>
          </a:p>
          <a:p>
            <a:r>
              <a:rPr lang="en-US" dirty="0" smtClean="0"/>
              <a:t>However, this straightforwardness does have some drawbacks</a:t>
            </a:r>
          </a:p>
          <a:p>
            <a:r>
              <a:rPr lang="en-US" dirty="0" smtClean="0"/>
              <a:t>Generally, as the number of function calls increases, a program suffers from some performance decrease</a:t>
            </a:r>
          </a:p>
          <a:p>
            <a:r>
              <a:rPr lang="en-US" dirty="0" smtClean="0"/>
              <a:t>Also, the amount of stack space required increases dramatically with the amount of recursion that occurs</a:t>
            </a:r>
          </a:p>
          <a:p>
            <a:r>
              <a:rPr lang="en-US" dirty="0" smtClean="0"/>
              <a:t>This can lead to program crashes if the stack runs out of memory</a:t>
            </a:r>
          </a:p>
          <a:p>
            <a:r>
              <a:rPr lang="en-US" dirty="0" smtClean="0"/>
              <a:t>More frequently, though, is the increased execution time leading to poor program performance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0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Excessive Recursion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an example of this, consider the Fibonacci numbers</a:t>
            </a:r>
          </a:p>
          <a:p>
            <a:r>
              <a:rPr lang="en-US" dirty="0" smtClean="0"/>
              <a:t>They are first mentioned in connection with Sanskrit poetry as far back as 200 BCE</a:t>
            </a:r>
          </a:p>
          <a:p>
            <a:r>
              <a:rPr lang="en-US" dirty="0" smtClean="0"/>
              <a:t>Leonardo Pisano Bigollo (also known as Fibonacci), introduced them to the western world in his book </a:t>
            </a:r>
            <a:r>
              <a:rPr lang="en-US" i="1" dirty="0" smtClean="0"/>
              <a:t>Liber Abaci</a:t>
            </a:r>
            <a:r>
              <a:rPr lang="en-US" dirty="0" smtClean="0"/>
              <a:t> in 1202 CE</a:t>
            </a:r>
          </a:p>
          <a:p>
            <a:r>
              <a:rPr lang="en-US" dirty="0" smtClean="0"/>
              <a:t>The first few terms of the sequence are 0, 1, 1, 2, 3, 5, 8, … and can be generated using the function: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953834"/>
              </p:ext>
            </p:extLst>
          </p:nvPr>
        </p:nvGraphicFramePr>
        <p:xfrm>
          <a:off x="3505200" y="4876800"/>
          <a:ext cx="5245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4" imgW="5244840" imgH="939600" progId="">
                  <p:embed/>
                </p:oleObj>
              </mc:Choice>
              <mc:Fallback>
                <p:oleObj name="Equation" r:id="rId4" imgW="5244840" imgH="939600" progId="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76800"/>
                        <a:ext cx="52451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4644720" y="319680"/>
              <a:ext cx="7517880" cy="49482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39320" y="310680"/>
                <a:ext cx="7531920" cy="496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687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Excessive Recursion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tells us that that any Fibonacci number after the first two (0 and 1) is defined as the sum of the two previous numbers</a:t>
            </a:r>
          </a:p>
          <a:p>
            <a:r>
              <a:rPr lang="en-US" dirty="0" smtClean="0"/>
              <a:t>However, as we move further on in the sequence, the amount of calculation necessary to generate successive terms becomes excessive</a:t>
            </a:r>
          </a:p>
          <a:p>
            <a:r>
              <a:rPr lang="en-US" dirty="0" smtClean="0"/>
              <a:t>This is because every calculation ultimately has to rely on the base case for computing the values, since no intermediate values are remembered</a:t>
            </a:r>
          </a:p>
          <a:p>
            <a:r>
              <a:rPr lang="en-US" dirty="0" smtClean="0"/>
              <a:t>The following algorithm implements this definition; again, notice the simplicity of the code that belies the underlying inefficiency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61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results from the recursive definition of the factorial function: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So 3! = 3 ∙ 2! = </a:t>
            </a:r>
            <a:r>
              <a:rPr lang="en-US" dirty="0"/>
              <a:t>3 ∙ </a:t>
            </a:r>
            <a:r>
              <a:rPr lang="en-US" dirty="0" smtClean="0"/>
              <a:t>2 </a:t>
            </a:r>
            <a:r>
              <a:rPr lang="en-US" dirty="0"/>
              <a:t>∙ </a:t>
            </a:r>
            <a:r>
              <a:rPr lang="en-US" dirty="0" smtClean="0"/>
              <a:t>1! = </a:t>
            </a:r>
            <a:r>
              <a:rPr lang="en-US" dirty="0"/>
              <a:t>3 ∙ 2 ∙ </a:t>
            </a:r>
            <a:r>
              <a:rPr lang="en-US" dirty="0" smtClean="0"/>
              <a:t>1</a:t>
            </a:r>
            <a:r>
              <a:rPr lang="en-US" dirty="0"/>
              <a:t> ∙ </a:t>
            </a:r>
            <a:r>
              <a:rPr lang="en-US" dirty="0" smtClean="0"/>
              <a:t>0! = </a:t>
            </a:r>
            <a:r>
              <a:rPr lang="en-US" dirty="0"/>
              <a:t>3 ∙ 2 ∙ 1 ∙ </a:t>
            </a:r>
            <a:r>
              <a:rPr lang="en-US" dirty="0" smtClean="0"/>
              <a:t>1 = 6</a:t>
            </a:r>
          </a:p>
          <a:p>
            <a:r>
              <a:rPr lang="en-US" dirty="0" smtClean="0"/>
              <a:t>This is cumbersome and computationally inefficient</a:t>
            </a:r>
          </a:p>
          <a:p>
            <a:r>
              <a:rPr lang="en-US" dirty="0" smtClean="0"/>
              <a:t>It would be helpful to find a formula that is equivalent to the recursive one without referring to previous values</a:t>
            </a:r>
          </a:p>
          <a:p>
            <a:r>
              <a:rPr lang="en-US" dirty="0" smtClean="0"/>
              <a:t>For factorials, we can use </a:t>
            </a:r>
          </a:p>
          <a:p>
            <a:r>
              <a:rPr lang="en-US" dirty="0" smtClean="0"/>
              <a:t>In general, however, this is frequently non-trivial and often quite difficult to achieve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862887"/>
              </p:ext>
            </p:extLst>
          </p:nvPr>
        </p:nvGraphicFramePr>
        <p:xfrm>
          <a:off x="4108450" y="2120900"/>
          <a:ext cx="2908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4" imgW="2908080" imgH="939600" progId="">
                  <p:embed/>
                </p:oleObj>
              </mc:Choice>
              <mc:Fallback>
                <p:oleObj name="Equation" r:id="rId4" imgW="2908080" imgH="939600" progId="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2120900"/>
                        <a:ext cx="29083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591417"/>
              </p:ext>
            </p:extLst>
          </p:nvPr>
        </p:nvGraphicFramePr>
        <p:xfrm>
          <a:off x="5918200" y="234950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6" imgW="914400" imgH="306720" progId="">
                  <p:embed/>
                </p:oleObj>
              </mc:Choice>
              <mc:Fallback>
                <p:oleObj name="Equation" r:id="rId6" imgW="914400" imgH="306720" progId="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2349500"/>
                        <a:ext cx="914400" cy="306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495270"/>
              </p:ext>
            </p:extLst>
          </p:nvPr>
        </p:nvGraphicFramePr>
        <p:xfrm>
          <a:off x="5562600" y="4603750"/>
          <a:ext cx="1282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8" imgW="1282680" imgH="520560" progId="">
                  <p:embed/>
                </p:oleObj>
              </mc:Choice>
              <mc:Fallback>
                <p:oleObj name="Equation" r:id="rId8" imgW="1282680" imgH="520560" progId="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603750"/>
                        <a:ext cx="12827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294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Excessive Recursion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unsigned long Fib(unsigned long n) 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   if (n &lt; 2)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return n;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// else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return Fib(n-2) + Fib(n-1);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dirty="0" smtClean="0">
                <a:cs typeface="Courier New" pitchFamily="49" charset="0"/>
              </a:rPr>
              <a:t>If we use this to compute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Fib(6)</a:t>
            </a:r>
            <a:r>
              <a:rPr lang="en-US" dirty="0" smtClean="0">
                <a:cs typeface="Courier New" pitchFamily="49" charset="0"/>
              </a:rPr>
              <a:t>(which is 8), the algorithm starts by calculating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Fib(4)</a:t>
            </a:r>
            <a:r>
              <a:rPr lang="en-US" dirty="0" smtClean="0">
                <a:cs typeface="Courier New" pitchFamily="49" charset="0"/>
              </a:rPr>
              <a:t> +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Fib(5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The algorithm then needs to calculate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Fib(4)</a:t>
            </a:r>
            <a:r>
              <a:rPr lang="en-US" dirty="0" smtClean="0"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Fib(2)</a:t>
            </a:r>
            <a:r>
              <a:rPr lang="en-US" dirty="0" smtClean="0">
                <a:cs typeface="Courier New" pitchFamily="49" charset="0"/>
              </a:rPr>
              <a:t> +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Fib(3)</a:t>
            </a:r>
            <a:r>
              <a:rPr lang="en-US" dirty="0" smtClean="0">
                <a:cs typeface="Courier New" pitchFamily="49" charset="0"/>
              </a:rPr>
              <a:t>, and finally the first term of that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Fib(2)</a:t>
            </a:r>
            <a:r>
              <a:rPr lang="en-US" dirty="0" smtClean="0"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Fib(0)</a:t>
            </a:r>
            <a:r>
              <a:rPr lang="en-US" dirty="0" smtClean="0">
                <a:cs typeface="Courier New" pitchFamily="49" charset="0"/>
              </a:rPr>
              <a:t> +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Fib(1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cs typeface="Courier New" pitchFamily="49" charset="0"/>
              </a:rPr>
              <a:t>= 0 + 1 =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Excessive Recursion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entire process can be represented using a tree to show the calculations: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200" dirty="0"/>
              <a:t>Fig. 5.8 The tree of calls for Fib(6).</a:t>
            </a:r>
          </a:p>
          <a:p>
            <a:r>
              <a:rPr lang="en-US" dirty="0" smtClean="0"/>
              <a:t>Counting the branches, it takes 25 calls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Fib()</a:t>
            </a:r>
            <a:r>
              <a:rPr lang="en-US" dirty="0" smtClean="0"/>
              <a:t> to calculate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Fib(6)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073" y="2514601"/>
            <a:ext cx="494347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324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Excessive Recursion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total number of additions required to calculate the </a:t>
            </a:r>
            <a:r>
              <a:rPr lang="en-US" i="1" dirty="0" smtClean="0"/>
              <a:t>n</a:t>
            </a:r>
            <a:r>
              <a:rPr lang="en-US" i="1" baseline="30000" dirty="0" smtClean="0"/>
              <a:t>th</a:t>
            </a:r>
            <a:r>
              <a:rPr lang="en-US" i="1" dirty="0" smtClean="0"/>
              <a:t> </a:t>
            </a:r>
            <a:r>
              <a:rPr lang="en-US" dirty="0" smtClean="0"/>
              <a:t>number can be shown to be Fib(n + 1) – 1 </a:t>
            </a:r>
          </a:p>
          <a:p>
            <a:r>
              <a:rPr lang="en-US" dirty="0" smtClean="0"/>
              <a:t>With two calls per addition, and the first call taken into account, the total number of calls is 2 ∙ Fib(n + 1) – 1</a:t>
            </a:r>
          </a:p>
          <a:p>
            <a:r>
              <a:rPr lang="en-US" dirty="0" smtClean="0"/>
              <a:t>Values of this are shown in the following table: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1300" dirty="0"/>
              <a:t>Fig. 5.9 Number of addition operations and number of recursive calls to calculate Fibonacci numbers.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3733801"/>
            <a:ext cx="495300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782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Excessive Recursion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that it takes almost 3 million calls to determine the 31</a:t>
            </a:r>
            <a:r>
              <a:rPr lang="en-US" baseline="30000" dirty="0" smtClean="0"/>
              <a:t>st </a:t>
            </a:r>
            <a:r>
              <a:rPr lang="en-US" dirty="0" smtClean="0"/>
              <a:t>Fibonacci number</a:t>
            </a:r>
          </a:p>
          <a:p>
            <a:r>
              <a:rPr lang="en-US" dirty="0" smtClean="0"/>
              <a:t>This exponential growth makes the algorithm unsuitable for anything but small values of n</a:t>
            </a:r>
          </a:p>
          <a:p>
            <a:r>
              <a:rPr lang="en-US" dirty="0" smtClean="0"/>
              <a:t>Fortunately there are acceptable iterative algorithms that can be used far more effectively</a:t>
            </a:r>
          </a:p>
          <a:p>
            <a:r>
              <a:rPr lang="en-US" dirty="0" smtClean="0"/>
              <a:t>However, there is an even more useful arithmetic technique, known as Binet’s formula, although first developed by Abraham de Moivre: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140241"/>
              </p:ext>
            </p:extLst>
          </p:nvPr>
        </p:nvGraphicFramePr>
        <p:xfrm>
          <a:off x="4876800" y="5257800"/>
          <a:ext cx="1879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4" imgW="1879560" imgH="838080" progId="">
                  <p:embed/>
                </p:oleObj>
              </mc:Choice>
              <mc:Fallback>
                <p:oleObj name="Equation" r:id="rId4" imgW="1879560" imgH="838080" progId="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257800"/>
                        <a:ext cx="1879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182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Excessive Recursion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formula,                             and</a:t>
            </a:r>
          </a:p>
          <a:p>
            <a:r>
              <a:rPr lang="en-US" dirty="0" smtClean="0"/>
              <a:t>Since the second term is between -1 and 0, it becomes very small as </a:t>
            </a:r>
            <a:r>
              <a:rPr lang="en-US" i="1" dirty="0" smtClean="0"/>
              <a:t>n</a:t>
            </a:r>
            <a:r>
              <a:rPr lang="en-US" dirty="0" smtClean="0"/>
              <a:t> grows, so it can be ignored in the formula, which becomes: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This can be rounded to the nearest integer to produce the Fibonacci number</a:t>
            </a:r>
          </a:p>
          <a:p>
            <a:r>
              <a:rPr lang="en-US" dirty="0" smtClean="0"/>
              <a:t>This formula also has a very straightforward implementation in code, using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ceil()</a:t>
            </a:r>
            <a:r>
              <a:rPr lang="en-US" dirty="0" smtClean="0"/>
              <a:t> function to round the result to the nearest integer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590309"/>
              </p:ext>
            </p:extLst>
          </p:nvPr>
        </p:nvGraphicFramePr>
        <p:xfrm>
          <a:off x="4343400" y="1544638"/>
          <a:ext cx="18796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4" imgW="1879560" imgH="558720" progId="">
                  <p:embed/>
                </p:oleObj>
              </mc:Choice>
              <mc:Fallback>
                <p:oleObj name="Equation" r:id="rId4" imgW="1879560" imgH="558720" progId="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544638"/>
                        <a:ext cx="1879600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887584"/>
              </p:ext>
            </p:extLst>
          </p:nvPr>
        </p:nvGraphicFramePr>
        <p:xfrm>
          <a:off x="6807200" y="1574800"/>
          <a:ext cx="1879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6" imgW="1879560" imgH="558720" progId="">
                  <p:embed/>
                </p:oleObj>
              </mc:Choice>
              <mc:Fallback>
                <p:oleObj name="Equation" r:id="rId6" imgW="1879560" imgH="558720" progId="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7200" y="1574800"/>
                        <a:ext cx="18796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1042"/>
              </p:ext>
            </p:extLst>
          </p:nvPr>
        </p:nvGraphicFramePr>
        <p:xfrm>
          <a:off x="4953000" y="3200400"/>
          <a:ext cx="14097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8" imgW="1409400" imgH="812520" progId="">
                  <p:embed/>
                </p:oleObj>
              </mc:Choice>
              <mc:Fallback>
                <p:oleObj name="Equation" r:id="rId8" imgW="1409400" imgH="812520" progId="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200400"/>
                        <a:ext cx="14097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812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Excessive Recursion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unsigned long deMoivreFib(unsigned long n) 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   return ceil(exp(n*log(1.6180339897)- 				   log(2.2360679775))-0.5);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00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 smtClean="0"/>
              <a:t>Backtracking</a:t>
            </a:r>
            <a:r>
              <a:rPr lang="en-US" dirty="0" smtClean="0"/>
              <a:t> is an approach to problem solving that uses a systematic search among possible pathways to a solution</a:t>
            </a:r>
          </a:p>
          <a:p>
            <a:r>
              <a:rPr lang="en-US" dirty="0" smtClean="0"/>
              <a:t>As each path is examined, if it is determined the pathway isn’t viable, it is discarded and the algorithm returns to the prior branch so that a different path can be explored</a:t>
            </a:r>
          </a:p>
          <a:p>
            <a:r>
              <a:rPr lang="en-US" dirty="0" smtClean="0"/>
              <a:t>Thus, the algorithm must be able to return to the previous position, and ensure that all pathways are examined</a:t>
            </a:r>
          </a:p>
          <a:p>
            <a:r>
              <a:rPr lang="en-US" dirty="0" smtClean="0"/>
              <a:t>Backtracking is used in a number of applications, including artificial intelligence, compiling, and optimization problems</a:t>
            </a:r>
          </a:p>
          <a:p>
            <a:r>
              <a:rPr lang="en-US" dirty="0" smtClean="0"/>
              <a:t>One classic application of this technique is known as </a:t>
            </a:r>
            <a:r>
              <a:rPr lang="en-US" b="1" i="1" dirty="0" smtClean="0"/>
              <a:t>The Eight Queens Problem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1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this problem, we try to place eight queens on a chessboard in such a way that no two queens attack each other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1200" dirty="0"/>
              <a:t>Fig. 5.11 The eight queens problem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422" y="2514601"/>
            <a:ext cx="607695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237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approach to solving this is to place one queen at a time, trying to make sure that the queens do not check each other</a:t>
            </a:r>
          </a:p>
          <a:p>
            <a:r>
              <a:rPr lang="en-US" dirty="0" smtClean="0"/>
              <a:t>If at any point a queen cannot be successfully placed, the algorithm backtracks to the placement of the previous queen</a:t>
            </a:r>
          </a:p>
          <a:p>
            <a:r>
              <a:rPr lang="en-US" dirty="0" smtClean="0"/>
              <a:t>This is then moved and the next queen is tried again</a:t>
            </a:r>
          </a:p>
          <a:p>
            <a:r>
              <a:rPr lang="en-US" dirty="0" smtClean="0"/>
              <a:t>If no successful arrangement </a:t>
            </a:r>
            <a:r>
              <a:rPr lang="en-US" dirty="0"/>
              <a:t>i</a:t>
            </a:r>
            <a:r>
              <a:rPr lang="en-US" dirty="0" smtClean="0"/>
              <a:t>s found, the algorithm backtracks further, adjusting the previous queen’s predecessor, etc.</a:t>
            </a:r>
          </a:p>
          <a:p>
            <a:r>
              <a:rPr lang="en-US" dirty="0" smtClean="0"/>
              <a:t>A pseudocode representation of the backtracking algorithm is shown in the next slide; the process is described in detail on pages 192 – 197, along with a C++ implementation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98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putQueen(row)</a:t>
            </a:r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for </a:t>
            </a:r>
            <a:r>
              <a:rPr lang="en-US" sz="2200" i="1" dirty="0">
                <a:latin typeface="Courier New" pitchFamily="49" charset="0"/>
                <a:cs typeface="Courier New" pitchFamily="49" charset="0"/>
              </a:rPr>
              <a:t>every position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col </a:t>
            </a:r>
            <a:r>
              <a:rPr lang="en-US" sz="2200" i="1" dirty="0">
                <a:latin typeface="Courier New" pitchFamily="49" charset="0"/>
                <a:cs typeface="Courier New" pitchFamily="49" charset="0"/>
              </a:rPr>
              <a:t>on the same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row</a:t>
            </a:r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sz="2200" i="1" dirty="0">
                <a:latin typeface="Courier New" pitchFamily="49" charset="0"/>
                <a:cs typeface="Courier New" pitchFamily="49" charset="0"/>
              </a:rPr>
              <a:t>position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col </a:t>
            </a:r>
            <a:r>
              <a:rPr lang="en-US" sz="2200" i="1" dirty="0">
                <a:latin typeface="Courier New" pitchFamily="49" charset="0"/>
                <a:cs typeface="Courier New" pitchFamily="49" charset="0"/>
              </a:rPr>
              <a:t>is available</a:t>
            </a:r>
          </a:p>
          <a:p>
            <a:pPr marL="0" indent="0">
              <a:buNone/>
            </a:pPr>
            <a:r>
              <a:rPr lang="en-US" sz="2200" i="1" dirty="0">
                <a:latin typeface="Courier New" pitchFamily="49" charset="0"/>
                <a:cs typeface="Courier New" pitchFamily="49" charset="0"/>
              </a:rPr>
              <a:t>	   place the next queen in position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col;</a:t>
            </a:r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   if (row &lt; 8)</a:t>
            </a:r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	putQueen(row+1);</a:t>
            </a:r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   else </a:t>
            </a:r>
            <a:r>
              <a:rPr lang="en-US" sz="2200" i="1" dirty="0">
                <a:latin typeface="Courier New" pitchFamily="49" charset="0"/>
                <a:cs typeface="Courier New" pitchFamily="49" charset="0"/>
              </a:rPr>
              <a:t>success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i="1" dirty="0">
                <a:latin typeface="Courier New" pitchFamily="49" charset="0"/>
                <a:cs typeface="Courier New" pitchFamily="49" charset="0"/>
              </a:rPr>
              <a:t>	   remove the queen from position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col;</a:t>
            </a:r>
          </a:p>
          <a:p>
            <a:r>
              <a:rPr lang="en-US" dirty="0" smtClean="0"/>
              <a:t>This algorithm will find all solutions, although some are symmetrical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941400" y="759240"/>
              <a:ext cx="10686240" cy="36568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1680" y="750960"/>
                <a:ext cx="10704600" cy="36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8492400" y="3834360"/>
              <a:ext cx="1291680" cy="7225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81600" y="3825000"/>
                <a:ext cx="1313640" cy="73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402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These discussions and examples have been on a theoretical basis</a:t>
            </a:r>
          </a:p>
          <a:p>
            <a:r>
              <a:rPr lang="en-US" dirty="0" smtClean="0"/>
              <a:t>From the standpoint of computer science, recursion occurs frequently in language definitions as well as programming</a:t>
            </a:r>
          </a:p>
          <a:p>
            <a:r>
              <a:rPr lang="en-US" dirty="0" smtClean="0"/>
              <a:t>Fortunately, the translation from specification to code is fairly straightforward; consider a factorial function in C++: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unsigned int factorial (unsigned int n){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   if (n == 0)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      return 1;</a:t>
            </a:r>
          </a:p>
          <a:p>
            <a:pPr marL="0" indent="0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   else return n * factorial (n – 1);</a:t>
            </a:r>
          </a:p>
          <a:p>
            <a:pPr marL="0" indent="0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8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foregoing discussion has provided us with some insight into the use of recursion as a programming tool</a:t>
            </a:r>
          </a:p>
          <a:p>
            <a:r>
              <a:rPr lang="en-US" dirty="0" smtClean="0"/>
              <a:t>While there are no specific rules that require we use or avoid recursion in any particular situation, we can develop some general guidelines</a:t>
            </a:r>
          </a:p>
          <a:p>
            <a:r>
              <a:rPr lang="en-US" dirty="0" smtClean="0"/>
              <a:t>For example, recursion is generally less efficient than the iterative equivalent</a:t>
            </a:r>
          </a:p>
          <a:p>
            <a:r>
              <a:rPr lang="en-US" dirty="0" smtClean="0"/>
              <a:t>However, if the difference in execution times is fairly small, other factors such as clarity, simplicity, and readability may be taken into account</a:t>
            </a:r>
          </a:p>
          <a:p>
            <a:r>
              <a:rPr lang="en-US" dirty="0" smtClean="0"/>
              <a:t>Recursion often is more faithful to the algorithm’s logic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10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task of converting recursive algorithms into their iterative equivalents can often be difficult to perform</a:t>
            </a:r>
          </a:p>
          <a:p>
            <a:r>
              <a:rPr lang="en-US" dirty="0" smtClean="0"/>
              <a:t>As we saw with nontail recursion, we frequently have to explicitly implement stack handling to handle the runtime stack processing incorporated into the recursive form</a:t>
            </a:r>
          </a:p>
          <a:p>
            <a:r>
              <a:rPr lang="en-US" dirty="0" smtClean="0"/>
              <a:t>Again, this may require analysis and judgment by the programmer to determine the best course of action</a:t>
            </a:r>
          </a:p>
          <a:p>
            <a:r>
              <a:rPr lang="en-US" dirty="0" smtClean="0"/>
              <a:t>The text suggests a couple of situations where iterative versions are preferable to recursive ones</a:t>
            </a:r>
          </a:p>
          <a:p>
            <a:r>
              <a:rPr lang="en-US" dirty="0" smtClean="0"/>
              <a:t>First, real-time systems, with their stringent time requirements, benefit by the faster response of iterative code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4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situation occurs in programs that are repeatedly executed, such as compilers</a:t>
            </a:r>
          </a:p>
          <a:p>
            <a:r>
              <a:rPr lang="en-US" dirty="0" smtClean="0"/>
              <a:t>However, even these cases may be changed if the hardware or operating environment of the algorithm supports processing that speeds the recursive algorithm (consider a hardware supported stack)</a:t>
            </a:r>
          </a:p>
          <a:p>
            <a:r>
              <a:rPr lang="en-US" dirty="0" smtClean="0"/>
              <a:t>Sometimes the best way to decide which version to use relies simply on coding both forms and testing them</a:t>
            </a:r>
          </a:p>
          <a:p>
            <a:r>
              <a:rPr lang="en-US" dirty="0" smtClean="0"/>
              <a:t>This is especially true in cases involving tail recursion, where the recursive version may be faster, and with nontail recursion where use a stack cannot be eliminated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place where recursion must be examined carefully is when excessive, repeated calculations occur to obtain results</a:t>
            </a:r>
          </a:p>
          <a:p>
            <a:r>
              <a:rPr lang="en-US" dirty="0" smtClean="0"/>
              <a:t>The discussion of the Fibonacci sequence illustrated this concern</a:t>
            </a:r>
          </a:p>
          <a:p>
            <a:r>
              <a:rPr lang="en-US" dirty="0" smtClean="0"/>
              <a:t>Often, drawing a call tree such as figure 5.8 can be helpful</a:t>
            </a:r>
          </a:p>
          <a:p>
            <a:r>
              <a:rPr lang="en-US" dirty="0" smtClean="0"/>
              <a:t>Trees with a large number of levels can threaten stack overflow problems</a:t>
            </a:r>
          </a:p>
          <a:p>
            <a:r>
              <a:rPr lang="en-US" dirty="0" smtClean="0"/>
              <a:t>On the other hand, shallow, “bushy” trees may indicate a suitable recursive candidate, provided the number of repetitions is reasonable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9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Complexity for Recursive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Summations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Master's Theorem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 smtClean="0"/>
              <a:t>Visualisations</a:t>
            </a:r>
            <a:r>
              <a:rPr lang="en-US" dirty="0" smtClean="0"/>
              <a:t> with Trees and Fractals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4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Two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Merge the two lists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2,3,5,6</a:t>
            </a:r>
            <a:r>
              <a:rPr lang="en-US" dirty="0" smtClean="0"/>
              <a:t> 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1,4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 descr="table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1" y="3200400"/>
            <a:ext cx="7445111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3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of Merge Sort</a:t>
            </a:r>
            <a:r>
              <a:rPr lang="lv-LV" dirty="0" smtClean="0"/>
              <a:t> –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Complexity of Merge Sort</a:t>
            </a:r>
            <a:r>
              <a:rPr lang="en-US" sz="2400" dirty="0" smtClean="0"/>
              <a:t>:  The number of comparisons needed to merge  a list with </a:t>
            </a:r>
            <a:r>
              <a:rPr lang="en-US" sz="2400" i="1" dirty="0" smtClean="0"/>
              <a:t>n</a:t>
            </a:r>
            <a:r>
              <a:rPr lang="en-US" sz="2400" dirty="0" smtClean="0"/>
              <a:t> elements is </a:t>
            </a:r>
            <a:r>
              <a:rPr lang="en-US" sz="2400" i="1" dirty="0" smtClean="0"/>
              <a:t>O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dirty="0" smtClean="0"/>
              <a:t> log </a:t>
            </a:r>
            <a:r>
              <a:rPr lang="en-US" sz="2400" i="1" dirty="0" smtClean="0"/>
              <a:t>n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For simplicity, assume that </a:t>
            </a:r>
            <a:r>
              <a:rPr lang="en-US" sz="2400" i="1" dirty="0" smtClean="0"/>
              <a:t>n</a:t>
            </a:r>
            <a:r>
              <a:rPr lang="en-US" sz="2400" dirty="0" smtClean="0"/>
              <a:t> is a power of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/>
              <a:t>, say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baseline="30000" dirty="0" smtClean="0"/>
              <a:t>m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At the end of the splitting process, we have a binary tree with   </a:t>
            </a:r>
            <a:r>
              <a:rPr lang="en-US" sz="2400" i="1" dirty="0" smtClean="0"/>
              <a:t>m</a:t>
            </a:r>
            <a:r>
              <a:rPr lang="en-US" sz="2400" dirty="0" smtClean="0"/>
              <a:t> levels, and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baseline="30000" dirty="0" smtClean="0"/>
              <a:t>m</a:t>
            </a:r>
            <a:r>
              <a:rPr lang="en-US" sz="2400" dirty="0" smtClean="0"/>
              <a:t>  lists with one element at level  </a:t>
            </a:r>
            <a:r>
              <a:rPr lang="en-US" sz="2400" i="1" dirty="0" smtClean="0"/>
              <a:t>m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merging process begins at level m with the pairs of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2</a:t>
            </a:r>
            <a:r>
              <a:rPr lang="en-US" sz="2400" i="1" baseline="30000" dirty="0" smtClean="0"/>
              <a:t>m </a:t>
            </a:r>
            <a:r>
              <a:rPr lang="en-US" sz="2400" dirty="0" smtClean="0"/>
              <a:t>lists with one element combined into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baseline="30000" dirty="0" smtClean="0"/>
              <a:t>m</a:t>
            </a:r>
            <a:r>
              <a:rPr lang="en-US" sz="2400" i="1" baseline="30000" dirty="0" smtClean="0">
                <a:latin typeface="Cambria Math"/>
                <a:ea typeface="Cambria Math"/>
              </a:rPr>
              <a:t>−</a:t>
            </a:r>
            <a:r>
              <a:rPr lang="en-US" sz="2400" baseline="30000" dirty="0" smtClean="0">
                <a:latin typeface="Cambria Math"/>
                <a:ea typeface="Cambria Math"/>
              </a:rPr>
              <a:t>1</a:t>
            </a:r>
            <a:r>
              <a:rPr lang="en-US" sz="2400" i="1" baseline="30000" dirty="0" smtClean="0"/>
              <a:t> </a:t>
            </a:r>
            <a:r>
              <a:rPr lang="en-US" sz="2400" dirty="0" smtClean="0"/>
              <a:t>lists of two elements. Each merger takes two one comparison.</a:t>
            </a:r>
          </a:p>
          <a:p>
            <a:r>
              <a:rPr lang="en-US" sz="2400" dirty="0" smtClean="0"/>
              <a:t>The procedure continues , at each level (</a:t>
            </a:r>
            <a:r>
              <a:rPr lang="en-US" sz="2400" i="1" dirty="0" smtClean="0"/>
              <a:t>k</a:t>
            </a:r>
            <a:r>
              <a:rPr lang="en-US" sz="2400" dirty="0" smtClean="0"/>
              <a:t> = </a:t>
            </a:r>
            <a:r>
              <a:rPr lang="en-US" sz="2400" i="1" dirty="0" smtClean="0"/>
              <a:t>m</a:t>
            </a:r>
            <a:r>
              <a:rPr lang="en-US" sz="2400" dirty="0" smtClean="0"/>
              <a:t>,  </a:t>
            </a:r>
            <a:r>
              <a:rPr lang="en-US" sz="2400" i="1" dirty="0" smtClean="0"/>
              <a:t>m</a:t>
            </a:r>
            <a:r>
              <a:rPr lang="en-US" sz="2400" dirty="0" smtClean="0">
                <a:latin typeface="Cambria Math"/>
                <a:ea typeface="Cambria Math"/>
              </a:rPr>
              <a:t>−1,</a:t>
            </a:r>
            <a:r>
              <a:rPr lang="en-US" sz="2400" dirty="0" smtClean="0"/>
              <a:t> </a:t>
            </a:r>
            <a:r>
              <a:rPr lang="en-US" sz="2400" i="1" dirty="0" smtClean="0"/>
              <a:t>m</a:t>
            </a:r>
            <a:r>
              <a:rPr lang="en-US" sz="2400" dirty="0" smtClean="0">
                <a:latin typeface="Cambria Math"/>
                <a:ea typeface="Cambria Math"/>
              </a:rPr>
              <a:t>−1,…,3,2,1)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baseline="30000" dirty="0" smtClean="0"/>
              <a:t>k </a:t>
            </a:r>
            <a:r>
              <a:rPr lang="en-US" sz="2400" dirty="0" smtClean="0"/>
              <a:t>lists with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baseline="30000" dirty="0" smtClean="0"/>
              <a:t>m</a:t>
            </a:r>
            <a:r>
              <a:rPr lang="en-US" sz="2400" i="1" baseline="30000" dirty="0" smtClean="0">
                <a:latin typeface="Cambria Math"/>
                <a:ea typeface="Cambria Math"/>
              </a:rPr>
              <a:t>−k</a:t>
            </a:r>
            <a:r>
              <a:rPr lang="en-US" sz="2400" dirty="0" smtClean="0"/>
              <a:t>  elements are merged into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baseline="30000" dirty="0" smtClean="0"/>
              <a:t>k</a:t>
            </a:r>
            <a:r>
              <a:rPr lang="en-US" sz="2400" i="1" baseline="30000" dirty="0" smtClean="0">
                <a:latin typeface="Cambria Math"/>
                <a:ea typeface="Cambria Math"/>
              </a:rPr>
              <a:t>−</a:t>
            </a:r>
            <a:r>
              <a:rPr lang="en-US" sz="2400" baseline="30000" dirty="0" smtClean="0">
                <a:latin typeface="Cambria Math"/>
                <a:ea typeface="Cambria Math"/>
              </a:rPr>
              <a:t>1</a:t>
            </a:r>
            <a:r>
              <a:rPr lang="en-US" sz="2400" dirty="0" smtClean="0"/>
              <a:t> lists, with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baseline="30000" dirty="0" smtClean="0"/>
              <a:t>m</a:t>
            </a:r>
            <a:r>
              <a:rPr lang="en-US" sz="2400" i="1" baseline="30000" dirty="0" smtClean="0">
                <a:latin typeface="Cambria Math"/>
                <a:ea typeface="Cambria Math"/>
              </a:rPr>
              <a:t>−k + </a:t>
            </a:r>
            <a:r>
              <a:rPr lang="en-US" sz="2400" baseline="30000" dirty="0" smtClean="0">
                <a:latin typeface="Cambria Math"/>
                <a:ea typeface="Cambria Math"/>
              </a:rPr>
              <a:t>1</a:t>
            </a:r>
            <a:r>
              <a:rPr lang="en-US" sz="2400" dirty="0" smtClean="0"/>
              <a:t>  elements at level </a:t>
            </a:r>
            <a:r>
              <a:rPr lang="en-US" sz="2400" i="1" dirty="0" smtClean="0"/>
              <a:t>k</a:t>
            </a:r>
            <a:r>
              <a:rPr lang="en-US" sz="2400" dirty="0" smtClean="0">
                <a:latin typeface="Cambria Math"/>
                <a:ea typeface="Cambria Math"/>
              </a:rPr>
              <a:t>−1</a:t>
            </a:r>
            <a:r>
              <a:rPr lang="en-US" sz="2400" dirty="0" smtClean="0"/>
              <a:t>.</a:t>
            </a:r>
            <a:endParaRPr lang="lv-LV" sz="2400" dirty="0" smtClean="0"/>
          </a:p>
          <a:p>
            <a:r>
              <a:rPr lang="en-US" sz="2400" dirty="0" smtClean="0"/>
              <a:t>We know (by the complexity of the merge subroutine) that  each merger takes at most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baseline="30000" dirty="0" smtClean="0"/>
              <a:t>m</a:t>
            </a:r>
            <a:r>
              <a:rPr lang="en-US" sz="2400" i="1" baseline="30000" dirty="0" smtClean="0">
                <a:latin typeface="Cambria Math"/>
                <a:ea typeface="Cambria Math"/>
              </a:rPr>
              <a:t>−k</a:t>
            </a:r>
            <a:r>
              <a:rPr lang="en-US" sz="2400" dirty="0" smtClean="0"/>
              <a:t> +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2</a:t>
            </a:r>
            <a:r>
              <a:rPr lang="en-US" sz="2400" i="1" baseline="30000" dirty="0" smtClean="0"/>
              <a:t>m</a:t>
            </a:r>
            <a:r>
              <a:rPr lang="en-US" sz="2400" i="1" baseline="30000" dirty="0" smtClean="0">
                <a:latin typeface="Cambria Math"/>
                <a:ea typeface="Cambria Math"/>
              </a:rPr>
              <a:t>−k</a:t>
            </a:r>
            <a:r>
              <a:rPr lang="en-US" sz="2400" dirty="0" smtClean="0"/>
              <a:t>  </a:t>
            </a:r>
            <a:r>
              <a:rPr lang="en-US" sz="2400" dirty="0" smtClean="0">
                <a:latin typeface="Cambria Math"/>
                <a:ea typeface="Cambria Math"/>
              </a:rPr>
              <a:t>− 1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baseline="30000" dirty="0" smtClean="0"/>
              <a:t>m</a:t>
            </a:r>
            <a:r>
              <a:rPr lang="en-US" sz="2400" i="1" baseline="30000" dirty="0" smtClean="0">
                <a:latin typeface="Cambria Math"/>
                <a:ea typeface="Cambria Math"/>
              </a:rPr>
              <a:t>−k</a:t>
            </a:r>
            <a:r>
              <a:rPr lang="en-US" sz="2400" baseline="30000" dirty="0" smtClean="0">
                <a:latin typeface="Cambria Math"/>
                <a:ea typeface="Cambria Math"/>
              </a:rPr>
              <a:t>+</a:t>
            </a:r>
            <a:r>
              <a:rPr lang="en-US" sz="2400" i="1" baseline="30000" dirty="0" smtClean="0">
                <a:latin typeface="Cambria Math"/>
                <a:ea typeface="Cambria Math"/>
              </a:rPr>
              <a:t> </a:t>
            </a:r>
            <a:r>
              <a:rPr lang="en-US" sz="2400" baseline="30000" dirty="0" smtClean="0">
                <a:latin typeface="Cambria Math"/>
                <a:ea typeface="Cambria Math"/>
              </a:rPr>
              <a:t>1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mbria Math"/>
                <a:ea typeface="Cambria Math"/>
              </a:rPr>
              <a:t>− 1 comparisons.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644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of Merge Sort</a:t>
            </a:r>
            <a:r>
              <a:rPr lang="lv-LV" dirty="0" smtClean="0"/>
              <a:t> –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Summing over the number of comparisons at each level, shows that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because </a:t>
            </a:r>
            <a:r>
              <a:rPr lang="en-US" i="1" dirty="0" smtClean="0"/>
              <a:t>m</a:t>
            </a:r>
            <a:r>
              <a:rPr lang="en-US" dirty="0" smtClean="0"/>
              <a:t> = log </a:t>
            </a:r>
            <a:r>
              <a:rPr lang="en-US" i="1" dirty="0" smtClean="0"/>
              <a:t>n</a:t>
            </a:r>
            <a:r>
              <a:rPr lang="en-US" dirty="0" smtClean="0"/>
              <a:t> and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/>
              <a:t>m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(The expression                   </a:t>
            </a:r>
            <a:r>
              <a:rPr lang="lv-LV" dirty="0" smtClean="0"/>
              <a:t> </a:t>
            </a:r>
            <a:r>
              <a:rPr lang="en-US" dirty="0" smtClean="0"/>
              <a:t>in the formula above  is evaluated as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m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− 1</a:t>
            </a:r>
            <a:r>
              <a:rPr lang="en-US" dirty="0" smtClean="0"/>
              <a:t>  using the formula for the sum of the terms of a geometric progression, from 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2.4</a:t>
            </a:r>
            <a:r>
              <a:rPr lang="en-US" dirty="0" smtClean="0"/>
              <a:t>.)</a:t>
            </a:r>
          </a:p>
          <a:p>
            <a:r>
              <a:rPr lang="en-US" dirty="0" smtClean="0"/>
              <a:t>In Chapter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/>
              <a:t>, we’ll see that the fastest comparison-based sorting algorithms have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 log </a:t>
            </a:r>
            <a:r>
              <a:rPr lang="en-US" i="1" dirty="0" smtClean="0"/>
              <a:t>n</a:t>
            </a:r>
            <a:r>
              <a:rPr lang="en-US" dirty="0" smtClean="0"/>
              <a:t>) time complexity. So, merge sort achieves the best possible big-</a:t>
            </a:r>
            <a:r>
              <a:rPr lang="en-US" i="1" dirty="0" smtClean="0"/>
              <a:t>O</a:t>
            </a:r>
            <a:r>
              <a:rPr lang="en-US" dirty="0" smtClean="0"/>
              <a:t> estimate of time complexity.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463986" y="2404504"/>
            <a:ext cx="8990594" cy="724286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325393" y="3669593"/>
            <a:ext cx="1309573" cy="33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Factorial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Compute factorial n!</a:t>
            </a:r>
          </a:p>
          <a:p>
            <a:pPr marL="0" indent="0">
              <a:buNone/>
            </a:pPr>
            <a:r>
              <a:rPr lang="lv-LV" sz="2400" b="1" u="sng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 b="1" u="sng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actorial</a:t>
            </a:r>
            <a:r>
              <a:rPr lang="lv-LV" sz="2400" b="1" u="sng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(n)</a:t>
            </a:r>
            <a:r>
              <a:rPr lang="en-US" sz="2400" b="1" u="sng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lv-LV" sz="2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lv-LV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lv-LV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= </a:t>
            </a:r>
            <a:r>
              <a:rPr lang="lv-LV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24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lv-LV" sz="2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lv-LV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lv-LV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lv-LV" sz="2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endParaRPr lang="lv-LV"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lv-LV" sz="2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lv-LV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actorial</a:t>
            </a:r>
            <a:r>
              <a:rPr lang="lv-LV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(n-1</a:t>
            </a:r>
            <a:r>
              <a:rPr lang="lv-LV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)*n</a:t>
            </a:r>
          </a:p>
          <a:p>
            <a:pPr marL="0" indent="0">
              <a:buNone/>
            </a:pPr>
            <a:endParaRPr lang="lv-LV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Assume that the problem size is the number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itself.</a:t>
                </a:r>
                <a:endParaRPr lang="lv-LV" dirty="0"/>
              </a:p>
              <a:p>
                <a:r>
                  <a:rPr lang="en-US" dirty="0" smtClean="0"/>
                  <a:t>The basic operation to be counted is multiplication. 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−1) + 1</m:t>
                    </m:r>
                  </m:oMath>
                </a14:m>
                <a:r>
                  <a:rPr lang="lv-LV" dirty="0"/>
                  <a:t>, </a:t>
                </a:r>
                <a:r>
                  <a:rPr lang="en-US" dirty="0" smtClean="0"/>
                  <a:t>if</a:t>
                </a:r>
                <a:r>
                  <a:rPr lang="lv-LV" dirty="0" smtClean="0"/>
                  <a:t>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 smtClean="0"/>
                  <a:t>Moreover,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(0) =1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/>
                  <a:t>Not realistic, if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is large.</a:t>
                </a:r>
                <a:endParaRPr lang="en-US" dirty="0"/>
              </a:p>
              <a:p>
                <a:endParaRPr lang="lv-LV" dirty="0"/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203" t="-1630" b="-9926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41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Multiplications in Factorial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−1)+1=[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−2)+1]+1=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−2)+2=[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−3)+1]+2=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−3)+3.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 smtClean="0"/>
                  <a:t>(Here we use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−1) =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−2)+1 </m:t>
                    </m:r>
                  </m:oMath>
                </a14:m>
                <a:r>
                  <a:rPr lang="pt-BR" dirty="0" smtClean="0"/>
                  <a:t>and 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−2) =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−3)+1</m:t>
                    </m:r>
                  </m:oMath>
                </a14:m>
                <a:r>
                  <a:rPr lang="pt-BR" dirty="0" smtClean="0"/>
                  <a:t>.)</a:t>
                </a:r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Therefore,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</a:t>
                </a:r>
                <a:r>
                  <a:rPr lang="pt-BR" dirty="0" smtClean="0"/>
                  <a:t>what could be proven by induction. </a:t>
                </a: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−1)+1 = … = 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 = … =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(0) + 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 = 0 + 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03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the code is simple, the underlying ideas supporting its operation are quite involved</a:t>
            </a:r>
          </a:p>
          <a:p>
            <a:r>
              <a:rPr lang="en-US" dirty="0" smtClean="0"/>
              <a:t>Fortunately, most modern programming languages incorporate mechanisms to support the use of recursion, making it transparent to the user</a:t>
            </a:r>
          </a:p>
          <a:p>
            <a:r>
              <a:rPr lang="en-US" dirty="0" smtClean="0"/>
              <a:t>Typically, recursion is supported through use of the runtime stack</a:t>
            </a:r>
          </a:p>
          <a:p>
            <a:r>
              <a:rPr lang="en-US" dirty="0" smtClean="0"/>
              <a:t>So to get a clearer understanding of recursion, we will look at how function calls are processed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5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Recursive Algorithm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Determine the parameter for the input data size.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Determine the basic operation of the algorithm.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Check, if the number of basic operations depends only on the input data size.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the recurrent equalities to express the count of basic operations.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Try to solve the recurrence – express it with explicit formula.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solving is difficult, we can use the theorem explained before.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09428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simple recurrences</a:t>
            </a:r>
            <a:endParaRPr lang="lv-LV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algorithms are based on this idea: </a:t>
            </a:r>
          </a:p>
          <a:p>
            <a:r>
              <a:rPr lang="en-US" dirty="0" smtClean="0"/>
              <a:t>Divide the big problem into smaller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r>
              <a:rPr lang="en-US" dirty="0" smtClean="0"/>
              <a:t>Solve the </a:t>
            </a:r>
            <a:r>
              <a:rPr lang="en-US" dirty="0" err="1" smtClean="0"/>
              <a:t>subproblems</a:t>
            </a:r>
            <a:r>
              <a:rPr lang="en-US" dirty="0" smtClean="0"/>
              <a:t> and combine them into the larger solution.</a:t>
            </a:r>
          </a:p>
          <a:p>
            <a:r>
              <a:rPr lang="en-US" dirty="0" smtClean="0"/>
              <a:t>Runtime depends on:</a:t>
            </a:r>
          </a:p>
          <a:p>
            <a:pPr lvl="1"/>
            <a:r>
              <a:rPr lang="en-US" dirty="0" smtClean="0"/>
              <a:t>The size and the count of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pPr lvl="1"/>
            <a:r>
              <a:rPr lang="en-US" dirty="0" smtClean="0"/>
              <a:t>The time of decomposition (and re-assembly)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mention 5 examples of recurrences that appear in analysis of real algorithms.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83502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Example</a:t>
            </a:r>
            <a:r>
              <a:rPr lang="en-US" dirty="0" smtClean="0"/>
              <a:t> 1</a:t>
            </a:r>
            <a:r>
              <a:rPr lang="lv-LV" dirty="0" smtClean="0"/>
              <a:t>: Recurrence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Algorithm subdivides the input into two parts and works on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one part</a:t>
                </a:r>
                <a:r>
                  <a:rPr lang="en-US" dirty="0" smtClean="0"/>
                  <a:t> only.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The cost of subdividing is proportional to the input 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. </a:t>
                </a:r>
                <a:endParaRPr lang="lv-LV" dirty="0"/>
              </a:p>
              <a:p>
                <a:pPr marL="0" indent="0">
                  <a:buNone/>
                </a:pPr>
                <a:r>
                  <a:rPr lang="en-US" b="1" dirty="0" smtClean="0"/>
                  <a:t>Recurrence equation: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i="1" dirty="0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b="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rgbClr val="0033CC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dirty="0" smtClean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(1)=0</m:t>
                    </m:r>
                  </m:oMath>
                </a14:m>
                <a:r>
                  <a:rPr lang="en-US" dirty="0" smtClean="0">
                    <a:solidFill>
                      <a:srgbClr val="0033CC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Estimate: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about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 t="-118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Example</a:t>
            </a:r>
            <a:r>
              <a:rPr lang="en-US" dirty="0" smtClean="0"/>
              <a:t> 2</a:t>
            </a:r>
            <a:r>
              <a:rPr lang="lv-LV" dirty="0" smtClean="0"/>
              <a:t>: Recurrence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Algorithm subdivides the input into two parts and works on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both</a:t>
                </a:r>
                <a:r>
                  <a:rPr lang="en-US" dirty="0" smtClean="0"/>
                  <a:t> parts.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The cost of subdividing is proportional to the input 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. </a:t>
                </a:r>
                <a:endParaRPr lang="lv-LV" dirty="0"/>
              </a:p>
              <a:p>
                <a:pPr marL="0" indent="0">
                  <a:buNone/>
                </a:pPr>
                <a:r>
                  <a:rPr lang="en-US" b="1" dirty="0" smtClean="0"/>
                  <a:t>Recurrence equation: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i="1" dirty="0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b="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rgbClr val="0033CC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dirty="0" smtClean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(1)=0</m:t>
                    </m:r>
                  </m:oMath>
                </a14:m>
                <a:r>
                  <a:rPr lang="en-US" dirty="0" smtClean="0">
                    <a:solidFill>
                      <a:srgbClr val="0033CC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Estimate: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about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Application:</a:t>
                </a:r>
                <a:r>
                  <a:rPr lang="en-US" dirty="0" smtClean="0"/>
                  <a:t> Sorting by </a:t>
                </a:r>
                <a:r>
                  <a:rPr lang="en-US" dirty="0" err="1" smtClean="0"/>
                  <a:t>MergeSort</a:t>
                </a:r>
                <a:r>
                  <a:rPr lang="en-US" dirty="0" smtClean="0"/>
                  <a:t>.</a:t>
                </a:r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221" b="-126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83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Master Theorem: General Recurrence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lv-LV" b="1" dirty="0" smtClean="0"/>
                  <a:t>Theorem (CLR book; also </a:t>
                </a:r>
                <a:r>
                  <a:rPr lang="en-US" b="1" dirty="0"/>
                  <a:t>Jon Bentley, Dorothea Haken, </a:t>
                </a:r>
                <a:r>
                  <a:rPr lang="en-US" b="1" dirty="0" smtClean="0"/>
                  <a:t>James Saxe</a:t>
                </a:r>
                <a:r>
                  <a:rPr lang="lv-LV" b="1" dirty="0" smtClean="0"/>
                  <a:t>, 1980)</a:t>
                </a:r>
              </a:p>
              <a:p>
                <a:pPr marL="0" indent="0">
                  <a:buNone/>
                </a:pPr>
                <a:r>
                  <a:rPr lang="lv-LV" dirty="0" smtClean="0"/>
                  <a:t>For all integers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lv-LV" dirty="0" smtClean="0"/>
                  <a:t>,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lv-LV" dirty="0" smtClean="0"/>
                  <a:t>,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lv-LV" dirty="0" smtClean="0"/>
                  <a:t>,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′≥0</m:t>
                    </m:r>
                  </m:oMath>
                </a14:m>
                <a:r>
                  <a:rPr lang="lv-LV" dirty="0" smtClean="0"/>
                  <a:t>,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lv-LV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lv-LV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nor/>
                      </m:rPr>
                      <a:rPr lang="lv-LV" dirty="0"/>
                      <m:t>−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lv-LV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lv-LV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lv-LV" dirty="0" smtClean="0"/>
                  <a:t> 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lv-LV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⌊"/>
                          <m:endChr m:val="⌋"/>
                          <m:ctrlPr>
                            <a:rPr lang="lv-LV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−1</m:t>
                              </m:r>
                            </m:e>
                          </m:d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1) /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lv-LV" dirty="0" smtClean="0"/>
              </a:p>
              <a:p>
                <a:pPr marL="0" indent="0">
                  <a:buNone/>
                </a:pPr>
                <a:r>
                  <a:rPr lang="lv-LV" dirty="0" smtClean="0"/>
                  <a:t>The recurrent relation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lv-LV" dirty="0" smtClean="0"/>
                  <a:t>, if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lv-LV" dirty="0" smtClean="0"/>
                  <a:t>   and  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lv-LV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lv-LV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lv-LV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  <m: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lv-LV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lv-LV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lv-LV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lv-LV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lv-LV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lv-LV" dirty="0" smtClean="0"/>
                  <a:t>, if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lv-LV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lv-LV" dirty="0" smtClean="0"/>
                  <a:t> has solution: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lv-LV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lv-LV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lv-LV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lv-LV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lv-LV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lv-LV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lv-LV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brk m:alnAt="7"/>
                                  </m:rP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func>
                                  <m:funcPr>
                                    <m:ctrlPr>
                                      <a:rPr lang="lv-LV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lv-LV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lv-LV" b="0" i="0" smtClean="0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lv-LV" b="0" i="0" smtClean="0">
                                            <a:latin typeface="Cambria Math" panose="02040503050406030204" pitchFamily="18" charset="0"/>
                                          </a:rPr>
                                          <m:t>og</m:t>
                                        </m:r>
                                      </m:e>
                                      <m:sub>
                                        <m:r>
                                          <a:rPr lang="lv-LV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lv-LV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   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lv-LV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lv-LV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lv-LV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lv-LV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lv-LV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p>
                                    </m:sSup>
                                    <m:r>
                                      <a:rPr lang="lv-LV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func>
                                      <m:funcPr>
                                        <m:ctrlPr>
                                          <a:rPr lang="lv-LV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lv-LV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lv-LV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lv-LV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lv-LV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lv-LV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lv-LV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lv-LV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lv-LV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lv-LV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lv-LV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lv-LV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func>
                                          <m:funcPr>
                                            <m:ctrlPr>
                                              <a:rPr lang="lv-LV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sSub>
                                              <m:sSubPr>
                                                <m:ctrlPr>
                                                  <a:rPr lang="lv-LV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lv-LV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log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lv-LV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sub>
                                            </m:sSub>
                                          </m:fName>
                                          <m:e>
                                            <m:r>
                                              <a:rPr lang="lv-LV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func>
                                      </m:sup>
                                    </m:sSup>
                                  </m:e>
                                </m:d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lv-LV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unc>
                                  <m:funcPr>
                                    <m:ctrlPr>
                                      <a:rPr lang="lv-LV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lv-LV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lv-LV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lv-LV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lv-LV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1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Notation in Master's Theorem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dirty="0" smtClean="0"/>
                  <a:t> – the size of problem</a:t>
                </a:r>
                <a:endParaRPr lang="lv-LV" dirty="0"/>
              </a:p>
              <a:p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lv-LV" dirty="0" smtClean="0"/>
                  <a:t> – time required for small (indivisible) subproblems.</a:t>
                </a:r>
              </a:p>
              <a:p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lv-LV" dirty="0" smtClean="0"/>
                  <a:t>– the number of subproblems.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lv-LV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lv-LV" dirty="0"/>
                  <a:t> </a:t>
                </a:r>
                <a:r>
                  <a:rPr lang="lv-LV" dirty="0" smtClean="0"/>
                  <a:t>– the size of subproblems</a:t>
                </a:r>
                <a:endParaRPr lang="lv-LV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lv-LV" dirty="0" smtClean="0"/>
                  <a:t> – time required to combine the results of subproblems.</a:t>
                </a:r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00" t="-118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72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>
                <a:hlinkClick r:id="rId2"/>
              </a:rPr>
              <a:t>https://</a:t>
            </a:r>
            <a:r>
              <a:rPr lang="lv-LV" dirty="0" smtClean="0">
                <a:hlinkClick r:id="rId2"/>
              </a:rPr>
              <a:t>github.com/kapsitis/lu-datastructures-workspace/blob/main/task-bears/README.md</a:t>
            </a:r>
            <a:endParaRPr lang="en-US" dirty="0" smtClean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25128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Recursive Algorithms</a:t>
            </a:r>
          </a:p>
          <a:p>
            <a:r>
              <a:rPr lang="en-US" dirty="0" smtClean="0"/>
              <a:t>Proving Recursive Algorithms Correct</a:t>
            </a:r>
          </a:p>
          <a:p>
            <a:r>
              <a:rPr lang="en-US" dirty="0" smtClean="0"/>
              <a:t>Recursion and Iteration (</a:t>
            </a:r>
            <a:r>
              <a:rPr lang="en-US" i="1" dirty="0" smtClean="0"/>
              <a:t>not yet included in overheads</a:t>
            </a:r>
            <a:r>
              <a:rPr lang="en-US" dirty="0" smtClean="0"/>
              <a:t>)</a:t>
            </a:r>
          </a:p>
          <a:p>
            <a:r>
              <a:rPr lang="en-US" dirty="0" smtClean="0"/>
              <a:t>Merge Sort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16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An algorithm is called </a:t>
            </a:r>
            <a:r>
              <a:rPr lang="en-US" i="1" dirty="0" smtClean="0"/>
              <a:t>recursive</a:t>
            </a:r>
            <a:r>
              <a:rPr lang="en-US" dirty="0" smtClean="0"/>
              <a:t> if it solves a problem by reducing it to an instance of the same problem with smaller input.</a:t>
            </a:r>
          </a:p>
          <a:p>
            <a:r>
              <a:rPr lang="en-US" dirty="0" smtClean="0"/>
              <a:t>For the algorithm to terminate, the instance of the problem must eventually be reduced to some initial case for which the solution is known.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5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\sum_{k = 1}^{m} 2^{k-1}(2^{m-k + 1} - 1) = \sum_{k = 1} ^{m}2^{m} - \sum_{k = 1}^{m}2^{k-1} = m2^{m} - (2^{m} - 1) = n \;\mbox{log}\; n - n + 1,$$&#10;&#10;&#10;\end{document}"/>
  <p:tag name="IGUANATEXSIZE" val="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sum_{k = 1}^{m}2^{k-1}$&#10;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5672</Words>
  <Application>Microsoft Office PowerPoint</Application>
  <PresentationFormat>Widescreen</PresentationFormat>
  <Paragraphs>740</Paragraphs>
  <Slides>76</Slides>
  <Notes>51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4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Equation</vt:lpstr>
      <vt:lpstr>Recursion</vt:lpstr>
      <vt:lpstr>Recursive Definitions</vt:lpstr>
      <vt:lpstr>Recursive Definitions (continued)</vt:lpstr>
      <vt:lpstr>Recursive Definitions (continued)</vt:lpstr>
      <vt:lpstr>Recursive Definitions (continued)</vt:lpstr>
      <vt:lpstr>Recursive Definitions (continued)</vt:lpstr>
      <vt:lpstr>Recursive Definitions (continued)</vt:lpstr>
      <vt:lpstr>Section Summary</vt:lpstr>
      <vt:lpstr>Recursive Algorithms</vt:lpstr>
      <vt:lpstr>Recursive Factorial Algorithm</vt:lpstr>
      <vt:lpstr>Recursive Exponentiation Algorithm</vt:lpstr>
      <vt:lpstr>Recursive GCD Algorithm</vt:lpstr>
      <vt:lpstr>Recursive Modular Exponentiation Algorithm</vt:lpstr>
      <vt:lpstr>Recursive Binary Search Algorithm</vt:lpstr>
      <vt:lpstr>Proving Recursive Algorithms Correct</vt:lpstr>
      <vt:lpstr>Merge Sort</vt:lpstr>
      <vt:lpstr>Merge Sort</vt:lpstr>
      <vt:lpstr>Recursive Merge Sort – 1 </vt:lpstr>
      <vt:lpstr>Recursive Merge Sort – 2 </vt:lpstr>
      <vt:lpstr>Function Calls and Recursive Implementation</vt:lpstr>
      <vt:lpstr>Function Calls and Recursive Implementation (continued)</vt:lpstr>
      <vt:lpstr>Function Calls and Recursive Implementation (continued)</vt:lpstr>
      <vt:lpstr>Function Calls and Recursive Implementation (continued)</vt:lpstr>
      <vt:lpstr>Function Calls and Recursive Implementation (continued)</vt:lpstr>
      <vt:lpstr>Anatomy of a Recursive Call</vt:lpstr>
      <vt:lpstr>Anatomy of a Recursive Call (continued)</vt:lpstr>
      <vt:lpstr>Anatomy of a Recursive Call (continued)</vt:lpstr>
      <vt:lpstr>Anatomy of a Recursive Call (continued)</vt:lpstr>
      <vt:lpstr>Anatomy of a Recursive Call (continued)</vt:lpstr>
      <vt:lpstr>Anatomy of a Recursive Call (continued)</vt:lpstr>
      <vt:lpstr>Tail Recursion</vt:lpstr>
      <vt:lpstr>Tail Recursion (continued)</vt:lpstr>
      <vt:lpstr>Tail Recursion (continued)</vt:lpstr>
      <vt:lpstr>Nontail Recursion</vt:lpstr>
      <vt:lpstr>Nontail Recursion (continued)</vt:lpstr>
      <vt:lpstr>Nontail Recursion (continued)</vt:lpstr>
      <vt:lpstr>Nontail Recursion (continued)</vt:lpstr>
      <vt:lpstr>Nontail Recursion (continued)</vt:lpstr>
      <vt:lpstr>Nontail Recursion (continued)</vt:lpstr>
      <vt:lpstr>Nontail Recursion (continued)</vt:lpstr>
      <vt:lpstr>Nontail Recursion (continued)</vt:lpstr>
      <vt:lpstr>Indirect Recursion</vt:lpstr>
      <vt:lpstr>Indirect Recursion (continued)</vt:lpstr>
      <vt:lpstr>Nested Recursion</vt:lpstr>
      <vt:lpstr>Ackermann Function – 1 </vt:lpstr>
      <vt:lpstr>Ackermann Function – 2</vt:lpstr>
      <vt:lpstr>Excessive Recursion</vt:lpstr>
      <vt:lpstr>Excessive Recursion (continued)</vt:lpstr>
      <vt:lpstr>Excessive Recursion (continued)</vt:lpstr>
      <vt:lpstr>Excessive Recursion (continued)</vt:lpstr>
      <vt:lpstr>Excessive Recursion (continued)</vt:lpstr>
      <vt:lpstr>Excessive Recursion (continued)</vt:lpstr>
      <vt:lpstr>Excessive Recursion (continued)</vt:lpstr>
      <vt:lpstr>Excessive Recursion (continued)</vt:lpstr>
      <vt:lpstr>Excessive Recursion (continued)</vt:lpstr>
      <vt:lpstr>Backtracking</vt:lpstr>
      <vt:lpstr>Backtracking (continued)</vt:lpstr>
      <vt:lpstr>Backtracking (continued)</vt:lpstr>
      <vt:lpstr>Backtracking (continued)</vt:lpstr>
      <vt:lpstr>Concluding Remarks</vt:lpstr>
      <vt:lpstr>Concluding Remarks (continued)</vt:lpstr>
      <vt:lpstr>Concluding Remarks (continued)</vt:lpstr>
      <vt:lpstr>Concluding Remarks (continued)</vt:lpstr>
      <vt:lpstr>Time Complexity for Recursive Algorithms</vt:lpstr>
      <vt:lpstr>Merging Two Lists</vt:lpstr>
      <vt:lpstr>Complexity of Merge Sort – 1 </vt:lpstr>
      <vt:lpstr>Complexity of Merge Sort – 2 </vt:lpstr>
      <vt:lpstr>Example: Factorial</vt:lpstr>
      <vt:lpstr>Multiplications in Factorial</vt:lpstr>
      <vt:lpstr>Analyzing Recursive Algorithm</vt:lpstr>
      <vt:lpstr>Some simple recurrences</vt:lpstr>
      <vt:lpstr>Example 1: Recurrence</vt:lpstr>
      <vt:lpstr>Example 2: Recurrence</vt:lpstr>
      <vt:lpstr>Master Theorem: General Recurrence</vt:lpstr>
      <vt:lpstr>Notation in Master's Theorem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95</cp:revision>
  <dcterms:created xsi:type="dcterms:W3CDTF">2021-01-03T18:25:44Z</dcterms:created>
  <dcterms:modified xsi:type="dcterms:W3CDTF">2022-02-16T11:54:19Z</dcterms:modified>
</cp:coreProperties>
</file>