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772" r:id="rId2"/>
    <p:sldId id="775" r:id="rId3"/>
    <p:sldId id="776" r:id="rId4"/>
    <p:sldId id="777" r:id="rId5"/>
    <p:sldId id="778" r:id="rId6"/>
    <p:sldId id="779" r:id="rId7"/>
    <p:sldId id="780" r:id="rId8"/>
    <p:sldId id="781" r:id="rId9"/>
    <p:sldId id="782" r:id="rId10"/>
    <p:sldId id="783" r:id="rId11"/>
    <p:sldId id="784" r:id="rId12"/>
    <p:sldId id="785" r:id="rId13"/>
    <p:sldId id="786" r:id="rId14"/>
    <p:sldId id="787" r:id="rId15"/>
    <p:sldId id="788" r:id="rId16"/>
    <p:sldId id="789" r:id="rId17"/>
    <p:sldId id="790" r:id="rId18"/>
    <p:sldId id="791" r:id="rId19"/>
    <p:sldId id="792" r:id="rId20"/>
    <p:sldId id="793" r:id="rId21"/>
    <p:sldId id="794" r:id="rId22"/>
    <p:sldId id="795" r:id="rId23"/>
    <p:sldId id="796" r:id="rId24"/>
    <p:sldId id="797" r:id="rId25"/>
    <p:sldId id="798" r:id="rId26"/>
    <p:sldId id="799" r:id="rId27"/>
    <p:sldId id="800" r:id="rId28"/>
    <p:sldId id="801" r:id="rId29"/>
    <p:sldId id="802" r:id="rId30"/>
    <p:sldId id="803" r:id="rId31"/>
    <p:sldId id="804" r:id="rId32"/>
    <p:sldId id="805" r:id="rId33"/>
    <p:sldId id="806" r:id="rId34"/>
    <p:sldId id="807" r:id="rId35"/>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cursive Definitions" id="{91ADE66A-EC89-48E9-9E55-29CA4F44DA72}">
          <p14:sldIdLst>
            <p14:sldId id="772"/>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573" autoAdjust="0"/>
  </p:normalViewPr>
  <p:slideViewPr>
    <p:cSldViewPr snapToGrid="0">
      <p:cViewPr varScale="1">
        <p:scale>
          <a:sx n="73" d="100"/>
          <a:sy n="73"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12.02.2022</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and Object-Oriented Programming (OOP)</a:t>
            </a:r>
          </a:p>
          <a:p>
            <a:r>
              <a:rPr lang="en-US" dirty="0" smtClean="0"/>
              <a:t>The Standard Template Library (STL)</a:t>
            </a:r>
          </a:p>
          <a:p>
            <a:r>
              <a:rPr lang="en-US" dirty="0" smtClean="0"/>
              <a:t>Vectors in the STL</a:t>
            </a:r>
          </a:p>
          <a:p>
            <a:r>
              <a:rPr lang="en-US" dirty="0" smtClean="0"/>
              <a:t>Data Structures and OOP</a:t>
            </a:r>
          </a:p>
          <a:p>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1</a:t>
            </a:fld>
            <a:endParaRPr lang="lv-LV"/>
          </a:p>
        </p:txBody>
      </p:sp>
    </p:spTree>
    <p:extLst>
      <p:ext uri="{BB962C8B-B14F-4D97-AF65-F5344CB8AC3E}">
        <p14:creationId xmlns:p14="http://schemas.microsoft.com/office/powerpoint/2010/main" val="2252265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10</a:t>
            </a:fld>
            <a:endParaRPr lang="en-US" dirty="0"/>
          </a:p>
        </p:txBody>
      </p:sp>
    </p:spTree>
    <p:extLst>
      <p:ext uri="{BB962C8B-B14F-4D97-AF65-F5344CB8AC3E}">
        <p14:creationId xmlns:p14="http://schemas.microsoft.com/office/powerpoint/2010/main" val="1215725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11</a:t>
            </a:fld>
            <a:endParaRPr lang="en-US" dirty="0"/>
          </a:p>
        </p:txBody>
      </p:sp>
    </p:spTree>
    <p:extLst>
      <p:ext uri="{BB962C8B-B14F-4D97-AF65-F5344CB8AC3E}">
        <p14:creationId xmlns:p14="http://schemas.microsoft.com/office/powerpoint/2010/main" val="710970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12</a:t>
            </a:fld>
            <a:endParaRPr lang="en-US" dirty="0"/>
          </a:p>
        </p:txBody>
      </p:sp>
    </p:spTree>
    <p:extLst>
      <p:ext uri="{BB962C8B-B14F-4D97-AF65-F5344CB8AC3E}">
        <p14:creationId xmlns:p14="http://schemas.microsoft.com/office/powerpoint/2010/main" val="164293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13</a:t>
            </a:fld>
            <a:endParaRPr lang="en-US" dirty="0"/>
          </a:p>
        </p:txBody>
      </p:sp>
    </p:spTree>
    <p:extLst>
      <p:ext uri="{BB962C8B-B14F-4D97-AF65-F5344CB8AC3E}">
        <p14:creationId xmlns:p14="http://schemas.microsoft.com/office/powerpoint/2010/main" val="1652690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14</a:t>
            </a:fld>
            <a:endParaRPr lang="en-US" dirty="0"/>
          </a:p>
        </p:txBody>
      </p:sp>
    </p:spTree>
    <p:extLst>
      <p:ext uri="{BB962C8B-B14F-4D97-AF65-F5344CB8AC3E}">
        <p14:creationId xmlns:p14="http://schemas.microsoft.com/office/powerpoint/2010/main" val="4013485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15</a:t>
            </a:fld>
            <a:endParaRPr lang="en-US" dirty="0"/>
          </a:p>
        </p:txBody>
      </p:sp>
    </p:spTree>
    <p:extLst>
      <p:ext uri="{BB962C8B-B14F-4D97-AF65-F5344CB8AC3E}">
        <p14:creationId xmlns:p14="http://schemas.microsoft.com/office/powerpoint/2010/main" val="2017853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16</a:t>
            </a:fld>
            <a:endParaRPr lang="en-US" dirty="0"/>
          </a:p>
        </p:txBody>
      </p:sp>
    </p:spTree>
    <p:extLst>
      <p:ext uri="{BB962C8B-B14F-4D97-AF65-F5344CB8AC3E}">
        <p14:creationId xmlns:p14="http://schemas.microsoft.com/office/powerpoint/2010/main" val="820865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17</a:t>
            </a:fld>
            <a:endParaRPr lang="en-US" dirty="0"/>
          </a:p>
        </p:txBody>
      </p:sp>
    </p:spTree>
    <p:extLst>
      <p:ext uri="{BB962C8B-B14F-4D97-AF65-F5344CB8AC3E}">
        <p14:creationId xmlns:p14="http://schemas.microsoft.com/office/powerpoint/2010/main" val="3876394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18</a:t>
            </a:fld>
            <a:endParaRPr lang="en-US" dirty="0"/>
          </a:p>
        </p:txBody>
      </p:sp>
    </p:spTree>
    <p:extLst>
      <p:ext uri="{BB962C8B-B14F-4D97-AF65-F5344CB8AC3E}">
        <p14:creationId xmlns:p14="http://schemas.microsoft.com/office/powerpoint/2010/main" val="3828634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19</a:t>
            </a:fld>
            <a:endParaRPr lang="en-US" dirty="0"/>
          </a:p>
        </p:txBody>
      </p:sp>
    </p:spTree>
    <p:extLst>
      <p:ext uri="{BB962C8B-B14F-4D97-AF65-F5344CB8AC3E}">
        <p14:creationId xmlns:p14="http://schemas.microsoft.com/office/powerpoint/2010/main" val="3877066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a:t>
            </a:fld>
            <a:endParaRPr lang="en-US" dirty="0"/>
          </a:p>
        </p:txBody>
      </p:sp>
    </p:spTree>
    <p:extLst>
      <p:ext uri="{BB962C8B-B14F-4D97-AF65-F5344CB8AC3E}">
        <p14:creationId xmlns:p14="http://schemas.microsoft.com/office/powerpoint/2010/main" val="4134449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20</a:t>
            </a:fld>
            <a:endParaRPr lang="en-US" dirty="0"/>
          </a:p>
        </p:txBody>
      </p:sp>
    </p:spTree>
    <p:extLst>
      <p:ext uri="{BB962C8B-B14F-4D97-AF65-F5344CB8AC3E}">
        <p14:creationId xmlns:p14="http://schemas.microsoft.com/office/powerpoint/2010/main" val="953621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21</a:t>
            </a:fld>
            <a:endParaRPr lang="en-US" dirty="0"/>
          </a:p>
        </p:txBody>
      </p:sp>
    </p:spTree>
    <p:extLst>
      <p:ext uri="{BB962C8B-B14F-4D97-AF65-F5344CB8AC3E}">
        <p14:creationId xmlns:p14="http://schemas.microsoft.com/office/powerpoint/2010/main" val="298736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22</a:t>
            </a:fld>
            <a:endParaRPr lang="en-US" dirty="0"/>
          </a:p>
        </p:txBody>
      </p:sp>
    </p:spTree>
    <p:extLst>
      <p:ext uri="{BB962C8B-B14F-4D97-AF65-F5344CB8AC3E}">
        <p14:creationId xmlns:p14="http://schemas.microsoft.com/office/powerpoint/2010/main" val="2568140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23</a:t>
            </a:fld>
            <a:endParaRPr lang="en-US" dirty="0"/>
          </a:p>
        </p:txBody>
      </p:sp>
    </p:spTree>
    <p:extLst>
      <p:ext uri="{BB962C8B-B14F-4D97-AF65-F5344CB8AC3E}">
        <p14:creationId xmlns:p14="http://schemas.microsoft.com/office/powerpoint/2010/main" val="1771806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24</a:t>
            </a:fld>
            <a:endParaRPr lang="en-US" dirty="0"/>
          </a:p>
        </p:txBody>
      </p:sp>
    </p:spTree>
    <p:extLst>
      <p:ext uri="{BB962C8B-B14F-4D97-AF65-F5344CB8AC3E}">
        <p14:creationId xmlns:p14="http://schemas.microsoft.com/office/powerpoint/2010/main" val="2203732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25</a:t>
            </a:fld>
            <a:endParaRPr lang="en-US" dirty="0"/>
          </a:p>
        </p:txBody>
      </p:sp>
    </p:spTree>
    <p:extLst>
      <p:ext uri="{BB962C8B-B14F-4D97-AF65-F5344CB8AC3E}">
        <p14:creationId xmlns:p14="http://schemas.microsoft.com/office/powerpoint/2010/main" val="4152485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26</a:t>
            </a:fld>
            <a:endParaRPr lang="en-US" dirty="0"/>
          </a:p>
        </p:txBody>
      </p:sp>
    </p:spTree>
    <p:extLst>
      <p:ext uri="{BB962C8B-B14F-4D97-AF65-F5344CB8AC3E}">
        <p14:creationId xmlns:p14="http://schemas.microsoft.com/office/powerpoint/2010/main" val="2202996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27</a:t>
            </a:fld>
            <a:endParaRPr lang="en-US" dirty="0"/>
          </a:p>
        </p:txBody>
      </p:sp>
    </p:spTree>
    <p:extLst>
      <p:ext uri="{BB962C8B-B14F-4D97-AF65-F5344CB8AC3E}">
        <p14:creationId xmlns:p14="http://schemas.microsoft.com/office/powerpoint/2010/main" val="584292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28</a:t>
            </a:fld>
            <a:endParaRPr lang="en-US" dirty="0"/>
          </a:p>
        </p:txBody>
      </p:sp>
    </p:spTree>
    <p:extLst>
      <p:ext uri="{BB962C8B-B14F-4D97-AF65-F5344CB8AC3E}">
        <p14:creationId xmlns:p14="http://schemas.microsoft.com/office/powerpoint/2010/main" val="1646678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29</a:t>
            </a:fld>
            <a:endParaRPr lang="en-US" dirty="0"/>
          </a:p>
        </p:txBody>
      </p:sp>
    </p:spTree>
    <p:extLst>
      <p:ext uri="{BB962C8B-B14F-4D97-AF65-F5344CB8AC3E}">
        <p14:creationId xmlns:p14="http://schemas.microsoft.com/office/powerpoint/2010/main" val="2117795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a:t>
            </a:fld>
            <a:endParaRPr lang="en-US" dirty="0"/>
          </a:p>
        </p:txBody>
      </p:sp>
    </p:spTree>
    <p:extLst>
      <p:ext uri="{BB962C8B-B14F-4D97-AF65-F5344CB8AC3E}">
        <p14:creationId xmlns:p14="http://schemas.microsoft.com/office/powerpoint/2010/main" val="38299545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30</a:t>
            </a:fld>
            <a:endParaRPr lang="en-US" dirty="0"/>
          </a:p>
        </p:txBody>
      </p:sp>
    </p:spTree>
    <p:extLst>
      <p:ext uri="{BB962C8B-B14F-4D97-AF65-F5344CB8AC3E}">
        <p14:creationId xmlns:p14="http://schemas.microsoft.com/office/powerpoint/2010/main" val="53130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31</a:t>
            </a:fld>
            <a:endParaRPr lang="en-US" dirty="0"/>
          </a:p>
        </p:txBody>
      </p:sp>
    </p:spTree>
    <p:extLst>
      <p:ext uri="{BB962C8B-B14F-4D97-AF65-F5344CB8AC3E}">
        <p14:creationId xmlns:p14="http://schemas.microsoft.com/office/powerpoint/2010/main" val="18835694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32</a:t>
            </a:fld>
            <a:endParaRPr lang="en-US" dirty="0"/>
          </a:p>
        </p:txBody>
      </p:sp>
    </p:spTree>
    <p:extLst>
      <p:ext uri="{BB962C8B-B14F-4D97-AF65-F5344CB8AC3E}">
        <p14:creationId xmlns:p14="http://schemas.microsoft.com/office/powerpoint/2010/main" val="2991123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33</a:t>
            </a:fld>
            <a:endParaRPr lang="en-US" dirty="0"/>
          </a:p>
        </p:txBody>
      </p:sp>
    </p:spTree>
    <p:extLst>
      <p:ext uri="{BB962C8B-B14F-4D97-AF65-F5344CB8AC3E}">
        <p14:creationId xmlns:p14="http://schemas.microsoft.com/office/powerpoint/2010/main" val="2687898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34</a:t>
            </a:fld>
            <a:endParaRPr lang="en-US" dirty="0"/>
          </a:p>
        </p:txBody>
      </p:sp>
    </p:spTree>
    <p:extLst>
      <p:ext uri="{BB962C8B-B14F-4D97-AF65-F5344CB8AC3E}">
        <p14:creationId xmlns:p14="http://schemas.microsoft.com/office/powerpoint/2010/main" val="212227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22531" name="Slide Number Placeholder 3"/>
          <p:cNvSpPr>
            <a:spLocks noGrp="1"/>
          </p:cNvSpPr>
          <p:nvPr>
            <p:ph type="sldNum" sz="quarter" idx="5"/>
          </p:nvPr>
        </p:nvSpPr>
        <p:spPr>
          <a:noFill/>
        </p:spPr>
        <p:txBody>
          <a:bodyPr/>
          <a:lstStyle/>
          <a:p>
            <a:fld id="{DF4A5CE5-6B04-4B64-B5DB-1416164EC949}" type="slidenum">
              <a:rPr lang="en-US" smtClean="0">
                <a:latin typeface="Arial" charset="0"/>
                <a:cs typeface="Arial" charset="0"/>
              </a:rPr>
              <a:pPr/>
              <a:t>4</a:t>
            </a:fld>
            <a:endParaRPr lang="en-US" smtClean="0">
              <a:latin typeface="Arial" charset="0"/>
              <a:cs typeface="Arial" charset="0"/>
            </a:endParaRPr>
          </a:p>
        </p:txBody>
      </p:sp>
    </p:spTree>
    <p:extLst>
      <p:ext uri="{BB962C8B-B14F-4D97-AF65-F5344CB8AC3E}">
        <p14:creationId xmlns:p14="http://schemas.microsoft.com/office/powerpoint/2010/main" val="1525360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5</a:t>
            </a:fld>
            <a:endParaRPr lang="en-US" dirty="0"/>
          </a:p>
        </p:txBody>
      </p:sp>
    </p:spTree>
    <p:extLst>
      <p:ext uri="{BB962C8B-B14F-4D97-AF65-F5344CB8AC3E}">
        <p14:creationId xmlns:p14="http://schemas.microsoft.com/office/powerpoint/2010/main" val="646972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6</a:t>
            </a:fld>
            <a:endParaRPr lang="en-US" dirty="0"/>
          </a:p>
        </p:txBody>
      </p:sp>
    </p:spTree>
    <p:extLst>
      <p:ext uri="{BB962C8B-B14F-4D97-AF65-F5344CB8AC3E}">
        <p14:creationId xmlns:p14="http://schemas.microsoft.com/office/powerpoint/2010/main" val="459252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7</a:t>
            </a:fld>
            <a:endParaRPr lang="en-US" dirty="0"/>
          </a:p>
        </p:txBody>
      </p:sp>
    </p:spTree>
    <p:extLst>
      <p:ext uri="{BB962C8B-B14F-4D97-AF65-F5344CB8AC3E}">
        <p14:creationId xmlns:p14="http://schemas.microsoft.com/office/powerpoint/2010/main" val="1029814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8</a:t>
            </a:fld>
            <a:endParaRPr lang="en-US" dirty="0"/>
          </a:p>
        </p:txBody>
      </p:sp>
    </p:spTree>
    <p:extLst>
      <p:ext uri="{BB962C8B-B14F-4D97-AF65-F5344CB8AC3E}">
        <p14:creationId xmlns:p14="http://schemas.microsoft.com/office/powerpoint/2010/main" val="3474079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9</a:t>
            </a:fld>
            <a:endParaRPr lang="en-US" dirty="0"/>
          </a:p>
        </p:txBody>
      </p:sp>
    </p:spTree>
    <p:extLst>
      <p:ext uri="{BB962C8B-B14F-4D97-AF65-F5344CB8AC3E}">
        <p14:creationId xmlns:p14="http://schemas.microsoft.com/office/powerpoint/2010/main" val="400017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12.02.2022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12.02.2022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12.02.2022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12.02.2022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12.02.2022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12.02.2022</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12.02.2022</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12.02.2022</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12.02.2022</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12.02.2022</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12.02.2022</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12.02.2022</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 Data Types</a:t>
            </a:r>
            <a:endParaRPr lang="lv-LV" dirty="0"/>
          </a:p>
        </p:txBody>
      </p:sp>
      <p:sp>
        <p:nvSpPr>
          <p:cNvPr id="3" name="Subtitle 2"/>
          <p:cNvSpPr>
            <a:spLocks noGrp="1"/>
          </p:cNvSpPr>
          <p:nvPr>
            <p:ph type="subTitle" idx="1"/>
          </p:nvPr>
        </p:nvSpPr>
        <p:spPr/>
        <p:txBody>
          <a:bodyPr>
            <a:normAutofit fontScale="77500" lnSpcReduction="20000"/>
          </a:bodyPr>
          <a:lstStyle/>
          <a:p>
            <a:pPr marL="457200" indent="-457200" algn="l">
              <a:buFont typeface="+mj-lt"/>
              <a:buAutoNum type="arabicPeriod"/>
            </a:pPr>
            <a:r>
              <a:rPr lang="en-US" dirty="0"/>
              <a:t>Abstract Data Types</a:t>
            </a:r>
          </a:p>
          <a:p>
            <a:pPr marL="457200" indent="-457200" algn="l">
              <a:buFont typeface="+mj-lt"/>
              <a:buAutoNum type="arabicPeriod"/>
            </a:pPr>
            <a:r>
              <a:rPr lang="en-US" dirty="0"/>
              <a:t>Encapsulation</a:t>
            </a:r>
          </a:p>
          <a:p>
            <a:pPr marL="457200" indent="-457200" algn="l">
              <a:buFont typeface="+mj-lt"/>
              <a:buAutoNum type="arabicPeriod"/>
            </a:pPr>
            <a:r>
              <a:rPr lang="en-US" dirty="0"/>
              <a:t>Inheritance</a:t>
            </a:r>
          </a:p>
          <a:p>
            <a:pPr marL="457200" indent="-457200" algn="l">
              <a:buFont typeface="+mj-lt"/>
              <a:buAutoNum type="arabicPeriod"/>
            </a:pPr>
            <a:r>
              <a:rPr lang="en-US" dirty="0"/>
              <a:t>Pointers</a:t>
            </a:r>
          </a:p>
          <a:p>
            <a:pPr marL="457200" indent="-457200" algn="l">
              <a:buFont typeface="+mj-lt"/>
              <a:buAutoNum type="arabicPeriod"/>
            </a:pPr>
            <a:r>
              <a:rPr lang="en-US" dirty="0"/>
              <a:t>Polymorphism</a:t>
            </a:r>
          </a:p>
        </p:txBody>
      </p:sp>
    </p:spTree>
    <p:extLst>
      <p:ext uri="{BB962C8B-B14F-4D97-AF65-F5344CB8AC3E}">
        <p14:creationId xmlns:p14="http://schemas.microsoft.com/office/powerpoint/2010/main" val="1981684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Encapsulation (continued)</a:t>
            </a:r>
          </a:p>
        </p:txBody>
      </p:sp>
      <p:sp>
        <p:nvSpPr>
          <p:cNvPr id="28674" name="Content Placeholder 2"/>
          <p:cNvSpPr>
            <a:spLocks noGrp="1"/>
          </p:cNvSpPr>
          <p:nvPr>
            <p:ph idx="1"/>
          </p:nvPr>
        </p:nvSpPr>
        <p:spPr/>
        <p:txBody>
          <a:bodyPr/>
          <a:lstStyle/>
          <a:p>
            <a:r>
              <a:rPr lang="en-US" smtClean="0"/>
              <a:t>Information-hiding also means that every object we use is independent of all other objects, unless we define methods for communicating between objects</a:t>
            </a:r>
          </a:p>
          <a:p>
            <a:r>
              <a:rPr lang="en-US" smtClean="0"/>
              <a:t>Even then, the degree to which the objects interact is precisely defined by the communication methods, known as </a:t>
            </a:r>
            <a:r>
              <a:rPr lang="en-US" b="1" i="1" smtClean="0"/>
              <a:t>message passing</a:t>
            </a:r>
            <a:endParaRPr lang="en-US" smtClean="0"/>
          </a:p>
          <a:p>
            <a:r>
              <a:rPr lang="en-US" smtClean="0"/>
              <a:t>This is analogous to function calls in classical programming</a:t>
            </a:r>
          </a:p>
          <a:p>
            <a:r>
              <a:rPr lang="en-US" smtClean="0"/>
              <a:t>An object responds to a message by executing the appropriate method to return information</a:t>
            </a:r>
          </a:p>
        </p:txBody>
      </p:sp>
      <p:sp>
        <p:nvSpPr>
          <p:cNvPr id="28676"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F4E57D9-D73E-40DC-89AA-D60B1EB8128A}" type="slidenum">
              <a:rPr lang="en-US"/>
              <a:pPr/>
              <a:t>10</a:t>
            </a:fld>
            <a:endParaRPr lang="en-US"/>
          </a:p>
        </p:txBody>
      </p:sp>
    </p:spTree>
    <p:extLst>
      <p:ext uri="{BB962C8B-B14F-4D97-AF65-F5344CB8AC3E}">
        <p14:creationId xmlns:p14="http://schemas.microsoft.com/office/powerpoint/2010/main" val="17715125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mtClean="0"/>
              <a:t>Encapsulation (continued)</a:t>
            </a:r>
          </a:p>
        </p:txBody>
      </p:sp>
      <p:sp>
        <p:nvSpPr>
          <p:cNvPr id="29698" name="Content Placeholder 2"/>
          <p:cNvSpPr>
            <a:spLocks noGrp="1"/>
          </p:cNvSpPr>
          <p:nvPr>
            <p:ph idx="1"/>
          </p:nvPr>
        </p:nvSpPr>
        <p:spPr/>
        <p:txBody>
          <a:bodyPr/>
          <a:lstStyle/>
          <a:p>
            <a:r>
              <a:rPr lang="en-US" smtClean="0"/>
              <a:t>The class as a creator of objects allows great freedom to define objects of the same class with different properties</a:t>
            </a:r>
          </a:p>
          <a:p>
            <a:r>
              <a:rPr lang="en-US" smtClean="0"/>
              <a:t>Default parameters in constructors, combined with well-crafted methods, allow objects to exhibit considerable flexibility</a:t>
            </a:r>
          </a:p>
          <a:p>
            <a:r>
              <a:rPr lang="en-US" smtClean="0"/>
              <a:t>Generic classes offer further flexibility by allowing type parameters to generalize data members and methods</a:t>
            </a:r>
          </a:p>
          <a:p>
            <a:r>
              <a:rPr lang="en-US" smtClean="0"/>
              <a:t>This allows objects to be modified or replaced by other objects that are more efficient or better suited to particular circumstances while the user interface and message passing remains the same</a:t>
            </a:r>
          </a:p>
          <a:p>
            <a:endParaRPr lang="en-US" smtClean="0"/>
          </a:p>
        </p:txBody>
      </p:sp>
      <p:sp>
        <p:nvSpPr>
          <p:cNvPr id="29700"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BFA7010-1D33-4CA2-B327-BDB55AE731C7}" type="slidenum">
              <a:rPr lang="en-US"/>
              <a:pPr/>
              <a:t>11</a:t>
            </a:fld>
            <a:endParaRPr lang="en-US"/>
          </a:p>
        </p:txBody>
      </p:sp>
    </p:spTree>
    <p:extLst>
      <p:ext uri="{BB962C8B-B14F-4D97-AF65-F5344CB8AC3E}">
        <p14:creationId xmlns:p14="http://schemas.microsoft.com/office/powerpoint/2010/main" val="903736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smtClean="0"/>
              <a:t>Inheritance</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b="1" i="1" smtClean="0"/>
              <a:t>Inheritance</a:t>
            </a:r>
            <a:r>
              <a:rPr lang="en-US" smtClean="0"/>
              <a:t> is a technique of reusing existing class definitions to derive new classes</a:t>
            </a:r>
          </a:p>
          <a:p>
            <a:pPr>
              <a:lnSpc>
                <a:spcPct val="90000"/>
              </a:lnSpc>
            </a:pPr>
            <a:r>
              <a:rPr lang="en-US" smtClean="0"/>
              <a:t>These new classes (called </a:t>
            </a:r>
            <a:r>
              <a:rPr lang="en-US" b="1" i="1" smtClean="0"/>
              <a:t>derived classes</a:t>
            </a:r>
            <a:r>
              <a:rPr lang="en-US" smtClean="0"/>
              <a:t> or </a:t>
            </a:r>
            <a:r>
              <a:rPr lang="en-US" b="1" i="1" smtClean="0"/>
              <a:t>subclasses</a:t>
            </a:r>
            <a:r>
              <a:rPr lang="en-US" smtClean="0"/>
              <a:t> or </a:t>
            </a:r>
            <a:r>
              <a:rPr lang="en-US" b="1" i="1" smtClean="0"/>
              <a:t> child classes</a:t>
            </a:r>
            <a:r>
              <a:rPr lang="en-US" smtClean="0"/>
              <a:t>) can inherit the attributes and behavior of the pre-existing classes (called </a:t>
            </a:r>
            <a:r>
              <a:rPr lang="en-US" b="1" i="1" smtClean="0"/>
              <a:t>base classes</a:t>
            </a:r>
            <a:r>
              <a:rPr lang="en-US" smtClean="0"/>
              <a:t> or </a:t>
            </a:r>
            <a:r>
              <a:rPr lang="en-US" b="1" i="1" smtClean="0"/>
              <a:t>superclasses</a:t>
            </a:r>
            <a:r>
              <a:rPr lang="en-US" smtClean="0"/>
              <a:t> or </a:t>
            </a:r>
            <a:r>
              <a:rPr lang="en-US" b="1" i="1" smtClean="0"/>
              <a:t> parent classes</a:t>
            </a:r>
            <a:r>
              <a:rPr lang="en-US" smtClean="0"/>
              <a:t>)</a:t>
            </a:r>
          </a:p>
          <a:p>
            <a:pPr>
              <a:lnSpc>
                <a:spcPct val="90000"/>
              </a:lnSpc>
            </a:pPr>
            <a:r>
              <a:rPr lang="en-US" smtClean="0"/>
              <a:t>This relationship of classes through inheritance forms a hierarchy, which can be diagrammed</a:t>
            </a:r>
          </a:p>
          <a:p>
            <a:pPr>
              <a:lnSpc>
                <a:spcPct val="90000"/>
              </a:lnSpc>
            </a:pPr>
            <a:r>
              <a:rPr lang="en-US" smtClean="0"/>
              <a:t>Information hiding can be extended through this hierarchy by the access the base class allows the derived class(es)</a:t>
            </a:r>
          </a:p>
          <a:p>
            <a:pPr>
              <a:lnSpc>
                <a:spcPct val="90000"/>
              </a:lnSpc>
            </a:pPr>
            <a:r>
              <a:rPr lang="en-US" smtClean="0"/>
              <a:t>Derived classes can then add, delete, &amp; modify methods and data members in their own definitions (known as </a:t>
            </a:r>
            <a:r>
              <a:rPr lang="en-US" b="1" smtClean="0"/>
              <a:t>overriding</a:t>
            </a:r>
            <a:r>
              <a:rPr lang="en-US" smtClean="0"/>
              <a:t>)</a:t>
            </a:r>
          </a:p>
        </p:txBody>
      </p:sp>
      <p:sp>
        <p:nvSpPr>
          <p:cNvPr id="30724"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63BE5BF-5F1A-45B1-BDC7-FD91FB02FFE1}" type="slidenum">
              <a:rPr lang="en-US"/>
              <a:pPr/>
              <a:t>12</a:t>
            </a:fld>
            <a:endParaRPr lang="en-US"/>
          </a:p>
        </p:txBody>
      </p:sp>
    </p:spTree>
    <p:extLst>
      <p:ext uri="{BB962C8B-B14F-4D97-AF65-F5344CB8AC3E}">
        <p14:creationId xmlns:p14="http://schemas.microsoft.com/office/powerpoint/2010/main" val="1560074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smtClean="0"/>
              <a:t>Inheritance (continued)</a:t>
            </a:r>
          </a:p>
        </p:txBody>
      </p:sp>
      <p:sp>
        <p:nvSpPr>
          <p:cNvPr id="31746" name="Content Placeholder 2"/>
          <p:cNvSpPr>
            <a:spLocks noGrp="1"/>
          </p:cNvSpPr>
          <p:nvPr>
            <p:ph idx="1"/>
          </p:nvPr>
        </p:nvSpPr>
        <p:spPr/>
        <p:txBody>
          <a:bodyPr/>
          <a:lstStyle/>
          <a:p>
            <a:r>
              <a:rPr lang="en-US" smtClean="0"/>
              <a:t>The amount of access, and level of modifications, are controlled by specifying </a:t>
            </a:r>
            <a:r>
              <a:rPr lang="en-US" b="1" smtClean="0"/>
              <a:t>public</a:t>
            </a:r>
            <a:r>
              <a:rPr lang="en-US" smtClean="0"/>
              <a:t>, </a:t>
            </a:r>
            <a:r>
              <a:rPr lang="en-US" b="1" smtClean="0"/>
              <a:t>protected</a:t>
            </a:r>
            <a:r>
              <a:rPr lang="en-US" smtClean="0"/>
              <a:t>, or </a:t>
            </a:r>
            <a:r>
              <a:rPr lang="en-US" b="1" smtClean="0"/>
              <a:t>private</a:t>
            </a:r>
            <a:r>
              <a:rPr lang="en-US" smtClean="0"/>
              <a:t> in the derived class header</a:t>
            </a:r>
          </a:p>
          <a:p>
            <a:pPr lvl="1"/>
            <a:r>
              <a:rPr lang="en-US" smtClean="0"/>
              <a:t>A derived class with public inheritance preserves the access classes of the base class</a:t>
            </a:r>
          </a:p>
          <a:p>
            <a:pPr lvl="1"/>
            <a:r>
              <a:rPr lang="en-US" smtClean="0"/>
              <a:t>A derived class with protected inheritance treats public and protected members of the base class as protected; private members remain private</a:t>
            </a:r>
          </a:p>
          <a:p>
            <a:pPr lvl="1"/>
            <a:r>
              <a:rPr lang="en-US" smtClean="0"/>
              <a:t>Finally, derived classes with private inheritance treat all members of the base class as private</a:t>
            </a:r>
          </a:p>
        </p:txBody>
      </p:sp>
      <p:sp>
        <p:nvSpPr>
          <p:cNvPr id="31748"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4739193-DE8F-4FB3-B7D1-DAC7AAACDFC1}" type="slidenum">
              <a:rPr lang="en-US"/>
              <a:pPr/>
              <a:t>13</a:t>
            </a:fld>
            <a:endParaRPr lang="en-US"/>
          </a:p>
        </p:txBody>
      </p:sp>
    </p:spTree>
    <p:extLst>
      <p:ext uri="{BB962C8B-B14F-4D97-AF65-F5344CB8AC3E}">
        <p14:creationId xmlns:p14="http://schemas.microsoft.com/office/powerpoint/2010/main" val="1214005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mtClean="0"/>
              <a:t>Inheritance (continued)</a:t>
            </a:r>
          </a:p>
        </p:txBody>
      </p:sp>
      <p:sp>
        <p:nvSpPr>
          <p:cNvPr id="32770" name="Content Placeholder 2"/>
          <p:cNvSpPr>
            <a:spLocks noGrp="1"/>
          </p:cNvSpPr>
          <p:nvPr>
            <p:ph idx="1"/>
          </p:nvPr>
        </p:nvSpPr>
        <p:spPr/>
        <p:txBody>
          <a:bodyPr>
            <a:normAutofit fontScale="92500"/>
          </a:bodyPr>
          <a:lstStyle/>
          <a:p>
            <a:r>
              <a:rPr lang="en-US" smtClean="0"/>
              <a:t>Derived classes are also not limited to a single base class for their inherited attributes</a:t>
            </a:r>
          </a:p>
          <a:p>
            <a:r>
              <a:rPr lang="en-US" b="1" smtClean="0"/>
              <a:t>Multiple inheritance</a:t>
            </a:r>
            <a:r>
              <a:rPr lang="en-US" smtClean="0"/>
              <a:t> is the capability provided in some OOLs (like C++) that allows a derived class to inherit from more than one base class</a:t>
            </a:r>
          </a:p>
          <a:p>
            <a:r>
              <a:rPr lang="en-US" smtClean="0"/>
              <a:t>This can create problems if the base classes have a common ancestor in the inheritance hierarchy</a:t>
            </a:r>
          </a:p>
          <a:p>
            <a:r>
              <a:rPr lang="en-US" smtClean="0"/>
              <a:t>In this situation, the derived class could inherit multiple copies of the same member, causing possible errors</a:t>
            </a:r>
          </a:p>
          <a:p>
            <a:r>
              <a:rPr lang="en-US" smtClean="0"/>
              <a:t>This is referred to as the </a:t>
            </a:r>
            <a:r>
              <a:rPr lang="en-US" b="1" smtClean="0"/>
              <a:t>diamond problem</a:t>
            </a:r>
            <a:r>
              <a:rPr lang="en-US" smtClean="0"/>
              <a:t>, due to the way the inheritance diagram is formed</a:t>
            </a:r>
          </a:p>
        </p:txBody>
      </p:sp>
      <p:sp>
        <p:nvSpPr>
          <p:cNvPr id="32772"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0DEE2E3-1C25-4A9B-9AD0-4E9888681F2B}" type="slidenum">
              <a:rPr lang="en-US"/>
              <a:pPr/>
              <a:t>14</a:t>
            </a:fld>
            <a:endParaRPr lang="en-US"/>
          </a:p>
        </p:txBody>
      </p:sp>
    </p:spTree>
    <p:extLst>
      <p:ext uri="{BB962C8B-B14F-4D97-AF65-F5344CB8AC3E}">
        <p14:creationId xmlns:p14="http://schemas.microsoft.com/office/powerpoint/2010/main" val="4204446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smtClean="0"/>
              <a:t>Inheritance (continued)</a:t>
            </a:r>
          </a:p>
        </p:txBody>
      </p:sp>
      <p:sp>
        <p:nvSpPr>
          <p:cNvPr id="33796"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0AAAD86-188C-428B-9698-8454BE994B25}" type="slidenum">
              <a:rPr lang="en-US"/>
              <a:pPr/>
              <a:t>15</a:t>
            </a:fld>
            <a:endParaRPr lang="en-US"/>
          </a:p>
        </p:txBody>
      </p:sp>
      <p:pic>
        <p:nvPicPr>
          <p:cNvPr id="33797" name="Picture 2"/>
          <p:cNvPicPr>
            <a:picLocks noChangeAspect="1" noChangeArrowheads="1"/>
          </p:cNvPicPr>
          <p:nvPr/>
        </p:nvPicPr>
        <p:blipFill>
          <a:blip r:embed="rId3" cstate="print"/>
          <a:srcRect/>
          <a:stretch>
            <a:fillRect/>
          </a:stretch>
        </p:blipFill>
        <p:spPr bwMode="auto">
          <a:xfrm>
            <a:off x="557349" y="1902823"/>
            <a:ext cx="3708400" cy="3551238"/>
          </a:xfrm>
          <a:prstGeom prst="rect">
            <a:avLst/>
          </a:prstGeom>
          <a:noFill/>
          <a:ln w="9525">
            <a:noFill/>
            <a:miter lim="800000"/>
            <a:headEnd/>
            <a:tailEnd/>
          </a:ln>
        </p:spPr>
      </p:pic>
    </p:spTree>
    <p:extLst>
      <p:ext uri="{BB962C8B-B14F-4D97-AF65-F5344CB8AC3E}">
        <p14:creationId xmlns:p14="http://schemas.microsoft.com/office/powerpoint/2010/main" val="3005020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smtClean="0"/>
              <a:t>Inheritance (continued)</a:t>
            </a:r>
          </a:p>
        </p:txBody>
      </p:sp>
      <p:sp>
        <p:nvSpPr>
          <p:cNvPr id="34818" name="Content Placeholder 2"/>
          <p:cNvSpPr>
            <a:spLocks noGrp="1"/>
          </p:cNvSpPr>
          <p:nvPr>
            <p:ph idx="1"/>
          </p:nvPr>
        </p:nvSpPr>
        <p:spPr/>
        <p:txBody>
          <a:bodyPr/>
          <a:lstStyle/>
          <a:p>
            <a:r>
              <a:rPr lang="en-US" smtClean="0"/>
              <a:t>In this figure the two classes B and C inherit from A, and D inherits from B and C</a:t>
            </a:r>
          </a:p>
          <a:p>
            <a:r>
              <a:rPr lang="en-US" smtClean="0"/>
              <a:t>The problem occurs if D uses a method defined in A (and doesn’t override it)</a:t>
            </a:r>
          </a:p>
          <a:p>
            <a:r>
              <a:rPr lang="en-US" smtClean="0"/>
              <a:t>If B and C both override it, D could potentially have two copies with different behaviors, leading to a compiler error</a:t>
            </a:r>
          </a:p>
          <a:p>
            <a:r>
              <a:rPr lang="en-US" smtClean="0"/>
              <a:t>To avoid this, classes B and C inherit class A as “virtual”</a:t>
            </a:r>
          </a:p>
          <a:p>
            <a:r>
              <a:rPr lang="en-US" smtClean="0"/>
              <a:t>This treats A as a direct base class of D, so only one copy of A is available to inherit, eliminating the ambiguity</a:t>
            </a:r>
          </a:p>
        </p:txBody>
      </p:sp>
      <p:sp>
        <p:nvSpPr>
          <p:cNvPr id="34820"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8587BEC-D69B-4336-AE6C-582E1A05BBC0}" type="slidenum">
              <a:rPr lang="en-US"/>
              <a:pPr/>
              <a:t>16</a:t>
            </a:fld>
            <a:endParaRPr lang="en-US"/>
          </a:p>
        </p:txBody>
      </p:sp>
    </p:spTree>
    <p:extLst>
      <p:ext uri="{BB962C8B-B14F-4D97-AF65-F5344CB8AC3E}">
        <p14:creationId xmlns:p14="http://schemas.microsoft.com/office/powerpoint/2010/main" val="3049154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smtClean="0"/>
              <a:t>Polymorphism</a:t>
            </a:r>
          </a:p>
        </p:txBody>
      </p:sp>
      <p:sp>
        <p:nvSpPr>
          <p:cNvPr id="55298" name="Content Placeholder 2"/>
          <p:cNvSpPr>
            <a:spLocks noGrp="1"/>
          </p:cNvSpPr>
          <p:nvPr>
            <p:ph idx="1"/>
          </p:nvPr>
        </p:nvSpPr>
        <p:spPr/>
        <p:txBody>
          <a:bodyPr/>
          <a:lstStyle/>
          <a:p>
            <a:r>
              <a:rPr lang="en-US" b="1" i="1" smtClean="0"/>
              <a:t>Polymorphism</a:t>
            </a:r>
            <a:r>
              <a:rPr lang="en-US" smtClean="0"/>
              <a:t> is the ability, in many OOLs, to create objects of different types that respond to method calls having the same name</a:t>
            </a:r>
          </a:p>
          <a:p>
            <a:r>
              <a:rPr lang="en-US" smtClean="0"/>
              <a:t>They differ in that they respond according to type-specific behavior</a:t>
            </a:r>
          </a:p>
          <a:p>
            <a:r>
              <a:rPr lang="en-US" smtClean="0"/>
              <a:t>Which method is called depends on the time at which the decision is made about the call</a:t>
            </a:r>
          </a:p>
          <a:p>
            <a:r>
              <a:rPr lang="en-US" smtClean="0"/>
              <a:t>This decision is referred to as </a:t>
            </a:r>
            <a:r>
              <a:rPr lang="en-US" b="1" smtClean="0"/>
              <a:t>binding</a:t>
            </a:r>
            <a:r>
              <a:rPr lang="en-US" smtClean="0"/>
              <a:t>, and can occur in different ways</a:t>
            </a:r>
          </a:p>
          <a:p>
            <a:pPr lvl="1"/>
            <a:r>
              <a:rPr lang="en-US" b="1" smtClean="0"/>
              <a:t>Static binding</a:t>
            </a:r>
            <a:r>
              <a:rPr lang="en-US" smtClean="0"/>
              <a:t> determines the function call at compile time</a:t>
            </a:r>
          </a:p>
          <a:p>
            <a:pPr lvl="1"/>
            <a:r>
              <a:rPr lang="en-US" b="1" smtClean="0"/>
              <a:t>Dynamic binding</a:t>
            </a:r>
            <a:r>
              <a:rPr lang="en-US" smtClean="0"/>
              <a:t> delays the decision until run time</a:t>
            </a:r>
            <a:endParaRPr lang="en-US" b="1" smtClean="0"/>
          </a:p>
        </p:txBody>
      </p:sp>
      <p:sp>
        <p:nvSpPr>
          <p:cNvPr id="55300"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6B9F1A8-F9DC-48A8-B94A-78FE8FD8BF6C}" type="slidenum">
              <a:rPr lang="en-US"/>
              <a:pPr/>
              <a:t>17</a:t>
            </a:fld>
            <a:endParaRPr lang="en-US"/>
          </a:p>
        </p:txBody>
      </p:sp>
    </p:spTree>
    <p:extLst>
      <p:ext uri="{BB962C8B-B14F-4D97-AF65-F5344CB8AC3E}">
        <p14:creationId xmlns:p14="http://schemas.microsoft.com/office/powerpoint/2010/main" val="1075277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smtClean="0"/>
              <a:t>Polymorphism (continued)</a:t>
            </a:r>
          </a:p>
        </p:txBody>
      </p:sp>
      <p:sp>
        <p:nvSpPr>
          <p:cNvPr id="56322" name="Content Placeholder 2"/>
          <p:cNvSpPr>
            <a:spLocks noGrp="1"/>
          </p:cNvSpPr>
          <p:nvPr>
            <p:ph idx="1"/>
          </p:nvPr>
        </p:nvSpPr>
        <p:spPr/>
        <p:txBody>
          <a:bodyPr>
            <a:normAutofit lnSpcReduction="10000"/>
          </a:bodyPr>
          <a:lstStyle/>
          <a:p>
            <a:r>
              <a:rPr lang="en-US" smtClean="0"/>
              <a:t>In C++, dynamic binding can be implemented by declaring the method </a:t>
            </a:r>
            <a:r>
              <a:rPr lang="en-US" smtClean="0">
                <a:latin typeface="Courier New" pitchFamily="49" charset="0"/>
                <a:ea typeface="Arial Unicode MS" pitchFamily="34" charset="-128"/>
                <a:cs typeface="Arial Unicode MS" pitchFamily="34" charset="-128"/>
              </a:rPr>
              <a:t>virtual</a:t>
            </a:r>
          </a:p>
          <a:p>
            <a:r>
              <a:rPr lang="en-US" smtClean="0">
                <a:ea typeface="Arial Unicode MS" pitchFamily="34" charset="-128"/>
                <a:cs typeface="Arial Unicode MS" pitchFamily="34" charset="-128"/>
              </a:rPr>
              <a:t>This allows the method to be selected based on the value the pointer has instead of its type</a:t>
            </a:r>
          </a:p>
          <a:p>
            <a:r>
              <a:rPr lang="en-US" smtClean="0">
                <a:ea typeface="Arial Unicode MS" pitchFamily="34" charset="-128"/>
                <a:cs typeface="Arial Unicode MS" pitchFamily="34" charset="-128"/>
              </a:rPr>
              <a:t>With static binding, a method is chosen based on the pointer’s type</a:t>
            </a:r>
          </a:p>
          <a:p>
            <a:r>
              <a:rPr lang="en-US" smtClean="0">
                <a:ea typeface="Arial Unicode MS" pitchFamily="34" charset="-128"/>
                <a:cs typeface="Arial Unicode MS" pitchFamily="34" charset="-128"/>
              </a:rPr>
              <a:t>This mechanism gives us a very powerful OOP tool</a:t>
            </a:r>
          </a:p>
          <a:p>
            <a:r>
              <a:rPr lang="en-US" smtClean="0">
                <a:ea typeface="Arial Unicode MS" pitchFamily="34" charset="-128"/>
                <a:cs typeface="Arial Unicode MS" pitchFamily="34" charset="-128"/>
              </a:rPr>
              <a:t>We can send messages to different objects without having to know any of the details of the receiver</a:t>
            </a:r>
          </a:p>
          <a:p>
            <a:r>
              <a:rPr lang="en-US" smtClean="0">
                <a:ea typeface="Arial Unicode MS" pitchFamily="34" charset="-128"/>
                <a:cs typeface="Arial Unicode MS" pitchFamily="34" charset="-128"/>
              </a:rPr>
              <a:t>It is the receiving object’s responsibility to determine how to handle the message</a:t>
            </a:r>
          </a:p>
        </p:txBody>
      </p:sp>
      <p:sp>
        <p:nvSpPr>
          <p:cNvPr id="56324"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F349418-7C35-4C05-829C-B873B95B7958}" type="slidenum">
              <a:rPr lang="en-US"/>
              <a:pPr/>
              <a:t>18</a:t>
            </a:fld>
            <a:endParaRPr lang="en-US"/>
          </a:p>
        </p:txBody>
      </p:sp>
    </p:spTree>
    <p:extLst>
      <p:ext uri="{BB962C8B-B14F-4D97-AF65-F5344CB8AC3E}">
        <p14:creationId xmlns:p14="http://schemas.microsoft.com/office/powerpoint/2010/main" val="1677831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C++ and Object-Oriented Programming (OOP)</a:t>
            </a:r>
            <a:endParaRPr lang="en-US" dirty="0"/>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smtClean="0"/>
              <a:t>All of our previous concepts are predicated on the idea that C++ is an OOL</a:t>
            </a:r>
          </a:p>
          <a:p>
            <a:pPr fontAlgn="auto">
              <a:spcAft>
                <a:spcPts val="0"/>
              </a:spcAft>
              <a:buFont typeface="Arial" pitchFamily="34" charset="0"/>
              <a:buChar char="•"/>
              <a:defRPr/>
            </a:pPr>
            <a:r>
              <a:rPr lang="en-US" dirty="0" smtClean="0"/>
              <a:t>While it does implement typical OOL features, C++ does not enforce this approach so it is not a “pure” OOL like Smalltalk</a:t>
            </a:r>
          </a:p>
          <a:p>
            <a:pPr fontAlgn="auto">
              <a:spcAft>
                <a:spcPts val="0"/>
              </a:spcAft>
              <a:buFont typeface="Arial" pitchFamily="34" charset="0"/>
              <a:buChar char="•"/>
              <a:defRPr/>
            </a:pPr>
            <a:r>
              <a:rPr lang="en-US" dirty="0" smtClean="0"/>
              <a:t>This allows programmers to use procedural aspects of the language and choose which object-oriented features to use</a:t>
            </a:r>
          </a:p>
          <a:p>
            <a:pPr fontAlgn="auto">
              <a:spcAft>
                <a:spcPts val="0"/>
              </a:spcAft>
              <a:buFont typeface="Arial" pitchFamily="34" charset="0"/>
              <a:buChar char="•"/>
              <a:defRPr/>
            </a:pPr>
            <a:r>
              <a:rPr lang="en-US" dirty="0" smtClean="0"/>
              <a:t>However, the use of these features does provide a powerful object-oriented environment</a:t>
            </a:r>
          </a:p>
          <a:p>
            <a:pPr marL="0" indent="0" fontAlgn="auto">
              <a:spcAft>
                <a:spcPts val="0"/>
              </a:spcAft>
              <a:buNone/>
              <a:defRPr/>
            </a:pPr>
            <a:endParaRPr lang="en-US" dirty="0"/>
          </a:p>
        </p:txBody>
      </p:sp>
      <p:sp>
        <p:nvSpPr>
          <p:cNvPr id="57348"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4A589B0-3475-44A0-B262-C348E14CB34E}" type="slidenum">
              <a:rPr lang="en-US"/>
              <a:pPr/>
              <a:t>19</a:t>
            </a:fld>
            <a:endParaRPr lang="en-US"/>
          </a:p>
        </p:txBody>
      </p:sp>
    </p:spTree>
    <p:extLst>
      <p:ext uri="{BB962C8B-B14F-4D97-AF65-F5344CB8AC3E}">
        <p14:creationId xmlns:p14="http://schemas.microsoft.com/office/powerpoint/2010/main" val="37459649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Abstract Data Types</a:t>
            </a:r>
          </a:p>
        </p:txBody>
      </p:sp>
      <p:sp>
        <p:nvSpPr>
          <p:cNvPr id="19458" name="Content Placeholder 2"/>
          <p:cNvSpPr>
            <a:spLocks noGrp="1"/>
          </p:cNvSpPr>
          <p:nvPr>
            <p:ph idx="1"/>
          </p:nvPr>
        </p:nvSpPr>
        <p:spPr/>
        <p:txBody>
          <a:bodyPr/>
          <a:lstStyle/>
          <a:p>
            <a:r>
              <a:rPr lang="en-US" smtClean="0"/>
              <a:t>Proper planning is essential to successful implementation of programs</a:t>
            </a:r>
          </a:p>
          <a:p>
            <a:r>
              <a:rPr lang="en-US" smtClean="0"/>
              <a:t>Typical design methodologies focus on developing models of solutions before implementing them</a:t>
            </a:r>
          </a:p>
          <a:p>
            <a:r>
              <a:rPr lang="en-US" smtClean="0"/>
              <a:t>These models emphasize structure and function of the algorithms used</a:t>
            </a:r>
          </a:p>
          <a:p>
            <a:r>
              <a:rPr lang="en-US" smtClean="0"/>
              <a:t>Initially our attention is on </a:t>
            </a:r>
            <a:r>
              <a:rPr lang="en-US" b="1" smtClean="0"/>
              <a:t>what</a:t>
            </a:r>
            <a:r>
              <a:rPr lang="en-US" smtClean="0"/>
              <a:t> needs to be done, not </a:t>
            </a:r>
            <a:r>
              <a:rPr lang="en-US" b="1" smtClean="0"/>
              <a:t>how</a:t>
            </a:r>
            <a:r>
              <a:rPr lang="en-US" smtClean="0"/>
              <a:t> it is done</a:t>
            </a:r>
          </a:p>
          <a:p>
            <a:r>
              <a:rPr lang="en-US" smtClean="0"/>
              <a:t>So we define program behavior in terms of operations to be performed</a:t>
            </a:r>
            <a:r>
              <a:rPr lang="en-US" b="1" smtClean="0"/>
              <a:t> </a:t>
            </a:r>
            <a:r>
              <a:rPr lang="en-US" smtClean="0"/>
              <a:t>on data</a:t>
            </a:r>
          </a:p>
          <a:p>
            <a:endParaRPr lang="en-US" smtClean="0"/>
          </a:p>
        </p:txBody>
      </p:sp>
      <p:sp>
        <p:nvSpPr>
          <p:cNvPr id="19460"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FCD56A-C6C1-4186-A71D-E03E4E0E562E}" type="slidenum">
              <a:rPr lang="en-US"/>
              <a:pPr/>
              <a:t>2</a:t>
            </a:fld>
            <a:endParaRPr lang="en-US"/>
          </a:p>
        </p:txBody>
      </p:sp>
    </p:spTree>
    <p:extLst>
      <p:ext uri="{BB962C8B-B14F-4D97-AF65-F5344CB8AC3E}">
        <p14:creationId xmlns:p14="http://schemas.microsoft.com/office/powerpoint/2010/main" val="3452625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t>The Standard Template Library (STL)</a:t>
            </a:r>
          </a:p>
        </p:txBody>
      </p:sp>
      <p:sp>
        <p:nvSpPr>
          <p:cNvPr id="58370" name="Content Placeholder 2"/>
          <p:cNvSpPr>
            <a:spLocks noGrp="1"/>
          </p:cNvSpPr>
          <p:nvPr>
            <p:ph idx="1"/>
          </p:nvPr>
        </p:nvSpPr>
        <p:spPr/>
        <p:txBody>
          <a:bodyPr>
            <a:normAutofit fontScale="92500"/>
          </a:bodyPr>
          <a:lstStyle/>
          <a:p>
            <a:r>
              <a:rPr lang="en-US" smtClean="0"/>
              <a:t>While C++ is a powerful language in its own right, recent additions have added even more capabilities</a:t>
            </a:r>
          </a:p>
          <a:p>
            <a:r>
              <a:rPr lang="en-US" smtClean="0"/>
              <a:t>Of these, perhaps the most influential is the </a:t>
            </a:r>
            <a:r>
              <a:rPr lang="en-US" b="1" i="1" smtClean="0"/>
              <a:t>Standard Template Library</a:t>
            </a:r>
            <a:r>
              <a:rPr lang="en-US" smtClean="0"/>
              <a:t> (STL)</a:t>
            </a:r>
          </a:p>
          <a:p>
            <a:r>
              <a:rPr lang="en-US" smtClean="0"/>
              <a:t>It provides three generic entities: containers, iterators, and algorithms, and a set of classes that overload the function operator called function objects</a:t>
            </a:r>
          </a:p>
          <a:p>
            <a:r>
              <a:rPr lang="en-US" smtClean="0"/>
              <a:t>It also has a ready-made set of common classes for C++, such as containers and associative arrays</a:t>
            </a:r>
          </a:p>
          <a:p>
            <a:r>
              <a:rPr lang="en-US" smtClean="0"/>
              <a:t>These can be used with any built-in type and with any user-defined type that supports some elementary operations</a:t>
            </a:r>
          </a:p>
        </p:txBody>
      </p:sp>
      <p:sp>
        <p:nvSpPr>
          <p:cNvPr id="58372"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C007FAB-ADF4-4DDC-9B86-7115609FFA04}" type="slidenum">
              <a:rPr lang="en-US"/>
              <a:pPr/>
              <a:t>20</a:t>
            </a:fld>
            <a:endParaRPr lang="en-US"/>
          </a:p>
        </p:txBody>
      </p:sp>
    </p:spTree>
    <p:extLst>
      <p:ext uri="{BB962C8B-B14F-4D97-AF65-F5344CB8AC3E}">
        <p14:creationId xmlns:p14="http://schemas.microsoft.com/office/powerpoint/2010/main" val="69921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The Standard Template Library (continued)</a:t>
            </a:r>
            <a:endParaRPr lang="en-US" dirty="0"/>
          </a:p>
        </p:txBody>
      </p:sp>
      <p:sp>
        <p:nvSpPr>
          <p:cNvPr id="3" name="Content Placeholder 2"/>
          <p:cNvSpPr>
            <a:spLocks noGrp="1"/>
          </p:cNvSpPr>
          <p:nvPr>
            <p:ph idx="1"/>
          </p:nvPr>
        </p:nvSpPr>
        <p:spPr/>
        <p:txBody>
          <a:bodyPr>
            <a:normAutofit/>
          </a:bodyPr>
          <a:lstStyle/>
          <a:p>
            <a:pPr>
              <a:lnSpc>
                <a:spcPct val="90000"/>
              </a:lnSpc>
            </a:pPr>
            <a:r>
              <a:rPr lang="en-US" smtClean="0"/>
              <a:t>STL algorithms are independent of containers, which significantly reduces the complexity of the library</a:t>
            </a:r>
          </a:p>
          <a:p>
            <a:pPr>
              <a:lnSpc>
                <a:spcPct val="90000"/>
              </a:lnSpc>
            </a:pPr>
            <a:r>
              <a:rPr lang="en-US" smtClean="0"/>
              <a:t>The results of the STL are achieved through using templates</a:t>
            </a:r>
          </a:p>
          <a:p>
            <a:pPr>
              <a:lnSpc>
                <a:spcPct val="90000"/>
              </a:lnSpc>
            </a:pPr>
            <a:r>
              <a:rPr lang="en-US" smtClean="0"/>
              <a:t>This allows the use of static binding polymorphism (as opposed to run-time or dynamic binding polymorphism) which is frequently more efficient</a:t>
            </a:r>
          </a:p>
        </p:txBody>
      </p:sp>
      <p:sp>
        <p:nvSpPr>
          <p:cNvPr id="59396"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1CC4A06-7924-4AFE-A881-7702951A997A}" type="slidenum">
              <a:rPr lang="en-US"/>
              <a:pPr/>
              <a:t>21</a:t>
            </a:fld>
            <a:endParaRPr lang="en-US"/>
          </a:p>
        </p:txBody>
      </p:sp>
    </p:spTree>
    <p:extLst>
      <p:ext uri="{BB962C8B-B14F-4D97-AF65-F5344CB8AC3E}">
        <p14:creationId xmlns:p14="http://schemas.microsoft.com/office/powerpoint/2010/main" val="1564326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a:t>The Standard Template Library (continued)</a:t>
            </a:r>
          </a:p>
        </p:txBody>
      </p:sp>
      <p:sp>
        <p:nvSpPr>
          <p:cNvPr id="60418" name="Content Placeholder 2"/>
          <p:cNvSpPr>
            <a:spLocks noGrp="1"/>
          </p:cNvSpPr>
          <p:nvPr>
            <p:ph idx="1"/>
          </p:nvPr>
        </p:nvSpPr>
        <p:spPr/>
        <p:txBody>
          <a:bodyPr>
            <a:normAutofit lnSpcReduction="10000"/>
          </a:bodyPr>
          <a:lstStyle/>
          <a:p>
            <a:r>
              <a:rPr lang="en-US" smtClean="0"/>
              <a:t>Containers</a:t>
            </a:r>
          </a:p>
          <a:p>
            <a:pPr lvl="1"/>
            <a:r>
              <a:rPr lang="en-US" smtClean="0"/>
              <a:t>A </a:t>
            </a:r>
            <a:r>
              <a:rPr lang="en-US" b="1" smtClean="0"/>
              <a:t>container</a:t>
            </a:r>
            <a:r>
              <a:rPr lang="en-US" smtClean="0"/>
              <a:t> is a data structure that is typically designed to hold objects of the same type</a:t>
            </a:r>
          </a:p>
          <a:p>
            <a:pPr lvl="1"/>
            <a:r>
              <a:rPr lang="en-US" smtClean="0"/>
              <a:t>Although the number of possible organizations of this data is unlimited, only a few are practical and implemented in the STL</a:t>
            </a:r>
          </a:p>
          <a:p>
            <a:pPr lvl="1"/>
            <a:r>
              <a:rPr lang="en-US" smtClean="0"/>
              <a:t>Containers are implemented as template classes whose methods specify operations on the data in the structures as well as the structures themselves</a:t>
            </a:r>
          </a:p>
          <a:p>
            <a:pPr lvl="1"/>
            <a:r>
              <a:rPr lang="en-US" smtClean="0"/>
              <a:t>A number of these methods are common to all containers, while some are more specific to the container they are defined in</a:t>
            </a:r>
          </a:p>
          <a:p>
            <a:pPr lvl="1"/>
            <a:r>
              <a:rPr lang="en-US" smtClean="0"/>
              <a:t>The data stored in containers can be of any type and must supply some basic methods and operations</a:t>
            </a:r>
          </a:p>
          <a:p>
            <a:pPr lvl="1"/>
            <a:r>
              <a:rPr lang="en-US" smtClean="0"/>
              <a:t>This is especially necessary if pointers are involved</a:t>
            </a:r>
          </a:p>
        </p:txBody>
      </p:sp>
      <p:sp>
        <p:nvSpPr>
          <p:cNvPr id="60420"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7E30FB2-F843-4029-ADD3-4F23423B4B67}" type="slidenum">
              <a:rPr lang="en-US"/>
              <a:pPr/>
              <a:t>22</a:t>
            </a:fld>
            <a:endParaRPr lang="en-US"/>
          </a:p>
        </p:txBody>
      </p:sp>
    </p:spTree>
    <p:extLst>
      <p:ext uri="{BB962C8B-B14F-4D97-AF65-F5344CB8AC3E}">
        <p14:creationId xmlns:p14="http://schemas.microsoft.com/office/powerpoint/2010/main" val="788751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a:t>The Standard Template Library (continued)</a:t>
            </a:r>
          </a:p>
        </p:txBody>
      </p:sp>
      <p:sp>
        <p:nvSpPr>
          <p:cNvPr id="61442" name="Content Placeholder 2"/>
          <p:cNvSpPr>
            <a:spLocks noGrp="1"/>
          </p:cNvSpPr>
          <p:nvPr>
            <p:ph idx="1"/>
          </p:nvPr>
        </p:nvSpPr>
        <p:spPr/>
        <p:txBody>
          <a:bodyPr>
            <a:normAutofit lnSpcReduction="10000"/>
          </a:bodyPr>
          <a:lstStyle/>
          <a:p>
            <a:r>
              <a:rPr lang="en-US" smtClean="0"/>
              <a:t>Iterators</a:t>
            </a:r>
          </a:p>
          <a:p>
            <a:pPr lvl="1"/>
            <a:r>
              <a:rPr lang="en-US" smtClean="0"/>
              <a:t>An </a:t>
            </a:r>
            <a:r>
              <a:rPr lang="en-US" b="1" smtClean="0"/>
              <a:t>iterator</a:t>
            </a:r>
            <a:r>
              <a:rPr lang="en-US" smtClean="0"/>
              <a:t> is an object that accesses the elements of a container</a:t>
            </a:r>
          </a:p>
          <a:p>
            <a:pPr lvl="1"/>
            <a:r>
              <a:rPr lang="en-US" smtClean="0"/>
              <a:t>The STL implements five types of iterators</a:t>
            </a:r>
          </a:p>
          <a:p>
            <a:pPr lvl="2"/>
            <a:r>
              <a:rPr lang="en-US" b="1" smtClean="0"/>
              <a:t>Input</a:t>
            </a:r>
            <a:r>
              <a:rPr lang="en-US" smtClean="0"/>
              <a:t> iterators, which can read a sequence of values</a:t>
            </a:r>
          </a:p>
          <a:p>
            <a:pPr lvl="2"/>
            <a:r>
              <a:rPr lang="en-US" b="1" smtClean="0"/>
              <a:t>Output</a:t>
            </a:r>
            <a:r>
              <a:rPr lang="en-US" smtClean="0"/>
              <a:t> iterators, which can write a sequence of values</a:t>
            </a:r>
          </a:p>
          <a:p>
            <a:pPr lvl="2"/>
            <a:r>
              <a:rPr lang="en-US" b="1" smtClean="0"/>
              <a:t>Forward</a:t>
            </a:r>
            <a:r>
              <a:rPr lang="en-US" smtClean="0"/>
              <a:t> iterators, which can be read, written to, or moved forward</a:t>
            </a:r>
          </a:p>
          <a:p>
            <a:pPr lvl="2"/>
            <a:r>
              <a:rPr lang="en-US" b="1" smtClean="0"/>
              <a:t>Bidirectional</a:t>
            </a:r>
            <a:r>
              <a:rPr lang="en-US" smtClean="0"/>
              <a:t> iterators, which behave like forward iterators but can also move backwards</a:t>
            </a:r>
          </a:p>
          <a:p>
            <a:pPr lvl="2"/>
            <a:r>
              <a:rPr lang="en-US" b="1" smtClean="0"/>
              <a:t>Random</a:t>
            </a:r>
            <a:r>
              <a:rPr lang="en-US" smtClean="0"/>
              <a:t> iterators that can move freely in any direction at one time</a:t>
            </a:r>
          </a:p>
          <a:p>
            <a:pPr lvl="1"/>
            <a:r>
              <a:rPr lang="en-US" smtClean="0"/>
              <a:t>Essentially, an iterator is a generalized pointer, and can be dereferenced and manipulated like a pointer</a:t>
            </a:r>
          </a:p>
          <a:p>
            <a:pPr lvl="1"/>
            <a:r>
              <a:rPr lang="en-US" smtClean="0"/>
              <a:t>These capabilities make iterators a major feature that allows the generality of the STL</a:t>
            </a:r>
          </a:p>
        </p:txBody>
      </p:sp>
      <p:sp>
        <p:nvSpPr>
          <p:cNvPr id="61444"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5C0E604-91D5-4BC4-8EE7-CDAFB71A195E}" type="slidenum">
              <a:rPr lang="en-US"/>
              <a:pPr/>
              <a:t>23</a:t>
            </a:fld>
            <a:endParaRPr lang="en-US"/>
          </a:p>
        </p:txBody>
      </p:sp>
    </p:spTree>
    <p:extLst>
      <p:ext uri="{BB962C8B-B14F-4D97-AF65-F5344CB8AC3E}">
        <p14:creationId xmlns:p14="http://schemas.microsoft.com/office/powerpoint/2010/main" val="3931982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z="3200"/>
              <a:t>The Standard Template Library (continued)</a:t>
            </a:r>
            <a:endParaRPr lang="en-US" smtClean="0"/>
          </a:p>
        </p:txBody>
      </p:sp>
      <p:sp>
        <p:nvSpPr>
          <p:cNvPr id="62466" name="Content Placeholder 2"/>
          <p:cNvSpPr>
            <a:spLocks noGrp="1"/>
          </p:cNvSpPr>
          <p:nvPr>
            <p:ph idx="1"/>
          </p:nvPr>
        </p:nvSpPr>
        <p:spPr/>
        <p:txBody>
          <a:bodyPr/>
          <a:lstStyle/>
          <a:p>
            <a:r>
              <a:rPr lang="en-US" smtClean="0"/>
              <a:t>Algorithms</a:t>
            </a:r>
          </a:p>
          <a:p>
            <a:pPr lvl="1"/>
            <a:r>
              <a:rPr lang="en-US" smtClean="0"/>
              <a:t>About 70 generic functions, known as </a:t>
            </a:r>
            <a:r>
              <a:rPr lang="en-US" b="1" smtClean="0"/>
              <a:t>algorithms</a:t>
            </a:r>
            <a:r>
              <a:rPr lang="en-US" smtClean="0"/>
              <a:t>, are provided in the STL</a:t>
            </a:r>
          </a:p>
          <a:p>
            <a:pPr lvl="1"/>
            <a:r>
              <a:rPr lang="en-US" smtClean="0"/>
              <a:t>These perform operations such as searching and sorting</a:t>
            </a:r>
          </a:p>
          <a:p>
            <a:pPr lvl="1"/>
            <a:r>
              <a:rPr lang="en-US" smtClean="0"/>
              <a:t>Each is implemented to require a certain level of iterator (and therefore will work on any container that provides an interface by iterators)</a:t>
            </a:r>
          </a:p>
          <a:p>
            <a:pPr lvl="1"/>
            <a:r>
              <a:rPr lang="en-US" smtClean="0"/>
              <a:t>Algorithms are in addition to the methods provided by containers, but some algorithms are implemented as member functions for efficiency</a:t>
            </a:r>
          </a:p>
        </p:txBody>
      </p:sp>
      <p:sp>
        <p:nvSpPr>
          <p:cNvPr id="62468"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3C44570-0B3C-4ECD-A84A-BB98C66FD148}" type="slidenum">
              <a:rPr lang="en-US"/>
              <a:pPr/>
              <a:t>24</a:t>
            </a:fld>
            <a:endParaRPr lang="en-US"/>
          </a:p>
        </p:txBody>
      </p:sp>
    </p:spTree>
    <p:extLst>
      <p:ext uri="{BB962C8B-B14F-4D97-AF65-F5344CB8AC3E}">
        <p14:creationId xmlns:p14="http://schemas.microsoft.com/office/powerpoint/2010/main" val="5106138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sz="3200"/>
              <a:t>The Standard Template Library (continued)</a:t>
            </a:r>
            <a:endParaRPr lang="en-US" smtClean="0"/>
          </a:p>
        </p:txBody>
      </p:sp>
      <p:sp>
        <p:nvSpPr>
          <p:cNvPr id="63490" name="Content Placeholder 2"/>
          <p:cNvSpPr>
            <a:spLocks noGrp="1"/>
          </p:cNvSpPr>
          <p:nvPr>
            <p:ph idx="1"/>
          </p:nvPr>
        </p:nvSpPr>
        <p:spPr/>
        <p:txBody>
          <a:bodyPr/>
          <a:lstStyle/>
          <a:p>
            <a:r>
              <a:rPr lang="en-US" smtClean="0"/>
              <a:t>Function Objects</a:t>
            </a:r>
          </a:p>
          <a:p>
            <a:pPr lvl="1"/>
            <a:r>
              <a:rPr lang="en-US" smtClean="0"/>
              <a:t>The STL also provides classes that overload the function operator (the </a:t>
            </a:r>
            <a:r>
              <a:rPr lang="en-US" smtClean="0">
                <a:latin typeface="Courier New" pitchFamily="49" charset="0"/>
                <a:cs typeface="Courier New" pitchFamily="49" charset="0"/>
              </a:rPr>
              <a:t>operator()</a:t>
            </a:r>
            <a:r>
              <a:rPr lang="en-US" smtClean="0"/>
              <a:t>)</a:t>
            </a:r>
          </a:p>
          <a:p>
            <a:pPr lvl="1"/>
            <a:r>
              <a:rPr lang="en-US" smtClean="0"/>
              <a:t>Classes that do this are called </a:t>
            </a:r>
            <a:r>
              <a:rPr lang="en-US" b="1" smtClean="0"/>
              <a:t>function objects</a:t>
            </a:r>
            <a:endParaRPr lang="en-US" smtClean="0"/>
          </a:p>
          <a:p>
            <a:pPr lvl="1"/>
            <a:r>
              <a:rPr lang="en-US" smtClean="0"/>
              <a:t>They are useful for maintaining state information in functions that are passed to other functions</a:t>
            </a:r>
          </a:p>
          <a:p>
            <a:pPr lvl="1"/>
            <a:r>
              <a:rPr lang="en-US" smtClean="0"/>
              <a:t>Regular function pointers can also be used as function objects</a:t>
            </a:r>
          </a:p>
          <a:p>
            <a:pPr lvl="1"/>
            <a:r>
              <a:rPr lang="en-US" smtClean="0"/>
              <a:t>The STL makes heavy use of function objects, since function pointers are inadequate for some manipulations, like those involving built-in operators</a:t>
            </a:r>
          </a:p>
        </p:txBody>
      </p:sp>
      <p:sp>
        <p:nvSpPr>
          <p:cNvPr id="63492"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8CEBAC0-A3E6-4BCA-9CFD-1BE598415FF8}" type="slidenum">
              <a:rPr lang="en-US"/>
              <a:pPr/>
              <a:t>25</a:t>
            </a:fld>
            <a:endParaRPr lang="en-US"/>
          </a:p>
        </p:txBody>
      </p:sp>
    </p:spTree>
    <p:extLst>
      <p:ext uri="{BB962C8B-B14F-4D97-AF65-F5344CB8AC3E}">
        <p14:creationId xmlns:p14="http://schemas.microsoft.com/office/powerpoint/2010/main" val="1205004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smtClean="0"/>
              <a:t>Vectors in the STL</a:t>
            </a:r>
          </a:p>
        </p:txBody>
      </p:sp>
      <p:sp>
        <p:nvSpPr>
          <p:cNvPr id="64514" name="Content Placeholder 2"/>
          <p:cNvSpPr>
            <a:spLocks noGrp="1"/>
          </p:cNvSpPr>
          <p:nvPr>
            <p:ph idx="1"/>
          </p:nvPr>
        </p:nvSpPr>
        <p:spPr/>
        <p:txBody>
          <a:bodyPr>
            <a:normAutofit fontScale="92500"/>
          </a:bodyPr>
          <a:lstStyle/>
          <a:p>
            <a:r>
              <a:rPr lang="en-US" smtClean="0"/>
              <a:t>A </a:t>
            </a:r>
            <a:r>
              <a:rPr lang="en-US" b="1" smtClean="0"/>
              <a:t>vector</a:t>
            </a:r>
            <a:r>
              <a:rPr lang="en-US" smtClean="0"/>
              <a:t> is one of the simplest containers in the STL</a:t>
            </a:r>
          </a:p>
          <a:p>
            <a:r>
              <a:rPr lang="en-US" smtClean="0"/>
              <a:t>The elements of vectors are stored contiguously in memory and the entire structure is treated like a dynamic array</a:t>
            </a:r>
          </a:p>
          <a:p>
            <a:r>
              <a:rPr lang="en-US" smtClean="0"/>
              <a:t>Like dynamic arrays, vectors exhibit low memory utilization, good locality of reference, and good data cache utilization</a:t>
            </a:r>
          </a:p>
          <a:p>
            <a:r>
              <a:rPr lang="en-US" smtClean="0"/>
              <a:t>Vectors allow random access, so elements can be referenced using indices</a:t>
            </a:r>
          </a:p>
          <a:p>
            <a:r>
              <a:rPr lang="en-US" smtClean="0"/>
              <a:t>The vector’s structure is able to efficiently allocate the memory needed for data storage</a:t>
            </a:r>
          </a:p>
          <a:p>
            <a:r>
              <a:rPr lang="en-US" smtClean="0"/>
              <a:t>This is useful for storing lists whose length may not be known prior to setting up the list but where removal is rare</a:t>
            </a:r>
          </a:p>
        </p:txBody>
      </p:sp>
      <p:sp>
        <p:nvSpPr>
          <p:cNvPr id="64516"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0DD5264-626A-46C3-9B7D-296A249452B6}" type="slidenum">
              <a:rPr lang="en-US"/>
              <a:pPr/>
              <a:t>26</a:t>
            </a:fld>
            <a:endParaRPr lang="en-US"/>
          </a:p>
        </p:txBody>
      </p:sp>
    </p:spTree>
    <p:extLst>
      <p:ext uri="{BB962C8B-B14F-4D97-AF65-F5344CB8AC3E}">
        <p14:creationId xmlns:p14="http://schemas.microsoft.com/office/powerpoint/2010/main" val="2770519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smtClean="0"/>
              <a:t>Vectors in the STL (continued)</a:t>
            </a:r>
          </a:p>
        </p:txBody>
      </p:sp>
      <p:sp>
        <p:nvSpPr>
          <p:cNvPr id="3" name="Content Placeholder 2"/>
          <p:cNvSpPr>
            <a:spLocks noGrp="1"/>
          </p:cNvSpPr>
          <p:nvPr>
            <p:ph idx="1"/>
          </p:nvPr>
        </p:nvSpPr>
        <p:spPr/>
        <p:txBody>
          <a:bodyPr>
            <a:normAutofit/>
          </a:bodyPr>
          <a:lstStyle/>
          <a:p>
            <a:r>
              <a:rPr lang="en-US" smtClean="0"/>
              <a:t>Vectors are incorporated into code by including the vector library:</a:t>
            </a:r>
          </a:p>
          <a:p>
            <a:pPr algn="ctr">
              <a:buFont typeface="Arial" charset="0"/>
              <a:buNone/>
            </a:pPr>
            <a:r>
              <a:rPr lang="en-US" smtClean="0">
                <a:latin typeface="Courier New" pitchFamily="49" charset="0"/>
                <a:cs typeface="Courier New" pitchFamily="49" charset="0"/>
              </a:rPr>
              <a:t>#include &lt;vector&gt;</a:t>
            </a:r>
          </a:p>
          <a:p>
            <a:r>
              <a:rPr lang="en-US" smtClean="0"/>
              <a:t>The class definition of a vector includes four constructors as well as numerous other functions for manipulating the vector structure and its elements</a:t>
            </a:r>
          </a:p>
          <a:p>
            <a:r>
              <a:rPr lang="en-US" smtClean="0"/>
              <a:t>Adding new elements is quick and easy, unless the vector’s size has reached its capacity</a:t>
            </a:r>
          </a:p>
          <a:p>
            <a:r>
              <a:rPr lang="en-US" smtClean="0"/>
              <a:t>Then, some overhead is required to resize the vector </a:t>
            </a:r>
          </a:p>
          <a:p>
            <a:r>
              <a:rPr lang="en-US" smtClean="0"/>
              <a:t>Otherwise inserting a new element occurs in constant time</a:t>
            </a:r>
          </a:p>
        </p:txBody>
      </p:sp>
      <p:sp>
        <p:nvSpPr>
          <p:cNvPr id="65540"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69CB5EF-AC5E-497E-BB45-FA67919D5099}" type="slidenum">
              <a:rPr lang="en-US"/>
              <a:pPr/>
              <a:t>27</a:t>
            </a:fld>
            <a:endParaRPr lang="en-US"/>
          </a:p>
        </p:txBody>
      </p:sp>
    </p:spTree>
    <p:extLst>
      <p:ext uri="{BB962C8B-B14F-4D97-AF65-F5344CB8AC3E}">
        <p14:creationId xmlns:p14="http://schemas.microsoft.com/office/powerpoint/2010/main" val="27030733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mtClean="0"/>
              <a:t>Vectors in the STL (continued)</a:t>
            </a:r>
          </a:p>
        </p:txBody>
      </p:sp>
      <p:sp>
        <p:nvSpPr>
          <p:cNvPr id="3" name="Content Placeholder 2"/>
          <p:cNvSpPr>
            <a:spLocks noGrp="1"/>
          </p:cNvSpPr>
          <p:nvPr>
            <p:ph idx="1"/>
          </p:nvPr>
        </p:nvSpPr>
        <p:spPr/>
        <p:txBody>
          <a:bodyPr>
            <a:normAutofit fontScale="92500" lnSpcReduction="20000"/>
          </a:bodyPr>
          <a:lstStyle/>
          <a:p>
            <a:r>
              <a:rPr lang="en-US" smtClean="0"/>
              <a:t>In addition to the traditional array notation, a vector’s elements can be accessed using iterators</a:t>
            </a:r>
          </a:p>
          <a:p>
            <a:r>
              <a:rPr lang="en-US" smtClean="0"/>
              <a:t>This requires the dereferencing notation used for pointers</a:t>
            </a:r>
          </a:p>
          <a:p>
            <a:r>
              <a:rPr lang="en-US" smtClean="0"/>
              <a:t>A partial list of the member functions of the class </a:t>
            </a:r>
            <a:r>
              <a:rPr lang="en-US" smtClean="0">
                <a:latin typeface="Courier New" pitchFamily="49" charset="0"/>
                <a:cs typeface="Courier New" pitchFamily="49" charset="0"/>
              </a:rPr>
              <a:t>vector</a:t>
            </a:r>
            <a:r>
              <a:rPr lang="en-US" smtClean="0">
                <a:cs typeface="Courier New" pitchFamily="49" charset="0"/>
              </a:rPr>
              <a:t> is shown below; the remainder is on pages 28 and 29.</a:t>
            </a:r>
          </a:p>
          <a:p>
            <a:endParaRPr lang="en-US" smtClean="0">
              <a:cs typeface="Courier New" pitchFamily="49" charset="0"/>
            </a:endParaRPr>
          </a:p>
          <a:p>
            <a:endParaRPr lang="en-US" smtClean="0">
              <a:cs typeface="Courier New" pitchFamily="49" charset="0"/>
            </a:endParaRPr>
          </a:p>
          <a:p>
            <a:endParaRPr lang="en-US" smtClean="0">
              <a:cs typeface="Courier New" pitchFamily="49" charset="0"/>
            </a:endParaRPr>
          </a:p>
          <a:p>
            <a:endParaRPr lang="en-US" smtClean="0">
              <a:cs typeface="Courier New" pitchFamily="49" charset="0"/>
            </a:endParaRPr>
          </a:p>
          <a:p>
            <a:endParaRPr lang="en-US" smtClean="0">
              <a:cs typeface="Courier New" pitchFamily="49" charset="0"/>
            </a:endParaRPr>
          </a:p>
          <a:p>
            <a:pPr>
              <a:buFont typeface="Arial" charset="0"/>
              <a:buNone/>
            </a:pPr>
            <a:endParaRPr lang="en-US" sz="1200">
              <a:cs typeface="Courier New" pitchFamily="49" charset="0"/>
            </a:endParaRPr>
          </a:p>
          <a:p>
            <a:pPr algn="ctr">
              <a:buFont typeface="Arial" charset="0"/>
              <a:buNone/>
            </a:pPr>
            <a:r>
              <a:rPr lang="en-US" sz="1200">
                <a:cs typeface="Courier New" pitchFamily="49" charset="0"/>
              </a:rPr>
              <a:t>Fig. 1-3 </a:t>
            </a:r>
            <a:r>
              <a:rPr lang="en-US" sz="1200"/>
              <a:t>An alphabetical list of member functions in the class vector (partial)</a:t>
            </a:r>
            <a:endParaRPr lang="en-US" sz="1200">
              <a:cs typeface="Courier New" pitchFamily="49" charset="0"/>
            </a:endParaRPr>
          </a:p>
          <a:p>
            <a:pPr>
              <a:buFont typeface="Arial" charset="0"/>
              <a:buNone/>
            </a:pPr>
            <a:endParaRPr lang="en-US" smtClean="0">
              <a:latin typeface="Courier New" pitchFamily="49" charset="0"/>
              <a:cs typeface="Courier New" pitchFamily="49" charset="0"/>
            </a:endParaRPr>
          </a:p>
        </p:txBody>
      </p:sp>
      <p:sp>
        <p:nvSpPr>
          <p:cNvPr id="66564"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4B2DE0A-DCDE-44A8-96A2-14FA8755FDBE}" type="slidenum">
              <a:rPr lang="en-US"/>
              <a:pPr/>
              <a:t>28</a:t>
            </a:fld>
            <a:endParaRPr lang="en-US"/>
          </a:p>
        </p:txBody>
      </p:sp>
      <p:pic>
        <p:nvPicPr>
          <p:cNvPr id="66565" name="Picture 2"/>
          <p:cNvPicPr>
            <a:picLocks noChangeAspect="1" noChangeArrowheads="1"/>
          </p:cNvPicPr>
          <p:nvPr/>
        </p:nvPicPr>
        <p:blipFill>
          <a:blip r:embed="rId3" cstate="print"/>
          <a:srcRect/>
          <a:stretch>
            <a:fillRect/>
          </a:stretch>
        </p:blipFill>
        <p:spPr bwMode="auto">
          <a:xfrm>
            <a:off x="3124201" y="3657600"/>
            <a:ext cx="6086475" cy="2286000"/>
          </a:xfrm>
          <a:prstGeom prst="rect">
            <a:avLst/>
          </a:prstGeom>
          <a:noFill/>
          <a:ln w="9525">
            <a:noFill/>
            <a:miter lim="800000"/>
            <a:headEnd/>
            <a:tailEnd/>
          </a:ln>
        </p:spPr>
      </p:pic>
    </p:spTree>
    <p:extLst>
      <p:ext uri="{BB962C8B-B14F-4D97-AF65-F5344CB8AC3E}">
        <p14:creationId xmlns:p14="http://schemas.microsoft.com/office/powerpoint/2010/main" val="49960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smtClean="0"/>
              <a:t>Vectors in the STL (continued)</a:t>
            </a:r>
          </a:p>
        </p:txBody>
      </p:sp>
      <p:sp>
        <p:nvSpPr>
          <p:cNvPr id="3" name="Content Placeholder 2"/>
          <p:cNvSpPr>
            <a:spLocks noGrp="1"/>
          </p:cNvSpPr>
          <p:nvPr>
            <p:ph idx="1"/>
          </p:nvPr>
        </p:nvSpPr>
        <p:spPr/>
        <p:txBody>
          <a:bodyPr>
            <a:normAutofit fontScale="92500" lnSpcReduction="20000"/>
          </a:bodyPr>
          <a:lstStyle/>
          <a:p>
            <a:r>
              <a:rPr lang="en-US" smtClean="0"/>
              <a:t>An example of vector member functions is given in the following program</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lgn="ctr">
              <a:buFont typeface="Arial" charset="0"/>
              <a:buNone/>
            </a:pPr>
            <a:r>
              <a:rPr lang="en-US" sz="1200"/>
              <a:t>Fig. 1-4 A program demonstrating the operation of vector member functions</a:t>
            </a:r>
          </a:p>
        </p:txBody>
      </p:sp>
      <p:sp>
        <p:nvSpPr>
          <p:cNvPr id="67588"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8108EB6-2B07-4321-83E3-0847B22DF1DE}" type="slidenum">
              <a:rPr lang="en-US"/>
              <a:pPr/>
              <a:t>29</a:t>
            </a:fld>
            <a:endParaRPr lang="en-US"/>
          </a:p>
        </p:txBody>
      </p:sp>
      <p:pic>
        <p:nvPicPr>
          <p:cNvPr id="67589" name="Picture 3"/>
          <p:cNvPicPr>
            <a:picLocks noChangeAspect="1" noChangeArrowheads="1"/>
          </p:cNvPicPr>
          <p:nvPr/>
        </p:nvPicPr>
        <p:blipFill>
          <a:blip r:embed="rId3" cstate="print"/>
          <a:srcRect/>
          <a:stretch>
            <a:fillRect/>
          </a:stretch>
        </p:blipFill>
        <p:spPr bwMode="auto">
          <a:xfrm>
            <a:off x="3086100" y="2209801"/>
            <a:ext cx="6076950" cy="3514725"/>
          </a:xfrm>
          <a:prstGeom prst="rect">
            <a:avLst/>
          </a:prstGeom>
          <a:noFill/>
          <a:ln w="9525">
            <a:noFill/>
            <a:miter lim="800000"/>
            <a:headEnd/>
            <a:tailEnd/>
          </a:ln>
        </p:spPr>
      </p:pic>
    </p:spTree>
    <p:extLst>
      <p:ext uri="{BB962C8B-B14F-4D97-AF65-F5344CB8AC3E}">
        <p14:creationId xmlns:p14="http://schemas.microsoft.com/office/powerpoint/2010/main" val="897336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smtClean="0"/>
              <a:t>Abstract Data Types (continued)</a:t>
            </a:r>
          </a:p>
        </p:txBody>
      </p:sp>
      <p:sp>
        <p:nvSpPr>
          <p:cNvPr id="20482" name="Content Placeholder 2"/>
          <p:cNvSpPr>
            <a:spLocks noGrp="1"/>
          </p:cNvSpPr>
          <p:nvPr>
            <p:ph idx="1"/>
          </p:nvPr>
        </p:nvSpPr>
        <p:spPr/>
        <p:txBody>
          <a:bodyPr/>
          <a:lstStyle/>
          <a:p>
            <a:r>
              <a:rPr lang="en-US" smtClean="0"/>
              <a:t>The details will emerge as we refine the definitions of the operations</a:t>
            </a:r>
          </a:p>
          <a:p>
            <a:r>
              <a:rPr lang="en-US" smtClean="0"/>
              <a:t>Only then will implementation of those operations be carried out</a:t>
            </a:r>
          </a:p>
          <a:p>
            <a:r>
              <a:rPr lang="en-US" smtClean="0"/>
              <a:t>As part of this implementation, we must choose appropriate data structures</a:t>
            </a:r>
          </a:p>
          <a:p>
            <a:r>
              <a:rPr lang="en-US" smtClean="0"/>
              <a:t>A </a:t>
            </a:r>
            <a:r>
              <a:rPr lang="en-US" b="1" smtClean="0"/>
              <a:t>data structure</a:t>
            </a:r>
            <a:r>
              <a:rPr lang="en-US" smtClean="0"/>
              <a:t> is a technique of storing and organizing data so it can be used efficiently</a:t>
            </a:r>
          </a:p>
          <a:p>
            <a:r>
              <a:rPr lang="en-US" smtClean="0"/>
              <a:t>In our program models, data structures are described by </a:t>
            </a:r>
            <a:r>
              <a:rPr lang="en-US" b="1" i="1" smtClean="0"/>
              <a:t>abstract data types</a:t>
            </a:r>
            <a:r>
              <a:rPr lang="en-US" smtClean="0"/>
              <a:t> (ADTs)</a:t>
            </a:r>
          </a:p>
          <a:p>
            <a:endParaRPr lang="en-US" smtClean="0"/>
          </a:p>
        </p:txBody>
      </p:sp>
      <p:sp>
        <p:nvSpPr>
          <p:cNvPr id="20484"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A2CEA94-42E2-4C4C-B31F-3E611B5A5E8A}" type="slidenum">
              <a:rPr lang="en-US"/>
              <a:pPr/>
              <a:t>3</a:t>
            </a:fld>
            <a:endParaRPr lang="en-US"/>
          </a:p>
        </p:txBody>
      </p:sp>
    </p:spTree>
    <p:extLst>
      <p:ext uri="{BB962C8B-B14F-4D97-AF65-F5344CB8AC3E}">
        <p14:creationId xmlns:p14="http://schemas.microsoft.com/office/powerpoint/2010/main" val="6568216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mtClean="0"/>
              <a:t>Vectors in the STL (continued)</a:t>
            </a:r>
          </a:p>
        </p:txBody>
      </p:sp>
      <p:sp>
        <p:nvSpPr>
          <p:cNvPr id="68610" name="Content Placeholder 2"/>
          <p:cNvSpPr>
            <a:spLocks noGrp="1"/>
          </p:cNvSpPr>
          <p:nvPr>
            <p:ph idx="1"/>
          </p:nvPr>
        </p:nvSpPr>
        <p:spPr/>
        <p:txBody>
          <a:bodyPr>
            <a:normAutofit fontScale="92500" lnSpcReduction="20000"/>
          </a:bodyPr>
          <a:lstStyle/>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z="1200"/>
          </a:p>
          <a:p>
            <a:pPr marL="0" indent="0" algn="ctr">
              <a:buNone/>
            </a:pPr>
            <a:endParaRPr lang="en-US" sz="1200"/>
          </a:p>
          <a:p>
            <a:pPr marL="0" indent="0" algn="ctr">
              <a:buNone/>
            </a:pPr>
            <a:r>
              <a:rPr lang="en-US" sz="1200"/>
              <a:t>Fig. 1-4 (continued)</a:t>
            </a:r>
            <a:endParaRPr lang="en-US" smtClean="0"/>
          </a:p>
          <a:p>
            <a:pPr marL="0" indent="0">
              <a:buNone/>
            </a:pPr>
            <a:endParaRPr lang="en-US" smtClean="0"/>
          </a:p>
        </p:txBody>
      </p:sp>
      <p:sp>
        <p:nvSpPr>
          <p:cNvPr id="68612"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CBA6DAA-2F88-4323-A96B-94CB440FB35C}" type="slidenum">
              <a:rPr lang="en-US"/>
              <a:pPr/>
              <a:t>30</a:t>
            </a:fld>
            <a:endParaRPr lang="en-US"/>
          </a:p>
        </p:txBody>
      </p:sp>
      <p:pic>
        <p:nvPicPr>
          <p:cNvPr id="68613" name="Picture 2"/>
          <p:cNvPicPr>
            <a:picLocks noChangeAspect="1" noChangeArrowheads="1"/>
          </p:cNvPicPr>
          <p:nvPr/>
        </p:nvPicPr>
        <p:blipFill>
          <a:blip r:embed="rId3" cstate="print"/>
          <a:srcRect/>
          <a:stretch>
            <a:fillRect/>
          </a:stretch>
        </p:blipFill>
        <p:spPr bwMode="auto">
          <a:xfrm>
            <a:off x="3057525" y="1295400"/>
            <a:ext cx="6076950" cy="4019550"/>
          </a:xfrm>
          <a:prstGeom prst="rect">
            <a:avLst/>
          </a:prstGeom>
          <a:noFill/>
          <a:ln w="9525">
            <a:noFill/>
            <a:miter lim="800000"/>
            <a:headEnd/>
            <a:tailEnd/>
          </a:ln>
        </p:spPr>
      </p:pic>
    </p:spTree>
    <p:extLst>
      <p:ext uri="{BB962C8B-B14F-4D97-AF65-F5344CB8AC3E}">
        <p14:creationId xmlns:p14="http://schemas.microsoft.com/office/powerpoint/2010/main" val="2617429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mtClean="0"/>
              <a:t>Vectors in the STL (continued)</a:t>
            </a:r>
          </a:p>
        </p:txBody>
      </p:sp>
      <p:sp>
        <p:nvSpPr>
          <p:cNvPr id="69634" name="Content Placeholder 2"/>
          <p:cNvSpPr>
            <a:spLocks noGrp="1"/>
          </p:cNvSpPr>
          <p:nvPr>
            <p:ph idx="1"/>
          </p:nvPr>
        </p:nvSpPr>
        <p:spPr/>
        <p:txBody>
          <a:bodyPr>
            <a:normAutofit fontScale="85000" lnSpcReduction="20000"/>
          </a:bodyPr>
          <a:lstStyle/>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lgn="ctr">
              <a:buNone/>
            </a:pPr>
            <a:endParaRPr lang="en-US" sz="1200">
              <a:solidFill>
                <a:srgbClr val="000000"/>
              </a:solidFill>
            </a:endParaRPr>
          </a:p>
          <a:p>
            <a:pPr marL="0" indent="0" algn="ctr">
              <a:buNone/>
            </a:pPr>
            <a:r>
              <a:rPr lang="en-US" sz="1200">
                <a:solidFill>
                  <a:srgbClr val="000000"/>
                </a:solidFill>
              </a:rPr>
              <a:t>Fig. 1-4 (concluded)</a:t>
            </a:r>
            <a:endParaRPr lang="en-US" sz="1200"/>
          </a:p>
        </p:txBody>
      </p:sp>
      <p:sp>
        <p:nvSpPr>
          <p:cNvPr id="69636"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B669143-5503-455E-9B13-9C13258B11FB}" type="slidenum">
              <a:rPr lang="en-US"/>
              <a:pPr/>
              <a:t>31</a:t>
            </a:fld>
            <a:endParaRPr lang="en-US"/>
          </a:p>
        </p:txBody>
      </p:sp>
      <p:pic>
        <p:nvPicPr>
          <p:cNvPr id="69637" name="Picture 2"/>
          <p:cNvPicPr>
            <a:picLocks noChangeAspect="1" noChangeArrowheads="1"/>
          </p:cNvPicPr>
          <p:nvPr/>
        </p:nvPicPr>
        <p:blipFill>
          <a:blip r:embed="rId3" cstate="print"/>
          <a:srcRect/>
          <a:stretch>
            <a:fillRect/>
          </a:stretch>
        </p:blipFill>
        <p:spPr bwMode="auto">
          <a:xfrm>
            <a:off x="3052764" y="1462089"/>
            <a:ext cx="6086475" cy="3933825"/>
          </a:xfrm>
          <a:prstGeom prst="rect">
            <a:avLst/>
          </a:prstGeom>
          <a:noFill/>
          <a:ln w="9525">
            <a:noFill/>
            <a:miter lim="800000"/>
            <a:headEnd/>
            <a:tailEnd/>
          </a:ln>
        </p:spPr>
      </p:pic>
    </p:spTree>
    <p:extLst>
      <p:ext uri="{BB962C8B-B14F-4D97-AF65-F5344CB8AC3E}">
        <p14:creationId xmlns:p14="http://schemas.microsoft.com/office/powerpoint/2010/main" val="1947816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smtClean="0"/>
              <a:t>Data Structures and OOP</a:t>
            </a:r>
          </a:p>
        </p:txBody>
      </p:sp>
      <p:sp>
        <p:nvSpPr>
          <p:cNvPr id="70658" name="Content Placeholder 2"/>
          <p:cNvSpPr>
            <a:spLocks noGrp="1"/>
          </p:cNvSpPr>
          <p:nvPr>
            <p:ph idx="1"/>
          </p:nvPr>
        </p:nvSpPr>
        <p:spPr/>
        <p:txBody>
          <a:bodyPr>
            <a:normAutofit lnSpcReduction="10000"/>
          </a:bodyPr>
          <a:lstStyle/>
          <a:p>
            <a:r>
              <a:rPr lang="en-US" smtClean="0"/>
              <a:t>The notion of a data type is an abstraction that allows us to hide the details of how the type is implemented</a:t>
            </a:r>
          </a:p>
          <a:p>
            <a:r>
              <a:rPr lang="en-US" smtClean="0"/>
              <a:t>To use effectively, we concern ourselves with the operations that can be performed on it that make it distinctive</a:t>
            </a:r>
          </a:p>
          <a:p>
            <a:r>
              <a:rPr lang="en-US" smtClean="0"/>
              <a:t>While a given programming language may incorporate some data types, the user may have to define their own</a:t>
            </a:r>
          </a:p>
          <a:p>
            <a:r>
              <a:rPr lang="en-US" smtClean="0"/>
              <a:t>These new types typically have a distinct organization that can be exploited to define the type’s behavior</a:t>
            </a:r>
          </a:p>
          <a:p>
            <a:r>
              <a:rPr lang="en-US" smtClean="0"/>
              <a:t>The task then is to study the structure of these types in terms of time and space requirements so we can determine their usefulness</a:t>
            </a:r>
          </a:p>
        </p:txBody>
      </p:sp>
      <p:sp>
        <p:nvSpPr>
          <p:cNvPr id="70660"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FB8370A-ED01-4DED-9C6C-A118FDCB44AA}" type="slidenum">
              <a:rPr lang="en-US"/>
              <a:pPr/>
              <a:t>32</a:t>
            </a:fld>
            <a:endParaRPr lang="en-US"/>
          </a:p>
        </p:txBody>
      </p:sp>
    </p:spTree>
    <p:extLst>
      <p:ext uri="{BB962C8B-B14F-4D97-AF65-F5344CB8AC3E}">
        <p14:creationId xmlns:p14="http://schemas.microsoft.com/office/powerpoint/2010/main" val="25810257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smtClean="0"/>
              <a:t>Data Structures and OOP (continued)</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smtClean="0"/>
              <a:t>This is the opposite of OOP, where we focus on behavior and try to match the data types to the desired operations efficiently</a:t>
            </a:r>
          </a:p>
          <a:p>
            <a:pPr fontAlgn="auto">
              <a:spcAft>
                <a:spcPts val="0"/>
              </a:spcAft>
              <a:buFont typeface="Arial" pitchFamily="34" charset="0"/>
              <a:buChar char="•"/>
              <a:defRPr/>
            </a:pPr>
            <a:r>
              <a:rPr lang="en-US" dirty="0" smtClean="0"/>
              <a:t>We can look at the field of data structures as a tool building effort that focuses on creating efficient objects that can be incorporated into programs</a:t>
            </a:r>
          </a:p>
          <a:p>
            <a:pPr fontAlgn="auto">
              <a:spcAft>
                <a:spcPts val="0"/>
              </a:spcAft>
              <a:buFont typeface="Arial" pitchFamily="34" charset="0"/>
              <a:buChar char="•"/>
              <a:defRPr/>
            </a:pPr>
            <a:r>
              <a:rPr lang="en-US" dirty="0" smtClean="0"/>
              <a:t>From this perspective, classes are defined in terms of the mechanisms of the class, typically hidden from the user</a:t>
            </a:r>
          </a:p>
          <a:p>
            <a:pPr fontAlgn="auto">
              <a:spcAft>
                <a:spcPts val="0"/>
              </a:spcAft>
              <a:buFont typeface="Arial" pitchFamily="34" charset="0"/>
              <a:buChar char="•"/>
              <a:defRPr/>
            </a:pPr>
            <a:r>
              <a:rPr lang="en-US" dirty="0" smtClean="0"/>
              <a:t>By using the features of OOP, the classes can be designed and modified behind the protections afforded by principles of encapsulation and data hiding</a:t>
            </a:r>
          </a:p>
          <a:p>
            <a:pPr marL="0" indent="0" fontAlgn="auto">
              <a:spcAft>
                <a:spcPts val="0"/>
              </a:spcAft>
              <a:buNone/>
              <a:defRPr/>
            </a:pPr>
            <a:endParaRPr lang="en-US" dirty="0"/>
          </a:p>
        </p:txBody>
      </p:sp>
      <p:sp>
        <p:nvSpPr>
          <p:cNvPr id="71684"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C8DDEE3-7A9F-46BF-ADBA-E9646DB4695F}" type="slidenum">
              <a:rPr lang="en-US"/>
              <a:pPr/>
              <a:t>33</a:t>
            </a:fld>
            <a:endParaRPr lang="en-US"/>
          </a:p>
        </p:txBody>
      </p:sp>
    </p:spTree>
    <p:extLst>
      <p:ext uri="{BB962C8B-B14F-4D97-AF65-F5344CB8AC3E}">
        <p14:creationId xmlns:p14="http://schemas.microsoft.com/office/powerpoint/2010/main" val="274491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smtClean="0"/>
              <a:t>Data Structures and OOP (continued)</a:t>
            </a:r>
          </a:p>
        </p:txBody>
      </p:sp>
      <p:sp>
        <p:nvSpPr>
          <p:cNvPr id="72706" name="Content Placeholder 2"/>
          <p:cNvSpPr>
            <a:spLocks noGrp="1"/>
          </p:cNvSpPr>
          <p:nvPr>
            <p:ph idx="1"/>
          </p:nvPr>
        </p:nvSpPr>
        <p:spPr/>
        <p:txBody>
          <a:bodyPr/>
          <a:lstStyle/>
          <a:p>
            <a:r>
              <a:rPr lang="en-US" smtClean="0"/>
              <a:t>These protections ensure that the tools that are created are used only in the way that is allowed by the public interface of the class</a:t>
            </a:r>
          </a:p>
        </p:txBody>
      </p:sp>
      <p:sp>
        <p:nvSpPr>
          <p:cNvPr id="72708"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2E25BFE-6283-4FD8-8926-7379616C91CE}" type="slidenum">
              <a:rPr lang="en-US"/>
              <a:pPr/>
              <a:t>34</a:t>
            </a:fld>
            <a:endParaRPr lang="en-US"/>
          </a:p>
        </p:txBody>
      </p:sp>
    </p:spTree>
    <p:extLst>
      <p:ext uri="{BB962C8B-B14F-4D97-AF65-F5344CB8AC3E}">
        <p14:creationId xmlns:p14="http://schemas.microsoft.com/office/powerpoint/2010/main" val="3087687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mtClean="0"/>
              <a:t>Abstract Data Types (continued)</a:t>
            </a:r>
          </a:p>
        </p:txBody>
      </p:sp>
      <p:sp>
        <p:nvSpPr>
          <p:cNvPr id="21506" name="Content Placeholder 2"/>
          <p:cNvSpPr>
            <a:spLocks noGrp="1"/>
          </p:cNvSpPr>
          <p:nvPr>
            <p:ph idx="1"/>
          </p:nvPr>
        </p:nvSpPr>
        <p:spPr/>
        <p:txBody>
          <a:bodyPr/>
          <a:lstStyle/>
          <a:p>
            <a:r>
              <a:rPr lang="en-US" smtClean="0"/>
              <a:t>ADTs are defined indirectly, in terms of operations to be performed rather than in terms of its inner structure</a:t>
            </a:r>
          </a:p>
          <a:p>
            <a:r>
              <a:rPr lang="en-US" smtClean="0"/>
              <a:t>ADTs can then be implemented through class definitions in an object-oriented language</a:t>
            </a:r>
          </a:p>
          <a:p>
            <a:r>
              <a:rPr lang="en-US" smtClean="0"/>
              <a:t>For example, consider a stack ADT:</a:t>
            </a:r>
          </a:p>
        </p:txBody>
      </p:sp>
      <p:sp>
        <p:nvSpPr>
          <p:cNvPr id="21508"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6411778-967D-4F2E-A53A-BF77CDDC060D}" type="slidenum">
              <a:rPr lang="en-US"/>
              <a:pPr/>
              <a:t>4</a:t>
            </a:fld>
            <a:endParaRPr lang="en-US"/>
          </a:p>
        </p:txBody>
      </p:sp>
      <p:pic>
        <p:nvPicPr>
          <p:cNvPr id="21509" name="Picture 2"/>
          <p:cNvPicPr>
            <a:picLocks noChangeAspect="1" noChangeArrowheads="1"/>
          </p:cNvPicPr>
          <p:nvPr/>
        </p:nvPicPr>
        <p:blipFill>
          <a:blip r:embed="rId3" cstate="print"/>
          <a:srcRect/>
          <a:stretch>
            <a:fillRect/>
          </a:stretch>
        </p:blipFill>
        <p:spPr bwMode="auto">
          <a:xfrm>
            <a:off x="4303714" y="4038600"/>
            <a:ext cx="3506787" cy="2362200"/>
          </a:xfrm>
          <a:prstGeom prst="rect">
            <a:avLst/>
          </a:prstGeom>
          <a:noFill/>
          <a:ln w="9525">
            <a:noFill/>
            <a:miter lim="800000"/>
            <a:headEnd/>
            <a:tailEnd/>
          </a:ln>
        </p:spPr>
      </p:pic>
    </p:spTree>
    <p:extLst>
      <p:ext uri="{BB962C8B-B14F-4D97-AF65-F5344CB8AC3E}">
        <p14:creationId xmlns:p14="http://schemas.microsoft.com/office/powerpoint/2010/main" val="41460973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smtClean="0"/>
              <a:t>Abstract Data Types (continued)</a:t>
            </a:r>
          </a:p>
        </p:txBody>
      </p:sp>
      <p:sp>
        <p:nvSpPr>
          <p:cNvPr id="23554" name="Content Placeholder 2"/>
          <p:cNvSpPr>
            <a:spLocks noGrp="1"/>
          </p:cNvSpPr>
          <p:nvPr>
            <p:ph idx="1"/>
          </p:nvPr>
        </p:nvSpPr>
        <p:spPr/>
        <p:txBody>
          <a:bodyPr>
            <a:normAutofit lnSpcReduction="10000"/>
          </a:bodyPr>
          <a:lstStyle/>
          <a:p>
            <a:r>
              <a:rPr lang="en-US" smtClean="0"/>
              <a:t>A stack is a </a:t>
            </a:r>
            <a:r>
              <a:rPr lang="en-US" b="1" smtClean="0"/>
              <a:t>last-in first-out (LIFO)</a:t>
            </a:r>
            <a:r>
              <a:rPr lang="en-US" smtClean="0"/>
              <a:t> linear structure where items can only be added and removed from one end</a:t>
            </a:r>
          </a:p>
          <a:p>
            <a:r>
              <a:rPr lang="en-US" smtClean="0"/>
              <a:t>Operations on this stack ADT might include:</a:t>
            </a:r>
          </a:p>
          <a:p>
            <a:pPr lvl="1"/>
            <a:r>
              <a:rPr lang="en-US" smtClean="0"/>
              <a:t>PUSH – add an item to the stack</a:t>
            </a:r>
          </a:p>
          <a:p>
            <a:pPr lvl="1"/>
            <a:r>
              <a:rPr lang="en-US" smtClean="0"/>
              <a:t>POP – remove the item at the top of the stack</a:t>
            </a:r>
          </a:p>
          <a:p>
            <a:pPr lvl="1"/>
            <a:r>
              <a:rPr lang="en-US" smtClean="0"/>
              <a:t>TOP – return the value of the item at the top of the stack</a:t>
            </a:r>
          </a:p>
          <a:p>
            <a:pPr lvl="1"/>
            <a:r>
              <a:rPr lang="en-US" smtClean="0"/>
              <a:t>EMPTY – determine if the stack is empty</a:t>
            </a:r>
          </a:p>
          <a:p>
            <a:pPr lvl="1"/>
            <a:r>
              <a:rPr lang="en-US" smtClean="0"/>
              <a:t>CREATE – create a new empty stack</a:t>
            </a:r>
          </a:p>
          <a:p>
            <a:r>
              <a:rPr lang="en-US" smtClean="0"/>
              <a:t>Notice these simply describe the things we can do, not how they are done</a:t>
            </a:r>
          </a:p>
          <a:p>
            <a:r>
              <a:rPr lang="en-US" smtClean="0"/>
              <a:t>These details will be reserved for implementation</a:t>
            </a:r>
          </a:p>
        </p:txBody>
      </p:sp>
      <p:sp>
        <p:nvSpPr>
          <p:cNvPr id="23556"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DEEB584-BAE6-48F1-B944-AF8CA423D0D2}" type="slidenum">
              <a:rPr lang="en-US"/>
              <a:pPr/>
              <a:t>5</a:t>
            </a:fld>
            <a:endParaRPr lang="en-US"/>
          </a:p>
        </p:txBody>
      </p:sp>
    </p:spTree>
    <p:extLst>
      <p:ext uri="{BB962C8B-B14F-4D97-AF65-F5344CB8AC3E}">
        <p14:creationId xmlns:p14="http://schemas.microsoft.com/office/powerpoint/2010/main" val="3042908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t>Encapsulation</a:t>
            </a:r>
          </a:p>
        </p:txBody>
      </p:sp>
      <p:sp>
        <p:nvSpPr>
          <p:cNvPr id="24578" name="Content Placeholder 2"/>
          <p:cNvSpPr>
            <a:spLocks noGrp="1"/>
          </p:cNvSpPr>
          <p:nvPr>
            <p:ph idx="1"/>
          </p:nvPr>
        </p:nvSpPr>
        <p:spPr/>
        <p:txBody>
          <a:bodyPr>
            <a:normAutofit lnSpcReduction="10000"/>
          </a:bodyPr>
          <a:lstStyle/>
          <a:p>
            <a:r>
              <a:rPr lang="en-US" smtClean="0"/>
              <a:t>Fundamental to object-oriented programming (OOP) is the notion of an object</a:t>
            </a:r>
          </a:p>
          <a:p>
            <a:r>
              <a:rPr lang="en-US" smtClean="0"/>
              <a:t>An </a:t>
            </a:r>
            <a:r>
              <a:rPr lang="en-US" b="1" i="1" smtClean="0"/>
              <a:t>object</a:t>
            </a:r>
            <a:r>
              <a:rPr lang="en-US" smtClean="0"/>
              <a:t> is a data structure, combined with the operations pertinent to that structure</a:t>
            </a:r>
          </a:p>
          <a:p>
            <a:r>
              <a:rPr lang="en-US" smtClean="0"/>
              <a:t>Most object-oriented languages (OOLs) define objects through the use of a class</a:t>
            </a:r>
          </a:p>
          <a:p>
            <a:r>
              <a:rPr lang="en-US" smtClean="0"/>
              <a:t>A </a:t>
            </a:r>
            <a:r>
              <a:rPr lang="en-US" b="1" i="1" smtClean="0"/>
              <a:t>class</a:t>
            </a:r>
            <a:r>
              <a:rPr lang="en-US" smtClean="0"/>
              <a:t> is a template which implements the ADT defining the objects the class creates</a:t>
            </a:r>
          </a:p>
          <a:p>
            <a:r>
              <a:rPr lang="en-US" smtClean="0"/>
              <a:t>Within a class, the data elements are called </a:t>
            </a:r>
            <a:r>
              <a:rPr lang="en-US" b="1" i="1" smtClean="0"/>
              <a:t>data members</a:t>
            </a:r>
            <a:r>
              <a:rPr lang="en-US" smtClean="0"/>
              <a:t>, and the operations </a:t>
            </a:r>
            <a:r>
              <a:rPr lang="en-US" b="1" i="1" smtClean="0"/>
              <a:t>methods</a:t>
            </a:r>
            <a:r>
              <a:rPr lang="en-US" smtClean="0"/>
              <a:t>, </a:t>
            </a:r>
            <a:r>
              <a:rPr lang="en-US" b="1" i="1" smtClean="0"/>
              <a:t>function members</a:t>
            </a:r>
            <a:r>
              <a:rPr lang="en-US" smtClean="0"/>
              <a:t>, or </a:t>
            </a:r>
            <a:r>
              <a:rPr lang="en-US" b="1" i="1" smtClean="0"/>
              <a:t>member functions</a:t>
            </a:r>
            <a:endParaRPr lang="en-US" i="1" smtClean="0"/>
          </a:p>
        </p:txBody>
      </p:sp>
      <p:sp>
        <p:nvSpPr>
          <p:cNvPr id="24580"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D5D14BD-8586-4DDD-B014-BA595776303B}" type="slidenum">
              <a:rPr lang="en-US"/>
              <a:pPr/>
              <a:t>6</a:t>
            </a:fld>
            <a:endParaRPr lang="en-US"/>
          </a:p>
        </p:txBody>
      </p:sp>
    </p:spTree>
    <p:extLst>
      <p:ext uri="{BB962C8B-B14F-4D97-AF65-F5344CB8AC3E}">
        <p14:creationId xmlns:p14="http://schemas.microsoft.com/office/powerpoint/2010/main" val="1465415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mtClean="0"/>
              <a:t>Encapsulation (continued)</a:t>
            </a:r>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US" dirty="0" smtClean="0"/>
              <a:t>The combination of data members and methods in a class is referred to as </a:t>
            </a:r>
            <a:r>
              <a:rPr lang="en-US" b="1" i="1" dirty="0" smtClean="0"/>
              <a:t>data encapsulation</a:t>
            </a:r>
            <a:endParaRPr lang="en-US" i="1" dirty="0" smtClean="0"/>
          </a:p>
          <a:p>
            <a:pPr fontAlgn="auto">
              <a:spcAft>
                <a:spcPts val="0"/>
              </a:spcAft>
              <a:buFont typeface="Arial" pitchFamily="34" charset="0"/>
              <a:buChar char="•"/>
              <a:defRPr/>
            </a:pPr>
            <a:r>
              <a:rPr lang="en-US" dirty="0" smtClean="0"/>
              <a:t>An object, then, can also be defined as the instantiation of a class, creating an entity that can be used in a program</a:t>
            </a:r>
          </a:p>
          <a:p>
            <a:pPr fontAlgn="auto">
              <a:spcAft>
                <a:spcPts val="0"/>
              </a:spcAft>
              <a:buFont typeface="Arial" pitchFamily="34" charset="0"/>
              <a:buChar char="•"/>
              <a:defRPr/>
            </a:pPr>
            <a:r>
              <a:rPr lang="en-US" dirty="0" smtClean="0"/>
              <a:t>This concept is a very powerful and useful tool in modern programming</a:t>
            </a:r>
          </a:p>
          <a:p>
            <a:pPr fontAlgn="auto">
              <a:spcAft>
                <a:spcPts val="0"/>
              </a:spcAft>
              <a:buFont typeface="Arial" pitchFamily="34" charset="0"/>
              <a:buChar char="•"/>
              <a:defRPr/>
            </a:pPr>
            <a:r>
              <a:rPr lang="en-US" dirty="0" smtClean="0"/>
              <a:t>In non-OOLs, the program code itself is responsible for determining the associations between data and functions</a:t>
            </a:r>
          </a:p>
          <a:p>
            <a:pPr fontAlgn="auto">
              <a:spcAft>
                <a:spcPts val="0"/>
              </a:spcAft>
              <a:buFont typeface="Arial" pitchFamily="34" charset="0"/>
              <a:buChar char="•"/>
              <a:defRPr/>
            </a:pPr>
            <a:r>
              <a:rPr lang="en-US" dirty="0" smtClean="0"/>
              <a:t>In contrast, data encapsulation binds the data structure and its operations together in the class</a:t>
            </a:r>
          </a:p>
          <a:p>
            <a:pPr fontAlgn="auto">
              <a:spcAft>
                <a:spcPts val="0"/>
              </a:spcAft>
              <a:buFont typeface="Arial" pitchFamily="34" charset="0"/>
              <a:buChar char="•"/>
              <a:defRPr/>
            </a:pPr>
            <a:r>
              <a:rPr lang="en-US" dirty="0" smtClean="0"/>
              <a:t>The program can then focus on the manipulation of these objects through their associated methods</a:t>
            </a:r>
            <a:endParaRPr lang="en-US" dirty="0"/>
          </a:p>
        </p:txBody>
      </p:sp>
      <p:sp>
        <p:nvSpPr>
          <p:cNvPr id="25604"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34A1AF6-4700-4FC6-B6F9-60FF2DB46CE8}" type="slidenum">
              <a:rPr lang="en-US"/>
              <a:pPr/>
              <a:t>7</a:t>
            </a:fld>
            <a:endParaRPr lang="en-US"/>
          </a:p>
        </p:txBody>
      </p:sp>
    </p:spTree>
    <p:extLst>
      <p:ext uri="{BB962C8B-B14F-4D97-AF65-F5344CB8AC3E}">
        <p14:creationId xmlns:p14="http://schemas.microsoft.com/office/powerpoint/2010/main" val="40290562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t>Encapsulation (continued)</a:t>
            </a:r>
          </a:p>
        </p:txBody>
      </p:sp>
      <p:sp>
        <p:nvSpPr>
          <p:cNvPr id="26626" name="Content Placeholder 2"/>
          <p:cNvSpPr>
            <a:spLocks noGrp="1"/>
          </p:cNvSpPr>
          <p:nvPr>
            <p:ph idx="1"/>
          </p:nvPr>
        </p:nvSpPr>
        <p:spPr/>
        <p:txBody>
          <a:bodyPr>
            <a:normAutofit fontScale="92500" lnSpcReduction="10000"/>
          </a:bodyPr>
          <a:lstStyle/>
          <a:p>
            <a:r>
              <a:rPr lang="en-US" smtClean="0"/>
              <a:t>This approach has several advantages:</a:t>
            </a:r>
          </a:p>
          <a:p>
            <a:pPr lvl="1"/>
            <a:r>
              <a:rPr lang="en-US" smtClean="0"/>
              <a:t>The strong link between data and operations better mimics real-world behavior, on which program models are based</a:t>
            </a:r>
          </a:p>
          <a:p>
            <a:pPr lvl="1"/>
            <a:r>
              <a:rPr lang="en-US" smtClean="0"/>
              <a:t>Errors in implementation are confined to the methods of a particular class in which they occur, making them easier to detect and correct</a:t>
            </a:r>
          </a:p>
          <a:p>
            <a:pPr lvl="1"/>
            <a:r>
              <a:rPr lang="en-US" smtClean="0"/>
              <a:t>Details of the implementation of the object can be hidden from other objects to prevent side effects from occurring</a:t>
            </a:r>
          </a:p>
          <a:p>
            <a:r>
              <a:rPr lang="en-US" smtClean="0"/>
              <a:t>This last point illustrates the </a:t>
            </a:r>
            <a:r>
              <a:rPr lang="en-US" b="1" i="1" smtClean="0"/>
              <a:t>principle of information-hiding</a:t>
            </a:r>
          </a:p>
          <a:p>
            <a:r>
              <a:rPr lang="en-US" smtClean="0"/>
              <a:t>Our use of an object is based on what it does for us, not how it goes about doing it</a:t>
            </a:r>
          </a:p>
          <a:p>
            <a:r>
              <a:rPr lang="en-US" smtClean="0"/>
              <a:t>So an object can be looked at as a black box, with specific user-available methods and a well-defined behavior</a:t>
            </a:r>
          </a:p>
          <a:p>
            <a:endParaRPr lang="en-US" b="1" i="1" smtClean="0"/>
          </a:p>
        </p:txBody>
      </p:sp>
      <p:sp>
        <p:nvSpPr>
          <p:cNvPr id="26628"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04A94D7-77F4-47B8-A4B6-3EE6518AC95E}" type="slidenum">
              <a:rPr lang="en-US"/>
              <a:pPr/>
              <a:t>8</a:t>
            </a:fld>
            <a:endParaRPr lang="en-US"/>
          </a:p>
        </p:txBody>
      </p:sp>
    </p:spTree>
    <p:extLst>
      <p:ext uri="{BB962C8B-B14F-4D97-AF65-F5344CB8AC3E}">
        <p14:creationId xmlns:p14="http://schemas.microsoft.com/office/powerpoint/2010/main" val="1326463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t>Encapsulation (continued)</a:t>
            </a:r>
          </a:p>
        </p:txBody>
      </p:sp>
      <p:sp>
        <p:nvSpPr>
          <p:cNvPr id="27650" name="Content Placeholder 2"/>
          <p:cNvSpPr>
            <a:spLocks noGrp="1"/>
          </p:cNvSpPr>
          <p:nvPr>
            <p:ph idx="1"/>
          </p:nvPr>
        </p:nvSpPr>
        <p:spPr/>
        <p:txBody>
          <a:bodyPr/>
          <a:lstStyle/>
          <a:p>
            <a:r>
              <a:rPr lang="en-US" smtClean="0"/>
              <a:t>These user-accessible components comprise an object’s </a:t>
            </a:r>
            <a:r>
              <a:rPr lang="en-US" b="1" smtClean="0"/>
              <a:t>public</a:t>
            </a:r>
            <a:r>
              <a:rPr lang="en-US" smtClean="0"/>
              <a:t> interface; the remaining methods and data are </a:t>
            </a:r>
            <a:r>
              <a:rPr lang="en-US" b="1" smtClean="0"/>
              <a:t>private</a:t>
            </a:r>
            <a:endParaRPr lang="en-US" smtClean="0"/>
          </a:p>
          <a:p>
            <a:endParaRPr lang="en-US" smtClean="0"/>
          </a:p>
        </p:txBody>
      </p:sp>
      <p:sp>
        <p:nvSpPr>
          <p:cNvPr id="27652"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790CD2A-1F3F-4E20-A42D-128B05A56401}" type="slidenum">
              <a:rPr lang="en-US"/>
              <a:pPr/>
              <a:t>9</a:t>
            </a:fld>
            <a:endParaRPr lang="en-US"/>
          </a:p>
        </p:txBody>
      </p:sp>
      <p:pic>
        <p:nvPicPr>
          <p:cNvPr id="27653" name="Picture 2"/>
          <p:cNvPicPr>
            <a:picLocks noChangeAspect="1" noChangeArrowheads="1"/>
          </p:cNvPicPr>
          <p:nvPr/>
        </p:nvPicPr>
        <p:blipFill>
          <a:blip r:embed="rId3" cstate="print"/>
          <a:srcRect/>
          <a:stretch>
            <a:fillRect/>
          </a:stretch>
        </p:blipFill>
        <p:spPr bwMode="auto">
          <a:xfrm>
            <a:off x="4068764" y="2438400"/>
            <a:ext cx="4054475" cy="3962400"/>
          </a:xfrm>
          <a:prstGeom prst="rect">
            <a:avLst/>
          </a:prstGeom>
          <a:noFill/>
          <a:ln w="9525">
            <a:noFill/>
            <a:miter lim="800000"/>
            <a:headEnd/>
            <a:tailEnd/>
          </a:ln>
        </p:spPr>
      </p:pic>
    </p:spTree>
    <p:extLst>
      <p:ext uri="{BB962C8B-B14F-4D97-AF65-F5344CB8AC3E}">
        <p14:creationId xmlns:p14="http://schemas.microsoft.com/office/powerpoint/2010/main" val="2930329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2519</Words>
  <Application>Microsoft Office PowerPoint</Application>
  <PresentationFormat>Widescreen</PresentationFormat>
  <Paragraphs>297</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ＭＳ Ｐゴシック</vt:lpstr>
      <vt:lpstr>Arial</vt:lpstr>
      <vt:lpstr>Arial Unicode MS</vt:lpstr>
      <vt:lpstr>Calibri</vt:lpstr>
      <vt:lpstr>Calibri Light</vt:lpstr>
      <vt:lpstr>Courier New</vt:lpstr>
      <vt:lpstr>Office Theme</vt:lpstr>
      <vt:lpstr>Abstract Data Types</vt:lpstr>
      <vt:lpstr>Abstract Data Types</vt:lpstr>
      <vt:lpstr>Abstract Data Types (continued)</vt:lpstr>
      <vt:lpstr>Abstract Data Types (continued)</vt:lpstr>
      <vt:lpstr>Abstract Data Types (continued)</vt:lpstr>
      <vt:lpstr>Encapsulation</vt:lpstr>
      <vt:lpstr>Encapsulation (continued)</vt:lpstr>
      <vt:lpstr>Encapsulation (continued)</vt:lpstr>
      <vt:lpstr>Encapsulation (continued)</vt:lpstr>
      <vt:lpstr>Encapsulation (continued)</vt:lpstr>
      <vt:lpstr>Encapsulation (continued)</vt:lpstr>
      <vt:lpstr>Inheritance</vt:lpstr>
      <vt:lpstr>Inheritance (continued)</vt:lpstr>
      <vt:lpstr>Inheritance (continued)</vt:lpstr>
      <vt:lpstr>Inheritance (continued)</vt:lpstr>
      <vt:lpstr>Inheritance (continued)</vt:lpstr>
      <vt:lpstr>Polymorphism</vt:lpstr>
      <vt:lpstr>Polymorphism (continued)</vt:lpstr>
      <vt:lpstr>C++ and Object-Oriented Programming (OOP)</vt:lpstr>
      <vt:lpstr>The Standard Template Library (STL)</vt:lpstr>
      <vt:lpstr>The Standard Template Library (continued)</vt:lpstr>
      <vt:lpstr>The Standard Template Library (continued)</vt:lpstr>
      <vt:lpstr>The Standard Template Library (continued)</vt:lpstr>
      <vt:lpstr>The Standard Template Library (continued)</vt:lpstr>
      <vt:lpstr>The Standard Template Library (continued)</vt:lpstr>
      <vt:lpstr>Vectors in the STL</vt:lpstr>
      <vt:lpstr>Vectors in the STL (continued)</vt:lpstr>
      <vt:lpstr>Vectors in the STL (continued)</vt:lpstr>
      <vt:lpstr>Vectors in the STL (continued)</vt:lpstr>
      <vt:lpstr>Vectors in the STL (continued)</vt:lpstr>
      <vt:lpstr>Vectors in the STL (continued)</vt:lpstr>
      <vt:lpstr>Data Structures and OOP</vt:lpstr>
      <vt:lpstr>Data Structures and OOP (continued)</vt:lpstr>
      <vt:lpstr>Data Structures and OOP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91</cp:revision>
  <dcterms:created xsi:type="dcterms:W3CDTF">2021-01-03T18:25:44Z</dcterms:created>
  <dcterms:modified xsi:type="dcterms:W3CDTF">2022-02-12T18:37:41Z</dcterms:modified>
</cp:coreProperties>
</file>