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s Introduction" id="{3210A0CD-40FD-4FBB-B9F4-3B3A1F6A5250}">
          <p14:sldIdLst>
            <p14:sldId id="256"/>
            <p14:sldId id="259"/>
            <p14:sldId id="260"/>
          </p14:sldIdLst>
        </p14:section>
        <p14:section name="Singly Linked Lists" id="{75DB0E66-91F1-4E4F-904A-D25DB96A049C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oubly Linked Lists" id="{CC69926F-C899-49B6-9A09-BEBA88B52A60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Circular Lists" id="{3A0B131F-D831-41CA-A1E0-46F63F84EF28}">
          <p14:sldIdLst>
            <p14:sldId id="278"/>
            <p14:sldId id="279"/>
            <p14:sldId id="280"/>
          </p14:sldIdLst>
        </p14:section>
        <p14:section name="Lists in STL" id="{8016D9D4-B5BC-4855-AA11-53238C70B533}">
          <p14:sldIdLst>
            <p14:sldId id="282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Other Containers" id="{1F456C92-7F6D-484F-9BF3-59FA285F7488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573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50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5208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First, the new node is created and 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 data member is initialized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Since the node is being inserted at the end of the list,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is set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link it back to the former end of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pointer is now set to point to this new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complete the link,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member of the previous node is set to point to the new node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62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7633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Deleting a node from the end of a doubly linked list is also easy, because there is a direct link to the previous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This eliminates the need to traverse the list to find the previous node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To do this, we retrieve the data member from the node, then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 the node’s predecessor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292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59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 dirty="0" smtClean="0"/>
              <a:t>Algorithm </a:t>
            </a:r>
            <a:r>
              <a:rPr lang="en-US" altLang="lv-LV" dirty="0" smtClean="0">
                <a:solidFill>
                  <a:schemeClr val="tx2"/>
                </a:solidFill>
              </a:rPr>
              <a:t>remove</a:t>
            </a:r>
            <a:r>
              <a:rPr lang="en-US" altLang="lv-LV" dirty="0" smtClean="0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u = </a:t>
            </a:r>
            <a:r>
              <a:rPr lang="en-US" altLang="lv-LV" dirty="0" err="1" smtClean="0"/>
              <a:t>p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prev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w = </a:t>
            </a:r>
            <a:r>
              <a:rPr lang="en-US" altLang="lv-LV" dirty="0" err="1" smtClean="0"/>
              <a:t>p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next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</a:t>
            </a:r>
            <a:r>
              <a:rPr lang="en-US" altLang="lv-LV" dirty="0" err="1" smtClean="0"/>
              <a:t>u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next</a:t>
            </a:r>
            <a:r>
              <a:rPr lang="en-US" altLang="lv-LV" dirty="0" smtClean="0"/>
              <a:t> = w</a:t>
            </a:r>
            <a:r>
              <a:rPr lang="en-US" altLang="lv-LV" dirty="0" smtClean="0">
                <a:solidFill>
                  <a:srgbClr val="2C61F6"/>
                </a:solidFill>
              </a:rPr>
              <a:t> {linking out p}</a:t>
            </a:r>
            <a:endParaRPr lang="en-US" altLang="lv-LV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smtClean="0"/>
              <a:t>	</a:t>
            </a:r>
            <a:r>
              <a:rPr lang="en-US" altLang="lv-LV" dirty="0" err="1" smtClean="0"/>
              <a:t>w</a:t>
            </a:r>
            <a:r>
              <a:rPr lang="en-US" altLang="lv-LV" dirty="0" err="1" smtClean="0">
                <a:sym typeface="Symbol" panose="05050102010706020507" pitchFamily="18" charset="2"/>
              </a:rPr>
              <a:t></a:t>
            </a:r>
            <a:r>
              <a:rPr lang="en-US" altLang="lv-LV" dirty="0" err="1" smtClean="0"/>
              <a:t>prev</a:t>
            </a:r>
            <a:r>
              <a:rPr lang="en-US" altLang="lv-LV" dirty="0" smtClean="0"/>
              <a:t> = u </a:t>
            </a:r>
            <a:endParaRPr lang="en-US" altLang="lv-LV" dirty="0" smtClean="0">
              <a:solidFill>
                <a:srgbClr val="2C61F6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10240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6308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53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STL implements lists as generic doubly linked lists with head and tail pointers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class is available in a program through the directive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&lt;list&gt;</a:t>
            </a:r>
            <a:r>
              <a:rPr lang="en-US" dirty="0" smtClean="0">
                <a:cs typeface="Courier New" pitchFamily="49" charset="0"/>
              </a:rPr>
              <a:t>, and a list of the methods in the list container is shown in (pages 110 – 112)</a:t>
            </a:r>
            <a:r>
              <a:rPr lang="lv-LV" dirty="0" smtClean="0">
                <a:cs typeface="Courier New" pitchFamily="49" charset="0"/>
              </a:rPr>
              <a:t> of Drozdek textbook.</a:t>
            </a:r>
            <a:endParaRPr lang="en-US" dirty="0" smtClean="0">
              <a:cs typeface="Courier New" pitchFamily="49" charset="0"/>
            </a:endParaRP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2969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698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Documentation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SGI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http://www.sgi.com/tech/stl/ (recommended because of clarity)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err="1" smtClean="0">
                <a:ea typeface="Times New Roman" pitchFamily="18" charset="0"/>
              </a:rPr>
              <a:t>Dinkumware</a:t>
            </a:r>
            <a:endParaRPr lang="en-US" altLang="en-US" dirty="0" smtClean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http://www.dinkumware.com/refxcpp.html (beware of several library versions)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Rogue Wave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http://www.roguewave.com/support/docs/sourcepro/stdlibug/index.html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058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658C33-3209-4B07-B585-DF2F1E9E30F2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8960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3045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0751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1177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9250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6493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52312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15994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026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6234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49062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49183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5547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stores the node’s information content;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points to the next node in the list</a:t>
            </a:r>
          </a:p>
          <a:p>
            <a:r>
              <a:rPr lang="en-US" dirty="0" smtClean="0"/>
              <a:t>Notice that the definition refers to the class itself,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pointer points to a node of the same type being defined</a:t>
            </a:r>
          </a:p>
          <a:p>
            <a:r>
              <a:rPr lang="en-US" dirty="0" smtClean="0"/>
              <a:t>Objects that contain this type of reference are called </a:t>
            </a:r>
            <a:r>
              <a:rPr lang="en-US" b="1" i="1" dirty="0" smtClean="0"/>
              <a:t>self-referential objects</a:t>
            </a:r>
          </a:p>
          <a:p>
            <a:r>
              <a:rPr lang="en-US" dirty="0" smtClean="0"/>
              <a:t>The definition also contains two constructors</a:t>
            </a:r>
          </a:p>
          <a:p>
            <a:pPr lvl="1"/>
            <a:r>
              <a:rPr lang="en-US" dirty="0" smtClean="0"/>
              <a:t>One sets the next pointer to 0 and leaves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undefined</a:t>
            </a:r>
          </a:p>
          <a:p>
            <a:pPr lvl="1"/>
            <a:r>
              <a:rPr lang="en-US" dirty="0" smtClean="0"/>
              <a:t>The other initializes both members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4879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9119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Note that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lv-LV" alt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endParaRPr lang="lv-LV" alt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Allocate a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Insert new element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Have new node point to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Update head to point to new node</a:t>
            </a:r>
          </a:p>
          <a:p>
            <a:endParaRPr lang="lv-LV" dirty="0" smtClean="0"/>
          </a:p>
          <a:p>
            <a:endParaRPr lang="lv-LV" dirty="0" smtClean="0"/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200" dirty="0" smtClean="0"/>
              <a:t>Update head to point to next node in the list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1200" dirty="0" smtClean="0"/>
              <a:t>Allow garbage collector to reclaim the former first node</a:t>
            </a:r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64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The operation of deleting a node consists of returning the value stored in the node and releasing the memory occupied by the node</a:t>
            </a:r>
          </a:p>
          <a:p>
            <a:pPr lvl="1"/>
            <a:r>
              <a:rPr lang="en-US" dirty="0" smtClean="0"/>
              <a:t>Again, we can consider operations at the beginning and end of the list</a:t>
            </a:r>
          </a:p>
          <a:p>
            <a:pPr lvl="1"/>
            <a:r>
              <a:rPr lang="en-US" dirty="0" smtClean="0"/>
              <a:t>To delete at the beginning of the list, we first retrieve the value stored in the first node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we can use a temporary pointer to point to the node, and set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point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 → next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Finally, the former first node can be deleted, releasing its memory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These operations are illustrated in figure 3.6(a) – (c)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4236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Inserting a node at the end of a list is likewise easy to accomplish as illustrated in the next slide</a:t>
            </a:r>
          </a:p>
          <a:p>
            <a:pPr lvl="1"/>
            <a:r>
              <a:rPr lang="en-US" dirty="0" smtClean="0"/>
              <a:t>The new node is created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is initialized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is initialized to null, since the node is at the end of the list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/>
              <a:t> member of the current last node is set to point to the new node Since the new node is now the end of the list,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has to be updated to point to it</a:t>
            </a:r>
          </a:p>
          <a:p>
            <a:pPr lvl="1"/>
            <a:r>
              <a:rPr lang="en-US" dirty="0" smtClean="0"/>
              <a:t>As before, if the list is initially empty,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would be set to point to the new node </a:t>
            </a:r>
          </a:p>
          <a:p>
            <a:endParaRPr lang="lv-LV" dirty="0" smtClean="0"/>
          </a:p>
          <a:p>
            <a:pPr lvl="1"/>
            <a:endParaRPr lang="lv-LV" dirty="0" smtClean="0"/>
          </a:p>
          <a:p>
            <a:pPr lvl="1"/>
            <a:endParaRPr lang="lv-LV" dirty="0" smtClean="0"/>
          </a:p>
          <a:p>
            <a:pPr lvl="1"/>
            <a:r>
              <a:rPr lang="en-US" dirty="0" smtClean="0"/>
              <a:t>Deleting at the end of a list requires additional processing</a:t>
            </a:r>
          </a:p>
          <a:p>
            <a:pPr lvl="1"/>
            <a:r>
              <a:rPr lang="en-US" dirty="0" smtClean="0"/>
              <a:t>This is because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pointer must be backed up to the previous node in the list</a:t>
            </a:r>
          </a:p>
          <a:p>
            <a:pPr lvl="1"/>
            <a:r>
              <a:rPr lang="en-US" dirty="0" smtClean="0"/>
              <a:t>Since this can’t be done directly, we need a temporary pointer to traverse the list until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→ next = tail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9668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lv-LV" dirty="0" smtClean="0"/>
          </a:p>
          <a:p>
            <a:pPr lvl="1"/>
            <a:r>
              <a:rPr lang="en-US" dirty="0" smtClean="0"/>
              <a:t>What if we want to delete a specific node based on its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member?</a:t>
            </a:r>
          </a:p>
          <a:p>
            <a:pPr lvl="1"/>
            <a:r>
              <a:rPr lang="en-US" dirty="0" smtClean="0"/>
              <a:t>In that case we have to locate the specific node, then link around it by linking the previous node to the following node</a:t>
            </a:r>
          </a:p>
          <a:p>
            <a:pPr lvl="1"/>
            <a:r>
              <a:rPr lang="en-US" dirty="0" smtClean="0"/>
              <a:t>But again, to do this we need to keep track of the previous node, and we need to keep track of the node containing the target value</a:t>
            </a:r>
            <a:endParaRPr lang="lv-LV" dirty="0" smtClean="0"/>
          </a:p>
          <a:p>
            <a:pPr lvl="1"/>
            <a:r>
              <a:rPr lang="en-US" dirty="0" smtClean="0"/>
              <a:t>As can be seen, the two extra pointers,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, are initialized to the first and second nodes in the list</a:t>
            </a:r>
          </a:p>
          <a:p>
            <a:pPr lvl="1"/>
            <a:r>
              <a:rPr lang="en-US" dirty="0" smtClean="0"/>
              <a:t>They traverse the list until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→ info</a:t>
            </a:r>
            <a:r>
              <a:rPr lang="en-US" dirty="0" smtClean="0"/>
              <a:t> matches the target value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5599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28.02.2022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ListADT.html" TargetMode="External"/><Relationship Id="rId2" Type="http://schemas.openxmlformats.org/officeDocument/2006/relationships/hyperlink" Target="https://en.wikipedia.org/wiki/List_(abstract_data_type)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Lists and Vectors</a:t>
            </a:r>
            <a:endParaRPr lang="lv-LV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Looking ahead – in this chapter, we’ll consider: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Singly Linked Lists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Doubly Linked Lists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Circular Lists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Lists in the Standard Template Library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7652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Insert/Delete</a:t>
            </a:r>
            <a:r>
              <a:rPr lang="en-US" altLang="lv-LV" dirty="0" smtClean="0"/>
              <a:t> at the Tail</a:t>
            </a:r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10938"/>
            <a:ext cx="3742857" cy="1343212"/>
          </a:xfrm>
        </p:spPr>
      </p:pic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09026" y="1691831"/>
            <a:ext cx="5080000" cy="1284287"/>
          </a:xfrm>
        </p:spPr>
        <p:txBody>
          <a:bodyPr/>
          <a:lstStyle/>
          <a:p>
            <a:pPr eaLnBrk="1" hangingPunct="1"/>
            <a:r>
              <a:rPr lang="lv-LV" altLang="lv-LV" sz="2800" dirty="0" smtClean="0"/>
              <a:t>Delete</a:t>
            </a:r>
            <a:r>
              <a:rPr lang="en-US" altLang="lv-LV" sz="2800" dirty="0" smtClean="0"/>
              <a:t> </a:t>
            </a:r>
            <a:r>
              <a:rPr lang="en-US" altLang="lv-LV" sz="2800" dirty="0"/>
              <a:t>at the tail of a singly linked list is not </a:t>
            </a:r>
            <a:r>
              <a:rPr lang="en-US" altLang="lv-LV" sz="2800" dirty="0" smtClean="0"/>
              <a:t>efficient</a:t>
            </a:r>
            <a:r>
              <a:rPr lang="lv-LV" altLang="lv-LV" sz="2800" dirty="0"/>
              <a:t>!</a:t>
            </a:r>
            <a:endParaRPr lang="en-US" altLang="lv-LV" sz="28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535" y="2810938"/>
            <a:ext cx="3657600" cy="384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6665" y="1524000"/>
            <a:ext cx="5025735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Allocate a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Have old last node point to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dirty="0"/>
              <a:t>Update tail to point to new node</a:t>
            </a:r>
          </a:p>
          <a:p>
            <a:endParaRPr lang="lv-LV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9175751" y="4114800"/>
            <a:ext cx="273049" cy="1676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36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Locate and Delete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73992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99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Searching in </a:t>
            </a:r>
            <a:r>
              <a:rPr lang="en-US" dirty="0" smtClean="0"/>
              <a:t>Singly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 search is to scan a linked list to find a particular data member</a:t>
            </a:r>
          </a:p>
          <a:p>
            <a:r>
              <a:rPr lang="en-US" dirty="0" smtClean="0"/>
              <a:t>No modification is made to the list, so this can be done easily using a single temporary pointer</a:t>
            </a:r>
          </a:p>
          <a:p>
            <a:r>
              <a:rPr lang="en-US" dirty="0" smtClean="0"/>
              <a:t>We simply traverse the list until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/>
              <a:t> member of the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/>
              <a:t> points to matches the target,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tmp → next</a:t>
            </a:r>
            <a:r>
              <a:rPr lang="en-US" dirty="0" smtClean="0"/>
              <a:t> is null</a:t>
            </a:r>
          </a:p>
          <a:p>
            <a:r>
              <a:rPr lang="en-US" dirty="0" smtClean="0"/>
              <a:t>If the latter case occurs, we have reached the end of the list and the search fails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Lists</a:t>
            </a:r>
            <a:r>
              <a:rPr lang="lv-LV" sz="3600" dirty="0" smtClean="0">
                <a:latin typeface="Calibri" pitchFamily="34" charset="0"/>
                <a:cs typeface="Calibri" pitchFamily="34" charset="0"/>
              </a:rPr>
              <a:t> – Enable Stepping Back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>
                <a:latin typeface="Calibri" pitchFamily="34" charset="0"/>
                <a:cs typeface="Calibri" pitchFamily="34" charset="0"/>
              </a:rPr>
              <a:t>In a singly-linked list w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 continually have to scan to the node just before the end in order to delete correctly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the nature of processing requires frequent deletions of that type, this significantly slows down operations</a:t>
            </a:r>
            <a:endParaRPr lang="lv-LV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cs typeface="Calibri" pitchFamily="34" charset="0"/>
              </a:rPr>
              <a:t>The methods that manipulate these types of lists are slightly more complicated than their singly linked </a:t>
            </a:r>
            <a:r>
              <a:rPr lang="en-US" dirty="0" smtClean="0">
                <a:cs typeface="Calibri" pitchFamily="34" charset="0"/>
              </a:rPr>
              <a:t>counterparts</a:t>
            </a:r>
            <a:r>
              <a:rPr lang="lv-LV" dirty="0" smtClean="0">
                <a:cs typeface="Calibri" pitchFamily="34" charset="0"/>
              </a:rPr>
              <a:t>; constant slow-down (but much larger savings, if you need to step back).</a:t>
            </a:r>
            <a:endParaRPr lang="en-US" dirty="0"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98571"/>
            <a:ext cx="7615820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61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Doubly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 smtClean="0"/>
              <a:t>Nodes </a:t>
            </a:r>
            <a:r>
              <a:rPr lang="en-US" altLang="lv-LV" sz="2000" dirty="0"/>
              <a:t>implement Position and store:</a:t>
            </a:r>
          </a:p>
          <a:p>
            <a:pPr lvl="1" eaLnBrk="1" hangingPunct="1"/>
            <a:r>
              <a:rPr lang="lv-LV" altLang="lv-LV" sz="1800" b="1" dirty="0" smtClean="0"/>
              <a:t>info</a:t>
            </a:r>
            <a:r>
              <a:rPr lang="lv-LV" altLang="lv-LV" sz="1800" dirty="0" smtClean="0"/>
              <a:t>  - useful payload</a:t>
            </a:r>
            <a:endParaRPr lang="en-US" altLang="lv-LV" sz="1800" dirty="0"/>
          </a:p>
          <a:p>
            <a:pPr lvl="1" eaLnBrk="1" hangingPunct="1"/>
            <a:r>
              <a:rPr lang="lv-LV" altLang="lv-LV" sz="1800" b="1" dirty="0"/>
              <a:t>p</a:t>
            </a:r>
            <a:r>
              <a:rPr lang="lv-LV" altLang="lv-LV" sz="1800" b="1" dirty="0" smtClean="0"/>
              <a:t>rev</a:t>
            </a:r>
            <a:r>
              <a:rPr lang="lv-LV" altLang="lv-LV" sz="1800" dirty="0" smtClean="0"/>
              <a:t> - </a:t>
            </a:r>
            <a:r>
              <a:rPr lang="en-US" altLang="lv-LV" sz="1800" dirty="0" smtClean="0"/>
              <a:t>link </a:t>
            </a:r>
            <a:r>
              <a:rPr lang="en-US" altLang="lv-LV" sz="1800" dirty="0"/>
              <a:t>to the previous node</a:t>
            </a:r>
          </a:p>
          <a:p>
            <a:pPr lvl="1" eaLnBrk="1" hangingPunct="1"/>
            <a:r>
              <a:rPr lang="lv-LV" altLang="lv-LV" sz="1800" b="1" dirty="0" smtClean="0"/>
              <a:t>next</a:t>
            </a:r>
            <a:r>
              <a:rPr lang="lv-LV" altLang="lv-LV" sz="1800" dirty="0" smtClean="0"/>
              <a:t> - </a:t>
            </a:r>
            <a:r>
              <a:rPr lang="en-US" altLang="lv-LV" sz="1800" dirty="0" smtClean="0"/>
              <a:t>link </a:t>
            </a:r>
            <a:r>
              <a:rPr lang="en-US" altLang="lv-LV" sz="1800" dirty="0"/>
              <a:t>to the next node</a:t>
            </a:r>
          </a:p>
          <a:p>
            <a:pPr eaLnBrk="1" hangingPunct="1"/>
            <a:r>
              <a:rPr lang="lv-LV" altLang="lv-LV" sz="2000" dirty="0" smtClean="0"/>
              <a:t>Pointers to </a:t>
            </a:r>
            <a:r>
              <a:rPr lang="lv-LV" altLang="lv-LV" sz="2000" b="1" dirty="0" smtClean="0"/>
              <a:t>head</a:t>
            </a:r>
            <a:r>
              <a:rPr lang="lv-LV" altLang="lv-LV" sz="2000" dirty="0" smtClean="0"/>
              <a:t> and to </a:t>
            </a:r>
            <a:r>
              <a:rPr lang="lv-LV" altLang="lv-LV" sz="2000" b="1" dirty="0" smtClean="0"/>
              <a:t>tail</a:t>
            </a:r>
            <a:r>
              <a:rPr lang="lv-LV" altLang="lv-LV" sz="2000" dirty="0" smtClean="0"/>
              <a:t>.</a:t>
            </a:r>
            <a:endParaRPr lang="en-US" altLang="lv-LV" sz="2000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250104" y="3303589"/>
            <a:ext cx="605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>
                <a:solidFill>
                  <a:schemeClr val="tx2"/>
                </a:solidFill>
              </a:rPr>
              <a:t>info</a:t>
            </a:r>
            <a:endParaRPr lang="en-US" altLang="lv-LV" sz="2000" dirty="0">
              <a:solidFill>
                <a:schemeClr val="tx2"/>
              </a:solidFill>
            </a:endParaRP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373746" y="4479925"/>
            <a:ext cx="524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/>
              <a:t>tail</a:t>
            </a:r>
            <a:endParaRPr lang="en-US" altLang="lv-LV" sz="2000" dirty="0"/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259257" y="4556125"/>
            <a:ext cx="73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dirty="0" smtClean="0"/>
              <a:t>head</a:t>
            </a:r>
            <a:endParaRPr lang="en-US" altLang="lv-LV" sz="2000" dirty="0"/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45818" y="335280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/>
              <a:t>N</a:t>
            </a:r>
            <a:r>
              <a:rPr lang="en-US" altLang="lv-LV" sz="2000" dirty="0" smtClean="0"/>
              <a:t>ode</a:t>
            </a:r>
            <a:endParaRPr lang="en-US" altLang="lv-LV" sz="2000" dirty="0"/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59815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en-US" sz="1200" dirty="0"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2" y="2314924"/>
            <a:ext cx="5410200" cy="286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20" y="2314924"/>
            <a:ext cx="5695488" cy="317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7132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z="3600" dirty="0" smtClean="0">
                <a:latin typeface="Calibri" pitchFamily="34" charset="0"/>
                <a:cs typeface="Calibri" pitchFamily="34" charset="0"/>
              </a:rPr>
              <a:t>Insertion to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Doubly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Linked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List</a:t>
            </a:r>
            <a:r>
              <a:rPr lang="lv-LV" sz="3600" dirty="0" smtClean="0">
                <a:latin typeface="Calibri" pitchFamily="34" charset="0"/>
                <a:cs typeface="Calibri" pitchFamily="34" charset="0"/>
              </a:rPr>
              <a:t>s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Insertion (continued)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A special case exists if the node being inserted is the only node in the list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 this case there is no previous node, so both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 to the new node and in the last step,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would be set to point to the new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b="1" dirty="0"/>
              <a:t>Algorithm </a:t>
            </a:r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(p, e): </a:t>
            </a:r>
            <a:r>
              <a:rPr lang="en-US" altLang="lv-LV" sz="2000" dirty="0">
                <a:solidFill>
                  <a:srgbClr val="2C61F6"/>
                </a:solidFill>
              </a:rPr>
              <a:t>{insert e before p}</a:t>
            </a:r>
            <a:endParaRPr lang="en-US" altLang="lv-LV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element</a:t>
            </a:r>
            <a:r>
              <a:rPr lang="en-US" altLang="lv-LV" sz="2000" dirty="0"/>
              <a:t>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u = </a:t>
            </a:r>
            <a:r>
              <a:rPr lang="en-US" altLang="lv-LV" sz="2000" dirty="0" err="1"/>
              <a:t>p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endParaRPr lang="en-US" altLang="lv-LV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lv-LV" altLang="lv-LV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next</a:t>
            </a:r>
            <a:r>
              <a:rPr lang="en-US" altLang="lv-LV" sz="2000" dirty="0"/>
              <a:t> = p;  </a:t>
            </a:r>
            <a:r>
              <a:rPr lang="lv-LV" altLang="lv-LV" sz="2000" dirty="0" smtClean="0"/>
              <a:t/>
            </a:r>
            <a:br>
              <a:rPr lang="lv-LV" altLang="lv-LV" sz="2000" dirty="0" smtClean="0"/>
            </a:br>
            <a:r>
              <a:rPr lang="en-US" altLang="lv-LV" sz="2000" dirty="0" err="1" smtClean="0"/>
              <a:t>p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r>
              <a:rPr lang="en-US" altLang="lv-LV" sz="2000" dirty="0"/>
              <a:t> = v  </a:t>
            </a:r>
            <a:r>
              <a:rPr lang="en-US" altLang="lv-LV" sz="2000" dirty="0">
                <a:solidFill>
                  <a:srgbClr val="2C61F6"/>
                </a:solidFill>
              </a:rPr>
              <a:t>{link in v before p</a:t>
            </a:r>
            <a:r>
              <a:rPr lang="en-US" altLang="lv-LV" sz="2000" dirty="0" smtClean="0">
                <a:solidFill>
                  <a:srgbClr val="2C61F6"/>
                </a:solidFill>
              </a:rPr>
              <a:t>}</a:t>
            </a:r>
            <a:endParaRPr lang="lv-LV" altLang="lv-LV" sz="2000" dirty="0" smtClean="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000" dirty="0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 dirty="0"/>
              <a:t>	</a:t>
            </a:r>
            <a:r>
              <a:rPr lang="en-US" altLang="lv-LV" sz="2000" dirty="0" err="1"/>
              <a:t>v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prev</a:t>
            </a:r>
            <a:r>
              <a:rPr lang="en-US" altLang="lv-LV" sz="2000" dirty="0"/>
              <a:t> = u;  </a:t>
            </a:r>
            <a:endParaRPr lang="lv-LV" altLang="lv-LV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lv-LV" altLang="lv-LV" sz="2000" dirty="0"/>
              <a:t> </a:t>
            </a:r>
            <a:r>
              <a:rPr lang="lv-LV" altLang="lv-LV" sz="2000" dirty="0" smtClean="0"/>
              <a:t>    </a:t>
            </a:r>
            <a:r>
              <a:rPr lang="en-US" altLang="lv-LV" sz="2000" dirty="0" err="1" smtClean="0"/>
              <a:t>u</a:t>
            </a:r>
            <a:r>
              <a:rPr lang="en-US" altLang="lv-LV" sz="2000" dirty="0" err="1">
                <a:sym typeface="Symbol" panose="05050102010706020507" pitchFamily="18" charset="2"/>
              </a:rPr>
              <a:t></a:t>
            </a:r>
            <a:r>
              <a:rPr lang="en-US" altLang="lv-LV" sz="2000" dirty="0" err="1"/>
              <a:t>next</a:t>
            </a:r>
            <a:r>
              <a:rPr lang="en-US" altLang="lv-LV" sz="2000" dirty="0"/>
              <a:t> = v  </a:t>
            </a:r>
            <a:r>
              <a:rPr lang="en-US" altLang="lv-LV" sz="2000" dirty="0">
                <a:solidFill>
                  <a:srgbClr val="2C61F6"/>
                </a:solidFill>
              </a:rPr>
              <a:t>{link in v after u}</a:t>
            </a:r>
          </a:p>
          <a:p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345918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Doubly Linked Lists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943600" y="1752601"/>
            <a:ext cx="5638800" cy="4114800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Deletion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node can then be deleted, and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pointer of the new last node set to null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couple of special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cases</a:t>
            </a:r>
            <a:r>
              <a:rPr lang="lv-LV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If the node being deleted is the only node in the list,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need to be set to null</a:t>
            </a:r>
          </a:p>
          <a:p>
            <a:pPr lvl="2"/>
            <a:r>
              <a:rPr lang="en-US" dirty="0">
                <a:latin typeface="Calibri" pitchFamily="34" charset="0"/>
                <a:cs typeface="Calibri" pitchFamily="34" charset="0"/>
              </a:rPr>
              <a:t>Also, if the list is empty, an attempt to delete a node should be handled and reported to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54" y="1938338"/>
            <a:ext cx="4943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10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734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Arrays are useful in many applications but suffer from two significant limitations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The size of the array must be known at the time the code is compiled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The elements of the array are the same distance apart in memory, requiring potentially extensive shifting when inserting a new element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can be overcome by using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linked lists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collections of independent memory locations (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nodes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) that store data and links to other nodes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Moving between the nodes is accomplished by following the links, which are the addresses of the nodes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There are numerous ways to implement linked lists, but the most common utilizes pointers, providing great flexibility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 dirty="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 dirty="0"/>
              <a:t>The space used by a list with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/>
              <a:t> elements is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6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 dirty="0"/>
              <a:t>The space used by each position of the list is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endParaRPr lang="en-US" altLang="lv-LV" sz="2600" dirty="0"/>
          </a:p>
          <a:p>
            <a:pPr lvl="1" eaLnBrk="1" hangingPunct="1"/>
            <a:r>
              <a:rPr lang="en-US" altLang="lv-LV" sz="2600" dirty="0"/>
              <a:t>All the operations of the List ADT run in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r>
              <a:rPr lang="en-US" altLang="lv-LV" sz="2600" dirty="0"/>
              <a:t> time</a:t>
            </a:r>
          </a:p>
          <a:p>
            <a:pPr lvl="1" eaLnBrk="1" hangingPunct="1"/>
            <a:r>
              <a:rPr lang="en-US" altLang="lv-LV" sz="2600" dirty="0"/>
              <a:t>Operation element() of the </a:t>
            </a:r>
            <a:br>
              <a:rPr lang="en-US" altLang="lv-LV" sz="2600" dirty="0"/>
            </a:br>
            <a:r>
              <a:rPr lang="en-US" altLang="lv-LV" sz="2600" dirty="0"/>
              <a:t>Position ADT runs in </a:t>
            </a:r>
            <a:r>
              <a:rPr lang="en-US" altLang="lv-LV" sz="26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600" dirty="0">
                <a:latin typeface="Times New Roman" panose="02020603050405020304" pitchFamily="18" charset="0"/>
              </a:rPr>
              <a:t>(1)</a:t>
            </a:r>
            <a:r>
              <a:rPr lang="en-US" altLang="lv-LV" sz="2600" dirty="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19227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Circular 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Another useful arrangement of nodes is the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circular list</a:t>
            </a:r>
            <a:r>
              <a:rPr lang="en-US" dirty="0">
                <a:latin typeface="Calibri" pitchFamily="34" charset="0"/>
                <a:cs typeface="Calibri" pitchFamily="34" charset="0"/>
              </a:rPr>
              <a:t>; in this structure the nodes form a ring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implementation requires only one permanent pointer (usually referred to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>
                <a:cs typeface="Courier New" pitchFamily="49" charset="0"/>
              </a:rPr>
              <a:t>)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1939833"/>
            <a:ext cx="4946296" cy="149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33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Insert at the front of a list</a:t>
            </a:r>
            <a:endParaRPr lang="lv-LV" sz="2400" i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91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Insert at the end of a list</a:t>
            </a:r>
            <a:endParaRPr lang="lv-LV" sz="2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6" y="2551612"/>
            <a:ext cx="3609975" cy="367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64" y="2551612"/>
            <a:ext cx="36385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6057" y="1825625"/>
            <a:ext cx="69777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simplicity of this list does present a few problems</a:t>
            </a:r>
          </a:p>
          <a:p>
            <a:pPr lvl="1"/>
            <a:r>
              <a:rPr lang="en-US" dirty="0"/>
              <a:t>Deleting nodes requires a loop to locate the predecessor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/>
              <a:t> node, much as we saw with singly linked lists</a:t>
            </a:r>
          </a:p>
          <a:p>
            <a:pPr lvl="1"/>
            <a:r>
              <a:rPr lang="en-US" dirty="0"/>
              <a:t>Operations that require processing the list in reverse are going to be inefficient</a:t>
            </a:r>
          </a:p>
          <a:p>
            <a:r>
              <a:rPr lang="en-US" dirty="0"/>
              <a:t>To deal with this, the list can be made doubly linked</a:t>
            </a:r>
          </a:p>
          <a:p>
            <a:r>
              <a:rPr lang="en-US" dirty="0"/>
              <a:t>This forms two rings, one going forward through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dirty="0"/>
              <a:t> pointers, and the other backwards through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/>
              <a:t> pointers</a:t>
            </a:r>
          </a:p>
          <a:p>
            <a:endParaRPr lang="lv-LV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" y="2876210"/>
            <a:ext cx="3438525" cy="125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21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The </a:t>
            </a:r>
            <a:r>
              <a:rPr lang="en-US" sz="4000" dirty="0" smtClean="0"/>
              <a:t>STL – 1 </a:t>
            </a:r>
            <a:endParaRPr lang="en-US" sz="32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Part of the ISO C++ Standard Library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Mostly non-numerical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Only 4 standard algorithms specifically do computation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Accumulate, </a:t>
            </a:r>
            <a:r>
              <a:rPr lang="en-US" altLang="en-US" sz="2000" dirty="0" err="1">
                <a:ea typeface="Times New Roman" pitchFamily="18" charset="0"/>
              </a:rPr>
              <a:t>inner_product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dirty="0" err="1">
                <a:ea typeface="Times New Roman" pitchFamily="18" charset="0"/>
              </a:rPr>
              <a:t>partial_sum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dirty="0" err="1">
                <a:ea typeface="Times New Roman" pitchFamily="18" charset="0"/>
              </a:rPr>
              <a:t>adjacent_difference</a:t>
            </a: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Handles textual data as well as numeric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Deals with organization of code and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Built-in types, user-defined types, and data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Optimizing disk access was among its original uses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Performance was always a key concern</a:t>
            </a:r>
          </a:p>
        </p:txBody>
      </p:sp>
    </p:spTree>
    <p:extLst>
      <p:ext uri="{BB962C8B-B14F-4D97-AF65-F5344CB8AC3E}">
        <p14:creationId xmlns:p14="http://schemas.microsoft.com/office/powerpoint/2010/main" val="284111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dirty="0" smtClean="0">
                <a:ea typeface="ＭＳ Ｐゴシック" pitchFamily="34" charset="-128"/>
              </a:rPr>
              <a:t>STL – 2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Designed by Alex </a:t>
            </a:r>
            <a:r>
              <a:rPr lang="en-US" altLang="en-US" sz="2800" dirty="0" err="1">
                <a:ea typeface="ＭＳ Ｐゴシック" pitchFamily="34" charset="-128"/>
              </a:rPr>
              <a:t>Stepanov</a:t>
            </a:r>
            <a:endParaRPr lang="en-US" alt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General aim: The most general, most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efficient, most flexible representation</a:t>
            </a:r>
            <a:br>
              <a:rPr lang="en-US" altLang="en-US" sz="2800" dirty="0">
                <a:ea typeface="ＭＳ Ｐゴシック" pitchFamily="34" charset="-128"/>
              </a:rPr>
            </a:br>
            <a:r>
              <a:rPr lang="en-US" altLang="en-US" sz="2800" dirty="0">
                <a:ea typeface="ＭＳ Ｐゴシック" pitchFamily="34" charset="-128"/>
              </a:rPr>
              <a:t>of concepts (ideas, algorithms)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Represent separate concepts separately in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Combine concepts freely wherever meaningful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General aim to make programming </a:t>
            </a: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like math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endParaRPr lang="en-US" altLang="ja-JP" sz="2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or even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Good programming </a:t>
            </a:r>
            <a:r>
              <a:rPr lang="en-US" altLang="ja-JP" i="1" dirty="0">
                <a:ea typeface="ＭＳ Ｐゴシック" pitchFamily="34" charset="-128"/>
              </a:rPr>
              <a:t>is</a:t>
            </a:r>
            <a:r>
              <a:rPr lang="en-US" altLang="ja-JP" dirty="0">
                <a:ea typeface="ＭＳ Ｐゴシック" pitchFamily="34" charset="-128"/>
              </a:rPr>
              <a:t> math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works for integers, for floating-point numbers, for polynomials, for …</a:t>
            </a:r>
          </a:p>
        </p:txBody>
      </p:sp>
      <p:pic>
        <p:nvPicPr>
          <p:cNvPr id="4" name="Picture 8" descr="100_0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600" y="2133600"/>
            <a:ext cx="1641764" cy="218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69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The </a:t>
            </a:r>
            <a:r>
              <a:rPr lang="en-US" altLang="en-US" dirty="0" smtClean="0">
                <a:ea typeface="ＭＳ Ｐゴシック" pitchFamily="34" charset="-128"/>
              </a:rPr>
              <a:t>STL – 3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An ISO C++ standard framework of about 10 containers and about 60 algorithms connected by iterators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Other organizations provide more containers and algorithms in the style of the STL</a:t>
            </a:r>
          </a:p>
          <a:p>
            <a:pPr lvl="2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Boost.org, Microsoft, SGI, …</a:t>
            </a:r>
          </a:p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Probably the currently best known and most widely used example of 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9121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Algorithms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sort, find, search, copy, …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1524000" y="5357018"/>
            <a:ext cx="6324600" cy="1173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Containers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ea typeface="Times New Roman" pitchFamily="18" charset="0"/>
              </a:rPr>
              <a:t>	              vector, list, map, </a:t>
            </a:r>
            <a:r>
              <a:rPr lang="en-US" altLang="en-US" dirty="0" err="1" smtClean="0">
                <a:ea typeface="Times New Roman" pitchFamily="18" charset="0"/>
              </a:rPr>
              <a:t>unordered_map</a:t>
            </a:r>
            <a:r>
              <a:rPr lang="en-US" altLang="en-US" dirty="0" smtClean="0">
                <a:ea typeface="Times New Roman" pitchFamily="18" charset="0"/>
              </a:rPr>
              <a:t>, …</a:t>
            </a: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4800600" y="3429000"/>
            <a:ext cx="19050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iterators</a:t>
            </a:r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971800" y="26670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3810000" y="2667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4572000" y="2590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5410200" y="2667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7226300" y="1611313"/>
            <a:ext cx="358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Separation of concerns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Algorithms manipulate data, but don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 know about containers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Containers store data, but don</a:t>
            </a:r>
            <a:r>
              <a:rPr lang="ja-JP" altLang="en-US" sz="2000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t know about algorithms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Algorithms and containers interact through iterators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Each container has its own iterator types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 flipH="1" flipV="1">
            <a:off x="6096000" y="42672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 flipV="1">
            <a:off x="5638800" y="4267200"/>
            <a:ext cx="152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 flipV="1">
            <a:off x="4953000" y="42672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V="1">
            <a:off x="4038600" y="4191000"/>
            <a:ext cx="838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323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Basic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pair of iterators defines a sequence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The beginning (points to the first element – if any)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The end (points to the one-beyond-the-last element)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An iterator is a type that supports the  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iterator operations</a:t>
            </a:r>
            <a:r>
              <a:rPr lang="ja-JP" altLang="en-US" sz="24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ja-JP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++ Go to next element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* Get value</a:t>
            </a:r>
          </a:p>
          <a:p>
            <a:pPr lvl="1">
              <a:spcBef>
                <a:spcPct val="20000"/>
              </a:spcBef>
              <a:defRPr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== Does this iterator point to the same element as that iterator?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Some iterators support more operations (e.g. --, +, and [ ])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>
              <a:ea typeface="Times New Roman" pitchFamily="18" charset="0"/>
            </a:endParaRPr>
          </a:p>
          <a:p>
            <a:endParaRPr lang="lv-LV" dirty="0"/>
          </a:p>
        </p:txBody>
      </p:sp>
      <p:grpSp>
        <p:nvGrpSpPr>
          <p:cNvPr id="3" name="Group 2"/>
          <p:cNvGrpSpPr/>
          <p:nvPr/>
        </p:nvGrpSpPr>
        <p:grpSpPr>
          <a:xfrm>
            <a:off x="548640" y="2684388"/>
            <a:ext cx="5399314" cy="1316906"/>
            <a:chOff x="235131" y="2196741"/>
            <a:chExt cx="6248400" cy="1524000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835331" y="2196741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5721531" y="3339741"/>
              <a:ext cx="762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4273731" y="3339741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1682931" y="3339741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35131" y="3339741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3892731" y="2196741"/>
              <a:ext cx="762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21515" name="AutoShape 10"/>
            <p:cNvCxnSpPr>
              <a:cxnSpLocks noChangeShapeType="1"/>
              <a:stCxn id="21513" idx="3"/>
              <a:endCxn id="21512" idx="1"/>
            </p:cNvCxnSpPr>
            <p:nvPr/>
          </p:nvCxnSpPr>
          <p:spPr bwMode="auto">
            <a:xfrm>
              <a:off x="997131" y="3530241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1"/>
            <p:cNvCxnSpPr>
              <a:cxnSpLocks noChangeShapeType="1"/>
              <a:stCxn id="21511" idx="3"/>
              <a:endCxn id="21510" idx="1"/>
            </p:cNvCxnSpPr>
            <p:nvPr/>
          </p:nvCxnSpPr>
          <p:spPr bwMode="auto">
            <a:xfrm>
              <a:off x="5035731" y="3530241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3054531" y="3339741"/>
              <a:ext cx="762000" cy="381000"/>
            </a:xfrm>
            <a:prstGeom prst="rect">
              <a:avLst/>
            </a:prstGeom>
            <a:noFill/>
            <a:ln w="9525" cap="rnd">
              <a:solidFill>
                <a:schemeClr val="bg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1518" name="AutoShape 13"/>
            <p:cNvCxnSpPr>
              <a:cxnSpLocks noChangeShapeType="1"/>
              <a:stCxn id="21512" idx="3"/>
              <a:endCxn id="21517" idx="1"/>
            </p:cNvCxnSpPr>
            <p:nvPr/>
          </p:nvCxnSpPr>
          <p:spPr bwMode="auto">
            <a:xfrm>
              <a:off x="2444931" y="3530241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4"/>
            <p:cNvCxnSpPr>
              <a:cxnSpLocks noChangeShapeType="1"/>
              <a:stCxn id="21517" idx="3"/>
              <a:endCxn id="21511" idx="1"/>
            </p:cNvCxnSpPr>
            <p:nvPr/>
          </p:nvCxnSpPr>
          <p:spPr bwMode="auto">
            <a:xfrm>
              <a:off x="3816531" y="3530241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 flipH="1">
              <a:off x="616131" y="2425341"/>
              <a:ext cx="1524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273731" y="2349141"/>
              <a:ext cx="1828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997131" y="2196742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begin: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206931" y="2196742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end: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49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Containers</a:t>
            </a:r>
            <a:r>
              <a:rPr lang="en-US" sz="4000" dirty="0"/>
              <a:t> </a:t>
            </a:r>
            <a:r>
              <a:rPr lang="en-US" sz="4000" dirty="0" smtClean="0"/>
              <a:t>of Different Kinds</a:t>
            </a:r>
            <a:endParaRPr lang="en-US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73200" y="1668917"/>
            <a:ext cx="1016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ＭＳ Ｐゴシック" pitchFamily="34" charset="-128"/>
              </a:rPr>
              <a:t>vector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ＭＳ Ｐゴシック" pitchFamily="34" charset="-128"/>
              </a:rPr>
              <a:t>list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(doubly linked)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ＭＳ Ｐゴシック" pitchFamily="34" charset="-128"/>
              </a:rPr>
              <a:t>set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(a kind of tree)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962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886200" y="2895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886200" y="4114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562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324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848600" y="2057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4102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9342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8305800" y="3200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8610600" y="5486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1722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50292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629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715000" y="472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391400" y="5486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601200" y="3200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7848600" y="472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8610600" y="2057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2552" name="AutoShape 24"/>
          <p:cNvCxnSpPr>
            <a:cxnSpLocks noChangeShapeType="1"/>
            <a:stCxn id="22540" idx="3"/>
            <a:endCxn id="22541" idx="1"/>
          </p:cNvCxnSpPr>
          <p:nvPr/>
        </p:nvCxnSpPr>
        <p:spPr bwMode="auto">
          <a:xfrm>
            <a:off x="6172200" y="3390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5"/>
          <p:cNvCxnSpPr>
            <a:cxnSpLocks noChangeShapeType="1"/>
            <a:stCxn id="22541" idx="3"/>
            <a:endCxn id="22542" idx="1"/>
          </p:cNvCxnSpPr>
          <p:nvPr/>
        </p:nvCxnSpPr>
        <p:spPr bwMode="auto">
          <a:xfrm>
            <a:off x="7696200" y="3390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6"/>
          <p:cNvCxnSpPr>
            <a:cxnSpLocks noChangeShapeType="1"/>
            <a:stCxn id="22542" idx="3"/>
            <a:endCxn id="22549" idx="1"/>
          </p:cNvCxnSpPr>
          <p:nvPr/>
        </p:nvCxnSpPr>
        <p:spPr bwMode="auto">
          <a:xfrm>
            <a:off x="9067800" y="3390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9"/>
          <p:cNvCxnSpPr>
            <a:cxnSpLocks noChangeShapeType="1"/>
            <a:stCxn id="22547" idx="2"/>
            <a:endCxn id="22545" idx="0"/>
          </p:cNvCxnSpPr>
          <p:nvPr/>
        </p:nvCxnSpPr>
        <p:spPr bwMode="auto">
          <a:xfrm flipH="1">
            <a:off x="5410200" y="51054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30"/>
          <p:cNvCxnSpPr>
            <a:cxnSpLocks noChangeShapeType="1"/>
            <a:stCxn id="22547" idx="2"/>
            <a:endCxn id="22544" idx="0"/>
          </p:cNvCxnSpPr>
          <p:nvPr/>
        </p:nvCxnSpPr>
        <p:spPr bwMode="auto">
          <a:xfrm>
            <a:off x="6096000" y="5105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31"/>
          <p:cNvCxnSpPr>
            <a:cxnSpLocks noChangeShapeType="1"/>
            <a:stCxn id="22546" idx="2"/>
            <a:endCxn id="22547" idx="0"/>
          </p:cNvCxnSpPr>
          <p:nvPr/>
        </p:nvCxnSpPr>
        <p:spPr bwMode="auto">
          <a:xfrm rot="5400000">
            <a:off x="6400800" y="4114800"/>
            <a:ext cx="304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32"/>
          <p:cNvCxnSpPr>
            <a:cxnSpLocks noChangeShapeType="1"/>
            <a:stCxn id="22546" idx="2"/>
            <a:endCxn id="22550" idx="0"/>
          </p:cNvCxnSpPr>
          <p:nvPr/>
        </p:nvCxnSpPr>
        <p:spPr bwMode="auto">
          <a:xfrm rot="16200000" flipH="1">
            <a:off x="7467600" y="3962400"/>
            <a:ext cx="3048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33"/>
          <p:cNvCxnSpPr>
            <a:cxnSpLocks noChangeShapeType="1"/>
            <a:stCxn id="22535" idx="3"/>
            <a:endCxn id="22546" idx="1"/>
          </p:cNvCxnSpPr>
          <p:nvPr/>
        </p:nvCxnSpPr>
        <p:spPr bwMode="auto">
          <a:xfrm flipV="1">
            <a:off x="4648200" y="4229100"/>
            <a:ext cx="19812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34"/>
          <p:cNvCxnSpPr>
            <a:cxnSpLocks noChangeShapeType="1"/>
            <a:stCxn id="22534" idx="3"/>
            <a:endCxn id="22540" idx="1"/>
          </p:cNvCxnSpPr>
          <p:nvPr/>
        </p:nvCxnSpPr>
        <p:spPr bwMode="auto">
          <a:xfrm>
            <a:off x="4648200" y="3086100"/>
            <a:ext cx="762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5"/>
          <p:cNvCxnSpPr>
            <a:cxnSpLocks noChangeShapeType="1"/>
            <a:stCxn id="22533" idx="3"/>
            <a:endCxn id="22536" idx="1"/>
          </p:cNvCxnSpPr>
          <p:nvPr/>
        </p:nvCxnSpPr>
        <p:spPr bwMode="auto">
          <a:xfrm>
            <a:off x="4724400" y="19431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Rectangle 38"/>
          <p:cNvSpPr>
            <a:spLocks noChangeArrowheads="1"/>
          </p:cNvSpPr>
          <p:nvPr/>
        </p:nvSpPr>
        <p:spPr bwMode="auto">
          <a:xfrm>
            <a:off x="6934200" y="624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63" name="Rectangle 40"/>
          <p:cNvSpPr>
            <a:spLocks noChangeArrowheads="1"/>
          </p:cNvSpPr>
          <p:nvPr/>
        </p:nvSpPr>
        <p:spPr bwMode="auto">
          <a:xfrm>
            <a:off x="8001000" y="624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2564" name="AutoShape 41"/>
          <p:cNvCxnSpPr>
            <a:cxnSpLocks noChangeShapeType="1"/>
            <a:stCxn id="22548" idx="2"/>
            <a:endCxn id="22562" idx="0"/>
          </p:cNvCxnSpPr>
          <p:nvPr/>
        </p:nvCxnSpPr>
        <p:spPr bwMode="auto">
          <a:xfrm flipH="1">
            <a:off x="7315200" y="5867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AutoShape 42"/>
          <p:cNvCxnSpPr>
            <a:cxnSpLocks noChangeShapeType="1"/>
            <a:stCxn id="22548" idx="2"/>
            <a:endCxn id="22563" idx="0"/>
          </p:cNvCxnSpPr>
          <p:nvPr/>
        </p:nvCxnSpPr>
        <p:spPr bwMode="auto">
          <a:xfrm>
            <a:off x="7772400" y="58674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6" name="Rectangle 43"/>
          <p:cNvSpPr>
            <a:spLocks noChangeArrowheads="1"/>
          </p:cNvSpPr>
          <p:nvPr/>
        </p:nvSpPr>
        <p:spPr bwMode="auto">
          <a:xfrm>
            <a:off x="8534400" y="3200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2567" name="AutoShape 32"/>
          <p:cNvCxnSpPr>
            <a:cxnSpLocks noChangeShapeType="1"/>
            <a:stCxn id="22550" idx="2"/>
            <a:endCxn id="22548" idx="0"/>
          </p:cNvCxnSpPr>
          <p:nvPr/>
        </p:nvCxnSpPr>
        <p:spPr bwMode="auto">
          <a:xfrm rot="5400000">
            <a:off x="7810500" y="50673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32"/>
          <p:cNvCxnSpPr>
            <a:cxnSpLocks noChangeShapeType="1"/>
            <a:stCxn id="22550" idx="2"/>
            <a:endCxn id="22543" idx="0"/>
          </p:cNvCxnSpPr>
          <p:nvPr/>
        </p:nvCxnSpPr>
        <p:spPr bwMode="auto">
          <a:xfrm rot="16200000" flipH="1">
            <a:off x="8420100" y="4914900"/>
            <a:ext cx="381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0" name="AutoShape 32"/>
          <p:cNvCxnSpPr>
            <a:cxnSpLocks noChangeShapeType="1"/>
            <a:endCxn id="22543" idx="0"/>
          </p:cNvCxnSpPr>
          <p:nvPr/>
        </p:nvCxnSpPr>
        <p:spPr bwMode="auto">
          <a:xfrm rot="5400000">
            <a:off x="8953500" y="4991100"/>
            <a:ext cx="5334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1" name="AutoShape 32"/>
          <p:cNvCxnSpPr>
            <a:cxnSpLocks noChangeShapeType="1"/>
            <a:endCxn id="22540" idx="0"/>
          </p:cNvCxnSpPr>
          <p:nvPr/>
        </p:nvCxnSpPr>
        <p:spPr bwMode="auto">
          <a:xfrm>
            <a:off x="5029200" y="2667000"/>
            <a:ext cx="762000" cy="533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32"/>
          <p:cNvCxnSpPr>
            <a:cxnSpLocks noChangeShapeType="1"/>
            <a:endCxn id="22549" idx="0"/>
          </p:cNvCxnSpPr>
          <p:nvPr/>
        </p:nvCxnSpPr>
        <p:spPr bwMode="auto">
          <a:xfrm rot="5400000">
            <a:off x="9867900" y="2781300"/>
            <a:ext cx="533400" cy="304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32"/>
          <p:cNvCxnSpPr>
            <a:cxnSpLocks noChangeShapeType="1"/>
            <a:endCxn id="22551" idx="0"/>
          </p:cNvCxnSpPr>
          <p:nvPr/>
        </p:nvCxnSpPr>
        <p:spPr bwMode="auto">
          <a:xfrm rot="5400000">
            <a:off x="8991600" y="1600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32"/>
          <p:cNvCxnSpPr>
            <a:cxnSpLocks noChangeShapeType="1"/>
            <a:endCxn id="22545" idx="1"/>
          </p:cNvCxnSpPr>
          <p:nvPr/>
        </p:nvCxnSpPr>
        <p:spPr bwMode="auto">
          <a:xfrm>
            <a:off x="4267200" y="5334000"/>
            <a:ext cx="762000" cy="3429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32"/>
          <p:cNvCxnSpPr>
            <a:cxnSpLocks noChangeShapeType="1"/>
            <a:endCxn id="22536" idx="0"/>
          </p:cNvCxnSpPr>
          <p:nvPr/>
        </p:nvCxnSpPr>
        <p:spPr bwMode="auto">
          <a:xfrm rot="16200000" flipH="1">
            <a:off x="5486400" y="1600200"/>
            <a:ext cx="457200" cy="457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5633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Abstract Data Type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List is the first Abstract Data Type in this course. </a:t>
            </a:r>
          </a:p>
          <a:p>
            <a:r>
              <a:rPr lang="lv-LV" dirty="0" smtClean="0"/>
              <a:t>Data container supporting some operations. </a:t>
            </a:r>
          </a:p>
          <a:p>
            <a:r>
              <a:rPr lang="lv-LV" dirty="0">
                <a:hlinkClick r:id="rId2"/>
              </a:rPr>
              <a:t>https://en.wikipedia.org/wiki/List_(abstract_data_type</a:t>
            </a:r>
            <a:r>
              <a:rPr lang="lv-LV" dirty="0" smtClean="0">
                <a:hlinkClick r:id="rId2"/>
              </a:rPr>
              <a:t>)</a:t>
            </a:r>
            <a:r>
              <a:rPr lang="lv-LV" dirty="0" smtClean="0"/>
              <a:t> </a:t>
            </a:r>
          </a:p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opendsa-server.cs.vt.edu/ODSA/Books/CS3/html/ListADT.html</a:t>
            </a:r>
            <a:endParaRPr lang="lv-LV" dirty="0" smtClean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Constructor for an</a:t>
            </a:r>
            <a:r>
              <a:rPr lang="en-US" dirty="0" smtClean="0"/>
              <a:t> </a:t>
            </a:r>
            <a:r>
              <a:rPr lang="en-US" dirty="0"/>
              <a:t>empty list;</a:t>
            </a:r>
          </a:p>
          <a:p>
            <a:r>
              <a:rPr lang="lv-LV" dirty="0" smtClean="0"/>
              <a:t>Test if list</a:t>
            </a:r>
            <a:r>
              <a:rPr lang="en-US" dirty="0" smtClean="0"/>
              <a:t> </a:t>
            </a:r>
            <a:r>
              <a:rPr lang="en-US" dirty="0"/>
              <a:t>is empty;</a:t>
            </a:r>
          </a:p>
          <a:p>
            <a:r>
              <a:rPr lang="lv-LV" dirty="0" smtClean="0"/>
              <a:t>P</a:t>
            </a:r>
            <a:r>
              <a:rPr lang="en-US" dirty="0" err="1" smtClean="0"/>
              <a:t>repend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lv-LV" dirty="0" smtClean="0"/>
              <a:t>element</a:t>
            </a:r>
            <a:r>
              <a:rPr lang="en-US" dirty="0" smtClean="0"/>
              <a:t> </a:t>
            </a:r>
            <a:r>
              <a:rPr lang="en-US" dirty="0"/>
              <a:t>to a list</a:t>
            </a:r>
          </a:p>
          <a:p>
            <a:r>
              <a:rPr lang="lv-LV" dirty="0" smtClean="0"/>
              <a:t>A</a:t>
            </a:r>
            <a:r>
              <a:rPr lang="en-US" dirty="0" err="1" smtClean="0"/>
              <a:t>ppend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dirty="0" smtClean="0"/>
              <a:t>e</a:t>
            </a:r>
            <a:r>
              <a:rPr lang="lv-LV" dirty="0" smtClean="0"/>
              <a:t>lement</a:t>
            </a:r>
            <a:r>
              <a:rPr lang="en-US" dirty="0" smtClean="0"/>
              <a:t> </a:t>
            </a:r>
            <a:r>
              <a:rPr lang="en-US" dirty="0"/>
              <a:t>to a list</a:t>
            </a:r>
          </a:p>
          <a:p>
            <a:r>
              <a:rPr lang="lv-LV" dirty="0" smtClean="0"/>
              <a:t>References to the head (first) and tail (last)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2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Iterating a List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 smtClean="0"/>
              <a:t>for (int i: myList) {</a:t>
            </a:r>
          </a:p>
          <a:p>
            <a:pPr marL="0" indent="0">
              <a:buNone/>
            </a:pPr>
            <a:r>
              <a:rPr lang="lv-LV" dirty="0"/>
              <a:t> </a:t>
            </a:r>
            <a:r>
              <a:rPr lang="lv-LV" dirty="0" smtClean="0"/>
              <a:t>  cout &lt;&lt; i &lt;&lt; " ";</a:t>
            </a:r>
          </a:p>
          <a:p>
            <a:pPr marL="0" indent="0">
              <a:buNone/>
            </a:pPr>
            <a:r>
              <a:rPr lang="lv-LV" dirty="0" smtClean="0"/>
              <a:t>}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// compare this code with an iterator.</a:t>
            </a:r>
          </a:p>
          <a:p>
            <a:pPr marL="0" indent="0">
              <a:buNone/>
            </a:pPr>
            <a:endParaRPr lang="lv-LV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611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altLang="en-US" dirty="0" smtClean="0">
                <a:ea typeface="ＭＳ Ｐゴシック" pitchFamily="34" charset="-128"/>
              </a:rPr>
              <a:t>Implementing Generic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b="1" dirty="0" smtClean="0">
                <a:ea typeface="ＭＳ Ｐゴシック" pitchFamily="34" charset="-128"/>
              </a:rPr>
              <a:t>find()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2663030"/>
            <a:ext cx="10160000" cy="3920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Find the first element that equals a value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template&lt;class </a:t>
            </a:r>
            <a:r>
              <a:rPr lang="en-US" altLang="en-US" sz="2000" b="1" dirty="0">
                <a:ea typeface="ＭＳ Ｐゴシック" pitchFamily="34" charset="-128"/>
              </a:rPr>
              <a:t>In, class T&gt;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In find(In first, In last, </a:t>
            </a:r>
            <a:r>
              <a:rPr lang="en-US" altLang="en-US" sz="2000" b="1" dirty="0" err="1">
                <a:ea typeface="ＭＳ Ｐゴシック" pitchFamily="34" charset="-128"/>
              </a:rPr>
              <a:t>const</a:t>
            </a:r>
            <a:r>
              <a:rPr lang="en-US" altLang="en-US" sz="2000" b="1" dirty="0">
                <a:ea typeface="ＭＳ Ｐゴシック" pitchFamily="34" charset="-128"/>
              </a:rPr>
              <a:t> T&amp;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while (first!=last &amp;&amp; *first !=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) ++first;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first;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f(vector&lt;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&gt;&amp; v, 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x)	// </a:t>
            </a:r>
            <a:r>
              <a:rPr lang="en-US" altLang="en-US" sz="2000" i="1" dirty="0">
                <a:ea typeface="ＭＳ Ｐゴシック" pitchFamily="34" charset="-128"/>
              </a:rPr>
              <a:t>find an </a:t>
            </a:r>
            <a:r>
              <a:rPr lang="en-US" altLang="en-US" sz="2000" i="1" dirty="0" err="1">
                <a:ea typeface="ＭＳ Ｐゴシック" pitchFamily="34" charset="-128"/>
              </a:rPr>
              <a:t>int</a:t>
            </a:r>
            <a:r>
              <a:rPr lang="en-US" altLang="en-US" sz="2000" i="1" dirty="0">
                <a:ea typeface="ＭＳ Ｐゴシック" pitchFamily="34" charset="-128"/>
              </a:rPr>
              <a:t> in a vector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vector&lt;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&gt;::iterator p = find(</a:t>
            </a:r>
            <a:r>
              <a:rPr lang="en-US" altLang="en-US" sz="2000" b="1" dirty="0" err="1">
                <a:ea typeface="ＭＳ Ｐゴシック" pitchFamily="34" charset="-128"/>
              </a:rPr>
              <a:t>v.begin</a:t>
            </a:r>
            <a:r>
              <a:rPr lang="en-US" altLang="en-US" sz="2000" b="1" dirty="0">
                <a:ea typeface="ＭＳ Ｐゴシック" pitchFamily="34" charset="-128"/>
              </a:rPr>
              <a:t>(),</a:t>
            </a:r>
            <a:r>
              <a:rPr lang="en-US" altLang="en-US" sz="2000" b="1" dirty="0" err="1">
                <a:ea typeface="ＭＳ Ｐゴシック" pitchFamily="34" charset="-128"/>
              </a:rPr>
              <a:t>v.end</a:t>
            </a:r>
            <a:r>
              <a:rPr lang="en-US" altLang="en-US" sz="20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(p!=</a:t>
            </a:r>
            <a:r>
              <a:rPr lang="en-US" altLang="en-US" sz="2000" b="1" dirty="0" err="1">
                <a:ea typeface="ＭＳ Ｐゴシック" pitchFamily="34" charset="-128"/>
              </a:rPr>
              <a:t>v.end</a:t>
            </a:r>
            <a:r>
              <a:rPr lang="en-US" altLang="en-US" sz="2000" b="1" dirty="0">
                <a:ea typeface="ＭＳ Ｐゴシック" pitchFamily="34" charset="-128"/>
              </a:rPr>
              <a:t>()) { /* </a:t>
            </a:r>
            <a:r>
              <a:rPr lang="en-US" altLang="en-US" sz="2000" i="1" dirty="0">
                <a:ea typeface="ＭＳ Ｐゴシック" pitchFamily="34" charset="-128"/>
              </a:rPr>
              <a:t>we found 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x </a:t>
            </a:r>
            <a:r>
              <a:rPr lang="en-US" altLang="en-US" sz="20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362200" y="1905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8915400" y="1543447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7287986" y="1624012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925786" y="1597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543300" y="1611311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9884229" y="2314972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3563" name="AutoShape 10"/>
          <p:cNvCxnSpPr>
            <a:cxnSpLocks noChangeShapeType="1"/>
            <a:stCxn id="23561" idx="3"/>
            <a:endCxn id="23560" idx="1"/>
          </p:cNvCxnSpPr>
          <p:nvPr/>
        </p:nvCxnSpPr>
        <p:spPr bwMode="auto">
          <a:xfrm flipV="1">
            <a:off x="4305300" y="1787525"/>
            <a:ext cx="620486" cy="142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11"/>
          <p:cNvCxnSpPr>
            <a:cxnSpLocks noChangeShapeType="1"/>
            <a:stCxn id="23559" idx="3"/>
          </p:cNvCxnSpPr>
          <p:nvPr/>
        </p:nvCxnSpPr>
        <p:spPr bwMode="auto">
          <a:xfrm>
            <a:off x="8049986" y="1814512"/>
            <a:ext cx="560614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6324600" y="990600"/>
            <a:ext cx="762000" cy="381000"/>
          </a:xfrm>
          <a:prstGeom prst="rect">
            <a:avLst/>
          </a:prstGeom>
          <a:noFill/>
          <a:ln w="9525" cap="rnd">
            <a:solidFill>
              <a:schemeClr val="bg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23566" name="AutoShape 13"/>
          <p:cNvCxnSpPr>
            <a:cxnSpLocks noChangeShapeType="1"/>
            <a:stCxn id="23560" idx="3"/>
          </p:cNvCxnSpPr>
          <p:nvPr/>
        </p:nvCxnSpPr>
        <p:spPr bwMode="auto">
          <a:xfrm>
            <a:off x="5687786" y="1787525"/>
            <a:ext cx="658586" cy="7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4"/>
          <p:cNvCxnSpPr>
            <a:cxnSpLocks noChangeShapeType="1"/>
            <a:endCxn id="23559" idx="1"/>
          </p:cNvCxnSpPr>
          <p:nvPr/>
        </p:nvCxnSpPr>
        <p:spPr bwMode="auto">
          <a:xfrm>
            <a:off x="6830786" y="1808163"/>
            <a:ext cx="457200" cy="6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Line 15"/>
          <p:cNvSpPr>
            <a:spLocks noChangeShapeType="1"/>
          </p:cNvSpPr>
          <p:nvPr/>
        </p:nvSpPr>
        <p:spPr bwMode="auto">
          <a:xfrm flipV="1">
            <a:off x="2743200" y="1814512"/>
            <a:ext cx="887186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 flipV="1">
            <a:off x="9345386" y="1966914"/>
            <a:ext cx="925286" cy="3480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1524000" y="19050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begin:</a:t>
            </a:r>
          </a:p>
        </p:txBody>
      </p:sp>
      <p:sp>
        <p:nvSpPr>
          <p:cNvPr id="23571" name="Text Box 18"/>
          <p:cNvSpPr txBox="1">
            <a:spLocks noChangeArrowheads="1"/>
          </p:cNvSpPr>
          <p:nvPr/>
        </p:nvSpPr>
        <p:spPr bwMode="auto">
          <a:xfrm>
            <a:off x="9296400" y="2720578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78522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sz="4000" b="1" dirty="0" smtClean="0"/>
              <a:t>Calling </a:t>
            </a:r>
            <a:r>
              <a:rPr lang="en-US" sz="4000" b="1" dirty="0" smtClean="0"/>
              <a:t>g</a:t>
            </a:r>
            <a:r>
              <a:rPr lang="lv-LV" sz="4000" b="1" dirty="0" smtClean="0"/>
              <a:t>eneric </a:t>
            </a:r>
            <a:r>
              <a:rPr lang="en-US" sz="4000" b="1" dirty="0" smtClean="0"/>
              <a:t>find()</a:t>
            </a:r>
            <a:endParaRPr lang="en-US" sz="2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void f(vector&lt;</a:t>
            </a:r>
            <a:r>
              <a:rPr lang="en-US" altLang="en-US" sz="1600" b="1" dirty="0" err="1">
                <a:ea typeface="ＭＳ Ｐゴシック" pitchFamily="34" charset="-128"/>
              </a:rPr>
              <a:t>int</a:t>
            </a:r>
            <a:r>
              <a:rPr lang="en-US" altLang="en-US" sz="1600" b="1" dirty="0">
                <a:ea typeface="ＭＳ Ｐゴシック" pitchFamily="34" charset="-128"/>
              </a:rPr>
              <a:t>&gt;&amp; v, </a:t>
            </a:r>
            <a:r>
              <a:rPr lang="en-US" altLang="en-US" sz="1600" b="1" dirty="0" err="1">
                <a:ea typeface="ＭＳ Ｐゴシック" pitchFamily="34" charset="-128"/>
              </a:rPr>
              <a:t>int</a:t>
            </a:r>
            <a:r>
              <a:rPr lang="en-US" altLang="en-US" sz="1600" b="1" dirty="0">
                <a:ea typeface="ＭＳ Ｐゴシック" pitchFamily="34" charset="-128"/>
              </a:rPr>
              <a:t> x</a:t>
            </a:r>
            <a:r>
              <a:rPr lang="en-US" altLang="en-US" sz="1600" b="1" dirty="0" smtClean="0">
                <a:ea typeface="ＭＳ Ｐゴシック" pitchFamily="34" charset="-128"/>
              </a:rPr>
              <a:t>)</a:t>
            </a:r>
            <a:r>
              <a:rPr lang="en-US" altLang="en-US" sz="1600" b="1" dirty="0">
                <a:ea typeface="ＭＳ Ｐゴシック" pitchFamily="34" charset="-128"/>
              </a:rPr>
              <a:t> </a:t>
            </a:r>
            <a:r>
              <a:rPr lang="en-US" altLang="en-US" sz="1600" b="1" dirty="0" smtClean="0">
                <a:ea typeface="ＭＳ Ｐゴシック" pitchFamily="34" charset="-128"/>
              </a:rPr>
              <a:t>// </a:t>
            </a:r>
            <a:r>
              <a:rPr lang="en-US" altLang="en-US" sz="1600" i="1" dirty="0">
                <a:ea typeface="ＭＳ Ｐゴシック" pitchFamily="34" charset="-128"/>
              </a:rPr>
              <a:t>works for </a:t>
            </a:r>
            <a:r>
              <a:rPr lang="en-US" altLang="en-US" sz="1600" b="1" i="1" dirty="0">
                <a:ea typeface="ＭＳ Ｐゴシック" pitchFamily="34" charset="-128"/>
              </a:rPr>
              <a:t>vector</a:t>
            </a:r>
            <a:r>
              <a:rPr lang="en-US" altLang="en-US" sz="1600" i="1" dirty="0">
                <a:ea typeface="ＭＳ Ｐゴシック" pitchFamily="34" charset="-128"/>
              </a:rPr>
              <a:t> of </a:t>
            </a:r>
            <a:r>
              <a:rPr lang="en-US" altLang="en-US" sz="1600" b="1" i="1" dirty="0" err="1">
                <a:ea typeface="ＭＳ Ｐゴシック" pitchFamily="34" charset="-128"/>
              </a:rPr>
              <a:t>int</a:t>
            </a:r>
            <a:r>
              <a:rPr lang="en-US" altLang="en-US" sz="1600" i="1" dirty="0" err="1">
                <a:ea typeface="ＭＳ Ｐゴシック" pitchFamily="34" charset="-128"/>
              </a:rPr>
              <a:t>s</a:t>
            </a:r>
            <a:endParaRPr lang="en-US" altLang="en-US" sz="16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	vector&lt;</a:t>
            </a:r>
            <a:r>
              <a:rPr lang="en-US" altLang="en-US" sz="1600" b="1" dirty="0" err="1">
                <a:ea typeface="ＭＳ Ｐゴシック" pitchFamily="34" charset="-128"/>
              </a:rPr>
              <a:t>int</a:t>
            </a:r>
            <a:r>
              <a:rPr lang="en-US" altLang="en-US" sz="1600" b="1" dirty="0">
                <a:ea typeface="ＭＳ Ｐゴシック" pitchFamily="34" charset="-128"/>
              </a:rPr>
              <a:t>&gt;::iterator p = find(</a:t>
            </a:r>
            <a:r>
              <a:rPr lang="en-US" altLang="en-US" sz="1600" b="1" dirty="0" err="1">
                <a:ea typeface="ＭＳ Ｐゴシック" pitchFamily="34" charset="-128"/>
              </a:rPr>
              <a:t>v.begin</a:t>
            </a:r>
            <a:r>
              <a:rPr lang="en-US" altLang="en-US" sz="1600" b="1" dirty="0">
                <a:ea typeface="ＭＳ Ｐゴシック" pitchFamily="34" charset="-128"/>
              </a:rPr>
              <a:t>(),</a:t>
            </a:r>
            <a:r>
              <a:rPr lang="en-US" altLang="en-US" sz="1600" b="1" dirty="0" err="1">
                <a:ea typeface="ＭＳ Ｐゴシック" pitchFamily="34" charset="-128"/>
              </a:rPr>
              <a:t>v.end</a:t>
            </a:r>
            <a:r>
              <a:rPr lang="en-US" altLang="en-US" sz="16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	if (p!=</a:t>
            </a:r>
            <a:r>
              <a:rPr lang="en-US" altLang="en-US" sz="1600" b="1" dirty="0" err="1">
                <a:ea typeface="ＭＳ Ｐゴシック" pitchFamily="34" charset="-128"/>
              </a:rPr>
              <a:t>v.end</a:t>
            </a:r>
            <a:r>
              <a:rPr lang="en-US" altLang="en-US" sz="1600" b="1" dirty="0">
                <a:ea typeface="ＭＳ Ｐゴシック" pitchFamily="34" charset="-128"/>
              </a:rPr>
              <a:t>()) { /* </a:t>
            </a:r>
            <a:r>
              <a:rPr lang="en-US" altLang="en-US" sz="1600" i="1" dirty="0">
                <a:ea typeface="ＭＳ Ｐゴシック" pitchFamily="34" charset="-128"/>
              </a:rPr>
              <a:t>we found</a:t>
            </a:r>
            <a:r>
              <a:rPr lang="en-US" altLang="en-US" sz="1600" b="1" i="1" dirty="0">
                <a:ea typeface="ＭＳ Ｐゴシック" pitchFamily="34" charset="-128"/>
              </a:rPr>
              <a:t>  </a:t>
            </a:r>
            <a:r>
              <a:rPr lang="en-US" altLang="en-US" sz="1600" i="1" dirty="0">
                <a:ea typeface="ＭＳ Ｐゴシック" pitchFamily="34" charset="-128"/>
              </a:rPr>
              <a:t>x</a:t>
            </a:r>
            <a:r>
              <a:rPr lang="en-US" altLang="en-US" sz="1600" dirty="0">
                <a:ea typeface="ＭＳ Ｐゴシック" pitchFamily="34" charset="-128"/>
              </a:rPr>
              <a:t> </a:t>
            </a:r>
            <a:r>
              <a:rPr lang="en-US" altLang="en-US" sz="16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	// </a:t>
            </a:r>
            <a:r>
              <a:rPr lang="en-US" altLang="en-US" sz="16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void f(list&lt;string&gt;&amp; v, string x)	</a:t>
            </a:r>
            <a:r>
              <a:rPr lang="en-US" altLang="en-US" sz="1600" b="1" dirty="0" smtClean="0">
                <a:ea typeface="ＭＳ Ｐゴシック" pitchFamily="34" charset="-128"/>
              </a:rPr>
              <a:t>// </a:t>
            </a:r>
            <a:r>
              <a:rPr lang="en-US" altLang="en-US" sz="1600" i="1" dirty="0">
                <a:ea typeface="ＭＳ Ｐゴシック" pitchFamily="34" charset="-128"/>
              </a:rPr>
              <a:t>works for </a:t>
            </a:r>
            <a:r>
              <a:rPr lang="en-US" altLang="en-US" sz="1600" b="1" i="1" dirty="0">
                <a:ea typeface="ＭＳ Ｐゴシック" pitchFamily="34" charset="-128"/>
              </a:rPr>
              <a:t>list</a:t>
            </a:r>
            <a:r>
              <a:rPr lang="en-US" altLang="en-US" sz="1600" i="1" dirty="0">
                <a:ea typeface="ＭＳ Ｐゴシック" pitchFamily="34" charset="-128"/>
              </a:rPr>
              <a:t> of </a:t>
            </a:r>
            <a:r>
              <a:rPr lang="en-US" altLang="en-US" sz="1600" b="1" i="1" dirty="0">
                <a:ea typeface="ＭＳ Ｐゴシック" pitchFamily="34" charset="-128"/>
              </a:rPr>
              <a:t>string</a:t>
            </a:r>
            <a:r>
              <a:rPr lang="en-US" altLang="en-US" sz="1600" i="1" dirty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	list&lt;string&gt;::iterator p = find(</a:t>
            </a:r>
            <a:r>
              <a:rPr lang="en-US" altLang="en-US" sz="1600" b="1" dirty="0" err="1">
                <a:ea typeface="ＭＳ Ｐゴシック" pitchFamily="34" charset="-128"/>
              </a:rPr>
              <a:t>v.begin</a:t>
            </a:r>
            <a:r>
              <a:rPr lang="en-US" altLang="en-US" sz="1600" b="1" dirty="0">
                <a:ea typeface="ＭＳ Ｐゴシック" pitchFamily="34" charset="-128"/>
              </a:rPr>
              <a:t>(),</a:t>
            </a:r>
            <a:r>
              <a:rPr lang="en-US" altLang="en-US" sz="1600" b="1" dirty="0" err="1">
                <a:ea typeface="ＭＳ Ｐゴシック" pitchFamily="34" charset="-128"/>
              </a:rPr>
              <a:t>v.end</a:t>
            </a:r>
            <a:r>
              <a:rPr lang="en-US" altLang="en-US" sz="1600" b="1" dirty="0">
                <a:ea typeface="ＭＳ Ｐゴシック" pitchFamily="34" charset="-128"/>
              </a:rPr>
              <a:t>(),x);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	if (p!=</a:t>
            </a:r>
            <a:r>
              <a:rPr lang="en-US" altLang="en-US" sz="1600" b="1" dirty="0" err="1">
                <a:ea typeface="ＭＳ Ｐゴシック" pitchFamily="34" charset="-128"/>
              </a:rPr>
              <a:t>v.end</a:t>
            </a:r>
            <a:r>
              <a:rPr lang="en-US" altLang="en-US" sz="1600" b="1" dirty="0">
                <a:ea typeface="ＭＳ Ｐゴシック" pitchFamily="34" charset="-128"/>
              </a:rPr>
              <a:t>()) { /* </a:t>
            </a:r>
            <a:r>
              <a:rPr lang="en-US" altLang="en-US" sz="1600" i="1" dirty="0">
                <a:ea typeface="ＭＳ Ｐゴシック" pitchFamily="34" charset="-128"/>
              </a:rPr>
              <a:t>we found</a:t>
            </a:r>
            <a:r>
              <a:rPr lang="en-US" altLang="en-US" sz="1600" b="1" i="1" dirty="0">
                <a:ea typeface="ＭＳ Ｐゴシック" pitchFamily="34" charset="-128"/>
              </a:rPr>
              <a:t>  </a:t>
            </a:r>
            <a:r>
              <a:rPr lang="en-US" altLang="en-US" sz="1600" i="1" dirty="0">
                <a:ea typeface="ＭＳ Ｐゴシック" pitchFamily="34" charset="-128"/>
              </a:rPr>
              <a:t>x </a:t>
            </a:r>
            <a:r>
              <a:rPr lang="en-US" altLang="en-US" sz="1600" b="1" dirty="0">
                <a:ea typeface="ＭＳ Ｐゴシック" pitchFamily="34" charset="-128"/>
              </a:rPr>
              <a:t>*/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	// </a:t>
            </a:r>
            <a:r>
              <a:rPr lang="en-US" altLang="en-US" sz="16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6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600" b="1" dirty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void f(set&lt;double&gt;&amp; v, double x</a:t>
            </a:r>
            <a:r>
              <a:rPr lang="en-US" altLang="en-US" sz="1800" b="1" dirty="0" smtClean="0">
                <a:ea typeface="ＭＳ Ｐゴシック" pitchFamily="34" charset="-128"/>
              </a:rPr>
              <a:t>) </a:t>
            </a:r>
            <a:br>
              <a:rPr lang="en-US" altLang="en-US" sz="1800" b="1" dirty="0" smtClean="0">
                <a:ea typeface="ＭＳ Ｐゴシック" pitchFamily="34" charset="-128"/>
              </a:rPr>
            </a:br>
            <a:r>
              <a:rPr lang="en-US" altLang="en-US" sz="1800" b="1" dirty="0" smtClean="0">
                <a:ea typeface="ＭＳ Ｐゴシック" pitchFamily="34" charset="-128"/>
              </a:rPr>
              <a:t>// </a:t>
            </a:r>
            <a:r>
              <a:rPr lang="en-US" altLang="en-US" sz="1800" i="1" dirty="0">
                <a:ea typeface="ＭＳ Ｐゴシック" pitchFamily="34" charset="-128"/>
              </a:rPr>
              <a:t>works for </a:t>
            </a:r>
            <a:r>
              <a:rPr lang="en-US" altLang="en-US" sz="1800" b="1" i="1" dirty="0">
                <a:ea typeface="ＭＳ Ｐゴシック" pitchFamily="34" charset="-128"/>
              </a:rPr>
              <a:t>set</a:t>
            </a:r>
            <a:r>
              <a:rPr lang="en-US" altLang="en-US" sz="1800" i="1" dirty="0">
                <a:ea typeface="ＭＳ Ｐゴシック" pitchFamily="34" charset="-128"/>
              </a:rPr>
              <a:t> of </a:t>
            </a:r>
            <a:r>
              <a:rPr lang="en-US" altLang="en-US" sz="1800" b="1" i="1" dirty="0">
                <a:ea typeface="ＭＳ Ｐゴシック" pitchFamily="34" charset="-128"/>
              </a:rPr>
              <a:t>double</a:t>
            </a:r>
            <a:r>
              <a:rPr lang="en-US" altLang="en-US" sz="1800" i="1" dirty="0">
                <a:ea typeface="ＭＳ Ｐゴシック" pitchFamily="34" charset="-128"/>
              </a:rPr>
              <a:t>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set&lt;double&gt;::iterator p = find(</a:t>
            </a:r>
            <a:r>
              <a:rPr lang="en-US" altLang="en-US" sz="1800" b="1" dirty="0" err="1">
                <a:ea typeface="ＭＳ Ｐゴシック" pitchFamily="34" charset="-128"/>
              </a:rPr>
              <a:t>v.begin</a:t>
            </a:r>
            <a:r>
              <a:rPr lang="en-US" altLang="en-US" sz="1800" b="1" dirty="0">
                <a:ea typeface="ＭＳ Ｐゴシック" pitchFamily="34" charset="-128"/>
              </a:rPr>
              <a:t>(),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(),x);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if (p!=</a:t>
            </a:r>
            <a:r>
              <a:rPr lang="en-US" altLang="en-US" sz="1800" b="1" dirty="0" err="1">
                <a:ea typeface="ＭＳ Ｐゴシック" pitchFamily="34" charset="-128"/>
              </a:rPr>
              <a:t>v.end</a:t>
            </a:r>
            <a:r>
              <a:rPr lang="en-US" altLang="en-US" sz="1800" b="1" dirty="0">
                <a:ea typeface="ＭＳ Ｐゴシック" pitchFamily="34" charset="-128"/>
              </a:rPr>
              <a:t>()) { /* </a:t>
            </a:r>
            <a:r>
              <a:rPr lang="en-US" altLang="en-US" sz="1800" i="1" dirty="0">
                <a:ea typeface="ＭＳ Ｐゴシック" pitchFamily="34" charset="-128"/>
              </a:rPr>
              <a:t>we found </a:t>
            </a:r>
            <a:r>
              <a:rPr lang="en-US" altLang="en-US" sz="1800" b="1" i="1" dirty="0">
                <a:ea typeface="ＭＳ Ｐゴシック" pitchFamily="34" charset="-128"/>
              </a:rPr>
              <a:t> </a:t>
            </a:r>
            <a:r>
              <a:rPr lang="en-US" altLang="en-US" sz="1800" i="1" dirty="0">
                <a:ea typeface="ＭＳ Ｐゴシック" pitchFamily="34" charset="-128"/>
              </a:rPr>
              <a:t>x </a:t>
            </a:r>
            <a:r>
              <a:rPr lang="en-US" altLang="en-US" sz="1800" b="1" dirty="0">
                <a:ea typeface="ＭＳ Ｐゴシック" pitchFamily="34" charset="-128"/>
              </a:rPr>
              <a:t>*/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8536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Algorithms and iterators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87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An iterator points to (refers to, denotes) an element of a sequence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The end of the sequence is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one past the last element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ja-JP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b="1" i="1" dirty="0">
                <a:ea typeface="Times New Roman" pitchFamily="18" charset="0"/>
              </a:rPr>
              <a:t>not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the last element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ja-JP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That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s necessary to elegantly represent an empty sequence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One-past-the-last-element </a:t>
            </a:r>
            <a:r>
              <a:rPr lang="en-US" altLang="en-US" sz="2000" dirty="0" err="1">
                <a:ea typeface="Times New Roman" pitchFamily="18" charset="0"/>
              </a:rPr>
              <a:t>isn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an element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You can compare an iterator pointing to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You can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dereference it (read its value)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Returning the end of the sequence is the standard idiom for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not found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or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unsuccessful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819400" y="52510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514600" y="62416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3276600" y="62416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038600" y="62416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800600" y="62416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5562600" y="6241643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200400" y="5479643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144000" y="55558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315200" y="55558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953000" y="5251043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8305800" y="6394043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7772400" y="5708243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8839200" y="5708243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334000" y="547964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038600" y="5251044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end: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7391400" y="4717644"/>
            <a:ext cx="2667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An empty sequence: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begin:               end: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828800" y="5022443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some iterator:</a:t>
            </a:r>
          </a:p>
        </p:txBody>
      </p:sp>
    </p:spTree>
    <p:extLst>
      <p:ext uri="{BB962C8B-B14F-4D97-AF65-F5344CB8AC3E}">
        <p14:creationId xmlns:p14="http://schemas.microsoft.com/office/powerpoint/2010/main" val="289166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 err="1" smtClean="0">
                <a:ea typeface="ＭＳ Ｐゴシック" pitchFamily="34" charset="-128"/>
              </a:rPr>
              <a:t>find_if</a:t>
            </a:r>
            <a:r>
              <a:rPr lang="en-US" altLang="en-US" b="1" dirty="0" smtClean="0">
                <a:ea typeface="ＭＳ Ｐゴシック" pitchFamily="34" charset="-128"/>
              </a:rPr>
              <a:t>() – with iterator</a:t>
            </a:r>
            <a:endParaRPr lang="en-US" altLang="en-US" b="1" dirty="0" smtClean="0">
              <a:ea typeface="ＭＳ Ｐゴシック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800" dirty="0">
                <a:ea typeface="ＭＳ Ｐゴシック" pitchFamily="34" charset="-128"/>
              </a:rPr>
              <a:t>Find the first element that matches a criterion (predicate)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template&lt;class In, class </a:t>
            </a:r>
            <a:r>
              <a:rPr lang="en-US" altLang="en-US" sz="2400" b="1" dirty="0" err="1">
                <a:ea typeface="Times New Roman" pitchFamily="18" charset="0"/>
              </a:rPr>
              <a:t>Pred</a:t>
            </a:r>
            <a:r>
              <a:rPr lang="en-US" altLang="en-US" sz="2400" b="1" dirty="0">
                <a:ea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In </a:t>
            </a:r>
            <a:r>
              <a:rPr lang="en-US" altLang="en-US" sz="2400" b="1" dirty="0" err="1">
                <a:ea typeface="Times New Roman" pitchFamily="18" charset="0"/>
              </a:rPr>
              <a:t>find_if</a:t>
            </a:r>
            <a:r>
              <a:rPr lang="en-US" altLang="en-US" sz="2400" b="1" dirty="0">
                <a:ea typeface="Times New Roman" pitchFamily="18" charset="0"/>
              </a:rPr>
              <a:t>(In first, In last, </a:t>
            </a:r>
            <a:r>
              <a:rPr lang="en-US" altLang="en-US" sz="2400" b="1" dirty="0" err="1">
                <a:ea typeface="Times New Roman" pitchFamily="18" charset="0"/>
              </a:rPr>
              <a:t>Pred</a:t>
            </a:r>
            <a:r>
              <a:rPr lang="en-US" altLang="en-US" sz="2400" b="1" dirty="0">
                <a:ea typeface="Times New Roman" pitchFamily="18" charset="0"/>
              </a:rPr>
              <a:t> </a:t>
            </a:r>
            <a:r>
              <a:rPr lang="en-US" altLang="en-US" sz="2400" b="1" dirty="0" err="1">
                <a:ea typeface="Times New Roman" pitchFamily="18" charset="0"/>
              </a:rPr>
              <a:t>pred</a:t>
            </a:r>
            <a:r>
              <a:rPr lang="en-US" altLang="en-US" sz="2400" b="1" dirty="0">
                <a:ea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while (first!=last &amp;&amp; !</a:t>
            </a:r>
            <a:r>
              <a:rPr lang="en-US" altLang="en-US" sz="2400" b="1" dirty="0" err="1">
                <a:ea typeface="Times New Roman" pitchFamily="18" charset="0"/>
              </a:rPr>
              <a:t>pred</a:t>
            </a:r>
            <a:r>
              <a:rPr lang="en-US" altLang="en-US" sz="2400" b="1" dirty="0">
                <a:ea typeface="Times New Roman" pitchFamily="18" charset="0"/>
              </a:rPr>
              <a:t>(*first)) ++first;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return first;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altLang="en-US" sz="2400" dirty="0" smtClean="0">
                <a:ea typeface="Times New Roman" pitchFamily="18" charset="0"/>
              </a:rPr>
              <a:t>How is it called?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2400" b="1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 smtClean="0">
                <a:ea typeface="Times New Roman" pitchFamily="18" charset="0"/>
              </a:rPr>
              <a:t>void </a:t>
            </a:r>
            <a:r>
              <a:rPr lang="en-US" altLang="en-US" sz="2400" b="1" dirty="0">
                <a:ea typeface="Times New Roman" pitchFamily="18" charset="0"/>
              </a:rPr>
              <a:t>f(vector&lt;</a:t>
            </a:r>
            <a:r>
              <a:rPr lang="en-US" altLang="en-US" sz="2400" b="1" dirty="0" err="1">
                <a:ea typeface="Times New Roman" pitchFamily="18" charset="0"/>
              </a:rPr>
              <a:t>int</a:t>
            </a:r>
            <a:r>
              <a:rPr lang="en-US" altLang="en-US" sz="2400" b="1" dirty="0">
                <a:ea typeface="Times New Roman" pitchFamily="18" charset="0"/>
              </a:rPr>
              <a:t>&gt;&amp; v)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vector&lt;</a:t>
            </a:r>
            <a:r>
              <a:rPr lang="en-US" altLang="en-US" sz="2400" b="1" dirty="0" err="1">
                <a:ea typeface="Times New Roman" pitchFamily="18" charset="0"/>
              </a:rPr>
              <a:t>int</a:t>
            </a:r>
            <a:r>
              <a:rPr lang="en-US" altLang="en-US" sz="2400" b="1" dirty="0">
                <a:ea typeface="Times New Roman" pitchFamily="18" charset="0"/>
              </a:rPr>
              <a:t>&gt;::iterator p = </a:t>
            </a:r>
            <a:r>
              <a:rPr lang="en-US" altLang="en-US" sz="2400" b="1" dirty="0" err="1">
                <a:ea typeface="Times New Roman" pitchFamily="18" charset="0"/>
              </a:rPr>
              <a:t>find_if</a:t>
            </a:r>
            <a:r>
              <a:rPr lang="en-US" altLang="en-US" sz="2400" b="1" dirty="0">
                <a:ea typeface="Times New Roman" pitchFamily="18" charset="0"/>
              </a:rPr>
              <a:t>(</a:t>
            </a:r>
            <a:r>
              <a:rPr lang="en-US" altLang="en-US" sz="2400" b="1" dirty="0" err="1">
                <a:ea typeface="Times New Roman" pitchFamily="18" charset="0"/>
              </a:rPr>
              <a:t>v.begin</a:t>
            </a:r>
            <a:r>
              <a:rPr lang="en-US" altLang="en-US" sz="2400" b="1" dirty="0">
                <a:ea typeface="Times New Roman" pitchFamily="18" charset="0"/>
              </a:rPr>
              <a:t>(),</a:t>
            </a:r>
            <a:r>
              <a:rPr lang="en-US" altLang="en-US" sz="2400" b="1" dirty="0" err="1">
                <a:ea typeface="Times New Roman" pitchFamily="18" charset="0"/>
              </a:rPr>
              <a:t>v.end,Odd</a:t>
            </a:r>
            <a:r>
              <a:rPr lang="en-US" altLang="en-US" sz="2400" b="1" dirty="0">
                <a:ea typeface="Times New Roman" pitchFamily="18" charset="0"/>
              </a:rPr>
              <a:t>());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if (p!=</a:t>
            </a:r>
            <a:r>
              <a:rPr lang="en-US" altLang="en-US" sz="2400" b="1" dirty="0" err="1">
                <a:ea typeface="Times New Roman" pitchFamily="18" charset="0"/>
              </a:rPr>
              <a:t>v.end</a:t>
            </a:r>
            <a:r>
              <a:rPr lang="en-US" altLang="en-US" sz="2400" b="1" dirty="0">
                <a:ea typeface="Times New Roman" pitchFamily="18" charset="0"/>
              </a:rPr>
              <a:t>()) { </a:t>
            </a:r>
            <a:r>
              <a:rPr lang="en-US" altLang="en-US" sz="2400" b="1" dirty="0" smtClean="0">
                <a:ea typeface="Times New Roman" pitchFamily="18" charset="0"/>
              </a:rPr>
              <a:t>return true; }</a:t>
            </a:r>
            <a:endParaRPr lang="en-US" altLang="en-US" sz="2400" b="1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 smtClean="0">
                <a:ea typeface="Times New Roman" pitchFamily="18" charset="0"/>
              </a:rPr>
              <a:t>}</a:t>
            </a:r>
            <a:endParaRPr lang="en-US" altLang="en-US" dirty="0">
              <a:ea typeface="Times New Roman" pitchFamily="18" charset="0"/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586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Predicates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predicate (of one argument) is a function or a function object that takes an argument and returns a </a:t>
            </a:r>
            <a:r>
              <a:rPr lang="en-US" b="1" dirty="0" err="1"/>
              <a:t>bool</a:t>
            </a:r>
            <a:endParaRPr lang="en-US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example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bool</a:t>
            </a:r>
            <a:r>
              <a:rPr lang="en-US" sz="2000" b="1" dirty="0"/>
              <a:t> odd(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{ return i%2; } // </a:t>
            </a:r>
            <a:r>
              <a:rPr lang="en-US" sz="2000" b="1" i="1" dirty="0"/>
              <a:t>% </a:t>
            </a:r>
            <a:r>
              <a:rPr lang="en-US" sz="2000" i="1" dirty="0"/>
              <a:t>is the remainder (modulo) operator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	        // </a:t>
            </a:r>
            <a:r>
              <a:rPr lang="en-US" sz="2000" i="1" dirty="0"/>
              <a:t>call</a:t>
            </a:r>
            <a:r>
              <a:rPr lang="en-US" sz="2000" b="1" i="1" dirty="0"/>
              <a:t> odd</a:t>
            </a:r>
            <a:r>
              <a:rPr lang="en-US" sz="2000" i="1" dirty="0"/>
              <a:t>: is 7 odd</a:t>
            </a:r>
            <a:r>
              <a:rPr lang="en-US" sz="1800" i="1" dirty="0"/>
              <a:t>?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 function object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/>
              <a:t>struct</a:t>
            </a:r>
            <a:r>
              <a:rPr lang="en-US" sz="2000" b="1" dirty="0"/>
              <a:t> Odd {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bool</a:t>
            </a:r>
            <a:r>
              <a:rPr lang="en-US" sz="2000" b="1" dirty="0"/>
              <a:t> operator()(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) const { return i%2; }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};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 </a:t>
            </a:r>
            <a:r>
              <a:rPr lang="en-US" sz="2000" b="1" dirty="0" err="1"/>
              <a:t>odd</a:t>
            </a:r>
            <a:r>
              <a:rPr lang="en-US" sz="2000" b="1" dirty="0"/>
              <a:t>;	// </a:t>
            </a:r>
            <a:r>
              <a:rPr lang="en-US" sz="2000" i="1" dirty="0"/>
              <a:t>make an object</a:t>
            </a:r>
            <a:r>
              <a:rPr lang="en-US" sz="2000" b="1" i="1" dirty="0"/>
              <a:t> odd </a:t>
            </a:r>
            <a:r>
              <a:rPr lang="en-US" sz="2000" i="1" dirty="0"/>
              <a:t>of type</a:t>
            </a:r>
            <a:r>
              <a:rPr lang="en-US" sz="2000" b="1" i="1" dirty="0"/>
              <a:t> Odd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odd(7);		// </a:t>
            </a:r>
            <a:r>
              <a:rPr lang="en-US" sz="2000" i="1" dirty="0"/>
              <a:t>call </a:t>
            </a:r>
            <a:r>
              <a:rPr lang="en-US" sz="2000" b="1" i="1" dirty="0"/>
              <a:t>odd</a:t>
            </a:r>
            <a:r>
              <a:rPr lang="en-US" sz="2000" i="1" dirty="0"/>
              <a:t>: is 7 odd?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671805-0EEA-4691-8CC3-1800413940F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9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Concluding Remarks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motivation for introducing linked lists was to allow dynamic allocation of memory, using only what was needed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Insertion and deletion of data was also easily effected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does not eliminate the need for arrays; random access to elements cannot be achieved with lists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However for specific elements, or for algorithms that focus on changing the structure of the data, lists are preferable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Arrays also have less overhead in space utilization; all that is needed is the space for data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Lists need to allocate pointers, which can add substantial space overhead depending on the application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9719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</p:spTree>
    <p:extLst>
      <p:ext uri="{BB962C8B-B14F-4D97-AF65-F5344CB8AC3E}">
        <p14:creationId xmlns:p14="http://schemas.microsoft.com/office/powerpoint/2010/main" val="425008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</p:spTree>
    <p:extLst>
      <p:ext uri="{BB962C8B-B14F-4D97-AF65-F5344CB8AC3E}">
        <p14:creationId xmlns:p14="http://schemas.microsoft.com/office/powerpoint/2010/main" val="38568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pitchFamily="34" charset="0"/>
                <a:cs typeface="Calibri" pitchFamily="34" charset="0"/>
              </a:rPr>
              <a:t>Singly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If a node contains a pointer to another node, we can string together any number of nodes, and need only a single variable to access the sequence</a:t>
            </a:r>
          </a:p>
          <a:p>
            <a:r>
              <a:rPr lang="en-US" dirty="0" smtClean="0"/>
              <a:t>In its simplest </a:t>
            </a:r>
            <a:r>
              <a:rPr lang="en-US" dirty="0"/>
              <a:t>form, each node is composed of a datum and a </a:t>
            </a:r>
            <a:r>
              <a:rPr lang="en-US" dirty="0" smtClean="0"/>
              <a:t>link (the address) </a:t>
            </a:r>
            <a:r>
              <a:rPr lang="en-US" dirty="0"/>
              <a:t>to the next node in the </a:t>
            </a:r>
            <a:r>
              <a:rPr lang="en-US" dirty="0" smtClean="0"/>
              <a:t>sequence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This is called a </a:t>
            </a:r>
            <a:r>
              <a:rPr lang="en-US" b="1" i="1" dirty="0">
                <a:latin typeface="Calibri" pitchFamily="34" charset="0"/>
                <a:cs typeface="Calibri" pitchFamily="34" charset="0"/>
              </a:rPr>
              <a:t>singly linked </a:t>
            </a: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list</a:t>
            </a:r>
            <a:endParaRPr lang="lv-LV" b="1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Notice the single variable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used to access the entire list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Also note the last node in the list has a null pointer ( \ 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9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</p:spTree>
    <p:extLst>
      <p:ext uri="{BB962C8B-B14F-4D97-AF65-F5344CB8AC3E}">
        <p14:creationId xmlns:p14="http://schemas.microsoft.com/office/powerpoint/2010/main" val="201623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826000" cy="41148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The </a:t>
            </a:r>
            <a:r>
              <a:rPr lang="en-US" altLang="lv-LV" sz="2400" dirty="0">
                <a:solidFill>
                  <a:schemeClr val="tx2"/>
                </a:solidFill>
              </a:rPr>
              <a:t>Sequence</a:t>
            </a:r>
            <a:r>
              <a:rPr lang="en-US" altLang="lv-LV" sz="2400" dirty="0"/>
              <a:t> ADT is the union of the Array List and Node List ADTs</a:t>
            </a:r>
          </a:p>
          <a:p>
            <a:pPr eaLnBrk="1" hangingPunct="1"/>
            <a:r>
              <a:rPr lang="en-US" altLang="lv-LV" sz="2400" dirty="0"/>
              <a:t>Elements accessed by</a:t>
            </a:r>
          </a:p>
          <a:p>
            <a:pPr lvl="1" eaLnBrk="1" hangingPunct="1"/>
            <a:r>
              <a:rPr lang="en-US" altLang="lv-LV" sz="2000" dirty="0"/>
              <a:t>Index, or</a:t>
            </a:r>
          </a:p>
          <a:p>
            <a:pPr lvl="1" eaLnBrk="1" hangingPunct="1"/>
            <a:r>
              <a:rPr lang="en-US" altLang="lv-LV" sz="2000" dirty="0"/>
              <a:t>Position</a:t>
            </a:r>
          </a:p>
          <a:p>
            <a:pPr eaLnBrk="1" hangingPunct="1"/>
            <a:r>
              <a:rPr lang="en-US" altLang="lv-LV" sz="2400" dirty="0"/>
              <a:t>Generic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size</a:t>
            </a:r>
            <a:r>
              <a:rPr lang="en-US" altLang="lv-LV" sz="2000" dirty="0"/>
              <a:t>(), </a:t>
            </a:r>
            <a:r>
              <a:rPr lang="en-US" altLang="lv-LV" sz="2000" dirty="0">
                <a:solidFill>
                  <a:schemeClr val="tx2"/>
                </a:solidFill>
              </a:rPr>
              <a:t>empty</a:t>
            </a:r>
            <a:r>
              <a:rPr lang="en-US" altLang="lv-LV" sz="2000" dirty="0"/>
              <a:t>()</a:t>
            </a:r>
          </a:p>
          <a:p>
            <a:pPr eaLnBrk="1" hangingPunct="1"/>
            <a:r>
              <a:rPr lang="en-US" altLang="lv-LV" sz="2400" dirty="0" err="1"/>
              <a:t>ArrayList</a:t>
            </a:r>
            <a:r>
              <a:rPr lang="en-US" altLang="lv-LV" sz="2400" dirty="0"/>
              <a:t>-based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at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), </a:t>
            </a:r>
            <a:r>
              <a:rPr lang="en-US" altLang="lv-LV" sz="2000" dirty="0">
                <a:solidFill>
                  <a:schemeClr val="tx2"/>
                </a:solidFill>
              </a:rPr>
              <a:t>set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o), </a:t>
            </a:r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, o),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</a:t>
            </a:r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29665" y="1709171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List-based methods: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begin</a:t>
            </a:r>
            <a:r>
              <a:rPr lang="en-US" altLang="lv-LV" sz="2000" dirty="0"/>
              <a:t>(), </a:t>
            </a:r>
            <a:r>
              <a:rPr lang="en-US" altLang="lv-LV" sz="2000" dirty="0">
                <a:solidFill>
                  <a:schemeClr val="tx2"/>
                </a:solidFill>
              </a:rPr>
              <a:t>end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insertFront</a:t>
            </a:r>
            <a:r>
              <a:rPr lang="en-US" altLang="lv-LV" sz="2000" dirty="0"/>
              <a:t>(o),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 err="1">
                <a:solidFill>
                  <a:schemeClr val="tx2"/>
                </a:solidFill>
              </a:rPr>
              <a:t>insertBack</a:t>
            </a:r>
            <a:r>
              <a:rPr lang="en-US" altLang="lv-LV" sz="2000" dirty="0"/>
              <a:t>(o) 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eraseFront</a:t>
            </a:r>
            <a:r>
              <a:rPr lang="en-US" altLang="lv-LV" sz="2000" dirty="0"/>
              <a:t>(),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 err="1">
                <a:solidFill>
                  <a:schemeClr val="tx2"/>
                </a:solidFill>
              </a:rPr>
              <a:t>eraseBack</a:t>
            </a:r>
            <a:r>
              <a:rPr lang="en-US" altLang="lv-LV" sz="2000" dirty="0"/>
              <a:t>()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 </a:t>
            </a:r>
            <a:r>
              <a:rPr lang="en-US" altLang="lv-LV" sz="2000" dirty="0"/>
              <a:t>(p, o), </a:t>
            </a:r>
            <a:r>
              <a:rPr lang="en-US" altLang="lv-LV" sz="2000" dirty="0">
                <a:solidFill>
                  <a:schemeClr val="tx2"/>
                </a:solidFill>
              </a:rPr>
              <a:t>erase</a:t>
            </a:r>
            <a:r>
              <a:rPr lang="en-US" altLang="lv-LV" sz="2000" dirty="0"/>
              <a:t>(p)</a:t>
            </a:r>
          </a:p>
          <a:p>
            <a:pPr eaLnBrk="1" hangingPunct="1"/>
            <a:r>
              <a:rPr lang="en-US" altLang="lv-LV" sz="2400" dirty="0"/>
              <a:t>Bridge methods: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atIndex</a:t>
            </a:r>
            <a:r>
              <a:rPr lang="en-US" altLang="lv-LV" sz="2000" dirty="0"/>
              <a:t>(</a:t>
            </a:r>
            <a:r>
              <a:rPr lang="en-US" altLang="lv-LV" sz="2000" dirty="0" err="1"/>
              <a:t>i</a:t>
            </a:r>
            <a:r>
              <a:rPr lang="en-US" altLang="lv-LV" sz="2000" dirty="0"/>
              <a:t>), </a:t>
            </a:r>
            <a:r>
              <a:rPr lang="en-US" altLang="lv-LV" sz="2000" dirty="0" err="1">
                <a:solidFill>
                  <a:schemeClr val="tx2"/>
                </a:solidFill>
              </a:rPr>
              <a:t>indexOf</a:t>
            </a:r>
            <a:r>
              <a:rPr lang="en-US" altLang="lv-LV" sz="20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680684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52283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1168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167482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29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41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9737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Singly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921251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 singly linked list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lv-LV" sz="2000" dirty="0" smtClean="0"/>
              <a:t>info (useful </a:t>
            </a:r>
            <a:r>
              <a:rPr lang="en-US" altLang="lv-LV" sz="2000" dirty="0" smtClean="0"/>
              <a:t>element</a:t>
            </a:r>
            <a:r>
              <a:rPr lang="lv-LV" altLang="lv-LV" sz="2000" dirty="0" smtClean="0"/>
              <a:t> of some type)</a:t>
            </a:r>
            <a:endParaRPr lang="en-US" altLang="lv-LV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link to the next node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2AFEB6-EBDA-4B56-A97C-B181520C3166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8458201" y="19812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7011729" y="3438526"/>
            <a:ext cx="605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>
                <a:solidFill>
                  <a:schemeClr val="tx2"/>
                </a:solidFill>
              </a:rPr>
              <a:t>info</a:t>
            </a:r>
            <a:endParaRPr lang="en-US" altLang="lv-LV" sz="2000" dirty="0">
              <a:solidFill>
                <a:schemeClr val="tx2"/>
              </a:solidFill>
            </a:endParaRP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8364618" y="335280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lv-LV" altLang="lv-LV" sz="2000" dirty="0" smtClean="0"/>
              <a:t>Node</a:t>
            </a:r>
            <a:endParaRPr lang="en-US" altLang="lv-LV" sz="2000" dirty="0"/>
          </a:p>
        </p:txBody>
      </p:sp>
      <p:sp>
        <p:nvSpPr>
          <p:cNvPr id="4106" name="AutoShape 14"/>
          <p:cNvSpPr>
            <a:spLocks noChangeArrowheads="1"/>
          </p:cNvSpPr>
          <p:nvPr/>
        </p:nvSpPr>
        <p:spPr bwMode="auto">
          <a:xfrm>
            <a:off x="6705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7" name="Rectangle 17"/>
          <p:cNvSpPr>
            <a:spLocks noChangeArrowheads="1"/>
          </p:cNvSpPr>
          <p:nvPr/>
        </p:nvSpPr>
        <p:spPr bwMode="auto">
          <a:xfrm>
            <a:off x="7620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>
            <a:off x="7315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 flipV="1">
            <a:off x="7924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0" name="Rectangle 20"/>
          <p:cNvSpPr>
            <a:spLocks noChangeArrowheads="1"/>
          </p:cNvSpPr>
          <p:nvPr/>
        </p:nvSpPr>
        <p:spPr bwMode="auto">
          <a:xfrm>
            <a:off x="2438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25828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12" name="Rectangle 24"/>
          <p:cNvSpPr>
            <a:spLocks noChangeArrowheads="1"/>
          </p:cNvSpPr>
          <p:nvPr/>
        </p:nvSpPr>
        <p:spPr bwMode="auto">
          <a:xfrm>
            <a:off x="3048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3" name="Line 25"/>
          <p:cNvSpPr>
            <a:spLocks noChangeShapeType="1"/>
          </p:cNvSpPr>
          <p:nvPr/>
        </p:nvSpPr>
        <p:spPr bwMode="auto">
          <a:xfrm>
            <a:off x="2743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4" name="Line 26"/>
          <p:cNvSpPr>
            <a:spLocks noChangeShapeType="1"/>
          </p:cNvSpPr>
          <p:nvPr/>
        </p:nvSpPr>
        <p:spPr bwMode="auto">
          <a:xfrm flipV="1">
            <a:off x="3352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5" name="Rectangle 27"/>
          <p:cNvSpPr>
            <a:spLocks noChangeArrowheads="1"/>
          </p:cNvSpPr>
          <p:nvPr/>
        </p:nvSpPr>
        <p:spPr bwMode="auto">
          <a:xfrm>
            <a:off x="4267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6" name="Rectangle 28"/>
          <p:cNvSpPr>
            <a:spLocks noChangeArrowheads="1"/>
          </p:cNvSpPr>
          <p:nvPr/>
        </p:nvSpPr>
        <p:spPr bwMode="auto">
          <a:xfrm>
            <a:off x="4876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7" name="Line 29"/>
          <p:cNvSpPr>
            <a:spLocks noChangeShapeType="1"/>
          </p:cNvSpPr>
          <p:nvPr/>
        </p:nvSpPr>
        <p:spPr bwMode="auto">
          <a:xfrm flipV="1">
            <a:off x="5181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8" name="Rectangle 3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9" name="Rectangle 31"/>
          <p:cNvSpPr>
            <a:spLocks noChangeArrowheads="1"/>
          </p:cNvSpPr>
          <p:nvPr/>
        </p:nvSpPr>
        <p:spPr bwMode="auto">
          <a:xfrm>
            <a:off x="6705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0" name="Line 32"/>
          <p:cNvSpPr>
            <a:spLocks noChangeShapeType="1"/>
          </p:cNvSpPr>
          <p:nvPr/>
        </p:nvSpPr>
        <p:spPr bwMode="auto">
          <a:xfrm flipV="1">
            <a:off x="7010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1" name="Rectangle 33"/>
          <p:cNvSpPr>
            <a:spLocks noChangeArrowheads="1"/>
          </p:cNvSpPr>
          <p:nvPr/>
        </p:nvSpPr>
        <p:spPr bwMode="auto">
          <a:xfrm>
            <a:off x="7924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2" name="Rectangle 34"/>
          <p:cNvSpPr>
            <a:spLocks noChangeArrowheads="1"/>
          </p:cNvSpPr>
          <p:nvPr/>
        </p:nvSpPr>
        <p:spPr bwMode="auto">
          <a:xfrm>
            <a:off x="853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3" name="Line 35"/>
          <p:cNvSpPr>
            <a:spLocks noChangeShapeType="1"/>
          </p:cNvSpPr>
          <p:nvPr/>
        </p:nvSpPr>
        <p:spPr bwMode="auto">
          <a:xfrm flipV="1">
            <a:off x="8839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44116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25" name="Line 38"/>
          <p:cNvSpPr>
            <a:spLocks noChangeShapeType="1"/>
          </p:cNvSpPr>
          <p:nvPr/>
        </p:nvSpPr>
        <p:spPr bwMode="auto">
          <a:xfrm>
            <a:off x="4572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62404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27" name="Line 40"/>
          <p:cNvSpPr>
            <a:spLocks noChangeShapeType="1"/>
          </p:cNvSpPr>
          <p:nvPr/>
        </p:nvSpPr>
        <p:spPr bwMode="auto">
          <a:xfrm>
            <a:off x="6400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8" name="Text Box 41"/>
          <p:cNvSpPr txBox="1">
            <a:spLocks noChangeArrowheads="1"/>
          </p:cNvSpPr>
          <p:nvPr/>
        </p:nvSpPr>
        <p:spPr bwMode="auto">
          <a:xfrm>
            <a:off x="8059739" y="5781676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129" name="Line 42"/>
          <p:cNvSpPr>
            <a:spLocks noChangeShapeType="1"/>
          </p:cNvSpPr>
          <p:nvPr/>
        </p:nvSpPr>
        <p:spPr bwMode="auto">
          <a:xfrm>
            <a:off x="8229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30" name="Text Box 43"/>
          <p:cNvSpPr txBox="1">
            <a:spLocks noChangeArrowheads="1"/>
          </p:cNvSpPr>
          <p:nvPr/>
        </p:nvSpPr>
        <p:spPr bwMode="auto">
          <a:xfrm>
            <a:off x="9726613" y="46783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</p:spTree>
    <p:extLst>
      <p:ext uri="{BB962C8B-B14F-4D97-AF65-F5344CB8AC3E}">
        <p14:creationId xmlns:p14="http://schemas.microsoft.com/office/powerpoint/2010/main" val="2908528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Singly Linked Node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next 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	   IntSLLNode(int i, IntSLLNode *in = 0){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info = i; next = in;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  int info;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IntSLLNode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*next;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"/>
              </a:spcBef>
            </a:pPr>
            <a:r>
              <a:rPr lang="en-US" dirty="0" smtClean="0">
                <a:cs typeface="Courier New" pitchFamily="49" charset="0"/>
              </a:rPr>
              <a:t>As can be seen here and in the previous figure, a node consists of two data members,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dirty="0" smtClean="0">
                <a:cs typeface="Courier New" pitchFamily="49" charset="0"/>
              </a:rPr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List storing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820676" y="1752600"/>
            <a:ext cx="3761724" cy="4114800"/>
          </a:xfrm>
        </p:spPr>
        <p:txBody>
          <a:bodyPr/>
          <a:lstStyle/>
          <a:p>
            <a:r>
              <a:rPr lang="lv-LV" b="1" dirty="0" smtClean="0">
                <a:solidFill>
                  <a:srgbClr val="FF0000"/>
                </a:solidFill>
              </a:rPr>
              <a:t>Note: </a:t>
            </a:r>
            <a:r>
              <a:rPr lang="lv-LV" dirty="0" smtClean="0"/>
              <a:t>Some textbooks use </a:t>
            </a:r>
            <a:r>
              <a:rPr lang="lv-LV" b="1" dirty="0" smtClean="0"/>
              <a:t>tail</a:t>
            </a:r>
            <a:r>
              <a:rPr lang="lv-LV" dirty="0" smtClean="0"/>
              <a:t> to refer to the remaining part of the list (everything except the </a:t>
            </a:r>
            <a:r>
              <a:rPr lang="lv-LV" b="1" dirty="0" smtClean="0"/>
              <a:t>head</a:t>
            </a:r>
            <a:r>
              <a:rPr lang="lv-LV" dirty="0" smtClean="0"/>
              <a:t>).</a:t>
            </a:r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6753876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10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Insert</a:t>
            </a:r>
            <a:r>
              <a:rPr lang="lv-LV" altLang="lv-LV" dirty="0" smtClean="0"/>
              <a:t>/Delete</a:t>
            </a:r>
            <a:r>
              <a:rPr lang="en-US" altLang="lv-LV" dirty="0" smtClean="0"/>
              <a:t> at the Head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24" y="2286000"/>
            <a:ext cx="3832476" cy="4402597"/>
          </a:xfrm>
        </p:spPr>
      </p:pic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6FF9B8-E777-4EE3-A6BE-F113AAE53EC3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4891053"/>
            <a:ext cx="3181982" cy="142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01166"/>
            <a:ext cx="3616840" cy="132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32769"/>
            <a:ext cx="396180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2400" y="1752600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What if list is initially empty?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8469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Special Cases at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1" y="4200526"/>
            <a:ext cx="10160000" cy="21351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Two special cases exist when carrying out this deletion</a:t>
            </a:r>
          </a:p>
          <a:p>
            <a:pPr lvl="1"/>
            <a:r>
              <a:rPr lang="en-US" dirty="0" smtClean="0"/>
              <a:t>The first arises when the list is empty, in which case the caller must be notified of the action to take</a:t>
            </a:r>
          </a:p>
          <a:p>
            <a:pPr lvl="1"/>
            <a:r>
              <a:rPr lang="en-US" dirty="0" smtClean="0"/>
              <a:t>The second occurs when a single node is in the list, requiring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tail</a:t>
            </a:r>
            <a:r>
              <a:rPr lang="en-US" dirty="0" smtClean="0"/>
              <a:t> be set to null to indicate the list is now empty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1905000"/>
            <a:ext cx="4956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0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3267</Words>
  <Application>Microsoft Office PowerPoint</Application>
  <PresentationFormat>Widescreen</PresentationFormat>
  <Paragraphs>571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游ゴシック</vt:lpstr>
      <vt:lpstr>Arial</vt:lpstr>
      <vt:lpstr>Calibri</vt:lpstr>
      <vt:lpstr>Calibri Light</vt:lpstr>
      <vt:lpstr>Courier New</vt:lpstr>
      <vt:lpstr>Liberation Mono</vt:lpstr>
      <vt:lpstr>Symbol</vt:lpstr>
      <vt:lpstr>Tahoma</vt:lpstr>
      <vt:lpstr>Times New Roman</vt:lpstr>
      <vt:lpstr>Wingdings</vt:lpstr>
      <vt:lpstr>Office Theme</vt:lpstr>
      <vt:lpstr>Lists and Vectors</vt:lpstr>
      <vt:lpstr>Introduction</vt:lpstr>
      <vt:lpstr>Abstract Data Type</vt:lpstr>
      <vt:lpstr>Singly Linked Lists</vt:lpstr>
      <vt:lpstr>Singly Linked List</vt:lpstr>
      <vt:lpstr>Singly Linked Node type</vt:lpstr>
      <vt:lpstr>List storing Integers</vt:lpstr>
      <vt:lpstr>Insert/Delete at the Head</vt:lpstr>
      <vt:lpstr>Special Cases at Deletion</vt:lpstr>
      <vt:lpstr>Insert/Delete at the Tail</vt:lpstr>
      <vt:lpstr>Locate and Delete</vt:lpstr>
      <vt:lpstr>Searching in Singly Linked Lists</vt:lpstr>
      <vt:lpstr>Doubly Linked Lists – Enable Stepping Back</vt:lpstr>
      <vt:lpstr>Doubly Linked List</vt:lpstr>
      <vt:lpstr>Doubly Linked Lists (continued)</vt:lpstr>
      <vt:lpstr>Insertion</vt:lpstr>
      <vt:lpstr>Insertion to Doubly Linked Lists</vt:lpstr>
      <vt:lpstr>Doubly Linked Lists (continued)</vt:lpstr>
      <vt:lpstr>Deletion</vt:lpstr>
      <vt:lpstr>Performance</vt:lpstr>
      <vt:lpstr>Circular Lists</vt:lpstr>
      <vt:lpstr>Circular Lists (continued)</vt:lpstr>
      <vt:lpstr>Circular Lists (continued)</vt:lpstr>
      <vt:lpstr>The STL – 1 </vt:lpstr>
      <vt:lpstr>The STL – 2 </vt:lpstr>
      <vt:lpstr>The STL – 3</vt:lpstr>
      <vt:lpstr>Basic model</vt:lpstr>
      <vt:lpstr>Basic model</vt:lpstr>
      <vt:lpstr>Containers of Different Kinds</vt:lpstr>
      <vt:lpstr>Iterating a List</vt:lpstr>
      <vt:lpstr>Implementing Generic find()</vt:lpstr>
      <vt:lpstr>Calling generic find()</vt:lpstr>
      <vt:lpstr>Algorithms and iterators</vt:lpstr>
      <vt:lpstr>find_if() – with iterator</vt:lpstr>
      <vt:lpstr>Predicates</vt:lpstr>
      <vt:lpstr>Concluding Remarks</vt:lpstr>
      <vt:lpstr>Containers and Iterators</vt:lpstr>
      <vt:lpstr>Containers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98</cp:revision>
  <dcterms:created xsi:type="dcterms:W3CDTF">2021-01-03T18:25:44Z</dcterms:created>
  <dcterms:modified xsi:type="dcterms:W3CDTF">2022-02-28T20:10:37Z</dcterms:modified>
</cp:coreProperties>
</file>