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57" r:id="rId2"/>
    <p:sldId id="462" r:id="rId3"/>
    <p:sldId id="470" r:id="rId4"/>
    <p:sldId id="458" r:id="rId5"/>
    <p:sldId id="459" r:id="rId6"/>
    <p:sldId id="469" r:id="rId7"/>
    <p:sldId id="463" r:id="rId8"/>
    <p:sldId id="465" r:id="rId9"/>
    <p:sldId id="468" r:id="rId10"/>
    <p:sldId id="467" r:id="rId11"/>
    <p:sldId id="466" r:id="rId12"/>
    <p:sldId id="464" r:id="rId13"/>
    <p:sldId id="460" r:id="rId14"/>
    <p:sldId id="461" r:id="rId15"/>
    <p:sldId id="333" r:id="rId16"/>
    <p:sldId id="334" r:id="rId17"/>
    <p:sldId id="335" r:id="rId18"/>
    <p:sldId id="471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63" r:id="rId39"/>
    <p:sldId id="364" r:id="rId40"/>
    <p:sldId id="365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457"/>
            <p14:sldId id="462"/>
            <p14:sldId id="470"/>
            <p14:sldId id="458"/>
            <p14:sldId id="459"/>
            <p14:sldId id="469"/>
            <p14:sldId id="463"/>
            <p14:sldId id="465"/>
            <p14:sldId id="468"/>
            <p14:sldId id="467"/>
            <p14:sldId id="466"/>
            <p14:sldId id="464"/>
            <p14:sldId id="460"/>
            <p14:sldId id="461"/>
          </p14:sldIdLst>
        </p14:section>
        <p14:section name="C++ Vectors" id="{9ED2AEFD-4B31-4EE5-B53E-C25EFAC39B59}">
          <p14:sldIdLst>
            <p14:sldId id="333"/>
            <p14:sldId id="334"/>
            <p14:sldId id="335"/>
            <p14:sldId id="471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63"/>
            <p14:sldId id="364"/>
            <p14:sldId id="365"/>
          </p14:sldIdLst>
        </p14:section>
        <p14:section name="Templates" id="{BA2B2CC3-9763-406F-AAB1-F274E827B9D6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Other Containers" id="{F0656CEB-1603-436B-8F6F-63D9F91AE0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50"/>
    <a:srgbClr val="0033CC"/>
    <a:srgbClr val="969696"/>
    <a:srgbClr val="C0C0C0"/>
    <a:srgbClr val="43B0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 autoAdjust="0"/>
    <p:restoredTop sz="82599" autoAdjust="0"/>
  </p:normalViewPr>
  <p:slideViewPr>
    <p:cSldViewPr>
      <p:cViewPr varScale="1">
        <p:scale>
          <a:sx n="95" d="100"/>
          <a:sy n="95" d="100"/>
        </p:scale>
        <p:origin x="5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696612-69F9-4CBB-9D80-F47EA7B47C05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B92E3F-0221-466F-AF3C-37F5418C670B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AFF5EA-F0DA-4510-8DF2-B00295CF64A4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2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AEC8A3-480B-4D46-8442-8BA30F2DE903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86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72E07E-2FB5-468F-B521-3F4069889C5F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5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A052BF-8A6B-4958-96A1-99F2EFF13D7B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0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E453C2-8D30-4641-8D65-ABFFE8FF05DC}" type="slidenum">
              <a:rPr lang="en-US" altLang="en-US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336580-AB57-4B55-9CB2-CBBEA7F2CC75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D5B8C1-5E35-4D17-8D8D-7B8E2BEA1BEA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2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8A78A3-0D02-4B3F-A9A0-27081878B41F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CDA647-6C56-41AC-ACA1-04D041942B7C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4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E8937-BA10-475E-AD41-74C2778330FD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0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D070D7-C89B-4AE7-8644-EE4FAB9B19AD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6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C22166A-5C59-4FB1-BE19-FF99241876D7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3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73EF01-64C3-4B75-8B6A-E39823F82950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745C-48B4-48DE-9F63-7FA94677C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local-and-remote-tags-on-git/" TargetMode="External"/><Relationship Id="rId2" Type="http://schemas.openxmlformats.org/officeDocument/2006/relationships/hyperlink" Target="https://stackoverflow.com/questions/18216991/create-a-tag-in-a-github-repositor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Custom Container Classes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03471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Actually, </a:t>
            </a:r>
            <a:br>
              <a:rPr lang="lv-LV" dirty="0" smtClean="0"/>
            </a:br>
            <a:r>
              <a:rPr lang="lv-LV" dirty="0" smtClean="0"/>
              <a:t>eraseChars() should edit char* "in place"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523999"/>
          </a:xfrm>
        </p:spPr>
        <p:txBody>
          <a:bodyPr/>
          <a:lstStyle/>
          <a:p>
            <a:endParaRPr lang="lv-LV" b="1" dirty="0" smtClean="0"/>
          </a:p>
          <a:p>
            <a:pPr marL="0" indent="0">
              <a:buNone/>
            </a:pPr>
            <a:endParaRPr lang="lv-LV" b="1" dirty="0"/>
          </a:p>
          <a:p>
            <a:r>
              <a:rPr lang="lv-LV" dirty="0" smtClean="0"/>
              <a:t>As in lab description: </a:t>
            </a:r>
            <a:r>
              <a:rPr lang="lv-LV" b="1" dirty="0" smtClean="0"/>
              <a:t>eraseChars()</a:t>
            </a:r>
            <a:r>
              <a:rPr lang="lv-LV" dirty="0" smtClean="0"/>
              <a:t> should modify its argument.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636568"/>
            <a:ext cx="9615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>
                <a:solidFill>
                  <a:srgbClr val="FF0000"/>
                </a:solidFill>
              </a:rPr>
              <a:t>Spoler alert: </a:t>
            </a:r>
            <a:r>
              <a:rPr lang="lv-LV" dirty="0"/>
              <a:t>Next slide </a:t>
            </a:r>
            <a:r>
              <a:rPr lang="lv-LV" dirty="0" smtClean="0"/>
              <a:t>is the pseidocode for a proper eraseChars() function.</a:t>
            </a:r>
          </a:p>
          <a:p>
            <a:r>
              <a:rPr lang="lv-LV" dirty="0" smtClean="0"/>
              <a:t>Try to figure it out before turning the page.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76400"/>
            <a:ext cx="9344025" cy="733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648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152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848600" y="3352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230" y="3579168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 bwMode="auto">
          <a:xfrm flipV="1">
            <a:off x="3410877" y="3619500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47244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2578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7912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324600" y="4417367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dirty="0"/>
              <a:t>\0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8580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3914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924800" y="4417367"/>
            <a:ext cx="533400" cy="533400"/>
          </a:xfrm>
          <a:prstGeom prst="rect">
            <a:avLst/>
          </a:prstGeom>
          <a:solidFill>
            <a:srgbClr val="969696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dirty="0" smtClean="0"/>
              <a:t>\0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5430" y="4643735"/>
            <a:ext cx="1331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char* arg</a:t>
            </a:r>
            <a:endParaRPr lang="lv-LV" dirty="0"/>
          </a:p>
        </p:txBody>
      </p:sp>
      <p:cxnSp>
        <p:nvCxnSpPr>
          <p:cNvPr id="31" name="Straight Arrow Connector 30"/>
          <p:cNvCxnSpPr>
            <a:stCxn id="30" idx="3"/>
            <a:endCxn id="23" idx="1"/>
          </p:cNvCxnSpPr>
          <p:nvPr/>
        </p:nvCxnSpPr>
        <p:spPr bwMode="auto">
          <a:xfrm flipV="1">
            <a:off x="3487077" y="4684067"/>
            <a:ext cx="1237323" cy="190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162284" y="3154486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At start: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210959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properEraseChars</a:t>
            </a:r>
            <a:r>
              <a:rPr lang="lv-LV" dirty="0"/>
              <a:t>() </a:t>
            </a:r>
            <a:r>
              <a:rPr lang="lv-LV" dirty="0" smtClean="0"/>
              <a:t>– edits char* in place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properEraseChars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>
                <a:solidFill>
                  <a:srgbClr val="43B050"/>
                </a:solidFill>
              </a:rPr>
              <a:t>// skip arg[0]; it aways stays in the resulting arg.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</a:t>
            </a:r>
            <a:r>
              <a:rPr lang="lv-LV" sz="2000" dirty="0"/>
              <a:t>:= </a:t>
            </a:r>
            <a:r>
              <a:rPr lang="lv-LV" sz="2000" dirty="0" smtClean="0"/>
              <a:t>1 </a:t>
            </a:r>
            <a:r>
              <a:rPr lang="lv-LV" sz="2000" dirty="0" smtClean="0">
                <a:solidFill>
                  <a:srgbClr val="43B050"/>
                </a:solidFill>
              </a:rPr>
              <a:t>// forward counter (the location we read from) 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 </a:t>
            </a:r>
            <a:r>
              <a:rPr lang="lv-LV" sz="2000" dirty="0" smtClean="0">
                <a:solidFill>
                  <a:srgbClr val="43B050"/>
                </a:solidFill>
              </a:rPr>
              <a:t>// back counter (the last location which we did not skip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while</a:t>
            </a:r>
            <a:r>
              <a:rPr lang="lv-LV" sz="2000" dirty="0"/>
              <a:t> arg[i] != '\0'  </a:t>
            </a:r>
            <a:r>
              <a:rPr lang="lv-LV" sz="2000" dirty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/>
              <a:t>     if</a:t>
            </a:r>
            <a:r>
              <a:rPr lang="lv-LV" sz="2000" dirty="0"/>
              <a:t> arg[i] is uppercase </a:t>
            </a:r>
            <a:r>
              <a:rPr lang="lv-LV" sz="2000" b="1" dirty="0"/>
              <a:t>and</a:t>
            </a:r>
            <a:r>
              <a:rPr lang="lv-LV" sz="2000" dirty="0"/>
              <a:t> arg[j] is uppercase </a:t>
            </a:r>
            <a:r>
              <a:rPr lang="lv-LV" sz="2000" b="1" dirty="0"/>
              <a:t>and</a:t>
            </a:r>
            <a:r>
              <a:rPr lang="lv-LV" sz="2000" dirty="0"/>
              <a:t> arg[i] &lt;= arg[j]: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 </a:t>
            </a:r>
            <a:r>
              <a:rPr lang="lv-LV" sz="2000" dirty="0">
                <a:solidFill>
                  <a:srgbClr val="43B050"/>
                </a:solidFill>
              </a:rPr>
              <a:t>// skip printing; advance the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</a:t>
            </a:r>
            <a:r>
              <a:rPr lang="lv-LV" sz="2000" b="1" dirty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</a:t>
            </a:r>
            <a:r>
              <a:rPr lang="lv-LV" sz="2000" dirty="0" smtClean="0"/>
              <a:t>arg[j+1] = arg[i</a:t>
            </a:r>
            <a:r>
              <a:rPr lang="lv-LV" sz="2000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j = </a:t>
            </a:r>
            <a:r>
              <a:rPr lang="lv-LV" sz="2000" dirty="0" smtClean="0"/>
              <a:t>j+1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back counter advances by 1 position (1 char inserted)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         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</a:t>
            </a:r>
            <a:r>
              <a:rPr lang="lv-LV" sz="2000" dirty="0" smtClean="0">
                <a:solidFill>
                  <a:srgbClr val="43B050"/>
                </a:solidFill>
              </a:rPr>
              <a:t>char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arg[j] := '\0'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since the edited char* array may be shorted – manually insert terminating \0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  <a:p>
            <a:pPr marL="457200" indent="-457200">
              <a:buFont typeface="+mj-lt"/>
              <a:buAutoNum type="arabicPeriod"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289313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lv-LV" dirty="0" smtClean="0"/>
              <a:t>about</a:t>
            </a:r>
            <a:r>
              <a:rPr lang="en-US" dirty="0" smtClean="0"/>
              <a:t> "long-living" lines?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const_cast&lt;char*&gt;(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"line" out of scope; array "chars" becomes unusable</a:t>
            </a:r>
          </a:p>
          <a:p>
            <a:r>
              <a:rPr lang="en-US" sz="2000" dirty="0" smtClean="0"/>
              <a:t>In some situations "chars" need to be saved for later processing: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vector&lt;char*&gt; lines;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accumulate all lines here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string line;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line); 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char* chars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lines.push_back(chars);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"chars" was reserved with "new"; it lives on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098179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checkout/commit as-is?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2400" y="2514599"/>
            <a:ext cx="10160000" cy="3352801"/>
          </a:xfrm>
        </p:spPr>
        <p:txBody>
          <a:bodyPr/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^M</a:t>
            </a:r>
            <a:r>
              <a:rPr lang="en-US" dirty="0" smtClean="0"/>
              <a:t>  is how terminal window displays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0x0D;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carriage returns (not displayed on Windows) are copied to Linux "as-is", they make commands (such as shell script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run-lab1-tests.sh</a:t>
            </a:r>
            <a:r>
              <a:rPr lang="en-US" dirty="0" smtClean="0"/>
              <a:t>) unusable.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8172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SSH: </a:t>
            </a:r>
            <a:r>
              <a:rPr lang="en-US" dirty="0" err="1" smtClean="0"/>
              <a:t>PuTTY</a:t>
            </a:r>
            <a:r>
              <a:rPr lang="en-US" dirty="0" smtClean="0"/>
              <a:t> and </a:t>
            </a:r>
            <a:r>
              <a:rPr lang="en-US" dirty="0" err="1" smtClean="0"/>
              <a:t>WinSCP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</a:t>
            </a:r>
            <a:r>
              <a:rPr lang="lv-LV" sz="1600" dirty="0" smtClean="0">
                <a:latin typeface="Lucida Console" panose="020B0609040504020204" pitchFamily="49" charset="0"/>
              </a:rPr>
              <a:t>apt-get </a:t>
            </a:r>
            <a:r>
              <a:rPr lang="lv-LV" sz="1600" dirty="0">
                <a:latin typeface="Lucida Console" panose="020B0609040504020204" pitchFamily="49" charset="0"/>
              </a:rPr>
              <a:t>install </a:t>
            </a:r>
            <a:r>
              <a:rPr lang="lv-LV" sz="1600" dirty="0" smtClean="0">
                <a:latin typeface="Lucida Console" panose="020B0609040504020204" pitchFamily="49" charset="0"/>
              </a:rPr>
              <a:t>openssh-server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systemctl enable </a:t>
            </a:r>
            <a:r>
              <a:rPr lang="lv-LV" sz="1600" dirty="0" smtClean="0">
                <a:latin typeface="Lucida Console" panose="020B0609040504020204" pitchFamily="49" charset="0"/>
              </a:rPr>
              <a:t>ssh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ucida Console" panose="020B0609040504020204" pitchFamily="49" charset="0"/>
              </a:rPr>
              <a:t>sudo systemctl start ssh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copies files with Linux </a:t>
            </a:r>
            <a:r>
              <a:rPr lang="en-US" dirty="0" err="1" smtClean="0"/>
              <a:t>scp</a:t>
            </a:r>
            <a:r>
              <a:rPr lang="en-US" dirty="0" smtClean="0"/>
              <a:t> utility.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93" y="3505200"/>
            <a:ext cx="4293812" cy="292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09887"/>
            <a:ext cx="6305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8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Reminder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Why look at the vector implementation?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how the standard library vector really works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introduce basic concepts and language features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Free store (heap)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Copy and move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Dynamically growing data structures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how to directly deal with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the techniques and concepts you need to understand 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Including the dangerous ones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demonstrate class design techniques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see examples of </a:t>
            </a:r>
            <a:r>
              <a:rPr lang="en-US" altLang="ja-JP" dirty="0">
                <a:ea typeface="MS PGothic" pitchFamily="34" charset="-128"/>
              </a:rPr>
              <a:t>“neat” code and good design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3B73E-04EA-4DE8-82FC-108827BC9E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84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Vector of doubles from the Scratch</a:t>
            </a:r>
            <a:endParaRPr lang="en-US" sz="32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vector(int s) :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{s},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{new double[s]} { }	</a:t>
            </a:r>
            <a:r>
              <a:rPr lang="en-US" sz="18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           // </a:t>
            </a:r>
            <a:r>
              <a:rPr lang="en-US" sz="18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allocates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~vector() { delete[ 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	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// </a:t>
            </a:r>
            <a:r>
              <a:rPr lang="en-US" sz="18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delete[] </a:t>
            </a:r>
            <a:r>
              <a:rPr lang="en-US" sz="1800" i="1" dirty="0" err="1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deallocates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get(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 }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access: 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set(int n, double v) 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[n]=v;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access: write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size() const {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of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9CF09-0FEC-4D80-B8A6-7DC37093851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2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would like simple, general, and flexible initialization</a:t>
            </a:r>
          </a:p>
          <a:p>
            <a:pPr lvl="1">
              <a:defRPr/>
            </a:pPr>
            <a:r>
              <a:rPr lang="en-US" sz="2000" dirty="0"/>
              <a:t>So we provide suitable constructors, including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class vector  {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	// </a:t>
            </a:r>
            <a:r>
              <a:rPr lang="en-US" sz="2000" dirty="0"/>
              <a:t>…</a:t>
            </a: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public:</a:t>
            </a:r>
          </a:p>
          <a:p>
            <a:pPr marL="800100" lvl="2" indent="0">
              <a:buNone/>
              <a:defRPr/>
            </a:pPr>
            <a:r>
              <a:rPr lang="en-US" sz="2000" b="1" dirty="0"/>
              <a:t>vector(int s);	// </a:t>
            </a:r>
            <a:r>
              <a:rPr lang="en-GB" sz="2000" i="1" dirty="0"/>
              <a:t>constructor (s is the element count)</a:t>
            </a:r>
            <a:endParaRPr lang="en-US" sz="2000" b="1" i="1" dirty="0"/>
          </a:p>
          <a:p>
            <a:pPr marL="800100" lvl="2" indent="0">
              <a:buNone/>
              <a:defRPr/>
            </a:pPr>
            <a:endParaRPr lang="en-US" sz="2000" b="1" i="1" dirty="0"/>
          </a:p>
          <a:p>
            <a:pPr marL="800100" lvl="2" indent="0">
              <a:buNone/>
              <a:defRPr/>
            </a:pPr>
            <a:r>
              <a:rPr lang="en-US" sz="2000" b="1" dirty="0"/>
              <a:t>vector(</a:t>
            </a:r>
            <a:r>
              <a:rPr lang="en-US" sz="2000" b="1" dirty="0" err="1"/>
              <a:t>std</a:t>
            </a:r>
            <a:r>
              <a:rPr lang="en-US" sz="2000" b="1" dirty="0"/>
              <a:t>::initializer_list&lt;double&gt; </a:t>
            </a:r>
            <a:r>
              <a:rPr lang="en-US" sz="2000" b="1" dirty="0" err="1"/>
              <a:t>lst</a:t>
            </a:r>
            <a:r>
              <a:rPr lang="en-US" sz="2000" b="1" dirty="0"/>
              <a:t>);   //</a:t>
            </a:r>
            <a:r>
              <a:rPr lang="en-GB" sz="2000" dirty="0"/>
              <a:t> </a:t>
            </a:r>
            <a:r>
              <a:rPr lang="en-GB" sz="2000" i="1" dirty="0"/>
              <a:t>initializer-list</a:t>
            </a:r>
            <a:r>
              <a:rPr lang="en-GB" sz="2000" dirty="0"/>
              <a:t> constructor</a:t>
            </a:r>
          </a:p>
          <a:p>
            <a:pPr marL="800100" lvl="2" indent="0">
              <a:buNone/>
              <a:defRPr/>
            </a:pPr>
            <a:r>
              <a:rPr lang="en-GB" sz="2000" b="1" dirty="0"/>
              <a:t>// …</a:t>
            </a: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 };</a:t>
            </a:r>
          </a:p>
          <a:p>
            <a:pPr marL="400050" lvl="1" indent="0">
              <a:buNone/>
              <a:defRPr/>
            </a:pPr>
            <a:endParaRPr lang="en-US" sz="2000" b="1" dirty="0"/>
          </a:p>
          <a:p>
            <a:pPr marL="400050" lvl="1" indent="0">
              <a:buNone/>
              <a:defRPr/>
            </a:pPr>
            <a:r>
              <a:rPr lang="en-US" sz="2000" b="1" dirty="0"/>
              <a:t>vector v1(20);	// </a:t>
            </a:r>
            <a:r>
              <a:rPr lang="en-US" sz="2000" i="1" dirty="0"/>
              <a:t>20 elements, each initialized to 0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vector v2 {1,2,3,4,5};	// </a:t>
            </a:r>
            <a:r>
              <a:rPr lang="en-US" sz="2000" i="1" dirty="0"/>
              <a:t>5 elements: 1,2,3,4,5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55F343-981C-4489-B56B-8ED99B5097F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88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would like simple, general, and flexible initialization</a:t>
            </a:r>
          </a:p>
          <a:p>
            <a:pPr lvl="1">
              <a:defRPr/>
            </a:pPr>
            <a:r>
              <a:rPr lang="en-US" sz="2000" dirty="0"/>
              <a:t>So we provide suitable constructors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vector::vector(int s)	// </a:t>
            </a:r>
            <a:r>
              <a:rPr lang="en-GB" sz="1800" i="1" dirty="0"/>
              <a:t>constructor (s is the element count)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:</a:t>
            </a:r>
            <a:r>
              <a:rPr lang="en-US" sz="1800" b="1" dirty="0" err="1"/>
              <a:t>sz</a:t>
            </a:r>
            <a:r>
              <a:rPr lang="en-US" sz="1800" b="1" dirty="0"/>
              <a:t>{s}, </a:t>
            </a:r>
            <a:r>
              <a:rPr lang="en-US" sz="1800" b="1" dirty="0" err="1"/>
              <a:t>elem</a:t>
            </a:r>
            <a:r>
              <a:rPr lang="en-US" sz="1800" b="1" dirty="0"/>
              <a:t>{new double[s]} { }</a:t>
            </a:r>
            <a:endParaRPr lang="en-GB" sz="1800" i="1" dirty="0"/>
          </a:p>
          <a:p>
            <a:pPr marL="400050" lvl="1" indent="0">
              <a:buNone/>
              <a:defRPr/>
            </a:pPr>
            <a:r>
              <a:rPr lang="en-GB" sz="1800" b="1" dirty="0"/>
              <a:t>{</a:t>
            </a:r>
          </a:p>
          <a:p>
            <a:pPr marL="400050" lvl="1" indent="0">
              <a:buNone/>
              <a:defRPr/>
            </a:pPr>
            <a:r>
              <a:rPr lang="en-GB" sz="1800" b="1" dirty="0"/>
              <a:t>	for (int </a:t>
            </a:r>
            <a:r>
              <a:rPr lang="en-GB" sz="1800" b="1" dirty="0" err="1"/>
              <a:t>i</a:t>
            </a:r>
            <a:r>
              <a:rPr lang="en-GB" sz="1800" b="1" dirty="0"/>
              <a:t>=0; </a:t>
            </a:r>
            <a:r>
              <a:rPr lang="en-GB" sz="1800" b="1" dirty="0" err="1"/>
              <a:t>i</a:t>
            </a:r>
            <a:r>
              <a:rPr lang="en-GB" sz="1800" b="1" dirty="0"/>
              <a:t>&lt;</a:t>
            </a:r>
            <a:r>
              <a:rPr lang="en-GB" sz="1800" b="1" dirty="0" err="1"/>
              <a:t>sz</a:t>
            </a:r>
            <a:r>
              <a:rPr lang="en-GB" sz="1800" b="1" dirty="0"/>
              <a:t>; ++</a:t>
            </a:r>
            <a:r>
              <a:rPr lang="en-GB" sz="1800" b="1" dirty="0" err="1"/>
              <a:t>i</a:t>
            </a:r>
            <a:r>
              <a:rPr lang="en-GB" sz="1800" b="1" dirty="0"/>
              <a:t>) </a:t>
            </a:r>
            <a:r>
              <a:rPr lang="en-GB" sz="1800" b="1" dirty="0" err="1"/>
              <a:t>elem</a:t>
            </a:r>
            <a:r>
              <a:rPr lang="en-GB" sz="1800" b="1" dirty="0"/>
              <a:t>[</a:t>
            </a:r>
            <a:r>
              <a:rPr lang="en-GB" sz="1800" b="1" dirty="0" err="1"/>
              <a:t>i</a:t>
            </a:r>
            <a:r>
              <a:rPr lang="en-GB" sz="1800" b="1" dirty="0"/>
              <a:t>]=0;</a:t>
            </a:r>
          </a:p>
          <a:p>
            <a:pPr marL="400050" lvl="1" indent="0">
              <a:buNone/>
              <a:defRPr/>
            </a:pPr>
            <a:r>
              <a:rPr lang="en-GB" sz="1800" b="1" dirty="0"/>
              <a:t>}</a:t>
            </a:r>
            <a:endParaRPr lang="en-US" sz="1800" b="1" dirty="0"/>
          </a:p>
          <a:p>
            <a:pPr marL="400050" lvl="1" indent="0">
              <a:buNone/>
              <a:defRPr/>
            </a:pPr>
            <a:endParaRPr lang="en-US" sz="1800" b="1" dirty="0"/>
          </a:p>
          <a:p>
            <a:pPr marL="400050" lvl="1" indent="0">
              <a:buNone/>
              <a:defRPr/>
            </a:pPr>
            <a:r>
              <a:rPr lang="en-US" sz="1800" b="1" dirty="0"/>
              <a:t>vector::vector(</a:t>
            </a:r>
            <a:r>
              <a:rPr lang="en-US" sz="1800" b="1" dirty="0" err="1"/>
              <a:t>std</a:t>
            </a:r>
            <a:r>
              <a:rPr lang="en-US" sz="1800" b="1" dirty="0"/>
              <a:t>::initializer_list&lt;double&gt; </a:t>
            </a:r>
            <a:r>
              <a:rPr lang="en-US" sz="1800" b="1" dirty="0" err="1"/>
              <a:t>lst</a:t>
            </a:r>
            <a:r>
              <a:rPr lang="en-US" sz="1800" b="1" dirty="0"/>
              <a:t>)   //</a:t>
            </a:r>
            <a:r>
              <a:rPr lang="en-GB" sz="1800" dirty="0"/>
              <a:t> </a:t>
            </a:r>
            <a:r>
              <a:rPr lang="en-GB" sz="1800" i="1" dirty="0"/>
              <a:t>initializer-list</a:t>
            </a:r>
            <a:r>
              <a:rPr lang="en-GB" sz="1800" dirty="0"/>
              <a:t> constructor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:</a:t>
            </a:r>
            <a:r>
              <a:rPr lang="en-US" sz="1800" b="1" dirty="0" err="1"/>
              <a:t>sz</a:t>
            </a:r>
            <a:r>
              <a:rPr lang="en-US" sz="1800" b="1" dirty="0"/>
              <a:t>{</a:t>
            </a:r>
            <a:r>
              <a:rPr lang="en-US" sz="1800" b="1" dirty="0" err="1"/>
              <a:t>lst.size</a:t>
            </a:r>
            <a:r>
              <a:rPr lang="en-US" sz="1800" b="1" dirty="0"/>
              <a:t>()}, </a:t>
            </a:r>
            <a:r>
              <a:rPr lang="en-US" sz="1800" b="1" dirty="0" err="1"/>
              <a:t>elem</a:t>
            </a:r>
            <a:r>
              <a:rPr lang="en-US" sz="1800" b="1" dirty="0"/>
              <a:t>{new double[</a:t>
            </a:r>
            <a:r>
              <a:rPr lang="en-US" sz="1800" b="1" dirty="0" err="1"/>
              <a:t>sz</a:t>
            </a:r>
            <a:r>
              <a:rPr lang="en-US" sz="1800" b="1" dirty="0"/>
              <a:t>]} { }</a:t>
            </a:r>
            <a:endParaRPr lang="en-GB" sz="1800" dirty="0"/>
          </a:p>
          <a:p>
            <a:pPr marL="400050" lvl="1" indent="0">
              <a:buNone/>
              <a:defRPr/>
            </a:pPr>
            <a:r>
              <a:rPr lang="en-GB" sz="1800" b="1" dirty="0"/>
              <a:t>{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	</a:t>
            </a:r>
            <a:r>
              <a:rPr lang="en-US" sz="1800" b="1" dirty="0" err="1"/>
              <a:t>std</a:t>
            </a:r>
            <a:r>
              <a:rPr lang="en-US" sz="1800" b="1" dirty="0"/>
              <a:t>::copy(</a:t>
            </a:r>
            <a:r>
              <a:rPr lang="en-US" sz="1800" b="1" dirty="0" err="1"/>
              <a:t>lst.begin</a:t>
            </a:r>
            <a:r>
              <a:rPr lang="en-US" sz="1800" b="1" dirty="0"/>
              <a:t>(),</a:t>
            </a:r>
            <a:r>
              <a:rPr lang="en-US" sz="1800" b="1" dirty="0" err="1"/>
              <a:t>lst.end</a:t>
            </a:r>
            <a:r>
              <a:rPr lang="en-US" sz="1800" b="1" dirty="0"/>
              <a:t>(),</a:t>
            </a:r>
            <a:r>
              <a:rPr lang="en-US" sz="1800" b="1" dirty="0" err="1"/>
              <a:t>elem</a:t>
            </a:r>
            <a:r>
              <a:rPr lang="en-US" sz="1800" b="1" dirty="0"/>
              <a:t>); // </a:t>
            </a:r>
            <a:r>
              <a:rPr lang="en-US" sz="1800" i="1" dirty="0"/>
              <a:t>copy </a:t>
            </a:r>
            <a:r>
              <a:rPr lang="en-US" sz="1800" i="1" dirty="0" err="1"/>
              <a:t>lst</a:t>
            </a:r>
            <a:r>
              <a:rPr lang="en-US" sz="1800" i="1" dirty="0"/>
              <a:t> to </a:t>
            </a:r>
            <a:r>
              <a:rPr lang="en-US" sz="1800" i="1" dirty="0" err="1"/>
              <a:t>elem</a:t>
            </a:r>
            <a:endParaRPr lang="en-US" sz="1800" i="1" dirty="0"/>
          </a:p>
          <a:p>
            <a:pPr marL="400050" lvl="1" indent="0">
              <a:buNone/>
              <a:defRPr/>
            </a:pPr>
            <a:r>
              <a:rPr lang="en-US" sz="1800" b="1" dirty="0"/>
              <a:t>}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 v1(20);	// </a:t>
            </a:r>
            <a:r>
              <a:rPr lang="en-US" sz="1800" i="1" dirty="0"/>
              <a:t>20 elements, each initialized to 0</a:t>
            </a:r>
          </a:p>
          <a:p>
            <a:pPr marL="400050" lvl="1" indent="0">
              <a:buNone/>
              <a:defRPr/>
            </a:pPr>
            <a:r>
              <a:rPr lang="en-US" sz="1800" b="1" dirty="0"/>
              <a:t>vector v2 {1,2,3,4,5};	// </a:t>
            </a:r>
            <a:r>
              <a:rPr lang="en-US" sz="1800" i="1" dirty="0"/>
              <a:t>5 elements: 1,2,3,4,5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A034A6-AB43-43AF-B578-C4E460C00493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02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lists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we initialize a vector by 17 is it</a:t>
            </a:r>
          </a:p>
          <a:p>
            <a:pPr lvl="1">
              <a:defRPr/>
            </a:pPr>
            <a:r>
              <a:rPr lang="en-US" sz="2000" dirty="0"/>
              <a:t>17 elements (with value 0)?</a:t>
            </a:r>
          </a:p>
          <a:p>
            <a:pPr lvl="1">
              <a:defRPr/>
            </a:pPr>
            <a:r>
              <a:rPr lang="en-US" sz="2000" dirty="0"/>
              <a:t>1 element with value 17?</a:t>
            </a:r>
          </a:p>
          <a:p>
            <a:pPr>
              <a:defRPr/>
            </a:pPr>
            <a:r>
              <a:rPr lang="en-US" dirty="0"/>
              <a:t>By convention use</a:t>
            </a:r>
          </a:p>
          <a:p>
            <a:pPr lvl="1">
              <a:defRPr/>
            </a:pPr>
            <a:r>
              <a:rPr lang="en-US" sz="2000" dirty="0"/>
              <a:t>() for number of elements</a:t>
            </a:r>
          </a:p>
          <a:p>
            <a:pPr lvl="1">
              <a:defRPr/>
            </a:pPr>
            <a:r>
              <a:rPr lang="en-US" sz="2000" dirty="0"/>
              <a:t>{} for elements</a:t>
            </a:r>
          </a:p>
          <a:p>
            <a:pPr>
              <a:defRPr/>
            </a:pPr>
            <a:r>
              <a:rPr lang="en-US" dirty="0"/>
              <a:t>For example</a:t>
            </a:r>
          </a:p>
          <a:p>
            <a:pPr lvl="1">
              <a:defRPr/>
            </a:pPr>
            <a:r>
              <a:rPr lang="en-US" sz="2000" b="1" dirty="0"/>
              <a:t>vector v1(17);	 // </a:t>
            </a:r>
            <a:r>
              <a:rPr lang="en-US" sz="2000" i="1" dirty="0"/>
              <a:t>17 elements, each with the value 0</a:t>
            </a:r>
          </a:p>
          <a:p>
            <a:pPr lvl="1">
              <a:defRPr/>
            </a:pPr>
            <a:r>
              <a:rPr lang="en-US" sz="2000" b="1" dirty="0"/>
              <a:t>vector v2 {17};	 // </a:t>
            </a:r>
            <a:r>
              <a:rPr lang="en-US" sz="2000" i="1" dirty="0"/>
              <a:t>1 element with value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5160AF-DA84-4DCC-BA5A-6F24C82A992E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22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Command-line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63246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 Documents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git-url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&lt;repo-directory&gt;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</a:t>
            </a:r>
            <a:r>
              <a:rPr lang="en-US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edits, run tests</a:t>
            </a:r>
            <a:endParaRPr lang="en-US" b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–u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&lt;path/to/file.txt&gt;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"your message"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main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3782981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612090" y="3069722"/>
            <a:ext cx="2731309" cy="2830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343399" y="2688723"/>
            <a:ext cx="3200401" cy="380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47791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explicit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problem</a:t>
            </a:r>
          </a:p>
          <a:p>
            <a:pPr lvl="1">
              <a:defRPr/>
            </a:pPr>
            <a:r>
              <a:rPr lang="en-US" sz="2000" dirty="0"/>
              <a:t>A constructor taking a single argument defines a conversion from the argument type to the constructor’s type</a:t>
            </a:r>
          </a:p>
          <a:p>
            <a:pPr lvl="1">
              <a:defRPr/>
            </a:pPr>
            <a:r>
              <a:rPr lang="en-US" sz="2000" dirty="0" smtClean="0"/>
              <a:t>Our vector had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vector::vector(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dirty="0" smtClean="0"/>
              <a:t>so</a:t>
            </a:r>
          </a:p>
          <a:p>
            <a:pPr marL="57150" indent="0"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v1 = 7; //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has 7 elements, each with the value 0</a:t>
            </a:r>
            <a:b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(vector v)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   //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a vector of 7 elements</a:t>
            </a:r>
          </a:p>
          <a:p>
            <a:pPr marL="400050">
              <a:defRPr/>
            </a:pPr>
            <a:r>
              <a:rPr lang="en-US" sz="2000" i="1" dirty="0" smtClean="0"/>
              <a:t>This is very error-prone.</a:t>
            </a:r>
          </a:p>
          <a:p>
            <a:pPr marL="800100" lvl="1">
              <a:defRPr/>
            </a:pPr>
            <a:r>
              <a:rPr lang="en-US" sz="2000" dirty="0"/>
              <a:t>Unless, of course, that’s what we wanted</a:t>
            </a:r>
          </a:p>
          <a:p>
            <a:pPr marL="800100" lvl="1">
              <a:defRPr/>
            </a:pPr>
            <a:r>
              <a:rPr lang="en-US" sz="2000" dirty="0"/>
              <a:t>For </a:t>
            </a:r>
            <a:r>
              <a:rPr lang="en-US" sz="2000" dirty="0" smtClean="0"/>
              <a:t>example</a:t>
            </a:r>
          </a:p>
          <a:p>
            <a:pPr marL="114300" indent="0">
              <a:buNone/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complex&lt;double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 = 2.3; //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 from double to complex&lt;double&gt;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21B8E8-E330-4EFE-ADBD-261E1ECFC75B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78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Initialization: explicit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Declare </a:t>
            </a:r>
            <a:r>
              <a:rPr lang="en-US" sz="2000" dirty="0"/>
              <a:t>constructors taking a single argument </a:t>
            </a:r>
            <a:r>
              <a:rPr lang="en-US" sz="2000" b="1" dirty="0"/>
              <a:t>explicit</a:t>
            </a:r>
          </a:p>
          <a:p>
            <a:pPr lvl="1">
              <a:defRPr/>
            </a:pPr>
            <a:r>
              <a:rPr lang="en-US" sz="2000" dirty="0"/>
              <a:t>unless you want a conversion from the argument type to the constructor’s type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  {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800100" lvl="2" indent="0">
              <a:buNone/>
              <a:defRPr/>
            </a:pPr>
            <a:r>
              <a:rPr lang="en-US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 vector(int s); // 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 (s</a:t>
            </a:r>
            <a:r>
              <a:rPr lang="en-GB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count)</a:t>
            </a:r>
            <a:endParaRPr lang="en-US" sz="2000" b="1" i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  <a:defRPr/>
            </a:pPr>
            <a:r>
              <a:rPr lang="en-GB" sz="20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i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v1 = 7;	    //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implicit conversion from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 v);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(7);   //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implicit conversion from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BAB1E8-42B3-47E1-A030-5E85B4E042A5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95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Copy doesn</a:t>
            </a:r>
            <a:r>
              <a:rPr lang="en-US" altLang="ja-JP" sz="2000" dirty="0"/>
              <a:t>’t work as we would have hoped (expected?)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f(int 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v(n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</a:t>
            </a:r>
            <a:r>
              <a:rPr lang="en-US" altLang="en-US" sz="20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v2 = v; 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happens here?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would we like to happen?</a:t>
            </a:r>
            <a:endParaRPr lang="en-US" altLang="en-US" sz="2000" b="1" i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vector v3; 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v3 = v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happens here</a:t>
            </a:r>
            <a:r>
              <a:rPr lang="en-US" altLang="en-US" sz="2000" i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would we like to happen</a:t>
            </a:r>
            <a:r>
              <a:rPr lang="en-US" altLang="en-US" sz="2000" i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en-US" sz="2000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I</a:t>
            </a:r>
            <a:r>
              <a:rPr lang="en-US" altLang="en-US" sz="2000" dirty="0"/>
              <a:t>deally:</a:t>
            </a:r>
            <a:r>
              <a:rPr lang="en-US" altLang="en-US" sz="2000" b="1" dirty="0"/>
              <a:t> v2 </a:t>
            </a:r>
            <a:r>
              <a:rPr lang="en-US" altLang="en-US" sz="2000" dirty="0"/>
              <a:t>and</a:t>
            </a:r>
            <a:r>
              <a:rPr lang="en-US" altLang="en-US" sz="2000" b="1" dirty="0"/>
              <a:t> v3 </a:t>
            </a:r>
            <a:r>
              <a:rPr lang="en-US" altLang="en-US" sz="2000" dirty="0"/>
              <a:t>become copies of </a:t>
            </a:r>
            <a:r>
              <a:rPr lang="en-US" altLang="en-US" sz="2000" b="1" dirty="0"/>
              <a:t>v</a:t>
            </a:r>
            <a:r>
              <a:rPr lang="en-US" altLang="en-US" sz="2000" dirty="0"/>
              <a:t> (that is,</a:t>
            </a:r>
            <a:r>
              <a:rPr lang="en-US" altLang="en-US" sz="2000" b="1" dirty="0"/>
              <a:t> = </a:t>
            </a:r>
            <a:r>
              <a:rPr lang="en-US" altLang="en-US" sz="2000" dirty="0"/>
              <a:t>makes copies</a:t>
            </a:r>
            <a:r>
              <a:rPr lang="en-US" altLang="en-US" sz="2000" b="1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all memory is returned to the free store upon exit from</a:t>
            </a:r>
            <a:r>
              <a:rPr lang="en-US" altLang="en-US" sz="2000" b="1" dirty="0">
                <a:ea typeface="Times New Roman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T</a:t>
            </a:r>
            <a:r>
              <a:rPr lang="en-US" altLang="en-US" sz="2000" dirty="0"/>
              <a:t>hat</a:t>
            </a:r>
            <a:r>
              <a:rPr lang="en-US" altLang="ja-JP" sz="2000" dirty="0"/>
              <a:t>’s what the standard</a:t>
            </a:r>
            <a:r>
              <a:rPr lang="en-US" altLang="ja-JP" sz="2000" b="1" dirty="0"/>
              <a:t> vector </a:t>
            </a:r>
            <a:r>
              <a:rPr lang="en-US" altLang="ja-JP" sz="2000" dirty="0"/>
              <a:t>does,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but it</a:t>
            </a:r>
            <a:r>
              <a:rPr lang="ja-JP" altLang="en-US" sz="2000" dirty="0">
                <a:ea typeface="MS PGothic" pitchFamily="34" charset="-128"/>
              </a:rPr>
              <a:t>’</a:t>
            </a:r>
            <a:r>
              <a:rPr lang="en-US" altLang="ja-JP" sz="2000" dirty="0">
                <a:ea typeface="MS PGothic" pitchFamily="34" charset="-128"/>
              </a:rPr>
              <a:t>s not what happens for our still-too-simple</a:t>
            </a:r>
            <a:r>
              <a:rPr lang="en-US" altLang="ja-JP" sz="2000" b="1" dirty="0">
                <a:ea typeface="MS PGothic" pitchFamily="34" charset="-128"/>
              </a:rPr>
              <a:t> vector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82D95E-28D7-49AD-86F9-C1E6B4E7E01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24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Naïve copy initialization (the default)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By default “copy” means “copy the data members”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 = v1</a:t>
            </a:r>
            <a:r>
              <a:rPr lang="en-US" sz="2000" b="1" dirty="0" smtClean="0"/>
              <a:t>; // </a:t>
            </a:r>
            <a:r>
              <a:rPr lang="en-US" sz="2000" i="1" dirty="0"/>
              <a:t>initialization: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// </a:t>
            </a:r>
            <a:r>
              <a:rPr lang="en-US" sz="2000" i="1" dirty="0"/>
              <a:t>by default, a copy of a class copies its members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// </a:t>
            </a:r>
            <a:r>
              <a:rPr lang="en-US" sz="2000" i="1" dirty="0"/>
              <a:t>so </a:t>
            </a:r>
            <a:r>
              <a:rPr lang="en-US" sz="2000" b="1" i="1" dirty="0" err="1"/>
              <a:t>sz</a:t>
            </a:r>
            <a:r>
              <a:rPr lang="en-US" sz="2000" i="1" dirty="0"/>
              <a:t> and </a:t>
            </a:r>
            <a:r>
              <a:rPr lang="en-US" sz="2000" b="1" i="1" dirty="0" err="1"/>
              <a:t>elem</a:t>
            </a:r>
            <a:r>
              <a:rPr lang="en-US" sz="2000" b="1" i="1" dirty="0"/>
              <a:t> </a:t>
            </a:r>
            <a:r>
              <a:rPr lang="en-US" sz="2000" i="1" dirty="0"/>
              <a:t>are copied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E50A1-455A-4175-AE93-7446C3B441C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4676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96012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81534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09728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0287000" y="2895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7467600" y="3962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8153400" y="3962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858000" y="2971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934200" y="3962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84582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V="1">
            <a:off x="8458200" y="31242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2057400" y="5181601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Disaster when we leave f()! </a:t>
            </a:r>
            <a:br>
              <a:rPr lang="en-US" altLang="en-US" sz="2400"/>
            </a:br>
            <a:r>
              <a:rPr lang="en-US" altLang="en-US" sz="2400"/>
              <a:t>	v1</a:t>
            </a:r>
            <a:r>
              <a:rPr lang="en-US" altLang="ja-JP" sz="2400"/>
              <a:t>’s elements are deleted twice (by the destructor)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380614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Naïve copy assignment (the default)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void f(int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vector v2(4);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v2 = v1;	// </a:t>
            </a:r>
            <a:r>
              <a:rPr lang="en-US" altLang="en-US" sz="2000" i="1" dirty="0"/>
              <a:t>assignment: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     // </a:t>
            </a:r>
            <a:r>
              <a:rPr lang="en-US" altLang="en-US" sz="2000" i="1" dirty="0"/>
              <a:t>by default, a copy of a class copies its members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     // </a:t>
            </a:r>
            <a:r>
              <a:rPr lang="en-US" altLang="en-US" sz="2000" i="1" dirty="0"/>
              <a:t>so </a:t>
            </a:r>
            <a:r>
              <a:rPr lang="en-US" altLang="en-US" sz="2000" b="1" i="1" dirty="0" err="1"/>
              <a:t>sz</a:t>
            </a:r>
            <a:r>
              <a:rPr lang="en-US" altLang="en-US" sz="2000" i="1" dirty="0"/>
              <a:t> and </a:t>
            </a:r>
            <a:r>
              <a:rPr lang="en-US" altLang="en-US" sz="2000" b="1" i="1" dirty="0" err="1"/>
              <a:t>elem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are copied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7B4A6-E6A2-4A2A-872D-3840C0471E8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7150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8486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64008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92202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8534400" y="167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7150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 smtClean="0">
                <a:latin typeface="Arial" charset="0"/>
                <a:cs typeface="Arial" charset="0"/>
              </a:rPr>
              <a:t>4</a:t>
            </a:r>
            <a:r>
              <a:rPr lang="en-US" strike="sngStrike" dirty="0" smtClean="0">
                <a:latin typeface="Arial" charset="0"/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Arial" charset="0"/>
                <a:cs typeface="Arial" charset="0"/>
              </a:rPr>
              <a:t>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008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181600" y="1752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181600" y="2743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67056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6705600" y="1905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1905000" y="52578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Disaster when we leave f()!</a:t>
            </a:r>
            <a:br>
              <a:rPr lang="en-US" altLang="en-US" sz="2400"/>
            </a:br>
            <a:r>
              <a:rPr lang="en-US" altLang="en-US" sz="2400"/>
              <a:t>	v1</a:t>
            </a:r>
            <a:r>
              <a:rPr lang="en-US" altLang="ja-JP" sz="2400"/>
              <a:t>’s elements are deleted twice (by the destructor)</a:t>
            </a:r>
            <a:br>
              <a:rPr lang="en-US" altLang="ja-JP" sz="2400"/>
            </a:br>
            <a:r>
              <a:rPr lang="en-US" altLang="ja-JP" sz="2400"/>
              <a:t>	memory leak: v2’s elements are not deleted</a:t>
            </a:r>
            <a:endParaRPr lang="en-US" altLang="en-US" sz="2400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98298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91440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84582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105156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7056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6858000" y="2209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7620000" y="2590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726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constructor (initialization)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/>
              <a:t>vector(const vector&amp;) ;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copy constructor: define copy (below)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vector::vector(const vector&amp; a</a:t>
            </a:r>
            <a:r>
              <a:rPr lang="en-US" altLang="en-US" sz="2000" b="1" dirty="0" smtClean="0"/>
              <a:t>):  </a:t>
            </a:r>
            <a:r>
              <a:rPr lang="en-US" altLang="en-US" sz="2000" b="1" dirty="0" err="1" smtClean="0"/>
              <a:t>sz</a:t>
            </a:r>
            <a:r>
              <a:rPr lang="en-US" altLang="en-US" sz="2000" b="1" dirty="0" smtClean="0"/>
              <a:t>{a.sz</a:t>
            </a:r>
            <a:r>
              <a:rPr lang="en-US" altLang="en-US" sz="2000" b="1" dirty="0"/>
              <a:t>}, 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{new double[a.sz]}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allocate space for elements, then initialize them (by copying)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&lt;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 ++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)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a.elem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38F7A-E74D-49A6-A35D-7840EF35421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4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constructor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v1(n);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 = v1;	// </a:t>
            </a:r>
            <a:r>
              <a:rPr lang="en-US" sz="2000" i="1" dirty="0"/>
              <a:t>copy using the copy 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			// </a:t>
            </a:r>
            <a:r>
              <a:rPr lang="en-US" sz="2000" i="1" dirty="0"/>
              <a:t>the for loop copies each value from v1 into v2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65512D-58CC-41EA-8CAF-D4B03729A57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57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791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343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7162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477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657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0480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124200" y="4648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4648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4648200" y="487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5715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400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70866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2286000" y="5486401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destructor correctly deletes all elements</a:t>
            </a:r>
            <a:br>
              <a:rPr lang="en-US" altLang="en-US" sz="2400"/>
            </a:br>
            <a:r>
              <a:rPr lang="en-US" altLang="en-US" sz="2400"/>
              <a:t>(once only for each vector)</a:t>
            </a:r>
          </a:p>
        </p:txBody>
      </p:sp>
    </p:spTree>
    <p:extLst>
      <p:ext uri="{BB962C8B-B14F-4D97-AF65-F5344CB8AC3E}">
        <p14:creationId xmlns:p14="http://schemas.microsoft.com/office/powerpoint/2010/main" val="2978220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/>
              <a:t>vector&amp; operator=(const vector&amp; a);</a:t>
            </a:r>
            <a:r>
              <a:rPr lang="en-US" altLang="en-US" sz="2000" dirty="0"/>
              <a:t> // </a:t>
            </a:r>
            <a:r>
              <a:rPr lang="en-US" altLang="en-US" sz="2000" i="1" dirty="0"/>
              <a:t>copy assignment: define copy (below)</a:t>
            </a:r>
            <a:r>
              <a:rPr lang="en-US" altLang="en-US" sz="2000" b="1" dirty="0"/>
              <a:t> 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x=a;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27025-6BD4-4CA3-AF82-E5694A47BB9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962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trike="sngStrike" dirty="0">
                <a:cs typeface="Arial" charset="0"/>
              </a:rPr>
              <a:t> 4 </a:t>
            </a:r>
            <a:r>
              <a:rPr lang="en-US" dirty="0">
                <a:cs typeface="Arial" charset="0"/>
              </a:rPr>
              <a:t> 3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5532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9436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71628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7772400" y="3810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64770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58674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5257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3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7086600" y="4648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58674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80772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74676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8686800" y="3124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61722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4876800" y="3962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48768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4953000" y="3124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5334000" y="3657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5029200" y="4419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1981200" y="5486401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Operator = must copy a</a:t>
            </a:r>
            <a:r>
              <a:rPr lang="en-US" altLang="ja-JP" sz="2400"/>
              <a:t>’s elements</a:t>
            </a:r>
            <a:endParaRPr lang="en-US" altLang="en-US" sz="2400"/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3581400" y="3810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8305800" y="43434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Memory leak? (no)</a:t>
            </a:r>
          </a:p>
        </p:txBody>
      </p:sp>
    </p:spTree>
    <p:extLst>
      <p:ext uri="{BB962C8B-B14F-4D97-AF65-F5344CB8AC3E}">
        <p14:creationId xmlns:p14="http://schemas.microsoft.com/office/powerpoint/2010/main" val="108175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assignment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vector&amp; vector::operator=(const vector&amp; 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// </a:t>
            </a:r>
            <a:r>
              <a:rPr lang="en-US" altLang="en-US" sz="2000" i="1"/>
              <a:t>like copy constructor, but we must deal with old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/>
              <a:t>	// </a:t>
            </a:r>
            <a:r>
              <a:rPr lang="en-US" altLang="en-US" sz="2000" i="1"/>
              <a:t>make a copy of </a:t>
            </a:r>
            <a:r>
              <a:rPr lang="en-US" altLang="en-US" sz="2000" b="1" i="1"/>
              <a:t>a</a:t>
            </a:r>
            <a:r>
              <a:rPr lang="en-US" altLang="en-US" sz="2000" i="1"/>
              <a:t> then replace the current </a:t>
            </a:r>
            <a:r>
              <a:rPr lang="en-US" altLang="en-US" sz="2000" b="1" i="1"/>
              <a:t>sz</a:t>
            </a:r>
            <a:r>
              <a:rPr lang="en-US" altLang="en-US" sz="2000" i="1"/>
              <a:t> and </a:t>
            </a:r>
            <a:r>
              <a:rPr lang="en-US" altLang="en-US" sz="2000" b="1" i="1"/>
              <a:t>elem</a:t>
            </a:r>
            <a:r>
              <a:rPr lang="en-US" altLang="en-US" sz="2000" i="1"/>
              <a:t> with </a:t>
            </a:r>
            <a:r>
              <a:rPr lang="en-US" altLang="en-US" sz="2000" b="1" i="1"/>
              <a:t>a</a:t>
            </a:r>
            <a:r>
              <a:rPr lang="ja-JP" altLang="en-US" sz="2000" i="1"/>
              <a:t>’</a:t>
            </a:r>
            <a:r>
              <a:rPr lang="en-US" altLang="ja-JP" sz="2000" i="1"/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double* p = new double[a.sz];			// </a:t>
            </a:r>
            <a:r>
              <a:rPr lang="en-US" altLang="en-US" sz="2000" i="1"/>
              <a:t>allocate new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for (int i = 0; i&lt;a.sz; ++i) p[i] = a.elem[i];	// </a:t>
            </a:r>
            <a:r>
              <a:rPr lang="en-US" altLang="en-US" sz="2000" i="1"/>
              <a:t>copy elements</a:t>
            </a:r>
            <a:endParaRPr lang="en-US" altLang="en-US" sz="2000" b="1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delete[ ] elem;				// </a:t>
            </a:r>
            <a:r>
              <a:rPr lang="en-US" altLang="en-US" sz="2000" i="1"/>
              <a:t>deallocate old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sz = a.sz;					// </a:t>
            </a:r>
            <a:r>
              <a:rPr lang="en-US" altLang="en-US" sz="2000" i="1"/>
              <a:t>set new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/>
              <a:t>	</a:t>
            </a:r>
            <a:r>
              <a:rPr lang="en-US" altLang="en-US" sz="2000" b="1"/>
              <a:t>elem = p;	</a:t>
            </a:r>
            <a:r>
              <a:rPr lang="en-US" altLang="en-US" sz="2000"/>
              <a:t>				// </a:t>
            </a:r>
            <a:r>
              <a:rPr lang="en-US" altLang="en-US" sz="2000" i="1"/>
              <a:t>set new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	return *this; </a:t>
            </a:r>
            <a:r>
              <a:rPr lang="en-US" altLang="en-US" sz="2000"/>
              <a:t>		</a:t>
            </a:r>
            <a:r>
              <a:rPr lang="en-US" altLang="en-US" sz="2000" b="1"/>
              <a:t>//</a:t>
            </a:r>
            <a:r>
              <a:rPr lang="en-US" altLang="en-US" sz="2000"/>
              <a:t>  </a:t>
            </a:r>
            <a:r>
              <a:rPr lang="en-US" altLang="en-US" sz="2000" i="1"/>
              <a:t>return a self-reference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i="1"/>
              <a:t>				</a:t>
            </a:r>
            <a:r>
              <a:rPr lang="en-US" altLang="en-US" sz="2000" b="1"/>
              <a:t>//</a:t>
            </a:r>
            <a:r>
              <a:rPr lang="en-US" altLang="en-US" sz="2000" b="1" i="1"/>
              <a:t> </a:t>
            </a:r>
            <a:r>
              <a:rPr lang="en-US" altLang="en-US" sz="2000" i="1"/>
              <a:t>The</a:t>
            </a:r>
            <a:r>
              <a:rPr lang="en-US" altLang="en-US" sz="2000" b="1" i="1"/>
              <a:t> this </a:t>
            </a:r>
            <a:r>
              <a:rPr lang="en-US" altLang="en-US" sz="2000" i="1"/>
              <a:t>pointer is explained in Lecture 19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i="1"/>
              <a:t>				</a:t>
            </a:r>
            <a:r>
              <a:rPr lang="en-US" altLang="en-US" sz="2000" b="1"/>
              <a:t>//</a:t>
            </a:r>
            <a:r>
              <a:rPr lang="en-US" altLang="en-US" sz="2000" i="1"/>
              <a:t> and in 17.10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30D3-9E39-431B-813D-FAA3F07DA0A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64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with copy assignment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f(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v1 {6,24,42};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vector v2(4);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v2 = v1;		// </a:t>
            </a:r>
            <a:r>
              <a:rPr lang="en-US" sz="2000" i="1" dirty="0"/>
              <a:t>assignment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65AE74-C553-4659-8A64-049F1D0C8B5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432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8768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4290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2484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562600" y="3581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4 </a:t>
            </a:r>
            <a:r>
              <a:rPr lang="en-US" dirty="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429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21336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2209800" y="4648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37338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733800" y="4876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8580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722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4864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543800" y="4648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7338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38600" y="5334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  <a:r>
              <a:rPr lang="en-US" altLang="en-US" sz="1800" baseline="30000">
                <a:latin typeface="Arial" panose="020B0604020202020204" pitchFamily="34" charset="0"/>
              </a:rPr>
              <a:t>nd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648200" y="4495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r>
              <a:rPr lang="en-US" altLang="en-US" sz="1800" baseline="30000">
                <a:latin typeface="Arial" panose="020B0604020202020204" pitchFamily="34" charset="0"/>
              </a:rPr>
              <a:t>st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1722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4864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800600" y="5486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534400" y="35814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delete[ ]d </a:t>
            </a:r>
            <a:r>
              <a:rPr lang="en-US" altLang="en-US" sz="2000"/>
              <a:t>by</a:t>
            </a:r>
            <a:r>
              <a:rPr lang="en-US" altLang="en-US" sz="2000" b="1"/>
              <a:t> =</a:t>
            </a:r>
          </a:p>
        </p:txBody>
      </p:sp>
      <p:cxnSp>
        <p:nvCxnSpPr>
          <p:cNvPr id="19483" name="AutoShape 27"/>
          <p:cNvCxnSpPr>
            <a:cxnSpLocks noChangeShapeType="1"/>
            <a:stCxn id="19482" idx="1"/>
            <a:endCxn id="19474" idx="0"/>
          </p:cNvCxnSpPr>
          <p:nvPr/>
        </p:nvCxnSpPr>
        <p:spPr bwMode="auto">
          <a:xfrm flipH="1">
            <a:off x="5829300" y="3779838"/>
            <a:ext cx="2705100" cy="868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382000" y="39624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memory Leak</a:t>
            </a:r>
          </a:p>
        </p:txBody>
      </p:sp>
    </p:spTree>
    <p:extLst>
      <p:ext uri="{BB962C8B-B14F-4D97-AF65-F5344CB8AC3E}">
        <p14:creationId xmlns:p14="http://schemas.microsoft.com/office/powerpoint/2010/main" val="180935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Tagging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133600"/>
          </a:xfrm>
        </p:spPr>
        <p:txBody>
          <a:bodyPr/>
          <a:lstStyle/>
          <a:p>
            <a:r>
              <a:rPr lang="lv-LV" sz="2400" dirty="0" smtClean="0">
                <a:hlinkClick r:id="rId2"/>
              </a:rPr>
              <a:t>https</a:t>
            </a:r>
            <a:r>
              <a:rPr lang="lv-LV" sz="2400" dirty="0">
                <a:hlinkClick r:id="rId2"/>
              </a:rPr>
              <a:t>://</a:t>
            </a:r>
            <a:r>
              <a:rPr lang="lv-LV" sz="2400" dirty="0" smtClean="0">
                <a:hlinkClick r:id="rId2"/>
              </a:rPr>
              <a:t>stackoverflow.com/questions/18216991/create-a-tag-in-a-github-repository</a:t>
            </a:r>
            <a:endParaRPr lang="en-US" sz="2400" dirty="0" smtClean="0"/>
          </a:p>
          <a:p>
            <a:r>
              <a:rPr lang="lv-LV" sz="2400" dirty="0" smtClean="0">
                <a:hlinkClick r:id="rId3"/>
              </a:rPr>
              <a:t>https</a:t>
            </a:r>
            <a:r>
              <a:rPr lang="lv-LV" sz="2400" dirty="0">
                <a:hlinkClick r:id="rId3"/>
              </a:rPr>
              <a:t>://devconnected.com/how-to-delete-local-and-remote-tags-on-git</a:t>
            </a:r>
            <a:r>
              <a:rPr lang="lv-LV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lv-LV" sz="2400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4038600"/>
            <a:ext cx="10058400" cy="2495550"/>
          </a:xfrm>
        </p:spPr>
        <p:txBody>
          <a:bodyPr/>
          <a:lstStyle/>
          <a:p>
            <a:r>
              <a:rPr lang="en-US" dirty="0" smtClean="0"/>
              <a:t>Add tag from command line (current </a:t>
            </a:r>
            <a:r>
              <a:rPr lang="en-US" dirty="0" err="1" smtClean="0"/>
              <a:t>branch+commit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submit-lab2-1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--tags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Deleting tags: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tag -d &lt;tag_name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--delete origin submit-lab-1</a:t>
            </a:r>
          </a:p>
          <a:p>
            <a:pPr marL="0" indent="0">
              <a:buNone/>
            </a:pP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55" y="1676400"/>
            <a:ext cx="4821759" cy="2114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829800" y="2895600"/>
            <a:ext cx="914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8771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Copy terminology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Shallow copy: copy only a pointer so that the two pointers now refer to the same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What pointers and references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Deep copy: copy what the pointer points to so that the two pointers now each refer to a distinct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What </a:t>
            </a:r>
            <a:r>
              <a:rPr lang="en-US" altLang="en-US" sz="2000" b="1" dirty="0">
                <a:ea typeface="Times New Roman" pitchFamily="18" charset="0"/>
              </a:rPr>
              <a:t>vector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string</a:t>
            </a:r>
            <a:r>
              <a:rPr lang="en-US" altLang="en-US" sz="2000" dirty="0">
                <a:ea typeface="Times New Roman" pitchFamily="18" charset="0"/>
              </a:rPr>
              <a:t>, etc. 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Requires copy constructors and copy assignments for container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Must copy </a:t>
            </a:r>
            <a:r>
              <a:rPr lang="en-US" altLang="ja-JP" sz="2000" dirty="0">
                <a:ea typeface="MS PGothic" pitchFamily="34" charset="-128"/>
              </a:rPr>
              <a:t>“all the way down” if there are more levels in the object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E17C9-5BBA-4884-9A98-4F5AAAD618B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4384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648200" y="4648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429000" y="5715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391400" y="4648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9525000" y="4572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715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9372600" y="579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0574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 rot="10800000" flipV="1">
            <a:off x="6629400" y="5715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y: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077200" y="5791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y: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971800" y="5715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y: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8305800" y="45720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x: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7010400" y="4648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3352800" y="46482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Copy of x:</a:t>
            </a: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2819400" y="4876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3733800" y="4876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7543800" y="48768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 flipH="1">
            <a:off x="9677400" y="48006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209800" y="63246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Shallow copy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7086600" y="63246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428879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Deep and shallow copy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vector&lt;int&gt; v1 {2,4};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vector&lt;int&gt; v2 = v1;	// </a:t>
            </a:r>
            <a:r>
              <a:rPr lang="en-US" altLang="en-US" sz="2000" i="1" dirty="0"/>
              <a:t>deep copy (</a:t>
            </a:r>
            <a:r>
              <a:rPr lang="en-US" altLang="en-US" sz="2000" b="1" i="1" dirty="0"/>
              <a:t>v2</a:t>
            </a:r>
            <a:r>
              <a:rPr lang="en-US" altLang="en-US" sz="2000" i="1" dirty="0"/>
              <a:t> gets its own copy of </a:t>
            </a:r>
            <a:r>
              <a:rPr lang="en-US" altLang="en-US" sz="2000" b="1" i="1" dirty="0"/>
              <a:t>v1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s elements)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v2[0] = 3;		// </a:t>
            </a:r>
            <a:r>
              <a:rPr lang="en-US" altLang="en-US" sz="2000" b="1" i="1" dirty="0"/>
              <a:t>v1[0] </a:t>
            </a:r>
            <a:r>
              <a:rPr lang="en-US" altLang="en-US" sz="2000" i="1" dirty="0"/>
              <a:t>is still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7086B-1801-433B-ADBF-55300DFC7FD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8915400" y="4648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9 </a:t>
            </a:r>
            <a:r>
              <a:rPr lang="en-US" dirty="0">
                <a:latin typeface="Arial" charset="0"/>
                <a:cs typeface="Arial" charset="0"/>
              </a:rPr>
              <a:t>  7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79248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73152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8458200" y="4724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600200" y="4648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b = 9; </a:t>
            </a:r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&amp; r1 = b;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&amp; r2 = r1;	//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shallow copy 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refers to the same variable as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r1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r2 = 7;		//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becomes 7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5638800" y="2819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086600" y="3657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8915400" y="2743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4419600" y="2895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v1: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7696200" y="28194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v2: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6019800" y="3048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 flipH="1">
            <a:off x="9220200" y="30480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21" name="Rectangle 25"/>
          <p:cNvSpPr>
            <a:spLocks noChangeArrowheads="1"/>
          </p:cNvSpPr>
          <p:nvPr/>
        </p:nvSpPr>
        <p:spPr bwMode="auto">
          <a:xfrm>
            <a:off x="6324600" y="3657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22" name="Rectangle 26"/>
          <p:cNvSpPr>
            <a:spLocks noChangeArrowheads="1"/>
          </p:cNvSpPr>
          <p:nvPr/>
        </p:nvSpPr>
        <p:spPr bwMode="auto">
          <a:xfrm>
            <a:off x="9677400" y="4191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8915400" y="4191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trike="sngStrike" dirty="0">
                <a:latin typeface="Arial" charset="0"/>
                <a:cs typeface="Arial" charset="0"/>
              </a:rPr>
              <a:t> 2 </a:t>
            </a:r>
            <a:r>
              <a:rPr lang="en-US" dirty="0">
                <a:latin typeface="Arial" charset="0"/>
                <a:cs typeface="Arial" charset="0"/>
              </a:rPr>
              <a:t> 3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4953000" y="2819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8229600" y="2743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815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Consider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vector fill(istream&amp; is)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 res;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for (double x; is&gt;&gt;x; ) </a:t>
            </a:r>
            <a:r>
              <a:rPr lang="en-US" sz="2000" b="1" dirty="0" err="1"/>
              <a:t>res.push_back</a:t>
            </a:r>
            <a:r>
              <a:rPr lang="en-US" sz="2000" b="1" dirty="0"/>
              <a:t>(x);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return res;	// </a:t>
            </a:r>
            <a:r>
              <a:rPr lang="en-US" sz="2000" i="1" dirty="0"/>
              <a:t>returning a copy of res could be expensive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			// </a:t>
            </a:r>
            <a:r>
              <a:rPr lang="en-US" sz="2000" i="1" dirty="0"/>
              <a:t>returning a copy of res would be silly!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}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 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void use()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 </a:t>
            </a:r>
            <a:r>
              <a:rPr lang="en-US" sz="2000" b="1" dirty="0" err="1"/>
              <a:t>vec</a:t>
            </a:r>
            <a:r>
              <a:rPr lang="en-US" sz="2000" b="1" dirty="0"/>
              <a:t> = fill(</a:t>
            </a:r>
            <a:r>
              <a:rPr lang="en-US" sz="2000" b="1" dirty="0" err="1"/>
              <a:t>cin</a:t>
            </a:r>
            <a:r>
              <a:rPr lang="en-US" sz="2000" b="1" dirty="0"/>
              <a:t>);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// </a:t>
            </a:r>
            <a:r>
              <a:rPr lang="en-GB" sz="2000" i="1" dirty="0"/>
              <a:t>… use </a:t>
            </a:r>
            <a:r>
              <a:rPr lang="en-GB" sz="2000" i="1" dirty="0" err="1"/>
              <a:t>vec</a:t>
            </a:r>
            <a:r>
              <a:rPr lang="en-GB" sz="2000" i="1" dirty="0"/>
              <a:t> …</a:t>
            </a:r>
            <a:endParaRPr lang="en-US" sz="2000" i="1" dirty="0"/>
          </a:p>
          <a:p>
            <a:pPr marL="457200" lvl="1" indent="0">
              <a:buNone/>
              <a:defRPr/>
            </a:pPr>
            <a:r>
              <a:rPr lang="en-US" sz="2000" b="1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4050B9-AA69-4114-A217-ABF158B2B52B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19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we want: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Before </a:t>
            </a:r>
            <a:r>
              <a:rPr lang="en-US" b="1" dirty="0"/>
              <a:t>return res; </a:t>
            </a:r>
            <a:r>
              <a:rPr lang="en-US" dirty="0"/>
              <a:t>in </a:t>
            </a:r>
            <a:r>
              <a:rPr lang="en-US" b="1" dirty="0"/>
              <a:t>fill()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342900" lvl="1" indent="-342900">
              <a:buClr>
                <a:schemeClr val="hlink"/>
              </a:buClr>
              <a:defRPr/>
            </a:pPr>
            <a:endParaRPr lang="en-US" sz="1200" dirty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/>
              <a:t>After </a:t>
            </a:r>
            <a:r>
              <a:rPr lang="en-US" b="1" dirty="0"/>
              <a:t>return res; </a:t>
            </a:r>
            <a:endParaRPr lang="en-US" b="1" dirty="0" smtClean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 smtClean="0"/>
              <a:t>(</a:t>
            </a:r>
            <a:r>
              <a:rPr lang="en-US" dirty="0"/>
              <a:t>after </a:t>
            </a:r>
            <a:r>
              <a:rPr lang="en-US" b="1" dirty="0"/>
              <a:t>vector </a:t>
            </a:r>
            <a:r>
              <a:rPr lang="en-US" b="1" dirty="0" err="1"/>
              <a:t>vec</a:t>
            </a:r>
            <a:r>
              <a:rPr lang="en-US" b="1" dirty="0"/>
              <a:t> = fill(</a:t>
            </a:r>
            <a:r>
              <a:rPr lang="en-US" b="1" dirty="0" err="1"/>
              <a:t>cin</a:t>
            </a:r>
            <a:r>
              <a:rPr lang="en-US" b="1" dirty="0"/>
              <a:t>); 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74910-BDAA-42A9-90EF-54C4E05E7E5F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0" y="1905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uninitialized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76200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83058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7010400" y="1981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vec: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7086600" y="2971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res: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86106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96774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103632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11049000" y="29718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7" name="Rectangle 4"/>
          <p:cNvSpPr>
            <a:spLocks noChangeArrowheads="1"/>
          </p:cNvSpPr>
          <p:nvPr/>
        </p:nvSpPr>
        <p:spPr bwMode="auto">
          <a:xfrm>
            <a:off x="7772400" y="4343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568" name="Rectangle 6"/>
          <p:cNvSpPr>
            <a:spLocks noChangeArrowheads="1"/>
          </p:cNvSpPr>
          <p:nvPr/>
        </p:nvSpPr>
        <p:spPr bwMode="auto">
          <a:xfrm>
            <a:off x="8458200" y="43434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69" name="Rectangle 9"/>
          <p:cNvSpPr>
            <a:spLocks noChangeArrowheads="1"/>
          </p:cNvSpPr>
          <p:nvPr/>
        </p:nvSpPr>
        <p:spPr bwMode="auto">
          <a:xfrm>
            <a:off x="7772400" y="5410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570" name="Rectangle 10"/>
          <p:cNvSpPr>
            <a:spLocks noChangeArrowheads="1"/>
          </p:cNvSpPr>
          <p:nvPr/>
        </p:nvSpPr>
        <p:spPr bwMode="auto">
          <a:xfrm>
            <a:off x="8458200" y="54102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nullptr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7162800" y="4419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vec:</a:t>
            </a:r>
          </a:p>
        </p:txBody>
      </p:sp>
      <p:sp>
        <p:nvSpPr>
          <p:cNvPr id="23572" name="Text Box 12"/>
          <p:cNvSpPr txBox="1">
            <a:spLocks noChangeArrowheads="1"/>
          </p:cNvSpPr>
          <p:nvPr/>
        </p:nvSpPr>
        <p:spPr bwMode="auto">
          <a:xfrm>
            <a:off x="7239000" y="5410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res:</a:t>
            </a:r>
          </a:p>
        </p:txBody>
      </p:sp>
      <p:sp>
        <p:nvSpPr>
          <p:cNvPr id="23573" name="Line 13"/>
          <p:cNvSpPr>
            <a:spLocks noChangeShapeType="1"/>
          </p:cNvSpPr>
          <p:nvPr/>
        </p:nvSpPr>
        <p:spPr bwMode="auto">
          <a:xfrm flipV="1">
            <a:off x="8763000" y="32004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47961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Constructor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 move operations to “steal” representation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sz="2000" b="1" dirty="0"/>
              <a:t>class vector {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 int </a:t>
            </a:r>
            <a:r>
              <a:rPr lang="en-US" sz="2000" b="1" dirty="0" err="1"/>
              <a:t>sz</a:t>
            </a:r>
            <a:r>
              <a:rPr lang="en-US" sz="2000" b="1" dirty="0"/>
              <a:t>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 double* </a:t>
            </a:r>
            <a:r>
              <a:rPr lang="en-US" sz="2000" b="1" dirty="0" err="1"/>
              <a:t>elem</a:t>
            </a:r>
            <a:r>
              <a:rPr lang="en-US" sz="2000" b="1" dirty="0"/>
              <a:t>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public: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 vector(vector&amp;&amp;);                        // </a:t>
            </a:r>
            <a:r>
              <a:rPr lang="en-US" sz="2000" dirty="0"/>
              <a:t>move constructor: “steal” the elements</a:t>
            </a:r>
          </a:p>
          <a:p>
            <a:pPr marL="457200" lvl="1" indent="0">
              <a:buNone/>
              <a:defRPr/>
            </a:pP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     vector&amp; operator=(vector&amp;&amp;);  // </a:t>
            </a:r>
            <a:r>
              <a:rPr lang="en-GB" sz="2000" dirty="0"/>
              <a:t>move assignment:</a:t>
            </a:r>
            <a:br>
              <a:rPr lang="en-GB" sz="2000" dirty="0"/>
            </a:br>
            <a:r>
              <a:rPr lang="en-GB" sz="2000" dirty="0"/>
              <a:t>				          //   destroy target and “steal” </a:t>
            </a:r>
            <a:r>
              <a:rPr lang="en-US" sz="2000" dirty="0"/>
              <a:t>the elements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     // </a:t>
            </a:r>
            <a:r>
              <a:rPr lang="en-GB" sz="2000" dirty="0"/>
              <a:t>. . .</a:t>
            </a:r>
            <a:r>
              <a:rPr lang="en-US" sz="2000" dirty="0"/>
              <a:t> 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};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12937B-C17D-4DC4-929E-8B8139D16EA9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24582" name="Straight Arrow Connector 6"/>
          <p:cNvCxnSpPr>
            <a:cxnSpLocks noChangeShapeType="1"/>
          </p:cNvCxnSpPr>
          <p:nvPr/>
        </p:nvCxnSpPr>
        <p:spPr bwMode="auto">
          <a:xfrm flipH="1">
            <a:off x="4114800" y="2514600"/>
            <a:ext cx="2438400" cy="16002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Arrow Connector 7"/>
          <p:cNvCxnSpPr>
            <a:cxnSpLocks noChangeShapeType="1"/>
          </p:cNvCxnSpPr>
          <p:nvPr/>
        </p:nvCxnSpPr>
        <p:spPr bwMode="auto">
          <a:xfrm flipH="1">
            <a:off x="5181600" y="2514600"/>
            <a:ext cx="1371600" cy="22860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6553201" y="2362200"/>
            <a:ext cx="227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&amp;&amp; indicates “move”</a:t>
            </a:r>
          </a:p>
        </p:txBody>
      </p:sp>
    </p:spTree>
    <p:extLst>
      <p:ext uri="{BB962C8B-B14F-4D97-AF65-F5344CB8AC3E}">
        <p14:creationId xmlns:p14="http://schemas.microsoft.com/office/powerpoint/2010/main" val="3612971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implementation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/>
          </a:p>
          <a:p>
            <a:pPr marL="0" indent="0">
              <a:buNone/>
            </a:pPr>
            <a:r>
              <a:rPr lang="en-US" altLang="en-US" sz="2000" b="1"/>
              <a:t>vector::vector(vector&amp;&amp; a)	// </a:t>
            </a:r>
            <a:r>
              <a:rPr lang="en-US" altLang="en-US" sz="2000" i="1"/>
              <a:t>move constructor</a:t>
            </a:r>
          </a:p>
          <a:p>
            <a:pPr marL="0" indent="0">
              <a:buNone/>
            </a:pPr>
            <a:r>
              <a:rPr lang="en-US" altLang="en-US" sz="2000" b="1"/>
              <a:t>   :sz{a.sz}, elem{a.elem}	//</a:t>
            </a:r>
            <a:r>
              <a:rPr lang="en-GB" altLang="en-US" sz="2000"/>
              <a:t> </a:t>
            </a:r>
            <a:r>
              <a:rPr lang="en-GB" altLang="en-US" sz="2000" i="1"/>
              <a:t>copy a’s elem and sz</a:t>
            </a:r>
            <a:endParaRPr lang="en-US" altLang="en-US" sz="2000" i="1"/>
          </a:p>
          <a:p>
            <a:pPr marL="0" indent="0">
              <a:buNone/>
            </a:pPr>
            <a:r>
              <a:rPr lang="en-US" altLang="en-US" sz="2000" b="1"/>
              <a:t>{</a:t>
            </a:r>
          </a:p>
          <a:p>
            <a:pPr marL="0" indent="0">
              <a:buNone/>
            </a:pPr>
            <a:r>
              <a:rPr lang="en-US" altLang="en-US" sz="2000" b="1"/>
              <a:t>   a.sz = 0;               	//</a:t>
            </a:r>
            <a:r>
              <a:rPr lang="en-GB" altLang="en-US" sz="2000"/>
              <a:t> </a:t>
            </a:r>
            <a:r>
              <a:rPr lang="en-GB" altLang="en-US" sz="2000" i="1"/>
              <a:t>make a the empty vector</a:t>
            </a:r>
            <a:endParaRPr lang="en-US" altLang="en-US" sz="2000" b="1" i="1"/>
          </a:p>
          <a:p>
            <a:pPr marL="0" indent="0">
              <a:buNone/>
            </a:pPr>
            <a:r>
              <a:rPr lang="en-US" altLang="en-US" sz="2000" b="1"/>
              <a:t>   a.elem = nullptr;</a:t>
            </a:r>
          </a:p>
          <a:p>
            <a:pPr marL="0" indent="0">
              <a:buNone/>
            </a:pPr>
            <a:r>
              <a:rPr lang="en-US" altLang="en-US" sz="2000" b="1"/>
              <a:t>}</a:t>
            </a:r>
          </a:p>
          <a:p>
            <a:pPr marL="0" indent="0">
              <a:buNone/>
            </a:pPr>
            <a:r>
              <a:rPr lang="en-US" altLang="en-US" sz="2000" b="1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C7D2EB-CDA9-443D-813D-4402732E7914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57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b="1" dirty="0"/>
              <a:t> </a:t>
            </a:r>
          </a:p>
          <a:p>
            <a:pPr marL="0" indent="0">
              <a:buNone/>
              <a:defRPr/>
            </a:pPr>
            <a:r>
              <a:rPr lang="en-US" sz="2000" b="1" dirty="0"/>
              <a:t>vector&amp; vector::operator=(vector&amp;&amp; a)	// </a:t>
            </a:r>
            <a:r>
              <a:rPr lang="en-US" sz="2000" i="1" dirty="0"/>
              <a:t>move assignment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i="1" dirty="0"/>
              <a:t>{</a:t>
            </a:r>
          </a:p>
          <a:p>
            <a:pPr marL="0" indent="0">
              <a:buNone/>
              <a:defRPr/>
            </a:pPr>
            <a:r>
              <a:rPr lang="en-US" sz="2000" b="1" dirty="0"/>
              <a:t>     delete[] </a:t>
            </a:r>
            <a:r>
              <a:rPr lang="en-US" sz="2000" b="1" dirty="0" err="1"/>
              <a:t>elem</a:t>
            </a:r>
            <a:r>
              <a:rPr lang="en-US" sz="2000" b="1" dirty="0"/>
              <a:t>;		// </a:t>
            </a:r>
            <a:r>
              <a:rPr lang="en-GB" sz="2000" i="1" dirty="0" err="1"/>
              <a:t>deallocate</a:t>
            </a:r>
            <a:r>
              <a:rPr lang="en-GB" sz="2000" i="1" dirty="0"/>
              <a:t> old space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elem</a:t>
            </a:r>
            <a:r>
              <a:rPr lang="en-US" sz="2000" b="1" dirty="0"/>
              <a:t> = </a:t>
            </a:r>
            <a:r>
              <a:rPr lang="en-US" sz="2000" b="1" dirty="0" err="1"/>
              <a:t>a.elem</a:t>
            </a:r>
            <a:r>
              <a:rPr lang="en-US" sz="2000" b="1" dirty="0"/>
              <a:t>; 	//</a:t>
            </a:r>
            <a:r>
              <a:rPr lang="en-GB" sz="2000" dirty="0"/>
              <a:t> </a:t>
            </a:r>
            <a:r>
              <a:rPr lang="en-GB" sz="2000" i="1" dirty="0"/>
              <a:t>copy a’s </a:t>
            </a:r>
            <a:r>
              <a:rPr lang="en-GB" sz="2000" i="1" dirty="0" err="1"/>
              <a:t>elem</a:t>
            </a:r>
            <a:r>
              <a:rPr lang="en-GB" sz="2000" i="1" dirty="0"/>
              <a:t> and </a:t>
            </a:r>
            <a:r>
              <a:rPr lang="en-GB" sz="2000" i="1" dirty="0" err="1"/>
              <a:t>sz</a:t>
            </a:r>
            <a:endParaRPr lang="en-US" sz="2000" i="1" dirty="0"/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sz</a:t>
            </a:r>
            <a:r>
              <a:rPr lang="en-US" sz="2000" b="1" dirty="0"/>
              <a:t> = a.sz;</a:t>
            </a:r>
          </a:p>
          <a:p>
            <a:pPr marL="0" indent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/>
              <a:t>a.elem</a:t>
            </a:r>
            <a:r>
              <a:rPr lang="en-US" sz="2000" b="1" dirty="0"/>
              <a:t> = nullptr;	//</a:t>
            </a:r>
            <a:r>
              <a:rPr lang="en-GB" sz="2000" dirty="0"/>
              <a:t> </a:t>
            </a:r>
            <a:r>
              <a:rPr lang="en-GB" sz="2000" i="1" dirty="0"/>
              <a:t>make a the empty vector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dirty="0"/>
              <a:t>     a.sz = 0;</a:t>
            </a:r>
          </a:p>
          <a:p>
            <a:pPr marL="0" indent="0">
              <a:buNone/>
              <a:defRPr/>
            </a:pPr>
            <a:r>
              <a:rPr lang="en-US" sz="2000" b="1" dirty="0"/>
              <a:t>     return *this;       	// </a:t>
            </a:r>
            <a:r>
              <a:rPr lang="en-GB" sz="2000" i="1" dirty="0"/>
              <a:t>return a self-reference (see §17.10)</a:t>
            </a:r>
            <a:endParaRPr lang="en-US" sz="2000" b="1" i="1" dirty="0"/>
          </a:p>
          <a:p>
            <a:pPr marL="0" indent="0">
              <a:buNone/>
              <a:defRPr/>
            </a:pPr>
            <a:r>
              <a:rPr lang="en-US" sz="2000" b="1" i="1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80D2DA-485A-4341-AA19-7DF9894201B6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6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Essential operations 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Constructors from one or more arguments</a:t>
            </a:r>
          </a:p>
          <a:p>
            <a:r>
              <a:rPr lang="en-US" altLang="en-US"/>
              <a:t>Default constructor</a:t>
            </a:r>
          </a:p>
          <a:p>
            <a:endParaRPr lang="en-US" altLang="en-US"/>
          </a:p>
          <a:p>
            <a:r>
              <a:rPr lang="en-US" altLang="en-US"/>
              <a:t>Copy constructor (copy object of same type)</a:t>
            </a:r>
          </a:p>
          <a:p>
            <a:r>
              <a:rPr lang="en-US" altLang="en-US"/>
              <a:t>Copy assignment (copy object of same type) </a:t>
            </a:r>
          </a:p>
          <a:p>
            <a:r>
              <a:rPr lang="en-US" altLang="en-US"/>
              <a:t>Move constructor (move object of same type)</a:t>
            </a:r>
          </a:p>
          <a:p>
            <a:r>
              <a:rPr lang="en-US" altLang="en-US"/>
              <a:t>Move assignment (move object of same type)</a:t>
            </a:r>
          </a:p>
          <a:p>
            <a:r>
              <a:rPr lang="en-US" altLang="en-US"/>
              <a:t>Destructor </a:t>
            </a:r>
          </a:p>
          <a:p>
            <a:endParaRPr lang="en-US" altLang="en-US"/>
          </a:p>
          <a:p>
            <a:r>
              <a:rPr lang="en-US" altLang="en-US"/>
              <a:t>If you define one of the last 5, define them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9AAB82-72C7-49B2-8CBB-16BB3F769D6C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4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(primitive access)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very simplified vector of doubles: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v(10);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 ugly: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(int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  <a:r>
              <a:rPr lang="en-US" alt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en-US" altLang="ja-JP" sz="2000" i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’re used to this: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7F6A3-727E-47B7-9AA3-E66DC24450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60198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6294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7239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7848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84582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90678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96774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0287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54102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0896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34290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4038600" y="41910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42672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6157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(we could use pointers for access)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very simplified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explicit vector(int s) :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{s},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{new double[s]} { }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double* operator[ ](int n) { return &amp;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 }  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access: return pointer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works, but still too ugly: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*v[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*(v[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that is, return a pointer to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element, and dereference 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*v[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869" name="Rectangle 17"/>
          <p:cNvSpPr>
            <a:spLocks noChangeArrowheads="1"/>
          </p:cNvSpPr>
          <p:nvPr/>
        </p:nvSpPr>
        <p:spPr bwMode="auto">
          <a:xfrm>
            <a:off x="62484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68580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7467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8077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86868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92964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6875" name="Rectangle 23"/>
          <p:cNvSpPr>
            <a:spLocks noChangeArrowheads="1"/>
          </p:cNvSpPr>
          <p:nvPr/>
        </p:nvSpPr>
        <p:spPr bwMode="auto">
          <a:xfrm>
            <a:off x="99060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6876" name="Rectangle 24"/>
          <p:cNvSpPr>
            <a:spLocks noChangeArrowheads="1"/>
          </p:cNvSpPr>
          <p:nvPr/>
        </p:nvSpPr>
        <p:spPr bwMode="auto">
          <a:xfrm>
            <a:off x="10515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6877" name="Rectangle 25"/>
          <p:cNvSpPr>
            <a:spLocks noChangeArrowheads="1"/>
          </p:cNvSpPr>
          <p:nvPr/>
        </p:nvSpPr>
        <p:spPr bwMode="auto">
          <a:xfrm>
            <a:off x="56388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6878" name="Rectangle 26"/>
          <p:cNvSpPr>
            <a:spLocks noChangeArrowheads="1"/>
          </p:cNvSpPr>
          <p:nvPr/>
        </p:nvSpPr>
        <p:spPr bwMode="auto">
          <a:xfrm>
            <a:off x="11125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6879" name="Rectangle 27"/>
          <p:cNvSpPr>
            <a:spLocks noChangeArrowheads="1"/>
          </p:cNvSpPr>
          <p:nvPr/>
        </p:nvSpPr>
        <p:spPr bwMode="auto">
          <a:xfrm>
            <a:off x="36576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6880" name="Rectangle 28"/>
          <p:cNvSpPr>
            <a:spLocks noChangeArrowheads="1"/>
          </p:cNvSpPr>
          <p:nvPr/>
        </p:nvSpPr>
        <p:spPr bwMode="auto"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81" name="Line 29"/>
          <p:cNvSpPr>
            <a:spLocks noChangeShapeType="1"/>
          </p:cNvSpPr>
          <p:nvPr/>
        </p:nvSpPr>
        <p:spPr bwMode="auto">
          <a:xfrm>
            <a:off x="4495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996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vs. Windows Line Endings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for Windows installer has default option: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core.autocrlf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Linux-style line endings ('\n' = LF) silently convert to Windows-style line endings: ('\r\n' = CRLF). </a:t>
            </a:r>
            <a:br>
              <a:rPr lang="en-US" sz="2400" dirty="0" smtClean="0"/>
            </a:br>
            <a:r>
              <a:rPr lang="en-US" sz="2400" dirty="0" smtClean="0"/>
              <a:t>And vice versa.</a:t>
            </a:r>
          </a:p>
        </p:txBody>
      </p:sp>
      <p:pic>
        <p:nvPicPr>
          <p:cNvPr id="1026" name="Picture 2" descr="http://cloud.atechmedia.com/screenshots/Git%20Windows%20Install%20Line%20End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0482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05426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2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Vector </a:t>
            </a:r>
            <a:r>
              <a:rPr lang="en-US" altLang="en-US" sz="3200"/>
              <a:t>(we use references for access)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a very simplified</a:t>
            </a:r>
            <a:r>
              <a:rPr lang="en-US" altLang="en-US" sz="2000" b="1" i="1" dirty="0"/>
              <a:t> vector </a:t>
            </a:r>
            <a:r>
              <a:rPr lang="en-US" altLang="en-US" sz="2000" i="1" dirty="0"/>
              <a:t>of </a:t>
            </a:r>
            <a:r>
              <a:rPr lang="en-US" altLang="en-US" sz="2000" b="1" i="1" dirty="0"/>
              <a:t>double</a:t>
            </a:r>
            <a:r>
              <a:rPr lang="en-US" altLang="en-US" sz="2000" i="1" dirty="0"/>
              <a:t>s</a:t>
            </a:r>
            <a:r>
              <a:rPr lang="en-US" altLang="en-US" sz="2000" b="1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vector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;		// </a:t>
            </a:r>
            <a:r>
              <a:rPr lang="en-US" altLang="en-US" sz="2000" i="1" dirty="0"/>
              <a:t>the size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double*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pointer to elements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explicit vector(int s) :</a:t>
            </a:r>
            <a:r>
              <a:rPr lang="en-US" altLang="en-US" sz="2000" b="1" dirty="0" err="1"/>
              <a:t>sz</a:t>
            </a:r>
            <a:r>
              <a:rPr lang="en-US" altLang="en-US" sz="2000" b="1" dirty="0"/>
              <a:t>{s},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{new double[s]} { }	// </a:t>
            </a:r>
            <a:r>
              <a:rPr lang="en-US" altLang="en-US" sz="2000" i="1" dirty="0"/>
              <a:t>constructor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double&amp; operator[ ](int n) { return </a:t>
            </a:r>
            <a:r>
              <a:rPr lang="en-US" altLang="en-US" sz="2000" b="1" dirty="0" err="1"/>
              <a:t>elem</a:t>
            </a:r>
            <a:r>
              <a:rPr lang="en-US" altLang="en-US" sz="2000" b="1" dirty="0"/>
              <a:t>[n]; }  // </a:t>
            </a:r>
            <a:r>
              <a:rPr lang="en-US" altLang="en-US" sz="2000" i="1" dirty="0"/>
              <a:t>access: return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vector v(10);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=0;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&lt;</a:t>
            </a:r>
            <a:r>
              <a:rPr lang="en-US" altLang="en-US" sz="2000" b="1" dirty="0" err="1"/>
              <a:t>v.size</a:t>
            </a:r>
            <a:r>
              <a:rPr lang="en-US" altLang="en-US" sz="2000" b="1" dirty="0"/>
              <a:t>(); ++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) {	// </a:t>
            </a:r>
            <a:r>
              <a:rPr lang="en-US" altLang="en-US" sz="2000" i="1" dirty="0"/>
              <a:t>works and looks right!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v[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;			// </a:t>
            </a:r>
            <a:r>
              <a:rPr lang="en-US" altLang="en-US" sz="2000" b="1" i="1" dirty="0"/>
              <a:t>v[</a:t>
            </a:r>
            <a:r>
              <a:rPr lang="en-US" altLang="en-US" sz="2000" b="1" i="1" dirty="0" err="1"/>
              <a:t>i</a:t>
            </a:r>
            <a:r>
              <a:rPr lang="en-US" altLang="en-US" sz="2000" b="1" i="1" dirty="0"/>
              <a:t>] </a:t>
            </a:r>
            <a:r>
              <a:rPr lang="en-US" altLang="en-US" sz="2000" i="1" dirty="0"/>
              <a:t>returns a reference to the </a:t>
            </a:r>
            <a:r>
              <a:rPr lang="en-US" altLang="en-US" sz="2000" i="1" dirty="0" err="1"/>
              <a:t>i</a:t>
            </a:r>
            <a:r>
              <a:rPr lang="en-US" altLang="en-US" sz="2000" i="1" baseline="30000" dirty="0" err="1"/>
              <a:t>th</a:t>
            </a:r>
            <a:r>
              <a:rPr lang="en-US" altLang="en-US" sz="2000" i="1" dirty="0"/>
              <a:t> element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v[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60879C-BB3B-4983-B31F-F1B90B79FE0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953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562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6172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3.0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6781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4.0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7391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5.0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80010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6.0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86106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7.0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9220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8.0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43434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0.0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9829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9.0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23622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971800" y="5791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32004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5350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But we don</a:t>
            </a:r>
            <a:r>
              <a:rPr lang="en-US" altLang="ja-JP" dirty="0">
                <a:ea typeface="ＭＳ Ｐゴシック" pitchFamily="34" charset="-128"/>
              </a:rPr>
              <a:t>’t just want vector of double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want vectors with element types we specify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vector&lt;double&gt;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vector&lt;int&gt;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vector&lt;Month&gt;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vector&lt;Record*&gt;			// </a:t>
            </a:r>
            <a:r>
              <a:rPr lang="en-US" altLang="en-US" sz="2000" i="1" dirty="0">
                <a:ea typeface="Times New Roman" pitchFamily="18" charset="0"/>
              </a:rPr>
              <a:t>vector of pointers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vector&lt;vector&lt;Record&gt;&gt;		// </a:t>
            </a:r>
            <a:r>
              <a:rPr lang="en-US" altLang="en-US" sz="2000" i="1" dirty="0">
                <a:ea typeface="Times New Roman" pitchFamily="18" charset="0"/>
              </a:rPr>
              <a:t>vector of vectors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vector&lt;char&gt;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must make the element type a parameter to </a:t>
            </a:r>
            <a:r>
              <a:rPr lang="en-US" altLang="en-US" b="1" dirty="0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ＭＳ Ｐゴシック" pitchFamily="34" charset="-128"/>
              </a:rPr>
              <a:t>vector </a:t>
            </a:r>
            <a:r>
              <a:rPr lang="en-US" altLang="en-US" dirty="0">
                <a:ea typeface="ＭＳ Ｐゴシック" pitchFamily="34" charset="-128"/>
              </a:rPr>
              <a:t>must be able to take both built-in types and user-defined types as element types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This is not some magic reserved for the compiler; we can define our own parameterized types, called </a:t>
            </a:r>
            <a:r>
              <a:rPr lang="en-US" altLang="ja-JP" dirty="0">
                <a:ea typeface="ＭＳ Ｐゴシック" pitchFamily="34" charset="-128"/>
              </a:rPr>
              <a:t>“templates”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F13F4A-911D-41C9-9FBB-A63590B11AB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0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The basis for generic programming in C++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Sometimes called </a:t>
            </a:r>
            <a:r>
              <a:rPr lang="en-US" altLang="ja-JP" sz="2000" dirty="0">
                <a:ea typeface="ＭＳ Ｐゴシック" pitchFamily="34" charset="-128"/>
              </a:rPr>
              <a:t>“parametric polymorphism”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Parameterization of types (and functions) by types (and integers)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Unsurpassed flexibility and performance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Used where performance is essential (</a:t>
            </a:r>
            <a:r>
              <a:rPr lang="en-US" altLang="en-US" sz="1800" i="1" dirty="0">
                <a:ea typeface="Times New Roman" pitchFamily="18" charset="0"/>
              </a:rPr>
              <a:t>e.g.,</a:t>
            </a:r>
            <a:r>
              <a:rPr lang="en-US" altLang="en-US" sz="1800" dirty="0">
                <a:ea typeface="Times New Roman" pitchFamily="18" charset="0"/>
              </a:rPr>
              <a:t> hard real time and </a:t>
            </a:r>
            <a:r>
              <a:rPr lang="en-US" altLang="en-US" sz="1800" dirty="0" err="1">
                <a:ea typeface="Times New Roman" pitchFamily="18" charset="0"/>
              </a:rPr>
              <a:t>numerics</a:t>
            </a:r>
            <a:r>
              <a:rPr lang="en-US" altLang="en-US" sz="1800" dirty="0">
                <a:ea typeface="Times New Roman" pitchFamily="18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Used where flexibility is essential (</a:t>
            </a:r>
            <a:r>
              <a:rPr lang="en-US" altLang="en-US" sz="1800" i="1" dirty="0">
                <a:ea typeface="Times New Roman" pitchFamily="18" charset="0"/>
              </a:rPr>
              <a:t>e.g.,</a:t>
            </a:r>
            <a:r>
              <a:rPr lang="en-US" altLang="en-US" sz="1800" dirty="0">
                <a:ea typeface="Times New Roman" pitchFamily="18" charset="0"/>
              </a:rPr>
              <a:t> the C++ standard library)</a:t>
            </a:r>
            <a:endParaRPr lang="en-US" altLang="en-US" sz="18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Template definitions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template&lt;class T, int N&gt; class Buffer {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dirty="0">
                <a:ea typeface="Times New Roman" pitchFamily="18" charset="0"/>
              </a:rPr>
              <a:t>*/ 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template&lt;class T, int N&gt; void fill(Buffer&lt;T,N&gt;&amp; b) {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dirty="0">
                <a:ea typeface="Times New Roman" pitchFamily="18" charset="0"/>
              </a:rPr>
              <a:t>*/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Template specializations (instantiations)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for a class template, you specify the template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Buffer&lt;char,1024&gt; </a:t>
            </a:r>
            <a:r>
              <a:rPr lang="en-US" altLang="en-US" sz="2000" b="1" dirty="0" err="1">
                <a:ea typeface="Times New Roman" pitchFamily="18" charset="0"/>
              </a:rPr>
              <a:t>buf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for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buf</a:t>
            </a:r>
            <a:r>
              <a:rPr lang="en-US" altLang="en-US" sz="2000" b="1" i="1" dirty="0">
                <a:ea typeface="Times New Roman" pitchFamily="18" charset="0"/>
              </a:rPr>
              <a:t>, T</a:t>
            </a:r>
            <a:r>
              <a:rPr lang="en-US" altLang="en-US" sz="2000" i="1" dirty="0">
                <a:ea typeface="Times New Roman" pitchFamily="18" charset="0"/>
              </a:rPr>
              <a:t> is</a:t>
            </a:r>
            <a:r>
              <a:rPr lang="en-US" altLang="en-US" sz="2000" b="1" i="1" dirty="0">
                <a:ea typeface="Times New Roman" pitchFamily="18" charset="0"/>
              </a:rPr>
              <a:t> char </a:t>
            </a:r>
            <a:r>
              <a:rPr lang="en-US" altLang="en-US" sz="2000" i="1" dirty="0">
                <a:ea typeface="Times New Roman" pitchFamily="18" charset="0"/>
              </a:rPr>
              <a:t>and</a:t>
            </a:r>
            <a:r>
              <a:rPr lang="en-US" altLang="en-US" sz="2000" b="1" i="1" dirty="0">
                <a:ea typeface="Times New Roman" pitchFamily="18" charset="0"/>
              </a:rPr>
              <a:t> N </a:t>
            </a:r>
            <a:r>
              <a:rPr lang="en-US" altLang="en-US" sz="2000" i="1" dirty="0">
                <a:ea typeface="Times New Roman" pitchFamily="18" charset="0"/>
              </a:rPr>
              <a:t>is</a:t>
            </a:r>
            <a:r>
              <a:rPr lang="en-US" altLang="en-US" sz="2000" b="1" i="1" dirty="0">
                <a:ea typeface="Times New Roman" pitchFamily="18" charset="0"/>
              </a:rPr>
              <a:t> 1024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for a function template, the compiler deduces the template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fill(</a:t>
            </a:r>
            <a:r>
              <a:rPr lang="en-US" altLang="en-US" sz="2000" b="1" dirty="0" err="1">
                <a:ea typeface="Times New Roman" pitchFamily="18" charset="0"/>
              </a:rPr>
              <a:t>buf</a:t>
            </a:r>
            <a:r>
              <a:rPr lang="en-US" altLang="en-US" sz="2000" b="1" dirty="0">
                <a:ea typeface="Times New Roman" pitchFamily="18" charset="0"/>
              </a:rPr>
              <a:t>);	// </a:t>
            </a:r>
            <a:r>
              <a:rPr lang="en-US" altLang="en-US" sz="2000" i="1" dirty="0">
                <a:ea typeface="Times New Roman" pitchFamily="18" charset="0"/>
              </a:rPr>
              <a:t>for</a:t>
            </a:r>
            <a:r>
              <a:rPr lang="en-US" altLang="en-US" sz="2000" b="1" i="1" dirty="0">
                <a:ea typeface="Times New Roman" pitchFamily="18" charset="0"/>
              </a:rPr>
              <a:t> fill(), T</a:t>
            </a:r>
            <a:r>
              <a:rPr lang="en-US" altLang="en-US" sz="2000" i="1" dirty="0">
                <a:ea typeface="Times New Roman" pitchFamily="18" charset="0"/>
              </a:rPr>
              <a:t> is</a:t>
            </a:r>
            <a:r>
              <a:rPr lang="en-US" altLang="en-US" sz="2000" b="1" i="1" dirty="0">
                <a:ea typeface="Times New Roman" pitchFamily="18" charset="0"/>
              </a:rPr>
              <a:t> char </a:t>
            </a:r>
            <a:r>
              <a:rPr lang="en-US" altLang="en-US" sz="2000" i="1" dirty="0">
                <a:ea typeface="Times New Roman" pitchFamily="18" charset="0"/>
              </a:rPr>
              <a:t>and</a:t>
            </a:r>
            <a:r>
              <a:rPr lang="en-US" altLang="en-US" sz="2000" b="1" i="1" dirty="0">
                <a:ea typeface="Times New Roman" pitchFamily="18" charset="0"/>
              </a:rPr>
              <a:t> N </a:t>
            </a:r>
            <a:r>
              <a:rPr lang="en-US" altLang="en-US" sz="2000" i="1" dirty="0">
                <a:ea typeface="Times New Roman" pitchFamily="18" charset="0"/>
              </a:rPr>
              <a:t>is</a:t>
            </a:r>
            <a:r>
              <a:rPr lang="en-US" altLang="en-US" sz="2000" b="1" i="1" dirty="0">
                <a:ea typeface="Times New Roman" pitchFamily="18" charset="0"/>
              </a:rPr>
              <a:t> 1024;</a:t>
            </a:r>
            <a:r>
              <a:rPr lang="en-US" altLang="en-US" sz="2000" i="1" dirty="0">
                <a:ea typeface="Times New Roman" pitchFamily="18" charset="0"/>
              </a:rPr>
              <a:t> that</a:t>
            </a:r>
            <a:r>
              <a:rPr lang="ja-JP" altLang="en-US" sz="2000" i="1" dirty="0">
                <a:ea typeface="ＭＳ Ｐゴシック" pitchFamily="34" charset="-128"/>
              </a:rPr>
              <a:t>’</a:t>
            </a:r>
            <a:r>
              <a:rPr lang="en-US" altLang="ja-JP" sz="2000" i="1" dirty="0">
                <a:ea typeface="ＭＳ Ｐゴシック" pitchFamily="34" charset="-128"/>
              </a:rPr>
              <a:t>s what</a:t>
            </a:r>
            <a:r>
              <a:rPr lang="en-US" altLang="ja-JP" sz="2000" b="1" i="1" dirty="0">
                <a:ea typeface="ＭＳ Ｐゴシック" pitchFamily="34" charset="-128"/>
              </a:rPr>
              <a:t> </a:t>
            </a:r>
            <a:r>
              <a:rPr lang="en-US" altLang="ja-JP" sz="2000" b="1" i="1" dirty="0" err="1">
                <a:ea typeface="ＭＳ Ｐゴシック" pitchFamily="34" charset="-128"/>
              </a:rPr>
              <a:t>buf</a:t>
            </a:r>
            <a:r>
              <a:rPr lang="en-US" altLang="ja-JP" sz="2000" b="1" i="1" dirty="0">
                <a:ea typeface="ＭＳ Ｐゴシック" pitchFamily="34" charset="-128"/>
              </a:rPr>
              <a:t> </a:t>
            </a:r>
            <a:r>
              <a:rPr lang="en-US" altLang="ja-JP" sz="2000" i="1" dirty="0">
                <a:ea typeface="ＭＳ Ｐゴシック" pitchFamily="34" charset="-128"/>
              </a:rPr>
              <a:t>has</a:t>
            </a:r>
            <a:r>
              <a:rPr lang="en-US" altLang="ja-JP" sz="2000" b="1" dirty="0">
                <a:ea typeface="ＭＳ Ｐゴシック" pitchFamily="34" charset="-128"/>
              </a:rPr>
              <a:t>	</a:t>
            </a: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B157DF-9186-4E6F-98DF-0FC0A3367A2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49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Parameterize with element type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vector&lt;double&gt; </a:t>
            </a:r>
            <a:r>
              <a:rPr lang="en-US" altLang="en-US" sz="2000" b="1" dirty="0" err="1">
                <a:ea typeface="ＭＳ Ｐゴシック" pitchFamily="34" charset="-128"/>
              </a:rPr>
              <a:t>vd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</a:t>
            </a:r>
            <a:r>
              <a:rPr lang="en-US" altLang="en-US" sz="2000" i="1" dirty="0">
                <a:ea typeface="ＭＳ Ｐゴシック" pitchFamily="34" charset="-128"/>
              </a:rPr>
              <a:t> is </a:t>
            </a:r>
            <a:r>
              <a:rPr lang="en-US" altLang="en-US" sz="2000" b="1" i="1" dirty="0">
                <a:ea typeface="ＭＳ Ｐゴシック" pitchFamily="34" charset="-128"/>
              </a:rPr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vector&lt;int&gt; vi;	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vector&lt;vector&lt;int&gt;&gt; </a:t>
            </a:r>
            <a:r>
              <a:rPr lang="en-US" altLang="en-US" sz="2000" b="1" dirty="0" err="1">
                <a:ea typeface="ＭＳ Ｐゴシック" pitchFamily="34" charset="-128"/>
              </a:rPr>
              <a:t>vvi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vector&lt;int&gt;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		// 		</a:t>
            </a:r>
            <a:r>
              <a:rPr lang="en-US" altLang="en-US" sz="2000" i="1" dirty="0">
                <a:ea typeface="ＭＳ Ｐゴシック" pitchFamily="34" charset="-128"/>
              </a:rPr>
              <a:t>in which</a:t>
            </a:r>
            <a:r>
              <a:rPr lang="en-US" altLang="en-US" sz="2000" b="1" i="1" dirty="0">
                <a:ea typeface="ＭＳ Ｐゴシック" pitchFamily="34" charset="-128"/>
              </a:rPr>
              <a:t> 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int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vector&lt;char&gt; </a:t>
            </a:r>
            <a:r>
              <a:rPr lang="en-US" altLang="en-US" sz="2000" b="1" dirty="0" err="1">
                <a:ea typeface="ＭＳ Ｐゴシック" pitchFamily="34" charset="-128"/>
              </a:rPr>
              <a:t>vc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</a:t>
            </a:r>
            <a:r>
              <a:rPr lang="en-US" altLang="en-US" sz="2000" i="1" dirty="0">
                <a:ea typeface="ＭＳ Ｐゴシック" pitchFamily="34" charset="-128"/>
              </a:rPr>
              <a:t> is</a:t>
            </a:r>
            <a:r>
              <a:rPr lang="en-US" altLang="en-US" sz="2000" b="1" i="1" dirty="0">
                <a:ea typeface="ＭＳ Ｐゴシック" pitchFamily="34" charset="-128"/>
              </a:rPr>
              <a:t> char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vector&lt;double*&gt; </a:t>
            </a:r>
            <a:r>
              <a:rPr lang="en-US" altLang="en-US" sz="2000" b="1" dirty="0" err="1">
                <a:ea typeface="ＭＳ Ｐゴシック" pitchFamily="34" charset="-128"/>
              </a:rPr>
              <a:t>vpd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double*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vector&lt;vector&lt;double&gt;*&gt; </a:t>
            </a:r>
            <a:r>
              <a:rPr lang="en-US" altLang="en-US" sz="2000" b="1" dirty="0" err="1">
                <a:ea typeface="ＭＳ Ｐゴシック" pitchFamily="34" charset="-128"/>
              </a:rPr>
              <a:t>vvpd</a:t>
            </a:r>
            <a:r>
              <a:rPr lang="en-US" altLang="en-US" sz="2000" b="1" dirty="0">
                <a:ea typeface="ＭＳ Ｐゴシック" pitchFamily="34" charset="-128"/>
              </a:rPr>
              <a:t>;	// </a:t>
            </a:r>
            <a:r>
              <a:rPr lang="en-US" altLang="en-US" sz="2000" b="1" i="1" dirty="0">
                <a:ea typeface="ＭＳ Ｐゴシック" pitchFamily="34" charset="-128"/>
              </a:rPr>
              <a:t>T </a:t>
            </a:r>
            <a:r>
              <a:rPr lang="en-US" altLang="en-US" sz="2000" i="1" dirty="0">
                <a:ea typeface="ＭＳ Ｐゴシック" pitchFamily="34" charset="-128"/>
              </a:rPr>
              <a:t>is</a:t>
            </a:r>
            <a:r>
              <a:rPr lang="en-US" altLang="en-US" sz="2000" b="1" i="1" dirty="0">
                <a:ea typeface="ＭＳ Ｐゴシック" pitchFamily="34" charset="-128"/>
              </a:rPr>
              <a:t> vector&lt;double&gt;*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		// 		</a:t>
            </a:r>
            <a:r>
              <a:rPr lang="en-US" altLang="en-US" sz="2000" i="1" dirty="0">
                <a:ea typeface="ＭＳ Ｐゴシック" pitchFamily="34" charset="-128"/>
              </a:rPr>
              <a:t>in which</a:t>
            </a:r>
            <a:r>
              <a:rPr lang="en-US" altLang="en-US" sz="2000" b="1" i="1" dirty="0">
                <a:ea typeface="ＭＳ Ｐゴシック" pitchFamily="34" charset="-128"/>
              </a:rPr>
              <a:t> T </a:t>
            </a:r>
            <a:r>
              <a:rPr lang="en-US" altLang="en-US" sz="2000" i="1" dirty="0">
                <a:ea typeface="ＭＳ Ｐゴシック" pitchFamily="34" charset="-128"/>
              </a:rPr>
              <a:t>is </a:t>
            </a:r>
            <a:r>
              <a:rPr lang="en-US" altLang="en-US" sz="2000" b="1" i="1" dirty="0">
                <a:ea typeface="ＭＳ Ｐゴシック" pitchFamily="34" charset="-128"/>
              </a:rPr>
              <a:t>double</a:t>
            </a:r>
            <a:endParaRPr lang="en-US" altLang="en-US" sz="2000" i="1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815112-75CB-43E2-8F44-2C3766F2B56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93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vector&lt;double&gt;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// </a:t>
            </a:r>
            <a:r>
              <a:rPr lang="en-US" altLang="en-US" sz="2000" i="1">
                <a:ea typeface="ＭＳ Ｐゴシック" pitchFamily="34" charset="-128"/>
              </a:rPr>
              <a:t>an almost real</a:t>
            </a:r>
            <a:r>
              <a:rPr lang="en-US" altLang="en-US" sz="2000" b="1" i="1">
                <a:ea typeface="ＭＳ Ｐゴシック" pitchFamily="34" charset="-128"/>
              </a:rPr>
              <a:t> vector </a:t>
            </a:r>
            <a:r>
              <a:rPr lang="en-US" altLang="en-US" sz="2000" i="1">
                <a:ea typeface="ＭＳ Ｐゴシック" pitchFamily="34" charset="-128"/>
              </a:rPr>
              <a:t>of </a:t>
            </a:r>
            <a:r>
              <a:rPr lang="en-US" altLang="en-US" sz="2000" b="1" i="1">
                <a:ea typeface="ＭＳ Ｐゴシック" pitchFamily="34" charset="-128"/>
              </a:rPr>
              <a:t>double</a:t>
            </a:r>
            <a:r>
              <a:rPr lang="en-US" altLang="en-US" sz="2000" i="1">
                <a:ea typeface="ＭＳ Ｐゴシック" pitchFamily="34" charset="-128"/>
              </a:rPr>
              <a:t>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sz;		// </a:t>
            </a:r>
            <a:r>
              <a:rPr lang="en-US" altLang="en-US" sz="2000" i="1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double* elem;	// </a:t>
            </a:r>
            <a:r>
              <a:rPr lang="en-US" altLang="en-US" sz="2000" i="1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space;		// </a:t>
            </a:r>
            <a:r>
              <a:rPr lang="en-US" altLang="en-US" sz="2000" i="1">
                <a:ea typeface="ＭＳ Ｐゴシック" pitchFamily="34" charset="-128"/>
              </a:rPr>
              <a:t>size+free_space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vector() : sz(0), elem(0), space(0) { }		// </a:t>
            </a:r>
            <a:r>
              <a:rPr lang="en-US" altLang="en-US" sz="2000" i="1">
                <a:ea typeface="ＭＳ Ｐゴシック" pitchFamily="34" charset="-128"/>
              </a:rPr>
              <a:t>default</a:t>
            </a:r>
            <a:r>
              <a:rPr lang="en-US" altLang="en-US" sz="2000" b="1" i="1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explicit vector(int s) :sz(s), elem(new double[s]), space(s) { } // </a:t>
            </a:r>
            <a:r>
              <a:rPr lang="en-US" altLang="en-US" sz="2000" i="1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vector(const vector&amp;);			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~vector() { delete[ ] elem; }		</a:t>
            </a: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//</a:t>
            </a:r>
            <a:r>
              <a:rPr lang="en-US" altLang="en-US" sz="2000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double&amp; operator[ ] (int n) { return elem[n]; }	// </a:t>
            </a:r>
            <a:r>
              <a:rPr lang="en-US" altLang="en-US" sz="2000" i="1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int size() const { return sz; }			// </a:t>
            </a:r>
            <a:r>
              <a:rPr lang="en-US" altLang="en-US" sz="2000" i="1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};</a:t>
            </a:r>
            <a:endParaRPr lang="en-US" altLang="en-US" sz="200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C3C94-E6DB-4FD2-A106-E24A6BACFF2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21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vector&lt;char&gt;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>
                <a:ea typeface="ＭＳ Ｐゴシック" pitchFamily="34" charset="-128"/>
              </a:rPr>
              <a:t>char</a:t>
            </a:r>
            <a:r>
              <a:rPr lang="en-US" altLang="en-US" sz="2000" i="1" dirty="0">
                <a:ea typeface="ＭＳ Ｐゴシック" pitchFamily="34" charset="-128"/>
              </a:rPr>
              <a:t>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class vector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vector() :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{0},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{0}, space{0} { }		// </a:t>
            </a:r>
            <a:r>
              <a:rPr lang="en-US" altLang="en-US" sz="2000" i="1" dirty="0">
                <a:ea typeface="ＭＳ Ｐゴシック" pitchFamily="34" charset="-128"/>
              </a:rPr>
              <a:t>default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explicit vector(int s) :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{s},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{new char[s]}, space{s} { } //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~vector() { delete[ ]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 }		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char&amp; operator[ ] (int n) { 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 }	// </a:t>
            </a:r>
            <a:r>
              <a:rPr lang="en-US" altLang="en-US" sz="2000" i="1" dirty="0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size() const { return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 }			// </a:t>
            </a:r>
            <a:r>
              <a:rPr lang="en-US" altLang="en-US" sz="2000" i="1" dirty="0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77B4AA-AE03-495C-9F6D-8596CAE4456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72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vector&lt;T&gt;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	// </a:t>
            </a:r>
            <a:r>
              <a:rPr lang="en-US" altLang="en-US" sz="2000" i="1" dirty="0">
                <a:ea typeface="ＭＳ Ｐゴシック" pitchFamily="34" charset="-128"/>
              </a:rPr>
              <a:t>read </a:t>
            </a:r>
            <a:r>
              <a:rPr lang="en-US" altLang="ja-JP" sz="2000" i="1" dirty="0">
                <a:ea typeface="ＭＳ Ｐゴシック" pitchFamily="34" charset="-128"/>
              </a:rPr>
              <a:t>“for all types T” (just like in math)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vector() :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{0},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{0}, space{0};		// </a:t>
            </a:r>
            <a:r>
              <a:rPr lang="en-US" altLang="en-US" sz="2000" i="1" dirty="0">
                <a:ea typeface="ＭＳ Ｐゴシック" pitchFamily="34" charset="-128"/>
              </a:rPr>
              <a:t>default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explicit vector(int s) :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{s},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{new T[s]}, space{s} { }	//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operator=(const vector&amp;);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copy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vector(const vector&amp;&amp;);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move constructor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vector&amp; operator=(vector&amp;&amp;);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move assignment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~vector() { delete[ ]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 }		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destructor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031F5F-D30D-4728-B1EB-7EB4598EA47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Basically, </a:t>
            </a:r>
            <a:r>
              <a:rPr lang="en-US" altLang="en-US" b="1" smtClean="0">
                <a:ea typeface="ＭＳ Ｐゴシック" pitchFamily="34" charset="-128"/>
              </a:rPr>
              <a:t>vector&lt;T&gt;</a:t>
            </a:r>
            <a:r>
              <a:rPr lang="en-US" altLang="en-US" smtClean="0">
                <a:ea typeface="ＭＳ Ｐゴシック" pitchFamily="34" charset="-128"/>
              </a:rPr>
              <a:t> is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b="1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	// </a:t>
            </a:r>
            <a:r>
              <a:rPr lang="en-US" altLang="en-US" sz="2000" i="1" dirty="0">
                <a:ea typeface="ＭＳ Ｐゴシック" pitchFamily="34" charset="-128"/>
              </a:rPr>
              <a:t>read </a:t>
            </a:r>
            <a:r>
              <a:rPr lang="en-US" altLang="ja-JP" sz="2000" i="1" dirty="0">
                <a:ea typeface="ＭＳ Ｐゴシック" pitchFamily="34" charset="-128"/>
              </a:rPr>
              <a:t>“for all types T” (just like in math)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the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T*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;		// </a:t>
            </a:r>
            <a:r>
              <a:rPr lang="en-US" altLang="en-US" sz="2000" i="1" dirty="0">
                <a:ea typeface="ＭＳ Ｐゴシック" pitchFamily="34" charset="-128"/>
              </a:rPr>
              <a:t>a pointer to the elements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space;		// </a:t>
            </a:r>
            <a:r>
              <a:rPr lang="en-US" altLang="en-US" sz="2000" i="1" dirty="0" err="1">
                <a:ea typeface="ＭＳ Ｐゴシック" pitchFamily="34" charset="-128"/>
              </a:rPr>
              <a:t>size+free_space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 constructors and destructors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T&amp; operator[ ] (int n) { 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 } 	// </a:t>
            </a:r>
            <a:r>
              <a:rPr lang="en-US" altLang="en-US" sz="2000" i="1" dirty="0">
                <a:ea typeface="ＭＳ Ｐゴシック" pitchFamily="34" charset="-128"/>
              </a:rPr>
              <a:t>access: return reference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size() const { return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; }			// </a:t>
            </a:r>
            <a:r>
              <a:rPr lang="en-US" altLang="en-US" sz="2000" i="1" dirty="0">
                <a:ea typeface="ＭＳ Ｐゴシック" pitchFamily="34" charset="-128"/>
              </a:rPr>
              <a:t>the current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resize(int </a:t>
            </a:r>
            <a:r>
              <a:rPr lang="en-US" sz="2000" b="1" dirty="0" err="1"/>
              <a:t>newsize</a:t>
            </a:r>
            <a:r>
              <a:rPr lang="en-US" sz="2000" b="1" dirty="0"/>
              <a:t>);			// </a:t>
            </a:r>
            <a:r>
              <a:rPr lang="en-US" sz="2000" i="1" dirty="0"/>
              <a:t>grow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</a:t>
            </a:r>
            <a:r>
              <a:rPr lang="en-US" sz="2000" b="1" dirty="0" err="1"/>
              <a:t>push_back</a:t>
            </a:r>
            <a:r>
              <a:rPr lang="en-US" sz="2000" b="1" dirty="0"/>
              <a:t>(double d);			// </a:t>
            </a:r>
            <a:r>
              <a:rPr lang="en-US" sz="2000" i="1" dirty="0"/>
              <a:t>add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void reserve(int </a:t>
            </a:r>
            <a:r>
              <a:rPr lang="en-US" sz="2000" b="1" dirty="0" err="1"/>
              <a:t>newalloc</a:t>
            </a:r>
            <a:r>
              <a:rPr lang="en-US" sz="2000" b="1" dirty="0"/>
              <a:t>);			// </a:t>
            </a:r>
            <a:r>
              <a:rPr lang="en-US" sz="2000" i="1" dirty="0"/>
              <a:t>get more space</a:t>
            </a:r>
            <a:r>
              <a:rPr lang="en-US" sz="2000" b="1" dirty="0"/>
              <a:t>	</a:t>
            </a:r>
            <a:endParaRPr lang="en-US" sz="16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int capacity() const { return space; }		// </a:t>
            </a:r>
            <a:r>
              <a:rPr lang="en-US" sz="2000" i="1" dirty="0"/>
              <a:t>current available space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306BF2-8EE5-4065-92D9-3D1F0D04E18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12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Templates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Problems (</a:t>
            </a:r>
            <a:r>
              <a:rPr lang="en-US" altLang="ja-JP" dirty="0">
                <a:ea typeface="ＭＳ Ｐゴシック" pitchFamily="34" charset="-128"/>
              </a:rPr>
              <a:t>“there</a:t>
            </a:r>
            <a:r>
              <a:rPr lang="ja-JP" altLang="en-US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is no free lunch”)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Poor error diagnostics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Often spectacularly poor (but getting better in C++11; much better in C++14)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Delayed error messages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Often at link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All templates must be fully defined in each translation unit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(So place template definitions in header files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Recommendation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Use template-based libraries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Such as the C++ standard library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i="1" dirty="0">
                <a:ea typeface="Times New Roman" pitchFamily="18" charset="0"/>
              </a:rPr>
              <a:t>E.g.,</a:t>
            </a:r>
            <a:r>
              <a:rPr lang="en-US" altLang="en-US" sz="1600" dirty="0">
                <a:ea typeface="Times New Roman" pitchFamily="18" charset="0"/>
              </a:rPr>
              <a:t> </a:t>
            </a:r>
            <a:r>
              <a:rPr lang="en-US" altLang="en-US" sz="1600" b="1" dirty="0">
                <a:ea typeface="Times New Roman" pitchFamily="18" charset="0"/>
              </a:rPr>
              <a:t>vector</a:t>
            </a:r>
            <a:r>
              <a:rPr lang="en-US" altLang="en-US" sz="1600" dirty="0">
                <a:ea typeface="Times New Roman" pitchFamily="18" charset="0"/>
              </a:rPr>
              <a:t>, </a:t>
            </a:r>
            <a:r>
              <a:rPr lang="en-US" altLang="en-US" sz="1600" b="1" dirty="0">
                <a:ea typeface="Times New Roman" pitchFamily="18" charset="0"/>
              </a:rPr>
              <a:t>sort()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dirty="0">
                <a:ea typeface="Times New Roman" pitchFamily="18" charset="0"/>
              </a:rPr>
              <a:t>Soon to be described in some detail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Initially, write only very simple templates yourself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Until you get more experience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E765FC-5A18-4C43-BA41-2E102527364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08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Range checking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an almost real</a:t>
            </a:r>
            <a:r>
              <a:rPr lang="en-US" altLang="en-US" sz="2000" b="1" i="1" dirty="0">
                <a:ea typeface="ＭＳ Ｐゴシック" pitchFamily="34" charset="-128"/>
              </a:rPr>
              <a:t> vector </a:t>
            </a:r>
            <a:r>
              <a:rPr lang="en-US" altLang="en-US" sz="2000" i="1" dirty="0">
                <a:ea typeface="ＭＳ Ｐゴシック" pitchFamily="34" charset="-128"/>
              </a:rPr>
              <a:t>of </a:t>
            </a:r>
            <a:r>
              <a:rPr lang="en-US" altLang="en-US" sz="2000" b="1" i="1" dirty="0" err="1">
                <a:ea typeface="ＭＳ Ｐゴシック" pitchFamily="34" charset="-128"/>
              </a:rPr>
              <a:t>T</a:t>
            </a:r>
            <a:r>
              <a:rPr lang="en-US" altLang="en-US" sz="2000" i="1" dirty="0" err="1">
                <a:ea typeface="ＭＳ Ｐゴシック" pitchFamily="34" charset="-128"/>
              </a:rPr>
              <a:t>s</a:t>
            </a:r>
            <a:r>
              <a:rPr lang="en-US" altLang="en-US" sz="2000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struct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out_of_range</a:t>
            </a:r>
            <a:r>
              <a:rPr lang="en-US" altLang="en-US" sz="2000" b="1" dirty="0">
                <a:ea typeface="ＭＳ Ｐゴシック" pitchFamily="34" charset="-128"/>
              </a:rPr>
              <a:t> { /*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  <a:r>
              <a:rPr lang="en-US" altLang="en-US" sz="2000" b="1" dirty="0">
                <a:ea typeface="ＭＳ Ｐゴシック" pitchFamily="34" charset="-128"/>
              </a:rPr>
              <a:t> */ 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class vector {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T&amp; operator[ ](int n);		// </a:t>
            </a:r>
            <a:r>
              <a:rPr lang="en-US" altLang="en-US" sz="2000" i="1" dirty="0">
                <a:ea typeface="ＭＳ Ｐゴシック" pitchFamily="34" charset="-128"/>
              </a:rPr>
              <a:t>access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template&lt;class T&gt; 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b="1" dirty="0">
                <a:ea typeface="ＭＳ Ｐゴシック" pitchFamily="34" charset="-128"/>
              </a:rPr>
              <a:t>T&amp; vector&lt;T&gt;::operator[ ](int n)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(n&lt;0 || </a:t>
            </a:r>
            <a:r>
              <a:rPr lang="en-US" altLang="en-US" sz="2000" b="1" dirty="0" err="1">
                <a:ea typeface="ＭＳ Ｐゴシック" pitchFamily="34" charset="-128"/>
              </a:rPr>
              <a:t>sz</a:t>
            </a:r>
            <a:r>
              <a:rPr lang="en-US" altLang="en-US" sz="2000" b="1" dirty="0">
                <a:ea typeface="ＭＳ Ｐゴシック" pitchFamily="34" charset="-128"/>
              </a:rPr>
              <a:t>&lt;=n) throw </a:t>
            </a:r>
            <a:r>
              <a:rPr lang="en-US" altLang="en-US" sz="2000" b="1" dirty="0" err="1">
                <a:ea typeface="ＭＳ Ｐゴシック" pitchFamily="34" charset="-128"/>
              </a:rPr>
              <a:t>out_of_range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</a:t>
            </a:r>
            <a:r>
              <a:rPr lang="en-US" altLang="en-US" sz="2000" b="1" dirty="0" err="1">
                <a:ea typeface="ＭＳ Ｐゴシック" pitchFamily="34" charset="-128"/>
              </a:rPr>
              <a:t>elem</a:t>
            </a:r>
            <a:r>
              <a:rPr lang="en-US" altLang="en-US" sz="2000" b="1" dirty="0">
                <a:ea typeface="ＭＳ Ｐゴシック" pitchFamily="34" charset="-128"/>
              </a:rPr>
              <a:t>[n];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D4AFFE-DB81-4557-A5B4-6BC8CA37137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7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Endings in Action</a:t>
            </a:r>
            <a:endParaRPr lang="lv-LV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929690"/>
            <a:ext cx="36576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62291"/>
            <a:ext cx="63436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718101"/>
            <a:ext cx="685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Testfile</a:t>
            </a:r>
            <a:r>
              <a:rPr lang="en-US" dirty="0" smtClean="0"/>
              <a:t> on Windows (Inspect with Total Commander, </a:t>
            </a:r>
          </a:p>
          <a:p>
            <a:r>
              <a:rPr lang="en-US" dirty="0" smtClean="0"/>
              <a:t>F3 (View), then 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2961665"/>
            <a:ext cx="344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</a:t>
            </a:r>
            <a:r>
              <a:rPr lang="en-US" dirty="0" err="1" smtClean="0"/>
              <a:t>testfile</a:t>
            </a:r>
            <a:r>
              <a:rPr lang="en-US" dirty="0" smtClean="0"/>
              <a:t> checked </a:t>
            </a:r>
          </a:p>
          <a:p>
            <a:r>
              <a:rPr lang="en-US" dirty="0" smtClean="0"/>
              <a:t>out on Linux:</a:t>
            </a:r>
            <a:endParaRPr lang="lv-LV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248902"/>
            <a:ext cx="461010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038600"/>
            <a:ext cx="6924675" cy="1066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7531240" y="1609240"/>
            <a:ext cx="0" cy="23204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800600" y="3929690"/>
            <a:ext cx="2743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800600" y="3929690"/>
            <a:ext cx="0" cy="27759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3581400" y="3200400"/>
            <a:ext cx="99060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4648200"/>
            <a:ext cx="548640" cy="2112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42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Issues with the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 != '\n' &amp;&amp; 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- 1] != '\n'){ </a:t>
            </a:r>
            <a:endParaRPr lang="lv-LV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 if there are two new line symbols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1:</a:t>
            </a:r>
            <a:r>
              <a:rPr lang="lv-LV" dirty="0" smtClean="0">
                <a:sym typeface="Wingdings" panose="05000000000000000000" pitchFamily="2" charset="2"/>
              </a:rPr>
              <a:t> T</a:t>
            </a:r>
            <a:r>
              <a:rPr lang="lv-LV" dirty="0" smtClean="0"/>
              <a:t>his would work differently on Linux and Windows.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(... 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== (</a:t>
            </a: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arg[i]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2:</a:t>
            </a:r>
            <a:r>
              <a:rPr lang="lv-LV" dirty="0" smtClean="0">
                <a:sym typeface="Wingdings" panose="05000000000000000000" pitchFamily="2" charset="2"/>
              </a:rPr>
              <a:t> This only compares to the previous letter (some testcases would fail)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 eraseChars(char* arg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lv-LV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'\n' &lt;&lt; arg[i - 1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b="1" dirty="0" smtClean="0">
                <a:sym typeface="Wingdings" panose="05000000000000000000" pitchFamily="2" charset="2"/>
              </a:rPr>
              <a:t>Issue 3:</a:t>
            </a:r>
            <a:r>
              <a:rPr lang="lv-LV" dirty="0" smtClean="0">
                <a:sym typeface="Wingdings" panose="05000000000000000000" pitchFamily="2" charset="2"/>
              </a:rPr>
              <a:t> This does not edit "arg" array, but prints directly to the output. </a:t>
            </a:r>
            <a:br>
              <a:rPr lang="lv-LV" dirty="0" smtClean="0">
                <a:sym typeface="Wingdings" panose="05000000000000000000" pitchFamily="2" charset="2"/>
              </a:rPr>
            </a:br>
            <a:r>
              <a:rPr lang="lv-LV" dirty="0" smtClean="0">
                <a:sym typeface="Wingdings" panose="05000000000000000000" pitchFamily="2" charset="2"/>
              </a:rPr>
              <a:t>(Lab description says that "arg" should be edited in eraseChars(...)). </a:t>
            </a:r>
          </a:p>
          <a:p>
            <a:pPr marL="0" indent="0">
              <a:buNone/>
            </a:pPr>
            <a:endParaRPr lang="lv-LV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1524000"/>
            <a:ext cx="8534400" cy="152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22400" y="3276601"/>
            <a:ext cx="10160000" cy="99059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4539344"/>
            <a:ext cx="9677400" cy="193765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0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"Platform-independent" </a:t>
            </a:r>
            <a:r>
              <a:rPr lang="lv-LV" dirty="0" smtClean="0"/>
              <a:t>main()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Rely on invariants (things that stay the same on both platforms):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line;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stop, if there is empty line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(line == "") { break;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line (</a:t>
            </a:r>
            <a:r>
              <a:rPr lang="lv-LV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does not contain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hars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const_cast&lt;char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.c_str</a:t>
            </a: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eraseChars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(chars);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 </a:t>
            </a:r>
            <a:r>
              <a:rPr lang="en-US" sz="2000" b="1" dirty="0" err="1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linebreak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chars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50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Simplistic eraseChars() – only compare with the previous char (fails most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u="sng" dirty="0" smtClean="0"/>
              <a:t>simplisticEraseChars (char* arg):</a:t>
            </a:r>
          </a:p>
          <a:p>
            <a:pPr marL="0" indent="0">
              <a:buNone/>
            </a:pPr>
            <a:r>
              <a:rPr lang="lv-LV" dirty="0" smtClean="0"/>
              <a:t>1. </a:t>
            </a:r>
            <a:r>
              <a:rPr lang="lv-LV" b="1" dirty="0" smtClean="0"/>
              <a:t>print</a:t>
            </a:r>
            <a:r>
              <a:rPr lang="lv-LV" dirty="0" smtClean="0"/>
              <a:t> arg[0]</a:t>
            </a:r>
          </a:p>
          <a:p>
            <a:pPr marL="0" indent="0">
              <a:buNone/>
            </a:pPr>
            <a:r>
              <a:rPr lang="lv-LV" dirty="0" smtClean="0"/>
              <a:t>2. i := 1</a:t>
            </a:r>
          </a:p>
          <a:p>
            <a:pPr marL="0" indent="0">
              <a:buNone/>
            </a:pPr>
            <a:r>
              <a:rPr lang="lv-LV" dirty="0"/>
              <a:t>3</a:t>
            </a:r>
            <a:r>
              <a:rPr lang="lv-LV" dirty="0" smtClean="0"/>
              <a:t>. </a:t>
            </a:r>
            <a:r>
              <a:rPr lang="lv-LV" b="1" dirty="0" smtClean="0"/>
              <a:t>while</a:t>
            </a:r>
            <a:r>
              <a:rPr lang="lv-LV" dirty="0" smtClean="0"/>
              <a:t> arg[i] != '\0'  </a:t>
            </a:r>
            <a:r>
              <a:rPr lang="lv-LV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0" indent="0">
              <a:buNone/>
            </a:pPr>
            <a:r>
              <a:rPr lang="lv-LV" dirty="0" smtClean="0"/>
              <a:t>4.      </a:t>
            </a:r>
            <a:r>
              <a:rPr lang="lv-LV" b="1" dirty="0" smtClean="0"/>
              <a:t>if</a:t>
            </a:r>
            <a:r>
              <a:rPr lang="lv-LV" dirty="0" smtClean="0"/>
              <a:t> arg[i] is uppercase </a:t>
            </a:r>
            <a:r>
              <a:rPr lang="lv-LV" b="1" dirty="0" smtClean="0"/>
              <a:t>and</a:t>
            </a:r>
            <a:r>
              <a:rPr lang="lv-LV" dirty="0" smtClean="0"/>
              <a:t> arg[i-1] is uppercase </a:t>
            </a:r>
            <a:r>
              <a:rPr lang="lv-LV" b="1" dirty="0" smtClean="0"/>
              <a:t>and</a:t>
            </a:r>
            <a:r>
              <a:rPr lang="lv-LV" dirty="0" smtClean="0"/>
              <a:t> arg[i] &lt;= arg[i-1]: </a:t>
            </a:r>
          </a:p>
          <a:p>
            <a:pPr marL="0" indent="0">
              <a:buNone/>
            </a:pPr>
            <a:r>
              <a:rPr lang="lv-LV" dirty="0" smtClean="0"/>
              <a:t>5.          i := i+1  </a:t>
            </a:r>
            <a:r>
              <a:rPr lang="lv-LV" dirty="0" smtClean="0">
                <a:solidFill>
                  <a:srgbClr val="43B050"/>
                </a:solidFill>
              </a:rPr>
              <a:t>// skip printing; advance the counter</a:t>
            </a:r>
          </a:p>
          <a:p>
            <a:pPr marL="0" indent="0">
              <a:buNone/>
            </a:pPr>
            <a:r>
              <a:rPr lang="lv-LV" dirty="0" smtClean="0"/>
              <a:t>6.      </a:t>
            </a:r>
            <a:r>
              <a:rPr lang="lv-LV" b="1" dirty="0" smtClean="0"/>
              <a:t>else</a:t>
            </a:r>
          </a:p>
          <a:p>
            <a:pPr marL="0" indent="0">
              <a:buNone/>
            </a:pPr>
            <a:r>
              <a:rPr lang="lv-LV" dirty="0" smtClean="0"/>
              <a:t>7.           </a:t>
            </a:r>
            <a:r>
              <a:rPr lang="lv-LV" b="1" dirty="0" smtClean="0"/>
              <a:t>print</a:t>
            </a:r>
            <a:r>
              <a:rPr lang="lv-LV" dirty="0" smtClean="0"/>
              <a:t> arg[i]</a:t>
            </a:r>
          </a:p>
          <a:p>
            <a:pPr marL="0" indent="0">
              <a:buNone/>
            </a:pPr>
            <a:r>
              <a:rPr lang="lv-LV" dirty="0" smtClean="0"/>
              <a:t>8.           i := i+1  </a:t>
            </a:r>
            <a:r>
              <a:rPr lang="lv-LV" dirty="0" smtClean="0">
                <a:solidFill>
                  <a:srgbClr val="43B050"/>
                </a:solidFill>
              </a:rPr>
              <a:t>// print and advance the counter</a:t>
            </a:r>
          </a:p>
        </p:txBody>
      </p:sp>
    </p:spTree>
    <p:extLst>
      <p:ext uri="{BB962C8B-B14F-4D97-AF65-F5344CB8AC3E}">
        <p14:creationId xmlns:p14="http://schemas.microsoft.com/office/powerpoint/2010/main" val="28458844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Better eraseChars</a:t>
            </a:r>
            <a:r>
              <a:rPr lang="lv-LV" dirty="0"/>
              <a:t>() – if only the printing </a:t>
            </a:r>
            <a:r>
              <a:rPr lang="lv-LV" dirty="0" smtClean="0"/>
              <a:t>matters (could pass all testcases)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u="sng" dirty="0" smtClean="0"/>
              <a:t>betterEraseChars </a:t>
            </a:r>
            <a:r>
              <a:rPr lang="lv-LV" sz="2000" u="sng" dirty="0"/>
              <a:t>(char* arg):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print</a:t>
            </a:r>
            <a:r>
              <a:rPr lang="lv-LV" sz="2000" dirty="0" smtClean="0"/>
              <a:t> </a:t>
            </a:r>
            <a:r>
              <a:rPr lang="lv-LV" sz="2000" dirty="0"/>
              <a:t>arg[0]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i := 1;  </a:t>
            </a:r>
            <a:r>
              <a:rPr lang="lv-LV" sz="2000" dirty="0" smtClean="0">
                <a:solidFill>
                  <a:srgbClr val="43B050"/>
                </a:solidFill>
              </a:rPr>
              <a:t>// forward counter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j := 0; </a:t>
            </a:r>
            <a:r>
              <a:rPr lang="lv-LV" sz="2000" dirty="0" smtClean="0">
                <a:solidFill>
                  <a:srgbClr val="43B050"/>
                </a:solidFill>
              </a:rPr>
              <a:t> // back counter (the last location that we did not skip and use for comparisons)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while</a:t>
            </a:r>
            <a:r>
              <a:rPr lang="lv-LV" sz="2000" dirty="0" smtClean="0"/>
              <a:t> arg[i] != '\0'  </a:t>
            </a:r>
            <a:r>
              <a:rPr lang="lv-LV" sz="2000" dirty="0" smtClean="0">
                <a:solidFill>
                  <a:srgbClr val="43B050"/>
                </a:solidFill>
              </a:rPr>
              <a:t>// (stop when there is the end of string): 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b="1" dirty="0" smtClean="0"/>
              <a:t>     if</a:t>
            </a:r>
            <a:r>
              <a:rPr lang="lv-LV" sz="2000" dirty="0" smtClean="0"/>
              <a:t> </a:t>
            </a:r>
            <a:r>
              <a:rPr lang="lv-LV" sz="2000" dirty="0"/>
              <a:t>arg[i] is uppercase </a:t>
            </a:r>
            <a:r>
              <a:rPr lang="lv-LV" sz="2000" b="1" dirty="0"/>
              <a:t>and</a:t>
            </a:r>
            <a:r>
              <a:rPr lang="lv-LV" sz="2000" dirty="0"/>
              <a:t> </a:t>
            </a:r>
            <a:r>
              <a:rPr lang="lv-LV" sz="2000" dirty="0" smtClean="0"/>
              <a:t>arg[j] </a:t>
            </a:r>
            <a:r>
              <a:rPr lang="lv-LV" sz="2000" dirty="0"/>
              <a:t>is uppercase </a:t>
            </a:r>
            <a:r>
              <a:rPr lang="lv-LV" sz="2000" b="1" dirty="0"/>
              <a:t>and</a:t>
            </a:r>
            <a:r>
              <a:rPr lang="lv-LV" sz="2000" dirty="0"/>
              <a:t> arg[i] &lt;= </a:t>
            </a:r>
            <a:r>
              <a:rPr lang="lv-LV" sz="2000" dirty="0" smtClean="0"/>
              <a:t>arg[j]: 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i := i+1   </a:t>
            </a:r>
            <a:r>
              <a:rPr lang="lv-LV" sz="2000" dirty="0" smtClean="0">
                <a:solidFill>
                  <a:srgbClr val="43B050"/>
                </a:solidFill>
              </a:rPr>
              <a:t>// </a:t>
            </a:r>
            <a:r>
              <a:rPr lang="lv-LV" sz="2000" dirty="0">
                <a:solidFill>
                  <a:srgbClr val="43B050"/>
                </a:solidFill>
              </a:rPr>
              <a:t>skip printing</a:t>
            </a:r>
            <a:r>
              <a:rPr lang="lv-LV" sz="2000" dirty="0" smtClean="0">
                <a:solidFill>
                  <a:srgbClr val="43B050"/>
                </a:solidFill>
              </a:rPr>
              <a:t>; advance the forward counter</a:t>
            </a:r>
            <a:endParaRPr lang="lv-LV" sz="2000" dirty="0">
              <a:solidFill>
                <a:srgbClr val="43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</a:t>
            </a:r>
            <a:r>
              <a:rPr lang="lv-LV" sz="2000" b="1" dirty="0" smtClean="0"/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b="1" dirty="0" smtClean="0"/>
              <a:t>print </a:t>
            </a:r>
            <a:r>
              <a:rPr lang="lv-LV" sz="2000" dirty="0" smtClean="0"/>
              <a:t>arg[i]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 smtClean="0"/>
              <a:t>          </a:t>
            </a:r>
            <a:r>
              <a:rPr lang="lv-LV" sz="2000" b="1" dirty="0" smtClean="0"/>
              <a:t>j = i    </a:t>
            </a:r>
            <a:r>
              <a:rPr lang="lv-LV" sz="2000" dirty="0">
                <a:solidFill>
                  <a:srgbClr val="43B050"/>
                </a:solidFill>
              </a:rPr>
              <a:t>// </a:t>
            </a:r>
            <a:r>
              <a:rPr lang="lv-LV" sz="2000" dirty="0" smtClean="0">
                <a:solidFill>
                  <a:srgbClr val="43B050"/>
                </a:solidFill>
              </a:rPr>
              <a:t>set back counter to the last non-skipped char position</a:t>
            </a:r>
            <a:endParaRPr lang="lv-LV" sz="2000" dirty="0"/>
          </a:p>
          <a:p>
            <a:pPr marL="457200" indent="-457200">
              <a:buFont typeface="+mj-lt"/>
              <a:buAutoNum type="arabicPeriod"/>
            </a:pPr>
            <a:r>
              <a:rPr lang="lv-LV" sz="2000" dirty="0"/>
              <a:t> </a:t>
            </a:r>
            <a:r>
              <a:rPr lang="lv-LV" sz="2000" dirty="0" smtClean="0"/>
              <a:t>         </a:t>
            </a:r>
            <a:r>
              <a:rPr lang="lv-LV" sz="2000" dirty="0"/>
              <a:t>i := i+1  </a:t>
            </a:r>
            <a:r>
              <a:rPr lang="lv-LV" sz="2000" dirty="0">
                <a:solidFill>
                  <a:srgbClr val="43B050"/>
                </a:solidFill>
              </a:rPr>
              <a:t>// advance the counter, look at the next char</a:t>
            </a:r>
          </a:p>
          <a:p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6137911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3461</TotalTime>
  <Words>2175</Words>
  <Application>Microsoft Office PowerPoint</Application>
  <PresentationFormat>Widescreen</PresentationFormat>
  <Paragraphs>746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MS PGothic</vt:lpstr>
      <vt:lpstr>MS PGothic</vt:lpstr>
      <vt:lpstr>Arial</vt:lpstr>
      <vt:lpstr>Courier New</vt:lpstr>
      <vt:lpstr>Lucida Console</vt:lpstr>
      <vt:lpstr>Tahoma</vt:lpstr>
      <vt:lpstr>Times New Roman</vt:lpstr>
      <vt:lpstr>Wingdings</vt:lpstr>
      <vt:lpstr>Notebook</vt:lpstr>
      <vt:lpstr>Custom Container Classes</vt:lpstr>
      <vt:lpstr>Git Command-line</vt:lpstr>
      <vt:lpstr>Git Tagging</vt:lpstr>
      <vt:lpstr>Linux vs. Windows Line Endings</vt:lpstr>
      <vt:lpstr>Line Endings in Action</vt:lpstr>
      <vt:lpstr>Issues with the Code</vt:lpstr>
      <vt:lpstr>"Platform-independent" main()</vt:lpstr>
      <vt:lpstr>Simplistic eraseChars() – only compare with the previous char (fails most testcases)</vt:lpstr>
      <vt:lpstr>Better eraseChars() – if only the printing matters (could pass all testcases)</vt:lpstr>
      <vt:lpstr>Actually,  eraseChars() should edit char* "in place"</vt:lpstr>
      <vt:lpstr>properEraseChars() – edits char* in place</vt:lpstr>
      <vt:lpstr>What about "long-living" lines?</vt:lpstr>
      <vt:lpstr>Option checkout/commit as-is?</vt:lpstr>
      <vt:lpstr>SSH: PuTTY and WinSCP</vt:lpstr>
      <vt:lpstr>Reminder</vt:lpstr>
      <vt:lpstr>Vector of doubles from the Scratch</vt:lpstr>
      <vt:lpstr>Initialization: initializer lists</vt:lpstr>
      <vt:lpstr>Initialization: initializer lists</vt:lpstr>
      <vt:lpstr>Initialization: lists and sizes</vt:lpstr>
      <vt:lpstr>Initialization: explicit constructors</vt:lpstr>
      <vt:lpstr>Initialization: explicit constructors</vt:lpstr>
      <vt:lpstr>A problem</vt:lpstr>
      <vt:lpstr>Naïve copy initialization (the default)</vt:lpstr>
      <vt:lpstr>Naïve copy assignment (the default)</vt:lpstr>
      <vt:lpstr>Copy constructor (initialization)</vt:lpstr>
      <vt:lpstr>Copy with copy constructor</vt:lpstr>
      <vt:lpstr>Copy assignment</vt:lpstr>
      <vt:lpstr>Copy assignment</vt:lpstr>
      <vt:lpstr>Copy with copy assignment</vt:lpstr>
      <vt:lpstr>Copy terminology</vt:lpstr>
      <vt:lpstr>Deep and shallow copy</vt:lpstr>
      <vt:lpstr>Move</vt:lpstr>
      <vt:lpstr>What we want: Move</vt:lpstr>
      <vt:lpstr>Move Constructor and assignment</vt:lpstr>
      <vt:lpstr>Move implementation</vt:lpstr>
      <vt:lpstr>Move implementation</vt:lpstr>
      <vt:lpstr>Essential operations </vt:lpstr>
      <vt:lpstr>Vector (primitive access)</vt:lpstr>
      <vt:lpstr>Vector (we could use pointers for access)</vt:lpstr>
      <vt:lpstr>Vector (we use references for access)</vt:lpstr>
      <vt:lpstr>Templates</vt:lpstr>
      <vt:lpstr>Templates</vt:lpstr>
      <vt:lpstr>Parameterize with element type</vt:lpstr>
      <vt:lpstr>Basically, vector&lt;double&gt; is</vt:lpstr>
      <vt:lpstr>Basically, vector&lt;char&gt; is</vt:lpstr>
      <vt:lpstr>Basically, vector&lt;T&gt; is</vt:lpstr>
      <vt:lpstr>Basically, vector&lt;T&gt; is</vt:lpstr>
      <vt:lpstr>Templates</vt:lpstr>
      <vt:lpstr>Range checking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159</cp:revision>
  <cp:lastPrinted>1601-01-01T00:00:00Z</cp:lastPrinted>
  <dcterms:created xsi:type="dcterms:W3CDTF">1601-01-01T00:00:00Z</dcterms:created>
  <dcterms:modified xsi:type="dcterms:W3CDTF">2022-02-23T23:59:06Z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