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cks and Queues Intro" id="{B4EEB03D-10D6-4FF9-9474-FA95365243A4}">
          <p14:sldIdLst>
            <p14:sldId id="256"/>
          </p14:sldIdLst>
        </p14:section>
        <p14:section name="Stacks" id="{C68FF298-EF70-426B-AEC1-619880E636C9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Queues" id="{37FA76A7-BB1B-4025-8055-8C5530718628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Sample Problems" id="{60525FE6-90DE-4E8A-B827-CA16A55B6CEE}">
          <p14:sldIdLst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573" autoAdjust="0"/>
  </p:normalViewPr>
  <p:slideViewPr>
    <p:cSldViewPr snapToGrid="0">
      <p:cViewPr varScale="1">
        <p:scale>
          <a:sx n="73" d="100"/>
          <a:sy n="73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87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62029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75549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08980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35451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13529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5928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lv-LV" smtClean="0"/>
          </a:p>
        </p:txBody>
      </p:sp>
    </p:spTree>
    <p:extLst>
      <p:ext uri="{BB962C8B-B14F-4D97-AF65-F5344CB8AC3E}">
        <p14:creationId xmlns:p14="http://schemas.microsoft.com/office/powerpoint/2010/main" val="1686669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lv-LV" smtClean="0"/>
          </a:p>
        </p:txBody>
      </p:sp>
    </p:spTree>
    <p:extLst>
      <p:ext uri="{BB962C8B-B14F-4D97-AF65-F5344CB8AC3E}">
        <p14:creationId xmlns:p14="http://schemas.microsoft.com/office/powerpoint/2010/main" val="746205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 altLang="lv-LV" smtClean="0"/>
          </a:p>
        </p:txBody>
      </p:sp>
    </p:spTree>
    <p:extLst>
      <p:ext uri="{BB962C8B-B14F-4D97-AF65-F5344CB8AC3E}">
        <p14:creationId xmlns:p14="http://schemas.microsoft.com/office/powerpoint/2010/main" val="1333120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30576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95045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51789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59361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9598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D036FA4-FFAD-47AA-AA1A-C9EC2D364E2D}" type="datetime8">
              <a:rPr lang="en-US" altLang="lv-LV" sz="1300"/>
              <a:pPr eaLnBrk="1" hangingPunct="1"/>
              <a:t>2/28/2022 10:38 PM</a:t>
            </a:fld>
            <a:endParaRPr lang="en-US" altLang="lv-LV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v-LV" altLang="lv-LV" smtClean="0"/>
          </a:p>
        </p:txBody>
      </p:sp>
    </p:spTree>
    <p:extLst>
      <p:ext uri="{BB962C8B-B14F-4D97-AF65-F5344CB8AC3E}">
        <p14:creationId xmlns:p14="http://schemas.microsoft.com/office/powerpoint/2010/main" val="829824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53722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67940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78659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800705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14610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69207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21571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70660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274041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040944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072665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761016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6218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82514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4639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15561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04584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32898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1075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3899870/print-call-stack-in-c-or-c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en-US" altLang="lv-LV" dirty="0" smtClean="0">
                <a:ea typeface="ＭＳ Ｐゴシック" panose="020B0600070205080204" pitchFamily="34" charset="-128"/>
              </a:rPr>
              <a:t>Stacks and Queues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marL="457200" indent="-457200" algn="l" eaLnBrk="1" hangingPunct="1">
              <a:buFont typeface="+mj-lt"/>
              <a:buAutoNum type="arabicPeriod"/>
            </a:pPr>
            <a:r>
              <a:rPr lang="en-US" altLang="lv-LV" dirty="0" smtClean="0">
                <a:ea typeface="ＭＳ Ｐゴシック" panose="020B0600070205080204" pitchFamily="34" charset="-128"/>
              </a:rPr>
              <a:t>Stack ADT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altLang="lv-LV" dirty="0" smtClean="0">
                <a:ea typeface="ＭＳ Ｐゴシック" panose="020B0600070205080204" pitchFamily="34" charset="-128"/>
              </a:rPr>
              <a:t>Stack-based Algorithms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altLang="lv-LV" dirty="0" smtClean="0">
                <a:ea typeface="ＭＳ Ｐゴシック" panose="020B0600070205080204" pitchFamily="34" charset="-128"/>
              </a:rPr>
              <a:t>Queue ADT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2345355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Array-based Stack (cont.)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674812" y="1707382"/>
            <a:ext cx="3935413" cy="324561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The array storing the stack elements may become full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A push operation will then throw a </a:t>
            </a:r>
            <a:r>
              <a:rPr lang="en-US" altLang="lv-LV" dirty="0" err="1">
                <a:solidFill>
                  <a:schemeClr val="hlink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StackFull</a:t>
            </a:r>
            <a:r>
              <a:rPr lang="en-US" altLang="lv-LV" dirty="0"/>
              <a:t> exception</a:t>
            </a:r>
            <a:r>
              <a:rPr lang="en-US" altLang="lv-LV" dirty="0">
                <a:solidFill>
                  <a:schemeClr val="hlink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Limitation of the array-based 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Not intrinsic to the Stack ADT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4400">
              <a:solidFill>
                <a:schemeClr val="tx2"/>
              </a:solidFill>
            </a:endParaRPr>
          </a:p>
        </p:txBody>
      </p:sp>
      <p:sp>
        <p:nvSpPr>
          <p:cNvPr id="14343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1752600"/>
            <a:ext cx="3581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endParaRPr lang="lv-LV" altLang="lv-LV"/>
          </a:p>
        </p:txBody>
      </p:sp>
      <p:grpSp>
        <p:nvGrpSpPr>
          <p:cNvPr id="14344" name="Group 6"/>
          <p:cNvGrpSpPr>
            <a:grpSpLocks/>
          </p:cNvGrpSpPr>
          <p:nvPr/>
        </p:nvGrpSpPr>
        <p:grpSpPr bwMode="auto">
          <a:xfrm>
            <a:off x="2971800" y="5453061"/>
            <a:ext cx="6934200" cy="876299"/>
            <a:chOff x="912" y="3435"/>
            <a:chExt cx="4368" cy="552"/>
          </a:xfrm>
        </p:grpSpPr>
        <p:sp>
          <p:nvSpPr>
            <p:cNvPr id="14347" name="Rectangle 7"/>
            <p:cNvSpPr>
              <a:spLocks noChangeArrowheads="1"/>
            </p:cNvSpPr>
            <p:nvPr/>
          </p:nvSpPr>
          <p:spPr bwMode="auto">
            <a:xfrm>
              <a:off x="4560" y="3512"/>
              <a:ext cx="720" cy="2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48" name="Freeform 8"/>
            <p:cNvSpPr>
              <a:spLocks/>
            </p:cNvSpPr>
            <p:nvPr/>
          </p:nvSpPr>
          <p:spPr bwMode="auto">
            <a:xfrm>
              <a:off x="3600" y="3515"/>
              <a:ext cx="951" cy="239"/>
            </a:xfrm>
            <a:custGeom>
              <a:avLst/>
              <a:gdLst>
                <a:gd name="T0" fmla="*/ 951 w 951"/>
                <a:gd name="T1" fmla="*/ 239 h 239"/>
                <a:gd name="T2" fmla="*/ 951 w 951"/>
                <a:gd name="T3" fmla="*/ 0 h 239"/>
                <a:gd name="T4" fmla="*/ 0 w 951"/>
                <a:gd name="T5" fmla="*/ 0 h 239"/>
                <a:gd name="T6" fmla="*/ 24 w 951"/>
                <a:gd name="T7" fmla="*/ 103 h 239"/>
                <a:gd name="T8" fmla="*/ 104 w 951"/>
                <a:gd name="T9" fmla="*/ 143 h 239"/>
                <a:gd name="T10" fmla="*/ 120 w 951"/>
                <a:gd name="T11" fmla="*/ 239 h 239"/>
                <a:gd name="T12" fmla="*/ 951 w 951"/>
                <a:gd name="T13" fmla="*/ 239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1"/>
                <a:gd name="T22" fmla="*/ 0 h 239"/>
                <a:gd name="T23" fmla="*/ 951 w 951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1" h="239">
                  <a:moveTo>
                    <a:pt x="951" y="239"/>
                  </a:moveTo>
                  <a:lnTo>
                    <a:pt x="951" y="0"/>
                  </a:lnTo>
                  <a:lnTo>
                    <a:pt x="0" y="0"/>
                  </a:lnTo>
                  <a:lnTo>
                    <a:pt x="24" y="103"/>
                  </a:lnTo>
                  <a:lnTo>
                    <a:pt x="104" y="143"/>
                  </a:lnTo>
                  <a:lnTo>
                    <a:pt x="120" y="239"/>
                  </a:lnTo>
                  <a:lnTo>
                    <a:pt x="951" y="2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349" name="Freeform 9"/>
            <p:cNvSpPr>
              <a:spLocks/>
            </p:cNvSpPr>
            <p:nvPr/>
          </p:nvSpPr>
          <p:spPr bwMode="auto">
            <a:xfrm>
              <a:off x="1200" y="3515"/>
              <a:ext cx="1879" cy="239"/>
            </a:xfrm>
            <a:custGeom>
              <a:avLst/>
              <a:gdLst>
                <a:gd name="T0" fmla="*/ 0 w 1879"/>
                <a:gd name="T1" fmla="*/ 0 h 239"/>
                <a:gd name="T2" fmla="*/ 0 w 1879"/>
                <a:gd name="T3" fmla="*/ 239 h 239"/>
                <a:gd name="T4" fmla="*/ 1879 w 1879"/>
                <a:gd name="T5" fmla="*/ 239 h 239"/>
                <a:gd name="T6" fmla="*/ 1863 w 1879"/>
                <a:gd name="T7" fmla="*/ 135 h 239"/>
                <a:gd name="T8" fmla="*/ 1783 w 1879"/>
                <a:gd name="T9" fmla="*/ 79 h 239"/>
                <a:gd name="T10" fmla="*/ 1767 w 1879"/>
                <a:gd name="T11" fmla="*/ 0 h 239"/>
                <a:gd name="T12" fmla="*/ 0 w 1879"/>
                <a:gd name="T13" fmla="*/ 0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9"/>
                <a:gd name="T22" fmla="*/ 0 h 239"/>
                <a:gd name="T23" fmla="*/ 1879 w 1879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9" h="239">
                  <a:moveTo>
                    <a:pt x="0" y="0"/>
                  </a:moveTo>
                  <a:lnTo>
                    <a:pt x="0" y="239"/>
                  </a:lnTo>
                  <a:lnTo>
                    <a:pt x="1879" y="239"/>
                  </a:lnTo>
                  <a:lnTo>
                    <a:pt x="1863" y="135"/>
                  </a:lnTo>
                  <a:lnTo>
                    <a:pt x="1783" y="79"/>
                  </a:lnTo>
                  <a:lnTo>
                    <a:pt x="1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350" name="Rectangle 10"/>
            <p:cNvSpPr>
              <a:spLocks noChangeArrowheads="1"/>
            </p:cNvSpPr>
            <p:nvPr/>
          </p:nvSpPr>
          <p:spPr bwMode="auto">
            <a:xfrm>
              <a:off x="2967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1" name="Rectangle 11"/>
            <p:cNvSpPr>
              <a:spLocks noChangeArrowheads="1"/>
            </p:cNvSpPr>
            <p:nvPr/>
          </p:nvSpPr>
          <p:spPr bwMode="auto">
            <a:xfrm>
              <a:off x="1192" y="3507"/>
              <a:ext cx="1775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2" name="Rectangle 12"/>
            <p:cNvSpPr>
              <a:spLocks noChangeArrowheads="1"/>
            </p:cNvSpPr>
            <p:nvPr/>
          </p:nvSpPr>
          <p:spPr bwMode="auto">
            <a:xfrm>
              <a:off x="1192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3" name="Rectangle 13"/>
            <p:cNvSpPr>
              <a:spLocks noChangeArrowheads="1"/>
            </p:cNvSpPr>
            <p:nvPr/>
          </p:nvSpPr>
          <p:spPr bwMode="auto">
            <a:xfrm>
              <a:off x="3079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4" name="Rectangle 14"/>
            <p:cNvSpPr>
              <a:spLocks noChangeArrowheads="1"/>
            </p:cNvSpPr>
            <p:nvPr/>
          </p:nvSpPr>
          <p:spPr bwMode="auto">
            <a:xfrm>
              <a:off x="1200" y="3746"/>
              <a:ext cx="1879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5" name="Rectangle 15"/>
            <p:cNvSpPr>
              <a:spLocks noChangeArrowheads="1"/>
            </p:cNvSpPr>
            <p:nvPr/>
          </p:nvSpPr>
          <p:spPr bwMode="auto">
            <a:xfrm>
              <a:off x="3599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6" name="Rectangle 16"/>
            <p:cNvSpPr>
              <a:spLocks noChangeArrowheads="1"/>
            </p:cNvSpPr>
            <p:nvPr/>
          </p:nvSpPr>
          <p:spPr bwMode="auto">
            <a:xfrm>
              <a:off x="3607" y="3507"/>
              <a:ext cx="1663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7" name="Rectangle 17"/>
            <p:cNvSpPr>
              <a:spLocks noChangeArrowheads="1"/>
            </p:cNvSpPr>
            <p:nvPr/>
          </p:nvSpPr>
          <p:spPr bwMode="auto">
            <a:xfrm>
              <a:off x="5254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8" name="Rectangle 18"/>
            <p:cNvSpPr>
              <a:spLocks noChangeArrowheads="1"/>
            </p:cNvSpPr>
            <p:nvPr/>
          </p:nvSpPr>
          <p:spPr bwMode="auto">
            <a:xfrm>
              <a:off x="3703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59" name="Rectangle 19"/>
            <p:cNvSpPr>
              <a:spLocks noChangeArrowheads="1"/>
            </p:cNvSpPr>
            <p:nvPr/>
          </p:nvSpPr>
          <p:spPr bwMode="auto">
            <a:xfrm>
              <a:off x="3711" y="3746"/>
              <a:ext cx="1551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0" name="Rectangle 20"/>
            <p:cNvSpPr>
              <a:spLocks noChangeArrowheads="1"/>
            </p:cNvSpPr>
            <p:nvPr/>
          </p:nvSpPr>
          <p:spPr bwMode="auto">
            <a:xfrm>
              <a:off x="144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1" name="Rectangle 21"/>
            <p:cNvSpPr>
              <a:spLocks noChangeArrowheads="1"/>
            </p:cNvSpPr>
            <p:nvPr/>
          </p:nvSpPr>
          <p:spPr bwMode="auto">
            <a:xfrm>
              <a:off x="144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2" name="Rectangle 22"/>
            <p:cNvSpPr>
              <a:spLocks noChangeArrowheads="1"/>
            </p:cNvSpPr>
            <p:nvPr/>
          </p:nvSpPr>
          <p:spPr bwMode="auto">
            <a:xfrm>
              <a:off x="144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3" name="Rectangle 23"/>
            <p:cNvSpPr>
              <a:spLocks noChangeArrowheads="1"/>
            </p:cNvSpPr>
            <p:nvPr/>
          </p:nvSpPr>
          <p:spPr bwMode="auto">
            <a:xfrm>
              <a:off x="168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4" name="Rectangle 24"/>
            <p:cNvSpPr>
              <a:spLocks noChangeArrowheads="1"/>
            </p:cNvSpPr>
            <p:nvPr/>
          </p:nvSpPr>
          <p:spPr bwMode="auto">
            <a:xfrm>
              <a:off x="168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5" name="Rectangle 25"/>
            <p:cNvSpPr>
              <a:spLocks noChangeArrowheads="1"/>
            </p:cNvSpPr>
            <p:nvPr/>
          </p:nvSpPr>
          <p:spPr bwMode="auto">
            <a:xfrm>
              <a:off x="168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6" name="Rectangle 26"/>
            <p:cNvSpPr>
              <a:spLocks noChangeArrowheads="1"/>
            </p:cNvSpPr>
            <p:nvPr/>
          </p:nvSpPr>
          <p:spPr bwMode="auto">
            <a:xfrm>
              <a:off x="239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7" name="Rectangle 27"/>
            <p:cNvSpPr>
              <a:spLocks noChangeArrowheads="1"/>
            </p:cNvSpPr>
            <p:nvPr/>
          </p:nvSpPr>
          <p:spPr bwMode="auto">
            <a:xfrm>
              <a:off x="239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8" name="Rectangle 28"/>
            <p:cNvSpPr>
              <a:spLocks noChangeArrowheads="1"/>
            </p:cNvSpPr>
            <p:nvPr/>
          </p:nvSpPr>
          <p:spPr bwMode="auto">
            <a:xfrm>
              <a:off x="239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69" name="Rectangle 29"/>
            <p:cNvSpPr>
              <a:spLocks noChangeArrowheads="1"/>
            </p:cNvSpPr>
            <p:nvPr/>
          </p:nvSpPr>
          <p:spPr bwMode="auto">
            <a:xfrm>
              <a:off x="21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0" name="Rectangle 30"/>
            <p:cNvSpPr>
              <a:spLocks noChangeArrowheads="1"/>
            </p:cNvSpPr>
            <p:nvPr/>
          </p:nvSpPr>
          <p:spPr bwMode="auto">
            <a:xfrm>
              <a:off x="215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1" name="Rectangle 31"/>
            <p:cNvSpPr>
              <a:spLocks noChangeArrowheads="1"/>
            </p:cNvSpPr>
            <p:nvPr/>
          </p:nvSpPr>
          <p:spPr bwMode="auto">
            <a:xfrm>
              <a:off x="215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2" name="Rectangle 32"/>
            <p:cNvSpPr>
              <a:spLocks noChangeArrowheads="1"/>
            </p:cNvSpPr>
            <p:nvPr/>
          </p:nvSpPr>
          <p:spPr bwMode="auto">
            <a:xfrm>
              <a:off x="192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3" name="Rectangle 33"/>
            <p:cNvSpPr>
              <a:spLocks noChangeArrowheads="1"/>
            </p:cNvSpPr>
            <p:nvPr/>
          </p:nvSpPr>
          <p:spPr bwMode="auto">
            <a:xfrm>
              <a:off x="192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4" name="Rectangle 34"/>
            <p:cNvSpPr>
              <a:spLocks noChangeArrowheads="1"/>
            </p:cNvSpPr>
            <p:nvPr/>
          </p:nvSpPr>
          <p:spPr bwMode="auto">
            <a:xfrm>
              <a:off x="192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5" name="Rectangle 35"/>
            <p:cNvSpPr>
              <a:spLocks noChangeArrowheads="1"/>
            </p:cNvSpPr>
            <p:nvPr/>
          </p:nvSpPr>
          <p:spPr bwMode="auto">
            <a:xfrm>
              <a:off x="263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6" name="Rectangle 36"/>
            <p:cNvSpPr>
              <a:spLocks noChangeArrowheads="1"/>
            </p:cNvSpPr>
            <p:nvPr/>
          </p:nvSpPr>
          <p:spPr bwMode="auto">
            <a:xfrm>
              <a:off x="263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7" name="Rectangle 37"/>
            <p:cNvSpPr>
              <a:spLocks noChangeArrowheads="1"/>
            </p:cNvSpPr>
            <p:nvPr/>
          </p:nvSpPr>
          <p:spPr bwMode="auto">
            <a:xfrm>
              <a:off x="263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8" name="Rectangle 38"/>
            <p:cNvSpPr>
              <a:spLocks noChangeArrowheads="1"/>
            </p:cNvSpPr>
            <p:nvPr/>
          </p:nvSpPr>
          <p:spPr bwMode="auto">
            <a:xfrm>
              <a:off x="4286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79" name="Rectangle 39"/>
            <p:cNvSpPr>
              <a:spLocks noChangeArrowheads="1"/>
            </p:cNvSpPr>
            <p:nvPr/>
          </p:nvSpPr>
          <p:spPr bwMode="auto">
            <a:xfrm>
              <a:off x="5016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0" name="Rectangle 40"/>
            <p:cNvSpPr>
              <a:spLocks noChangeArrowheads="1"/>
            </p:cNvSpPr>
            <p:nvPr/>
          </p:nvSpPr>
          <p:spPr bwMode="auto">
            <a:xfrm>
              <a:off x="4286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1" name="Rectangle 41"/>
            <p:cNvSpPr>
              <a:spLocks noChangeArrowheads="1"/>
            </p:cNvSpPr>
            <p:nvPr/>
          </p:nvSpPr>
          <p:spPr bwMode="auto">
            <a:xfrm>
              <a:off x="287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2" name="Rectangle 42"/>
            <p:cNvSpPr>
              <a:spLocks noChangeArrowheads="1"/>
            </p:cNvSpPr>
            <p:nvPr/>
          </p:nvSpPr>
          <p:spPr bwMode="auto">
            <a:xfrm>
              <a:off x="28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3" name="Rectangle 43"/>
            <p:cNvSpPr>
              <a:spLocks noChangeArrowheads="1"/>
            </p:cNvSpPr>
            <p:nvPr/>
          </p:nvSpPr>
          <p:spPr bwMode="auto">
            <a:xfrm>
              <a:off x="287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4" name="Rectangle 44"/>
            <p:cNvSpPr>
              <a:spLocks noChangeArrowheads="1"/>
            </p:cNvSpPr>
            <p:nvPr/>
          </p:nvSpPr>
          <p:spPr bwMode="auto">
            <a:xfrm>
              <a:off x="404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5" name="Rectangle 45"/>
            <p:cNvSpPr>
              <a:spLocks noChangeArrowheads="1"/>
            </p:cNvSpPr>
            <p:nvPr/>
          </p:nvSpPr>
          <p:spPr bwMode="auto">
            <a:xfrm>
              <a:off x="404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6" name="Rectangle 46"/>
            <p:cNvSpPr>
              <a:spLocks noChangeArrowheads="1"/>
            </p:cNvSpPr>
            <p:nvPr/>
          </p:nvSpPr>
          <p:spPr bwMode="auto">
            <a:xfrm>
              <a:off x="404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7" name="Rectangle 47"/>
            <p:cNvSpPr>
              <a:spLocks noChangeArrowheads="1"/>
            </p:cNvSpPr>
            <p:nvPr/>
          </p:nvSpPr>
          <p:spPr bwMode="auto">
            <a:xfrm>
              <a:off x="380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8" name="Rectangle 48"/>
            <p:cNvSpPr>
              <a:spLocks noChangeArrowheads="1"/>
            </p:cNvSpPr>
            <p:nvPr/>
          </p:nvSpPr>
          <p:spPr bwMode="auto">
            <a:xfrm>
              <a:off x="380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89" name="Rectangle 49"/>
            <p:cNvSpPr>
              <a:spLocks noChangeArrowheads="1"/>
            </p:cNvSpPr>
            <p:nvPr/>
          </p:nvSpPr>
          <p:spPr bwMode="auto">
            <a:xfrm>
              <a:off x="380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0" name="Rectangle 50"/>
            <p:cNvSpPr>
              <a:spLocks noChangeArrowheads="1"/>
            </p:cNvSpPr>
            <p:nvPr/>
          </p:nvSpPr>
          <p:spPr bwMode="auto">
            <a:xfrm>
              <a:off x="453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1" name="Rectangle 51"/>
            <p:cNvSpPr>
              <a:spLocks noChangeArrowheads="1"/>
            </p:cNvSpPr>
            <p:nvPr/>
          </p:nvSpPr>
          <p:spPr bwMode="auto">
            <a:xfrm>
              <a:off x="526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2" name="Rectangle 52"/>
            <p:cNvSpPr>
              <a:spLocks noChangeArrowheads="1"/>
            </p:cNvSpPr>
            <p:nvPr/>
          </p:nvSpPr>
          <p:spPr bwMode="auto">
            <a:xfrm>
              <a:off x="453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3" name="Rectangle 53"/>
            <p:cNvSpPr>
              <a:spLocks noChangeArrowheads="1"/>
            </p:cNvSpPr>
            <p:nvPr/>
          </p:nvSpPr>
          <p:spPr bwMode="auto">
            <a:xfrm>
              <a:off x="477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4" name="Rectangle 54"/>
            <p:cNvSpPr>
              <a:spLocks noChangeArrowheads="1"/>
            </p:cNvSpPr>
            <p:nvPr/>
          </p:nvSpPr>
          <p:spPr bwMode="auto">
            <a:xfrm>
              <a:off x="477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5" name="Rectangle 55"/>
            <p:cNvSpPr>
              <a:spLocks noChangeArrowheads="1"/>
            </p:cNvSpPr>
            <p:nvPr/>
          </p:nvSpPr>
          <p:spPr bwMode="auto">
            <a:xfrm>
              <a:off x="477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6" name="Rectangle 56"/>
            <p:cNvSpPr>
              <a:spLocks noChangeArrowheads="1"/>
            </p:cNvSpPr>
            <p:nvPr/>
          </p:nvSpPr>
          <p:spPr bwMode="auto">
            <a:xfrm>
              <a:off x="501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7" name="Rectangle 57"/>
            <p:cNvSpPr>
              <a:spLocks noChangeArrowheads="1"/>
            </p:cNvSpPr>
            <p:nvPr/>
          </p:nvSpPr>
          <p:spPr bwMode="auto">
            <a:xfrm>
              <a:off x="501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398" name="Rectangle 58"/>
            <p:cNvSpPr>
              <a:spLocks noChangeArrowheads="1"/>
            </p:cNvSpPr>
            <p:nvPr/>
          </p:nvSpPr>
          <p:spPr bwMode="auto">
            <a:xfrm>
              <a:off x="912" y="3539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4399" name="Rectangle 59"/>
            <p:cNvSpPr>
              <a:spLocks noChangeArrowheads="1"/>
            </p:cNvSpPr>
            <p:nvPr/>
          </p:nvSpPr>
          <p:spPr bwMode="auto">
            <a:xfrm>
              <a:off x="1272" y="375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4400" name="Rectangle 60"/>
            <p:cNvSpPr>
              <a:spLocks noChangeArrowheads="1"/>
            </p:cNvSpPr>
            <p:nvPr/>
          </p:nvSpPr>
          <p:spPr bwMode="auto">
            <a:xfrm>
              <a:off x="1528" y="375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4401" name="Rectangle 61"/>
            <p:cNvSpPr>
              <a:spLocks noChangeArrowheads="1"/>
            </p:cNvSpPr>
            <p:nvPr/>
          </p:nvSpPr>
          <p:spPr bwMode="auto">
            <a:xfrm>
              <a:off x="1768" y="375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4402" name="Rectangle 62"/>
            <p:cNvSpPr>
              <a:spLocks noChangeArrowheads="1"/>
            </p:cNvSpPr>
            <p:nvPr/>
          </p:nvSpPr>
          <p:spPr bwMode="auto">
            <a:xfrm>
              <a:off x="5066" y="3754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t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4403" name="Rectangle 63"/>
            <p:cNvSpPr>
              <a:spLocks noChangeArrowheads="1"/>
            </p:cNvSpPr>
            <p:nvPr/>
          </p:nvSpPr>
          <p:spPr bwMode="auto">
            <a:xfrm>
              <a:off x="29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404" name="Freeform 64"/>
            <p:cNvSpPr>
              <a:spLocks/>
            </p:cNvSpPr>
            <p:nvPr/>
          </p:nvSpPr>
          <p:spPr bwMode="auto">
            <a:xfrm>
              <a:off x="2959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32 w 64"/>
                <a:gd name="T3" fmla="*/ 71 h 127"/>
                <a:gd name="T4" fmla="*/ 32 w 64"/>
                <a:gd name="T5" fmla="*/ 71 h 127"/>
                <a:gd name="T6" fmla="*/ 32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16 w 64"/>
                <a:gd name="T29" fmla="*/ 79 h 127"/>
                <a:gd name="T30" fmla="*/ 16 w 64"/>
                <a:gd name="T31" fmla="*/ 79 h 127"/>
                <a:gd name="T32" fmla="*/ 16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32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16" y="79"/>
                  </a:lnTo>
                  <a:lnTo>
                    <a:pt x="16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405" name="Freeform 65"/>
            <p:cNvSpPr>
              <a:spLocks/>
            </p:cNvSpPr>
            <p:nvPr/>
          </p:nvSpPr>
          <p:spPr bwMode="auto">
            <a:xfrm>
              <a:off x="3015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406" name="Rectangle 66"/>
            <p:cNvSpPr>
              <a:spLocks noChangeArrowheads="1"/>
            </p:cNvSpPr>
            <p:nvPr/>
          </p:nvSpPr>
          <p:spPr bwMode="auto">
            <a:xfrm>
              <a:off x="30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407" name="Freeform 67"/>
            <p:cNvSpPr>
              <a:spLocks/>
            </p:cNvSpPr>
            <p:nvPr/>
          </p:nvSpPr>
          <p:spPr bwMode="auto">
            <a:xfrm>
              <a:off x="3063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408" name="Rectangle 68"/>
            <p:cNvSpPr>
              <a:spLocks noChangeArrowheads="1"/>
            </p:cNvSpPr>
            <p:nvPr/>
          </p:nvSpPr>
          <p:spPr bwMode="auto">
            <a:xfrm>
              <a:off x="3583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409" name="Freeform 69"/>
            <p:cNvSpPr>
              <a:spLocks/>
            </p:cNvSpPr>
            <p:nvPr/>
          </p:nvSpPr>
          <p:spPr bwMode="auto">
            <a:xfrm>
              <a:off x="3583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24 w 64"/>
                <a:gd name="T3" fmla="*/ 71 h 127"/>
                <a:gd name="T4" fmla="*/ 24 w 64"/>
                <a:gd name="T5" fmla="*/ 71 h 127"/>
                <a:gd name="T6" fmla="*/ 24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8 w 64"/>
                <a:gd name="T29" fmla="*/ 79 h 127"/>
                <a:gd name="T30" fmla="*/ 8 w 64"/>
                <a:gd name="T31" fmla="*/ 79 h 127"/>
                <a:gd name="T32" fmla="*/ 8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24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8" y="79"/>
                  </a:lnTo>
                  <a:lnTo>
                    <a:pt x="8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410" name="Freeform 70"/>
            <p:cNvSpPr>
              <a:spLocks/>
            </p:cNvSpPr>
            <p:nvPr/>
          </p:nvSpPr>
          <p:spPr bwMode="auto">
            <a:xfrm>
              <a:off x="3639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411" name="Rectangle 71"/>
            <p:cNvSpPr>
              <a:spLocks noChangeArrowheads="1"/>
            </p:cNvSpPr>
            <p:nvPr/>
          </p:nvSpPr>
          <p:spPr bwMode="auto">
            <a:xfrm>
              <a:off x="3703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4412" name="Freeform 72"/>
            <p:cNvSpPr>
              <a:spLocks/>
            </p:cNvSpPr>
            <p:nvPr/>
          </p:nvSpPr>
          <p:spPr bwMode="auto">
            <a:xfrm>
              <a:off x="3687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4413" name="Rectangle 73"/>
            <p:cNvSpPr>
              <a:spLocks noChangeArrowheads="1"/>
            </p:cNvSpPr>
            <p:nvPr/>
          </p:nvSpPr>
          <p:spPr bwMode="auto">
            <a:xfrm>
              <a:off x="3239" y="3435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b="1"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14345" name="Text Box 74"/>
          <p:cNvSpPr txBox="1">
            <a:spLocks noChangeArrowheads="1"/>
          </p:cNvSpPr>
          <p:nvPr/>
        </p:nvSpPr>
        <p:spPr bwMode="auto">
          <a:xfrm>
            <a:off x="5867400" y="2143125"/>
            <a:ext cx="4419600" cy="2292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push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S.size</a:t>
            </a:r>
            <a:r>
              <a:rPr lang="en-US" altLang="lv-LV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()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throw 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StackFull</a:t>
            </a:r>
            <a:endParaRPr lang="en-US" altLang="lv-LV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else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lv-LV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/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6316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Performance and Limitations</a:t>
            </a:r>
          </a:p>
        </p:txBody>
      </p:sp>
      <p:sp>
        <p:nvSpPr>
          <p:cNvPr id="15365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lv-LV" sz="2800" dirty="0"/>
              <a:t>Performance</a:t>
            </a:r>
          </a:p>
          <a:p>
            <a:pPr lvl="1" eaLnBrk="1" hangingPunct="1"/>
            <a:r>
              <a:rPr lang="en-US" altLang="lv-LV" dirty="0"/>
              <a:t>Let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dirty="0"/>
              <a:t> be the number of elements in the stack</a:t>
            </a:r>
          </a:p>
          <a:p>
            <a:pPr lvl="1" eaLnBrk="1" hangingPunct="1"/>
            <a:r>
              <a:rPr lang="en-US" altLang="lv-LV" dirty="0"/>
              <a:t>The space used is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lv-LV" dirty="0"/>
          </a:p>
          <a:p>
            <a:pPr lvl="1" eaLnBrk="1" hangingPunct="1"/>
            <a:r>
              <a:rPr lang="en-US" altLang="lv-LV" dirty="0"/>
              <a:t>Each operation runs in time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</a:p>
          <a:p>
            <a:pPr eaLnBrk="1" hangingPunct="1"/>
            <a:r>
              <a:rPr lang="en-US" altLang="lv-LV" sz="2800" dirty="0"/>
              <a:t>Limitations</a:t>
            </a:r>
          </a:p>
          <a:p>
            <a:pPr lvl="1" eaLnBrk="1" hangingPunct="1"/>
            <a:r>
              <a:rPr lang="en-US" altLang="lv-LV" dirty="0"/>
              <a:t>The maximum size of the stack must be defined a priori and cannot be changed</a:t>
            </a:r>
          </a:p>
          <a:p>
            <a:pPr lvl="1" eaLnBrk="1" hangingPunct="1"/>
            <a:r>
              <a:rPr lang="en-US" altLang="lv-LV" dirty="0"/>
              <a:t>Trying to push a new element into a full stack causes an implementation-specific exception</a:t>
            </a:r>
          </a:p>
        </p:txBody>
      </p:sp>
    </p:spTree>
    <p:extLst>
      <p:ext uri="{BB962C8B-B14F-4D97-AF65-F5344CB8AC3E}">
        <p14:creationId xmlns:p14="http://schemas.microsoft.com/office/powerpoint/2010/main" val="998171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Array-based Stack in C++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295400" y="1768476"/>
            <a:ext cx="4800600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template &lt;</a:t>
            </a:r>
            <a:r>
              <a:rPr lang="en-US" altLang="lv-LV" sz="18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typename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E&gt; </a:t>
            </a:r>
            <a:b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ArrayStack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  <a:b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private:</a:t>
            </a:r>
          </a:p>
          <a:p>
            <a:pPr eaLnBrk="1" hangingPunct="1"/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E*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S;</a:t>
            </a:r>
            <a:r>
              <a:rPr lang="en-US" altLang="lv-LV" sz="1800" dirty="0">
                <a:solidFill>
                  <a:srgbClr val="E4BB0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array holding the stack</a:t>
            </a:r>
            <a:br>
              <a:rPr lang="en-US" altLang="lv-LV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>
                <a:solidFill>
                  <a:srgbClr val="E4BB0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lv-LV" sz="18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cap;</a:t>
            </a:r>
            <a:r>
              <a:rPr lang="en-US" altLang="lv-LV" sz="1800" dirty="0">
                <a:solidFill>
                  <a:srgbClr val="E4BB0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capacity</a:t>
            </a:r>
          </a:p>
          <a:p>
            <a:pPr eaLnBrk="1" hangingPunct="1"/>
            <a:r>
              <a:rPr lang="en-US" altLang="lv-LV" sz="1800" dirty="0">
                <a:solidFill>
                  <a:srgbClr val="E4BB0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lv-LV" sz="18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t;</a:t>
            </a:r>
            <a:r>
              <a:rPr lang="en-US" altLang="lv-LV" sz="1800" dirty="0">
                <a:solidFill>
                  <a:srgbClr val="E4BB0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index of top element</a:t>
            </a:r>
          </a:p>
          <a:p>
            <a:pPr eaLnBrk="1" hangingPunct="1"/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public:</a:t>
            </a:r>
          </a:p>
          <a:p>
            <a:pPr eaLnBrk="1" hangingPunct="1"/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lv-LV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constructor given capacity</a:t>
            </a:r>
            <a:br>
              <a:rPr lang="en-US" altLang="lv-LV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lv-LV" sz="18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ArrayStack</a:t>
            </a:r>
            <a: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 </a:t>
            </a:r>
            <a:r>
              <a:rPr lang="en-US" altLang="lv-LV" sz="18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c</a:t>
            </a:r>
            <a: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</a:t>
            </a:r>
            <a:b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 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S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E[c]), 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cap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(c), 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t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(-1) { </a:t>
            </a: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}</a:t>
            </a:r>
          </a:p>
          <a:p>
            <a:pPr eaLnBrk="1" hangingPunct="1"/>
            <a:endParaRPr lang="en-US" altLang="lv-LV" sz="1800" dirty="0">
              <a:solidFill>
                <a:srgbClr val="0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/>
            <a:endParaRPr lang="en-US" altLang="lv-LV" sz="1800" dirty="0">
              <a:solidFill>
                <a:srgbClr val="0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6172200" y="1768475"/>
            <a:ext cx="5334000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en-US" alt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pop()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if</a:t>
            </a:r>
            <a:r>
              <a:rPr lang="en-US" alt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empty()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throw </a:t>
            </a:r>
            <a:r>
              <a:rPr lang="en-US" altLang="lv-LV" sz="1800" dirty="0" err="1" smtClean="0">
                <a:solidFill>
                  <a:schemeClr val="hlink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StackEmpty</a:t>
            </a:r>
            <a:r>
              <a:rPr lang="en-US" alt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pPr eaLnBrk="1" hangingPunct="1"/>
            <a:r>
              <a:rPr lang="en-US" altLang="lv-LV" sz="1800" dirty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 smtClean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"Pop </a:t>
            </a:r>
            <a:r>
              <a:rPr lang="en-US" altLang="lv-LV" sz="1800" dirty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from empty </a:t>
            </a:r>
            <a:r>
              <a:rPr lang="en-US" altLang="lv-LV" sz="1800" dirty="0" smtClean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</a:t>
            </a:r>
            <a:r>
              <a:rPr lang="en-US" altLang="lv-LV" sz="1800" dirty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en-US" alt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 smtClean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alt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t-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-;</a:t>
            </a:r>
            <a: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eaLnBrk="1" hangingPunct="1"/>
            <a:endParaRPr lang="en-US" altLang="lv-LV" sz="1800" dirty="0">
              <a:solidFill>
                <a:srgbClr val="0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/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</a:t>
            </a:r>
            <a: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push(</a:t>
            </a:r>
            <a:r>
              <a:rPr lang="en-US" altLang="lv-LV" sz="18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E&amp; e</a:t>
            </a:r>
            <a:r>
              <a:rPr lang="en-US" altLang="lv-LV" sz="18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eaLnBrk="1" hangingPunct="1"/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if 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size() 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== </a:t>
            </a:r>
            <a:r>
              <a:rPr lang="en-US" alt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cap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throw</a:t>
            </a:r>
          </a:p>
          <a:p>
            <a:pPr eaLnBrk="1" hangingPunct="1"/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en-US" altLang="lv-LV" sz="1800" dirty="0">
                <a:solidFill>
                  <a:schemeClr val="hlink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 err="1">
                <a:solidFill>
                  <a:schemeClr val="hlink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StackFull</a:t>
            </a: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pPr eaLnBrk="1" hangingPunct="1"/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</a:t>
            </a:r>
            <a:r>
              <a:rPr lang="en-US" altLang="lv-LV" sz="1800" dirty="0" smtClean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"Push </a:t>
            </a:r>
            <a:r>
              <a:rPr lang="en-US" altLang="lv-LV" sz="1800" dirty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to full </a:t>
            </a:r>
            <a:r>
              <a:rPr lang="en-US" altLang="lv-LV" sz="1800" dirty="0" smtClean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stack"</a:t>
            </a:r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en-US" altLang="lv-LV" sz="1800" dirty="0">
              <a:solidFill>
                <a:srgbClr val="0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/>
            <a:r>
              <a:rPr lang="en-US" altLang="lv-LV" sz="18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S[++t</a:t>
            </a:r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 = e;</a:t>
            </a:r>
          </a:p>
          <a:p>
            <a:pPr eaLnBrk="1" hangingPunct="1"/>
            <a:r>
              <a:rPr lang="en-US" altLang="lv-LV" sz="18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eaLnBrk="1" hangingPunct="1"/>
            <a:r>
              <a:rPr lang="en-US" altLang="lv-LV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//...  </a:t>
            </a:r>
            <a:r>
              <a:rPr lang="en-US" altLang="lv-LV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(other methods of </a:t>
            </a:r>
            <a:r>
              <a:rPr lang="en-US" altLang="lv-LV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 </a:t>
            </a:r>
            <a:r>
              <a:rPr lang="en-US" altLang="lv-LV" sz="1800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iface</a:t>
            </a:r>
            <a:r>
              <a:rPr lang="en-US" altLang="lv-LV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endParaRPr lang="en-US" altLang="lv-LV" sz="1800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11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use in C++</a:t>
            </a: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2133600" y="1768475"/>
            <a:ext cx="8001000" cy="3539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ArrayStack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 A; 								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= [ ], size = 0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A.push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(7); 														// A = [7*], size = 1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A.push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(13); 													// A = [7, 13*], size = 2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A.top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A.pop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= [7*], outputs: 13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A.push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(9); 														// A = [7, 9*], size = 2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A.top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					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= [7, 9*], outputs: 9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A.top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A.pop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= [7*], outputs: 9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ArrayStack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&lt;string&gt; B(10); 					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 = [ ], size = 0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B.push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("Bob"); 										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 = [Bob*], size = 1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B.push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("Alice"); 									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 = [Bob, Alice*], size = 2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B.top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&lt;&lt;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B.pop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 = [Bob*], outputs: Alice</a:t>
            </a:r>
          </a:p>
          <a:p>
            <a:pPr eaLnBrk="1" hangingPunct="1"/>
            <a:r>
              <a:rPr lang="en-US" altLang="lv-LV" sz="1600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B.push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("Eve"); 											</a:t>
            </a:r>
            <a:r>
              <a:rPr lang="en-US" altLang="lv-LV" sz="1600" dirty="0" smtClean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lv-LV" sz="16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 = [Bob, Eve*], size = 2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8902700" y="1523998"/>
            <a:ext cx="1841500" cy="4000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rgbClr val="000000"/>
                </a:solidFill>
              </a:rPr>
              <a:t>* indicates top</a:t>
            </a:r>
          </a:p>
        </p:txBody>
      </p:sp>
      <p:cxnSp>
        <p:nvCxnSpPr>
          <p:cNvPr id="17416" name="Straight Arrow Connector 9"/>
          <p:cNvCxnSpPr>
            <a:cxnSpLocks noChangeShapeType="1"/>
            <a:stCxn id="17415" idx="1"/>
          </p:cNvCxnSpPr>
          <p:nvPr/>
        </p:nvCxnSpPr>
        <p:spPr bwMode="auto">
          <a:xfrm rot="10800000" flipV="1">
            <a:off x="7835900" y="1724024"/>
            <a:ext cx="1066800" cy="409575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04868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Parentheses Matching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Each “(”, “{”, or “[” must be paired with a matching “)”, “}”, or “[”</a:t>
            </a:r>
          </a:p>
          <a:p>
            <a:pPr lvl="1" eaLnBrk="1" hangingPunct="1"/>
            <a:r>
              <a:rPr lang="en-US" altLang="lv-LV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correct: ( )(( )){([( )])}	</a:t>
            </a:r>
          </a:p>
          <a:p>
            <a:pPr lvl="1" eaLnBrk="1" hangingPunct="1"/>
            <a:r>
              <a:rPr lang="en-US" altLang="lv-LV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correct: ((( )(( )){([( )])}	</a:t>
            </a:r>
          </a:p>
          <a:p>
            <a:pPr lvl="1" eaLnBrk="1" hangingPunct="1"/>
            <a:r>
              <a:rPr lang="en-US" altLang="lv-LV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incorrect: )(( )){([( )])}</a:t>
            </a:r>
            <a:r>
              <a:rPr lang="en-US" altLang="lv-LV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eaLnBrk="1" hangingPunct="1"/>
            <a:r>
              <a:rPr lang="en-US" altLang="lv-LV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incorrect: ({[ ])}	</a:t>
            </a:r>
          </a:p>
          <a:p>
            <a:pPr lvl="1" eaLnBrk="1" hangingPunct="1"/>
            <a:r>
              <a:rPr lang="en-US" altLang="lv-LV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incorrect: (	</a:t>
            </a:r>
          </a:p>
          <a:p>
            <a:pPr eaLnBrk="1" hangingPunct="1">
              <a:buFont typeface="Wingdings" pitchFamily="2" charset="2"/>
              <a:buNone/>
            </a:pPr>
            <a:endParaRPr lang="en-US" altLang="lv-LV" dirty="0" smtClean="0"/>
          </a:p>
        </p:txBody>
      </p:sp>
    </p:spTree>
    <p:extLst>
      <p:ext uri="{BB962C8B-B14F-4D97-AF65-F5344CB8AC3E}">
        <p14:creationId xmlns:p14="http://schemas.microsoft.com/office/powerpoint/2010/main" val="1631607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4000"/>
              <a:t>Parentheses Matching Algorithm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ParenMatch(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X,n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array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tokens, each of which is either a grouping symbol, 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variable, an arithmetic operator, or a number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and only if all the grouping symbols in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an empty stack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to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is an opening grouping symbol </a:t>
            </a: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.push(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else if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is a closing grouping symbol </a:t>
            </a: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.empty() </a:t>
            </a: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return false </a:t>
            </a:r>
            <a:r>
              <a:rPr lang="en-US" altLang="lv-LV" sz="1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{nothing to match with}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.pop() does not match the type of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return false </a:t>
            </a:r>
            <a:r>
              <a:rPr lang="en-US" altLang="lv-LV" sz="1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{wrong type}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lv-LV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.empty() </a:t>
            </a: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true </a:t>
            </a:r>
            <a:r>
              <a:rPr lang="en-US" altLang="lv-LV" sz="1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{every symbol matched}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return false </a:t>
            </a:r>
            <a:r>
              <a:rPr lang="en-US" altLang="lv-LV" sz="18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{some symbols were never matched}</a:t>
            </a:r>
            <a:endParaRPr lang="en-US" altLang="lv-LV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lv-LV" sz="1800"/>
          </a:p>
        </p:txBody>
      </p:sp>
    </p:spTree>
    <p:extLst>
      <p:ext uri="{BB962C8B-B14F-4D97-AF65-F5344CB8AC3E}">
        <p14:creationId xmlns:p14="http://schemas.microsoft.com/office/powerpoint/2010/main" val="370620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Arithmetic Expressions</a:t>
            </a:r>
            <a:endParaRPr lang="en-US" dirty="0"/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2209801" y="1752601"/>
            <a:ext cx="5227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/>
              <a:t>14 – 3 * 2 + 7 = (14 – (3 * 2) ) + 7 </a:t>
            </a: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2209800" y="2195513"/>
            <a:ext cx="79248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>
                <a:solidFill>
                  <a:srgbClr val="C00000"/>
                </a:solidFill>
              </a:rPr>
              <a:t>Operator precedence</a:t>
            </a:r>
            <a:endParaRPr lang="en-US" altLang="lv-LV" dirty="0"/>
          </a:p>
          <a:p>
            <a:pPr eaLnBrk="1" hangingPunct="1"/>
            <a:r>
              <a:rPr lang="en-US" altLang="lv-LV" dirty="0"/>
              <a:t>	 * has precedence over +/–</a:t>
            </a:r>
          </a:p>
          <a:p>
            <a:pPr eaLnBrk="1" hangingPunct="1"/>
            <a:endParaRPr lang="en-US" altLang="lv-LV" dirty="0"/>
          </a:p>
          <a:p>
            <a:pPr eaLnBrk="1" hangingPunct="1"/>
            <a:r>
              <a:rPr lang="en-US" altLang="lv-LV" dirty="0">
                <a:solidFill>
                  <a:srgbClr val="C00000"/>
                </a:solidFill>
              </a:rPr>
              <a:t>Associativity</a:t>
            </a:r>
          </a:p>
          <a:p>
            <a:pPr eaLnBrk="1" hangingPunct="1"/>
            <a:r>
              <a:rPr lang="en-US" altLang="lv-LV" dirty="0"/>
              <a:t>	operators of the same precedence group</a:t>
            </a:r>
          </a:p>
          <a:p>
            <a:pPr eaLnBrk="1" hangingPunct="1"/>
            <a:r>
              <a:rPr lang="en-US" altLang="lv-LV" dirty="0"/>
              <a:t>	evaluated from left to right</a:t>
            </a:r>
          </a:p>
          <a:p>
            <a:pPr eaLnBrk="1" hangingPunct="1"/>
            <a:r>
              <a:rPr lang="en-US" altLang="lv-LV" dirty="0"/>
              <a:t>	Example: (x – y) + z rather than x – (y + z)</a:t>
            </a:r>
          </a:p>
        </p:txBody>
      </p:sp>
      <p:sp>
        <p:nvSpPr>
          <p:cNvPr id="20488" name="Rectangle 5"/>
          <p:cNvSpPr>
            <a:spLocks noChangeArrowheads="1"/>
          </p:cNvSpPr>
          <p:nvPr/>
        </p:nvSpPr>
        <p:spPr bwMode="auto">
          <a:xfrm>
            <a:off x="2209800" y="5048251"/>
            <a:ext cx="792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rgbClr val="C00000"/>
                </a:solidFill>
              </a:rPr>
              <a:t>Idea:</a:t>
            </a:r>
            <a:r>
              <a:rPr lang="en-US" altLang="lv-LV" b="1"/>
              <a:t> </a:t>
            </a:r>
            <a:r>
              <a:rPr lang="en-US" altLang="lv-LV"/>
              <a:t>push each operator on the stack, but first pop and perform higher and </a:t>
            </a:r>
            <a:r>
              <a:rPr lang="en-US" altLang="lv-LV" i="1"/>
              <a:t>equal </a:t>
            </a:r>
            <a:r>
              <a:rPr lang="en-US" altLang="lv-LV"/>
              <a:t>precedence operations.</a:t>
            </a:r>
          </a:p>
        </p:txBody>
      </p:sp>
    </p:spTree>
    <p:extLst>
      <p:ext uri="{BB962C8B-B14F-4D97-AF65-F5344CB8AC3E}">
        <p14:creationId xmlns:p14="http://schemas.microsoft.com/office/powerpoint/2010/main" val="2048806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Algorithm for </a:t>
            </a:r>
            <a:r>
              <a:rPr lang="en-US" dirty="0" smtClean="0"/>
              <a:t>Evaluating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2235200" cy="4114800"/>
          </a:xfrm>
          <a:ln>
            <a:miter lim="800000"/>
            <a:headEnd/>
            <a:tailEnd/>
          </a:ln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Two stacks: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 err="1" smtClean="0"/>
              <a:t>opStk</a:t>
            </a:r>
            <a:r>
              <a:rPr lang="en-US" sz="2000" dirty="0" smtClean="0"/>
              <a:t> holds operators</a:t>
            </a:r>
            <a:br>
              <a:rPr lang="en-US" sz="2000" dirty="0" smtClean="0"/>
            </a:br>
            <a:r>
              <a:rPr lang="en-US" sz="2000" b="1" dirty="0" err="1" smtClean="0"/>
              <a:t>valStk</a:t>
            </a:r>
            <a:r>
              <a:rPr lang="en-US" sz="2000" dirty="0" smtClean="0"/>
              <a:t> holds values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 smtClean="0"/>
              <a:t>Use $ as special  “end of input” token with lowest precedence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010400" y="1828800"/>
            <a:ext cx="4902199" cy="41148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b="1" u="sng" dirty="0">
                <a:latin typeface="+mj-lt"/>
                <a:cs typeface="Liberation Mono" panose="02070409020205020404" pitchFamily="49" charset="0"/>
              </a:rPr>
              <a:t>Algorithm </a:t>
            </a:r>
            <a:r>
              <a:rPr lang="en-US" sz="1800" b="1" u="sng" dirty="0" err="1">
                <a:latin typeface="+mj-lt"/>
                <a:cs typeface="Liberation Mono" panose="02070409020205020404" pitchFamily="49" charset="0"/>
              </a:rPr>
              <a:t>EvalExp</a:t>
            </a:r>
            <a:r>
              <a:rPr lang="en-US" sz="1800" b="1" u="sng" dirty="0" smtClean="0">
                <a:latin typeface="+mj-lt"/>
                <a:cs typeface="Liberation Mono" panose="02070409020205020404" pitchFamily="49" charset="0"/>
              </a:rPr>
              <a:t>():</a:t>
            </a:r>
            <a:endParaRPr lang="en-US" sz="1800" b="1" u="sng" dirty="0">
              <a:latin typeface="+mj-lt"/>
              <a:cs typeface="Liberation Mono" panose="02070409020205020404" pitchFamily="49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while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there’s another token z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if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isNumber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(z) 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then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valStk.push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(z)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else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endParaRPr lang="en-US" sz="18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i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repeatOps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(z);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opStk.push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(z)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repeatOps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($);   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return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valStk.top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F5EA6B0-8B5D-493B-8F18-8BBF1D432BDD}" type="slidenum">
              <a:rPr lang="en-US" altLang="lv-LV" sz="1400"/>
              <a:pPr eaLnBrk="1" hangingPunct="1"/>
              <a:t>17</a:t>
            </a:fld>
            <a:endParaRPr lang="en-US" altLang="lv-LV" sz="140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 bwMode="auto">
          <a:xfrm>
            <a:off x="3409293" y="1665287"/>
            <a:ext cx="3962400" cy="41148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b="1" u="sng" kern="0" dirty="0" smtClean="0"/>
              <a:t>Algorithm </a:t>
            </a:r>
            <a:r>
              <a:rPr lang="en-US" sz="2000" b="1" u="sng" kern="0" dirty="0" err="1" smtClean="0">
                <a:solidFill>
                  <a:srgbClr val="C00000"/>
                </a:solidFill>
              </a:rPr>
              <a:t>doOp</a:t>
            </a:r>
            <a:r>
              <a:rPr lang="en-US" sz="2000" b="1" u="sng" kern="0" dirty="0" smtClean="0">
                <a:solidFill>
                  <a:srgbClr val="C00000"/>
                </a:solidFill>
              </a:rPr>
              <a:t>()</a:t>
            </a:r>
            <a:r>
              <a:rPr lang="en-US" sz="2000" b="1" i="1" u="sng" kern="0" dirty="0" smtClean="0"/>
              <a:t>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x </a:t>
            </a:r>
            <a:r>
              <a:rPr lang="en-US" sz="2000" kern="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  <a:latin typeface="Helvetica" pitchFamily="1" charset="0"/>
              </a:rPr>
              <a:t>valStk.pop</a:t>
            </a: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();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y </a:t>
            </a:r>
            <a:r>
              <a:rPr lang="en-US" sz="2000" kern="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  <a:latin typeface="Helvetica" pitchFamily="1" charset="0"/>
              </a:rPr>
              <a:t>valStk.pop</a:t>
            </a: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();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Helvetica" pitchFamily="1" charset="0"/>
              </a:rPr>
              <a:t>op</a:t>
            </a: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sz="2000" kern="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  <a:latin typeface="Helvetica" pitchFamily="1" charset="0"/>
              </a:rPr>
              <a:t>opStk.pop</a:t>
            </a:r>
            <a:r>
              <a:rPr lang="en-US" sz="2000" kern="0" dirty="0" smtClean="0">
                <a:solidFill>
                  <a:srgbClr val="000000"/>
                </a:solidFill>
                <a:latin typeface="Helvetica" pitchFamily="1" charset="0"/>
              </a:rPr>
              <a:t>();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2000" kern="0" dirty="0" err="1" smtClean="0">
                <a:solidFill>
                  <a:srgbClr val="000000"/>
                </a:solidFill>
                <a:latin typeface="Helvetica" pitchFamily="1" charset="0"/>
              </a:rPr>
              <a:t>valStk.push</a:t>
            </a:r>
            <a:r>
              <a:rPr lang="en-US" sz="2000" kern="0" dirty="0" smtClean="0">
                <a:solidFill>
                  <a:srgbClr val="000000"/>
                </a:solidFill>
              </a:rPr>
              <a:t>( y </a:t>
            </a:r>
            <a:r>
              <a:rPr lang="en-US" sz="2000" b="1" kern="0" dirty="0" smtClean="0">
                <a:solidFill>
                  <a:srgbClr val="000000"/>
                </a:solidFill>
              </a:rPr>
              <a:t>op</a:t>
            </a:r>
            <a:r>
              <a:rPr lang="en-US" sz="2000" kern="0" dirty="0" smtClean="0">
                <a:solidFill>
                  <a:srgbClr val="000000"/>
                </a:solidFill>
              </a:rPr>
              <a:t> x 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sz="2000" kern="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b="1" u="sng" kern="0" dirty="0" smtClean="0"/>
              <a:t>Algorithm </a:t>
            </a:r>
            <a:r>
              <a:rPr lang="en-US" sz="2000" b="1" u="sng" kern="0" dirty="0" err="1" smtClean="0">
                <a:solidFill>
                  <a:srgbClr val="C00000"/>
                </a:solidFill>
              </a:rPr>
              <a:t>repeatOps</a:t>
            </a:r>
            <a:r>
              <a:rPr lang="en-US" sz="2000" b="1" u="sng" kern="0" dirty="0" smtClean="0">
                <a:solidFill>
                  <a:srgbClr val="000000"/>
                </a:solidFill>
              </a:rPr>
              <a:t>( </a:t>
            </a:r>
            <a:r>
              <a:rPr lang="en-US" sz="2000" b="1" u="sng" kern="0" dirty="0" err="1" smtClean="0">
                <a:solidFill>
                  <a:srgbClr val="000000"/>
                </a:solidFill>
              </a:rPr>
              <a:t>refOp</a:t>
            </a:r>
            <a:r>
              <a:rPr lang="en-US" sz="2000" b="1" u="sng" kern="0" dirty="0" smtClean="0">
                <a:solidFill>
                  <a:srgbClr val="000000"/>
                </a:solidFill>
              </a:rPr>
              <a:t> ):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b="1" kern="0" dirty="0">
                <a:solidFill>
                  <a:srgbClr val="000000"/>
                </a:solidFill>
              </a:rPr>
              <a:t> </a:t>
            </a:r>
            <a:r>
              <a:rPr lang="en-US" sz="2000" b="1" kern="0" dirty="0" smtClean="0">
                <a:solidFill>
                  <a:srgbClr val="000000"/>
                </a:solidFill>
              </a:rPr>
              <a:t>   while</a:t>
            </a:r>
            <a:r>
              <a:rPr lang="en-US" sz="2000" kern="0" dirty="0" smtClean="0">
                <a:solidFill>
                  <a:srgbClr val="000000"/>
                </a:solidFill>
              </a:rPr>
              <a:t> (</a:t>
            </a:r>
            <a:r>
              <a:rPr lang="en-US" sz="2000" b="1" kern="0" dirty="0" smtClean="0">
                <a:solidFill>
                  <a:srgbClr val="000000"/>
                </a:solidFill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</a:rPr>
              <a:t>valStk.size</a:t>
            </a:r>
            <a:r>
              <a:rPr lang="en-US" sz="2000" kern="0" dirty="0" smtClean="0">
                <a:solidFill>
                  <a:srgbClr val="000000"/>
                </a:solidFill>
              </a:rPr>
              <a:t>() &gt; 1 </a:t>
            </a:r>
            <a:r>
              <a:rPr lang="en-US" sz="2000" b="1" kern="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and</a:t>
            </a:r>
            <a:r>
              <a:rPr lang="en-US" sz="2000" b="1" kern="0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b="1" kern="0" dirty="0" smtClean="0">
                <a:solidFill>
                  <a:srgbClr val="000000"/>
                </a:solidFill>
              </a:rPr>
              <a:t>		</a:t>
            </a:r>
            <a:r>
              <a:rPr lang="en-US" sz="2000" kern="0" dirty="0" err="1" smtClean="0">
                <a:solidFill>
                  <a:srgbClr val="000000"/>
                </a:solidFill>
              </a:rPr>
              <a:t>prec</a:t>
            </a:r>
            <a:r>
              <a:rPr lang="en-US" sz="2000" kern="0" dirty="0" smtClean="0">
                <a:solidFill>
                  <a:srgbClr val="000000"/>
                </a:solidFill>
              </a:rPr>
              <a:t>(</a:t>
            </a:r>
            <a:r>
              <a:rPr lang="en-US" sz="2000" kern="0" dirty="0" err="1" smtClean="0">
                <a:solidFill>
                  <a:srgbClr val="000000"/>
                </a:solidFill>
              </a:rPr>
              <a:t>refOp</a:t>
            </a:r>
            <a:r>
              <a:rPr lang="en-US" sz="2000" kern="0" dirty="0" smtClean="0">
                <a:solidFill>
                  <a:srgbClr val="000000"/>
                </a:solidFill>
              </a:rPr>
              <a:t>) ≤</a:t>
            </a:r>
            <a:r>
              <a:rPr lang="en-US" sz="2000" b="1" kern="0" dirty="0" smtClean="0">
                <a:solidFill>
                  <a:srgbClr val="000000"/>
                </a:solidFill>
              </a:rPr>
              <a:t> 	</a:t>
            </a:r>
            <a:r>
              <a:rPr lang="en-US" sz="2000" kern="0" dirty="0" err="1" smtClean="0">
                <a:solidFill>
                  <a:srgbClr val="000000"/>
                </a:solidFill>
              </a:rPr>
              <a:t>prec</a:t>
            </a:r>
            <a:r>
              <a:rPr lang="en-US" sz="2000" kern="0" dirty="0" smtClean="0">
                <a:solidFill>
                  <a:srgbClr val="000000"/>
                </a:solidFill>
              </a:rPr>
              <a:t>(</a:t>
            </a:r>
            <a:r>
              <a:rPr lang="en-US" sz="2000" kern="0" dirty="0" err="1" smtClean="0">
                <a:solidFill>
                  <a:srgbClr val="000000"/>
                </a:solidFill>
              </a:rPr>
              <a:t>opStk.top</a:t>
            </a:r>
            <a:r>
              <a:rPr lang="en-US" sz="2000" kern="0" dirty="0" smtClean="0">
                <a:solidFill>
                  <a:srgbClr val="000000"/>
                </a:solidFill>
              </a:rPr>
              <a:t>())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</a:t>
            </a:r>
            <a:r>
              <a:rPr lang="en-US" sz="2000" kern="0" dirty="0" err="1" smtClean="0">
                <a:solidFill>
                  <a:srgbClr val="000000"/>
                </a:solidFill>
              </a:rPr>
              <a:t>doOp</a:t>
            </a:r>
            <a:r>
              <a:rPr lang="en-US" sz="2000" kern="0" dirty="0" smtClean="0">
                <a:solidFill>
                  <a:srgbClr val="0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73617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Algorithm on an </a:t>
            </a:r>
            <a:r>
              <a:rPr lang="en-US" dirty="0" smtClean="0"/>
              <a:t>Example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84690EE-65BE-4C75-8639-A401FC14BD40}" type="slidenum">
              <a:rPr lang="en-US" altLang="lv-LV" sz="1400"/>
              <a:pPr eaLnBrk="1" hangingPunct="1"/>
              <a:t>18</a:t>
            </a:fld>
            <a:endParaRPr lang="en-US" altLang="lv-LV" sz="1400"/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Stacks</a:t>
            </a: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2770188" y="1524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14  ≤ 4  –  3  *  2  +  7 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8180388" y="1690961"/>
            <a:ext cx="266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Operator ≤ has lower precedence than +/–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2160588" y="1905000"/>
            <a:ext cx="1905000" cy="1219200"/>
            <a:chOff x="533400" y="1905000"/>
            <a:chExt cx="1905000" cy="1219200"/>
          </a:xfrm>
        </p:grpSpPr>
        <p:sp>
          <p:nvSpPr>
            <p:cNvPr id="22622" name="Rectangle 7"/>
            <p:cNvSpPr>
              <a:spLocks noChangeArrowheads="1"/>
            </p:cNvSpPr>
            <p:nvPr/>
          </p:nvSpPr>
          <p:spPr bwMode="auto">
            <a:xfrm>
              <a:off x="6096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623" name="AutoShape 23"/>
            <p:cNvSpPr>
              <a:spLocks noChangeArrowheads="1"/>
            </p:cNvSpPr>
            <p:nvPr/>
          </p:nvSpPr>
          <p:spPr bwMode="auto">
            <a:xfrm>
              <a:off x="533400" y="2286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624" name="Line 28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762000" cy="457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22625" name="Rectangle 64"/>
            <p:cNvSpPr>
              <a:spLocks noChangeArrowheads="1"/>
            </p:cNvSpPr>
            <p:nvPr/>
          </p:nvSpPr>
          <p:spPr bwMode="auto">
            <a:xfrm>
              <a:off x="12192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–</a:t>
              </a:r>
            </a:p>
          </p:txBody>
        </p:sp>
        <p:sp>
          <p:nvSpPr>
            <p:cNvPr id="22626" name="Rectangle 65"/>
            <p:cNvSpPr>
              <a:spLocks noChangeArrowheads="1"/>
            </p:cNvSpPr>
            <p:nvPr/>
          </p:nvSpPr>
          <p:spPr bwMode="auto">
            <a:xfrm>
              <a:off x="12192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≤</a:t>
              </a:r>
            </a:p>
          </p:txBody>
        </p:sp>
        <p:sp>
          <p:nvSpPr>
            <p:cNvPr id="22627" name="Rectangle 70"/>
            <p:cNvSpPr>
              <a:spLocks noChangeArrowheads="1"/>
            </p:cNvSpPr>
            <p:nvPr/>
          </p:nvSpPr>
          <p:spPr bwMode="auto">
            <a:xfrm>
              <a:off x="6858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14</a:t>
              </a:r>
            </a:p>
          </p:txBody>
        </p:sp>
        <p:sp>
          <p:nvSpPr>
            <p:cNvPr id="22628" name="Rectangle 71"/>
            <p:cNvSpPr>
              <a:spLocks noChangeArrowheads="1"/>
            </p:cNvSpPr>
            <p:nvPr/>
          </p:nvSpPr>
          <p:spPr bwMode="auto">
            <a:xfrm>
              <a:off x="6858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4</a:t>
              </a:r>
            </a:p>
          </p:txBody>
        </p:sp>
        <p:sp>
          <p:nvSpPr>
            <p:cNvPr id="22629" name="Rectangle 72"/>
            <p:cNvSpPr>
              <a:spLocks noChangeArrowheads="1"/>
            </p:cNvSpPr>
            <p:nvPr/>
          </p:nvSpPr>
          <p:spPr bwMode="auto">
            <a:xfrm>
              <a:off x="11430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2160588" y="1905000"/>
            <a:ext cx="2590800" cy="2590800"/>
            <a:chOff x="533400" y="1905000"/>
            <a:chExt cx="2590800" cy="2590800"/>
          </a:xfrm>
        </p:grpSpPr>
        <p:sp>
          <p:nvSpPr>
            <p:cNvPr id="22612" name="Rectangle 66"/>
            <p:cNvSpPr>
              <a:spLocks noChangeArrowheads="1"/>
            </p:cNvSpPr>
            <p:nvPr/>
          </p:nvSpPr>
          <p:spPr bwMode="auto">
            <a:xfrm>
              <a:off x="12192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*</a:t>
              </a:r>
            </a:p>
          </p:txBody>
        </p:sp>
        <p:sp>
          <p:nvSpPr>
            <p:cNvPr id="22613" name="Rectangle 67"/>
            <p:cNvSpPr>
              <a:spLocks noChangeArrowheads="1"/>
            </p:cNvSpPr>
            <p:nvPr/>
          </p:nvSpPr>
          <p:spPr bwMode="auto">
            <a:xfrm>
              <a:off x="6858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3</a:t>
              </a:r>
            </a:p>
          </p:txBody>
        </p:sp>
        <p:sp>
          <p:nvSpPr>
            <p:cNvPr id="22614" name="Rectangle 75"/>
            <p:cNvSpPr>
              <a:spLocks noChangeArrowheads="1"/>
            </p:cNvSpPr>
            <p:nvPr/>
          </p:nvSpPr>
          <p:spPr bwMode="auto">
            <a:xfrm>
              <a:off x="6096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615" name="AutoShape 76"/>
            <p:cNvSpPr>
              <a:spLocks noChangeArrowheads="1"/>
            </p:cNvSpPr>
            <p:nvPr/>
          </p:nvSpPr>
          <p:spPr bwMode="auto">
            <a:xfrm>
              <a:off x="533400" y="33528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616" name="Line 77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1447800" cy="1828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22617" name="Rectangle 78"/>
            <p:cNvSpPr>
              <a:spLocks noChangeArrowheads="1"/>
            </p:cNvSpPr>
            <p:nvPr/>
          </p:nvSpPr>
          <p:spPr bwMode="auto">
            <a:xfrm>
              <a:off x="12192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–</a:t>
              </a:r>
            </a:p>
          </p:txBody>
        </p:sp>
        <p:sp>
          <p:nvSpPr>
            <p:cNvPr id="22618" name="Rectangle 79"/>
            <p:cNvSpPr>
              <a:spLocks noChangeArrowheads="1"/>
            </p:cNvSpPr>
            <p:nvPr/>
          </p:nvSpPr>
          <p:spPr bwMode="auto">
            <a:xfrm>
              <a:off x="12192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≤</a:t>
              </a:r>
            </a:p>
          </p:txBody>
        </p:sp>
        <p:sp>
          <p:nvSpPr>
            <p:cNvPr id="22619" name="Rectangle 80"/>
            <p:cNvSpPr>
              <a:spLocks noChangeArrowheads="1"/>
            </p:cNvSpPr>
            <p:nvPr/>
          </p:nvSpPr>
          <p:spPr bwMode="auto">
            <a:xfrm>
              <a:off x="685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14</a:t>
              </a:r>
            </a:p>
          </p:txBody>
        </p:sp>
        <p:sp>
          <p:nvSpPr>
            <p:cNvPr id="22620" name="Rectangle 81"/>
            <p:cNvSpPr>
              <a:spLocks noChangeArrowheads="1"/>
            </p:cNvSpPr>
            <p:nvPr/>
          </p:nvSpPr>
          <p:spPr bwMode="auto">
            <a:xfrm>
              <a:off x="6858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4</a:t>
              </a:r>
            </a:p>
          </p:txBody>
        </p:sp>
        <p:sp>
          <p:nvSpPr>
            <p:cNvPr id="22621" name="Rectangle 82"/>
            <p:cNvSpPr>
              <a:spLocks noChangeArrowheads="1"/>
            </p:cNvSpPr>
            <p:nvPr/>
          </p:nvSpPr>
          <p:spPr bwMode="auto">
            <a:xfrm>
              <a:off x="11430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2160588" y="1981200"/>
            <a:ext cx="2895600" cy="4114800"/>
            <a:chOff x="533400" y="1981200"/>
            <a:chExt cx="2895600" cy="4114800"/>
          </a:xfrm>
        </p:grpSpPr>
        <p:sp>
          <p:nvSpPr>
            <p:cNvPr id="22601" name="Rectangle 68"/>
            <p:cNvSpPr>
              <a:spLocks noChangeArrowheads="1"/>
            </p:cNvSpPr>
            <p:nvPr/>
          </p:nvSpPr>
          <p:spPr bwMode="auto">
            <a:xfrm>
              <a:off x="685800" y="4800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2</a:t>
              </a:r>
            </a:p>
          </p:txBody>
        </p:sp>
        <p:sp>
          <p:nvSpPr>
            <p:cNvPr id="22602" name="Rectangle 85"/>
            <p:cNvSpPr>
              <a:spLocks noChangeArrowheads="1"/>
            </p:cNvSpPr>
            <p:nvPr/>
          </p:nvSpPr>
          <p:spPr bwMode="auto">
            <a:xfrm>
              <a:off x="12192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*</a:t>
              </a:r>
            </a:p>
          </p:txBody>
        </p:sp>
        <p:sp>
          <p:nvSpPr>
            <p:cNvPr id="22603" name="Rectangle 86"/>
            <p:cNvSpPr>
              <a:spLocks noChangeArrowheads="1"/>
            </p:cNvSpPr>
            <p:nvPr/>
          </p:nvSpPr>
          <p:spPr bwMode="auto">
            <a:xfrm>
              <a:off x="6858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3</a:t>
              </a:r>
            </a:p>
          </p:txBody>
        </p:sp>
        <p:sp>
          <p:nvSpPr>
            <p:cNvPr id="22604" name="Rectangle 87"/>
            <p:cNvSpPr>
              <a:spLocks noChangeArrowheads="1"/>
            </p:cNvSpPr>
            <p:nvPr/>
          </p:nvSpPr>
          <p:spPr bwMode="auto">
            <a:xfrm>
              <a:off x="609600" y="47244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605" name="AutoShape 88"/>
            <p:cNvSpPr>
              <a:spLocks noChangeArrowheads="1"/>
            </p:cNvSpPr>
            <p:nvPr/>
          </p:nvSpPr>
          <p:spPr bwMode="auto">
            <a:xfrm>
              <a:off x="533400" y="46482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606" name="Line 89"/>
            <p:cNvSpPr>
              <a:spLocks noChangeShapeType="1"/>
            </p:cNvSpPr>
            <p:nvPr/>
          </p:nvSpPr>
          <p:spPr bwMode="auto">
            <a:xfrm flipV="1">
              <a:off x="1676400" y="1981200"/>
              <a:ext cx="1752600" cy="2743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22607" name="Rectangle 90"/>
            <p:cNvSpPr>
              <a:spLocks noChangeArrowheads="1"/>
            </p:cNvSpPr>
            <p:nvPr/>
          </p:nvSpPr>
          <p:spPr bwMode="auto">
            <a:xfrm>
              <a:off x="12192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–</a:t>
              </a:r>
            </a:p>
          </p:txBody>
        </p:sp>
        <p:sp>
          <p:nvSpPr>
            <p:cNvPr id="22608" name="Rectangle 91"/>
            <p:cNvSpPr>
              <a:spLocks noChangeArrowheads="1"/>
            </p:cNvSpPr>
            <p:nvPr/>
          </p:nvSpPr>
          <p:spPr bwMode="auto">
            <a:xfrm>
              <a:off x="12192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≤</a:t>
              </a:r>
            </a:p>
          </p:txBody>
        </p:sp>
        <p:sp>
          <p:nvSpPr>
            <p:cNvPr id="22609" name="Rectangle 92"/>
            <p:cNvSpPr>
              <a:spLocks noChangeArrowheads="1"/>
            </p:cNvSpPr>
            <p:nvPr/>
          </p:nvSpPr>
          <p:spPr bwMode="auto">
            <a:xfrm>
              <a:off x="6858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14</a:t>
              </a:r>
            </a:p>
          </p:txBody>
        </p:sp>
        <p:sp>
          <p:nvSpPr>
            <p:cNvPr id="22610" name="Rectangle 93"/>
            <p:cNvSpPr>
              <a:spLocks noChangeArrowheads="1"/>
            </p:cNvSpPr>
            <p:nvPr/>
          </p:nvSpPr>
          <p:spPr bwMode="auto">
            <a:xfrm>
              <a:off x="6858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4</a:t>
              </a:r>
            </a:p>
          </p:txBody>
        </p:sp>
        <p:sp>
          <p:nvSpPr>
            <p:cNvPr id="22611" name="Rectangle 94"/>
            <p:cNvSpPr>
              <a:spLocks noChangeArrowheads="1"/>
            </p:cNvSpPr>
            <p:nvPr/>
          </p:nvSpPr>
          <p:spPr bwMode="auto">
            <a:xfrm>
              <a:off x="1143000" y="50292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3760788" y="1905000"/>
            <a:ext cx="1676400" cy="4267200"/>
            <a:chOff x="2133600" y="1905000"/>
            <a:chExt cx="1676400" cy="4267200"/>
          </a:xfrm>
        </p:grpSpPr>
        <p:sp>
          <p:nvSpPr>
            <p:cNvPr id="22589" name="Line 103"/>
            <p:cNvSpPr>
              <a:spLocks noChangeShapeType="1"/>
            </p:cNvSpPr>
            <p:nvPr/>
          </p:nvSpPr>
          <p:spPr bwMode="auto">
            <a:xfrm flipV="1">
              <a:off x="2743200" y="1905000"/>
              <a:ext cx="1066800" cy="28194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22590" name="Rectangle 27"/>
            <p:cNvSpPr>
              <a:spLocks noChangeArrowheads="1"/>
            </p:cNvSpPr>
            <p:nvPr/>
          </p:nvSpPr>
          <p:spPr bwMode="auto">
            <a:xfrm>
              <a:off x="2819400" y="4419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+</a:t>
              </a:r>
            </a:p>
          </p:txBody>
        </p:sp>
        <p:sp>
          <p:nvSpPr>
            <p:cNvPr id="22591" name="Rectangle 98"/>
            <p:cNvSpPr>
              <a:spLocks noChangeArrowheads="1"/>
            </p:cNvSpPr>
            <p:nvPr/>
          </p:nvSpPr>
          <p:spPr bwMode="auto">
            <a:xfrm>
              <a:off x="2286000" y="4876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2</a:t>
              </a:r>
            </a:p>
          </p:txBody>
        </p:sp>
        <p:sp>
          <p:nvSpPr>
            <p:cNvPr id="22592" name="Rectangle 99"/>
            <p:cNvSpPr>
              <a:spLocks noChangeArrowheads="1"/>
            </p:cNvSpPr>
            <p:nvPr/>
          </p:nvSpPr>
          <p:spPr bwMode="auto">
            <a:xfrm>
              <a:off x="28194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*</a:t>
              </a:r>
            </a:p>
          </p:txBody>
        </p:sp>
        <p:sp>
          <p:nvSpPr>
            <p:cNvPr id="22593" name="Rectangle 100"/>
            <p:cNvSpPr>
              <a:spLocks noChangeArrowheads="1"/>
            </p:cNvSpPr>
            <p:nvPr/>
          </p:nvSpPr>
          <p:spPr bwMode="auto">
            <a:xfrm>
              <a:off x="22860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3</a:t>
              </a:r>
            </a:p>
          </p:txBody>
        </p:sp>
        <p:sp>
          <p:nvSpPr>
            <p:cNvPr id="22594" name="Rectangle 101"/>
            <p:cNvSpPr>
              <a:spLocks noChangeArrowheads="1"/>
            </p:cNvSpPr>
            <p:nvPr/>
          </p:nvSpPr>
          <p:spPr bwMode="auto">
            <a:xfrm>
              <a:off x="22098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95" name="AutoShape 102"/>
            <p:cNvSpPr>
              <a:spLocks noChangeArrowheads="1"/>
            </p:cNvSpPr>
            <p:nvPr/>
          </p:nvSpPr>
          <p:spPr bwMode="auto">
            <a:xfrm>
              <a:off x="2133600" y="47244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96" name="Rectangle 104"/>
            <p:cNvSpPr>
              <a:spLocks noChangeArrowheads="1"/>
            </p:cNvSpPr>
            <p:nvPr/>
          </p:nvSpPr>
          <p:spPr bwMode="auto">
            <a:xfrm>
              <a:off x="2819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–</a:t>
              </a:r>
            </a:p>
          </p:txBody>
        </p:sp>
        <p:sp>
          <p:nvSpPr>
            <p:cNvPr id="22597" name="Rectangle 105"/>
            <p:cNvSpPr>
              <a:spLocks noChangeArrowheads="1"/>
            </p:cNvSpPr>
            <p:nvPr/>
          </p:nvSpPr>
          <p:spPr bwMode="auto">
            <a:xfrm>
              <a:off x="2819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≤</a:t>
              </a:r>
            </a:p>
          </p:txBody>
        </p:sp>
        <p:sp>
          <p:nvSpPr>
            <p:cNvPr id="22598" name="Rectangle 106"/>
            <p:cNvSpPr>
              <a:spLocks noChangeArrowheads="1"/>
            </p:cNvSpPr>
            <p:nvPr/>
          </p:nvSpPr>
          <p:spPr bwMode="auto">
            <a:xfrm>
              <a:off x="22860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14</a:t>
              </a:r>
            </a:p>
          </p:txBody>
        </p:sp>
        <p:sp>
          <p:nvSpPr>
            <p:cNvPr id="22599" name="Rectangle 107"/>
            <p:cNvSpPr>
              <a:spLocks noChangeArrowheads="1"/>
            </p:cNvSpPr>
            <p:nvPr/>
          </p:nvSpPr>
          <p:spPr bwMode="auto">
            <a:xfrm>
              <a:off x="22860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4</a:t>
              </a:r>
            </a:p>
          </p:txBody>
        </p:sp>
        <p:sp>
          <p:nvSpPr>
            <p:cNvPr id="22600" name="Rectangle 108"/>
            <p:cNvSpPr>
              <a:spLocks noChangeArrowheads="1"/>
            </p:cNvSpPr>
            <p:nvPr/>
          </p:nvSpPr>
          <p:spPr bwMode="auto">
            <a:xfrm>
              <a:off x="27432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</p:grp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4979988" y="1981200"/>
            <a:ext cx="1143000" cy="4191000"/>
            <a:chOff x="3352800" y="1981200"/>
            <a:chExt cx="1143000" cy="4191000"/>
          </a:xfrm>
        </p:grpSpPr>
        <p:sp>
          <p:nvSpPr>
            <p:cNvPr id="22579" name="Rectangle 122"/>
            <p:cNvSpPr>
              <a:spLocks noChangeArrowheads="1"/>
            </p:cNvSpPr>
            <p:nvPr/>
          </p:nvSpPr>
          <p:spPr bwMode="auto">
            <a:xfrm>
              <a:off x="39624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80" name="Rectangle 116"/>
            <p:cNvSpPr>
              <a:spLocks noChangeArrowheads="1"/>
            </p:cNvSpPr>
            <p:nvPr/>
          </p:nvSpPr>
          <p:spPr bwMode="auto">
            <a:xfrm>
              <a:off x="3429000" y="5105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81" name="Rectangle 112"/>
            <p:cNvSpPr>
              <a:spLocks noChangeArrowheads="1"/>
            </p:cNvSpPr>
            <p:nvPr/>
          </p:nvSpPr>
          <p:spPr bwMode="auto">
            <a:xfrm>
              <a:off x="4038600" y="4724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+</a:t>
              </a:r>
            </a:p>
          </p:txBody>
        </p:sp>
        <p:sp>
          <p:nvSpPr>
            <p:cNvPr id="22582" name="Rectangle 115"/>
            <p:cNvSpPr>
              <a:spLocks noChangeArrowheads="1"/>
            </p:cNvSpPr>
            <p:nvPr/>
          </p:nvSpPr>
          <p:spPr bwMode="auto">
            <a:xfrm>
              <a:off x="35052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6</a:t>
              </a:r>
            </a:p>
          </p:txBody>
        </p:sp>
        <p:sp>
          <p:nvSpPr>
            <p:cNvPr id="22583" name="AutoShape 117"/>
            <p:cNvSpPr>
              <a:spLocks noChangeArrowheads="1"/>
            </p:cNvSpPr>
            <p:nvPr/>
          </p:nvSpPr>
          <p:spPr bwMode="auto">
            <a:xfrm>
              <a:off x="3352800" y="5029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84" name="Rectangle 118"/>
            <p:cNvSpPr>
              <a:spLocks noChangeArrowheads="1"/>
            </p:cNvSpPr>
            <p:nvPr/>
          </p:nvSpPr>
          <p:spPr bwMode="auto">
            <a:xfrm>
              <a:off x="40386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–</a:t>
              </a:r>
            </a:p>
          </p:txBody>
        </p:sp>
        <p:sp>
          <p:nvSpPr>
            <p:cNvPr id="22585" name="Rectangle 119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≤</a:t>
              </a:r>
            </a:p>
          </p:txBody>
        </p:sp>
        <p:sp>
          <p:nvSpPr>
            <p:cNvPr id="22586" name="Rectangle 120"/>
            <p:cNvSpPr>
              <a:spLocks noChangeArrowheads="1"/>
            </p:cNvSpPr>
            <p:nvPr/>
          </p:nvSpPr>
          <p:spPr bwMode="auto">
            <a:xfrm>
              <a:off x="35052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14</a:t>
              </a:r>
            </a:p>
          </p:txBody>
        </p:sp>
        <p:sp>
          <p:nvSpPr>
            <p:cNvPr id="22587" name="Rectangle 121"/>
            <p:cNvSpPr>
              <a:spLocks noChangeArrowheads="1"/>
            </p:cNvSpPr>
            <p:nvPr/>
          </p:nvSpPr>
          <p:spPr bwMode="auto">
            <a:xfrm>
              <a:off x="35052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4</a:t>
              </a:r>
            </a:p>
          </p:txBody>
        </p:sp>
        <p:sp>
          <p:nvSpPr>
            <p:cNvPr id="22588" name="Line 124"/>
            <p:cNvSpPr>
              <a:spLocks noChangeShapeType="1"/>
            </p:cNvSpPr>
            <p:nvPr/>
          </p:nvSpPr>
          <p:spPr bwMode="auto">
            <a:xfrm flipV="1">
              <a:off x="3810000" y="1981200"/>
              <a:ext cx="152400" cy="3048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5741988" y="1905000"/>
            <a:ext cx="1600200" cy="4267200"/>
            <a:chOff x="4114800" y="1905000"/>
            <a:chExt cx="1600200" cy="4267200"/>
          </a:xfrm>
        </p:grpSpPr>
        <p:sp>
          <p:nvSpPr>
            <p:cNvPr id="22571" name="Rectangle 128"/>
            <p:cNvSpPr>
              <a:spLocks noChangeArrowheads="1"/>
            </p:cNvSpPr>
            <p:nvPr/>
          </p:nvSpPr>
          <p:spPr bwMode="auto">
            <a:xfrm>
              <a:off x="51816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72" name="Rectangle 129"/>
            <p:cNvSpPr>
              <a:spLocks noChangeArrowheads="1"/>
            </p:cNvSpPr>
            <p:nvPr/>
          </p:nvSpPr>
          <p:spPr bwMode="auto">
            <a:xfrm>
              <a:off x="46482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73" name="Rectangle 130"/>
            <p:cNvSpPr>
              <a:spLocks noChangeArrowheads="1"/>
            </p:cNvSpPr>
            <p:nvPr/>
          </p:nvSpPr>
          <p:spPr bwMode="auto">
            <a:xfrm>
              <a:off x="52578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+</a:t>
              </a:r>
            </a:p>
          </p:txBody>
        </p:sp>
        <p:sp>
          <p:nvSpPr>
            <p:cNvPr id="22574" name="AutoShape 132"/>
            <p:cNvSpPr>
              <a:spLocks noChangeArrowheads="1"/>
            </p:cNvSpPr>
            <p:nvPr/>
          </p:nvSpPr>
          <p:spPr bwMode="auto">
            <a:xfrm>
              <a:off x="4572000" y="5334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75" name="Rectangle 134"/>
            <p:cNvSpPr>
              <a:spLocks noChangeArrowheads="1"/>
            </p:cNvSpPr>
            <p:nvPr/>
          </p:nvSpPr>
          <p:spPr bwMode="auto">
            <a:xfrm>
              <a:off x="52578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≤</a:t>
              </a:r>
            </a:p>
          </p:txBody>
        </p:sp>
        <p:sp>
          <p:nvSpPr>
            <p:cNvPr id="22576" name="Rectangle 135"/>
            <p:cNvSpPr>
              <a:spLocks noChangeArrowheads="1"/>
            </p:cNvSpPr>
            <p:nvPr/>
          </p:nvSpPr>
          <p:spPr bwMode="auto">
            <a:xfrm>
              <a:off x="4724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14</a:t>
              </a:r>
            </a:p>
          </p:txBody>
        </p:sp>
        <p:sp>
          <p:nvSpPr>
            <p:cNvPr id="22577" name="Rectangle 136"/>
            <p:cNvSpPr>
              <a:spLocks noChangeArrowheads="1"/>
            </p:cNvSpPr>
            <p:nvPr/>
          </p:nvSpPr>
          <p:spPr bwMode="auto">
            <a:xfrm>
              <a:off x="4724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-2</a:t>
              </a:r>
            </a:p>
          </p:txBody>
        </p:sp>
        <p:sp>
          <p:nvSpPr>
            <p:cNvPr id="22578" name="Line 137"/>
            <p:cNvSpPr>
              <a:spLocks noChangeShapeType="1"/>
            </p:cNvSpPr>
            <p:nvPr/>
          </p:nvSpPr>
          <p:spPr bwMode="auto">
            <a:xfrm flipH="1" flipV="1">
              <a:off x="4114800" y="1905000"/>
              <a:ext cx="990600" cy="3429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5970588" y="1981200"/>
            <a:ext cx="1905000" cy="3048000"/>
            <a:chOff x="4343400" y="1981200"/>
            <a:chExt cx="1905000" cy="3048000"/>
          </a:xfrm>
        </p:grpSpPr>
        <p:sp>
          <p:nvSpPr>
            <p:cNvPr id="22561" name="Rectangle 141"/>
            <p:cNvSpPr>
              <a:spLocks noChangeArrowheads="1"/>
            </p:cNvSpPr>
            <p:nvPr/>
          </p:nvSpPr>
          <p:spPr bwMode="auto">
            <a:xfrm>
              <a:off x="5715000" y="4267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62" name="Rectangle 142"/>
            <p:cNvSpPr>
              <a:spLocks noChangeArrowheads="1"/>
            </p:cNvSpPr>
            <p:nvPr/>
          </p:nvSpPr>
          <p:spPr bwMode="auto">
            <a:xfrm>
              <a:off x="5181600" y="3962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63" name="Rectangle 143"/>
            <p:cNvSpPr>
              <a:spLocks noChangeArrowheads="1"/>
            </p:cNvSpPr>
            <p:nvPr/>
          </p:nvSpPr>
          <p:spPr bwMode="auto">
            <a:xfrm>
              <a:off x="4876800" y="3657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$</a:t>
              </a:r>
            </a:p>
          </p:txBody>
        </p:sp>
        <p:sp>
          <p:nvSpPr>
            <p:cNvPr id="22564" name="Rectangle 144"/>
            <p:cNvSpPr>
              <a:spLocks noChangeArrowheads="1"/>
            </p:cNvSpPr>
            <p:nvPr/>
          </p:nvSpPr>
          <p:spPr bwMode="auto">
            <a:xfrm>
              <a:off x="5257800" y="4038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7</a:t>
              </a:r>
            </a:p>
          </p:txBody>
        </p:sp>
        <p:sp>
          <p:nvSpPr>
            <p:cNvPr id="22565" name="AutoShape 145"/>
            <p:cNvSpPr>
              <a:spLocks noChangeArrowheads="1"/>
            </p:cNvSpPr>
            <p:nvPr/>
          </p:nvSpPr>
          <p:spPr bwMode="auto">
            <a:xfrm>
              <a:off x="5105400" y="3886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66" name="Rectangle 146"/>
            <p:cNvSpPr>
              <a:spLocks noChangeArrowheads="1"/>
            </p:cNvSpPr>
            <p:nvPr/>
          </p:nvSpPr>
          <p:spPr bwMode="auto">
            <a:xfrm>
              <a:off x="57912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+</a:t>
              </a:r>
            </a:p>
          </p:txBody>
        </p:sp>
        <p:sp>
          <p:nvSpPr>
            <p:cNvPr id="22567" name="Rectangle 147"/>
            <p:cNvSpPr>
              <a:spLocks noChangeArrowheads="1"/>
            </p:cNvSpPr>
            <p:nvPr/>
          </p:nvSpPr>
          <p:spPr bwMode="auto">
            <a:xfrm>
              <a:off x="57912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≤</a:t>
              </a:r>
            </a:p>
          </p:txBody>
        </p:sp>
        <p:sp>
          <p:nvSpPr>
            <p:cNvPr id="22568" name="Rectangle 148"/>
            <p:cNvSpPr>
              <a:spLocks noChangeArrowheads="1"/>
            </p:cNvSpPr>
            <p:nvPr/>
          </p:nvSpPr>
          <p:spPr bwMode="auto">
            <a:xfrm>
              <a:off x="52578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14</a:t>
              </a:r>
            </a:p>
          </p:txBody>
        </p:sp>
        <p:sp>
          <p:nvSpPr>
            <p:cNvPr id="22569" name="Rectangle 149"/>
            <p:cNvSpPr>
              <a:spLocks noChangeArrowheads="1"/>
            </p:cNvSpPr>
            <p:nvPr/>
          </p:nvSpPr>
          <p:spPr bwMode="auto">
            <a:xfrm>
              <a:off x="52578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-2</a:t>
              </a:r>
            </a:p>
          </p:txBody>
        </p:sp>
        <p:sp>
          <p:nvSpPr>
            <p:cNvPr id="22570" name="Line 150"/>
            <p:cNvSpPr>
              <a:spLocks noChangeShapeType="1"/>
            </p:cNvSpPr>
            <p:nvPr/>
          </p:nvSpPr>
          <p:spPr bwMode="auto">
            <a:xfrm flipH="1" flipV="1">
              <a:off x="4343400" y="1981200"/>
              <a:ext cx="1219200" cy="1905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351588" y="1981200"/>
            <a:ext cx="4191000" cy="2514600"/>
            <a:chOff x="4724400" y="1981200"/>
            <a:chExt cx="4191000" cy="2514600"/>
          </a:xfrm>
        </p:grpSpPr>
        <p:sp>
          <p:nvSpPr>
            <p:cNvPr id="22555" name="Rectangle 152"/>
            <p:cNvSpPr>
              <a:spLocks noChangeArrowheads="1"/>
            </p:cNvSpPr>
            <p:nvPr/>
          </p:nvSpPr>
          <p:spPr bwMode="auto">
            <a:xfrm>
              <a:off x="8382000" y="4343400"/>
              <a:ext cx="457200" cy="762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56" name="Rectangle 153"/>
            <p:cNvSpPr>
              <a:spLocks noChangeArrowheads="1"/>
            </p:cNvSpPr>
            <p:nvPr/>
          </p:nvSpPr>
          <p:spPr bwMode="auto">
            <a:xfrm>
              <a:off x="7848600" y="4038600"/>
              <a:ext cx="457200" cy="3810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57" name="Rectangle 154"/>
            <p:cNvSpPr>
              <a:spLocks noChangeArrowheads="1"/>
            </p:cNvSpPr>
            <p:nvPr/>
          </p:nvSpPr>
          <p:spPr bwMode="auto">
            <a:xfrm>
              <a:off x="7391400" y="3733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$</a:t>
              </a:r>
            </a:p>
          </p:txBody>
        </p:sp>
        <p:sp>
          <p:nvSpPr>
            <p:cNvPr id="22558" name="AutoShape 155"/>
            <p:cNvSpPr>
              <a:spLocks noChangeArrowheads="1"/>
            </p:cNvSpPr>
            <p:nvPr/>
          </p:nvSpPr>
          <p:spPr bwMode="auto">
            <a:xfrm>
              <a:off x="7772400" y="3962400"/>
              <a:ext cx="11430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 sz="1800"/>
            </a:p>
          </p:txBody>
        </p:sp>
        <p:sp>
          <p:nvSpPr>
            <p:cNvPr id="22559" name="Rectangle 157"/>
            <p:cNvSpPr>
              <a:spLocks noChangeArrowheads="1"/>
            </p:cNvSpPr>
            <p:nvPr/>
          </p:nvSpPr>
          <p:spPr bwMode="auto">
            <a:xfrm>
              <a:off x="7924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sz="1800"/>
                <a:t>F</a:t>
              </a:r>
            </a:p>
          </p:txBody>
        </p:sp>
        <p:sp>
          <p:nvSpPr>
            <p:cNvPr id="22560" name="Line 159"/>
            <p:cNvSpPr>
              <a:spLocks noChangeShapeType="1"/>
            </p:cNvSpPr>
            <p:nvPr/>
          </p:nvSpPr>
          <p:spPr bwMode="auto">
            <a:xfrm flipH="1" flipV="1">
              <a:off x="4724400" y="1981200"/>
              <a:ext cx="3505200" cy="198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6275388" y="2057400"/>
            <a:ext cx="2971800" cy="2971800"/>
            <a:chOff x="4648200" y="2057400"/>
            <a:chExt cx="2971800" cy="2971800"/>
          </a:xfrm>
        </p:grpSpPr>
        <p:grpSp>
          <p:nvGrpSpPr>
            <p:cNvPr id="22546" name="Group 178"/>
            <p:cNvGrpSpPr>
              <a:grpSpLocks/>
            </p:cNvGrpSpPr>
            <p:nvPr/>
          </p:nvGrpSpPr>
          <p:grpSpPr bwMode="auto">
            <a:xfrm>
              <a:off x="6400800" y="3962400"/>
              <a:ext cx="1219200" cy="1066800"/>
              <a:chOff x="4032" y="2496"/>
              <a:chExt cx="768" cy="672"/>
            </a:xfrm>
          </p:grpSpPr>
          <p:sp>
            <p:nvSpPr>
              <p:cNvPr id="22548" name="Rectangle 166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40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endParaRPr lang="lv-LV" altLang="lv-LV" sz="1800"/>
              </a:p>
            </p:txBody>
          </p:sp>
          <p:sp>
            <p:nvSpPr>
              <p:cNvPr id="22549" name="Rectangle 167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288" cy="432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endParaRPr lang="lv-LV" altLang="lv-LV" sz="1800"/>
              </a:p>
            </p:txBody>
          </p:sp>
          <p:sp>
            <p:nvSpPr>
              <p:cNvPr id="22550" name="Rectangle 168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lv-LV" sz="1800"/>
                  <a:t>$</a:t>
                </a:r>
              </a:p>
            </p:txBody>
          </p:sp>
          <p:sp>
            <p:nvSpPr>
              <p:cNvPr id="22551" name="AutoShape 170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720" cy="52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endParaRPr lang="lv-LV" altLang="lv-LV" sz="1800"/>
              </a:p>
            </p:txBody>
          </p:sp>
          <p:sp>
            <p:nvSpPr>
              <p:cNvPr id="22552" name="Rectangle 172"/>
              <p:cNvSpPr>
                <a:spLocks noChangeArrowheads="1"/>
              </p:cNvSpPr>
              <p:nvPr/>
            </p:nvSpPr>
            <p:spPr bwMode="auto">
              <a:xfrm>
                <a:off x="4512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lv-LV" sz="1800"/>
                  <a:t>≤</a:t>
                </a:r>
              </a:p>
            </p:txBody>
          </p:sp>
          <p:sp>
            <p:nvSpPr>
              <p:cNvPr id="22553" name="Rectangle 17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lv-LV" sz="1800"/>
                  <a:t>14</a:t>
                </a:r>
              </a:p>
            </p:txBody>
          </p:sp>
          <p:sp>
            <p:nvSpPr>
              <p:cNvPr id="22554" name="Rectangle 17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lv-LV" sz="1800"/>
                  <a:t>5</a:t>
                </a:r>
              </a:p>
            </p:txBody>
          </p:sp>
        </p:grpSp>
        <p:sp>
          <p:nvSpPr>
            <p:cNvPr id="22547" name="Line 175"/>
            <p:cNvSpPr>
              <a:spLocks noChangeShapeType="1"/>
            </p:cNvSpPr>
            <p:nvPr/>
          </p:nvSpPr>
          <p:spPr bwMode="auto">
            <a:xfrm flipH="1" flipV="1">
              <a:off x="4648200" y="2057400"/>
              <a:ext cx="2438400" cy="2133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234984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Computing Spans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400" dirty="0"/>
              <a:t>Using a stack as an auxiliary data structure in an algorithm</a:t>
            </a:r>
          </a:p>
          <a:p>
            <a:pPr eaLnBrk="1" hangingPunct="1"/>
            <a:r>
              <a:rPr lang="en-US" altLang="lv-LV" sz="2400" dirty="0"/>
              <a:t>Given an </a:t>
            </a:r>
            <a:r>
              <a:rPr lang="en-US" altLang="lv-LV" sz="2400" dirty="0" err="1"/>
              <a:t>an</a:t>
            </a:r>
            <a:r>
              <a:rPr lang="en-US" altLang="lv-LV" sz="2400" dirty="0"/>
              <a:t> array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X</a:t>
            </a:r>
            <a:r>
              <a:rPr lang="en-US" altLang="lv-LV" sz="2400" dirty="0"/>
              <a:t>, the </a:t>
            </a:r>
            <a:r>
              <a:rPr lang="en-US" altLang="lv-LV" sz="2400" dirty="0">
                <a:solidFill>
                  <a:schemeClr val="tx2"/>
                </a:solidFill>
              </a:rPr>
              <a:t>span</a:t>
            </a:r>
            <a:r>
              <a:rPr lang="en-US" altLang="lv-LV" sz="2400" dirty="0"/>
              <a:t> 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sz="2400" dirty="0"/>
              <a:t> of 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sz="2400" dirty="0"/>
              <a:t> is the maximum number of consecutive elements 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lv-LV" sz="2400" dirty="0"/>
              <a:t>immediately preceding 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lv-LV" sz="2400" dirty="0"/>
              <a:t>and such that 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lv-LV" sz="24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lv-LV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sz="2400" dirty="0"/>
              <a:t> </a:t>
            </a:r>
          </a:p>
          <a:p>
            <a:pPr eaLnBrk="1" hangingPunct="1"/>
            <a:r>
              <a:rPr lang="lv-LV" altLang="lv-LV" sz="2400" dirty="0" smtClean="0"/>
              <a:t>Can analyze "time series"</a:t>
            </a:r>
            <a:endParaRPr lang="en-US" altLang="lv-LV" sz="2400" dirty="0"/>
          </a:p>
          <a:p>
            <a:pPr lvl="1" eaLnBrk="1" hangingPunct="1"/>
            <a:r>
              <a:rPr lang="en-US" altLang="lv-LV" dirty="0"/>
              <a:t>E.g., </a:t>
            </a:r>
            <a:r>
              <a:rPr lang="lv-LV" altLang="lv-LV" dirty="0" smtClean="0"/>
              <a:t>find </a:t>
            </a:r>
            <a:r>
              <a:rPr lang="en-US" altLang="lv-LV" dirty="0" smtClean="0"/>
              <a:t>stock </a:t>
            </a:r>
            <a:r>
              <a:rPr lang="en-US" altLang="lv-LV" dirty="0"/>
              <a:t>at 52-week high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EA23797-212E-4DCD-94F4-6B3A0E972FFF}" type="slidenum">
              <a:rPr lang="en-US" altLang="lv-LV" sz="1400"/>
              <a:pPr eaLnBrk="1" hangingPunct="1"/>
              <a:t>19</a:t>
            </a:fld>
            <a:endParaRPr lang="en-US" altLang="lv-LV" sz="1400"/>
          </a:p>
        </p:txBody>
      </p:sp>
      <p:graphicFrame>
        <p:nvGraphicFramePr>
          <p:cNvPr id="44061" name="Group 29"/>
          <p:cNvGraphicFramePr>
            <a:graphicFrameLocks noGrp="1"/>
          </p:cNvGraphicFramePr>
          <p:nvPr/>
        </p:nvGraphicFramePr>
        <p:xfrm>
          <a:off x="7461250" y="5334000"/>
          <a:ext cx="2520950" cy="914400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196680875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173809753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339761714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725681185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3286769542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247429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294170"/>
                  </a:ext>
                </a:extLst>
              </a:tr>
            </a:tbl>
          </a:graphicData>
        </a:graphic>
      </p:graphicFrame>
      <p:sp>
        <p:nvSpPr>
          <p:cNvPr id="2075" name="Text Box 30"/>
          <p:cNvSpPr txBox="1">
            <a:spLocks noChangeArrowheads="1"/>
          </p:cNvSpPr>
          <p:nvPr/>
        </p:nvSpPr>
        <p:spPr bwMode="auto">
          <a:xfrm>
            <a:off x="6921500" y="5334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076" name="Text Box 31"/>
          <p:cNvSpPr txBox="1">
            <a:spLocks noChangeArrowheads="1"/>
          </p:cNvSpPr>
          <p:nvPr/>
        </p:nvSpPr>
        <p:spPr bwMode="auto">
          <a:xfrm>
            <a:off x="6927851" y="5791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</a:p>
        </p:txBody>
      </p:sp>
      <p:graphicFrame>
        <p:nvGraphicFramePr>
          <p:cNvPr id="2050" name="Object 32"/>
          <p:cNvGraphicFramePr>
            <a:graphicFrameLocks noChangeAspect="1"/>
          </p:cNvGraphicFramePr>
          <p:nvPr/>
        </p:nvGraphicFramePr>
        <p:xfrm>
          <a:off x="6654800" y="12192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hart" r:id="rId4" imgW="3696081" imgH="4067658" progId="MSGraph.Chart.8">
                  <p:embed followColorScheme="full"/>
                </p:oleObj>
              </mc:Choice>
              <mc:Fallback>
                <p:oleObj name="Chart" r:id="rId4" imgW="3696081" imgH="4067658" progId="MSGraph.Chart.8">
                  <p:embed followColorScheme="full"/>
                  <p:pic>
                    <p:nvPicPr>
                      <p:cNvPr id="205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12192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7" name="Line 43"/>
          <p:cNvSpPr>
            <a:spLocks noChangeShapeType="1"/>
          </p:cNvSpPr>
          <p:nvPr/>
        </p:nvSpPr>
        <p:spPr bwMode="auto">
          <a:xfrm>
            <a:off x="9664700" y="3505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2078" name="Line 44"/>
          <p:cNvSpPr>
            <a:spLocks noChangeShapeType="1"/>
          </p:cNvSpPr>
          <p:nvPr/>
        </p:nvSpPr>
        <p:spPr bwMode="auto">
          <a:xfrm>
            <a:off x="7848600" y="30988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2079" name="Line 45"/>
          <p:cNvSpPr>
            <a:spLocks noChangeShapeType="1"/>
          </p:cNvSpPr>
          <p:nvPr/>
        </p:nvSpPr>
        <p:spPr bwMode="auto">
          <a:xfrm>
            <a:off x="7264400" y="19050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2080" name="Line 46"/>
          <p:cNvSpPr>
            <a:spLocks noChangeShapeType="1"/>
          </p:cNvSpPr>
          <p:nvPr/>
        </p:nvSpPr>
        <p:spPr bwMode="auto">
          <a:xfrm>
            <a:off x="7848600" y="26670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2081" name="Line 47"/>
          <p:cNvSpPr>
            <a:spLocks noChangeShapeType="1"/>
          </p:cNvSpPr>
          <p:nvPr/>
        </p:nvSpPr>
        <p:spPr bwMode="auto">
          <a:xfrm>
            <a:off x="7848600" y="2209800"/>
            <a:ext cx="167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06569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Abstract Data Types (ADTs)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mtClean="0"/>
              <a:t>An abstract data type (ADT) is an abstraction of a data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mtClean="0"/>
              <a:t>An ADT specifies: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Data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Operations on 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Error conditions associated with operations</a:t>
            </a:r>
          </a:p>
        </p:txBody>
      </p:sp>
      <p:sp>
        <p:nvSpPr>
          <p:cNvPr id="8198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Example: ADT modeling a simple stock trading system</a:t>
            </a:r>
          </a:p>
          <a:p>
            <a:pPr lvl="1" eaLnBrk="1" hangingPunct="1"/>
            <a:r>
              <a:rPr lang="en-US" altLang="lv-LV" smtClean="0"/>
              <a:t>The data stored are buy/sell orders</a:t>
            </a:r>
          </a:p>
          <a:p>
            <a:pPr lvl="1" eaLnBrk="1" hangingPunct="1"/>
            <a:r>
              <a:rPr lang="en-US" altLang="lv-LV" smtClean="0"/>
              <a:t>The operations supported are</a:t>
            </a:r>
          </a:p>
          <a:p>
            <a:pPr lvl="2" eaLnBrk="1" hangingPunct="1"/>
            <a:r>
              <a:rPr lang="en-US" altLang="lv-LV" smtClean="0"/>
              <a:t>order </a:t>
            </a:r>
            <a:r>
              <a:rPr lang="en-US" altLang="lv-LV" smtClean="0">
                <a:solidFill>
                  <a:schemeClr val="tx2"/>
                </a:solidFill>
              </a:rPr>
              <a:t>buy</a:t>
            </a:r>
            <a:r>
              <a:rPr lang="en-US" altLang="lv-LV" smtClean="0"/>
              <a:t>(stock, shares, price)</a:t>
            </a:r>
          </a:p>
          <a:p>
            <a:pPr lvl="2" eaLnBrk="1" hangingPunct="1"/>
            <a:r>
              <a:rPr lang="en-US" altLang="lv-LV" smtClean="0"/>
              <a:t>order </a:t>
            </a:r>
            <a:r>
              <a:rPr lang="en-US" altLang="lv-LV" smtClean="0">
                <a:solidFill>
                  <a:schemeClr val="tx2"/>
                </a:solidFill>
              </a:rPr>
              <a:t>sell</a:t>
            </a:r>
            <a:r>
              <a:rPr lang="en-US" altLang="lv-LV" smtClean="0"/>
              <a:t>(stock, shares, price)</a:t>
            </a:r>
          </a:p>
          <a:p>
            <a:pPr lvl="2" eaLnBrk="1" hangingPunct="1"/>
            <a:r>
              <a:rPr lang="en-US" altLang="lv-LV" smtClean="0"/>
              <a:t>void </a:t>
            </a:r>
            <a:r>
              <a:rPr lang="en-US" altLang="lv-LV" smtClean="0">
                <a:solidFill>
                  <a:schemeClr val="tx2"/>
                </a:solidFill>
              </a:rPr>
              <a:t>cancel</a:t>
            </a:r>
            <a:r>
              <a:rPr lang="en-US" altLang="lv-LV" smtClean="0"/>
              <a:t>(order)</a:t>
            </a:r>
          </a:p>
          <a:p>
            <a:pPr lvl="1" eaLnBrk="1" hangingPunct="1"/>
            <a:r>
              <a:rPr lang="en-US" altLang="lv-LV" smtClean="0"/>
              <a:t>Error conditions:</a:t>
            </a:r>
          </a:p>
          <a:p>
            <a:pPr lvl="2" eaLnBrk="1" hangingPunct="1"/>
            <a:r>
              <a:rPr lang="en-US" altLang="lv-LV" smtClean="0"/>
              <a:t>Buy/sell a nonexistent stock</a:t>
            </a:r>
          </a:p>
          <a:p>
            <a:pPr lvl="2" eaLnBrk="1" hangingPunct="1"/>
            <a:r>
              <a:rPr lang="en-US" altLang="lv-LV" smtClean="0"/>
              <a:t>Cancel a nonexistent order</a:t>
            </a:r>
          </a:p>
        </p:txBody>
      </p:sp>
      <p:sp>
        <p:nvSpPr>
          <p:cNvPr id="8199" name="Date Placeholder 6"/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lv-LV" sz="1400" dirty="0" smtClean="0"/>
          </a:p>
          <a:p>
            <a:pPr eaLnBrk="1" hangingPunct="1"/>
            <a:endParaRPr lang="en-US" altLang="lv-LV" sz="1400" dirty="0"/>
          </a:p>
        </p:txBody>
      </p:sp>
    </p:spTree>
    <p:extLst>
      <p:ext uri="{BB962C8B-B14F-4D97-AF65-F5344CB8AC3E}">
        <p14:creationId xmlns:p14="http://schemas.microsoft.com/office/powerpoint/2010/main" val="361179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en-US" altLang="lv-LV" smtClean="0"/>
              <a:t>Quadratic Algorithm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54AE0CB-5298-4E62-8177-D4EE588E4B2E}" type="slidenum">
              <a:rPr lang="en-US" altLang="lv-LV" sz="1400"/>
              <a:pPr eaLnBrk="1" hangingPunct="1"/>
              <a:t>20</a:t>
            </a:fld>
            <a:endParaRPr lang="en-US" altLang="lv-LV" sz="1400"/>
          </a:p>
        </p:txBody>
      </p:sp>
      <p:sp>
        <p:nvSpPr>
          <p:cNvPr id="23557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362200" y="1676400"/>
            <a:ext cx="77724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914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spans1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X, n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 integers</a:t>
            </a:r>
          </a:p>
          <a:p>
            <a:pPr eaLnBrk="1" hangingPunct="1"/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spans of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	    	</a:t>
            </a:r>
            <a:endParaRPr lang="en-US" altLang="lv-LV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new array of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 integers	  	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dirty="0">
                <a:latin typeface="Times New Roman" panose="02020603050405020304" pitchFamily="18" charset="0"/>
              </a:rPr>
              <a:t>	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lv-LV" dirty="0">
                <a:latin typeface="Times New Roman" panose="02020603050405020304" pitchFamily="18" charset="0"/>
              </a:rPr>
              <a:t> 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			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		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dirty="0">
                <a:latin typeface="Times New Roman" panose="02020603050405020304" pitchFamily="18" charset="0"/>
              </a:rPr>
              <a:t>		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lv-LV" altLang="lv-LV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and</a:t>
            </a:r>
            <a:r>
              <a:rPr lang="en-US" altLang="lv-LV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	</a:t>
            </a:r>
            <a:r>
              <a:rPr lang="lv-LV" altLang="lv-LV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lv-LV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</a:p>
          <a:p>
            <a:pPr eaLnBrk="1" hangingPunct="1"/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			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lv-LV" altLang="lv-LV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lv-LV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</a:p>
          <a:p>
            <a:pPr eaLnBrk="1" hangingPunct="1"/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</a:rPr>
              <a:t>	    		 	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			      		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3558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5867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lv-LV" dirty="0">
                <a:latin typeface="+mj-lt"/>
              </a:rPr>
              <a:t>Algorithm </a:t>
            </a:r>
            <a:r>
              <a:rPr lang="en-US" altLang="lv-LV" b="1" i="1" dirty="0">
                <a:latin typeface="+mj-lt"/>
                <a:sym typeface="Symbol" panose="05050102010706020507" pitchFamily="18" charset="2"/>
              </a:rPr>
              <a:t>spans1 </a:t>
            </a:r>
            <a:r>
              <a:rPr lang="en-US" altLang="lv-LV" dirty="0">
                <a:latin typeface="+mj-lt"/>
              </a:rPr>
              <a:t>runs in </a:t>
            </a:r>
            <a:r>
              <a:rPr lang="en-US" altLang="lv-LV" b="1" i="1" dirty="0">
                <a:latin typeface="+mj-lt"/>
                <a:sym typeface="Symbol" panose="05050102010706020507" pitchFamily="18" charset="2"/>
              </a:rPr>
              <a:t>O</a:t>
            </a:r>
            <a:r>
              <a:rPr lang="en-US" altLang="lv-LV" dirty="0">
                <a:latin typeface="+mj-lt"/>
                <a:sym typeface="Symbol" panose="05050102010706020507" pitchFamily="18" charset="2"/>
              </a:rPr>
              <a:t>(</a:t>
            </a:r>
            <a:r>
              <a:rPr lang="en-US" altLang="lv-LV" b="1" i="1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lv-LV" baseline="30000" dirty="0">
                <a:latin typeface="+mj-lt"/>
                <a:sym typeface="Symbol" panose="05050102010706020507" pitchFamily="18" charset="2"/>
              </a:rPr>
              <a:t>2</a:t>
            </a:r>
            <a:r>
              <a:rPr lang="en-US" altLang="lv-LV" dirty="0">
                <a:latin typeface="+mj-lt"/>
                <a:sym typeface="Symbol" panose="05050102010706020507" pitchFamily="18" charset="2"/>
              </a:rPr>
              <a:t>) </a:t>
            </a:r>
            <a:r>
              <a:rPr lang="en-US" altLang="lv-LV" dirty="0">
                <a:latin typeface="+mj-lt"/>
              </a:rPr>
              <a:t>time </a:t>
            </a:r>
          </a:p>
        </p:txBody>
      </p:sp>
    </p:spTree>
    <p:extLst>
      <p:ext uri="{BB962C8B-B14F-4D97-AF65-F5344CB8AC3E}">
        <p14:creationId xmlns:p14="http://schemas.microsoft.com/office/powerpoint/2010/main" val="3210721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Computing Spans with a Stack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664200" cy="4114800"/>
          </a:xfrm>
        </p:spPr>
        <p:txBody>
          <a:bodyPr/>
          <a:lstStyle/>
          <a:p>
            <a:pPr eaLnBrk="1" hangingPunct="1"/>
            <a:r>
              <a:rPr lang="en-US" altLang="lv-LV" dirty="0"/>
              <a:t>We keep in a stack the indices of the elements visible when “looking back”</a:t>
            </a:r>
          </a:p>
          <a:p>
            <a:pPr eaLnBrk="1" hangingPunct="1"/>
            <a:r>
              <a:rPr lang="en-US" altLang="lv-LV" dirty="0"/>
              <a:t>We scan the array from left to right</a:t>
            </a:r>
          </a:p>
          <a:p>
            <a:pPr lvl="1" eaLnBrk="1" hangingPunct="1"/>
            <a:r>
              <a:rPr lang="en-US" altLang="lv-LV" dirty="0"/>
              <a:t>Let </a:t>
            </a:r>
            <a:r>
              <a:rPr lang="en-US" altLang="lv-LV" b="1" i="1" dirty="0" err="1">
                <a:latin typeface="Times New Roman" panose="02020603050405020304" pitchFamily="18" charset="0"/>
              </a:rPr>
              <a:t>i</a:t>
            </a:r>
            <a:r>
              <a:rPr lang="en-US" altLang="lv-LV" b="1" i="1" dirty="0">
                <a:latin typeface="Times New Roman" panose="02020603050405020304" pitchFamily="18" charset="0"/>
              </a:rPr>
              <a:t> </a:t>
            </a:r>
            <a:r>
              <a:rPr lang="en-US" altLang="lv-LV" dirty="0"/>
              <a:t>be the current index</a:t>
            </a:r>
            <a:endParaRPr lang="en-US" altLang="lv-LV" b="1" i="1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lv-LV" dirty="0"/>
              <a:t>We pop indices from the stack until we find index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lv-LV" dirty="0"/>
              <a:t> such that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dirty="0"/>
              <a:t>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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 lvl="1" eaLnBrk="1" hangingPunct="1"/>
            <a:r>
              <a:rPr lang="en-US" altLang="lv-LV" dirty="0"/>
              <a:t>We set 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lv-LV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j</a:t>
            </a:r>
            <a:endParaRPr lang="en-US" altLang="lv-LV" dirty="0"/>
          </a:p>
          <a:p>
            <a:pPr lvl="1" eaLnBrk="1" hangingPunct="1"/>
            <a:r>
              <a:rPr lang="en-US" altLang="lv-LV" dirty="0"/>
              <a:t>We push </a:t>
            </a:r>
            <a:r>
              <a:rPr lang="en-US" altLang="lv-LV" b="1" i="1" dirty="0">
                <a:latin typeface="Times New Roman" panose="02020603050405020304" pitchFamily="18" charset="0"/>
              </a:rPr>
              <a:t>x</a:t>
            </a:r>
            <a:r>
              <a:rPr lang="en-US" altLang="lv-LV" dirty="0"/>
              <a:t> onto the stack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0CA0A7E-033D-4DBA-81C8-CCCAB2B5BB04}" type="slidenum">
              <a:rPr lang="en-US" altLang="lv-LV" sz="1400"/>
              <a:pPr eaLnBrk="1" hangingPunct="1"/>
              <a:t>21</a:t>
            </a:fld>
            <a:endParaRPr lang="en-US" altLang="lv-LV" sz="140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558047"/>
              </p:ext>
            </p:extLst>
          </p:nvPr>
        </p:nvGraphicFramePr>
        <p:xfrm>
          <a:off x="7353300" y="16764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hart" r:id="rId4" imgW="3696081" imgH="4067658" progId="MSGraph.Chart.8">
                  <p:embed followColorScheme="full"/>
                </p:oleObj>
              </mc:Choice>
              <mc:Fallback>
                <p:oleObj name="Chart" r:id="rId4" imgW="3696081" imgH="4067658" progId="MSGraph.Chart.8">
                  <p:embed followColorScheme="full"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16764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281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Linear Algorithm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2400" y="1752601"/>
            <a:ext cx="5054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lv-LV" dirty="0"/>
              <a:t>Each index of the </a:t>
            </a:r>
            <a:r>
              <a:rPr lang="en-US" altLang="lv-LV" dirty="0" smtClean="0"/>
              <a:t>array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lv-LV" dirty="0" smtClean="0"/>
              <a:t>Is </a:t>
            </a:r>
            <a:r>
              <a:rPr lang="en-US" altLang="lv-LV" dirty="0"/>
              <a:t>pushed into the stack exactly one </a:t>
            </a:r>
            <a:endParaRPr lang="en-US" altLang="lv-LV" dirty="0" smtClean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lv-LV" dirty="0" smtClean="0"/>
              <a:t>Is </a:t>
            </a:r>
            <a:r>
              <a:rPr lang="en-US" altLang="lv-LV" dirty="0"/>
              <a:t>popped from the stack at most once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lv-LV" dirty="0"/>
              <a:t>The statements in the while-loop are executed at most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dirty="0"/>
              <a:t> times 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lv-LV" dirty="0"/>
              <a:t>Algorithm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spans2 </a:t>
            </a:r>
            <a:r>
              <a:rPr lang="en-US" altLang="lv-LV" dirty="0"/>
              <a:t>runs in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lv-LV" dirty="0"/>
              <a:t>time </a:t>
            </a:r>
          </a:p>
          <a:p>
            <a:pPr>
              <a:buFont typeface="Arial" panose="020B0604020202020204" pitchFamily="34" charset="0"/>
              <a:buChar char="•"/>
            </a:pPr>
            <a:endParaRPr lang="lv-LV" dirty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1AED659-549B-46A2-8C78-5B0A55C37B4B}" type="slidenum">
              <a:rPr lang="en-US" altLang="lv-LV" sz="1400"/>
              <a:pPr eaLnBrk="1" hangingPunct="1"/>
              <a:t>22</a:t>
            </a:fld>
            <a:endParaRPr lang="en-US" altLang="lv-LV" sz="1400"/>
          </a:p>
        </p:txBody>
      </p:sp>
      <p:sp>
        <p:nvSpPr>
          <p:cNvPr id="24581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89751" y="1676400"/>
            <a:ext cx="45720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2200" dirty="0">
                <a:latin typeface="Times New Roman" panose="02020603050405020304" pitchFamily="18" charset="0"/>
              </a:rPr>
              <a:t> </a:t>
            </a:r>
            <a:r>
              <a:rPr lang="en-US" altLang="lv-LV" sz="2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spans2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X, n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					</a:t>
            </a:r>
            <a:r>
              <a:rPr lang="lv-LV" altLang="lv-LV" sz="22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2200" dirty="0" smtClean="0">
                <a:sym typeface="Symbol" panose="05050102010706020507" pitchFamily="18" charset="2"/>
              </a:rPr>
              <a:t>#</a:t>
            </a:r>
            <a:endParaRPr lang="en-US" altLang="lv-LV" sz="220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new array of 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integers	  	</a:t>
            </a:r>
            <a:r>
              <a:rPr lang="lv-LV" altLang="lv-LV" sz="22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new empty stack				 	</a:t>
            </a:r>
            <a:r>
              <a:rPr lang="lv-LV" altLang="lv-LV" sz="22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lv-LV" sz="22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sz="2200" dirty="0">
                <a:latin typeface="Times New Roman" panose="02020603050405020304" pitchFamily="18" charset="0"/>
              </a:rPr>
              <a:t>		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lv-LV" sz="2200" dirty="0">
                <a:latin typeface="Times New Roman" panose="02020603050405020304" pitchFamily="18" charset="0"/>
              </a:rPr>
              <a:t> 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lv-LV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lv-LV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lv-LV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					</a:t>
            </a:r>
            <a:r>
              <a:rPr lang="lv-LV" altLang="lv-LV" sz="22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	while</a:t>
            </a:r>
            <a:r>
              <a:rPr lang="en-US" altLang="lv-LV" sz="2200" dirty="0">
                <a:latin typeface="Times New Roman" panose="02020603050405020304" pitchFamily="18" charset="0"/>
              </a:rPr>
              <a:t> </a:t>
            </a:r>
            <a:r>
              <a:rPr lang="en-US" altLang="lv-LV" sz="2200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lv-LV" altLang="lv-LV" sz="22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not </a:t>
            </a:r>
            <a:r>
              <a:rPr lang="en-US" altLang="lv-LV" sz="22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lv-LV" sz="2200" dirty="0" err="1" smtClean="0">
                <a:latin typeface="Times New Roman" panose="02020603050405020304" pitchFamily="18" charset="0"/>
              </a:rPr>
              <a:t>.</a:t>
            </a:r>
            <a:r>
              <a:rPr lang="en-US" altLang="lv-LV" sz="22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lv-LV" altLang="lv-LV" sz="22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and</a:t>
            </a:r>
            <a:r>
              <a:rPr lang="en-US" altLang="lv-LV" sz="22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lv-LV" sz="2200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			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A.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2200" dirty="0">
                <a:latin typeface="Times New Roman" panose="02020603050405020304" pitchFamily="18" charset="0"/>
              </a:rPr>
              <a:t> 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	</a:t>
            </a:r>
            <a:r>
              <a:rPr lang="lv-LV" altLang="lv-LV" sz="22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A.pop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()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							</a:t>
            </a:r>
            <a:r>
              <a:rPr lang="lv-LV" altLang="lv-LV" sz="22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dirty="0">
                <a:latin typeface="Times New Roman" panose="02020603050405020304" pitchFamily="18" charset="0"/>
              </a:rPr>
              <a:t>			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lv-LV" sz="2200" dirty="0" err="1">
                <a:latin typeface="Times New Roman" panose="02020603050405020304" pitchFamily="18" charset="0"/>
              </a:rPr>
              <a:t>.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2200" dirty="0">
                <a:latin typeface="Times New Roman" panose="02020603050405020304" pitchFamily="18" charset="0"/>
              </a:rPr>
              <a:t> 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lv-LV" sz="2200" dirty="0">
                <a:latin typeface="Times New Roman" panose="02020603050405020304" pitchFamily="18" charset="0"/>
              </a:rPr>
              <a:t> 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 		</a:t>
            </a:r>
            <a:r>
              <a:rPr lang="lv-LV" altLang="lv-LV" sz="22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								</a:t>
            </a:r>
            <a:r>
              <a:rPr lang="lv-LV" altLang="lv-LV" sz="2200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dirty="0"/>
          </a:p>
          <a:p>
            <a:pPr eaLnBrk="1" hangingPunct="1"/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endParaRPr lang="en-US" altLang="lv-LV" sz="22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sz="2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		 		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lv-LV" sz="22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A.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		</a:t>
            </a:r>
            <a:r>
              <a:rPr lang="lv-LV" altLang="lv-LV" sz="22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b="1" i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lv-LV" sz="2200" dirty="0" err="1">
                <a:latin typeface="Times New Roman" panose="02020603050405020304" pitchFamily="18" charset="0"/>
              </a:rPr>
              <a:t>.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push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2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lv-LV" sz="2200" dirty="0">
                <a:solidFill>
                  <a:schemeClr val="accent2"/>
                </a:solidFill>
                <a:latin typeface="Times New Roman" panose="02020603050405020304" pitchFamily="18" charset="0"/>
              </a:rPr>
              <a:t>)										</a:t>
            </a:r>
            <a:r>
              <a:rPr lang="lv-LV" altLang="lv-LV" sz="22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2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 sz="220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 sz="2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lv-LV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			      							</a:t>
            </a:r>
            <a:r>
              <a:rPr lang="lv-LV" altLang="lv-LV" sz="22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lv-LV" sz="22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801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The Queue ADT</a:t>
            </a:r>
          </a:p>
        </p:txBody>
      </p:sp>
      <p:sp>
        <p:nvSpPr>
          <p:cNvPr id="410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The </a:t>
            </a:r>
            <a:r>
              <a:rPr lang="en-US" altLang="lv-LV" sz="2000" dirty="0">
                <a:solidFill>
                  <a:schemeClr val="tx2"/>
                </a:solidFill>
              </a:rPr>
              <a:t>Queue</a:t>
            </a:r>
            <a:r>
              <a:rPr lang="en-US" altLang="lv-LV" sz="2000" dirty="0"/>
              <a:t> ADT stores arbitrary objects</a:t>
            </a:r>
          </a:p>
          <a:p>
            <a:pPr eaLnBrk="1" hangingPunct="1"/>
            <a:r>
              <a:rPr lang="en-US" altLang="lv-LV" sz="2000" dirty="0"/>
              <a:t>Insertions and deletions follow the first-in first-out scheme</a:t>
            </a:r>
          </a:p>
          <a:p>
            <a:pPr eaLnBrk="1" hangingPunct="1"/>
            <a:r>
              <a:rPr lang="en-US" altLang="lv-LV" sz="2000" dirty="0"/>
              <a:t>Insertions are at the rear of the queue and removals are at the front of the queue</a:t>
            </a:r>
          </a:p>
          <a:p>
            <a:pPr eaLnBrk="1" hangingPunct="1"/>
            <a:r>
              <a:rPr lang="en-US" altLang="lv-LV" sz="2000" dirty="0"/>
              <a:t>Main queue operations:</a:t>
            </a:r>
          </a:p>
          <a:p>
            <a:pPr lvl="1" eaLnBrk="1" hangingPunct="1"/>
            <a:r>
              <a:rPr lang="en-US" altLang="lv-LV" sz="1800" dirty="0" err="1">
                <a:solidFill>
                  <a:schemeClr val="tx2"/>
                </a:solidFill>
              </a:rPr>
              <a:t>enqueue</a:t>
            </a:r>
            <a:r>
              <a:rPr lang="en-US" altLang="lv-LV" sz="1800" dirty="0"/>
              <a:t>(object): inserts an element at the end of the queue</a:t>
            </a:r>
          </a:p>
          <a:p>
            <a:pPr lvl="1" eaLnBrk="1" hangingPunct="1"/>
            <a:r>
              <a:rPr lang="en-US" altLang="lv-LV" sz="1800" dirty="0" err="1">
                <a:solidFill>
                  <a:schemeClr val="tx2"/>
                </a:solidFill>
              </a:rPr>
              <a:t>dequeue</a:t>
            </a:r>
            <a:r>
              <a:rPr lang="en-US" altLang="lv-LV" sz="1800" dirty="0"/>
              <a:t>(): removes the element at the front of the </a:t>
            </a:r>
            <a:r>
              <a:rPr lang="en-US" altLang="lv-LV" sz="1800" dirty="0" smtClean="0"/>
              <a:t>queue</a:t>
            </a:r>
          </a:p>
          <a:p>
            <a:pPr lvl="1" eaLnBrk="1" hangingPunct="1"/>
            <a:endParaRPr lang="en-US" altLang="lv-LV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Auxiliary queue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object </a:t>
            </a:r>
            <a:r>
              <a:rPr lang="en-US" altLang="lv-LV" sz="2000" dirty="0">
                <a:solidFill>
                  <a:schemeClr val="tx2"/>
                </a:solidFill>
              </a:rPr>
              <a:t>front</a:t>
            </a:r>
            <a:r>
              <a:rPr lang="en-US" altLang="lv-LV" sz="2000" dirty="0"/>
              <a:t>(): returns the element at the front without removing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integer </a:t>
            </a:r>
            <a:r>
              <a:rPr lang="en-US" altLang="lv-LV" sz="2000" dirty="0">
                <a:solidFill>
                  <a:schemeClr val="tx2"/>
                </a:solidFill>
              </a:rPr>
              <a:t>size</a:t>
            </a:r>
            <a:r>
              <a:rPr lang="en-US" altLang="lv-LV" sz="2000" dirty="0"/>
              <a:t>(): returns the number of elements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 err="1"/>
              <a:t>boolean</a:t>
            </a:r>
            <a:r>
              <a:rPr lang="en-US" altLang="lv-LV" sz="2000" dirty="0"/>
              <a:t> </a:t>
            </a:r>
            <a:r>
              <a:rPr lang="en-US" altLang="lv-LV" sz="2000" dirty="0">
                <a:solidFill>
                  <a:schemeClr val="tx2"/>
                </a:solidFill>
              </a:rPr>
              <a:t>empty</a:t>
            </a:r>
            <a:r>
              <a:rPr lang="en-US" altLang="lv-LV" sz="2000" dirty="0"/>
              <a:t>(): indicates whether no elements are stored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Attempting the execution of </a:t>
            </a:r>
            <a:r>
              <a:rPr lang="en-US" altLang="lv-LV" sz="2000" dirty="0" err="1"/>
              <a:t>dequeue</a:t>
            </a:r>
            <a:r>
              <a:rPr lang="en-US" altLang="lv-LV" sz="2000" dirty="0"/>
              <a:t> or front on an empty queue throws an </a:t>
            </a:r>
            <a:r>
              <a:rPr lang="en-US" altLang="lv-LV" sz="2000" dirty="0" err="1">
                <a:solidFill>
                  <a:schemeClr val="hlink"/>
                </a:solidFill>
              </a:rPr>
              <a:t>QueueEmpty</a:t>
            </a:r>
            <a:endParaRPr lang="en-US" altLang="lv-LV" sz="2000" dirty="0">
              <a:solidFill>
                <a:schemeClr val="hlink"/>
              </a:solidFill>
            </a:endParaRPr>
          </a:p>
          <a:p>
            <a:pPr eaLnBrk="1" hangingPunct="1"/>
            <a:endParaRPr lang="en-US" altLang="lv-LV" sz="1800" dirty="0"/>
          </a:p>
          <a:p>
            <a:endParaRPr lang="lv-LV" dirty="0"/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DFDA0BC-722F-424E-8603-F7DC3A1A03A2}" type="slidenum">
              <a:rPr lang="en-US" altLang="lv-LV" sz="1400"/>
              <a:pPr eaLnBrk="1" hangingPunct="1"/>
              <a:t>23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36572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b="1" i="1" dirty="0">
                <a:latin typeface="Times" panose="02020603050405020304" pitchFamily="18" charset="0"/>
              </a:rPr>
              <a:t>Operation		Output	</a:t>
            </a:r>
            <a:r>
              <a:rPr lang="en-US" altLang="lv-LV" sz="1800" i="1" dirty="0">
                <a:latin typeface="Times" panose="02020603050405020304" pitchFamily="18" charset="0"/>
              </a:rPr>
              <a:t>Q </a:t>
            </a:r>
            <a:r>
              <a:rPr lang="en-US" altLang="lv-LV" sz="1800" i="1" dirty="0">
                <a:latin typeface="CMSY10" charset="0"/>
              </a:rPr>
              <a:t>  </a:t>
            </a:r>
            <a:r>
              <a:rPr lang="en-US" altLang="lv-LV" sz="1800" i="1" dirty="0">
                <a:latin typeface="CMSSI10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(5)		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(5)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(3)		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(5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()		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– 	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(3)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(7)		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()		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– 	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front()			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7	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()		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– 	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()		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“error”	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empty()			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true	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(9)		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(9)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(7)		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(9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size()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			2	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(9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(3)		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(9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(5)		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(9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5)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 err="1"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()		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– 	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(7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lv-LV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lv-LV" sz="1800" dirty="0">
                <a:latin typeface="Arial" panose="020B0604020202020204" pitchFamily="34" charset="0"/>
                <a:cs typeface="Arial" panose="020B0604020202020204" pitchFamily="34" charset="0"/>
              </a:rPr>
              <a:t>5)	</a:t>
            </a:r>
            <a:endParaRPr lang="en-US" altLang="lv-LV" sz="1800" dirty="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7125E7-8BDF-43A3-8A51-8F2A101A5381}" type="slidenum">
              <a:rPr lang="en-US" altLang="lv-LV" sz="1400"/>
              <a:pPr eaLnBrk="1" hangingPunct="1"/>
              <a:t>24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429086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Applications of Queues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Direct applications</a:t>
            </a:r>
          </a:p>
          <a:p>
            <a:pPr lvl="1" eaLnBrk="1" hangingPunct="1"/>
            <a:r>
              <a:rPr lang="en-US" altLang="lv-LV" dirty="0" smtClean="0"/>
              <a:t>Waiting lists, bureaucracy</a:t>
            </a:r>
          </a:p>
          <a:p>
            <a:pPr lvl="1" eaLnBrk="1" hangingPunct="1"/>
            <a:r>
              <a:rPr lang="en-US" altLang="lv-LV" dirty="0" smtClean="0"/>
              <a:t>Access to shared resources (e.g., printer)</a:t>
            </a:r>
          </a:p>
          <a:p>
            <a:pPr lvl="1" eaLnBrk="1" hangingPunct="1"/>
            <a:r>
              <a:rPr lang="en-US" altLang="lv-LV" dirty="0" smtClean="0"/>
              <a:t>Multiprogramming</a:t>
            </a:r>
          </a:p>
          <a:p>
            <a:pPr eaLnBrk="1" hangingPunct="1"/>
            <a:r>
              <a:rPr lang="en-US" altLang="lv-LV" dirty="0" smtClean="0"/>
              <a:t>Indirect applications</a:t>
            </a:r>
          </a:p>
          <a:p>
            <a:pPr lvl="1" eaLnBrk="1" hangingPunct="1"/>
            <a:r>
              <a:rPr lang="en-US" altLang="lv-LV" dirty="0" smtClean="0"/>
              <a:t>Auxiliary data structure for algorithms</a:t>
            </a:r>
          </a:p>
          <a:p>
            <a:pPr lvl="1" eaLnBrk="1" hangingPunct="1"/>
            <a:r>
              <a:rPr lang="en-US" altLang="lv-LV" dirty="0" smtClean="0"/>
              <a:t>Component of other data structures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7FBF4D-71CA-4CD4-B997-70833391152C}" type="slidenum">
              <a:rPr lang="en-US" altLang="lv-LV" sz="1400"/>
              <a:pPr eaLnBrk="1" hangingPunct="1"/>
              <a:t>25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401037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Array-based Queue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/>
              <a:t>Use an array of size </a:t>
            </a:r>
            <a:r>
              <a:rPr lang="en-US" altLang="lv-LV" sz="2400" b="1" i="1">
                <a:latin typeface="Times New Roman" panose="02020603050405020304" pitchFamily="18" charset="0"/>
              </a:rPr>
              <a:t>N</a:t>
            </a:r>
            <a:r>
              <a:rPr lang="en-US" altLang="lv-LV" sz="2400"/>
              <a:t> in a circular fashion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Three variables keep track of the front and rear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lv-LV" sz="2000" b="1" i="1">
                <a:latin typeface="Times New Roman" panose="02020603050405020304" pitchFamily="18" charset="0"/>
              </a:rPr>
              <a:t>f</a:t>
            </a:r>
            <a:r>
              <a:rPr lang="en-US" altLang="lv-LV" sz="2000"/>
              <a:t> 	index of the front element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 b="1" i="1">
                <a:latin typeface="Times New Roman" panose="02020603050405020304" pitchFamily="18" charset="0"/>
              </a:rPr>
              <a:t>r</a:t>
            </a:r>
            <a:r>
              <a:rPr lang="en-US" altLang="lv-LV" sz="2000"/>
              <a:t>	index immediately past the rear element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	number of items in the queue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CC88BF9-F782-4896-A0CB-726D8A14A095}" type="slidenum">
              <a:rPr lang="en-US" altLang="lv-LV" sz="1400"/>
              <a:pPr eaLnBrk="1" hangingPunct="1"/>
              <a:t>26</a:t>
            </a:fld>
            <a:endParaRPr lang="en-US" altLang="lv-LV" sz="1400"/>
          </a:p>
        </p:txBody>
      </p:sp>
      <p:grpSp>
        <p:nvGrpSpPr>
          <p:cNvPr id="7174" name="Group 128"/>
          <p:cNvGrpSpPr>
            <a:grpSpLocks/>
          </p:cNvGrpSpPr>
          <p:nvPr/>
        </p:nvGrpSpPr>
        <p:grpSpPr bwMode="auto">
          <a:xfrm>
            <a:off x="3048000" y="4122735"/>
            <a:ext cx="5638800" cy="758824"/>
            <a:chOff x="960" y="2597"/>
            <a:chExt cx="3552" cy="478"/>
          </a:xfrm>
        </p:grpSpPr>
        <p:sp>
          <p:nvSpPr>
            <p:cNvPr id="7202" name="Rectangle 58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7203" name="Rectangle 59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7204" name="Rectangle 60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7205" name="Rectangle 61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7206" name="Rectangle 65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7207" name="Rectangle 80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7208" name="Rectangle 8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7209" name="Rectangle 8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0" name="Rectangle 8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1" name="Rectangle 8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2" name="Rectangle 8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3" name="Rectangle 8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4" name="Rectangle 8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5" name="Rectangle 8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6" name="Rectangle 9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7" name="Rectangle 9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8" name="Rectangle 9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19" name="Rectangle 9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20" name="Rectangle 9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21" name="Rectangle 9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22" name="Rectangle 9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23" name="Rectangle 9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24" name="Rectangle 9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7175" name="Text Box 99"/>
          <p:cNvSpPr txBox="1">
            <a:spLocks noChangeArrowheads="1"/>
          </p:cNvSpPr>
          <p:nvPr/>
        </p:nvSpPr>
        <p:spPr bwMode="auto">
          <a:xfrm>
            <a:off x="4384675" y="3665538"/>
            <a:ext cx="296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normal configuration</a:t>
            </a:r>
          </a:p>
        </p:txBody>
      </p:sp>
      <p:grpSp>
        <p:nvGrpSpPr>
          <p:cNvPr id="7176" name="Group 126"/>
          <p:cNvGrpSpPr>
            <a:grpSpLocks/>
          </p:cNvGrpSpPr>
          <p:nvPr/>
        </p:nvGrpSpPr>
        <p:grpSpPr bwMode="auto">
          <a:xfrm>
            <a:off x="3048000" y="5570535"/>
            <a:ext cx="5638800" cy="758824"/>
            <a:chOff x="960" y="3360"/>
            <a:chExt cx="3552" cy="478"/>
          </a:xfrm>
        </p:grpSpPr>
        <p:sp>
          <p:nvSpPr>
            <p:cNvPr id="7179" name="Rectangle 102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7180" name="Rectangle 103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7181" name="Rectangle 104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7182" name="Rectangle 105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7183" name="Rectangle 106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7184" name="Rectangle 107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7185" name="Rectangle 108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7186" name="Rectangle 109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87" name="Rectangle 110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88" name="Rectangle 111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89" name="Rectangle 112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0" name="Rectangle 113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1" name="Rectangle 114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2" name="Rectangle 115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3" name="Rectangle 116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4" name="Rectangle 117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5" name="Rectangle 118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6" name="Rectangle 119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7" name="Rectangle 120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8" name="Rectangle 121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99" name="Rectangle 122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00" name="Rectangle 123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01" name="Rectangle 124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7177" name="Text Box 125"/>
          <p:cNvSpPr txBox="1">
            <a:spLocks noChangeArrowheads="1"/>
          </p:cNvSpPr>
          <p:nvPr/>
        </p:nvSpPr>
        <p:spPr bwMode="auto">
          <a:xfrm>
            <a:off x="3741738" y="5113338"/>
            <a:ext cx="425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wrapped-around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0260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Queue Operations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445000" cy="4114800"/>
          </a:xfrm>
        </p:spPr>
        <p:txBody>
          <a:bodyPr/>
          <a:lstStyle/>
          <a:p>
            <a:pPr eaLnBrk="1" hangingPunct="1"/>
            <a:r>
              <a:rPr lang="en-US" altLang="lv-LV" sz="2800" dirty="0"/>
              <a:t>Use </a:t>
            </a:r>
            <a:r>
              <a:rPr lang="en-US" altLang="lv-LV" sz="2800" i="1" dirty="0"/>
              <a:t>n</a:t>
            </a:r>
            <a:r>
              <a:rPr lang="en-US" altLang="lv-LV" sz="2800" dirty="0"/>
              <a:t> to determine size and emptiness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A7CBD66-C16C-4D84-AD98-1217F853D310}" type="slidenum">
              <a:rPr lang="en-US" altLang="lv-LV" sz="1400"/>
              <a:pPr eaLnBrk="1" hangingPunct="1"/>
              <a:t>27</a:t>
            </a:fld>
            <a:endParaRPr lang="en-US" altLang="lv-LV" sz="1400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6865883" y="1718442"/>
            <a:ext cx="4419600" cy="1927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size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lv-LV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lv-LV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0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8199" name="Group 5"/>
          <p:cNvGrpSpPr>
            <a:grpSpLocks/>
          </p:cNvGrpSpPr>
          <p:nvPr/>
        </p:nvGrpSpPr>
        <p:grpSpPr bwMode="auto">
          <a:xfrm>
            <a:off x="3048000" y="4198935"/>
            <a:ext cx="5638800" cy="758824"/>
            <a:chOff x="960" y="2597"/>
            <a:chExt cx="3552" cy="478"/>
          </a:xfrm>
        </p:grpSpPr>
        <p:sp>
          <p:nvSpPr>
            <p:cNvPr id="8225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26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27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28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29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30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31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8232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3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4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5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6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7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8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39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0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1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2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3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4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5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6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7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grpSp>
        <p:nvGrpSpPr>
          <p:cNvPr id="8200" name="Group 30"/>
          <p:cNvGrpSpPr>
            <a:grpSpLocks/>
          </p:cNvGrpSpPr>
          <p:nvPr/>
        </p:nvGrpSpPr>
        <p:grpSpPr bwMode="auto">
          <a:xfrm>
            <a:off x="3048000" y="5181603"/>
            <a:ext cx="5638800" cy="758826"/>
            <a:chOff x="960" y="3360"/>
            <a:chExt cx="3552" cy="478"/>
          </a:xfrm>
        </p:grpSpPr>
        <p:sp>
          <p:nvSpPr>
            <p:cNvPr id="8202" name="Rectangle 31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03" name="Rectangle 32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04" name="Rectangle 33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05" name="Rectangle 34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8206" name="Rectangle 35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07" name="Rectangle 36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8208" name="Rectangle 37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8209" name="Rectangle 38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0" name="Rectangle 39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1" name="Rectangle 40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2" name="Rectangle 41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3" name="Rectangle 4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4" name="Rectangle 4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5" name="Rectangle 44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6" name="Rectangle 45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7" name="Rectangle 46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8" name="Rectangle 47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19" name="Rectangle 48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0" name="Rectangle 49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1" name="Rectangle 50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2" name="Rectangle 51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3" name="Rectangle 52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4" name="Rectangle 53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</p:spTree>
    <p:extLst>
      <p:ext uri="{BB962C8B-B14F-4D97-AF65-F5344CB8AC3E}">
        <p14:creationId xmlns:p14="http://schemas.microsoft.com/office/powerpoint/2010/main" val="2363354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Queue Operations (cont.)</a:t>
            </a:r>
          </a:p>
        </p:txBody>
      </p:sp>
      <p:sp>
        <p:nvSpPr>
          <p:cNvPr id="9223" name="Rectangle 7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597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Operation </a:t>
            </a:r>
            <a:r>
              <a:rPr lang="en-US" altLang="lv-LV" dirty="0" err="1"/>
              <a:t>enqueue</a:t>
            </a:r>
            <a:r>
              <a:rPr lang="en-US" altLang="lv-LV" dirty="0"/>
              <a:t> throws an exception if the array is full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This exception is implementation-dependent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A909BB8-8C10-4271-AB3A-90D4E0BC96E2}" type="slidenum">
              <a:rPr lang="en-US" altLang="lv-LV" sz="1400"/>
              <a:pPr eaLnBrk="1" hangingPunct="1"/>
              <a:t>28</a:t>
            </a:fld>
            <a:endParaRPr lang="en-US" altLang="lv-LV" sz="140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4400">
              <a:solidFill>
                <a:schemeClr val="tx2"/>
              </a:solidFill>
            </a:endParaRPr>
          </a:p>
        </p:txBody>
      </p:sp>
      <p:sp>
        <p:nvSpPr>
          <p:cNvPr id="9222" name="Text Box 74"/>
          <p:cNvSpPr txBox="1">
            <a:spLocks noChangeArrowheads="1"/>
          </p:cNvSpPr>
          <p:nvPr/>
        </p:nvSpPr>
        <p:spPr bwMode="auto">
          <a:xfrm>
            <a:off x="7448551" y="1671606"/>
            <a:ext cx="4267200" cy="26781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enqueue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size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throw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QueueFull</a:t>
            </a:r>
            <a:endParaRPr lang="en-US" altLang="lv-LV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else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lv-LV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+ 1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mod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n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+ 1</a:t>
            </a:r>
            <a:endParaRPr lang="en-US" altLang="lv-LV" b="1" i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9224" name="Group 128"/>
          <p:cNvGrpSpPr>
            <a:grpSpLocks/>
          </p:cNvGrpSpPr>
          <p:nvPr/>
        </p:nvGrpSpPr>
        <p:grpSpPr bwMode="auto">
          <a:xfrm>
            <a:off x="3048000" y="4198935"/>
            <a:ext cx="5638800" cy="758824"/>
            <a:chOff x="960" y="2597"/>
            <a:chExt cx="3552" cy="478"/>
          </a:xfrm>
        </p:grpSpPr>
        <p:sp>
          <p:nvSpPr>
            <p:cNvPr id="9250" name="Rectangle 129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9251" name="Rectangle 130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9252" name="Rectangle 131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9253" name="Rectangle 132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9254" name="Rectangle 133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9255" name="Rectangle 134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9256" name="Rectangle 135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9257" name="Rectangle 136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58" name="Rectangle 137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59" name="Rectangle 138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0" name="Rectangle 139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1" name="Rectangle 140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2" name="Rectangle 141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3" name="Rectangle 142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4" name="Rectangle 143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5" name="Rectangle 144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6" name="Rectangle 145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7" name="Rectangle 146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8" name="Rectangle 147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69" name="Rectangle 148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70" name="Rectangle 149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71" name="Rectangle 150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72" name="Rectangle 151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grpSp>
        <p:nvGrpSpPr>
          <p:cNvPr id="9225" name="Group 152"/>
          <p:cNvGrpSpPr>
            <a:grpSpLocks/>
          </p:cNvGrpSpPr>
          <p:nvPr/>
        </p:nvGrpSpPr>
        <p:grpSpPr bwMode="auto">
          <a:xfrm>
            <a:off x="3048000" y="5181603"/>
            <a:ext cx="5638800" cy="758826"/>
            <a:chOff x="960" y="3360"/>
            <a:chExt cx="3552" cy="478"/>
          </a:xfrm>
        </p:grpSpPr>
        <p:sp>
          <p:nvSpPr>
            <p:cNvPr id="9227" name="Rectangle 153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9228" name="Rectangle 154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9229" name="Rectangle 155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9230" name="Rectangle 156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9231" name="Rectangle 157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9232" name="Rectangle 158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9233" name="Rectangle 159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9234" name="Rectangle 160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35" name="Rectangle 161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36" name="Rectangle 162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37" name="Rectangle 163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38" name="Rectangle 164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39" name="Rectangle 165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0" name="Rectangle 166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1" name="Rectangle 167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2" name="Rectangle 168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3" name="Rectangle 169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4" name="Rectangle 170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5" name="Rectangle 171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6" name="Rectangle 172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7" name="Rectangle 173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8" name="Rectangle 174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9249" name="Rectangle 175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</p:spTree>
    <p:extLst>
      <p:ext uri="{BB962C8B-B14F-4D97-AF65-F5344CB8AC3E}">
        <p14:creationId xmlns:p14="http://schemas.microsoft.com/office/powerpoint/2010/main" val="117861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Queue Operations (cont.)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826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Operation </a:t>
            </a:r>
            <a:r>
              <a:rPr lang="en-US" altLang="lv-LV" dirty="0" err="1"/>
              <a:t>dequeue</a:t>
            </a:r>
            <a:r>
              <a:rPr lang="en-US" altLang="lv-LV" dirty="0"/>
              <a:t> throws an exception if the queue is empty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This exception is specified in the queue ADT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A2A8977-7D19-434B-A5D4-03FE12F54335}" type="slidenum">
              <a:rPr lang="en-US" altLang="lv-LV" sz="1400"/>
              <a:pPr eaLnBrk="1" hangingPunct="1"/>
              <a:t>29</a:t>
            </a:fld>
            <a:endParaRPr lang="en-US" altLang="lv-LV" sz="1400"/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7010400" y="1804253"/>
            <a:ext cx="4419600" cy="2308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dequeue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throw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QueueEmpty</a:t>
            </a:r>
            <a:endParaRPr lang="en-US" altLang="lv-LV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else</a:t>
            </a:r>
            <a:endParaRPr lang="en-US" altLang="lv-LV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+ 1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mod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 1</a:t>
            </a:r>
            <a:endParaRPr lang="en-US" altLang="lv-LV" b="1" i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0247" name="Group 55"/>
          <p:cNvGrpSpPr>
            <a:grpSpLocks/>
          </p:cNvGrpSpPr>
          <p:nvPr/>
        </p:nvGrpSpPr>
        <p:grpSpPr bwMode="auto">
          <a:xfrm>
            <a:off x="3048000" y="4511678"/>
            <a:ext cx="5638800" cy="758826"/>
            <a:chOff x="960" y="2597"/>
            <a:chExt cx="3552" cy="478"/>
          </a:xfrm>
        </p:grpSpPr>
        <p:sp>
          <p:nvSpPr>
            <p:cNvPr id="10273" name="Rectangle 56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0274" name="Rectangle 57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0275" name="Rectangle 58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0276" name="Rectangle 59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0277" name="Rectangle 60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0278" name="Rectangle 61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0279" name="Rectangle 6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10280" name="Rectangle 6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1" name="Rectangle 6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2" name="Rectangle 6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3" name="Rectangle 6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4" name="Rectangle 6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5" name="Rectangle 6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6" name="Rectangle 6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7" name="Rectangle 7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8" name="Rectangle 7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89" name="Rectangle 7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90" name="Rectangle 7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91" name="Rectangle 7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92" name="Rectangle 7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93" name="Rectangle 7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94" name="Rectangle 7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95" name="Rectangle 7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grpSp>
        <p:nvGrpSpPr>
          <p:cNvPr id="10248" name="Group 79"/>
          <p:cNvGrpSpPr>
            <a:grpSpLocks/>
          </p:cNvGrpSpPr>
          <p:nvPr/>
        </p:nvGrpSpPr>
        <p:grpSpPr bwMode="auto">
          <a:xfrm>
            <a:off x="3048000" y="5494335"/>
            <a:ext cx="5638800" cy="758824"/>
            <a:chOff x="960" y="3360"/>
            <a:chExt cx="3552" cy="478"/>
          </a:xfrm>
        </p:grpSpPr>
        <p:sp>
          <p:nvSpPr>
            <p:cNvPr id="10250" name="Rectangle 80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0251" name="Rectangle 81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0252" name="Rectangle 82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0253" name="Rectangle 83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lv-LV">
                <a:solidFill>
                  <a:schemeClr val="accent2"/>
                </a:solidFill>
              </a:endParaRPr>
            </a:p>
          </p:txBody>
        </p:sp>
        <p:sp>
          <p:nvSpPr>
            <p:cNvPr id="10254" name="Rectangle 84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0255" name="Rectangle 85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lv-LV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lv-LV" b="1">
                <a:solidFill>
                  <a:schemeClr val="accent2"/>
                </a:solidFill>
              </a:endParaRPr>
            </a:p>
          </p:txBody>
        </p:sp>
        <p:sp>
          <p:nvSpPr>
            <p:cNvPr id="10256" name="Rectangle 8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10257" name="Rectangle 8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58" name="Rectangle 8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59" name="Rectangle 8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0" name="Rectangle 9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1" name="Rectangle 9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2" name="Rectangle 9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3" name="Rectangle 9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4" name="Rectangle 9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5" name="Rectangle 9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6" name="Rectangle 9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7" name="Rectangle 9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8" name="Rectangle 9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69" name="Rectangle 9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70" name="Rectangle 10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71" name="Rectangle 10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0272" name="Rectangle 10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</p:spTree>
    <p:extLst>
      <p:ext uri="{BB962C8B-B14F-4D97-AF65-F5344CB8AC3E}">
        <p14:creationId xmlns:p14="http://schemas.microsoft.com/office/powerpoint/2010/main" val="1782390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The Stack ADT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The </a:t>
            </a:r>
            <a:r>
              <a:rPr lang="en-US" altLang="lv-LV" sz="2400" dirty="0">
                <a:solidFill>
                  <a:schemeClr val="tx2"/>
                </a:solidFill>
              </a:rPr>
              <a:t>Stack</a:t>
            </a:r>
            <a:r>
              <a:rPr lang="en-US" altLang="lv-LV" sz="2400" dirty="0"/>
              <a:t> ADT stores arbitrary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Insertions and deletions follow the last-in first-out scheme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Think of a spring-loaded plate </a:t>
            </a:r>
            <a:r>
              <a:rPr lang="en-US" altLang="lv-LV" sz="2400" dirty="0" smtClean="0"/>
              <a:t>dispenser</a:t>
            </a:r>
            <a:endParaRPr lang="en-US" altLang="lv-LV" sz="2400" dirty="0"/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Main stack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b="1" dirty="0">
                <a:solidFill>
                  <a:schemeClr val="tx2"/>
                </a:solidFill>
              </a:rPr>
              <a:t>push</a:t>
            </a:r>
            <a:r>
              <a:rPr lang="en-US" altLang="lv-LV" sz="2000" b="1" dirty="0"/>
              <a:t>(object):</a:t>
            </a:r>
            <a:r>
              <a:rPr lang="en-US" altLang="lv-LV" sz="2000" dirty="0"/>
              <a:t> inserts an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b="1" dirty="0"/>
              <a:t>object </a:t>
            </a:r>
            <a:r>
              <a:rPr lang="en-US" altLang="lv-LV" sz="2000" b="1" dirty="0">
                <a:solidFill>
                  <a:schemeClr val="tx2"/>
                </a:solidFill>
              </a:rPr>
              <a:t>pop</a:t>
            </a:r>
            <a:r>
              <a:rPr lang="en-US" altLang="lv-LV" sz="2000" b="1" dirty="0"/>
              <a:t>(): </a:t>
            </a:r>
            <a:r>
              <a:rPr lang="en-US" altLang="lv-LV" sz="2000" dirty="0"/>
              <a:t>removes the last inserted </a:t>
            </a:r>
            <a:r>
              <a:rPr lang="en-US" altLang="lv-LV" sz="2000" dirty="0" smtClean="0"/>
              <a:t>element</a:t>
            </a:r>
            <a:endParaRPr lang="en-US" altLang="lv-LV" sz="2400" dirty="0" smtClean="0"/>
          </a:p>
          <a:p>
            <a:pPr eaLnBrk="1" hangingPunct="1"/>
            <a:r>
              <a:rPr lang="en-US" altLang="lv-LV" sz="2400" dirty="0" smtClean="0"/>
              <a:t>More </a:t>
            </a:r>
            <a:r>
              <a:rPr lang="en-US" altLang="lv-LV" sz="2400" dirty="0"/>
              <a:t>stack operations:</a:t>
            </a:r>
          </a:p>
          <a:p>
            <a:pPr lvl="1" eaLnBrk="1" hangingPunct="1"/>
            <a:r>
              <a:rPr lang="en-US" altLang="lv-LV" sz="2000" b="1" dirty="0"/>
              <a:t>object </a:t>
            </a:r>
            <a:r>
              <a:rPr lang="en-US" altLang="lv-LV" sz="2000" b="1" dirty="0">
                <a:solidFill>
                  <a:schemeClr val="tx2"/>
                </a:solidFill>
              </a:rPr>
              <a:t>top</a:t>
            </a:r>
            <a:r>
              <a:rPr lang="en-US" altLang="lv-LV" sz="2000" b="1" dirty="0"/>
              <a:t>(): </a:t>
            </a:r>
            <a:r>
              <a:rPr lang="en-US" altLang="lv-LV" sz="2000" dirty="0"/>
              <a:t>returns the last inserted element without removing it</a:t>
            </a:r>
          </a:p>
          <a:p>
            <a:pPr lvl="1" eaLnBrk="1" hangingPunct="1"/>
            <a:r>
              <a:rPr lang="en-US" altLang="lv-LV" sz="2000" b="1" dirty="0"/>
              <a:t>integer </a:t>
            </a:r>
            <a:r>
              <a:rPr lang="en-US" altLang="lv-LV" sz="2000" b="1" dirty="0">
                <a:solidFill>
                  <a:schemeClr val="tx2"/>
                </a:solidFill>
              </a:rPr>
              <a:t>size</a:t>
            </a:r>
            <a:r>
              <a:rPr lang="en-US" altLang="lv-LV" sz="2000" b="1" dirty="0"/>
              <a:t>():</a:t>
            </a:r>
            <a:r>
              <a:rPr lang="en-US" altLang="lv-LV" sz="2000" dirty="0"/>
              <a:t> returns the number of elements stored</a:t>
            </a:r>
          </a:p>
          <a:p>
            <a:pPr lvl="1" eaLnBrk="1" hangingPunct="1"/>
            <a:r>
              <a:rPr lang="en-US" altLang="lv-LV" sz="2000" b="1" dirty="0" err="1"/>
              <a:t>boolean</a:t>
            </a:r>
            <a:r>
              <a:rPr lang="en-US" altLang="lv-LV" sz="2000" b="1" dirty="0"/>
              <a:t> </a:t>
            </a:r>
            <a:r>
              <a:rPr lang="en-US" altLang="lv-LV" sz="2000" b="1" dirty="0">
                <a:solidFill>
                  <a:schemeClr val="tx2"/>
                </a:solidFill>
              </a:rPr>
              <a:t>empty</a:t>
            </a:r>
            <a:r>
              <a:rPr lang="en-US" altLang="lv-LV" sz="2000" b="1" dirty="0"/>
              <a:t>():</a:t>
            </a:r>
            <a:r>
              <a:rPr lang="en-US" altLang="lv-LV" sz="2000" dirty="0"/>
              <a:t> indicates whether no elements are stored</a:t>
            </a:r>
          </a:p>
        </p:txBody>
      </p:sp>
    </p:spTree>
    <p:extLst>
      <p:ext uri="{BB962C8B-B14F-4D97-AF65-F5344CB8AC3E}">
        <p14:creationId xmlns:p14="http://schemas.microsoft.com/office/powerpoint/2010/main" val="122500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Queue Interface in C++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66800" y="1758156"/>
            <a:ext cx="5588000" cy="4114800"/>
          </a:xfrm>
        </p:spPr>
        <p:txBody>
          <a:bodyPr/>
          <a:lstStyle/>
          <a:p>
            <a:pPr eaLnBrk="1" hangingPunct="1"/>
            <a:r>
              <a:rPr lang="en-US" altLang="lv-LV" sz="2800" dirty="0"/>
              <a:t>C++ interface corresponding to our Queue ADT</a:t>
            </a:r>
          </a:p>
          <a:p>
            <a:pPr eaLnBrk="1" hangingPunct="1"/>
            <a:r>
              <a:rPr lang="en-US" altLang="lv-LV" sz="2800" dirty="0"/>
              <a:t>Requires the </a:t>
            </a:r>
            <a:r>
              <a:rPr lang="en-US" altLang="lv-LV" sz="2800" dirty="0" err="1"/>
              <a:t>def-inition</a:t>
            </a:r>
            <a:r>
              <a:rPr lang="en-US" altLang="lv-LV" sz="2800" dirty="0"/>
              <a:t> of exception </a:t>
            </a:r>
            <a:r>
              <a:rPr lang="en-US" altLang="lv-LV" sz="2800" dirty="0" err="1">
                <a:solidFill>
                  <a:schemeClr val="hlink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QueueEmpty</a:t>
            </a:r>
            <a:endParaRPr lang="en-US" altLang="lv-LV" sz="2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eaLnBrk="1" hangingPunct="1"/>
            <a:r>
              <a:rPr lang="en-US" altLang="lv-LV" sz="2800" dirty="0"/>
              <a:t>No corresponding built-in C++ class</a:t>
            </a:r>
            <a:endParaRPr lang="en-US" altLang="lv-LV" sz="2800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10DCF08-CC50-47D2-BF39-4A7FD3A78453}" type="slidenum">
              <a:rPr lang="en-US" altLang="lv-LV" sz="1400"/>
              <a:pPr eaLnBrk="1" hangingPunct="1"/>
              <a:t>30</a:t>
            </a:fld>
            <a:endParaRPr lang="en-US" altLang="lv-LV" sz="140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6654800" y="1656556"/>
            <a:ext cx="4914462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template &lt;</a:t>
            </a:r>
            <a:r>
              <a:rPr lang="en-US" sz="2000" b="1" dirty="0" err="1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typename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E&gt;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class </a:t>
            </a:r>
            <a:r>
              <a:rPr lang="en-US" sz="2000" b="1" dirty="0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Queue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{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public: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size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() const;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bool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empty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() const;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const E&amp; </a:t>
            </a:r>
            <a:r>
              <a:rPr lang="en-US" sz="2000" b="1" dirty="0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front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() const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	throw(</a:t>
            </a:r>
            <a:r>
              <a:rPr lang="en-US" sz="2000" b="1" kern="0" dirty="0" err="1">
                <a:solidFill>
                  <a:srgbClr val="6F89F7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QueueEmpty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);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void </a:t>
            </a:r>
            <a:r>
              <a:rPr lang="en-US" sz="2000" b="1" dirty="0" err="1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enqueue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(const E&amp; e);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void </a:t>
            </a:r>
            <a:r>
              <a:rPr lang="en-US" sz="2000" b="1" dirty="0" err="1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dequeue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()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		throw(</a:t>
            </a:r>
            <a:r>
              <a:rPr lang="en-US" sz="2000" b="1" kern="0" dirty="0" err="1">
                <a:solidFill>
                  <a:srgbClr val="6F89F7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QueueEmpty</a:t>
            </a: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);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5725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Application: Round Robin Schedulers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10160000" cy="2222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lv-LV" dirty="0"/>
              <a:t>We can implement a round robin scheduler using a queue Q by repeatedly performing the following steps: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/>
              <a:t> e = </a:t>
            </a:r>
            <a:r>
              <a:rPr lang="en-US" altLang="lv-LV" dirty="0" err="1"/>
              <a:t>Q.front</a:t>
            </a:r>
            <a:r>
              <a:rPr lang="en-US" altLang="lv-LV" dirty="0"/>
              <a:t>(); </a:t>
            </a:r>
            <a:r>
              <a:rPr lang="en-US" altLang="lv-LV" dirty="0" err="1"/>
              <a:t>Q.dequeue</a:t>
            </a:r>
            <a:r>
              <a:rPr lang="en-US" altLang="lv-LV" dirty="0"/>
              <a:t>()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/>
              <a:t> Service element e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/>
              <a:t> </a:t>
            </a:r>
            <a:r>
              <a:rPr lang="en-US" altLang="lv-LV" dirty="0" err="1"/>
              <a:t>Q.enqueue</a:t>
            </a:r>
            <a:r>
              <a:rPr lang="en-US" altLang="lv-LV" dirty="0"/>
              <a:t>(e)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endParaRPr lang="en-US" altLang="lv-LV" sz="1400" dirty="0"/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5AB0180-1D07-481E-8780-B1984766449F}" type="slidenum">
              <a:rPr lang="en-US" altLang="lv-LV" sz="1400"/>
              <a:pPr eaLnBrk="1" hangingPunct="1"/>
              <a:t>31</a:t>
            </a:fld>
            <a:endParaRPr lang="en-US" altLang="lv-LV" sz="1400"/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>
            <a:off x="3632201" y="4592638"/>
            <a:ext cx="4525963" cy="639762"/>
          </a:xfrm>
          <a:custGeom>
            <a:avLst/>
            <a:gdLst>
              <a:gd name="T0" fmla="*/ 9408 w 9600"/>
              <a:gd name="T1" fmla="*/ 1536 h 1536"/>
              <a:gd name="T2" fmla="*/ 9600 w 9600"/>
              <a:gd name="T3" fmla="*/ 1344 h 1536"/>
              <a:gd name="T4" fmla="*/ 9600 w 9600"/>
              <a:gd name="T5" fmla="*/ 1344 h 1536"/>
              <a:gd name="T6" fmla="*/ 9600 w 9600"/>
              <a:gd name="T7" fmla="*/ 192 h 1536"/>
              <a:gd name="T8" fmla="*/ 9408 w 9600"/>
              <a:gd name="T9" fmla="*/ 0 h 1536"/>
              <a:gd name="T10" fmla="*/ 9408 w 9600"/>
              <a:gd name="T11" fmla="*/ 0 h 1536"/>
              <a:gd name="T12" fmla="*/ 192 w 9600"/>
              <a:gd name="T13" fmla="*/ 0 h 1536"/>
              <a:gd name="T14" fmla="*/ 0 w 9600"/>
              <a:gd name="T15" fmla="*/ 192 h 1536"/>
              <a:gd name="T16" fmla="*/ 0 w 9600"/>
              <a:gd name="T17" fmla="*/ 192 h 1536"/>
              <a:gd name="T18" fmla="*/ 0 w 9600"/>
              <a:gd name="T19" fmla="*/ 1344 h 1536"/>
              <a:gd name="T20" fmla="*/ 192 w 9600"/>
              <a:gd name="T21" fmla="*/ 1536 h 1536"/>
              <a:gd name="T22" fmla="*/ 192 w 9600"/>
              <a:gd name="T23" fmla="*/ 1536 h 1536"/>
              <a:gd name="T24" fmla="*/ 9408 w 9600"/>
              <a:gd name="T25" fmla="*/ 1536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400"/>
          </a:p>
        </p:txBody>
      </p:sp>
      <p:sp>
        <p:nvSpPr>
          <p:cNvPr id="12295" name="Freeform 9"/>
          <p:cNvSpPr>
            <a:spLocks/>
          </p:cNvSpPr>
          <p:nvPr/>
        </p:nvSpPr>
        <p:spPr bwMode="auto">
          <a:xfrm>
            <a:off x="3632201" y="4592638"/>
            <a:ext cx="4525963" cy="639762"/>
          </a:xfrm>
          <a:custGeom>
            <a:avLst/>
            <a:gdLst>
              <a:gd name="T0" fmla="*/ 2091110033 w 9600"/>
              <a:gd name="T1" fmla="*/ 266468806 h 1536"/>
              <a:gd name="T2" fmla="*/ 2133784189 w 9600"/>
              <a:gd name="T3" fmla="*/ 233160375 h 1536"/>
              <a:gd name="T4" fmla="*/ 2133784189 w 9600"/>
              <a:gd name="T5" fmla="*/ 233160375 h 1536"/>
              <a:gd name="T6" fmla="*/ 2133784189 w 9600"/>
              <a:gd name="T7" fmla="*/ 33308445 h 1536"/>
              <a:gd name="T8" fmla="*/ 2091110033 w 9600"/>
              <a:gd name="T9" fmla="*/ 0 h 1536"/>
              <a:gd name="T10" fmla="*/ 2091110033 w 9600"/>
              <a:gd name="T11" fmla="*/ 0 h 1536"/>
              <a:gd name="T12" fmla="*/ 42675585 w 9600"/>
              <a:gd name="T13" fmla="*/ 0 h 1536"/>
              <a:gd name="T14" fmla="*/ 0 w 9600"/>
              <a:gd name="T15" fmla="*/ 33308445 h 1536"/>
              <a:gd name="T16" fmla="*/ 0 w 9600"/>
              <a:gd name="T17" fmla="*/ 33308445 h 1536"/>
              <a:gd name="T18" fmla="*/ 0 w 9600"/>
              <a:gd name="T19" fmla="*/ 233160375 h 1536"/>
              <a:gd name="T20" fmla="*/ 42675585 w 9600"/>
              <a:gd name="T21" fmla="*/ 266468806 h 1536"/>
              <a:gd name="T22" fmla="*/ 42675585 w 9600"/>
              <a:gd name="T23" fmla="*/ 266468806 h 1536"/>
              <a:gd name="T24" fmla="*/ 2091110033 w 9600"/>
              <a:gd name="T25" fmla="*/ 266468806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813176" y="4752975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3813176" y="47529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400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7434264" y="4752975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7434264" y="47529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400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6710364" y="4752975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6710364" y="47529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400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5984876" y="4752975"/>
            <a:ext cx="544513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303" name="Rectangle 17"/>
          <p:cNvSpPr>
            <a:spLocks noChangeArrowheads="1"/>
          </p:cNvSpPr>
          <p:nvPr/>
        </p:nvSpPr>
        <p:spPr bwMode="auto">
          <a:xfrm>
            <a:off x="5984876" y="4752975"/>
            <a:ext cx="544513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400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5260976" y="4752975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305" name="Rectangle 19"/>
          <p:cNvSpPr>
            <a:spLocks noChangeArrowheads="1"/>
          </p:cNvSpPr>
          <p:nvPr/>
        </p:nvSpPr>
        <p:spPr bwMode="auto">
          <a:xfrm>
            <a:off x="5260976" y="47529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400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537076" y="4752975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307" name="Rectangle 21"/>
          <p:cNvSpPr>
            <a:spLocks noChangeArrowheads="1"/>
          </p:cNvSpPr>
          <p:nvPr/>
        </p:nvSpPr>
        <p:spPr bwMode="auto">
          <a:xfrm>
            <a:off x="4537076" y="47529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400"/>
          </a:p>
        </p:txBody>
      </p:sp>
      <p:sp>
        <p:nvSpPr>
          <p:cNvPr id="2" name="Freeform 24"/>
          <p:cNvSpPr>
            <a:spLocks/>
          </p:cNvSpPr>
          <p:nvPr/>
        </p:nvSpPr>
        <p:spPr bwMode="auto">
          <a:xfrm>
            <a:off x="3333750" y="4911725"/>
            <a:ext cx="1995488" cy="1220788"/>
          </a:xfrm>
          <a:custGeom>
            <a:avLst/>
            <a:gdLst>
              <a:gd name="T0" fmla="*/ 473789508 w 1257"/>
              <a:gd name="T1" fmla="*/ 0 h 769"/>
              <a:gd name="T2" fmla="*/ 52924093 w 1257"/>
              <a:gd name="T3" fmla="*/ 322580129 h 769"/>
              <a:gd name="T4" fmla="*/ 133569106 w 1257"/>
              <a:gd name="T5" fmla="*/ 922377669 h 769"/>
              <a:gd name="T6" fmla="*/ 1227317115 w 1257"/>
              <a:gd name="T7" fmla="*/ 1801913472 h 769"/>
              <a:gd name="T8" fmla="*/ 2147483647 w 1257"/>
              <a:gd name="T9" fmla="*/ 1882558480 h 7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7"/>
              <a:gd name="T16" fmla="*/ 0 h 769"/>
              <a:gd name="T17" fmla="*/ 1257 w 1257"/>
              <a:gd name="T18" fmla="*/ 769 h 7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7" h="769">
                <a:moveTo>
                  <a:pt x="188" y="0"/>
                </a:moveTo>
                <a:cubicBezTo>
                  <a:pt x="75" y="0"/>
                  <a:pt x="36" y="65"/>
                  <a:pt x="21" y="128"/>
                </a:cubicBezTo>
                <a:cubicBezTo>
                  <a:pt x="0" y="214"/>
                  <a:pt x="23" y="297"/>
                  <a:pt x="53" y="366"/>
                </a:cubicBezTo>
                <a:cubicBezTo>
                  <a:pt x="151" y="597"/>
                  <a:pt x="315" y="675"/>
                  <a:pt x="487" y="715"/>
                </a:cubicBezTo>
                <a:cubicBezTo>
                  <a:pt x="713" y="769"/>
                  <a:pt x="952" y="758"/>
                  <a:pt x="1257" y="747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09" name="Freeform 25"/>
          <p:cNvSpPr>
            <a:spLocks/>
          </p:cNvSpPr>
          <p:nvPr/>
        </p:nvSpPr>
        <p:spPr bwMode="auto">
          <a:xfrm>
            <a:off x="5318125" y="6065839"/>
            <a:ext cx="114300" cy="65087"/>
          </a:xfrm>
          <a:custGeom>
            <a:avLst/>
            <a:gdLst>
              <a:gd name="T0" fmla="*/ 0 w 72"/>
              <a:gd name="T1" fmla="*/ 0 h 41"/>
              <a:gd name="T2" fmla="*/ 181451223 w 72"/>
              <a:gd name="T3" fmla="*/ 45362460 h 41"/>
              <a:gd name="T4" fmla="*/ 5040312 w 72"/>
              <a:gd name="T5" fmla="*/ 103326393 h 41"/>
              <a:gd name="T6" fmla="*/ 0 w 72"/>
              <a:gd name="T7" fmla="*/ 0 h 41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41"/>
              <a:gd name="T14" fmla="*/ 72 w 72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41">
                <a:moveTo>
                  <a:pt x="0" y="0"/>
                </a:moveTo>
                <a:lnTo>
                  <a:pt x="72" y="18"/>
                </a:lnTo>
                <a:lnTo>
                  <a:pt x="2" y="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10" name="Freeform 26"/>
          <p:cNvSpPr>
            <a:spLocks/>
          </p:cNvSpPr>
          <p:nvPr/>
        </p:nvSpPr>
        <p:spPr bwMode="auto">
          <a:xfrm>
            <a:off x="6267450" y="4953000"/>
            <a:ext cx="2395538" cy="1163638"/>
          </a:xfrm>
          <a:custGeom>
            <a:avLst/>
            <a:gdLst>
              <a:gd name="T0" fmla="*/ 0 w 1509"/>
              <a:gd name="T1" fmla="*/ 1751089886 h 759"/>
              <a:gd name="T2" fmla="*/ 332660686 w 1509"/>
              <a:gd name="T3" fmla="*/ 1774595672 h 759"/>
              <a:gd name="T4" fmla="*/ 1620461473 w 1509"/>
              <a:gd name="T5" fmla="*/ 1715834272 h 759"/>
              <a:gd name="T6" fmla="*/ 2147483647 w 1509"/>
              <a:gd name="T7" fmla="*/ 1541899960 h 759"/>
              <a:gd name="T8" fmla="*/ 2147483647 w 1509"/>
              <a:gd name="T9" fmla="*/ 1161125226 h 759"/>
              <a:gd name="T10" fmla="*/ 2147483647 w 1509"/>
              <a:gd name="T11" fmla="*/ 848514515 h 759"/>
              <a:gd name="T12" fmla="*/ 2147483647 w 1509"/>
              <a:gd name="T13" fmla="*/ 110472033 h 759"/>
              <a:gd name="T14" fmla="*/ 2147483647 w 1509"/>
              <a:gd name="T15" fmla="*/ 18803715 h 759"/>
              <a:gd name="T16" fmla="*/ 2147483647 w 1509"/>
              <a:gd name="T17" fmla="*/ 2350273 h 7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09"/>
              <a:gd name="T28" fmla="*/ 0 h 759"/>
              <a:gd name="T29" fmla="*/ 1509 w 1509"/>
              <a:gd name="T30" fmla="*/ 759 h 7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09" h="759">
                <a:moveTo>
                  <a:pt x="0" y="745"/>
                </a:moveTo>
                <a:cubicBezTo>
                  <a:pt x="108" y="755"/>
                  <a:pt x="120" y="755"/>
                  <a:pt x="132" y="755"/>
                </a:cubicBezTo>
                <a:cubicBezTo>
                  <a:pt x="291" y="759"/>
                  <a:pt x="448" y="746"/>
                  <a:pt x="643" y="730"/>
                </a:cubicBezTo>
                <a:cubicBezTo>
                  <a:pt x="798" y="718"/>
                  <a:pt x="977" y="705"/>
                  <a:pt x="1126" y="656"/>
                </a:cubicBezTo>
                <a:cubicBezTo>
                  <a:pt x="1235" y="621"/>
                  <a:pt x="1328" y="567"/>
                  <a:pt x="1389" y="494"/>
                </a:cubicBezTo>
                <a:cubicBezTo>
                  <a:pt x="1421" y="456"/>
                  <a:pt x="1444" y="413"/>
                  <a:pt x="1461" y="361"/>
                </a:cubicBezTo>
                <a:cubicBezTo>
                  <a:pt x="1497" y="254"/>
                  <a:pt x="1509" y="111"/>
                  <a:pt x="1443" y="47"/>
                </a:cubicBezTo>
                <a:cubicBezTo>
                  <a:pt x="1422" y="27"/>
                  <a:pt x="1392" y="15"/>
                  <a:pt x="1364" y="8"/>
                </a:cubicBezTo>
                <a:cubicBezTo>
                  <a:pt x="1332" y="0"/>
                  <a:pt x="1302" y="1"/>
                  <a:pt x="1256" y="1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11" name="Freeform 27"/>
          <p:cNvSpPr>
            <a:spLocks/>
          </p:cNvSpPr>
          <p:nvPr/>
        </p:nvSpPr>
        <p:spPr bwMode="auto">
          <a:xfrm>
            <a:off x="8158164" y="4879976"/>
            <a:ext cx="147637" cy="149225"/>
          </a:xfrm>
          <a:custGeom>
            <a:avLst/>
            <a:gdLst>
              <a:gd name="T0" fmla="*/ 306995544 w 71"/>
              <a:gd name="T1" fmla="*/ 530192901 h 42"/>
              <a:gd name="T2" fmla="*/ 0 w 71"/>
              <a:gd name="T3" fmla="*/ 252474507 h 42"/>
              <a:gd name="T4" fmla="*/ 306995544 w 71"/>
              <a:gd name="T5" fmla="*/ 0 h 42"/>
              <a:gd name="T6" fmla="*/ 306995544 w 71"/>
              <a:gd name="T7" fmla="*/ 530192901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45" name="Flowchart: Document 44"/>
          <p:cNvSpPr/>
          <p:nvPr/>
        </p:nvSpPr>
        <p:spPr bwMode="auto">
          <a:xfrm>
            <a:off x="5257800" y="5715000"/>
            <a:ext cx="1066800" cy="7620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Shared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2314" name="TextBox 45"/>
          <p:cNvSpPr txBox="1">
            <a:spLocks noChangeArrowheads="1"/>
          </p:cNvSpPr>
          <p:nvPr/>
        </p:nvSpPr>
        <p:spPr bwMode="auto">
          <a:xfrm>
            <a:off x="7086601" y="4038601"/>
            <a:ext cx="106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rgbClr val="000000"/>
                </a:solidFill>
              </a:rPr>
              <a:t>Queue</a:t>
            </a:r>
          </a:p>
        </p:txBody>
      </p:sp>
      <p:sp>
        <p:nvSpPr>
          <p:cNvPr id="12315" name="TextBox 46"/>
          <p:cNvSpPr txBox="1">
            <a:spLocks noChangeArrowheads="1"/>
          </p:cNvSpPr>
          <p:nvPr/>
        </p:nvSpPr>
        <p:spPr bwMode="auto">
          <a:xfrm>
            <a:off x="8610600" y="4735514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Enqueue</a:t>
            </a:r>
          </a:p>
        </p:txBody>
      </p:sp>
      <p:sp>
        <p:nvSpPr>
          <p:cNvPr id="12316" name="TextBox 49"/>
          <p:cNvSpPr txBox="1">
            <a:spLocks noChangeArrowheads="1"/>
          </p:cNvSpPr>
          <p:nvPr/>
        </p:nvSpPr>
        <p:spPr bwMode="auto">
          <a:xfrm>
            <a:off x="1676400" y="4735514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altLang="lv-LV" sz="1800"/>
              <a:t>Dequeue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2667001" y="5181600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8763001" y="5181600"/>
            <a:ext cx="542925" cy="319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2319" name="Freeform 27"/>
          <p:cNvSpPr>
            <a:spLocks/>
          </p:cNvSpPr>
          <p:nvPr/>
        </p:nvSpPr>
        <p:spPr bwMode="auto">
          <a:xfrm flipH="1">
            <a:off x="5100639" y="6038851"/>
            <a:ext cx="147637" cy="149225"/>
          </a:xfrm>
          <a:custGeom>
            <a:avLst/>
            <a:gdLst>
              <a:gd name="T0" fmla="*/ 306995544 w 71"/>
              <a:gd name="T1" fmla="*/ 530192901 h 42"/>
              <a:gd name="T2" fmla="*/ 0 w 71"/>
              <a:gd name="T3" fmla="*/ 252474507 h 42"/>
              <a:gd name="T4" fmla="*/ 306995544 w 71"/>
              <a:gd name="T5" fmla="*/ 0 h 42"/>
              <a:gd name="T6" fmla="*/ 306995544 w 71"/>
              <a:gd name="T7" fmla="*/ 530192901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96694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Breadcrumbs in </a:t>
            </a:r>
            <a:r>
              <a:rPr lang="en-US" sz="4000" dirty="0" smtClean="0"/>
              <a:t>a Stack</a:t>
            </a:r>
            <a:endParaRPr lang="lv-LV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lv-LV" sz="1800" b="1" dirty="0" smtClean="0"/>
              <a:t>Tree ADT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lv-LV" sz="1800" b="1" i="1" dirty="0"/>
              <a:t>p</a:t>
            </a:r>
            <a:r>
              <a:rPr lang="lv-LV" altLang="lv-LV" sz="1800" b="1" i="1" dirty="0" smtClean="0"/>
              <a:t>arent</a:t>
            </a:r>
            <a:r>
              <a:rPr lang="lv-LV" altLang="lv-LV" sz="1800" dirty="0" smtClean="0"/>
              <a:t>(v</a:t>
            </a:r>
            <a:r>
              <a:rPr lang="lv-LV" altLang="lv-LV" sz="1800" dirty="0"/>
              <a:t>): </a:t>
            </a:r>
            <a:r>
              <a:rPr lang="en-US" altLang="lv-LV" sz="1800" dirty="0"/>
              <a:t>Return the parent of vertex v (or </a:t>
            </a:r>
            <a:r>
              <a:rPr lang="lv-LV" altLang="lv-LV" sz="1800" dirty="0">
                <a:sym typeface="Symbol" panose="05050102010706020507" pitchFamily="18" charset="2"/>
              </a:rPr>
              <a:t></a:t>
            </a:r>
            <a:r>
              <a:rPr lang="lv-LV" altLang="lv-LV" sz="1800" dirty="0"/>
              <a:t>, </a:t>
            </a:r>
            <a:r>
              <a:rPr lang="en-US" altLang="lv-LV" sz="1800" dirty="0"/>
              <a:t>if </a:t>
            </a:r>
            <a:r>
              <a:rPr lang="lv-LV" altLang="lv-LV" sz="1800" dirty="0"/>
              <a:t>v i</a:t>
            </a:r>
            <a:r>
              <a:rPr lang="en-US" altLang="lv-LV" sz="1800" dirty="0"/>
              <a:t>s the root)</a:t>
            </a:r>
            <a:r>
              <a:rPr lang="lv-LV" altLang="lv-LV" sz="1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lv-LV" sz="1800" b="1" i="1" dirty="0" smtClean="0"/>
              <a:t>c</a:t>
            </a:r>
            <a:r>
              <a:rPr lang="lv-LV" altLang="lv-LV" sz="1800" b="1" i="1" dirty="0" smtClean="0"/>
              <a:t>hildren</a:t>
            </a:r>
            <a:r>
              <a:rPr lang="lv-LV" altLang="lv-LV" sz="1800" dirty="0" smtClean="0"/>
              <a:t>(v</a:t>
            </a:r>
            <a:r>
              <a:rPr lang="lv-LV" altLang="lv-LV" sz="1800" dirty="0"/>
              <a:t>): </a:t>
            </a:r>
            <a:r>
              <a:rPr lang="en-US" altLang="lv-LV" sz="1800" dirty="0"/>
              <a:t>Return the </a:t>
            </a:r>
            <a:r>
              <a:rPr lang="en-US" altLang="lv-LV" sz="1800" dirty="0" smtClean="0"/>
              <a:t>list </a:t>
            </a:r>
            <a:r>
              <a:rPr lang="en-US" altLang="lv-LV" sz="1800" dirty="0"/>
              <a:t>of all children of v (this set is empty, if v is a leaf</a:t>
            </a:r>
            <a:r>
              <a:rPr lang="lv-LV" altLang="lv-LV" sz="1800" dirty="0"/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lv-LV" sz="1800" b="1" i="1" dirty="0"/>
              <a:t>i</a:t>
            </a:r>
            <a:r>
              <a:rPr lang="lv-LV" altLang="lv-LV" sz="1800" b="1" i="1" dirty="0" smtClean="0"/>
              <a:t>sLeaf</a:t>
            </a:r>
            <a:r>
              <a:rPr lang="lv-LV" altLang="lv-LV" sz="1800" dirty="0" smtClean="0"/>
              <a:t>(v</a:t>
            </a:r>
            <a:r>
              <a:rPr lang="lv-LV" altLang="lv-LV" sz="1800" dirty="0"/>
              <a:t>):  </a:t>
            </a:r>
            <a:r>
              <a:rPr lang="en-US" altLang="lv-LV" sz="1800" dirty="0"/>
              <a:t>Return</a:t>
            </a:r>
            <a:r>
              <a:rPr lang="lv-LV" altLang="lv-LV" sz="1800" dirty="0"/>
              <a:t> </a:t>
            </a:r>
            <a:r>
              <a:rPr lang="lv-LV" altLang="lv-LV" sz="1800" i="1" dirty="0"/>
              <a:t>true</a:t>
            </a:r>
            <a:r>
              <a:rPr lang="lv-LV" altLang="lv-LV" sz="1800" dirty="0"/>
              <a:t>, </a:t>
            </a:r>
            <a:r>
              <a:rPr lang="en-US" altLang="lv-LV" sz="1800" dirty="0"/>
              <a:t>if</a:t>
            </a:r>
            <a:r>
              <a:rPr lang="lv-LV" altLang="lv-LV" sz="1800" dirty="0"/>
              <a:t> v </a:t>
            </a:r>
            <a:r>
              <a:rPr lang="en-US" altLang="lv-LV" sz="1800" dirty="0"/>
              <a:t>is a leaf</a:t>
            </a:r>
            <a:r>
              <a:rPr lang="lv-LV" altLang="lv-LV" sz="1800" dirty="0"/>
              <a:t>, </a:t>
            </a:r>
            <a:r>
              <a:rPr lang="lv-LV" altLang="lv-LV" sz="1800" i="1" dirty="0"/>
              <a:t>false</a:t>
            </a:r>
            <a:r>
              <a:rPr lang="lv-LV" altLang="lv-LV" sz="1800" dirty="0"/>
              <a:t> - </a:t>
            </a:r>
            <a:r>
              <a:rPr lang="en-US" altLang="lv-LV" sz="1800" dirty="0"/>
              <a:t>if</a:t>
            </a:r>
            <a:r>
              <a:rPr lang="lv-LV" altLang="lv-LV" sz="1800" dirty="0"/>
              <a:t> v </a:t>
            </a:r>
            <a:r>
              <a:rPr lang="en-US" altLang="lv-LV" sz="1800" dirty="0"/>
              <a:t>is not a leaf</a:t>
            </a:r>
            <a:r>
              <a:rPr lang="lv-LV" altLang="lv-LV" sz="1800" dirty="0"/>
              <a:t>.</a:t>
            </a:r>
            <a:endParaRPr lang="en-US" altLang="lv-LV" sz="1800" dirty="0"/>
          </a:p>
          <a:p>
            <a:pPr marL="0" indent="0">
              <a:buNone/>
            </a:pPr>
            <a:r>
              <a:rPr lang="en-US" sz="1800" b="1" dirty="0" smtClean="0"/>
              <a:t>Stack ADT</a:t>
            </a:r>
          </a:p>
          <a:p>
            <a:r>
              <a:rPr lang="en-US" altLang="lv-LV" sz="1800" b="1" i="1" dirty="0" err="1"/>
              <a:t>emptyStack</a:t>
            </a:r>
            <a:r>
              <a:rPr lang="en-US" altLang="lv-LV" sz="1800" b="1" i="1" dirty="0" smtClean="0"/>
              <a:t>()</a:t>
            </a:r>
            <a:r>
              <a:rPr lang="en-US" altLang="lv-LV" sz="1800" b="1" i="1" dirty="0" smtClean="0">
                <a:solidFill>
                  <a:schemeClr val="tx2"/>
                </a:solidFill>
              </a:rPr>
              <a:t>: </a:t>
            </a:r>
            <a:r>
              <a:rPr lang="en-US" altLang="lv-LV" sz="1800" dirty="0" smtClean="0">
                <a:solidFill>
                  <a:schemeClr val="tx2"/>
                </a:solidFill>
              </a:rPr>
              <a:t>Return an empty stack</a:t>
            </a:r>
          </a:p>
          <a:p>
            <a:r>
              <a:rPr lang="en-US" altLang="lv-LV" sz="1800" b="1" i="1" dirty="0" err="1" smtClean="0">
                <a:solidFill>
                  <a:schemeClr val="tx2"/>
                </a:solidFill>
              </a:rPr>
              <a:t>s.push</a:t>
            </a:r>
            <a:r>
              <a:rPr lang="en-US" altLang="lv-LV" sz="1800" b="1" i="1" dirty="0" smtClean="0"/>
              <a:t>(</a:t>
            </a:r>
            <a:r>
              <a:rPr lang="en-US" altLang="lv-LV" sz="1800" b="1" i="1" dirty="0" err="1" smtClean="0"/>
              <a:t>elt</a:t>
            </a:r>
            <a:r>
              <a:rPr lang="en-US" altLang="lv-LV" sz="1800" b="1" i="1" dirty="0" smtClean="0"/>
              <a:t>):</a:t>
            </a:r>
            <a:r>
              <a:rPr lang="en-US" altLang="lv-LV" sz="1800" dirty="0" smtClean="0"/>
              <a:t> </a:t>
            </a:r>
            <a:r>
              <a:rPr lang="en-US" altLang="lv-LV" sz="1800" dirty="0"/>
              <a:t>inserts </a:t>
            </a:r>
            <a:r>
              <a:rPr lang="en-US" altLang="lv-LV" sz="1800" dirty="0" smtClean="0"/>
              <a:t>(pushes) an element</a:t>
            </a:r>
          </a:p>
          <a:p>
            <a:r>
              <a:rPr lang="en-US" altLang="lv-LV" sz="1800" b="1" i="1" dirty="0" err="1" smtClean="0">
                <a:solidFill>
                  <a:schemeClr val="tx2"/>
                </a:solidFill>
              </a:rPr>
              <a:t>s.pop</a:t>
            </a:r>
            <a:r>
              <a:rPr lang="en-US" altLang="lv-LV" sz="1800" b="1" i="1" dirty="0"/>
              <a:t>():</a:t>
            </a:r>
            <a:r>
              <a:rPr lang="en-US" altLang="lv-LV" sz="1800" b="1" dirty="0"/>
              <a:t> </a:t>
            </a:r>
            <a:r>
              <a:rPr lang="en-US" altLang="lv-LV" sz="1800" dirty="0"/>
              <a:t>removes the last inserted </a:t>
            </a:r>
            <a:r>
              <a:rPr lang="en-US" altLang="lv-LV" sz="1800" dirty="0" smtClean="0"/>
              <a:t>element</a:t>
            </a:r>
          </a:p>
          <a:p>
            <a:r>
              <a:rPr lang="en-US" altLang="lv-LV" sz="1800" b="1" i="1" dirty="0" err="1" smtClean="0">
                <a:solidFill>
                  <a:schemeClr val="tx2"/>
                </a:solidFill>
              </a:rPr>
              <a:t>s.top</a:t>
            </a:r>
            <a:r>
              <a:rPr lang="en-US" altLang="lv-LV" sz="1800" b="1" i="1" dirty="0"/>
              <a:t>():</a:t>
            </a:r>
            <a:r>
              <a:rPr lang="en-US" altLang="lv-LV" sz="1800" b="1" dirty="0"/>
              <a:t> </a:t>
            </a:r>
            <a:r>
              <a:rPr lang="en-US" altLang="lv-LV" sz="1800" dirty="0"/>
              <a:t>returns the last inserted element without removing </a:t>
            </a:r>
            <a:r>
              <a:rPr lang="en-US" altLang="lv-LV" sz="1800" dirty="0" smtClean="0"/>
              <a:t>it</a:t>
            </a:r>
          </a:p>
          <a:p>
            <a:r>
              <a:rPr lang="en-US" altLang="lv-LV" sz="1800" b="1" i="1" dirty="0" err="1" smtClean="0">
                <a:solidFill>
                  <a:schemeClr val="tx2"/>
                </a:solidFill>
              </a:rPr>
              <a:t>s.size</a:t>
            </a:r>
            <a:r>
              <a:rPr lang="en-US" altLang="lv-LV" sz="1800" b="1" i="1" dirty="0"/>
              <a:t>():</a:t>
            </a:r>
            <a:r>
              <a:rPr lang="en-US" altLang="lv-LV" sz="1800" dirty="0"/>
              <a:t> returns the number of elements </a:t>
            </a:r>
            <a:r>
              <a:rPr lang="en-US" altLang="lv-LV" sz="1800" dirty="0" smtClean="0"/>
              <a:t>stored</a:t>
            </a:r>
          </a:p>
          <a:p>
            <a:r>
              <a:rPr lang="en-US" altLang="lv-LV" sz="1800" b="1" i="1" dirty="0" err="1" smtClean="0">
                <a:solidFill>
                  <a:schemeClr val="tx2"/>
                </a:solidFill>
              </a:rPr>
              <a:t>s.empty</a:t>
            </a:r>
            <a:r>
              <a:rPr lang="en-US" altLang="lv-LV" sz="1800" b="1" i="1" dirty="0"/>
              <a:t>():</a:t>
            </a:r>
            <a:r>
              <a:rPr lang="en-US" altLang="lv-LV" sz="1800" dirty="0"/>
              <a:t> indicates whether </a:t>
            </a:r>
            <a:r>
              <a:rPr lang="en-US" altLang="lv-LV" sz="1800" dirty="0" smtClean="0"/>
              <a:t>the stack is empty</a:t>
            </a:r>
            <a:endParaRPr lang="en-US" altLang="lv-LV" sz="1800" dirty="0"/>
          </a:p>
          <a:p>
            <a:pPr marL="0" indent="0">
              <a:buNone/>
            </a:pPr>
            <a:endParaRPr lang="lv-LV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600" b="1" dirty="0" smtClean="0"/>
                  <a:t>Problem: </a:t>
                </a:r>
                <a:r>
                  <a:rPr lang="en-US" sz="1600" dirty="0" smtClean="0"/>
                  <a:t>Write Pseudo-Code for an algorithm that receives a Tree and some vertex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 smtClean="0"/>
                  <a:t> – for example the vertex '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P</a:t>
                </a:r>
                <a:r>
                  <a:rPr lang="en-US" sz="1600" dirty="0" smtClean="0"/>
                  <a:t>'), </a:t>
                </a:r>
              </a:p>
              <a:p>
                <a:r>
                  <a:rPr lang="en-US" sz="1600" dirty="0" smtClean="0"/>
                  <a:t>Visit all vertices in the pre-order, </a:t>
                </a:r>
              </a:p>
              <a:p>
                <a:r>
                  <a:rPr lang="en-US" sz="1600" dirty="0" smtClean="0"/>
                  <a:t>Memorize your current path</a:t>
                </a:r>
              </a:p>
              <a:p>
                <a:r>
                  <a:rPr lang="en-US" sz="1600" dirty="0" smtClean="0"/>
                  <a:t>Once you arrive at vertex v='P', output all the breadcrumbs. E.g. 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A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  <a:sym typeface="Wingdings" panose="05000000000000000000" pitchFamily="2" charset="2"/>
                  </a:rPr>
                  <a:t>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E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  <a:sym typeface="Wingdings" panose="05000000000000000000" pitchFamily="2" charset="2"/>
                  </a:rPr>
                  <a:t>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K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  <a:sym typeface="Wingdings" panose="05000000000000000000" pitchFamily="2" charset="2"/>
                  </a:rPr>
                  <a:t>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P</a:t>
                </a:r>
              </a:p>
              <a:p>
                <a:r>
                  <a:rPr lang="en-US" sz="1600" i="1" dirty="0" smtClean="0"/>
                  <a:t>You may use one or more stack variables to do this</a:t>
                </a:r>
              </a:p>
              <a:p>
                <a:pPr marL="0" indent="0">
                  <a:buNone/>
                </a:pPr>
                <a:r>
                  <a:rPr lang="en-US" sz="1600" b="1" dirty="0" smtClean="0"/>
                  <a:t>Note:</a:t>
                </a:r>
                <a:r>
                  <a:rPr lang="en-US" sz="1600" dirty="0" smtClean="0"/>
                  <a:t> You can only use ADT operations to operate trees and stacks.</a:t>
                </a:r>
                <a:endParaRPr lang="en-US" sz="1600" dirty="0"/>
              </a:p>
              <a:p>
                <a:pPr lvl="1"/>
                <a:endParaRPr lang="lv-LV" sz="1600" dirty="0">
                  <a:solidFill>
                    <a:srgbClr val="0033CC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86600" y="3276600"/>
                <a:ext cx="4495800" cy="3505200"/>
              </a:xfrm>
              <a:blipFill>
                <a:blip r:embed="rId3"/>
                <a:stretch>
                  <a:fillRect l="-814" t="-52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040" y="4303585"/>
            <a:ext cx="2552700" cy="21326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8854440" y="609164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2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Breadcrumbs in </a:t>
            </a:r>
            <a:r>
              <a:rPr lang="en-US" dirty="0"/>
              <a:t>a </a:t>
            </a:r>
            <a:r>
              <a:rPr lang="en-US" dirty="0" smtClean="0"/>
              <a:t>Stack: Solution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Read the problem carefully. It contains keyword "pre-order". </a:t>
            </a:r>
          </a:p>
          <a:p>
            <a:r>
              <a:rPr lang="en-US" sz="2000" dirty="0" smtClean="0"/>
              <a:t>Find some code to do this: </a:t>
            </a:r>
          </a:p>
          <a:p>
            <a:pPr eaLnBrk="1" hangingPunct="1">
              <a:buFontTx/>
              <a:buNone/>
            </a:pPr>
            <a:r>
              <a:rPr lang="lv-LV" altLang="lv-LV" sz="2000" i="1" u="sng" dirty="0" smtClean="0">
                <a:solidFill>
                  <a:srgbClr val="0033CC"/>
                </a:solidFill>
              </a:rPr>
              <a:t>Preorder</a:t>
            </a:r>
            <a:r>
              <a:rPr lang="lv-LV" altLang="lv-LV" sz="2000" u="sng" dirty="0" smtClean="0">
                <a:solidFill>
                  <a:srgbClr val="0033CC"/>
                </a:solidFill>
              </a:rPr>
              <a:t>(</a:t>
            </a:r>
            <a:r>
              <a:rPr lang="en-US" altLang="lv-LV" sz="2000" u="sng" dirty="0" err="1" smtClean="0">
                <a:solidFill>
                  <a:srgbClr val="0033CC"/>
                </a:solidFill>
              </a:rPr>
              <a:t>T,v</a:t>
            </a:r>
            <a:r>
              <a:rPr lang="lv-LV" altLang="lv-LV" sz="2000" u="sng" dirty="0" smtClean="0">
                <a:solidFill>
                  <a:srgbClr val="0033CC"/>
                </a:solidFill>
              </a:rPr>
              <a:t>):</a:t>
            </a:r>
            <a:endParaRPr lang="lv-LV" altLang="lv-LV" sz="2000" u="sng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dirty="0">
                <a:solidFill>
                  <a:srgbClr val="0033CC"/>
                </a:solidFill>
              </a:rPr>
              <a:t>	</a:t>
            </a:r>
            <a:r>
              <a:rPr lang="lv-LV" altLang="lv-LV" sz="2000" i="1" dirty="0" smtClean="0">
                <a:solidFill>
                  <a:srgbClr val="0033CC"/>
                </a:solidFill>
              </a:rPr>
              <a:t>Visit</a:t>
            </a:r>
            <a:r>
              <a:rPr lang="lv-LV" altLang="lv-LV" sz="2000" dirty="0" smtClean="0">
                <a:solidFill>
                  <a:srgbClr val="0033CC"/>
                </a:solidFill>
              </a:rPr>
              <a:t>(</a:t>
            </a:r>
            <a:r>
              <a:rPr lang="en-US" altLang="lv-LV" sz="2000" dirty="0" smtClean="0">
                <a:solidFill>
                  <a:srgbClr val="0033CC"/>
                </a:solidFill>
              </a:rPr>
              <a:t>v</a:t>
            </a:r>
            <a:r>
              <a:rPr lang="lv-LV" altLang="lv-LV" sz="2000" dirty="0" smtClean="0">
                <a:solidFill>
                  <a:srgbClr val="0033CC"/>
                </a:solidFill>
              </a:rPr>
              <a:t>)</a:t>
            </a:r>
            <a:endParaRPr lang="lv-LV" altLang="lv-LV" sz="2000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b="1" dirty="0">
                <a:solidFill>
                  <a:srgbClr val="0033CC"/>
                </a:solidFill>
              </a:rPr>
              <a:t>	</a:t>
            </a:r>
            <a:r>
              <a:rPr lang="lv-LV" altLang="lv-LV" sz="2000" b="1" dirty="0" smtClean="0">
                <a:solidFill>
                  <a:srgbClr val="0033CC"/>
                </a:solidFill>
              </a:rPr>
              <a:t>for</a:t>
            </a:r>
            <a:r>
              <a:rPr lang="en-US" altLang="lv-LV" sz="2000" b="1" dirty="0" smtClean="0">
                <a:solidFill>
                  <a:srgbClr val="0033CC"/>
                </a:solidFill>
              </a:rPr>
              <a:t> </a:t>
            </a:r>
            <a:r>
              <a:rPr lang="lv-LV" altLang="lv-LV" sz="2000" b="1" dirty="0" smtClean="0">
                <a:solidFill>
                  <a:srgbClr val="0033CC"/>
                </a:solidFill>
              </a:rPr>
              <a:t>each </a:t>
            </a:r>
            <a:r>
              <a:rPr lang="lv-LV" altLang="lv-LV" sz="2000" b="1" dirty="0">
                <a:solidFill>
                  <a:srgbClr val="0033CC"/>
                </a:solidFill>
              </a:rPr>
              <a:t>child</a:t>
            </a:r>
            <a:r>
              <a:rPr lang="lv-LV" altLang="lv-LV" sz="2000" dirty="0">
                <a:solidFill>
                  <a:srgbClr val="0033CC"/>
                </a:solidFill>
              </a:rPr>
              <a:t> </a:t>
            </a:r>
            <a:r>
              <a:rPr lang="en-US" altLang="lv-LV" sz="2000" dirty="0" smtClean="0">
                <a:solidFill>
                  <a:srgbClr val="0033CC"/>
                </a:solidFill>
              </a:rPr>
              <a:t>w</a:t>
            </a:r>
            <a:r>
              <a:rPr lang="lv-LV" altLang="lv-LV" sz="2000" dirty="0" smtClean="0">
                <a:solidFill>
                  <a:srgbClr val="0033CC"/>
                </a:solidFill>
              </a:rPr>
              <a:t> </a:t>
            </a:r>
            <a:r>
              <a:rPr lang="lv-LV" altLang="lv-LV" sz="2000" b="1" dirty="0">
                <a:solidFill>
                  <a:srgbClr val="0033CC"/>
                </a:solidFill>
              </a:rPr>
              <a:t>of</a:t>
            </a:r>
            <a:r>
              <a:rPr lang="lv-LV" altLang="lv-LV" sz="2000" dirty="0">
                <a:solidFill>
                  <a:srgbClr val="0033CC"/>
                </a:solidFill>
              </a:rPr>
              <a:t> </a:t>
            </a:r>
            <a:r>
              <a:rPr lang="en-US" altLang="lv-LV" sz="2000" dirty="0" smtClean="0">
                <a:solidFill>
                  <a:srgbClr val="0033CC"/>
                </a:solidFill>
              </a:rPr>
              <a:t>v </a:t>
            </a:r>
            <a:r>
              <a:rPr lang="lv-LV" altLang="lv-LV" sz="2000" b="1" dirty="0" smtClean="0">
                <a:solidFill>
                  <a:srgbClr val="0033CC"/>
                </a:solidFill>
              </a:rPr>
              <a:t>do</a:t>
            </a:r>
            <a:endParaRPr lang="lv-LV" altLang="lv-LV" sz="2000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dirty="0">
                <a:solidFill>
                  <a:srgbClr val="0033CC"/>
                </a:solidFill>
              </a:rPr>
              <a:t>		</a:t>
            </a:r>
            <a:r>
              <a:rPr lang="lv-LV" altLang="lv-LV" sz="2000" i="1" dirty="0" smtClean="0">
                <a:solidFill>
                  <a:srgbClr val="0033CC"/>
                </a:solidFill>
              </a:rPr>
              <a:t>Preorder</a:t>
            </a:r>
            <a:r>
              <a:rPr lang="lv-LV" altLang="lv-LV" sz="2000" dirty="0" smtClean="0">
                <a:solidFill>
                  <a:srgbClr val="0033CC"/>
                </a:solidFill>
              </a:rPr>
              <a:t>(</a:t>
            </a:r>
            <a:r>
              <a:rPr lang="en-US" altLang="lv-LV" sz="2000" dirty="0" err="1" smtClean="0">
                <a:solidFill>
                  <a:srgbClr val="0033CC"/>
                </a:solidFill>
              </a:rPr>
              <a:t>T,w</a:t>
            </a:r>
            <a:r>
              <a:rPr lang="lv-LV" altLang="lv-LV" sz="2000" dirty="0" smtClean="0">
                <a:solidFill>
                  <a:srgbClr val="0033CC"/>
                </a:solidFill>
              </a:rPr>
              <a:t>)</a:t>
            </a:r>
            <a:endParaRPr lang="en-US" altLang="lv-LV" sz="2000" dirty="0" smtClean="0">
              <a:solidFill>
                <a:srgbClr val="0033CC"/>
              </a:solidFill>
            </a:endParaRPr>
          </a:p>
          <a:p>
            <a:pPr eaLnBrk="1" hangingPunct="1"/>
            <a:r>
              <a:rPr lang="en-US" altLang="lv-LV" sz="2000" dirty="0" smtClean="0"/>
              <a:t>Rewrite this pseudocode using allowed Tree ADT operations. </a:t>
            </a:r>
          </a:p>
          <a:p>
            <a:pPr eaLnBrk="1" hangingPunct="1"/>
            <a:r>
              <a:rPr lang="en-US" altLang="lv-LV" sz="2000" dirty="0" smtClean="0"/>
              <a:t>Every time you "visit" some node, push it to the stack. Every time you return from the "Preorder()", pop that node. </a:t>
            </a:r>
            <a:endParaRPr lang="lv-LV" altLang="lv-LV" sz="2000" dirty="0"/>
          </a:p>
          <a:p>
            <a:endParaRPr lang="lv-LV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lv-LV" altLang="lv-LV" sz="2000" i="1" u="sng" dirty="0" smtClean="0">
                <a:solidFill>
                  <a:srgbClr val="0033CC"/>
                </a:solidFill>
              </a:rPr>
              <a:t>Preorder</a:t>
            </a:r>
            <a:r>
              <a:rPr lang="lv-LV" altLang="lv-LV" sz="2000" u="sng" dirty="0" smtClean="0">
                <a:solidFill>
                  <a:srgbClr val="0033CC"/>
                </a:solidFill>
              </a:rPr>
              <a:t>(</a:t>
            </a:r>
            <a:r>
              <a:rPr lang="en-US" altLang="lv-LV" sz="2000" u="sng" dirty="0" smtClean="0">
                <a:solidFill>
                  <a:srgbClr val="0033CC"/>
                </a:solidFill>
              </a:rPr>
              <a:t>v, s</a:t>
            </a:r>
            <a:r>
              <a:rPr lang="lv-LV" altLang="lv-LV" sz="2000" u="sng" dirty="0" smtClean="0">
                <a:solidFill>
                  <a:srgbClr val="0033CC"/>
                </a:solidFill>
              </a:rPr>
              <a:t>):</a:t>
            </a:r>
            <a:endParaRPr lang="lv-LV" altLang="lv-LV" sz="2000" u="sng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dirty="0">
                <a:solidFill>
                  <a:srgbClr val="0033CC"/>
                </a:solidFill>
              </a:rPr>
              <a:t>	</a:t>
            </a:r>
            <a:r>
              <a:rPr lang="en-US" altLang="lv-LV" sz="2000" i="1" dirty="0" err="1" smtClean="0">
                <a:solidFill>
                  <a:srgbClr val="0033CC"/>
                </a:solidFill>
              </a:rPr>
              <a:t>s.push</a:t>
            </a:r>
            <a:r>
              <a:rPr lang="en-US" altLang="lv-LV" sz="2000" i="1" dirty="0" smtClean="0">
                <a:solidFill>
                  <a:srgbClr val="0033CC"/>
                </a:solidFill>
              </a:rPr>
              <a:t>(v)</a:t>
            </a:r>
            <a:endParaRPr lang="lv-LV" altLang="lv-LV" sz="2000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b="1" dirty="0">
                <a:solidFill>
                  <a:srgbClr val="0033CC"/>
                </a:solidFill>
              </a:rPr>
              <a:t>	foreach child</a:t>
            </a:r>
            <a:r>
              <a:rPr lang="lv-LV" altLang="lv-LV" sz="2000" dirty="0">
                <a:solidFill>
                  <a:srgbClr val="0033CC"/>
                </a:solidFill>
              </a:rPr>
              <a:t> </a:t>
            </a:r>
            <a:r>
              <a:rPr lang="en-US" altLang="lv-LV" sz="2000" dirty="0">
                <a:solidFill>
                  <a:srgbClr val="0033CC"/>
                </a:solidFill>
              </a:rPr>
              <a:t>w</a:t>
            </a:r>
            <a:r>
              <a:rPr lang="lv-LV" altLang="lv-LV" sz="2000" dirty="0">
                <a:solidFill>
                  <a:srgbClr val="0033CC"/>
                </a:solidFill>
              </a:rPr>
              <a:t> </a:t>
            </a:r>
            <a:r>
              <a:rPr lang="lv-LV" altLang="lv-LV" sz="2000" b="1" dirty="0">
                <a:solidFill>
                  <a:srgbClr val="0033CC"/>
                </a:solidFill>
              </a:rPr>
              <a:t>of</a:t>
            </a:r>
            <a:r>
              <a:rPr lang="lv-LV" altLang="lv-LV" sz="2000" dirty="0">
                <a:solidFill>
                  <a:srgbClr val="0033CC"/>
                </a:solidFill>
              </a:rPr>
              <a:t> </a:t>
            </a:r>
            <a:r>
              <a:rPr lang="en-US" altLang="lv-LV" sz="2000" dirty="0">
                <a:solidFill>
                  <a:srgbClr val="0033CC"/>
                </a:solidFill>
              </a:rPr>
              <a:t>v </a:t>
            </a:r>
            <a:r>
              <a:rPr lang="lv-LV" altLang="lv-LV" sz="2000" b="1" dirty="0">
                <a:solidFill>
                  <a:srgbClr val="0033CC"/>
                </a:solidFill>
              </a:rPr>
              <a:t>do</a:t>
            </a:r>
            <a:endParaRPr lang="lv-LV" altLang="lv-LV" sz="2000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dirty="0">
                <a:solidFill>
                  <a:srgbClr val="0033CC"/>
                </a:solidFill>
              </a:rPr>
              <a:t>		</a:t>
            </a:r>
            <a:r>
              <a:rPr lang="lv-LV" altLang="lv-LV" sz="2000" i="1" dirty="0">
                <a:solidFill>
                  <a:srgbClr val="0033CC"/>
                </a:solidFill>
              </a:rPr>
              <a:t>Preorder</a:t>
            </a:r>
            <a:r>
              <a:rPr lang="lv-LV" altLang="lv-LV" sz="2000" dirty="0">
                <a:solidFill>
                  <a:srgbClr val="0033CC"/>
                </a:solidFill>
              </a:rPr>
              <a:t>(</a:t>
            </a:r>
            <a:r>
              <a:rPr lang="en-US" altLang="lv-LV" sz="2000" dirty="0">
                <a:solidFill>
                  <a:srgbClr val="0033CC"/>
                </a:solidFill>
              </a:rPr>
              <a:t>w</a:t>
            </a:r>
            <a:r>
              <a:rPr lang="lv-LV" altLang="lv-LV" sz="2000" dirty="0">
                <a:solidFill>
                  <a:srgbClr val="0033CC"/>
                </a:solidFill>
              </a:rPr>
              <a:t>)</a:t>
            </a:r>
            <a:endParaRPr lang="en-US" altLang="lv-LV" sz="2000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sz="2000" u="sng" dirty="0" smtClean="0"/>
              <a:t>Main(</a:t>
            </a:r>
            <a:r>
              <a:rPr lang="en-US" sz="2000" u="sng" dirty="0" err="1" smtClean="0"/>
              <a:t>r,v</a:t>
            </a:r>
            <a:r>
              <a:rPr lang="en-US" sz="2000" u="sng" dirty="0" smtClean="0"/>
              <a:t>):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bcs</a:t>
            </a:r>
            <a:r>
              <a:rPr lang="en-US" sz="2000" dirty="0" smtClean="0"/>
              <a:t> = </a:t>
            </a:r>
            <a:r>
              <a:rPr lang="en-US" sz="2000" dirty="0" err="1" smtClean="0"/>
              <a:t>Stack.empty</a:t>
            </a:r>
            <a:r>
              <a:rPr lang="en-US" sz="2000" dirty="0" smtClean="0"/>
              <a:t>()  // breadcrumb stack</a:t>
            </a:r>
          </a:p>
          <a:p>
            <a:pPr marL="0" indent="0">
              <a:buNone/>
            </a:pPr>
            <a:r>
              <a:rPr lang="en-US" sz="2000" dirty="0" smtClean="0"/>
              <a:t>    Preorder(</a:t>
            </a:r>
            <a:r>
              <a:rPr lang="en-US" sz="2000" dirty="0" err="1" smtClean="0"/>
              <a:t>r,bcs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2372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lv-LV" dirty="0" smtClean="0"/>
              <a:t>Evaluating Postfix Expression</a:t>
            </a:r>
            <a:endParaRPr lang="lv-LV" altLang="lv-LV" dirty="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7007225" cy="43513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lv-LV" b="1" dirty="0" smtClean="0"/>
              <a:t>function</a:t>
            </a:r>
            <a:r>
              <a:rPr lang="lv-LV" altLang="lv-LV" dirty="0" smtClean="0"/>
              <a:t> </a:t>
            </a:r>
            <a:r>
              <a:rPr lang="lv-LV" altLang="lv-LV" i="1" dirty="0"/>
              <a:t>PostorderEvaluate</a:t>
            </a:r>
            <a:r>
              <a:rPr lang="lv-LV" altLang="lv-LV" dirty="0"/>
              <a:t>(E </a:t>
            </a:r>
            <a:r>
              <a:rPr lang="lv-LV" altLang="lv-LV" b="1" dirty="0"/>
              <a:t>array</a:t>
            </a:r>
            <a:r>
              <a:rPr lang="lv-LV" altLang="lv-LV" dirty="0"/>
              <a:t>[1..n])</a:t>
            </a:r>
            <a:r>
              <a:rPr lang="lv-LV" altLang="lv-LV" b="1" dirty="0"/>
              <a:t>: integer</a:t>
            </a:r>
            <a:endParaRPr lang="lv-LV" altLang="lv-LV" dirty="0"/>
          </a:p>
          <a:p>
            <a:pPr eaLnBrk="1" hangingPunct="1">
              <a:buFontTx/>
              <a:buNone/>
            </a:pPr>
            <a:r>
              <a:rPr lang="lv-LV" altLang="lv-LV" dirty="0"/>
              <a:t>	</a:t>
            </a:r>
            <a:r>
              <a:rPr lang="en-US" altLang="lv-LV" dirty="0" smtClean="0"/>
              <a:t>stack = </a:t>
            </a:r>
            <a:r>
              <a:rPr lang="en-US" altLang="lv-LV" dirty="0" err="1" smtClean="0"/>
              <a:t>emptyStack</a:t>
            </a:r>
            <a:r>
              <a:rPr lang="en-US" altLang="lv-LV" dirty="0" smtClean="0"/>
              <a:t>()</a:t>
            </a:r>
          </a:p>
          <a:p>
            <a:pPr eaLnBrk="1" hangingPunct="1">
              <a:buFontTx/>
              <a:buNone/>
            </a:pPr>
            <a:r>
              <a:rPr lang="en-US" altLang="lv-LV" b="1" dirty="0" smtClean="0"/>
              <a:t>	</a:t>
            </a:r>
            <a:r>
              <a:rPr lang="lv-LV" altLang="lv-LV" b="1" dirty="0" smtClean="0"/>
              <a:t>for </a:t>
            </a:r>
            <a:r>
              <a:rPr lang="lv-LV" altLang="lv-LV" dirty="0"/>
              <a:t>i</a:t>
            </a:r>
            <a:r>
              <a:rPr lang="lv-LV" altLang="lv-LV" b="1" dirty="0"/>
              <a:t> from </a:t>
            </a:r>
            <a:r>
              <a:rPr lang="lv-LV" altLang="lv-LV" dirty="0"/>
              <a:t>1 </a:t>
            </a:r>
            <a:r>
              <a:rPr lang="lv-LV" altLang="lv-LV" b="1" dirty="0"/>
              <a:t>to </a:t>
            </a:r>
            <a:r>
              <a:rPr lang="lv-LV" altLang="lv-LV" dirty="0"/>
              <a:t>n</a:t>
            </a:r>
            <a:r>
              <a:rPr lang="lv-LV" altLang="lv-LV" b="1" dirty="0"/>
              <a:t> do</a:t>
            </a:r>
          </a:p>
          <a:p>
            <a:pPr eaLnBrk="1" hangingPunct="1">
              <a:buFontTx/>
              <a:buNone/>
            </a:pPr>
            <a:r>
              <a:rPr lang="lv-LV" altLang="lv-LV" b="1" dirty="0"/>
              <a:t>		if </a:t>
            </a:r>
            <a:r>
              <a:rPr lang="en-US" altLang="lv-LV" b="1" dirty="0" smtClean="0"/>
              <a:t> </a:t>
            </a:r>
            <a:r>
              <a:rPr lang="en-US" altLang="lv-LV" i="1" dirty="0" err="1" smtClean="0"/>
              <a:t>isNumber</a:t>
            </a:r>
            <a:r>
              <a:rPr lang="en-US" altLang="lv-LV" b="1" i="1" dirty="0" smtClean="0"/>
              <a:t>(</a:t>
            </a:r>
            <a:r>
              <a:rPr lang="lv-LV" altLang="lv-LV" dirty="0" smtClean="0"/>
              <a:t>E[i]</a:t>
            </a:r>
            <a:r>
              <a:rPr lang="en-US" altLang="lv-LV" dirty="0" smtClean="0"/>
              <a:t>)</a:t>
            </a:r>
            <a:r>
              <a:rPr lang="lv-LV" altLang="lv-LV" dirty="0" smtClean="0"/>
              <a:t> </a:t>
            </a:r>
            <a:r>
              <a:rPr lang="lv-LV" altLang="lv-LV" b="1" dirty="0" smtClean="0"/>
              <a:t>then</a:t>
            </a:r>
            <a:r>
              <a:rPr lang="en-US" altLang="lv-LV" b="1" dirty="0" smtClean="0"/>
              <a:t>:</a:t>
            </a:r>
            <a:endParaRPr lang="lv-LV" altLang="lv-LV" b="1" dirty="0"/>
          </a:p>
          <a:p>
            <a:pPr lvl="2" eaLnBrk="1" hangingPunct="1">
              <a:buFontTx/>
              <a:buNone/>
            </a:pPr>
            <a:r>
              <a:rPr lang="lv-LV" altLang="lv-LV" dirty="0" smtClean="0"/>
              <a:t>	</a:t>
            </a:r>
            <a:r>
              <a:rPr lang="en-US" altLang="lv-LV" dirty="0" err="1" smtClean="0"/>
              <a:t>stack.push</a:t>
            </a:r>
            <a:r>
              <a:rPr lang="en-US" altLang="lv-LV" dirty="0" smtClean="0"/>
              <a:t>(E[</a:t>
            </a:r>
            <a:r>
              <a:rPr lang="en-US" altLang="lv-LV" dirty="0" err="1" smtClean="0"/>
              <a:t>i</a:t>
            </a:r>
            <a:r>
              <a:rPr lang="en-US" altLang="lv-LV" dirty="0" smtClean="0"/>
              <a:t>])</a:t>
            </a:r>
            <a:endParaRPr lang="lv-LV" altLang="lv-LV" dirty="0" smtClean="0"/>
          </a:p>
          <a:p>
            <a:pPr eaLnBrk="1" hangingPunct="1">
              <a:buFontTx/>
              <a:buNone/>
            </a:pPr>
            <a:r>
              <a:rPr lang="lv-LV" altLang="lv-LV" dirty="0"/>
              <a:t>		</a:t>
            </a:r>
            <a:r>
              <a:rPr lang="lv-LV" altLang="lv-LV" b="1" dirty="0" smtClean="0"/>
              <a:t>else</a:t>
            </a:r>
            <a:r>
              <a:rPr lang="en-US" altLang="lv-LV" b="1" dirty="0" smtClean="0"/>
              <a:t>:</a:t>
            </a:r>
            <a:endParaRPr lang="lv-LV" altLang="lv-LV" b="1" dirty="0"/>
          </a:p>
          <a:p>
            <a:pPr eaLnBrk="1" hangingPunct="1">
              <a:buFontTx/>
              <a:buNone/>
            </a:pPr>
            <a:r>
              <a:rPr lang="lv-LV" altLang="lv-LV" dirty="0"/>
              <a:t>		  </a:t>
            </a:r>
            <a:r>
              <a:rPr lang="en-US" altLang="lv-LV" dirty="0" smtClean="0"/>
              <a:t> x1 = </a:t>
            </a:r>
            <a:r>
              <a:rPr lang="en-US" altLang="lv-LV" dirty="0" err="1" smtClean="0"/>
              <a:t>stack.pop</a:t>
            </a:r>
            <a:r>
              <a:rPr lang="en-US" altLang="lv-LV" dirty="0" smtClean="0"/>
              <a:t>()</a:t>
            </a:r>
          </a:p>
          <a:p>
            <a:pPr eaLnBrk="1" hangingPunct="1">
              <a:buFontTx/>
              <a:buNone/>
            </a:pPr>
            <a:r>
              <a:rPr lang="en-US" altLang="lv-LV" dirty="0"/>
              <a:t> </a:t>
            </a:r>
            <a:r>
              <a:rPr lang="en-US" altLang="lv-LV" dirty="0" smtClean="0"/>
              <a:t>              x2 = </a:t>
            </a:r>
            <a:r>
              <a:rPr lang="en-US" altLang="lv-LV" dirty="0" err="1" smtClean="0"/>
              <a:t>stack.pop</a:t>
            </a:r>
            <a:r>
              <a:rPr lang="en-US" altLang="lv-LV" dirty="0" smtClean="0"/>
              <a:t>()</a:t>
            </a:r>
            <a:endParaRPr lang="lv-LV" altLang="lv-LV" dirty="0"/>
          </a:p>
          <a:p>
            <a:pPr eaLnBrk="1" hangingPunct="1">
              <a:buFontTx/>
              <a:buNone/>
            </a:pPr>
            <a:r>
              <a:rPr lang="lv-LV" altLang="lv-LV" dirty="0"/>
              <a:t>		  </a:t>
            </a:r>
            <a:r>
              <a:rPr lang="en-US" altLang="lv-LV" dirty="0" smtClean="0"/>
              <a:t> res = </a:t>
            </a:r>
            <a:r>
              <a:rPr lang="lv-LV" altLang="lv-LV" i="1" dirty="0" smtClean="0"/>
              <a:t>ApplyOp</a:t>
            </a:r>
            <a:r>
              <a:rPr lang="lv-LV" altLang="lv-LV" dirty="0" smtClean="0"/>
              <a:t>(</a:t>
            </a:r>
            <a:r>
              <a:rPr lang="en-US" altLang="lv-LV" dirty="0" smtClean="0"/>
              <a:t>E[</a:t>
            </a:r>
            <a:r>
              <a:rPr lang="en-US" altLang="lv-LV" dirty="0" err="1" smtClean="0"/>
              <a:t>i</a:t>
            </a:r>
            <a:r>
              <a:rPr lang="en-US" altLang="lv-LV" dirty="0" smtClean="0"/>
              <a:t>]</a:t>
            </a:r>
            <a:r>
              <a:rPr lang="lv-LV" altLang="lv-LV" dirty="0" smtClean="0"/>
              <a:t>, x</a:t>
            </a:r>
            <a:r>
              <a:rPr lang="en-US" altLang="lv-LV" dirty="0" smtClean="0"/>
              <a:t>1</a:t>
            </a:r>
            <a:r>
              <a:rPr lang="lv-LV" altLang="lv-LV" dirty="0" smtClean="0"/>
              <a:t>, x</a:t>
            </a:r>
            <a:r>
              <a:rPr lang="en-US" altLang="lv-LV" dirty="0" smtClean="0"/>
              <a:t>2</a:t>
            </a:r>
            <a:r>
              <a:rPr lang="lv-LV" altLang="lv-LV" dirty="0" smtClean="0"/>
              <a:t>)</a:t>
            </a:r>
            <a:endParaRPr lang="en-US" altLang="lv-LV" dirty="0"/>
          </a:p>
          <a:p>
            <a:pPr eaLnBrk="1" hangingPunct="1">
              <a:buFontTx/>
              <a:buNone/>
            </a:pPr>
            <a:r>
              <a:rPr lang="en-US" altLang="lv-LV" dirty="0" smtClean="0"/>
              <a:t>               </a:t>
            </a:r>
            <a:r>
              <a:rPr lang="en-US" altLang="lv-LV" dirty="0" err="1" smtClean="0"/>
              <a:t>stack.push</a:t>
            </a:r>
            <a:r>
              <a:rPr lang="en-US" altLang="lv-LV" dirty="0" smtClean="0"/>
              <a:t>(res)</a:t>
            </a:r>
            <a:endParaRPr lang="lv-LV" altLang="lv-LV" dirty="0"/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0DD2DE-1332-4658-8211-D48713620AB6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lv-LV" altLang="lv-LV" sz="1400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7924800" y="1828800"/>
            <a:ext cx="3429000" cy="2286000"/>
            <a:chOff x="2928" y="2256"/>
            <a:chExt cx="2160" cy="1440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 dirty="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lv-LV" sz="2400">
                <a:latin typeface="Symbol" panose="05050102010706020507" pitchFamily="18" charset="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 dirty="0" smtClean="0">
                  <a:latin typeface="Tahoma" panose="020B0604030504040204" pitchFamily="34" charset="0"/>
                </a:rPr>
                <a:t>17</a:t>
              </a:r>
              <a:endParaRPr lang="en-US" altLang="lv-LV" sz="2400" dirty="0">
                <a:latin typeface="Tahoma" panose="020B060403050404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 dirty="0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7" idx="3"/>
              <a:endCxn id="9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/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8"/>
            <p:cNvCxnSpPr>
              <a:cxnSpLocks noChangeShapeType="1"/>
              <a:stCxn id="15" idx="0"/>
              <a:endCxn id="8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9"/>
            <p:cNvCxnSpPr>
              <a:cxnSpLocks noChangeShapeType="1"/>
              <a:stCxn id="14" idx="0"/>
              <a:endCxn id="8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0"/>
            <p:cNvCxnSpPr>
              <a:cxnSpLocks noChangeShapeType="1"/>
              <a:stCxn id="13" idx="0"/>
              <a:endCxn id="10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1"/>
            <p:cNvCxnSpPr>
              <a:cxnSpLocks noChangeShapeType="1"/>
              <a:stCxn id="12" idx="0"/>
              <a:endCxn id="10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2"/>
            <p:cNvCxnSpPr>
              <a:cxnSpLocks noChangeShapeType="1"/>
              <a:stCxn id="11" idx="0"/>
              <a:endCxn id="9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3"/>
            <p:cNvCxnSpPr>
              <a:cxnSpLocks noChangeShapeType="1"/>
              <a:stCxn id="10" idx="1"/>
              <a:endCxn id="9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496130" y="4726812"/>
          <a:ext cx="5008402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1156">
                  <a:extLst>
                    <a:ext uri="{9D8B030D-6E8A-4147-A177-3AD203B41FA5}">
                      <a16:colId xmlns:a16="http://schemas.microsoft.com/office/drawing/2014/main" val="1978180867"/>
                    </a:ext>
                  </a:extLst>
                </a:gridCol>
                <a:gridCol w="671823">
                  <a:extLst>
                    <a:ext uri="{9D8B030D-6E8A-4147-A177-3AD203B41FA5}">
                      <a16:colId xmlns:a16="http://schemas.microsoft.com/office/drawing/2014/main" val="452637732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4175252185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4236788539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161604884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373193452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306200663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517614957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2552999264"/>
                    </a:ext>
                  </a:extLst>
                </a:gridCol>
              </a:tblGrid>
              <a:tr h="446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17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-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+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98054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84530" y="4190014"/>
            <a:ext cx="5229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Sample array (post-order traversal of syntax tree)</a:t>
            </a:r>
            <a:endParaRPr lang="lv-LV" sz="2000" dirty="0"/>
          </a:p>
        </p:txBody>
      </p:sp>
      <p:sp>
        <p:nvSpPr>
          <p:cNvPr id="25" name="Oval 24"/>
          <p:cNvSpPr/>
          <p:nvPr/>
        </p:nvSpPr>
        <p:spPr bwMode="auto">
          <a:xfrm>
            <a:off x="10822859" y="2893680"/>
            <a:ext cx="681673" cy="68167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6324599" y="5196270"/>
            <a:ext cx="5391151" cy="121405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1" kern="0" dirty="0" smtClean="0"/>
              <a:t>Problem: </a:t>
            </a:r>
            <a:r>
              <a:rPr lang="en-US" sz="2000" kern="0" dirty="0" smtClean="0"/>
              <a:t>Given the pseudocode for </a:t>
            </a:r>
            <a:r>
              <a:rPr lang="en-US" sz="2000" kern="0" dirty="0" err="1" smtClean="0"/>
              <a:t>PostorderEvaluate</a:t>
            </a:r>
            <a:r>
              <a:rPr lang="en-US" sz="2000" kern="0" dirty="0" smtClean="0"/>
              <a:t>(E), write the current state of the stack right after the E[6], i.e</a:t>
            </a:r>
            <a:r>
              <a:rPr lang="en-US" sz="2000" kern="0" dirty="0" smtClean="0"/>
              <a:t>. after </a:t>
            </a:r>
            <a:r>
              <a:rPr lang="en-US" sz="2000" kern="0" dirty="0" smtClean="0"/>
              <a:t>the </a:t>
            </a:r>
            <a:r>
              <a:rPr lang="en-US" sz="2000" kern="0" dirty="0" smtClean="0"/>
              <a:t>number "4" is inserted</a:t>
            </a:r>
            <a:r>
              <a:rPr lang="en-US" sz="2000" kern="0" dirty="0" smtClean="0"/>
              <a:t>.</a:t>
            </a:r>
            <a:endParaRPr lang="lv-LV" sz="2000" kern="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1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dirty="0"/>
              <a:t>Evaluating Postfix </a:t>
            </a:r>
            <a:r>
              <a:rPr lang="en-US" altLang="lv-LV" dirty="0" smtClean="0"/>
              <a:t>Expression: Solution</a:t>
            </a:r>
            <a:endParaRPr lang="lv-LV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10045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Answer: </a:t>
            </a:r>
            <a:r>
              <a:rPr lang="en-US" dirty="0"/>
              <a:t>The state of the stack at the point when "4" is pushed is this:</a:t>
            </a:r>
            <a:endParaRPr lang="lv-LV" dirty="0"/>
          </a:p>
          <a:p>
            <a:endParaRPr lang="lv-LV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33683"/>
              </p:ext>
            </p:extLst>
          </p:nvPr>
        </p:nvGraphicFramePr>
        <p:xfrm>
          <a:off x="672737" y="1905000"/>
          <a:ext cx="5008402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1156">
                  <a:extLst>
                    <a:ext uri="{9D8B030D-6E8A-4147-A177-3AD203B41FA5}">
                      <a16:colId xmlns:a16="http://schemas.microsoft.com/office/drawing/2014/main" val="1978180867"/>
                    </a:ext>
                  </a:extLst>
                </a:gridCol>
                <a:gridCol w="671823">
                  <a:extLst>
                    <a:ext uri="{9D8B030D-6E8A-4147-A177-3AD203B41FA5}">
                      <a16:colId xmlns:a16="http://schemas.microsoft.com/office/drawing/2014/main" val="452637732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4175252185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4236788539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161604884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373193452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306200663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517614957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2552999264"/>
                    </a:ext>
                  </a:extLst>
                </a:gridCol>
              </a:tblGrid>
              <a:tr h="446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17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-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+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98054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4330337" y="1371600"/>
            <a:ext cx="0" cy="533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 bwMode="auto">
          <a:xfrm>
            <a:off x="672737" y="25908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2737" y="3116317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29937" y="31242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17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87137" y="36576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72737" y="3649717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129937" y="36576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17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2737" y="41910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129937" y="4198883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16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72737" y="47244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32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15737" y="4198883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minus</a:t>
            </a:r>
            <a:endParaRPr lang="lv-LV" i="1" dirty="0"/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 bwMode="auto">
          <a:xfrm flipH="1">
            <a:off x="2283975" y="2362200"/>
            <a:ext cx="369962" cy="183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1968137" y="471993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times</a:t>
            </a:r>
            <a:endParaRPr lang="lv-LV" i="1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2653937" y="2362200"/>
            <a:ext cx="457200" cy="2438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5"/>
          <p:cNvSpPr/>
          <p:nvPr/>
        </p:nvSpPr>
        <p:spPr bwMode="auto">
          <a:xfrm>
            <a:off x="1129937" y="535502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842703" y="3213538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8374993" y="3213538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72737" y="536027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32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899400" y="3213538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32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142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Stack Interface in C++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C++ interface corresponding to our Stack ADT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Uses an exception class </a:t>
            </a:r>
            <a:r>
              <a:rPr lang="en-US" altLang="lv-LV" sz="2400" dirty="0" err="1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StackEmpty</a:t>
            </a:r>
            <a:endParaRPr lang="en-US" altLang="lv-LV" sz="2400" dirty="0">
              <a:solidFill>
                <a:srgbClr val="0070C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Different from the built-in C++ STL class </a:t>
            </a:r>
            <a:r>
              <a:rPr lang="en-US" altLang="lv-LV" sz="2400" dirty="0">
                <a:solidFill>
                  <a:schemeClr val="tx2"/>
                </a:solidFill>
                <a:latin typeface="Arial Narrow" panose="020B0606020202030204" pitchFamily="34" charset="0"/>
              </a:rPr>
              <a:t>stack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template &lt;</a:t>
            </a:r>
            <a:r>
              <a:rPr lang="en-US" altLang="lv-LV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typename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E&gt; </a:t>
            </a:r>
          </a:p>
          <a:p>
            <a:pPr marL="0" indent="0" eaLnBrk="1" hangingPunct="1">
              <a:buNone/>
            </a:pP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 Stack </a:t>
            </a: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endParaRPr lang="en-US" alt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</a:t>
            </a:r>
          </a:p>
          <a:p>
            <a:pPr marL="0" indent="0" eaLnBrk="1" hangingPunct="1">
              <a:buNone/>
            </a:pP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altLang="lv-LV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size() </a:t>
            </a:r>
            <a:r>
              <a:rPr lang="en-US" altLang="lv-LV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bool 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empty() </a:t>
            </a:r>
            <a:r>
              <a:rPr lang="en-US" altLang="lv-LV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altLang="lv-LV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E&amp; top() </a:t>
            </a:r>
            <a:r>
              <a:rPr lang="en-US" altLang="lv-LV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throw(</a:t>
            </a:r>
            <a:r>
              <a:rPr lang="en-US" altLang="lv-LV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StackEmpty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void 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push(</a:t>
            </a:r>
            <a:r>
              <a:rPr lang="en-US" altLang="lv-LV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E&amp; e);</a:t>
            </a:r>
          </a:p>
          <a:p>
            <a:pPr marL="0" indent="0" eaLnBrk="1" hangingPunct="1">
              <a:buNone/>
            </a:pPr>
            <a:r>
              <a:rPr lang="en-US" alt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void 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pop() throw(</a:t>
            </a:r>
            <a:r>
              <a:rPr lang="en-US" altLang="lv-LV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StackEmpty</a:t>
            </a: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 </a:t>
            </a:r>
            <a:b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sz="2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4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Exceptions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Attempting the execution of an operation of ADT may sometimes cause an error condition, called an exception</a:t>
            </a:r>
          </a:p>
          <a:p>
            <a:pPr eaLnBrk="1" hangingPunct="1"/>
            <a:r>
              <a:rPr lang="en-US" altLang="lv-LV" smtClean="0"/>
              <a:t>Exceptions are said to be “thrown” by an operation that cannot be executed</a:t>
            </a:r>
          </a:p>
        </p:txBody>
      </p:sp>
      <p:sp>
        <p:nvSpPr>
          <p:cNvPr id="1024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 the Stack ADT, operations pop and top cannot be performed if the stack is empty</a:t>
            </a:r>
          </a:p>
          <a:p>
            <a:pPr eaLnBrk="1" hangingPunct="1"/>
            <a:r>
              <a:rPr lang="en-US" altLang="lv-LV" smtClean="0"/>
              <a:t>Attempting pop or top on an empty stack throws a </a:t>
            </a:r>
            <a:r>
              <a:rPr lang="en-US" altLang="lv-LV" smtClean="0">
                <a:solidFill>
                  <a:schemeClr val="hlink"/>
                </a:solidFill>
              </a:rPr>
              <a:t>StackEmpty</a:t>
            </a:r>
            <a:r>
              <a:rPr lang="en-US" altLang="lv-LV" smtClean="0"/>
              <a:t> exception</a:t>
            </a:r>
            <a:endParaRPr lang="en-US" altLang="lv-LV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00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Applications of Stacks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mtClean="0"/>
              <a:t>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Page-visited history in a Web browser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Undo sequence in a text editor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Chain of method calls in the C++ run-time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mtClean="0"/>
              <a:t>Indirect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Auxiliary data structure for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Component of other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385021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C++ Run-Time Stack</a:t>
            </a:r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586412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The C++ run-time system keeps track of the chain of active functions with a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When a function is called, the system pushes on the stack a frame containing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Local variables and return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Program counter, keeping track of the statement being executed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When the function ends, its frame is popped from the stack and control is passed to the function on top of the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Allows for </a:t>
            </a:r>
            <a:r>
              <a:rPr lang="en-US" altLang="lv-LV" sz="2400" dirty="0">
                <a:solidFill>
                  <a:srgbClr val="C00000"/>
                </a:solidFill>
              </a:rPr>
              <a:t>recursion</a:t>
            </a:r>
          </a:p>
        </p:txBody>
      </p:sp>
      <p:grpSp>
        <p:nvGrpSpPr>
          <p:cNvPr id="12292" name="Group 137"/>
          <p:cNvGrpSpPr>
            <a:grpSpLocks/>
          </p:cNvGrpSpPr>
          <p:nvPr/>
        </p:nvGrpSpPr>
        <p:grpSpPr bwMode="auto">
          <a:xfrm>
            <a:off x="9525000" y="1600200"/>
            <a:ext cx="1447800" cy="4572000"/>
            <a:chOff x="4512" y="864"/>
            <a:chExt cx="912" cy="3024"/>
          </a:xfrm>
        </p:grpSpPr>
        <p:sp>
          <p:nvSpPr>
            <p:cNvPr id="12304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lv-LV" altLang="lv-LV"/>
            </a:p>
          </p:txBody>
        </p:sp>
        <p:sp>
          <p:nvSpPr>
            <p:cNvPr id="12305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v-LV"/>
            </a:p>
          </p:txBody>
        </p:sp>
        <p:sp>
          <p:nvSpPr>
            <p:cNvPr id="12306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v-LV"/>
            </a:p>
          </p:txBody>
        </p:sp>
        <p:sp>
          <p:nvSpPr>
            <p:cNvPr id="12307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lv-LV"/>
            </a:p>
          </p:txBody>
        </p:sp>
      </p:grpSp>
      <p:sp>
        <p:nvSpPr>
          <p:cNvPr id="12295" name="Rectangle 112"/>
          <p:cNvSpPr>
            <a:spLocks noChangeArrowheads="1"/>
          </p:cNvSpPr>
          <p:nvPr/>
        </p:nvSpPr>
        <p:spPr bwMode="auto">
          <a:xfrm>
            <a:off x="10582275" y="3565525"/>
            <a:ext cx="7938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6" name="Freeform 118"/>
          <p:cNvSpPr>
            <a:spLocks/>
          </p:cNvSpPr>
          <p:nvPr/>
        </p:nvSpPr>
        <p:spPr bwMode="auto">
          <a:xfrm>
            <a:off x="10639425" y="4351339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297" name="Rectangle 126"/>
          <p:cNvSpPr>
            <a:spLocks noChangeArrowheads="1"/>
          </p:cNvSpPr>
          <p:nvPr/>
        </p:nvSpPr>
        <p:spPr bwMode="auto">
          <a:xfrm>
            <a:off x="10582275" y="1625600"/>
            <a:ext cx="7938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8" name="Rectangle 127"/>
          <p:cNvSpPr>
            <a:spLocks noChangeArrowheads="1"/>
          </p:cNvSpPr>
          <p:nvPr/>
        </p:nvSpPr>
        <p:spPr bwMode="auto">
          <a:xfrm>
            <a:off x="10582275" y="2281239"/>
            <a:ext cx="7938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9" name="Text Box 129"/>
          <p:cNvSpPr txBox="1">
            <a:spLocks noChangeArrowheads="1"/>
          </p:cNvSpPr>
          <p:nvPr/>
        </p:nvSpPr>
        <p:spPr bwMode="auto">
          <a:xfrm>
            <a:off x="7238999" y="1905000"/>
            <a:ext cx="1979613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main() {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lv-LV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lv-LV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= 5;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foo(</a:t>
            </a:r>
            <a:r>
              <a:rPr lang="en-US" altLang="lv-LV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foo(</a:t>
            </a:r>
            <a:r>
              <a:rPr lang="en-US" altLang="lv-LV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j) {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lv-LV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k;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k = j+1;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bar(k);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bar(</a:t>
            </a:r>
            <a:r>
              <a:rPr lang="en-US" altLang="lv-LV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m) {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…</a:t>
            </a:r>
            <a:b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</p:txBody>
      </p:sp>
      <p:sp>
        <p:nvSpPr>
          <p:cNvPr id="12300" name="Rectangle 130"/>
          <p:cNvSpPr>
            <a:spLocks noChangeArrowheads="1"/>
          </p:cNvSpPr>
          <p:nvPr/>
        </p:nvSpPr>
        <p:spPr bwMode="auto">
          <a:xfrm>
            <a:off x="9677400" y="20574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bar</a:t>
            </a:r>
          </a:p>
          <a:p>
            <a:pPr eaLnBrk="1" hangingPunct="1"/>
            <a:r>
              <a:rPr lang="en-US" altLang="lv-LV" sz="2000"/>
              <a:t>  PC = 1</a:t>
            </a:r>
            <a:br>
              <a:rPr lang="en-US" altLang="lv-LV" sz="2000"/>
            </a:br>
            <a:r>
              <a:rPr lang="en-US" altLang="lv-LV" sz="2000"/>
              <a:t>  m = 6</a:t>
            </a:r>
          </a:p>
        </p:txBody>
      </p:sp>
      <p:sp>
        <p:nvSpPr>
          <p:cNvPr id="12301" name="Rectangle 131"/>
          <p:cNvSpPr>
            <a:spLocks noChangeArrowheads="1"/>
          </p:cNvSpPr>
          <p:nvPr/>
        </p:nvSpPr>
        <p:spPr bwMode="auto">
          <a:xfrm>
            <a:off x="9677400" y="3314700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foo</a:t>
            </a:r>
          </a:p>
          <a:p>
            <a:pPr eaLnBrk="1" hangingPunct="1"/>
            <a:r>
              <a:rPr lang="en-US" altLang="lv-LV" sz="2000"/>
              <a:t>  PC = 3</a:t>
            </a:r>
            <a:br>
              <a:rPr lang="en-US" altLang="lv-LV" sz="2000"/>
            </a:br>
            <a:r>
              <a:rPr lang="en-US" altLang="lv-LV" sz="2000"/>
              <a:t>  j = 5</a:t>
            </a:r>
          </a:p>
          <a:p>
            <a:pPr eaLnBrk="1" hangingPunct="1"/>
            <a:r>
              <a:rPr lang="en-US" altLang="lv-LV" sz="2000"/>
              <a:t>  k = 6</a:t>
            </a:r>
          </a:p>
        </p:txBody>
      </p:sp>
      <p:sp>
        <p:nvSpPr>
          <p:cNvPr id="12302" name="Rectangle 132"/>
          <p:cNvSpPr>
            <a:spLocks noChangeArrowheads="1"/>
          </p:cNvSpPr>
          <p:nvPr/>
        </p:nvSpPr>
        <p:spPr bwMode="auto">
          <a:xfrm>
            <a:off x="9677400" y="49530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main</a:t>
            </a:r>
          </a:p>
          <a:p>
            <a:pPr eaLnBrk="1" hangingPunct="1"/>
            <a:r>
              <a:rPr lang="en-US" altLang="lv-LV" sz="2000"/>
              <a:t>  PC = 2</a:t>
            </a:r>
            <a:br>
              <a:rPr lang="en-US" altLang="lv-LV" sz="2000"/>
            </a:br>
            <a:r>
              <a:rPr lang="en-US" altLang="lv-LV" sz="2000"/>
              <a:t>  i = 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6154057"/>
            <a:ext cx="687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hlinkClick r:id="rId5"/>
              </a:rPr>
              <a:t>https://</a:t>
            </a:r>
            <a:r>
              <a:rPr lang="lv-LV" dirty="0" smtClean="0">
                <a:hlinkClick r:id="rId5"/>
              </a:rPr>
              <a:t>stackoverflow.com/questions/3899870/print-call-stack-in-c-or-c</a:t>
            </a:r>
            <a:r>
              <a:rPr lang="en-US" dirty="0" smtClean="0"/>
              <a:t>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68055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Stack as a Linked List</a:t>
            </a:r>
            <a:endParaRPr lang="en-US" altLang="lv-LV" dirty="0" smtClean="0">
              <a:cs typeface="Tahoma" panose="020B0604030504040204" pitchFamily="34" charset="0"/>
            </a:endParaRP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We can implement a stack with a singly linked list</a:t>
            </a:r>
          </a:p>
          <a:p>
            <a:pPr eaLnBrk="1" hangingPunct="1"/>
            <a:r>
              <a:rPr lang="en-US" altLang="lv-LV"/>
              <a:t>The top element is stored at the first node of the list</a:t>
            </a:r>
          </a:p>
          <a:p>
            <a:pPr eaLnBrk="1" hangingPunct="1"/>
            <a:r>
              <a:rPr lang="en-US" altLang="lv-LV"/>
              <a:t>The space used is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>
                <a:latin typeface="Times New Roman" panose="02020603050405020304" pitchFamily="18" charset="0"/>
              </a:rPr>
              <a:t>)</a:t>
            </a:r>
            <a:r>
              <a:rPr lang="en-US" altLang="lv-LV"/>
              <a:t> and each operation of the Stack ADT takes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(1) </a:t>
            </a:r>
            <a:r>
              <a:rPr lang="en-US" altLang="lv-LV"/>
              <a:t>time </a:t>
            </a:r>
            <a:endParaRPr lang="en-US" altLang="lv-LV" sz="2000"/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352801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3889376" y="4152901"/>
            <a:ext cx="538163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3621089" y="4421188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 flipV="1">
            <a:off x="4157663" y="4421189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4964114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5500689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 flipV="1">
            <a:off x="5768975" y="4421189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29" name="Rectangle 12"/>
          <p:cNvSpPr>
            <a:spLocks noChangeArrowheads="1"/>
          </p:cNvSpPr>
          <p:nvPr/>
        </p:nvSpPr>
        <p:spPr bwMode="auto">
          <a:xfrm>
            <a:off x="6575426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7112001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 flipV="1">
            <a:off x="7380288" y="4421189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2" name="Rectangle 15"/>
          <p:cNvSpPr>
            <a:spLocks noChangeArrowheads="1"/>
          </p:cNvSpPr>
          <p:nvPr/>
        </p:nvSpPr>
        <p:spPr bwMode="auto">
          <a:xfrm>
            <a:off x="8186739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3" name="Rectangle 16"/>
          <p:cNvSpPr>
            <a:spLocks noChangeArrowheads="1"/>
          </p:cNvSpPr>
          <p:nvPr/>
        </p:nvSpPr>
        <p:spPr bwMode="auto">
          <a:xfrm>
            <a:off x="8723314" y="4152901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 flipV="1">
            <a:off x="8991600" y="4421189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5232400" y="4421188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6" name="Line 21"/>
          <p:cNvSpPr>
            <a:spLocks noChangeShapeType="1"/>
          </p:cNvSpPr>
          <p:nvPr/>
        </p:nvSpPr>
        <p:spPr bwMode="auto">
          <a:xfrm>
            <a:off x="6843714" y="4421188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7" name="Line 23"/>
          <p:cNvSpPr>
            <a:spLocks noChangeShapeType="1"/>
          </p:cNvSpPr>
          <p:nvPr/>
        </p:nvSpPr>
        <p:spPr bwMode="auto">
          <a:xfrm>
            <a:off x="8455025" y="4421188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8" name="Text Box 24"/>
          <p:cNvSpPr txBox="1">
            <a:spLocks noChangeArrowheads="1"/>
          </p:cNvSpPr>
          <p:nvPr/>
        </p:nvSpPr>
        <p:spPr bwMode="auto">
          <a:xfrm>
            <a:off x="9750425" y="42465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  <a:endParaRPr lang="en-US" altLang="lv-LV" sz="2000" b="1"/>
          </a:p>
        </p:txBody>
      </p:sp>
      <p:sp>
        <p:nvSpPr>
          <p:cNvPr id="9239" name="Text Box 25"/>
          <p:cNvSpPr txBox="1">
            <a:spLocks noChangeArrowheads="1"/>
          </p:cNvSpPr>
          <p:nvPr/>
        </p:nvSpPr>
        <p:spPr bwMode="auto">
          <a:xfrm>
            <a:off x="2409825" y="4191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9240" name="Line 28"/>
          <p:cNvSpPr>
            <a:spLocks noChangeShapeType="1"/>
          </p:cNvSpPr>
          <p:nvPr/>
        </p:nvSpPr>
        <p:spPr bwMode="auto">
          <a:xfrm flipV="1">
            <a:off x="2743200" y="4457700"/>
            <a:ext cx="5778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9241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264151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42" name="Picture 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5264151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43" name="Picture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5264151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44" name="Picture 3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5264151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245" name="AutoShape 33"/>
          <p:cNvSpPr>
            <a:spLocks noChangeArrowheads="1"/>
          </p:cNvSpPr>
          <p:nvPr/>
        </p:nvSpPr>
        <p:spPr bwMode="auto">
          <a:xfrm>
            <a:off x="3048000" y="3619500"/>
            <a:ext cx="64770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6" name="Text Box 34"/>
          <p:cNvSpPr txBox="1">
            <a:spLocks noChangeArrowheads="1"/>
          </p:cNvSpPr>
          <p:nvPr/>
        </p:nvSpPr>
        <p:spPr bwMode="auto">
          <a:xfrm>
            <a:off x="3200401" y="3581401"/>
            <a:ext cx="849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nodes</a:t>
            </a:r>
          </a:p>
        </p:txBody>
      </p:sp>
      <p:sp>
        <p:nvSpPr>
          <p:cNvPr id="9247" name="AutoShape 35"/>
          <p:cNvSpPr>
            <a:spLocks noChangeArrowheads="1"/>
          </p:cNvSpPr>
          <p:nvPr/>
        </p:nvSpPr>
        <p:spPr bwMode="auto">
          <a:xfrm>
            <a:off x="3048000" y="4991100"/>
            <a:ext cx="59436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8" name="Text Box 36"/>
          <p:cNvSpPr txBox="1">
            <a:spLocks noChangeArrowheads="1"/>
          </p:cNvSpPr>
          <p:nvPr/>
        </p:nvSpPr>
        <p:spPr bwMode="auto">
          <a:xfrm>
            <a:off x="7577139" y="5854701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609984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Array-based Stack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05606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A simple way of implementing the Stack ADT uses an array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We add elements from left to 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A variable keeps track of the  index of the top element </a:t>
            </a:r>
          </a:p>
        </p:txBody>
      </p:sp>
      <p:sp>
        <p:nvSpPr>
          <p:cNvPr id="13318" name="Freeform 7"/>
          <p:cNvSpPr>
            <a:spLocks/>
          </p:cNvSpPr>
          <p:nvPr/>
        </p:nvSpPr>
        <p:spPr bwMode="auto">
          <a:xfrm>
            <a:off x="7239001" y="5461001"/>
            <a:ext cx="1509713" cy="379413"/>
          </a:xfrm>
          <a:custGeom>
            <a:avLst/>
            <a:gdLst>
              <a:gd name="T0" fmla="*/ 2147483647 w 951"/>
              <a:gd name="T1" fmla="*/ 2147483647 h 239"/>
              <a:gd name="T2" fmla="*/ 2147483647 w 951"/>
              <a:gd name="T3" fmla="*/ 0 h 239"/>
              <a:gd name="T4" fmla="*/ 0 w 951"/>
              <a:gd name="T5" fmla="*/ 0 h 239"/>
              <a:gd name="T6" fmla="*/ 2147483647 w 951"/>
              <a:gd name="T7" fmla="*/ 2147483647 h 239"/>
              <a:gd name="T8" fmla="*/ 2147483647 w 951"/>
              <a:gd name="T9" fmla="*/ 2147483647 h 239"/>
              <a:gd name="T10" fmla="*/ 2147483647 w 951"/>
              <a:gd name="T11" fmla="*/ 2147483647 h 239"/>
              <a:gd name="T12" fmla="*/ 2147483647 w 951"/>
              <a:gd name="T13" fmla="*/ 2147483647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1"/>
              <a:gd name="T22" fmla="*/ 0 h 239"/>
              <a:gd name="T23" fmla="*/ 951 w 951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1" h="239">
                <a:moveTo>
                  <a:pt x="951" y="239"/>
                </a:moveTo>
                <a:lnTo>
                  <a:pt x="951" y="0"/>
                </a:lnTo>
                <a:lnTo>
                  <a:pt x="0" y="0"/>
                </a:lnTo>
                <a:lnTo>
                  <a:pt x="24" y="103"/>
                </a:lnTo>
                <a:lnTo>
                  <a:pt x="104" y="143"/>
                </a:lnTo>
                <a:lnTo>
                  <a:pt x="120" y="239"/>
                </a:lnTo>
                <a:lnTo>
                  <a:pt x="951" y="23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19" name="Freeform 8"/>
          <p:cNvSpPr>
            <a:spLocks/>
          </p:cNvSpPr>
          <p:nvPr/>
        </p:nvSpPr>
        <p:spPr bwMode="auto">
          <a:xfrm>
            <a:off x="3429001" y="5461001"/>
            <a:ext cx="2982913" cy="379413"/>
          </a:xfrm>
          <a:custGeom>
            <a:avLst/>
            <a:gdLst>
              <a:gd name="T0" fmla="*/ 0 w 1879"/>
              <a:gd name="T1" fmla="*/ 0 h 239"/>
              <a:gd name="T2" fmla="*/ 0 w 1879"/>
              <a:gd name="T3" fmla="*/ 2147483647 h 239"/>
              <a:gd name="T4" fmla="*/ 2147483647 w 1879"/>
              <a:gd name="T5" fmla="*/ 2147483647 h 239"/>
              <a:gd name="T6" fmla="*/ 2147483647 w 1879"/>
              <a:gd name="T7" fmla="*/ 2147483647 h 239"/>
              <a:gd name="T8" fmla="*/ 2147483647 w 1879"/>
              <a:gd name="T9" fmla="*/ 2147483647 h 239"/>
              <a:gd name="T10" fmla="*/ 2147483647 w 1879"/>
              <a:gd name="T11" fmla="*/ 0 h 239"/>
              <a:gd name="T12" fmla="*/ 0 w 1879"/>
              <a:gd name="T13" fmla="*/ 0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79"/>
              <a:gd name="T22" fmla="*/ 0 h 239"/>
              <a:gd name="T23" fmla="*/ 1879 w 1879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79" h="239">
                <a:moveTo>
                  <a:pt x="0" y="0"/>
                </a:moveTo>
                <a:lnTo>
                  <a:pt x="0" y="239"/>
                </a:lnTo>
                <a:lnTo>
                  <a:pt x="1879" y="239"/>
                </a:lnTo>
                <a:lnTo>
                  <a:pt x="1863" y="135"/>
                </a:lnTo>
                <a:lnTo>
                  <a:pt x="1783" y="79"/>
                </a:lnTo>
                <a:lnTo>
                  <a:pt x="17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62341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1" name="Rectangle 10"/>
          <p:cNvSpPr>
            <a:spLocks noChangeArrowheads="1"/>
          </p:cNvSpPr>
          <p:nvPr/>
        </p:nvSpPr>
        <p:spPr bwMode="auto">
          <a:xfrm>
            <a:off x="3416301" y="5448300"/>
            <a:ext cx="28178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3416300" y="5461001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4119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3429001" y="5827713"/>
            <a:ext cx="29829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72374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6" name="Rectangle 15"/>
          <p:cNvSpPr>
            <a:spLocks noChangeArrowheads="1"/>
          </p:cNvSpPr>
          <p:nvPr/>
        </p:nvSpPr>
        <p:spPr bwMode="auto">
          <a:xfrm>
            <a:off x="7250113" y="5448300"/>
            <a:ext cx="26400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7" name="Rectangle 16"/>
          <p:cNvSpPr>
            <a:spLocks noChangeArrowheads="1"/>
          </p:cNvSpPr>
          <p:nvPr/>
        </p:nvSpPr>
        <p:spPr bwMode="auto">
          <a:xfrm>
            <a:off x="9864725" y="5461001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4025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415213" y="5827713"/>
            <a:ext cx="24622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3810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1" name="Rectangle 20"/>
          <p:cNvSpPr>
            <a:spLocks noChangeArrowheads="1"/>
          </p:cNvSpPr>
          <p:nvPr/>
        </p:nvSpPr>
        <p:spPr bwMode="auto">
          <a:xfrm>
            <a:off x="3810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2" name="Rectangle 21"/>
          <p:cNvSpPr>
            <a:spLocks noChangeArrowheads="1"/>
          </p:cNvSpPr>
          <p:nvPr/>
        </p:nvSpPr>
        <p:spPr bwMode="auto">
          <a:xfrm>
            <a:off x="3810000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3" name="Rectangle 22"/>
          <p:cNvSpPr>
            <a:spLocks noChangeArrowheads="1"/>
          </p:cNvSpPr>
          <p:nvPr/>
        </p:nvSpPr>
        <p:spPr bwMode="auto">
          <a:xfrm>
            <a:off x="4191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4" name="Rectangle 23"/>
          <p:cNvSpPr>
            <a:spLocks noChangeArrowheads="1"/>
          </p:cNvSpPr>
          <p:nvPr/>
        </p:nvSpPr>
        <p:spPr bwMode="auto">
          <a:xfrm>
            <a:off x="4191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5" name="Rectangle 24"/>
          <p:cNvSpPr>
            <a:spLocks noChangeArrowheads="1"/>
          </p:cNvSpPr>
          <p:nvPr/>
        </p:nvSpPr>
        <p:spPr bwMode="auto">
          <a:xfrm>
            <a:off x="4191000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6" name="Rectangle 25"/>
          <p:cNvSpPr>
            <a:spLocks noChangeArrowheads="1"/>
          </p:cNvSpPr>
          <p:nvPr/>
        </p:nvSpPr>
        <p:spPr bwMode="auto">
          <a:xfrm>
            <a:off x="5332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7" name="Rectangle 26"/>
          <p:cNvSpPr>
            <a:spLocks noChangeArrowheads="1"/>
          </p:cNvSpPr>
          <p:nvPr/>
        </p:nvSpPr>
        <p:spPr bwMode="auto">
          <a:xfrm>
            <a:off x="5332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8" name="Rectangle 27"/>
          <p:cNvSpPr>
            <a:spLocks noChangeArrowheads="1"/>
          </p:cNvSpPr>
          <p:nvPr/>
        </p:nvSpPr>
        <p:spPr bwMode="auto">
          <a:xfrm>
            <a:off x="53324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4951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0" name="Rectangle 29"/>
          <p:cNvSpPr>
            <a:spLocks noChangeArrowheads="1"/>
          </p:cNvSpPr>
          <p:nvPr/>
        </p:nvSpPr>
        <p:spPr bwMode="auto">
          <a:xfrm>
            <a:off x="4951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1" name="Rectangle 30"/>
          <p:cNvSpPr>
            <a:spLocks noChangeArrowheads="1"/>
          </p:cNvSpPr>
          <p:nvPr/>
        </p:nvSpPr>
        <p:spPr bwMode="auto">
          <a:xfrm>
            <a:off x="49514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2" name="Rectangle 31"/>
          <p:cNvSpPr>
            <a:spLocks noChangeArrowheads="1"/>
          </p:cNvSpPr>
          <p:nvPr/>
        </p:nvSpPr>
        <p:spPr bwMode="auto">
          <a:xfrm>
            <a:off x="4572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3" name="Rectangle 32"/>
          <p:cNvSpPr>
            <a:spLocks noChangeArrowheads="1"/>
          </p:cNvSpPr>
          <p:nvPr/>
        </p:nvSpPr>
        <p:spPr bwMode="auto">
          <a:xfrm>
            <a:off x="4572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4" name="Rectangle 33"/>
          <p:cNvSpPr>
            <a:spLocks noChangeArrowheads="1"/>
          </p:cNvSpPr>
          <p:nvPr/>
        </p:nvSpPr>
        <p:spPr bwMode="auto">
          <a:xfrm>
            <a:off x="4572000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5" name="Rectangle 34"/>
          <p:cNvSpPr>
            <a:spLocks noChangeArrowheads="1"/>
          </p:cNvSpPr>
          <p:nvPr/>
        </p:nvSpPr>
        <p:spPr bwMode="auto">
          <a:xfrm>
            <a:off x="5713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6" name="Rectangle 35"/>
          <p:cNvSpPr>
            <a:spLocks noChangeArrowheads="1"/>
          </p:cNvSpPr>
          <p:nvPr/>
        </p:nvSpPr>
        <p:spPr bwMode="auto">
          <a:xfrm>
            <a:off x="5713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7" name="Rectangle 36"/>
          <p:cNvSpPr>
            <a:spLocks noChangeArrowheads="1"/>
          </p:cNvSpPr>
          <p:nvPr/>
        </p:nvSpPr>
        <p:spPr bwMode="auto">
          <a:xfrm>
            <a:off x="57134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8" name="Rectangle 37"/>
          <p:cNvSpPr>
            <a:spLocks noChangeArrowheads="1"/>
          </p:cNvSpPr>
          <p:nvPr/>
        </p:nvSpPr>
        <p:spPr bwMode="auto">
          <a:xfrm>
            <a:off x="83280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9" name="Rectangle 38"/>
          <p:cNvSpPr>
            <a:spLocks noChangeArrowheads="1"/>
          </p:cNvSpPr>
          <p:nvPr/>
        </p:nvSpPr>
        <p:spPr bwMode="auto">
          <a:xfrm>
            <a:off x="83280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0" name="Rectangle 39"/>
          <p:cNvSpPr>
            <a:spLocks noChangeArrowheads="1"/>
          </p:cNvSpPr>
          <p:nvPr/>
        </p:nvSpPr>
        <p:spPr bwMode="auto">
          <a:xfrm>
            <a:off x="8328025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1" name="Rectangle 40"/>
          <p:cNvSpPr>
            <a:spLocks noChangeArrowheads="1"/>
          </p:cNvSpPr>
          <p:nvPr/>
        </p:nvSpPr>
        <p:spPr bwMode="auto">
          <a:xfrm>
            <a:off x="6094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2" name="Rectangle 41"/>
          <p:cNvSpPr>
            <a:spLocks noChangeArrowheads="1"/>
          </p:cNvSpPr>
          <p:nvPr/>
        </p:nvSpPr>
        <p:spPr bwMode="auto">
          <a:xfrm>
            <a:off x="6094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3" name="Rectangle 42"/>
          <p:cNvSpPr>
            <a:spLocks noChangeArrowheads="1"/>
          </p:cNvSpPr>
          <p:nvPr/>
        </p:nvSpPr>
        <p:spPr bwMode="auto">
          <a:xfrm>
            <a:off x="60944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4" name="Rectangle 43"/>
          <p:cNvSpPr>
            <a:spLocks noChangeArrowheads="1"/>
          </p:cNvSpPr>
          <p:nvPr/>
        </p:nvSpPr>
        <p:spPr bwMode="auto">
          <a:xfrm>
            <a:off x="7948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5" name="Rectangle 44"/>
          <p:cNvSpPr>
            <a:spLocks noChangeArrowheads="1"/>
          </p:cNvSpPr>
          <p:nvPr/>
        </p:nvSpPr>
        <p:spPr bwMode="auto">
          <a:xfrm>
            <a:off x="7948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6" name="Rectangle 45"/>
          <p:cNvSpPr>
            <a:spLocks noChangeArrowheads="1"/>
          </p:cNvSpPr>
          <p:nvPr/>
        </p:nvSpPr>
        <p:spPr bwMode="auto">
          <a:xfrm>
            <a:off x="79486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7" name="Rectangle 46"/>
          <p:cNvSpPr>
            <a:spLocks noChangeArrowheads="1"/>
          </p:cNvSpPr>
          <p:nvPr/>
        </p:nvSpPr>
        <p:spPr bwMode="auto">
          <a:xfrm>
            <a:off x="7567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8" name="Rectangle 47"/>
          <p:cNvSpPr>
            <a:spLocks noChangeArrowheads="1"/>
          </p:cNvSpPr>
          <p:nvPr/>
        </p:nvSpPr>
        <p:spPr bwMode="auto">
          <a:xfrm>
            <a:off x="7567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9" name="Rectangle 48"/>
          <p:cNvSpPr>
            <a:spLocks noChangeArrowheads="1"/>
          </p:cNvSpPr>
          <p:nvPr/>
        </p:nvSpPr>
        <p:spPr bwMode="auto">
          <a:xfrm>
            <a:off x="7567613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0" name="Rectangle 49"/>
          <p:cNvSpPr>
            <a:spLocks noChangeArrowheads="1"/>
          </p:cNvSpPr>
          <p:nvPr/>
        </p:nvSpPr>
        <p:spPr bwMode="auto">
          <a:xfrm>
            <a:off x="8721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1" name="Rectangle 50"/>
          <p:cNvSpPr>
            <a:spLocks noChangeArrowheads="1"/>
          </p:cNvSpPr>
          <p:nvPr/>
        </p:nvSpPr>
        <p:spPr bwMode="auto">
          <a:xfrm>
            <a:off x="8721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2" name="Rectangle 51"/>
          <p:cNvSpPr>
            <a:spLocks noChangeArrowheads="1"/>
          </p:cNvSpPr>
          <p:nvPr/>
        </p:nvSpPr>
        <p:spPr bwMode="auto">
          <a:xfrm>
            <a:off x="8721725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3" name="Rectangle 52"/>
          <p:cNvSpPr>
            <a:spLocks noChangeArrowheads="1"/>
          </p:cNvSpPr>
          <p:nvPr/>
        </p:nvSpPr>
        <p:spPr bwMode="auto">
          <a:xfrm>
            <a:off x="9102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4" name="Rectangle 53"/>
          <p:cNvSpPr>
            <a:spLocks noChangeArrowheads="1"/>
          </p:cNvSpPr>
          <p:nvPr/>
        </p:nvSpPr>
        <p:spPr bwMode="auto">
          <a:xfrm>
            <a:off x="9102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5" name="Rectangle 54"/>
          <p:cNvSpPr>
            <a:spLocks noChangeArrowheads="1"/>
          </p:cNvSpPr>
          <p:nvPr/>
        </p:nvSpPr>
        <p:spPr bwMode="auto">
          <a:xfrm>
            <a:off x="9102725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6" name="Rectangle 55"/>
          <p:cNvSpPr>
            <a:spLocks noChangeArrowheads="1"/>
          </p:cNvSpPr>
          <p:nvPr/>
        </p:nvSpPr>
        <p:spPr bwMode="auto">
          <a:xfrm>
            <a:off x="9483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7" name="Rectangle 57"/>
          <p:cNvSpPr>
            <a:spLocks noChangeArrowheads="1"/>
          </p:cNvSpPr>
          <p:nvPr/>
        </p:nvSpPr>
        <p:spPr bwMode="auto">
          <a:xfrm>
            <a:off x="9483725" y="546100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68" name="Rectangle 58"/>
          <p:cNvSpPr>
            <a:spLocks noChangeArrowheads="1"/>
          </p:cNvSpPr>
          <p:nvPr/>
        </p:nvSpPr>
        <p:spPr bwMode="auto">
          <a:xfrm>
            <a:off x="2971801" y="54991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13369" name="Rectangle 59"/>
          <p:cNvSpPr>
            <a:spLocks noChangeArrowheads="1"/>
          </p:cNvSpPr>
          <p:nvPr/>
        </p:nvSpPr>
        <p:spPr bwMode="auto">
          <a:xfrm>
            <a:off x="3543300" y="5842000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13370" name="Rectangle 60"/>
          <p:cNvSpPr>
            <a:spLocks noChangeArrowheads="1"/>
          </p:cNvSpPr>
          <p:nvPr/>
        </p:nvSpPr>
        <p:spPr bwMode="auto">
          <a:xfrm>
            <a:off x="3949700" y="5842000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13371" name="Rectangle 61"/>
          <p:cNvSpPr>
            <a:spLocks noChangeArrowheads="1"/>
          </p:cNvSpPr>
          <p:nvPr/>
        </p:nvSpPr>
        <p:spPr bwMode="auto">
          <a:xfrm>
            <a:off x="4330700" y="5842000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lang="en-US" altLang="lv-LV">
              <a:solidFill>
                <a:schemeClr val="accent2"/>
              </a:solidFill>
            </a:endParaRPr>
          </a:p>
        </p:txBody>
      </p:sp>
      <p:sp>
        <p:nvSpPr>
          <p:cNvPr id="13372" name="Rectangle 65"/>
          <p:cNvSpPr>
            <a:spLocks noChangeArrowheads="1"/>
          </p:cNvSpPr>
          <p:nvPr/>
        </p:nvSpPr>
        <p:spPr bwMode="auto">
          <a:xfrm>
            <a:off x="8407401" y="5843588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endParaRPr lang="en-US" altLang="lv-LV" b="1">
              <a:solidFill>
                <a:schemeClr val="accent2"/>
              </a:solidFill>
            </a:endParaRPr>
          </a:p>
        </p:txBody>
      </p:sp>
      <p:sp>
        <p:nvSpPr>
          <p:cNvPr id="13373" name="Rectangle 66"/>
          <p:cNvSpPr>
            <a:spLocks noChangeArrowheads="1"/>
          </p:cNvSpPr>
          <p:nvPr/>
        </p:nvSpPr>
        <p:spPr bwMode="auto">
          <a:xfrm>
            <a:off x="6221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74" name="Freeform 67"/>
          <p:cNvSpPr>
            <a:spLocks/>
          </p:cNvSpPr>
          <p:nvPr/>
        </p:nvSpPr>
        <p:spPr bwMode="auto">
          <a:xfrm>
            <a:off x="6221413" y="5461001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32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16" y="79"/>
                </a:lnTo>
                <a:lnTo>
                  <a:pt x="16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75" name="Freeform 68"/>
          <p:cNvSpPr>
            <a:spLocks/>
          </p:cNvSpPr>
          <p:nvPr/>
        </p:nvSpPr>
        <p:spPr bwMode="auto">
          <a:xfrm>
            <a:off x="63103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76" name="Rectangle 69"/>
          <p:cNvSpPr>
            <a:spLocks noChangeArrowheads="1"/>
          </p:cNvSpPr>
          <p:nvPr/>
        </p:nvSpPr>
        <p:spPr bwMode="auto">
          <a:xfrm>
            <a:off x="64119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77" name="Freeform 70"/>
          <p:cNvSpPr>
            <a:spLocks/>
          </p:cNvSpPr>
          <p:nvPr/>
        </p:nvSpPr>
        <p:spPr bwMode="auto">
          <a:xfrm>
            <a:off x="63865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78" name="Rectangle 71"/>
          <p:cNvSpPr>
            <a:spLocks noChangeArrowheads="1"/>
          </p:cNvSpPr>
          <p:nvPr/>
        </p:nvSpPr>
        <p:spPr bwMode="auto">
          <a:xfrm>
            <a:off x="72120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79" name="Freeform 72"/>
          <p:cNvSpPr>
            <a:spLocks/>
          </p:cNvSpPr>
          <p:nvPr/>
        </p:nvSpPr>
        <p:spPr bwMode="auto">
          <a:xfrm>
            <a:off x="7212013" y="5461001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24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8" y="79"/>
                </a:lnTo>
                <a:lnTo>
                  <a:pt x="8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80" name="Freeform 73"/>
          <p:cNvSpPr>
            <a:spLocks/>
          </p:cNvSpPr>
          <p:nvPr/>
        </p:nvSpPr>
        <p:spPr bwMode="auto">
          <a:xfrm>
            <a:off x="73009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81" name="Rectangle 74"/>
          <p:cNvSpPr>
            <a:spLocks noChangeArrowheads="1"/>
          </p:cNvSpPr>
          <p:nvPr/>
        </p:nvSpPr>
        <p:spPr bwMode="auto">
          <a:xfrm>
            <a:off x="74025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82" name="Freeform 75"/>
          <p:cNvSpPr>
            <a:spLocks/>
          </p:cNvSpPr>
          <p:nvPr/>
        </p:nvSpPr>
        <p:spPr bwMode="auto">
          <a:xfrm>
            <a:off x="73771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3383" name="Rectangle 76"/>
          <p:cNvSpPr>
            <a:spLocks noChangeArrowheads="1"/>
          </p:cNvSpPr>
          <p:nvPr/>
        </p:nvSpPr>
        <p:spPr bwMode="auto">
          <a:xfrm>
            <a:off x="6665914" y="5334000"/>
            <a:ext cx="3077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384" name="Text Box 78"/>
          <p:cNvSpPr txBox="1">
            <a:spLocks noChangeArrowheads="1"/>
          </p:cNvSpPr>
          <p:nvPr/>
        </p:nvSpPr>
        <p:spPr bwMode="auto">
          <a:xfrm>
            <a:off x="5867400" y="1676401"/>
            <a:ext cx="4419600" cy="3387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size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/>
            <a:endParaRPr lang="en-US" altLang="lv-LV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pop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empty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throw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StackEmpty</a:t>
            </a:r>
            <a:endParaRPr lang="en-US" altLang="lv-LV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else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lv-LV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/>
            <a:r>
              <a:rPr lang="en-US" altLang="lv-LV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return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lv-LV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1]</a:t>
            </a:r>
          </a:p>
        </p:txBody>
      </p:sp>
    </p:spTree>
    <p:extLst>
      <p:ext uri="{BB962C8B-B14F-4D97-AF65-F5344CB8AC3E}">
        <p14:creationId xmlns:p14="http://schemas.microsoft.com/office/powerpoint/2010/main" val="76600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1816</Words>
  <Application>Microsoft Office PowerPoint</Application>
  <PresentationFormat>Widescreen</PresentationFormat>
  <Paragraphs>571</Paragraphs>
  <Slides>35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4" baseType="lpstr">
      <vt:lpstr>ＭＳ Ｐゴシック</vt:lpstr>
      <vt:lpstr>Arial</vt:lpstr>
      <vt:lpstr>Arial Narrow</vt:lpstr>
      <vt:lpstr>Calibri</vt:lpstr>
      <vt:lpstr>Calibri Light</vt:lpstr>
      <vt:lpstr>Cambria Math</vt:lpstr>
      <vt:lpstr>CMSSI10</vt:lpstr>
      <vt:lpstr>CMSY10</vt:lpstr>
      <vt:lpstr>Helvetica</vt:lpstr>
      <vt:lpstr>Liberation Mono</vt:lpstr>
      <vt:lpstr>Liberation Sans</vt:lpstr>
      <vt:lpstr>Lucida Console</vt:lpstr>
      <vt:lpstr>Symbol</vt:lpstr>
      <vt:lpstr>Tahoma</vt:lpstr>
      <vt:lpstr>Times</vt:lpstr>
      <vt:lpstr>Times New Roman</vt:lpstr>
      <vt:lpstr>Wingdings</vt:lpstr>
      <vt:lpstr>Office Theme</vt:lpstr>
      <vt:lpstr>Chart</vt:lpstr>
      <vt:lpstr>Data Structures Stacks and Queues</vt:lpstr>
      <vt:lpstr>Abstract Data Types (ADTs)</vt:lpstr>
      <vt:lpstr>The Stack ADT</vt:lpstr>
      <vt:lpstr>Stack Interface in C++</vt:lpstr>
      <vt:lpstr>Exceptions</vt:lpstr>
      <vt:lpstr>Applications of Stacks</vt:lpstr>
      <vt:lpstr>C++ Run-Time Stack</vt:lpstr>
      <vt:lpstr>Stack as a Linked List</vt:lpstr>
      <vt:lpstr>Array-based Stack</vt:lpstr>
      <vt:lpstr>Array-based Stack (cont.)</vt:lpstr>
      <vt:lpstr>Performance and Limitations</vt:lpstr>
      <vt:lpstr>Array-based Stack in C++</vt:lpstr>
      <vt:lpstr>Example use in C++</vt:lpstr>
      <vt:lpstr>Parentheses Matching</vt:lpstr>
      <vt:lpstr>Parentheses Matching Algorithm</vt:lpstr>
      <vt:lpstr>Arithmetic Expressions</vt:lpstr>
      <vt:lpstr>Algorithm for Evaluating Expressions</vt:lpstr>
      <vt:lpstr>Algorithm on an Example Expression</vt:lpstr>
      <vt:lpstr>Computing Spans</vt:lpstr>
      <vt:lpstr>Quadratic Algorithm</vt:lpstr>
      <vt:lpstr>Computing Spans with a Stack</vt:lpstr>
      <vt:lpstr>Linear Algorithm</vt:lpstr>
      <vt:lpstr>The Queue ADT</vt:lpstr>
      <vt:lpstr>Example</vt:lpstr>
      <vt:lpstr>Applications of Queues</vt:lpstr>
      <vt:lpstr>Array-based Queue</vt:lpstr>
      <vt:lpstr>Queue Operations</vt:lpstr>
      <vt:lpstr>Queue Operations (cont.)</vt:lpstr>
      <vt:lpstr>Queue Operations (cont.)</vt:lpstr>
      <vt:lpstr>Queue Interface in C++</vt:lpstr>
      <vt:lpstr>Application: Round Robin Schedulers</vt:lpstr>
      <vt:lpstr>Breadcrumbs in a Stack</vt:lpstr>
      <vt:lpstr>Breadcrumbs in a Stack: Solution</vt:lpstr>
      <vt:lpstr>Evaluating Postfix Expression</vt:lpstr>
      <vt:lpstr>Evaluating Postfix Expression: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103</cp:revision>
  <dcterms:created xsi:type="dcterms:W3CDTF">2021-01-03T18:25:44Z</dcterms:created>
  <dcterms:modified xsi:type="dcterms:W3CDTF">2022-02-28T21:08:06Z</dcterms:modified>
</cp:coreProperties>
</file>