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329" r:id="rId3"/>
    <p:sldId id="33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ees: Introduction" id="{C45DE8C1-C8E1-4E6B-AC2A-96FF4FEFEF2F}">
          <p14:sldIdLst>
            <p14:sldId id="256"/>
            <p14:sldId id="329"/>
            <p14:sldId id="330"/>
          </p14:sldIdLst>
        </p14:section>
        <p14:section name="Rooted Trees: Concepts" id="{62637E3B-377D-4F78-B6C6-1398D73DE8CA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Binary Trees" id="{97732AFA-ABDB-489A-99FA-2D7B6BF24C7E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Tree ADT" id="{E579E664-37A0-4E09-B8F9-F1E449626F94}">
          <p14:sldIdLst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Tree Traversals" id="{7BBC8FCC-1FDC-4A0A-9BC4-8D414CC8D690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Expressions as Trees" id="{5B3B45B6-A717-4D00-BE9B-E1C1589F2940}">
          <p14:sldIdLst>
            <p14:sldId id="310"/>
            <p14:sldId id="311"/>
            <p14:sldId id="312"/>
            <p14:sldId id="313"/>
            <p14:sldId id="314"/>
          </p14:sldIdLst>
        </p14:section>
        <p14:section name="Trees as Arrays" id="{D17B7CC4-17D7-47DA-B6C2-A56B2657020C}">
          <p14:sldIdLst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Implementation as Trees" id="{43812873-4004-43AD-A7BA-0F0CBC0032A9}">
          <p14:sldIdLst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68" autoAdjust="0"/>
  </p:normalViewPr>
  <p:slideViewPr>
    <p:cSldViewPr snapToGrid="0">
      <p:cViewPr>
        <p:scale>
          <a:sx n="125" d="100"/>
          <a:sy n="125" d="100"/>
        </p:scale>
        <p:origin x="-144" y="-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10.03.2022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**Goal:**</a:t>
            </a:r>
            <a:r>
              <a:rPr lang="en-US" baseline="0" dirty="0" smtClean="0"/>
              <a:t> In this module we manipulate rooted, ordered trees regardless of any specific node ordering or other additional semantics. (Binary Search Trees and similar objects are discussed in subsequent chapter.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656076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https://mathworld.wolfram.com/RootedTree.html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number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nonisomorphic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rooted trees on n nodes.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508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notice from this Figure that nodes can have any number of children. </a:t>
            </a:r>
          </a:p>
          <a:p>
            <a:r>
              <a:rPr lang="en-US" dirty="0" smtClean="0"/>
              <a:t>Several algorithms exist that are based on trees that have specific numbers of leaves. In this discussion, however, we are going to focus on </a:t>
            </a:r>
            <a:r>
              <a:rPr lang="en-US" b="1" i="1" dirty="0" smtClean="0"/>
              <a:t>binary trees.</a:t>
            </a:r>
          </a:p>
          <a:p>
            <a:endParaRPr lang="en-US" b="1" i="1" dirty="0" smtClean="0"/>
          </a:p>
          <a:p>
            <a:r>
              <a:rPr lang="en-US" dirty="0" smtClean="0"/>
              <a:t>The number of children of a given node can be arbitrary</a:t>
            </a:r>
          </a:p>
          <a:p>
            <a:r>
              <a:rPr lang="en-US" dirty="0" smtClean="0"/>
              <a:t>Using trees may also to improve the process of searching for elements</a:t>
            </a:r>
          </a:p>
          <a:p>
            <a:r>
              <a:rPr lang="en-US" dirty="0" smtClean="0"/>
              <a:t>In order to find a particular element in a list of n elements, we have to examine all those before that element in the list</a:t>
            </a:r>
          </a:p>
          <a:p>
            <a:r>
              <a:rPr lang="en-US" dirty="0" smtClean="0"/>
              <a:t>This holds even if the list is ordered</a:t>
            </a:r>
          </a:p>
          <a:p>
            <a:r>
              <a:rPr lang="en-US" dirty="0" smtClean="0"/>
              <a:t>On the other hand, if the elements of a list are stored in a tree that is organized in a predetermined fashion, the number of elements that must be looked at can be substantially reduced</a:t>
            </a:r>
          </a:p>
          <a:p>
            <a:endParaRPr lang="en-US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461938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112938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57799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90725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05184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Successors typically do</a:t>
            </a:r>
            <a:r>
              <a:rPr lang="lv-LV" baseline="0" dirty="0" smtClean="0"/>
              <a:t> not include the node itself.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931672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27167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03580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9471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Haplogroups</a:t>
            </a:r>
            <a:r>
              <a:rPr lang="en-US" dirty="0" smtClean="0"/>
              <a:t> showing fathers</a:t>
            </a:r>
            <a:r>
              <a:rPr lang="en-US" baseline="0" dirty="0" smtClean="0"/>
              <a:t> only, or mothers only. </a:t>
            </a:r>
            <a:r>
              <a:rPr lang="lv-LV" baseline="0" dirty="0" smtClean="0"/>
              <a:t>Actual family tree is more messy as everyone has two parents. </a:t>
            </a:r>
          </a:p>
          <a:p>
            <a:r>
              <a:rPr lang="lv-LV" baseline="0" dirty="0" smtClean="0"/>
              <a:t>Directory tree is a tree only, if you carefully define the letter-drives (in Windows) and symlinks (in Linux).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Linked lists, stacks, queues are linear in form and cannot reflect hierarchically organized data</a:t>
            </a:r>
          </a:p>
          <a:p>
            <a:r>
              <a:rPr lang="en-US" baseline="0" dirty="0" smtClean="0"/>
              <a:t>To overcome these limitations, we’ll consider a new data structure, the tree</a:t>
            </a:r>
          </a:p>
          <a:p>
            <a:r>
              <a:rPr lang="en-US" baseline="0" dirty="0" smtClean="0"/>
              <a:t>Trees consist of two components, nodes and arcs (or edges)</a:t>
            </a:r>
          </a:p>
          <a:p>
            <a:r>
              <a:rPr lang="en-US" baseline="0" dirty="0" smtClean="0"/>
              <a:t>Trees are drawn with the root at the top, and “grow” down</a:t>
            </a:r>
          </a:p>
          <a:p>
            <a:r>
              <a:rPr lang="en-US" baseline="0" dirty="0" smtClean="0"/>
              <a:t>The leaves of the tree (also called terminal nodes) are at the bottom of the tree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804759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58886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47975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two</a:t>
            </a:r>
            <a:r>
              <a:rPr lang="en-US" baseline="0" dirty="0" smtClean="0"/>
              <a:t> trees are equivalent in many senses:</a:t>
            </a:r>
          </a:p>
          <a:p>
            <a:r>
              <a:rPr lang="en-US" baseline="0" dirty="0" smtClean="0"/>
              <a:t>* As isomorphic graphs (and unrooted trees)</a:t>
            </a:r>
          </a:p>
          <a:p>
            <a:r>
              <a:rPr lang="en-US" baseline="0" dirty="0" smtClean="0"/>
              <a:t>* As equal rooted unordered trees</a:t>
            </a:r>
          </a:p>
          <a:p>
            <a:r>
              <a:rPr lang="en-US" baseline="0" dirty="0" smtClean="0"/>
              <a:t>* As equal rooted ordered trees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they are not equivalent as binary trees, because sometimes the only child is the left child (and sometimes it is the right child). </a:t>
            </a:r>
          </a:p>
        </p:txBody>
      </p:sp>
    </p:spTree>
    <p:extLst>
      <p:ext uri="{BB962C8B-B14F-4D97-AF65-F5344CB8AC3E}">
        <p14:creationId xmlns:p14="http://schemas.microsoft.com/office/powerpoint/2010/main" val="314603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99555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Concepts: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**</a:t>
            </a:r>
            <a:r>
              <a:rPr lang="en-US" baseline="0" dirty="0" err="1" smtClean="0"/>
              <a:t>Pilns</a:t>
            </a:r>
            <a:r>
              <a:rPr lang="en-US" baseline="0" dirty="0" smtClean="0"/>
              <a:t> bin</a:t>
            </a:r>
            <a:r>
              <a:rPr lang="lv-LV" baseline="0" dirty="0" smtClean="0"/>
              <a:t>ārs koks** - Full binary tree.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lv-LV" baseline="0" dirty="0" smtClean="0"/>
              <a:t>**Pilnīgs bināŗs koks** - Complete binary tree.</a:t>
            </a:r>
          </a:p>
          <a:p>
            <a:r>
              <a:rPr lang="lv-LV" baseline="0" dirty="0" smtClean="0"/>
              <a:t>**Perfekts binārs koks** - Perfect binary tree. </a:t>
            </a:r>
          </a:p>
        </p:txBody>
      </p:sp>
    </p:spTree>
    <p:extLst>
      <p:ext uri="{BB962C8B-B14F-4D97-AF65-F5344CB8AC3E}">
        <p14:creationId xmlns:p14="http://schemas.microsoft.com/office/powerpoint/2010/main" val="1697254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18318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On</a:t>
            </a:r>
            <a:r>
              <a:rPr lang="lv-LV" baseline="0" dirty="0" smtClean="0"/>
              <a:t> the left side there is a full binary tree (just leaves and f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9590532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6475833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849759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Figure 6.6 shows examples of binary search trees; notice figure 6.6c is the tree from figure 6.3a, optimized.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59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49381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this implementation, the tree from figure 6.6c can be implemented using the array shown in figure 6.7.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360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number of comparisons performed during the search determines the complexity of the search</a:t>
            </a:r>
          </a:p>
          <a:p>
            <a:r>
              <a:rPr lang="en-US" dirty="0" smtClean="0"/>
              <a:t>This in turn depends on the number of nodes encountered on the path from the root to the target node</a:t>
            </a:r>
          </a:p>
          <a:p>
            <a:r>
              <a:rPr lang="en-US" dirty="0" smtClean="0"/>
              <a:t>So the complexity is the length of the path plus 1, and is influenced by the shape of the tree and location of the target</a:t>
            </a:r>
          </a:p>
          <a:p>
            <a:r>
              <a:rPr lang="en-US" dirty="0" smtClean="0"/>
              <a:t>Searching in a binary tree is quite efficient, even if it isn’t balanced</a:t>
            </a:r>
          </a:p>
          <a:p>
            <a:r>
              <a:rPr lang="en-US" dirty="0" smtClean="0"/>
              <a:t>However, this only holds for randomly created trees, as those that are highly unbalanced or elongated and resemble linear linked lists approach sequential search times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62368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97104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253648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990089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398056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854392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209002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499849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1594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Some marginal examples:</a:t>
            </a:r>
          </a:p>
          <a:p>
            <a:r>
              <a:rPr lang="en-US" baseline="0" dirty="0" smtClean="0"/>
              <a:t>* Is graph without any nodes still a tree?</a:t>
            </a:r>
          </a:p>
          <a:p>
            <a:r>
              <a:rPr lang="en-US" baseline="0" dirty="0" smtClean="0"/>
              <a:t>* Are there graphs, where the root is a leaf?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9497474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smtClean="0"/>
              <a:t>Tree traversal</a:t>
            </a:r>
            <a:r>
              <a:rPr lang="en-US" dirty="0" smtClean="0"/>
              <a:t> is the process of visiting each node in a tree data structure exactly one time</a:t>
            </a:r>
          </a:p>
          <a:p>
            <a:r>
              <a:rPr lang="en-US" dirty="0" smtClean="0"/>
              <a:t>This definition only specifies that each node is visited, but does not indicate the order of the process</a:t>
            </a:r>
          </a:p>
          <a:p>
            <a:r>
              <a:rPr lang="en-US" dirty="0" smtClean="0"/>
              <a:t>Hence, there are numerous possible traversals; in a tree of </a:t>
            </a:r>
            <a:r>
              <a:rPr lang="en-US" i="1" dirty="0" smtClean="0"/>
              <a:t>n</a:t>
            </a:r>
            <a:r>
              <a:rPr lang="en-US" dirty="0" smtClean="0"/>
              <a:t> nodes there are </a:t>
            </a:r>
            <a:r>
              <a:rPr lang="en-US" i="1" dirty="0" smtClean="0"/>
              <a:t>n</a:t>
            </a:r>
            <a:r>
              <a:rPr lang="en-US" dirty="0" smtClean="0"/>
              <a:t>! traversals</a:t>
            </a:r>
          </a:p>
          <a:p>
            <a:r>
              <a:rPr lang="en-US" dirty="0" smtClean="0"/>
              <a:t>Two especially useful traversals are </a:t>
            </a:r>
            <a:r>
              <a:rPr lang="en-US" b="1" i="1" dirty="0" smtClean="0"/>
              <a:t>depth-first traversals</a:t>
            </a:r>
            <a:r>
              <a:rPr lang="en-US" dirty="0" smtClean="0"/>
              <a:t> and </a:t>
            </a:r>
            <a:r>
              <a:rPr lang="en-US" b="1" i="1" dirty="0" smtClean="0"/>
              <a:t>breadth-first traversals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64452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77673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268592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636366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The output from the </a:t>
            </a:r>
            <a:r>
              <a:rPr lang="en-US" dirty="0" err="1" smtClean="0"/>
              <a:t>inorder</a:t>
            </a:r>
            <a:r>
              <a:rPr lang="en-US" dirty="0" smtClean="0"/>
              <a:t> traversal can be seen in figure 6.12. The individual steps labeled in the figure are described in detail on pages 226 and 227.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smtClean="0"/>
              <a:t>Depth-First Traversal (continued)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Because of the order of the recursion in the code, the V and R steps are held pending until the L step completes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This is the function of the stack, to “remember” the backtrack point, so that after a left traversal ends, the routine can back up to visit the branch point node, and then proceed to the right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dirty="0" smtClean="0"/>
              <a:t>Depth-First Traversal (continued)</a:t>
            </a:r>
          </a:p>
          <a:p>
            <a:pPr lvl="1"/>
            <a:r>
              <a:rPr lang="en-US" dirty="0" smtClean="0"/>
              <a:t>Based on earlier discussions, we want to perform the traversal in an orderly manner, so there are six possible arrangements:</a:t>
            </a:r>
          </a:p>
          <a:p>
            <a:pPr lvl="2"/>
            <a:r>
              <a:rPr lang="en-US" dirty="0" smtClean="0"/>
              <a:t>VLR, VRL, LVR, LRV, RVL, and RLV</a:t>
            </a:r>
          </a:p>
          <a:p>
            <a:pPr lvl="1"/>
            <a:r>
              <a:rPr lang="en-US" dirty="0" smtClean="0"/>
              <a:t>Generally, we follow the convention of traversing from left to right, which narrows this down to three traversals:</a:t>
            </a:r>
          </a:p>
          <a:p>
            <a:pPr lvl="2"/>
            <a:r>
              <a:rPr lang="en-US" dirty="0" smtClean="0"/>
              <a:t>VLR – known as </a:t>
            </a:r>
            <a:r>
              <a:rPr lang="en-US" b="1" i="1" dirty="0" smtClean="0"/>
              <a:t>preorder traversal</a:t>
            </a:r>
            <a:endParaRPr lang="en-US" dirty="0" smtClean="0"/>
          </a:p>
          <a:p>
            <a:pPr lvl="2"/>
            <a:r>
              <a:rPr lang="en-US" dirty="0" smtClean="0"/>
              <a:t>LVR – known as </a:t>
            </a:r>
            <a:r>
              <a:rPr lang="en-US" b="1" i="1" dirty="0" err="1" smtClean="0"/>
              <a:t>inorder</a:t>
            </a:r>
            <a:r>
              <a:rPr lang="en-US" b="1" i="1" dirty="0" smtClean="0"/>
              <a:t> traversal</a:t>
            </a:r>
            <a:endParaRPr lang="en-US" dirty="0" smtClean="0"/>
          </a:p>
          <a:p>
            <a:pPr lvl="2"/>
            <a:r>
              <a:rPr lang="en-US" dirty="0" smtClean="0"/>
              <a:t>LRV – known as </a:t>
            </a:r>
            <a:r>
              <a:rPr lang="en-US" b="1" i="1" dirty="0" err="1" smtClean="0"/>
              <a:t>postorder</a:t>
            </a:r>
            <a:r>
              <a:rPr lang="en-US" b="1" i="1" dirty="0" smtClean="0"/>
              <a:t> traversal</a:t>
            </a:r>
          </a:p>
          <a:p>
            <a:pPr lvl="1"/>
            <a:r>
              <a:rPr lang="en-US" dirty="0" smtClean="0"/>
              <a:t>These can be implemented straightforwardly, as seen in Figure 6.11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Depth-First Traversal (continued)</a:t>
            </a:r>
          </a:p>
          <a:p>
            <a:pPr lvl="1"/>
            <a:r>
              <a:rPr lang="en-US" dirty="0" smtClean="0"/>
              <a:t>Now let’s consider </a:t>
            </a:r>
            <a:r>
              <a:rPr lang="en-US" dirty="0" err="1" smtClean="0"/>
              <a:t>nonrecursive</a:t>
            </a:r>
            <a:r>
              <a:rPr lang="en-US" dirty="0" smtClean="0"/>
              <a:t> implementations of the traversal algorithms</a:t>
            </a:r>
          </a:p>
          <a:p>
            <a:pPr lvl="1"/>
            <a:r>
              <a:rPr lang="en-US" dirty="0" smtClean="0"/>
              <a:t>As we’ve learned, recursive algorithms tend to be less efficient than their </a:t>
            </a:r>
            <a:r>
              <a:rPr lang="en-US" dirty="0" err="1" smtClean="0"/>
              <a:t>nonrecursive</a:t>
            </a:r>
            <a:r>
              <a:rPr lang="en-US" dirty="0" smtClean="0"/>
              <a:t> versions</a:t>
            </a:r>
          </a:p>
          <a:p>
            <a:pPr lvl="1"/>
            <a:r>
              <a:rPr lang="en-US" dirty="0" smtClean="0"/>
              <a:t>So we need to determine if it is useful to pursue </a:t>
            </a:r>
            <a:r>
              <a:rPr lang="en-US" dirty="0" err="1" smtClean="0"/>
              <a:t>nonrecursive</a:t>
            </a:r>
            <a:r>
              <a:rPr lang="en-US" dirty="0" smtClean="0"/>
              <a:t> versions of the traversal algorithms</a:t>
            </a:r>
          </a:p>
          <a:p>
            <a:pPr lvl="1"/>
            <a:endParaRPr lang="en-US" dirty="0" smtClean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59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Stackless</a:t>
            </a:r>
            <a:r>
              <a:rPr lang="en-US" dirty="0" smtClean="0"/>
              <a:t> Depth-First Traversal: Threaded Trees</a:t>
            </a:r>
          </a:p>
          <a:p>
            <a:pPr lvl="1"/>
            <a:r>
              <a:rPr lang="en-US" dirty="0" smtClean="0"/>
              <a:t>The previous algorithms were all characterized by the use of a stack, either implicitly through the system, or explicitly in code</a:t>
            </a:r>
          </a:p>
          <a:p>
            <a:pPr lvl="1"/>
            <a:r>
              <a:rPr lang="en-US" dirty="0" smtClean="0"/>
              <a:t>In both cases, additional processing time is required to handle stack operations, and memory has to be allocated for the stack</a:t>
            </a:r>
          </a:p>
          <a:p>
            <a:pPr lvl="1"/>
            <a:r>
              <a:rPr lang="en-US" dirty="0" smtClean="0"/>
              <a:t>In extreme cases where the tree is highly skewed, this can be a serious processing concern</a:t>
            </a:r>
          </a:p>
          <a:p>
            <a:pPr lvl="1"/>
            <a:r>
              <a:rPr lang="en-US" dirty="0" smtClean="0"/>
              <a:t>A more efficient implementation can be achieved if the stack is incorporated into the design of the tree itself</a:t>
            </a:r>
          </a:p>
          <a:p>
            <a:pPr lvl="1"/>
            <a:r>
              <a:rPr lang="en-US" dirty="0" smtClean="0"/>
              <a:t>This is done by using </a:t>
            </a:r>
            <a:r>
              <a:rPr lang="en-US" b="1" i="1" dirty="0" smtClean="0"/>
              <a:t>threads</a:t>
            </a:r>
            <a:r>
              <a:rPr lang="en-US" dirty="0" smtClean="0"/>
              <a:t>, pointers to the predecessor and successor of a node based on an </a:t>
            </a:r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</a:p>
          <a:p>
            <a:pPr lvl="1"/>
            <a:r>
              <a:rPr lang="en-US" dirty="0" smtClean="0"/>
              <a:t>Trees using threads are called </a:t>
            </a:r>
            <a:r>
              <a:rPr lang="en-US" b="1" i="1" dirty="0" smtClean="0"/>
              <a:t>threaded trees</a:t>
            </a:r>
            <a:endParaRPr lang="en-US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2849064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Breadth-First Traversal</a:t>
            </a:r>
          </a:p>
          <a:p>
            <a:pPr lvl="1"/>
            <a:r>
              <a:rPr lang="en-US" dirty="0" smtClean="0"/>
              <a:t>Breadth-first traversal proceeds level-by-level from top-down or bottom-up visiting each level’s nodes left-to-right or right-to-left</a:t>
            </a:r>
          </a:p>
          <a:p>
            <a:pPr lvl="1"/>
            <a:r>
              <a:rPr lang="en-US" dirty="0" smtClean="0"/>
              <a:t>This gives us four possibilities; a top-down, left-to-right breadth-first traversal of Figure 6.6c yields 13, 10, 25, 2, 12, 20, 31, 29</a:t>
            </a:r>
          </a:p>
          <a:p>
            <a:pPr lvl="1"/>
            <a:r>
              <a:rPr lang="en-US" dirty="0" smtClean="0"/>
              <a:t>This can be easily implemented using a queue</a:t>
            </a:r>
          </a:p>
          <a:p>
            <a:pPr lvl="1"/>
            <a:r>
              <a:rPr lang="en-US" dirty="0" smtClean="0"/>
              <a:t>If we consider a top-down, left-to-right breadth-first traversal, we start by placing the root node in the queue</a:t>
            </a:r>
          </a:p>
          <a:p>
            <a:pPr lvl="1"/>
            <a:r>
              <a:rPr lang="en-US" dirty="0" smtClean="0"/>
              <a:t>We then remove the node at the front of the queue, and after visiting it, we place its children (if any) in the queue</a:t>
            </a:r>
          </a:p>
          <a:p>
            <a:pPr lvl="1"/>
            <a:r>
              <a:rPr lang="en-US" dirty="0" smtClean="0"/>
              <a:t>This is repeated until the queue is empty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9745083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Function `Label(v)`</a:t>
            </a:r>
            <a:r>
              <a:rPr lang="en-US" baseline="0" dirty="0" smtClean="0"/>
              <a:t> returns the information stored in the node `v`</a:t>
            </a:r>
            <a:r>
              <a:rPr lang="en-US" dirty="0" smtClean="0"/>
              <a:t>.</a:t>
            </a:r>
          </a:p>
          <a:p>
            <a:r>
              <a:rPr lang="en-US" dirty="0" smtClean="0"/>
              <a:t>* Function `</a:t>
            </a:r>
            <a:r>
              <a:rPr lang="lv-LV" dirty="0" smtClean="0"/>
              <a:t>ApplyOp(op, x, y)</a:t>
            </a:r>
            <a:r>
              <a:rPr lang="en-US" dirty="0" smtClean="0"/>
              <a:t>` returns the result when</a:t>
            </a:r>
            <a:r>
              <a:rPr lang="en-US" baseline="0" dirty="0" smtClean="0"/>
              <a:t> applying operation `op` to the arguments `x` and `y`.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1714236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850262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Preorder traversals produce </a:t>
            </a:r>
            <a:r>
              <a:rPr lang="en-US" b="1" i="1" dirty="0" smtClean="0"/>
              <a:t>prefix notation</a:t>
            </a:r>
            <a:r>
              <a:rPr lang="en-US" dirty="0" smtClean="0"/>
              <a:t>, where the operator precedes the operands it works on, such as in LISP</a:t>
            </a:r>
          </a:p>
          <a:p>
            <a:r>
              <a:rPr lang="en-US" dirty="0" err="1" smtClean="0"/>
              <a:t>Postorder</a:t>
            </a:r>
            <a:r>
              <a:rPr lang="en-US" dirty="0" smtClean="0"/>
              <a:t> traversals generate </a:t>
            </a:r>
            <a:r>
              <a:rPr lang="en-US" b="1" i="1" dirty="0" smtClean="0"/>
              <a:t>postfix notation</a:t>
            </a:r>
            <a:r>
              <a:rPr lang="en-US" dirty="0" smtClean="0"/>
              <a:t>, where the operator follows the operands it works on, such as in Forth</a:t>
            </a:r>
            <a:r>
              <a:rPr lang="en-US" b="1" dirty="0" smtClean="0"/>
              <a:t> </a:t>
            </a:r>
          </a:p>
          <a:p>
            <a:r>
              <a:rPr lang="en-US" dirty="0" err="1" smtClean="0"/>
              <a:t>Inorder</a:t>
            </a:r>
            <a:r>
              <a:rPr lang="en-US" dirty="0" smtClean="0"/>
              <a:t> traversals create </a:t>
            </a:r>
            <a:r>
              <a:rPr lang="en-US" b="1" i="1" dirty="0" smtClean="0"/>
              <a:t>infix notation</a:t>
            </a:r>
            <a:r>
              <a:rPr lang="en-US" dirty="0" smtClean="0"/>
              <a:t>, where the operator is in between its operands. It is the infix notation form that we are most familiar with in reading and creating expressions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06947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**Mezgls** – </a:t>
            </a:r>
            <a:r>
              <a:rPr lang="en-US" altLang="lv-LV" b="0" dirty="0" smtClean="0"/>
              <a:t>node</a:t>
            </a:r>
            <a:r>
              <a:rPr lang="lv-LV" altLang="lv-LV" b="0" dirty="0" smtClean="0"/>
              <a:t> (= virsotne/vertex)</a:t>
            </a:r>
            <a:endParaRPr lang="en-US" altLang="lv-LV" b="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**Bērns** - </a:t>
            </a:r>
            <a:r>
              <a:rPr lang="en-US" altLang="lv-LV" b="0" dirty="0" smtClean="0"/>
              <a:t>child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**Šķautne** - </a:t>
            </a:r>
            <a:r>
              <a:rPr lang="en-US" altLang="lv-LV" b="0" dirty="0" smtClean="0"/>
              <a:t>edge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**Vecāks** - </a:t>
            </a:r>
            <a:r>
              <a:rPr lang="en-US" altLang="lv-LV" b="0" dirty="0" smtClean="0"/>
              <a:t>parent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**Priekštecis** - </a:t>
            </a:r>
            <a:r>
              <a:rPr lang="en-US" altLang="lv-LV" b="0" dirty="0" smtClean="0"/>
              <a:t>ancestor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**Pēctecis** - </a:t>
            </a:r>
            <a:r>
              <a:rPr lang="en-US" altLang="lv-LV" b="0" dirty="0" smtClean="0"/>
              <a:t>descendant</a:t>
            </a:r>
            <a:endParaRPr lang="lv-LV" altLang="lv-LV" b="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**Sibs**(?)</a:t>
            </a:r>
            <a:r>
              <a:rPr lang="lv-LV" altLang="lv-LV" b="0" baseline="0" dirty="0" smtClean="0"/>
              <a:t> - sibling</a:t>
            </a:r>
            <a:endParaRPr lang="en-US" altLang="lv-LV" b="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**Ceļš** - </a:t>
            </a:r>
            <a:r>
              <a:rPr lang="en-US" altLang="lv-LV" b="0" dirty="0" smtClean="0"/>
              <a:t>path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**Dziļums** - </a:t>
            </a:r>
            <a:r>
              <a:rPr lang="en-US" altLang="lv-LV" b="0" dirty="0" smtClean="0"/>
              <a:t>depth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**Augstums** - </a:t>
            </a:r>
            <a:r>
              <a:rPr lang="en-US" altLang="lv-LV" b="0" dirty="0" smtClean="0"/>
              <a:t>height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**Līmenis** - </a:t>
            </a:r>
            <a:r>
              <a:rPr lang="en-US" altLang="lv-LV" b="0" dirty="0" smtClean="0"/>
              <a:t>level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**Lapa** - </a:t>
            </a:r>
            <a:r>
              <a:rPr lang="en-US" altLang="lv-LV" b="0" dirty="0" smtClean="0"/>
              <a:t>leaf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**Iekšējs mezgls** - </a:t>
            </a:r>
            <a:r>
              <a:rPr lang="en-US" altLang="lv-LV" b="0" dirty="0" smtClean="0"/>
              <a:t>internal node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**Apakškoks** - </a:t>
            </a:r>
            <a:r>
              <a:rPr lang="en-US" altLang="lv-LV" b="0" dirty="0" smtClean="0"/>
              <a:t>subtree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37232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785971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Is there any advantage of leaving the first element empty? (Some arithmetic of parent/children</a:t>
            </a:r>
            <a:r>
              <a:rPr lang="lv-LV" baseline="0" dirty="0" smtClean="0"/>
              <a:t> finding is a bit easier, but it only affects very few C++ methods.)</a:t>
            </a:r>
          </a:p>
          <a:p>
            <a:endParaRPr lang="lv-LV" baseline="0" dirty="0" smtClean="0"/>
          </a:p>
          <a:p>
            <a:r>
              <a:rPr lang="lv-LV" baseline="0" dirty="0" smtClean="0"/>
              <a:t>If the height of the tree changes, it has to allocate twice as many slots in an array.</a:t>
            </a:r>
          </a:p>
          <a:p>
            <a:r>
              <a:rPr lang="lv-LV" baseline="0" dirty="0" smtClean="0"/>
              <a:t>* For near-perfect (or simply naturally growing) trees this happens infrequently, and occasionally we can spend linear time on copying arrays.</a:t>
            </a:r>
          </a:p>
          <a:p>
            <a:r>
              <a:rPr lang="lv-LV" baseline="0" dirty="0" smtClean="0"/>
              <a:t>* For very skinny trees, new levels may appear very frequently (and eventually lead to exponential waste of memory). In such cases arrays are clearly inefficient (and pointers are preferred).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3199872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983706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297782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910516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This picture</a:t>
            </a:r>
            <a:r>
              <a:rPr lang="lv-LV" baseline="0" dirty="0" smtClean="0"/>
              <a:t> shows storing a skinny tree in an array (gaps between the nodes grow exponentially).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2973372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960774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392996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897335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1142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Why</a:t>
            </a:r>
            <a:r>
              <a:rPr lang="en-US" baseline="0" dirty="0" smtClean="0"/>
              <a:t> is it convenient to have completely empty binary trees?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 Can the left or the right subtree be empty?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032160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13918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692513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7226001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04109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03406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95246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As soon as the root is selected,</a:t>
            </a:r>
            <a:r>
              <a:rPr lang="lv-LV" baseline="0" dirty="0" smtClean="0"/>
              <a:t> we imagine that tree *hangs* from that root vertex; therefore all the parent-child relationships become defined.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63860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10.03.2022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10.03.2022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10.03.2022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10.03.2022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10.03.2022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10.03.2022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10.03.2022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10.03.2022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10.03.2022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10.03.2022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10.03.2022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10.03.2022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RootedTre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en-US" altLang="lv-LV" dirty="0">
                <a:ea typeface="ＭＳ Ｐゴシック" panose="020B0600070205080204" pitchFamily="34" charset="-128"/>
              </a:rPr>
              <a:t>: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lv-LV" altLang="lv-LV" dirty="0" smtClean="0">
                <a:ea typeface="ＭＳ Ｐゴシック" panose="020B0600070205080204" pitchFamily="34" charset="-128"/>
              </a:rPr>
              <a:t>Trees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, Binary Search Trees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Trees (incl. rooted and ordered)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Binary Trees, and Binary Search Trees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Searching a Binary Search Tree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Implementing Binary Trees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Insertion and deletion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Tree Traversal and Expression Trees</a:t>
            </a:r>
          </a:p>
          <a:p>
            <a:pPr marL="457200" indent="-457200" algn="l" eaLnBrk="1" hangingPunct="1">
              <a:buFont typeface="+mj-lt"/>
              <a:buAutoNum type="arabicPeriod"/>
            </a:pP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558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Edges in Unrooted and Rooted Trees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lv-LV" altLang="lv-LV" sz="2400" dirty="0">
                <a:solidFill>
                  <a:srgbClr val="43B02A"/>
                </a:solidFill>
                <a:latin typeface="Comic Sans MS" panose="030F0702030302020204" pitchFamily="66" charset="0"/>
              </a:rPr>
              <a:t>Edges</a:t>
            </a:r>
            <a:endParaRPr lang="en-US" altLang="lv-LV" sz="2400" dirty="0">
              <a:solidFill>
                <a:srgbClr val="43B02A"/>
              </a:solidFill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 a </a:t>
            </a:r>
            <a:r>
              <a:rPr lang="lv-LV" altLang="lv-LV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general tree</a:t>
            </a:r>
            <a: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an edge is undirected (2-way) link between two nodes.</a:t>
            </a:r>
            <a:b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 a </a:t>
            </a:r>
            <a:r>
              <a:rPr lang="lv-LV" altLang="lv-LV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rooted tree</a:t>
            </a:r>
            <a: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any edge is on </a:t>
            </a:r>
            <a:r>
              <a:rPr lang="en-US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downward path from </a:t>
            </a:r>
            <a:r>
              <a:rPr lang="en-US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</a:t>
            </a:r>
            <a: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root to some other node.</a:t>
            </a:r>
            <a:endParaRPr lang="en-US" altLang="lv-LV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652000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0B28B3-FC57-4F7E-ABE6-AB1B9D01B578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lv-LV" altLang="lv-LV" sz="1400"/>
          </a:p>
        </p:txBody>
      </p:sp>
      <p:sp>
        <p:nvSpPr>
          <p:cNvPr id="11268" name="Oval 3"/>
          <p:cNvSpPr>
            <a:spLocks noChangeArrowheads="1"/>
          </p:cNvSpPr>
          <p:nvPr/>
        </p:nvSpPr>
        <p:spPr bwMode="auto">
          <a:xfrm>
            <a:off x="80010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8686800" y="3886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94488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80010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107442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95250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6705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7391400" y="3886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76" name="Oval 11"/>
          <p:cNvSpPr>
            <a:spLocks noChangeArrowheads="1"/>
          </p:cNvSpPr>
          <p:nvPr/>
        </p:nvSpPr>
        <p:spPr bwMode="auto">
          <a:xfrm>
            <a:off x="10134600" y="3810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 flipH="1">
            <a:off x="7239000" y="2590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>
            <a:off x="8610600" y="2590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79" name="Line 14"/>
          <p:cNvSpPr>
            <a:spLocks noChangeShapeType="1"/>
          </p:cNvSpPr>
          <p:nvPr/>
        </p:nvSpPr>
        <p:spPr bwMode="auto">
          <a:xfrm>
            <a:off x="7162800" y="3505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0" name="Line 15"/>
          <p:cNvSpPr>
            <a:spLocks noChangeShapeType="1"/>
          </p:cNvSpPr>
          <p:nvPr/>
        </p:nvSpPr>
        <p:spPr bwMode="auto">
          <a:xfrm flipH="1">
            <a:off x="9144000" y="3505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1" name="Line 16"/>
          <p:cNvSpPr>
            <a:spLocks noChangeShapeType="1"/>
          </p:cNvSpPr>
          <p:nvPr/>
        </p:nvSpPr>
        <p:spPr bwMode="auto">
          <a:xfrm>
            <a:off x="9982200" y="3505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2" name="Line 17"/>
          <p:cNvSpPr>
            <a:spLocks noChangeShapeType="1"/>
          </p:cNvSpPr>
          <p:nvPr/>
        </p:nvSpPr>
        <p:spPr bwMode="auto">
          <a:xfrm flipH="1">
            <a:off x="8458200" y="4495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 flipH="1">
            <a:off x="9982200" y="4343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4" name="Line 19"/>
          <p:cNvSpPr>
            <a:spLocks noChangeShapeType="1"/>
          </p:cNvSpPr>
          <p:nvPr/>
        </p:nvSpPr>
        <p:spPr bwMode="auto">
          <a:xfrm>
            <a:off x="105918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5" name="Text Box 20"/>
          <p:cNvSpPr txBox="1">
            <a:spLocks noChangeArrowheads="1"/>
          </p:cNvSpPr>
          <p:nvPr/>
        </p:nvSpPr>
        <p:spPr bwMode="auto">
          <a:xfrm>
            <a:off x="8077201" y="2209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A</a:t>
            </a:r>
          </a:p>
        </p:txBody>
      </p:sp>
      <p:sp>
        <p:nvSpPr>
          <p:cNvPr id="11286" name="Text Box 21"/>
          <p:cNvSpPr txBox="1">
            <a:spLocks noChangeArrowheads="1"/>
          </p:cNvSpPr>
          <p:nvPr/>
        </p:nvSpPr>
        <p:spPr bwMode="auto">
          <a:xfrm>
            <a:off x="6781800" y="3048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B</a:t>
            </a:r>
          </a:p>
        </p:txBody>
      </p:sp>
      <p:sp>
        <p:nvSpPr>
          <p:cNvPr id="11287" name="Text Box 22"/>
          <p:cNvSpPr txBox="1">
            <a:spLocks noChangeArrowheads="1"/>
          </p:cNvSpPr>
          <p:nvPr/>
        </p:nvSpPr>
        <p:spPr bwMode="auto">
          <a:xfrm>
            <a:off x="9525000" y="3048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C</a:t>
            </a:r>
          </a:p>
        </p:txBody>
      </p:sp>
      <p:sp>
        <p:nvSpPr>
          <p:cNvPr id="11288" name="Text Box 23"/>
          <p:cNvSpPr txBox="1">
            <a:spLocks noChangeArrowheads="1"/>
          </p:cNvSpPr>
          <p:nvPr/>
        </p:nvSpPr>
        <p:spPr bwMode="auto">
          <a:xfrm>
            <a:off x="7467601" y="3962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D</a:t>
            </a:r>
          </a:p>
        </p:txBody>
      </p:sp>
      <p:sp>
        <p:nvSpPr>
          <p:cNvPr id="11289" name="Text Box 24"/>
          <p:cNvSpPr txBox="1">
            <a:spLocks noChangeArrowheads="1"/>
          </p:cNvSpPr>
          <p:nvPr/>
        </p:nvSpPr>
        <p:spPr bwMode="auto">
          <a:xfrm>
            <a:off x="8763000" y="39624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E</a:t>
            </a:r>
          </a:p>
        </p:txBody>
      </p:sp>
      <p:sp>
        <p:nvSpPr>
          <p:cNvPr id="11290" name="Text Box 25"/>
          <p:cNvSpPr txBox="1">
            <a:spLocks noChangeArrowheads="1"/>
          </p:cNvSpPr>
          <p:nvPr/>
        </p:nvSpPr>
        <p:spPr bwMode="auto">
          <a:xfrm>
            <a:off x="10287001" y="3886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F</a:t>
            </a:r>
          </a:p>
        </p:txBody>
      </p:sp>
      <p:sp>
        <p:nvSpPr>
          <p:cNvPr id="11291" name="Text Box 26"/>
          <p:cNvSpPr txBox="1">
            <a:spLocks noChangeArrowheads="1"/>
          </p:cNvSpPr>
          <p:nvPr/>
        </p:nvSpPr>
        <p:spPr bwMode="auto">
          <a:xfrm>
            <a:off x="8153401" y="5029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G</a:t>
            </a:r>
          </a:p>
        </p:txBody>
      </p:sp>
      <p:sp>
        <p:nvSpPr>
          <p:cNvPr id="11292" name="Text Box 27"/>
          <p:cNvSpPr txBox="1">
            <a:spLocks noChangeArrowheads="1"/>
          </p:cNvSpPr>
          <p:nvPr/>
        </p:nvSpPr>
        <p:spPr bwMode="auto">
          <a:xfrm>
            <a:off x="9601201" y="5029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H</a:t>
            </a:r>
          </a:p>
        </p:txBody>
      </p:sp>
      <p:sp>
        <p:nvSpPr>
          <p:cNvPr id="11293" name="Text Box 28"/>
          <p:cNvSpPr txBox="1">
            <a:spLocks noChangeArrowheads="1"/>
          </p:cNvSpPr>
          <p:nvPr/>
        </p:nvSpPr>
        <p:spPr bwMode="auto">
          <a:xfrm>
            <a:off x="10896600" y="50292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710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Parents and </a:t>
            </a:r>
            <a:r>
              <a:rPr lang="lv-LV" altLang="lv-LV" dirty="0" smtClean="0"/>
              <a:t>Children</a:t>
            </a:r>
            <a:endParaRPr lang="en-US" altLang="lv-LV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8437886" y="1858252"/>
            <a:ext cx="3129842" cy="2319590"/>
            <a:chOff x="6781800" y="1828800"/>
            <a:chExt cx="4648200" cy="3444875"/>
          </a:xfrm>
        </p:grpSpPr>
        <p:sp>
          <p:nvSpPr>
            <p:cNvPr id="221187" name="Line 3"/>
            <p:cNvSpPr>
              <a:spLocks noChangeShapeType="1"/>
            </p:cNvSpPr>
            <p:nvPr/>
          </p:nvSpPr>
          <p:spPr bwMode="auto">
            <a:xfrm flipH="1">
              <a:off x="7315200" y="22860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21188" name="Line 4"/>
            <p:cNvSpPr>
              <a:spLocks noChangeShapeType="1"/>
            </p:cNvSpPr>
            <p:nvPr/>
          </p:nvSpPr>
          <p:spPr bwMode="auto">
            <a:xfrm>
              <a:off x="8686800" y="22860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21189" name="Line 5"/>
            <p:cNvSpPr>
              <a:spLocks noChangeShapeType="1"/>
            </p:cNvSpPr>
            <p:nvPr/>
          </p:nvSpPr>
          <p:spPr bwMode="auto">
            <a:xfrm>
              <a:off x="72390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21190" name="Line 6"/>
            <p:cNvSpPr>
              <a:spLocks noChangeShapeType="1"/>
            </p:cNvSpPr>
            <p:nvPr/>
          </p:nvSpPr>
          <p:spPr bwMode="auto">
            <a:xfrm flipH="1">
              <a:off x="92202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21191" name="Line 7"/>
            <p:cNvSpPr>
              <a:spLocks noChangeShapeType="1"/>
            </p:cNvSpPr>
            <p:nvPr/>
          </p:nvSpPr>
          <p:spPr bwMode="auto">
            <a:xfrm flipH="1">
              <a:off x="8534400" y="41910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21192" name="Line 8"/>
            <p:cNvSpPr>
              <a:spLocks noChangeShapeType="1"/>
            </p:cNvSpPr>
            <p:nvPr/>
          </p:nvSpPr>
          <p:spPr bwMode="auto">
            <a:xfrm flipH="1">
              <a:off x="10058400" y="4038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21193" name="Line 9"/>
            <p:cNvSpPr>
              <a:spLocks noChangeShapeType="1"/>
            </p:cNvSpPr>
            <p:nvPr/>
          </p:nvSpPr>
          <p:spPr bwMode="auto">
            <a:xfrm>
              <a:off x="10668000" y="40386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grpSp>
          <p:nvGrpSpPr>
            <p:cNvPr id="12299" name="Group 10"/>
            <p:cNvGrpSpPr>
              <a:grpSpLocks/>
            </p:cNvGrpSpPr>
            <p:nvPr/>
          </p:nvGrpSpPr>
          <p:grpSpPr bwMode="auto">
            <a:xfrm>
              <a:off x="8077200" y="1828800"/>
              <a:ext cx="609600" cy="625475"/>
              <a:chOff x="3216" y="1152"/>
              <a:chExt cx="384" cy="394"/>
            </a:xfrm>
            <a:solidFill>
              <a:srgbClr val="C0C0C0"/>
            </a:solidFill>
          </p:grpSpPr>
          <p:sp>
            <p:nvSpPr>
              <p:cNvPr id="12327" name="Oval 11"/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384" cy="38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28" name="Text Box 12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329" cy="34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/>
                  <a:t>A</a:t>
                </a:r>
              </a:p>
            </p:txBody>
          </p:sp>
        </p:grpSp>
        <p:grpSp>
          <p:nvGrpSpPr>
            <p:cNvPr id="221197" name="Group 13"/>
            <p:cNvGrpSpPr>
              <a:grpSpLocks/>
            </p:cNvGrpSpPr>
            <p:nvPr/>
          </p:nvGrpSpPr>
          <p:grpSpPr bwMode="auto">
            <a:xfrm>
              <a:off x="6781800" y="2667000"/>
              <a:ext cx="609600" cy="625475"/>
              <a:chOff x="2400" y="1680"/>
              <a:chExt cx="384" cy="394"/>
            </a:xfrm>
          </p:grpSpPr>
          <p:sp>
            <p:nvSpPr>
              <p:cNvPr id="12325" name="Oval 14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26" name="Text Box 15"/>
              <p:cNvSpPr txBox="1">
                <a:spLocks noChangeArrowheads="1"/>
              </p:cNvSpPr>
              <p:nvPr/>
            </p:nvSpPr>
            <p:spPr bwMode="auto">
              <a:xfrm>
                <a:off x="2448" y="1728"/>
                <a:ext cx="317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/>
                  <a:t>B</a:t>
                </a:r>
              </a:p>
            </p:txBody>
          </p:sp>
        </p:grpSp>
        <p:grpSp>
          <p:nvGrpSpPr>
            <p:cNvPr id="221200" name="Group 16"/>
            <p:cNvGrpSpPr>
              <a:grpSpLocks/>
            </p:cNvGrpSpPr>
            <p:nvPr/>
          </p:nvGrpSpPr>
          <p:grpSpPr bwMode="auto">
            <a:xfrm>
              <a:off x="9525000" y="2667000"/>
              <a:ext cx="609600" cy="625475"/>
              <a:chOff x="4128" y="1680"/>
              <a:chExt cx="384" cy="394"/>
            </a:xfrm>
            <a:solidFill>
              <a:srgbClr val="C0C0C0"/>
            </a:solidFill>
          </p:grpSpPr>
          <p:sp>
            <p:nvSpPr>
              <p:cNvPr id="12323" name="Oval 17"/>
              <p:cNvSpPr>
                <a:spLocks noChangeArrowheads="1"/>
              </p:cNvSpPr>
              <p:nvPr/>
            </p:nvSpPr>
            <p:spPr bwMode="auto">
              <a:xfrm>
                <a:off x="4128" y="1680"/>
                <a:ext cx="384" cy="38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24" name="Text Box 18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317" cy="34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C</a:t>
                </a:r>
              </a:p>
            </p:txBody>
          </p:sp>
        </p:grpSp>
        <p:grpSp>
          <p:nvGrpSpPr>
            <p:cNvPr id="221203" name="Group 19"/>
            <p:cNvGrpSpPr>
              <a:grpSpLocks/>
            </p:cNvGrpSpPr>
            <p:nvPr/>
          </p:nvGrpSpPr>
          <p:grpSpPr bwMode="auto">
            <a:xfrm>
              <a:off x="7467600" y="3581400"/>
              <a:ext cx="609600" cy="625475"/>
              <a:chOff x="2832" y="2256"/>
              <a:chExt cx="384" cy="394"/>
            </a:xfrm>
          </p:grpSpPr>
          <p:sp>
            <p:nvSpPr>
              <p:cNvPr id="12321" name="Oval 20"/>
              <p:cNvSpPr>
                <a:spLocks noChangeArrowheads="1"/>
              </p:cNvSpPr>
              <p:nvPr/>
            </p:nvSpPr>
            <p:spPr bwMode="auto">
              <a:xfrm>
                <a:off x="2832" y="2256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22" name="Text Box 21"/>
              <p:cNvSpPr txBox="1">
                <a:spLocks noChangeArrowheads="1"/>
              </p:cNvSpPr>
              <p:nvPr/>
            </p:nvSpPr>
            <p:spPr bwMode="auto">
              <a:xfrm>
                <a:off x="2880" y="2304"/>
                <a:ext cx="329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/>
                  <a:t>D</a:t>
                </a:r>
              </a:p>
            </p:txBody>
          </p:sp>
        </p:grpSp>
        <p:grpSp>
          <p:nvGrpSpPr>
            <p:cNvPr id="221206" name="Group 22"/>
            <p:cNvGrpSpPr>
              <a:grpSpLocks/>
            </p:cNvGrpSpPr>
            <p:nvPr/>
          </p:nvGrpSpPr>
          <p:grpSpPr bwMode="auto">
            <a:xfrm>
              <a:off x="8763000" y="3581400"/>
              <a:ext cx="609600" cy="625475"/>
              <a:chOff x="3648" y="2256"/>
              <a:chExt cx="384" cy="394"/>
            </a:xfrm>
          </p:grpSpPr>
          <p:sp>
            <p:nvSpPr>
              <p:cNvPr id="12319" name="Oval 23"/>
              <p:cNvSpPr>
                <a:spLocks noChangeArrowheads="1"/>
              </p:cNvSpPr>
              <p:nvPr/>
            </p:nvSpPr>
            <p:spPr bwMode="auto">
              <a:xfrm>
                <a:off x="3648" y="2256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20" name="Text Box 24"/>
              <p:cNvSpPr txBox="1">
                <a:spLocks noChangeArrowheads="1"/>
              </p:cNvSpPr>
              <p:nvPr/>
            </p:nvSpPr>
            <p:spPr bwMode="auto">
              <a:xfrm>
                <a:off x="3696" y="2304"/>
                <a:ext cx="305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/>
                  <a:t>E</a:t>
                </a:r>
              </a:p>
            </p:txBody>
          </p:sp>
        </p:grpSp>
        <p:sp>
          <p:nvSpPr>
            <p:cNvPr id="221209" name="Line 25"/>
            <p:cNvSpPr>
              <a:spLocks noChangeShapeType="1"/>
            </p:cNvSpPr>
            <p:nvPr/>
          </p:nvSpPr>
          <p:spPr bwMode="auto">
            <a:xfrm>
              <a:off x="10058400" y="3200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grpSp>
          <p:nvGrpSpPr>
            <p:cNvPr id="221210" name="Group 26"/>
            <p:cNvGrpSpPr>
              <a:grpSpLocks/>
            </p:cNvGrpSpPr>
            <p:nvPr/>
          </p:nvGrpSpPr>
          <p:grpSpPr bwMode="auto">
            <a:xfrm>
              <a:off x="10210806" y="3505200"/>
              <a:ext cx="617538" cy="625475"/>
              <a:chOff x="4560" y="2208"/>
              <a:chExt cx="389" cy="394"/>
            </a:xfrm>
          </p:grpSpPr>
          <p:sp>
            <p:nvSpPr>
              <p:cNvPr id="12317" name="Oval 27"/>
              <p:cNvSpPr>
                <a:spLocks noChangeArrowheads="1"/>
              </p:cNvSpPr>
              <p:nvPr/>
            </p:nvSpPr>
            <p:spPr bwMode="auto">
              <a:xfrm>
                <a:off x="4560" y="220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18" name="Text Box 28"/>
              <p:cNvSpPr txBox="1">
                <a:spLocks noChangeArrowheads="1"/>
              </p:cNvSpPr>
              <p:nvPr/>
            </p:nvSpPr>
            <p:spPr bwMode="auto">
              <a:xfrm>
                <a:off x="4656" y="2256"/>
                <a:ext cx="293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/>
                  <a:t>F</a:t>
                </a:r>
              </a:p>
            </p:txBody>
          </p:sp>
        </p:grpSp>
        <p:grpSp>
          <p:nvGrpSpPr>
            <p:cNvPr id="221213" name="Group 29"/>
            <p:cNvGrpSpPr>
              <a:grpSpLocks/>
            </p:cNvGrpSpPr>
            <p:nvPr/>
          </p:nvGrpSpPr>
          <p:grpSpPr bwMode="auto">
            <a:xfrm>
              <a:off x="8077204" y="4648200"/>
              <a:ext cx="674688" cy="625475"/>
              <a:chOff x="3216" y="2928"/>
              <a:chExt cx="425" cy="394"/>
            </a:xfrm>
          </p:grpSpPr>
          <p:sp>
            <p:nvSpPr>
              <p:cNvPr id="12315" name="Oval 30"/>
              <p:cNvSpPr>
                <a:spLocks noChangeArrowheads="1"/>
              </p:cNvSpPr>
              <p:nvPr/>
            </p:nvSpPr>
            <p:spPr bwMode="auto">
              <a:xfrm>
                <a:off x="3216" y="292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16" name="Text Box 31"/>
              <p:cNvSpPr txBox="1">
                <a:spLocks noChangeArrowheads="1"/>
              </p:cNvSpPr>
              <p:nvPr/>
            </p:nvSpPr>
            <p:spPr bwMode="auto">
              <a:xfrm>
                <a:off x="3312" y="2976"/>
                <a:ext cx="329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/>
                  <a:t>G</a:t>
                </a:r>
              </a:p>
            </p:txBody>
          </p:sp>
        </p:grpSp>
        <p:grpSp>
          <p:nvGrpSpPr>
            <p:cNvPr id="221216" name="Group 32"/>
            <p:cNvGrpSpPr>
              <a:grpSpLocks/>
            </p:cNvGrpSpPr>
            <p:nvPr/>
          </p:nvGrpSpPr>
          <p:grpSpPr bwMode="auto">
            <a:xfrm>
              <a:off x="9601200" y="4648200"/>
              <a:ext cx="609600" cy="625475"/>
              <a:chOff x="4176" y="2928"/>
              <a:chExt cx="384" cy="394"/>
            </a:xfrm>
          </p:grpSpPr>
          <p:sp>
            <p:nvSpPr>
              <p:cNvPr id="12313" name="Oval 3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14" name="Text Box 34"/>
              <p:cNvSpPr txBox="1">
                <a:spLocks noChangeArrowheads="1"/>
              </p:cNvSpPr>
              <p:nvPr/>
            </p:nvSpPr>
            <p:spPr bwMode="auto">
              <a:xfrm>
                <a:off x="4224" y="2976"/>
                <a:ext cx="329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/>
                  <a:t>H</a:t>
                </a:r>
              </a:p>
            </p:txBody>
          </p:sp>
        </p:grpSp>
        <p:grpSp>
          <p:nvGrpSpPr>
            <p:cNvPr id="221219" name="Group 35"/>
            <p:cNvGrpSpPr>
              <a:grpSpLocks/>
            </p:cNvGrpSpPr>
            <p:nvPr/>
          </p:nvGrpSpPr>
          <p:grpSpPr bwMode="auto">
            <a:xfrm>
              <a:off x="10820400" y="4648200"/>
              <a:ext cx="609600" cy="625475"/>
              <a:chOff x="4944" y="2928"/>
              <a:chExt cx="384" cy="394"/>
            </a:xfrm>
          </p:grpSpPr>
          <p:sp>
            <p:nvSpPr>
              <p:cNvPr id="12311" name="Oval 36"/>
              <p:cNvSpPr>
                <a:spLocks noChangeArrowheads="1"/>
              </p:cNvSpPr>
              <p:nvPr/>
            </p:nvSpPr>
            <p:spPr bwMode="auto">
              <a:xfrm>
                <a:off x="4944" y="292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12" name="Text Box 37"/>
              <p:cNvSpPr txBox="1">
                <a:spLocks noChangeArrowheads="1"/>
              </p:cNvSpPr>
              <p:nvPr/>
            </p:nvSpPr>
            <p:spPr bwMode="auto">
              <a:xfrm>
                <a:off x="5040" y="2976"/>
                <a:ext cx="245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/>
                  <a:t>I</a:t>
                </a:r>
              </a:p>
            </p:txBody>
          </p:sp>
        </p:grpSp>
      </p:grp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1171999" y="1698248"/>
            <a:ext cx="530500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lv-LV" sz="2400" b="1" dirty="0" smtClean="0">
                <a:latin typeface="+mj-lt"/>
              </a:rPr>
              <a:t>Questions:</a:t>
            </a:r>
          </a:p>
          <a:p>
            <a:pPr marL="342900" indent="-342900">
              <a:spcBef>
                <a:spcPct val="0"/>
              </a:spcBef>
            </a:pPr>
            <a:r>
              <a:rPr lang="lv-LV" altLang="lv-LV" sz="2400" dirty="0" smtClean="0">
                <a:latin typeface="+mj-lt"/>
              </a:rPr>
              <a:t>What are the children of node A?</a:t>
            </a:r>
          </a:p>
          <a:p>
            <a:pPr marL="342900" indent="-342900">
              <a:spcBef>
                <a:spcPct val="0"/>
              </a:spcBef>
            </a:pPr>
            <a:r>
              <a:rPr lang="en-US" altLang="lv-LV" sz="2400" dirty="0" smtClean="0">
                <a:latin typeface="+mj-lt"/>
              </a:rPr>
              <a:t>List the children of nodes B and</a:t>
            </a:r>
            <a:r>
              <a:rPr lang="lv-LV" altLang="lv-LV" sz="2400" dirty="0" smtClean="0">
                <a:latin typeface="+mj-lt"/>
              </a:rPr>
              <a:t> C</a:t>
            </a:r>
            <a:r>
              <a:rPr lang="en-US" altLang="lv-LV" sz="2400" dirty="0" smtClean="0">
                <a:latin typeface="+mj-lt"/>
              </a:rPr>
              <a:t>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lv-LV" sz="2400" dirty="0" smtClean="0">
                <a:latin typeface="+mj-lt"/>
              </a:rPr>
              <a:t>What are the parents of E and H?</a:t>
            </a:r>
            <a:endParaRPr lang="lv-LV" altLang="lv-LV" sz="2400" dirty="0" smtClean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endParaRPr lang="lv-LV" altLang="lv-LV" sz="2400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lv-LV" sz="2400" dirty="0" smtClean="0">
                <a:latin typeface="+mj-lt"/>
              </a:rPr>
              <a:t>Do your answers change, if the root of the tree moves from A to E? </a:t>
            </a:r>
            <a:endParaRPr lang="en-US" altLang="lv-LV" sz="2400" dirty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22629" y="3908673"/>
            <a:ext cx="3202093" cy="2364079"/>
            <a:chOff x="3276600" y="1828800"/>
            <a:chExt cx="4648200" cy="3431727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4572000" y="1828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5257800" y="3581400"/>
              <a:ext cx="6096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6019800" y="2667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45720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73152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6096000" y="4648200"/>
              <a:ext cx="6096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7" name="Oval 11"/>
            <p:cNvSpPr>
              <a:spLocks noChangeArrowheads="1"/>
            </p:cNvSpPr>
            <p:nvPr/>
          </p:nvSpPr>
          <p:spPr bwMode="auto">
            <a:xfrm>
              <a:off x="3276600" y="2667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8" name="Oval 12"/>
            <p:cNvSpPr>
              <a:spLocks noChangeArrowheads="1"/>
            </p:cNvSpPr>
            <p:nvPr/>
          </p:nvSpPr>
          <p:spPr bwMode="auto">
            <a:xfrm>
              <a:off x="39624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9" name="Oval 13"/>
            <p:cNvSpPr>
              <a:spLocks noChangeArrowheads="1"/>
            </p:cNvSpPr>
            <p:nvPr/>
          </p:nvSpPr>
          <p:spPr bwMode="auto">
            <a:xfrm>
              <a:off x="6705600" y="3505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 flipH="1">
              <a:off x="3810000" y="22860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1" name="Line 15"/>
            <p:cNvSpPr>
              <a:spLocks noChangeShapeType="1"/>
            </p:cNvSpPr>
            <p:nvPr/>
          </p:nvSpPr>
          <p:spPr bwMode="auto">
            <a:xfrm>
              <a:off x="5181600" y="22860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37338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 flipH="1">
              <a:off x="57150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6553200" y="3200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 flipH="1">
              <a:off x="5029200" y="41910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6" name="Line 20"/>
            <p:cNvSpPr>
              <a:spLocks noChangeShapeType="1"/>
            </p:cNvSpPr>
            <p:nvPr/>
          </p:nvSpPr>
          <p:spPr bwMode="auto">
            <a:xfrm flipH="1">
              <a:off x="6553200" y="4038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7" name="Line 21"/>
            <p:cNvSpPr>
              <a:spLocks noChangeShapeType="1"/>
            </p:cNvSpPr>
            <p:nvPr/>
          </p:nvSpPr>
          <p:spPr bwMode="auto">
            <a:xfrm>
              <a:off x="7162800" y="40386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8" name="Text Box 22"/>
            <p:cNvSpPr txBox="1">
              <a:spLocks noChangeArrowheads="1"/>
            </p:cNvSpPr>
            <p:nvPr/>
          </p:nvSpPr>
          <p:spPr bwMode="auto">
            <a:xfrm>
              <a:off x="4648202" y="1905000"/>
              <a:ext cx="510065" cy="536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59" name="Text Box 23"/>
            <p:cNvSpPr txBox="1">
              <a:spLocks noChangeArrowheads="1"/>
            </p:cNvSpPr>
            <p:nvPr/>
          </p:nvSpPr>
          <p:spPr bwMode="auto">
            <a:xfrm>
              <a:off x="3352800" y="2743200"/>
              <a:ext cx="491449" cy="536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60" name="Text Box 24"/>
            <p:cNvSpPr txBox="1">
              <a:spLocks noChangeArrowheads="1"/>
            </p:cNvSpPr>
            <p:nvPr/>
          </p:nvSpPr>
          <p:spPr bwMode="auto">
            <a:xfrm>
              <a:off x="6096000" y="2743200"/>
              <a:ext cx="491449" cy="536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 dirty="0"/>
                <a:t>C</a:t>
              </a:r>
            </a:p>
          </p:txBody>
        </p:sp>
        <p:sp>
          <p:nvSpPr>
            <p:cNvPr id="61" name="Text Box 25"/>
            <p:cNvSpPr txBox="1">
              <a:spLocks noChangeArrowheads="1"/>
            </p:cNvSpPr>
            <p:nvPr/>
          </p:nvSpPr>
          <p:spPr bwMode="auto">
            <a:xfrm>
              <a:off x="4038601" y="3657600"/>
              <a:ext cx="510065" cy="536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62" name="Text Box 26"/>
            <p:cNvSpPr txBox="1">
              <a:spLocks noChangeArrowheads="1"/>
            </p:cNvSpPr>
            <p:nvPr/>
          </p:nvSpPr>
          <p:spPr bwMode="auto">
            <a:xfrm>
              <a:off x="5334000" y="3657600"/>
              <a:ext cx="472834" cy="53612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auto">
            <a:xfrm>
              <a:off x="6846887" y="3579256"/>
              <a:ext cx="454218" cy="536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64" name="Text Box 28"/>
            <p:cNvSpPr txBox="1">
              <a:spLocks noChangeArrowheads="1"/>
            </p:cNvSpPr>
            <p:nvPr/>
          </p:nvSpPr>
          <p:spPr bwMode="auto">
            <a:xfrm>
              <a:off x="4724401" y="4724400"/>
              <a:ext cx="510065" cy="536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65" name="Text Box 29"/>
            <p:cNvSpPr txBox="1">
              <a:spLocks noChangeArrowheads="1"/>
            </p:cNvSpPr>
            <p:nvPr/>
          </p:nvSpPr>
          <p:spPr bwMode="auto">
            <a:xfrm>
              <a:off x="6172201" y="4724400"/>
              <a:ext cx="510065" cy="53612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H</a:t>
              </a:r>
            </a:p>
          </p:txBody>
        </p:sp>
        <p:sp>
          <p:nvSpPr>
            <p:cNvPr id="66" name="Text Box 30"/>
            <p:cNvSpPr txBox="1">
              <a:spLocks noChangeArrowheads="1"/>
            </p:cNvSpPr>
            <p:nvPr/>
          </p:nvSpPr>
          <p:spPr bwMode="auto">
            <a:xfrm>
              <a:off x="7467600" y="4724400"/>
              <a:ext cx="379756" cy="536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997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Recursive Definition of a Rooted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Definition: </a:t>
            </a:r>
            <a:r>
              <a:rPr lang="en-US" dirty="0" smtClean="0"/>
              <a:t>Trees can be defined recursively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structure consisting of just one node (and no edges) is a 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we have a set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i="1" baseline="30000" dirty="0" smtClean="0"/>
              <a:t>… </a:t>
            </a:r>
            <a:r>
              <a:rPr lang="en-US" i="1" dirty="0" smtClean="0"/>
              <a:t>t</a:t>
            </a:r>
            <a:r>
              <a:rPr lang="en-US" i="1" baseline="-25000" dirty="0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of disjoint trees, the tree whose root has the roots of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baseline="30000" dirty="0"/>
              <a:t>… </a:t>
            </a: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dirty="0" smtClean="0"/>
              <a:t> as its children is a tree.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Only structures generated by rules 1 and 2 are trees</a:t>
            </a:r>
          </a:p>
          <a:p>
            <a:pPr marL="57150" indent="0">
              <a:buNone/>
            </a:pPr>
            <a:r>
              <a:rPr lang="en-US" b="1" dirty="0" smtClean="0"/>
              <a:t>Theorem:</a:t>
            </a:r>
            <a:r>
              <a:rPr lang="en-US" dirty="0" smtClean="0"/>
              <a:t> A tree with n nodes has n-1 edges. </a:t>
            </a:r>
          </a:p>
          <a:p>
            <a:pPr marL="57150" indent="0">
              <a:buNone/>
            </a:pPr>
            <a:r>
              <a:rPr lang="en-US" b="1" dirty="0" smtClean="0"/>
              <a:t>Theorem:</a:t>
            </a:r>
            <a:r>
              <a:rPr lang="en-US" dirty="0" smtClean="0"/>
              <a:t> Every node in a rooted tree is accessible from the root through a unique sequence of arcs, called a </a:t>
            </a:r>
            <a:r>
              <a:rPr lang="en-US" b="1" i="1" dirty="0" smtClean="0"/>
              <a:t>path</a:t>
            </a:r>
            <a:endParaRPr lang="en-US" dirty="0" smtClean="0"/>
          </a:p>
          <a:p>
            <a:pPr marL="57150" indent="0">
              <a:buNone/>
            </a:pPr>
            <a:r>
              <a:rPr lang="en-US" b="1" dirty="0" smtClean="0"/>
              <a:t>Definition: </a:t>
            </a:r>
            <a:r>
              <a:rPr lang="en-US" dirty="0" smtClean="0"/>
              <a:t>A node’s </a:t>
            </a:r>
            <a:r>
              <a:rPr lang="en-US" b="1" i="1" dirty="0" smtClean="0"/>
              <a:t>level</a:t>
            </a:r>
            <a:r>
              <a:rPr lang="en-US" dirty="0" smtClean="0"/>
              <a:t> is the length of the path to that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Counting Rooted Trees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3921690"/>
              </p:ext>
            </p:extLst>
          </p:nvPr>
        </p:nvGraphicFramePr>
        <p:xfrm>
          <a:off x="1422400" y="1752600"/>
          <a:ext cx="924559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343750409"/>
                    </a:ext>
                  </a:extLst>
                </a:gridCol>
                <a:gridCol w="629412">
                  <a:extLst>
                    <a:ext uri="{9D8B030D-6E8A-4147-A177-3AD203B41FA5}">
                      <a16:colId xmlns:a16="http://schemas.microsoft.com/office/drawing/2014/main" val="1926111805"/>
                    </a:ext>
                  </a:extLst>
                </a:gridCol>
                <a:gridCol w="554736">
                  <a:extLst>
                    <a:ext uri="{9D8B030D-6E8A-4147-A177-3AD203B41FA5}">
                      <a16:colId xmlns:a16="http://schemas.microsoft.com/office/drawing/2014/main" val="1395678348"/>
                    </a:ext>
                  </a:extLst>
                </a:gridCol>
                <a:gridCol w="554736">
                  <a:extLst>
                    <a:ext uri="{9D8B030D-6E8A-4147-A177-3AD203B41FA5}">
                      <a16:colId xmlns:a16="http://schemas.microsoft.com/office/drawing/2014/main" val="2549489985"/>
                    </a:ext>
                  </a:extLst>
                </a:gridCol>
                <a:gridCol w="485394">
                  <a:extLst>
                    <a:ext uri="{9D8B030D-6E8A-4147-A177-3AD203B41FA5}">
                      <a16:colId xmlns:a16="http://schemas.microsoft.com/office/drawing/2014/main" val="3231305011"/>
                    </a:ext>
                  </a:extLst>
                </a:gridCol>
                <a:gridCol w="485394">
                  <a:extLst>
                    <a:ext uri="{9D8B030D-6E8A-4147-A177-3AD203B41FA5}">
                      <a16:colId xmlns:a16="http://schemas.microsoft.com/office/drawing/2014/main" val="2035050439"/>
                    </a:ext>
                  </a:extLst>
                </a:gridCol>
                <a:gridCol w="554736">
                  <a:extLst>
                    <a:ext uri="{9D8B030D-6E8A-4147-A177-3AD203B41FA5}">
                      <a16:colId xmlns:a16="http://schemas.microsoft.com/office/drawing/2014/main" val="4014472106"/>
                    </a:ext>
                  </a:extLst>
                </a:gridCol>
                <a:gridCol w="624078">
                  <a:extLst>
                    <a:ext uri="{9D8B030D-6E8A-4147-A177-3AD203B41FA5}">
                      <a16:colId xmlns:a16="http://schemas.microsoft.com/office/drawing/2014/main" val="1597240558"/>
                    </a:ext>
                  </a:extLst>
                </a:gridCol>
                <a:gridCol w="624078">
                  <a:extLst>
                    <a:ext uri="{9D8B030D-6E8A-4147-A177-3AD203B41FA5}">
                      <a16:colId xmlns:a16="http://schemas.microsoft.com/office/drawing/2014/main" val="1910567275"/>
                    </a:ext>
                  </a:extLst>
                </a:gridCol>
                <a:gridCol w="745834">
                  <a:extLst>
                    <a:ext uri="{9D8B030D-6E8A-4147-A177-3AD203B41FA5}">
                      <a16:colId xmlns:a16="http://schemas.microsoft.com/office/drawing/2014/main" val="87223180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151642029"/>
                    </a:ext>
                  </a:extLst>
                </a:gridCol>
                <a:gridCol w="1019200">
                  <a:extLst>
                    <a:ext uri="{9D8B030D-6E8A-4147-A177-3AD203B41FA5}">
                      <a16:colId xmlns:a16="http://schemas.microsoft.com/office/drawing/2014/main" val="3369378783"/>
                    </a:ext>
                  </a:extLst>
                </a:gridCol>
                <a:gridCol w="1601600">
                  <a:extLst>
                    <a:ext uri="{9D8B030D-6E8A-4147-A177-3AD203B41FA5}">
                      <a16:colId xmlns:a16="http://schemas.microsoft.com/office/drawing/2014/main" val="1587687006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lv-LV" sz="2400" dirty="0"/>
                    </a:p>
                  </a:txBody>
                  <a:tcPr marL="47040" marR="47040"/>
                </a:tc>
                <a:extLst>
                  <a:ext uri="{0D108BD9-81ED-4DB2-BD59-A6C34878D82A}">
                    <a16:rowId xmlns:a16="http://schemas.microsoft.com/office/drawing/2014/main" val="367710537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T(n)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48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115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286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719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lv-LV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1842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lv-LV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4766</a:t>
                      </a:r>
                      <a:endParaRPr lang="lv-LV" sz="2400" dirty="0"/>
                    </a:p>
                  </a:txBody>
                  <a:tcPr marL="47040" marR="47040"/>
                </a:tc>
                <a:extLst>
                  <a:ext uri="{0D108BD9-81ED-4DB2-BD59-A6C34878D82A}">
                    <a16:rowId xmlns:a16="http://schemas.microsoft.com/office/drawing/2014/main" val="550273686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95600"/>
            <a:ext cx="10210800" cy="2971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mathworld.wolfram.com/RootedTree.html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Parenthesized (prefix) notation:</a:t>
            </a:r>
          </a:p>
          <a:p>
            <a:r>
              <a:rPr lang="en-US" dirty="0" smtClean="0"/>
              <a:t>If n=3, the two trees are: (A (B C)) vs. (A B C)</a:t>
            </a:r>
          </a:p>
          <a:p>
            <a:r>
              <a:rPr lang="en-US" dirty="0" smtClean="0"/>
              <a:t>If n=4, the four trees are: </a:t>
            </a:r>
          </a:p>
          <a:p>
            <a:pPr lvl="1"/>
            <a:r>
              <a:rPr lang="en-US" dirty="0" smtClean="0"/>
              <a:t>(A (B (C D))) .... </a:t>
            </a:r>
          </a:p>
          <a:p>
            <a:r>
              <a:rPr lang="en-US" dirty="0" smtClean="0"/>
              <a:t>Does this count rooted unordered or rooted ordered trees?</a:t>
            </a:r>
          </a:p>
          <a:p>
            <a:r>
              <a:rPr lang="en-US" dirty="0" smtClean="0"/>
              <a:t>What is graph isomorphism</a:t>
            </a:r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9531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Depth and Height of a Node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1752600"/>
            <a:ext cx="42672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Definition: </a:t>
            </a:r>
            <a:r>
              <a:rPr lang="en-US" dirty="0"/>
              <a:t>The </a:t>
            </a:r>
            <a:r>
              <a:rPr lang="en-US" b="1" i="1" dirty="0">
                <a:solidFill>
                  <a:srgbClr val="0070C0"/>
                </a:solidFill>
              </a:rPr>
              <a:t>depth</a:t>
            </a:r>
            <a:r>
              <a:rPr lang="en-US" dirty="0"/>
              <a:t> of a node is the number of edges from the node to the tree's root node. A root node will have a depth of 0.</a:t>
            </a:r>
          </a:p>
          <a:p>
            <a:pPr marL="0" indent="0">
              <a:buNone/>
            </a:pPr>
            <a:r>
              <a:rPr lang="en-US" b="1" dirty="0"/>
              <a:t>Definition: </a:t>
            </a:r>
            <a:r>
              <a:rPr lang="en-US" dirty="0"/>
              <a:t>The </a:t>
            </a:r>
            <a:r>
              <a:rPr lang="en-US" b="1" i="1" dirty="0">
                <a:solidFill>
                  <a:srgbClr val="0070C0"/>
                </a:solidFill>
              </a:rPr>
              <a:t>height</a:t>
            </a:r>
            <a:r>
              <a:rPr lang="en-US" dirty="0"/>
              <a:t> of a node is the number of edges on the </a:t>
            </a:r>
            <a:r>
              <a:rPr lang="en-US" i="1" dirty="0"/>
              <a:t>longest path</a:t>
            </a:r>
            <a:r>
              <a:rPr lang="en-US" dirty="0"/>
              <a:t> from the node to a leaf. A leaf node will have a height of 0.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29333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02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CF6810-BCEB-4942-8934-EA1303F1FD00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lv-LV" altLang="lv-LV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Concept:Path</a:t>
            </a:r>
            <a:endParaRPr lang="en-US" altLang="lv-LV" dirty="0" smtClean="0"/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7848600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85344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92964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7848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105918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9372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65532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72390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99822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H="1">
            <a:off x="70866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84582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7010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 flipH="1">
            <a:off x="89916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>
            <a:off x="98298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 flipH="1">
            <a:off x="83058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 flipH="1">
            <a:off x="9829800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04394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53" name="Text Box 20"/>
          <p:cNvSpPr txBox="1">
            <a:spLocks noChangeArrowheads="1"/>
          </p:cNvSpPr>
          <p:nvPr/>
        </p:nvSpPr>
        <p:spPr bwMode="auto">
          <a:xfrm>
            <a:off x="7924801" y="190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A</a:t>
            </a:r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6629400" y="2743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B</a:t>
            </a: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9372600" y="2743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C</a:t>
            </a:r>
          </a:p>
        </p:txBody>
      </p:sp>
      <p:sp>
        <p:nvSpPr>
          <p:cNvPr id="18456" name="Text Box 23"/>
          <p:cNvSpPr txBox="1">
            <a:spLocks noChangeArrowheads="1"/>
          </p:cNvSpPr>
          <p:nvPr/>
        </p:nvSpPr>
        <p:spPr bwMode="auto">
          <a:xfrm>
            <a:off x="7315201" y="3657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D</a:t>
            </a:r>
          </a:p>
        </p:txBody>
      </p:sp>
      <p:sp>
        <p:nvSpPr>
          <p:cNvPr id="18457" name="Text Box 24"/>
          <p:cNvSpPr txBox="1">
            <a:spLocks noChangeArrowheads="1"/>
          </p:cNvSpPr>
          <p:nvPr/>
        </p:nvSpPr>
        <p:spPr bwMode="auto">
          <a:xfrm>
            <a:off x="8610600" y="36576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E</a:t>
            </a:r>
          </a:p>
        </p:txBody>
      </p:sp>
      <p:sp>
        <p:nvSpPr>
          <p:cNvPr id="18458" name="Text Box 25"/>
          <p:cNvSpPr txBox="1">
            <a:spLocks noChangeArrowheads="1"/>
          </p:cNvSpPr>
          <p:nvPr/>
        </p:nvSpPr>
        <p:spPr bwMode="auto">
          <a:xfrm>
            <a:off x="10134601" y="3581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F</a:t>
            </a:r>
          </a:p>
        </p:txBody>
      </p:sp>
      <p:sp>
        <p:nvSpPr>
          <p:cNvPr id="18459" name="Text Box 26"/>
          <p:cNvSpPr txBox="1">
            <a:spLocks noChangeArrowheads="1"/>
          </p:cNvSpPr>
          <p:nvPr/>
        </p:nvSpPr>
        <p:spPr bwMode="auto">
          <a:xfrm>
            <a:off x="8001001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G</a:t>
            </a:r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>
            <a:off x="9448801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H</a:t>
            </a:r>
          </a:p>
        </p:txBody>
      </p:sp>
      <p:sp>
        <p:nvSpPr>
          <p:cNvPr id="18461" name="Text Box 28"/>
          <p:cNvSpPr txBox="1">
            <a:spLocks noChangeArrowheads="1"/>
          </p:cNvSpPr>
          <p:nvPr/>
        </p:nvSpPr>
        <p:spPr bwMode="auto">
          <a:xfrm>
            <a:off x="10744200" y="47244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334" name="Text Box 30"/>
              <p:cNvSpPr txBox="1">
                <a:spLocks noChangeArrowheads="1"/>
              </p:cNvSpPr>
              <p:nvPr/>
            </p:nvSpPr>
            <p:spPr bwMode="auto">
              <a:xfrm>
                <a:off x="1295399" y="1905000"/>
                <a:ext cx="4419601" cy="3847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lv-LV" altLang="lv-LV" sz="2800" dirty="0" smtClean="0">
                    <a:solidFill>
                      <a:srgbClr val="43B02A"/>
                    </a:solidFill>
                    <a:latin typeface="Comic Sans MS" panose="030F0702030302020204" pitchFamily="66" charset="0"/>
                  </a:rPr>
                  <a:t>Path:</a:t>
                </a:r>
                <a:endParaRPr lang="en-US" altLang="lv-LV" sz="2800" dirty="0">
                  <a:solidFill>
                    <a:srgbClr val="43B02A"/>
                  </a:solidFill>
                  <a:latin typeface="Comic Sans MS" panose="030F0702030302020204" pitchFamily="66" charset="0"/>
                </a:endParaRPr>
              </a:p>
              <a:p>
                <a:pPr>
                  <a:defRPr/>
                </a:pPr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If</a:t>
                </a:r>
                <a:r>
                  <a:rPr lang="en-GB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lv-LV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altLang="lv-LV" b="0" i="1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altLang="lv-LV" b="0" i="1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altLang="lv-LV" b="0" i="1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lv-LV" altLang="lv-LV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 </a:t>
                </a:r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is a sequence of nodes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altLang="lv-LV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 is the parent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altLang="lv-LV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, </a:t>
                </a:r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then the sequence is called a path. </a:t>
                </a:r>
                <a:b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</a:br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The length of the path with </a:t>
                </a:r>
                <a14:m>
                  <m:oMath xmlns:m="http://schemas.openxmlformats.org/officeDocument/2006/math">
                    <m:r>
                      <a:rPr lang="lv-LV" altLang="lv-LV" i="1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 nodes is </a:t>
                </a:r>
                <a14:m>
                  <m:oMath xmlns:m="http://schemas.openxmlformats.org/officeDocument/2006/math">
                    <m:r>
                      <a:rPr lang="lv-LV" altLang="lv-LV" i="1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  <m:r>
                      <a:rPr lang="lv-LV" altLang="lv-LV" i="1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.</a:t>
                </a:r>
              </a:p>
              <a:p>
                <a:pPr>
                  <a:defRPr/>
                </a:pPr>
                <a:endParaRPr lang="lv-LV" altLang="lv-LV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</a:endParaRPr>
              </a:p>
              <a:p>
                <a:pPr>
                  <a:defRPr/>
                </a:pPr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A path from </a:t>
                </a:r>
                <a14:m>
                  <m:oMath xmlns:m="http://schemas.openxmlformats.org/officeDocument/2006/math">
                    <m:r>
                      <a:rPr lang="lv-LV" altLang="lv-LV" i="1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lv-LV" altLang="lv-LV" i="1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. </a:t>
                </a:r>
              </a:p>
              <a:p>
                <a:pPr>
                  <a:defRPr/>
                </a:pPr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Its length is 4.</a:t>
                </a:r>
                <a:endParaRPr lang="en-US" altLang="lv-LV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</a:endParaRPr>
              </a:p>
            </p:txBody>
          </p:sp>
        </mc:Choice>
        <mc:Fallback xmlns="">
          <p:sp>
            <p:nvSpPr>
              <p:cNvPr id="226334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399" y="1905000"/>
                <a:ext cx="4419601" cy="3847207"/>
              </a:xfrm>
              <a:prstGeom prst="rect">
                <a:avLst/>
              </a:prstGeom>
              <a:blipFill>
                <a:blip r:embed="rId3"/>
                <a:stretch>
                  <a:fillRect l="-2755" t="-1743" r="-2893" b="-34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64" name="Oval 31"/>
          <p:cNvSpPr>
            <a:spLocks noChangeArrowheads="1"/>
          </p:cNvSpPr>
          <p:nvPr/>
        </p:nvSpPr>
        <p:spPr bwMode="auto">
          <a:xfrm>
            <a:off x="10058400" y="5791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65" name="Line 32"/>
          <p:cNvSpPr>
            <a:spLocks noChangeShapeType="1"/>
          </p:cNvSpPr>
          <p:nvPr/>
        </p:nvSpPr>
        <p:spPr bwMode="auto">
          <a:xfrm>
            <a:off x="9906000" y="5181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10118726" y="5832475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J</a:t>
            </a:r>
          </a:p>
        </p:txBody>
      </p:sp>
      <p:grpSp>
        <p:nvGrpSpPr>
          <p:cNvPr id="226339" name="Group 35"/>
          <p:cNvGrpSpPr>
            <a:grpSpLocks/>
          </p:cNvGrpSpPr>
          <p:nvPr/>
        </p:nvGrpSpPr>
        <p:grpSpPr bwMode="auto">
          <a:xfrm>
            <a:off x="8458200" y="2286000"/>
            <a:ext cx="1828800" cy="3505200"/>
            <a:chOff x="3696" y="1536"/>
            <a:chExt cx="1152" cy="2208"/>
          </a:xfrm>
        </p:grpSpPr>
        <p:sp>
          <p:nvSpPr>
            <p:cNvPr id="18471" name="Line 36"/>
            <p:cNvSpPr>
              <a:spLocks noChangeShapeType="1"/>
            </p:cNvSpPr>
            <p:nvPr/>
          </p:nvSpPr>
          <p:spPr bwMode="auto">
            <a:xfrm>
              <a:off x="3696" y="1536"/>
              <a:ext cx="57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8472" name="Line 37"/>
            <p:cNvSpPr>
              <a:spLocks noChangeShapeType="1"/>
            </p:cNvSpPr>
            <p:nvPr/>
          </p:nvSpPr>
          <p:spPr bwMode="auto">
            <a:xfrm>
              <a:off x="4560" y="2112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8473" name="Line 38"/>
            <p:cNvSpPr>
              <a:spLocks noChangeShapeType="1"/>
            </p:cNvSpPr>
            <p:nvPr/>
          </p:nvSpPr>
          <p:spPr bwMode="auto">
            <a:xfrm flipH="1">
              <a:off x="4560" y="2640"/>
              <a:ext cx="192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8474" name="Line 39"/>
            <p:cNvSpPr>
              <a:spLocks noChangeShapeType="1"/>
            </p:cNvSpPr>
            <p:nvPr/>
          </p:nvSpPr>
          <p:spPr bwMode="auto">
            <a:xfrm>
              <a:off x="4608" y="3360"/>
              <a:ext cx="24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410998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Concept: Depth</a:t>
            </a:r>
            <a:endParaRPr lang="en-US" altLang="lv-LV" dirty="0" smtClean="0"/>
          </a:p>
        </p:txBody>
      </p:sp>
      <p:sp>
        <p:nvSpPr>
          <p:cNvPr id="19460" name="Oval 3"/>
          <p:cNvSpPr>
            <a:spLocks noChangeArrowheads="1"/>
          </p:cNvSpPr>
          <p:nvPr/>
        </p:nvSpPr>
        <p:spPr bwMode="auto">
          <a:xfrm>
            <a:off x="6629400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73152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80772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6629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9372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8153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6" name="Oval 9"/>
          <p:cNvSpPr>
            <a:spLocks noChangeArrowheads="1"/>
          </p:cNvSpPr>
          <p:nvPr/>
        </p:nvSpPr>
        <p:spPr bwMode="auto">
          <a:xfrm>
            <a:off x="53340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60198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87630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 flipH="1">
            <a:off x="58674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72390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>
            <a:off x="57912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 flipH="1">
            <a:off x="7772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86106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4" name="Line 17"/>
          <p:cNvSpPr>
            <a:spLocks noChangeShapeType="1"/>
          </p:cNvSpPr>
          <p:nvPr/>
        </p:nvSpPr>
        <p:spPr bwMode="auto">
          <a:xfrm flipH="1">
            <a:off x="70866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5" name="Line 18"/>
          <p:cNvSpPr>
            <a:spLocks noChangeShapeType="1"/>
          </p:cNvSpPr>
          <p:nvPr/>
        </p:nvSpPr>
        <p:spPr bwMode="auto">
          <a:xfrm flipH="1">
            <a:off x="8610600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92202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7" name="Text Box 20"/>
          <p:cNvSpPr txBox="1">
            <a:spLocks noChangeArrowheads="1"/>
          </p:cNvSpPr>
          <p:nvPr/>
        </p:nvSpPr>
        <p:spPr bwMode="auto">
          <a:xfrm>
            <a:off x="6705601" y="190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A</a:t>
            </a:r>
          </a:p>
        </p:txBody>
      </p:sp>
      <p:sp>
        <p:nvSpPr>
          <p:cNvPr id="19478" name="Text Box 21"/>
          <p:cNvSpPr txBox="1">
            <a:spLocks noChangeArrowheads="1"/>
          </p:cNvSpPr>
          <p:nvPr/>
        </p:nvSpPr>
        <p:spPr bwMode="auto">
          <a:xfrm>
            <a:off x="5410200" y="2743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B</a:t>
            </a:r>
          </a:p>
        </p:txBody>
      </p:sp>
      <p:sp>
        <p:nvSpPr>
          <p:cNvPr id="19479" name="Text Box 22"/>
          <p:cNvSpPr txBox="1">
            <a:spLocks noChangeArrowheads="1"/>
          </p:cNvSpPr>
          <p:nvPr/>
        </p:nvSpPr>
        <p:spPr bwMode="auto">
          <a:xfrm>
            <a:off x="8153400" y="2743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C</a:t>
            </a:r>
          </a:p>
        </p:txBody>
      </p:sp>
      <p:sp>
        <p:nvSpPr>
          <p:cNvPr id="19480" name="Text Box 23"/>
          <p:cNvSpPr txBox="1">
            <a:spLocks noChangeArrowheads="1"/>
          </p:cNvSpPr>
          <p:nvPr/>
        </p:nvSpPr>
        <p:spPr bwMode="auto">
          <a:xfrm>
            <a:off x="6096001" y="3657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D</a:t>
            </a:r>
          </a:p>
        </p:txBody>
      </p:sp>
      <p:sp>
        <p:nvSpPr>
          <p:cNvPr id="19481" name="Text Box 24"/>
          <p:cNvSpPr txBox="1">
            <a:spLocks noChangeArrowheads="1"/>
          </p:cNvSpPr>
          <p:nvPr/>
        </p:nvSpPr>
        <p:spPr bwMode="auto">
          <a:xfrm>
            <a:off x="7391400" y="36576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E</a:t>
            </a:r>
          </a:p>
        </p:txBody>
      </p:sp>
      <p:sp>
        <p:nvSpPr>
          <p:cNvPr id="19482" name="Text Box 25"/>
          <p:cNvSpPr txBox="1">
            <a:spLocks noChangeArrowheads="1"/>
          </p:cNvSpPr>
          <p:nvPr/>
        </p:nvSpPr>
        <p:spPr bwMode="auto">
          <a:xfrm>
            <a:off x="8915401" y="3581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F</a:t>
            </a:r>
          </a:p>
        </p:txBody>
      </p:sp>
      <p:sp>
        <p:nvSpPr>
          <p:cNvPr id="19483" name="Text Box 26"/>
          <p:cNvSpPr txBox="1">
            <a:spLocks noChangeArrowheads="1"/>
          </p:cNvSpPr>
          <p:nvPr/>
        </p:nvSpPr>
        <p:spPr bwMode="auto">
          <a:xfrm>
            <a:off x="6781801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G</a:t>
            </a:r>
          </a:p>
        </p:txBody>
      </p:sp>
      <p:sp>
        <p:nvSpPr>
          <p:cNvPr id="19484" name="Text Box 27"/>
          <p:cNvSpPr txBox="1">
            <a:spLocks noChangeArrowheads="1"/>
          </p:cNvSpPr>
          <p:nvPr/>
        </p:nvSpPr>
        <p:spPr bwMode="auto">
          <a:xfrm>
            <a:off x="8229601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H</a:t>
            </a:r>
          </a:p>
        </p:txBody>
      </p:sp>
      <p:sp>
        <p:nvSpPr>
          <p:cNvPr id="19485" name="Text Box 28"/>
          <p:cNvSpPr txBox="1">
            <a:spLocks noChangeArrowheads="1"/>
          </p:cNvSpPr>
          <p:nvPr/>
        </p:nvSpPr>
        <p:spPr bwMode="auto">
          <a:xfrm>
            <a:off x="9525000" y="47244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87" name="Text Box 30"/>
              <p:cNvSpPr txBox="1">
                <a:spLocks noChangeArrowheads="1"/>
              </p:cNvSpPr>
              <p:nvPr/>
            </p:nvSpPr>
            <p:spPr bwMode="auto">
              <a:xfrm>
                <a:off x="1254456" y="1876069"/>
                <a:ext cx="3768393" cy="2369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lv-LV" altLang="lv-LV" sz="2800" dirty="0" smtClean="0">
                    <a:solidFill>
                      <a:srgbClr val="43B02A"/>
                    </a:solidFill>
                    <a:latin typeface="Comic Sans MS" panose="030F0702030302020204" pitchFamily="66" charset="0"/>
                  </a:rPr>
                  <a:t>Depth of a node:</a:t>
                </a:r>
                <a:endParaRPr lang="en-US" altLang="lv-LV" sz="2800" dirty="0">
                  <a:solidFill>
                    <a:srgbClr val="43B02A"/>
                  </a:solidFill>
                  <a:latin typeface="Comic Sans MS" panose="030F0702030302020204" pitchFamily="66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lv-LV" altLang="lv-LV" sz="2400" dirty="0" smtClean="0">
                    <a:latin typeface="+mn-lt"/>
                  </a:rPr>
                  <a:t>It is the length of the path from the root to that node.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lv-LV" altLang="lv-LV" sz="2400" dirty="0" smtClean="0">
                    <a:latin typeface="+mn-lt"/>
                  </a:rPr>
                  <a:t>(Depth is </a:t>
                </a:r>
                <a14:m>
                  <m:oMath xmlns:m="http://schemas.openxmlformats.org/officeDocument/2006/math">
                    <m:r>
                      <a:rPr lang="lv-LV" altLang="lv-LV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lv-LV" altLang="lv-LV" sz="2400" dirty="0" smtClean="0">
                    <a:latin typeface="+mn-lt"/>
                  </a:rPr>
                  <a:t> for the root itself.)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lv-LV" altLang="lv-LV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9487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4456" y="1876069"/>
                <a:ext cx="3768393" cy="2369880"/>
              </a:xfrm>
              <a:prstGeom prst="rect">
                <a:avLst/>
              </a:prstGeom>
              <a:blipFill>
                <a:blip r:embed="rId3"/>
                <a:stretch>
                  <a:fillRect l="-3398" t="-28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92" name="Line 32"/>
          <p:cNvSpPr>
            <a:spLocks noChangeShapeType="1"/>
          </p:cNvSpPr>
          <p:nvPr/>
        </p:nvSpPr>
        <p:spPr bwMode="auto">
          <a:xfrm flipV="1">
            <a:off x="4343400" y="3810000"/>
            <a:ext cx="1485107" cy="756292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v-LV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93" name="Text Box 33"/>
              <p:cNvSpPr txBox="1">
                <a:spLocks noChangeArrowheads="1"/>
              </p:cNvSpPr>
              <p:nvPr/>
            </p:nvSpPr>
            <p:spPr bwMode="auto">
              <a:xfrm>
                <a:off x="3074193" y="4566292"/>
                <a:ext cx="2219903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lv-LV" altLang="lv-LV" sz="2400" dirty="0" smtClean="0">
                    <a:latin typeface="Arial" panose="020B0604020202020204" pitchFamily="34" charset="0"/>
                  </a:rPr>
                  <a:t>The depth of </a:t>
                </a:r>
                <a14:m>
                  <m:oMath xmlns:m="http://schemas.openxmlformats.org/officeDocument/2006/math">
                    <m:r>
                      <a:rPr lang="lv-LV" altLang="lv-LV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lv-LV" altLang="lv-LV" sz="2400" dirty="0" smtClean="0"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lv-LV" altLang="lv-LV" sz="2400" dirty="0" smtClean="0">
                    <a:latin typeface="Arial" panose="020B0604020202020204" pitchFamily="34" charset="0"/>
                  </a:rPr>
                  <a:t>is </a:t>
                </a:r>
                <a:r>
                  <a:rPr lang="en-US" altLang="lv-LV" sz="2400" dirty="0" smtClean="0">
                    <a:latin typeface="Arial" panose="020B0604020202020204" pitchFamily="34" charset="0"/>
                  </a:rPr>
                  <a:t>2</a:t>
                </a:r>
                <a:endParaRPr lang="en-US" altLang="lv-LV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493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4193" y="4566292"/>
                <a:ext cx="2219903" cy="830997"/>
              </a:xfrm>
              <a:prstGeom prst="rect">
                <a:avLst/>
              </a:prstGeom>
              <a:blipFill>
                <a:blip r:embed="rId4"/>
                <a:stretch>
                  <a:fillRect l="-4121" t="-5147" b="-169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362" name="Line 34"/>
          <p:cNvSpPr>
            <a:spLocks noChangeShapeType="1"/>
          </p:cNvSpPr>
          <p:nvPr/>
        </p:nvSpPr>
        <p:spPr bwMode="auto">
          <a:xfrm flipH="1">
            <a:off x="5867400" y="2286000"/>
            <a:ext cx="838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7363" name="Line 35"/>
          <p:cNvSpPr>
            <a:spLocks noChangeShapeType="1"/>
          </p:cNvSpPr>
          <p:nvPr/>
        </p:nvSpPr>
        <p:spPr bwMode="auto">
          <a:xfrm>
            <a:off x="5791200" y="3200400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4872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Concept: The height of a node</a:t>
            </a:r>
            <a:endParaRPr lang="en-US" altLang="lv-LV" dirty="0" smtClean="0"/>
          </a:p>
        </p:txBody>
      </p:sp>
      <p:sp>
        <p:nvSpPr>
          <p:cNvPr id="20484" name="Oval 3"/>
          <p:cNvSpPr>
            <a:spLocks noChangeArrowheads="1"/>
          </p:cNvSpPr>
          <p:nvPr/>
        </p:nvSpPr>
        <p:spPr bwMode="auto">
          <a:xfrm>
            <a:off x="6629400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73152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80772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6629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9372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8153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90" name="Oval 9"/>
          <p:cNvSpPr>
            <a:spLocks noChangeArrowheads="1"/>
          </p:cNvSpPr>
          <p:nvPr/>
        </p:nvSpPr>
        <p:spPr bwMode="auto">
          <a:xfrm>
            <a:off x="53340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91" name="Oval 10"/>
          <p:cNvSpPr>
            <a:spLocks noChangeArrowheads="1"/>
          </p:cNvSpPr>
          <p:nvPr/>
        </p:nvSpPr>
        <p:spPr bwMode="auto">
          <a:xfrm>
            <a:off x="60198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92" name="Oval 11"/>
          <p:cNvSpPr>
            <a:spLocks noChangeArrowheads="1"/>
          </p:cNvSpPr>
          <p:nvPr/>
        </p:nvSpPr>
        <p:spPr bwMode="auto">
          <a:xfrm>
            <a:off x="87630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 flipH="1">
            <a:off x="58674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>
            <a:off x="72390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>
            <a:off x="57912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496" name="Line 15"/>
          <p:cNvSpPr>
            <a:spLocks noChangeShapeType="1"/>
          </p:cNvSpPr>
          <p:nvPr/>
        </p:nvSpPr>
        <p:spPr bwMode="auto">
          <a:xfrm flipH="1">
            <a:off x="7772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86106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H="1">
            <a:off x="70866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 flipH="1">
            <a:off x="8610600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>
            <a:off x="92202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501" name="Text Box 20"/>
          <p:cNvSpPr txBox="1">
            <a:spLocks noChangeArrowheads="1"/>
          </p:cNvSpPr>
          <p:nvPr/>
        </p:nvSpPr>
        <p:spPr bwMode="auto">
          <a:xfrm>
            <a:off x="6705601" y="190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A</a:t>
            </a:r>
          </a:p>
        </p:txBody>
      </p:sp>
      <p:sp>
        <p:nvSpPr>
          <p:cNvPr id="20502" name="Text Box 21"/>
          <p:cNvSpPr txBox="1">
            <a:spLocks noChangeArrowheads="1"/>
          </p:cNvSpPr>
          <p:nvPr/>
        </p:nvSpPr>
        <p:spPr bwMode="auto">
          <a:xfrm>
            <a:off x="5410200" y="2743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B</a:t>
            </a:r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8153400" y="2743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C</a:t>
            </a:r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6096001" y="3657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D</a:t>
            </a:r>
          </a:p>
        </p:txBody>
      </p:sp>
      <p:sp>
        <p:nvSpPr>
          <p:cNvPr id="20505" name="Text Box 24"/>
          <p:cNvSpPr txBox="1">
            <a:spLocks noChangeArrowheads="1"/>
          </p:cNvSpPr>
          <p:nvPr/>
        </p:nvSpPr>
        <p:spPr bwMode="auto">
          <a:xfrm>
            <a:off x="7391400" y="36576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E</a:t>
            </a:r>
          </a:p>
        </p:txBody>
      </p:sp>
      <p:sp>
        <p:nvSpPr>
          <p:cNvPr id="20506" name="Text Box 25"/>
          <p:cNvSpPr txBox="1">
            <a:spLocks noChangeArrowheads="1"/>
          </p:cNvSpPr>
          <p:nvPr/>
        </p:nvSpPr>
        <p:spPr bwMode="auto">
          <a:xfrm>
            <a:off x="8915401" y="3581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F</a:t>
            </a:r>
          </a:p>
        </p:txBody>
      </p:sp>
      <p:sp>
        <p:nvSpPr>
          <p:cNvPr id="20507" name="Text Box 26"/>
          <p:cNvSpPr txBox="1">
            <a:spLocks noChangeArrowheads="1"/>
          </p:cNvSpPr>
          <p:nvPr/>
        </p:nvSpPr>
        <p:spPr bwMode="auto">
          <a:xfrm>
            <a:off x="6781801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G</a:t>
            </a:r>
          </a:p>
        </p:txBody>
      </p:sp>
      <p:sp>
        <p:nvSpPr>
          <p:cNvPr id="20508" name="Text Box 27"/>
          <p:cNvSpPr txBox="1">
            <a:spLocks noChangeArrowheads="1"/>
          </p:cNvSpPr>
          <p:nvPr/>
        </p:nvSpPr>
        <p:spPr bwMode="auto">
          <a:xfrm>
            <a:off x="8229601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H</a:t>
            </a:r>
          </a:p>
        </p:txBody>
      </p:sp>
      <p:sp>
        <p:nvSpPr>
          <p:cNvPr id="20509" name="Text Box 28"/>
          <p:cNvSpPr txBox="1">
            <a:spLocks noChangeArrowheads="1"/>
          </p:cNvSpPr>
          <p:nvPr/>
        </p:nvSpPr>
        <p:spPr bwMode="auto">
          <a:xfrm>
            <a:off x="9525000" y="47244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I</a:t>
            </a:r>
          </a:p>
        </p:txBody>
      </p:sp>
      <p:sp>
        <p:nvSpPr>
          <p:cNvPr id="20511" name="Text Box 30"/>
          <p:cNvSpPr txBox="1">
            <a:spLocks noChangeArrowheads="1"/>
          </p:cNvSpPr>
          <p:nvPr/>
        </p:nvSpPr>
        <p:spPr bwMode="auto">
          <a:xfrm>
            <a:off x="1224318" y="1938811"/>
            <a:ext cx="3886200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lv-LV" altLang="lv-LV" sz="2800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Height (for a node):</a:t>
            </a:r>
            <a:endParaRPr lang="en-US" altLang="lv-LV" sz="2800" dirty="0">
              <a:solidFill>
                <a:srgbClr val="43B02A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 smtClean="0">
                <a:latin typeface="+mj-lt"/>
              </a:rPr>
              <a:t>The largest possible length of the downward path from this node to some leaf node.</a:t>
            </a:r>
          </a:p>
          <a:p>
            <a:pPr>
              <a:spcBef>
                <a:spcPct val="0"/>
              </a:spcBef>
              <a:buFontTx/>
              <a:buNone/>
            </a:pPr>
            <a:endParaRPr lang="lv-LV" altLang="lv-LV" sz="2400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Height</a:t>
            </a:r>
            <a:r>
              <a:rPr lang="en-US" altLang="lv-LV" sz="2400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 (</a:t>
            </a:r>
            <a:r>
              <a:rPr lang="lv-LV" altLang="lv-LV" sz="2400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for the tree</a:t>
            </a:r>
            <a:r>
              <a:rPr lang="en-US" altLang="lv-LV" sz="2400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)</a:t>
            </a:r>
            <a:r>
              <a:rPr lang="lv-LV" altLang="lv-LV" sz="2400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:</a:t>
            </a:r>
            <a:endParaRPr lang="en-US" altLang="lv-LV" sz="2400" dirty="0">
              <a:solidFill>
                <a:srgbClr val="43B02A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 smtClean="0">
                <a:latin typeface="+mj-lt"/>
              </a:rPr>
              <a:t>The largest possible depth of some leaf node (=path from the root to the deepest leaf).</a:t>
            </a:r>
            <a:endParaRPr lang="en-US" altLang="lv-LV" sz="2400" dirty="0" smtClean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endParaRPr lang="lv-LV" altLang="lv-LV" sz="2400" dirty="0" smtClean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 smtClean="0">
                <a:latin typeface="+mj-lt"/>
              </a:rPr>
              <a:t>(In this example it is 3)</a:t>
            </a:r>
            <a:endParaRPr lang="en-US" altLang="lv-LV" sz="2400" dirty="0">
              <a:latin typeface="+mj-lt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H="1" flipV="1">
            <a:off x="7239000" y="2286000"/>
            <a:ext cx="9144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7772399" y="3200400"/>
            <a:ext cx="446089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H="1">
            <a:off x="7086598" y="4191000"/>
            <a:ext cx="381001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547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12B1A4-D19B-4AA5-83F0-AE2E1F9594CA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lv-LV" altLang="lv-LV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Concept: Level</a:t>
            </a:r>
            <a:endParaRPr lang="en-US" altLang="lv-LV" dirty="0" smtClean="0"/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8000999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8686799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9448799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8000999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10744199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9524999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6705599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39" name="Oval 10"/>
          <p:cNvSpPr>
            <a:spLocks noChangeArrowheads="1"/>
          </p:cNvSpPr>
          <p:nvPr/>
        </p:nvSpPr>
        <p:spPr bwMode="auto">
          <a:xfrm>
            <a:off x="7391399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40" name="Oval 11"/>
          <p:cNvSpPr>
            <a:spLocks noChangeArrowheads="1"/>
          </p:cNvSpPr>
          <p:nvPr/>
        </p:nvSpPr>
        <p:spPr bwMode="auto">
          <a:xfrm>
            <a:off x="10134599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 flipH="1">
            <a:off x="7238999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8610599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543" name="Line 14"/>
          <p:cNvSpPr>
            <a:spLocks noChangeShapeType="1"/>
          </p:cNvSpPr>
          <p:nvPr/>
        </p:nvSpPr>
        <p:spPr bwMode="auto">
          <a:xfrm>
            <a:off x="7162799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 flipH="1">
            <a:off x="9143999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545" name="Line 16"/>
          <p:cNvSpPr>
            <a:spLocks noChangeShapeType="1"/>
          </p:cNvSpPr>
          <p:nvPr/>
        </p:nvSpPr>
        <p:spPr bwMode="auto">
          <a:xfrm>
            <a:off x="9982199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546" name="Line 17"/>
          <p:cNvSpPr>
            <a:spLocks noChangeShapeType="1"/>
          </p:cNvSpPr>
          <p:nvPr/>
        </p:nvSpPr>
        <p:spPr bwMode="auto">
          <a:xfrm flipH="1">
            <a:off x="8458199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547" name="Line 18"/>
          <p:cNvSpPr>
            <a:spLocks noChangeShapeType="1"/>
          </p:cNvSpPr>
          <p:nvPr/>
        </p:nvSpPr>
        <p:spPr bwMode="auto">
          <a:xfrm flipH="1">
            <a:off x="9982199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548" name="Line 19"/>
          <p:cNvSpPr>
            <a:spLocks noChangeShapeType="1"/>
          </p:cNvSpPr>
          <p:nvPr/>
        </p:nvSpPr>
        <p:spPr bwMode="auto">
          <a:xfrm>
            <a:off x="10591799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549" name="Text Box 20"/>
          <p:cNvSpPr txBox="1">
            <a:spLocks noChangeArrowheads="1"/>
          </p:cNvSpPr>
          <p:nvPr/>
        </p:nvSpPr>
        <p:spPr bwMode="auto">
          <a:xfrm>
            <a:off x="8077200" y="190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A</a:t>
            </a:r>
          </a:p>
        </p:txBody>
      </p:sp>
      <p:sp>
        <p:nvSpPr>
          <p:cNvPr id="22550" name="Text Box 21"/>
          <p:cNvSpPr txBox="1">
            <a:spLocks noChangeArrowheads="1"/>
          </p:cNvSpPr>
          <p:nvPr/>
        </p:nvSpPr>
        <p:spPr bwMode="auto">
          <a:xfrm>
            <a:off x="6781799" y="2743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B</a:t>
            </a:r>
          </a:p>
        </p:txBody>
      </p:sp>
      <p:sp>
        <p:nvSpPr>
          <p:cNvPr id="22551" name="Text Box 22"/>
          <p:cNvSpPr txBox="1">
            <a:spLocks noChangeArrowheads="1"/>
          </p:cNvSpPr>
          <p:nvPr/>
        </p:nvSpPr>
        <p:spPr bwMode="auto">
          <a:xfrm>
            <a:off x="9524999" y="2743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C</a:t>
            </a:r>
          </a:p>
        </p:txBody>
      </p:sp>
      <p:sp>
        <p:nvSpPr>
          <p:cNvPr id="22552" name="Text Box 23"/>
          <p:cNvSpPr txBox="1">
            <a:spLocks noChangeArrowheads="1"/>
          </p:cNvSpPr>
          <p:nvPr/>
        </p:nvSpPr>
        <p:spPr bwMode="auto">
          <a:xfrm>
            <a:off x="7467600" y="3657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D</a:t>
            </a:r>
          </a:p>
        </p:txBody>
      </p:sp>
      <p:sp>
        <p:nvSpPr>
          <p:cNvPr id="22553" name="Text Box 24"/>
          <p:cNvSpPr txBox="1">
            <a:spLocks noChangeArrowheads="1"/>
          </p:cNvSpPr>
          <p:nvPr/>
        </p:nvSpPr>
        <p:spPr bwMode="auto">
          <a:xfrm>
            <a:off x="8762999" y="36576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E</a:t>
            </a:r>
          </a:p>
        </p:txBody>
      </p:sp>
      <p:sp>
        <p:nvSpPr>
          <p:cNvPr id="22554" name="Text Box 25"/>
          <p:cNvSpPr txBox="1">
            <a:spLocks noChangeArrowheads="1"/>
          </p:cNvSpPr>
          <p:nvPr/>
        </p:nvSpPr>
        <p:spPr bwMode="auto">
          <a:xfrm>
            <a:off x="10287000" y="3581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F</a:t>
            </a:r>
          </a:p>
        </p:txBody>
      </p:sp>
      <p:sp>
        <p:nvSpPr>
          <p:cNvPr id="22555" name="Text Box 26"/>
          <p:cNvSpPr txBox="1">
            <a:spLocks noChangeArrowheads="1"/>
          </p:cNvSpPr>
          <p:nvPr/>
        </p:nvSpPr>
        <p:spPr bwMode="auto">
          <a:xfrm>
            <a:off x="8153400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G</a:t>
            </a:r>
          </a:p>
        </p:txBody>
      </p:sp>
      <p:sp>
        <p:nvSpPr>
          <p:cNvPr id="22556" name="Text Box 27"/>
          <p:cNvSpPr txBox="1">
            <a:spLocks noChangeArrowheads="1"/>
          </p:cNvSpPr>
          <p:nvPr/>
        </p:nvSpPr>
        <p:spPr bwMode="auto">
          <a:xfrm>
            <a:off x="9601200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H</a:t>
            </a:r>
          </a:p>
        </p:txBody>
      </p:sp>
      <p:sp>
        <p:nvSpPr>
          <p:cNvPr id="22557" name="Text Box 28"/>
          <p:cNvSpPr txBox="1">
            <a:spLocks noChangeArrowheads="1"/>
          </p:cNvSpPr>
          <p:nvPr/>
        </p:nvSpPr>
        <p:spPr bwMode="auto">
          <a:xfrm>
            <a:off x="10896599" y="47244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58" name="Text Box 29"/>
              <p:cNvSpPr txBox="1">
                <a:spLocks noChangeArrowheads="1"/>
              </p:cNvSpPr>
              <p:nvPr/>
            </p:nvSpPr>
            <p:spPr bwMode="auto">
              <a:xfrm>
                <a:off x="1432342" y="1990726"/>
                <a:ext cx="3276600" cy="1631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lv-LV" altLang="lv-LV" sz="2800" dirty="0" smtClean="0">
                    <a:solidFill>
                      <a:srgbClr val="43B02A"/>
                    </a:solidFill>
                    <a:latin typeface="Comic Sans MS" panose="030F0702030302020204" pitchFamily="66" charset="0"/>
                  </a:rPr>
                  <a:t>Level:</a:t>
                </a:r>
                <a:endParaRPr lang="en-US" altLang="lv-LV" sz="2800" dirty="0">
                  <a:solidFill>
                    <a:srgbClr val="43B02A"/>
                  </a:solidFill>
                  <a:latin typeface="Comic Sans MS" panose="030F0702030302020204" pitchFamily="66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lv-LV" altLang="lv-LV" sz="2400" dirty="0" smtClean="0">
                    <a:latin typeface="+mj-lt"/>
                  </a:rPr>
                  <a:t>All nodes with the same depth </a:t>
                </a:r>
                <a14:m>
                  <m:oMath xmlns:m="http://schemas.openxmlformats.org/officeDocument/2006/math">
                    <m:r>
                      <a:rPr lang="lv-LV" altLang="lv-LV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lv-LV" altLang="lv-LV" sz="2400" dirty="0" smtClean="0">
                    <a:latin typeface="+mj-lt"/>
                  </a:rPr>
                  <a:t> can be grouped in the tree level </a:t>
                </a:r>
                <a14:m>
                  <m:oMath xmlns:m="http://schemas.openxmlformats.org/officeDocument/2006/math">
                    <m:r>
                      <a:rPr lang="lv-LV" altLang="lv-LV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lv-LV" altLang="lv-LV" sz="2400" dirty="0" smtClean="0">
                    <a:latin typeface="+mj-lt"/>
                  </a:rPr>
                  <a:t>.</a:t>
                </a:r>
                <a:endParaRPr lang="en-US" altLang="lv-LV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22558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2342" y="1990726"/>
                <a:ext cx="3276600" cy="1631216"/>
              </a:xfrm>
              <a:prstGeom prst="rect">
                <a:avLst/>
              </a:prstGeom>
              <a:blipFill>
                <a:blip r:embed="rId3"/>
                <a:stretch>
                  <a:fillRect l="-3911" t="-4120" r="-559" b="-78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9406" name="Group 30"/>
          <p:cNvGrpSpPr>
            <a:grpSpLocks/>
          </p:cNvGrpSpPr>
          <p:nvPr/>
        </p:nvGrpSpPr>
        <p:grpSpPr bwMode="auto">
          <a:xfrm>
            <a:off x="5135563" y="1817688"/>
            <a:ext cx="6599237" cy="3359150"/>
            <a:chOff x="1411" y="1145"/>
            <a:chExt cx="4157" cy="2116"/>
          </a:xfrm>
        </p:grpSpPr>
        <p:grpSp>
          <p:nvGrpSpPr>
            <p:cNvPr id="22561" name="Group 31"/>
            <p:cNvGrpSpPr>
              <a:grpSpLocks/>
            </p:cNvGrpSpPr>
            <p:nvPr/>
          </p:nvGrpSpPr>
          <p:grpSpPr bwMode="auto">
            <a:xfrm>
              <a:off x="1872" y="1344"/>
              <a:ext cx="3696" cy="1776"/>
              <a:chOff x="1872" y="1344"/>
              <a:chExt cx="3696" cy="1776"/>
            </a:xfrm>
          </p:grpSpPr>
          <p:sp>
            <p:nvSpPr>
              <p:cNvPr id="22566" name="Line 32"/>
              <p:cNvSpPr>
                <a:spLocks noChangeShapeType="1"/>
              </p:cNvSpPr>
              <p:nvPr/>
            </p:nvSpPr>
            <p:spPr bwMode="auto">
              <a:xfrm>
                <a:off x="1872" y="1344"/>
                <a:ext cx="36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22567" name="Line 33"/>
              <p:cNvSpPr>
                <a:spLocks noChangeShapeType="1"/>
              </p:cNvSpPr>
              <p:nvPr/>
            </p:nvSpPr>
            <p:spPr bwMode="auto">
              <a:xfrm>
                <a:off x="1872" y="1872"/>
                <a:ext cx="36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22568" name="Line 34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36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22569" name="Line 35"/>
              <p:cNvSpPr>
                <a:spLocks noChangeShapeType="1"/>
              </p:cNvSpPr>
              <p:nvPr/>
            </p:nvSpPr>
            <p:spPr bwMode="auto">
              <a:xfrm>
                <a:off x="1872" y="3120"/>
                <a:ext cx="36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</p:grpSp>
        <p:sp>
          <p:nvSpPr>
            <p:cNvPr id="22562" name="Text Box 36"/>
            <p:cNvSpPr txBox="1">
              <a:spLocks noChangeArrowheads="1"/>
            </p:cNvSpPr>
            <p:nvPr/>
          </p:nvSpPr>
          <p:spPr bwMode="auto">
            <a:xfrm>
              <a:off x="1411" y="1145"/>
              <a:ext cx="247" cy="3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2563" name="Text Box 37"/>
            <p:cNvSpPr txBox="1">
              <a:spLocks noChangeArrowheads="1"/>
            </p:cNvSpPr>
            <p:nvPr/>
          </p:nvSpPr>
          <p:spPr bwMode="auto">
            <a:xfrm>
              <a:off x="1411" y="1632"/>
              <a:ext cx="247" cy="3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2564" name="Text Box 38"/>
            <p:cNvSpPr txBox="1">
              <a:spLocks noChangeArrowheads="1"/>
            </p:cNvSpPr>
            <p:nvPr/>
          </p:nvSpPr>
          <p:spPr bwMode="auto">
            <a:xfrm>
              <a:off x="1411" y="2256"/>
              <a:ext cx="247" cy="3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2565" name="Text Box 39"/>
            <p:cNvSpPr txBox="1">
              <a:spLocks noChangeArrowheads="1"/>
            </p:cNvSpPr>
            <p:nvPr/>
          </p:nvSpPr>
          <p:spPr bwMode="auto">
            <a:xfrm>
              <a:off x="1411" y="2928"/>
              <a:ext cx="247" cy="3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800">
                  <a:latin typeface="Arial" panose="020B06040202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0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Successors</a:t>
            </a:r>
            <a:r>
              <a:rPr lang="en-US" altLang="lv-LV" dirty="0" smtClean="0"/>
              <a:t> and Predecessors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1353159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lv-LV" altLang="lv-LV" sz="3200" dirty="0">
                <a:solidFill>
                  <a:srgbClr val="43B02A"/>
                </a:solidFill>
                <a:latin typeface="Comic Sans MS" panose="030F0702030302020204" pitchFamily="66" charset="0"/>
              </a:rPr>
              <a:t>Successors: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dirty="0"/>
              <a:t>Successors of node C?</a:t>
            </a:r>
            <a:endParaRPr lang="en-US" altLang="lv-LV" dirty="0"/>
          </a:p>
          <a:p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181864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>
                <a:solidFill>
                  <a:srgbClr val="43B02A"/>
                </a:solidFill>
                <a:latin typeface="Comic Sans MS" panose="030F0702030302020204" pitchFamily="66" charset="0"/>
              </a:rPr>
              <a:t>Predecessors:</a:t>
            </a:r>
            <a:endParaRPr lang="lv-LV" altLang="lv-LV" sz="24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</a:pPr>
            <a:r>
              <a:rPr lang="lv-LV" altLang="lv-LV" sz="2400" dirty="0"/>
              <a:t>What are the predecessors of node D?</a:t>
            </a:r>
          </a:p>
          <a:p>
            <a:pPr>
              <a:spcBef>
                <a:spcPct val="0"/>
              </a:spcBef>
            </a:pPr>
            <a:r>
              <a:rPr lang="lv-LV" altLang="lv-LV" sz="2400" dirty="0"/>
              <a:t>Or of node H?</a:t>
            </a:r>
            <a:endParaRPr lang="en-US" altLang="lv-LV" sz="2400" dirty="0"/>
          </a:p>
          <a:p>
            <a:endParaRPr lang="lv-LV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600200" y="3276600"/>
            <a:ext cx="2995506" cy="2235385"/>
            <a:chOff x="5334000" y="1828800"/>
            <a:chExt cx="4648200" cy="3468701"/>
          </a:xfrm>
        </p:grpSpPr>
        <p:sp>
          <p:nvSpPr>
            <p:cNvPr id="15400" name="Oval 3"/>
            <p:cNvSpPr>
              <a:spLocks noChangeArrowheads="1"/>
            </p:cNvSpPr>
            <p:nvPr/>
          </p:nvSpPr>
          <p:spPr bwMode="auto">
            <a:xfrm>
              <a:off x="8077200" y="2667000"/>
              <a:ext cx="6096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1800"/>
            </a:p>
          </p:txBody>
        </p:sp>
        <p:sp>
          <p:nvSpPr>
            <p:cNvPr id="15401" name="Oval 4"/>
            <p:cNvSpPr>
              <a:spLocks noChangeArrowheads="1"/>
            </p:cNvSpPr>
            <p:nvPr/>
          </p:nvSpPr>
          <p:spPr bwMode="auto">
            <a:xfrm>
              <a:off x="60198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1800"/>
            </a:p>
          </p:txBody>
        </p:sp>
        <p:sp>
          <p:nvSpPr>
            <p:cNvPr id="15402" name="Oval 5"/>
            <p:cNvSpPr>
              <a:spLocks noChangeArrowheads="1"/>
            </p:cNvSpPr>
            <p:nvPr/>
          </p:nvSpPr>
          <p:spPr bwMode="auto">
            <a:xfrm>
              <a:off x="5334000" y="2667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1800"/>
            </a:p>
          </p:txBody>
        </p:sp>
        <p:sp>
          <p:nvSpPr>
            <p:cNvPr id="15366" name="Oval 13"/>
            <p:cNvSpPr>
              <a:spLocks noChangeArrowheads="1"/>
            </p:cNvSpPr>
            <p:nvPr/>
          </p:nvSpPr>
          <p:spPr bwMode="auto">
            <a:xfrm>
              <a:off x="6629400" y="1828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5367" name="Oval 14"/>
            <p:cNvSpPr>
              <a:spLocks noChangeArrowheads="1"/>
            </p:cNvSpPr>
            <p:nvPr/>
          </p:nvSpPr>
          <p:spPr bwMode="auto">
            <a:xfrm>
              <a:off x="7315200" y="3581400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5369" name="Oval 16"/>
            <p:cNvSpPr>
              <a:spLocks noChangeArrowheads="1"/>
            </p:cNvSpPr>
            <p:nvPr/>
          </p:nvSpPr>
          <p:spPr bwMode="auto">
            <a:xfrm>
              <a:off x="6629400" y="4648200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5370" name="Oval 17"/>
            <p:cNvSpPr>
              <a:spLocks noChangeArrowheads="1"/>
            </p:cNvSpPr>
            <p:nvPr/>
          </p:nvSpPr>
          <p:spPr bwMode="auto">
            <a:xfrm>
              <a:off x="9372600" y="4648200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5371" name="Oval 18"/>
            <p:cNvSpPr>
              <a:spLocks noChangeArrowheads="1"/>
            </p:cNvSpPr>
            <p:nvPr/>
          </p:nvSpPr>
          <p:spPr bwMode="auto">
            <a:xfrm>
              <a:off x="8153400" y="4648200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5372" name="Oval 19"/>
            <p:cNvSpPr>
              <a:spLocks noChangeArrowheads="1"/>
            </p:cNvSpPr>
            <p:nvPr/>
          </p:nvSpPr>
          <p:spPr bwMode="auto">
            <a:xfrm>
              <a:off x="5334000" y="2667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5373" name="Oval 20"/>
            <p:cNvSpPr>
              <a:spLocks noChangeArrowheads="1"/>
            </p:cNvSpPr>
            <p:nvPr/>
          </p:nvSpPr>
          <p:spPr bwMode="auto">
            <a:xfrm>
              <a:off x="60198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5374" name="Oval 21"/>
            <p:cNvSpPr>
              <a:spLocks noChangeArrowheads="1"/>
            </p:cNvSpPr>
            <p:nvPr/>
          </p:nvSpPr>
          <p:spPr bwMode="auto">
            <a:xfrm>
              <a:off x="8763000" y="3505200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5375" name="Line 22"/>
            <p:cNvSpPr>
              <a:spLocks noChangeShapeType="1"/>
            </p:cNvSpPr>
            <p:nvPr/>
          </p:nvSpPr>
          <p:spPr bwMode="auto">
            <a:xfrm flipH="1">
              <a:off x="5867400" y="22860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376" name="Line 23"/>
            <p:cNvSpPr>
              <a:spLocks noChangeShapeType="1"/>
            </p:cNvSpPr>
            <p:nvPr/>
          </p:nvSpPr>
          <p:spPr bwMode="auto">
            <a:xfrm>
              <a:off x="7239000" y="22860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377" name="Line 24"/>
            <p:cNvSpPr>
              <a:spLocks noChangeShapeType="1"/>
            </p:cNvSpPr>
            <p:nvPr/>
          </p:nvSpPr>
          <p:spPr bwMode="auto">
            <a:xfrm>
              <a:off x="57912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378" name="Line 25"/>
            <p:cNvSpPr>
              <a:spLocks noChangeShapeType="1"/>
            </p:cNvSpPr>
            <p:nvPr/>
          </p:nvSpPr>
          <p:spPr bwMode="auto">
            <a:xfrm flipH="1">
              <a:off x="77724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379" name="Line 26"/>
            <p:cNvSpPr>
              <a:spLocks noChangeShapeType="1"/>
            </p:cNvSpPr>
            <p:nvPr/>
          </p:nvSpPr>
          <p:spPr bwMode="auto">
            <a:xfrm>
              <a:off x="8610600" y="3200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380" name="Line 27"/>
            <p:cNvSpPr>
              <a:spLocks noChangeShapeType="1"/>
            </p:cNvSpPr>
            <p:nvPr/>
          </p:nvSpPr>
          <p:spPr bwMode="auto">
            <a:xfrm flipH="1">
              <a:off x="7086600" y="41910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381" name="Line 28"/>
            <p:cNvSpPr>
              <a:spLocks noChangeShapeType="1"/>
            </p:cNvSpPr>
            <p:nvPr/>
          </p:nvSpPr>
          <p:spPr bwMode="auto">
            <a:xfrm flipH="1">
              <a:off x="8610600" y="4038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382" name="Line 29"/>
            <p:cNvSpPr>
              <a:spLocks noChangeShapeType="1"/>
            </p:cNvSpPr>
            <p:nvPr/>
          </p:nvSpPr>
          <p:spPr bwMode="auto">
            <a:xfrm>
              <a:off x="9220200" y="40386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383" name="Text Box 30"/>
            <p:cNvSpPr txBox="1">
              <a:spLocks noChangeArrowheads="1"/>
            </p:cNvSpPr>
            <p:nvPr/>
          </p:nvSpPr>
          <p:spPr bwMode="auto">
            <a:xfrm>
              <a:off x="6705600" y="1905001"/>
              <a:ext cx="545242" cy="573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15384" name="Text Box 31"/>
            <p:cNvSpPr txBox="1">
              <a:spLocks noChangeArrowheads="1"/>
            </p:cNvSpPr>
            <p:nvPr/>
          </p:nvSpPr>
          <p:spPr bwMode="auto">
            <a:xfrm>
              <a:off x="5410201" y="2743200"/>
              <a:ext cx="525343" cy="573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15385" name="Text Box 32"/>
            <p:cNvSpPr txBox="1">
              <a:spLocks noChangeArrowheads="1"/>
            </p:cNvSpPr>
            <p:nvPr/>
          </p:nvSpPr>
          <p:spPr bwMode="auto">
            <a:xfrm>
              <a:off x="8153400" y="2743200"/>
              <a:ext cx="525343" cy="57310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 dirty="0"/>
                <a:t>C</a:t>
              </a:r>
            </a:p>
          </p:txBody>
        </p:sp>
        <p:sp>
          <p:nvSpPr>
            <p:cNvPr id="15386" name="Text Box 33"/>
            <p:cNvSpPr txBox="1">
              <a:spLocks noChangeArrowheads="1"/>
            </p:cNvSpPr>
            <p:nvPr/>
          </p:nvSpPr>
          <p:spPr bwMode="auto">
            <a:xfrm>
              <a:off x="6096001" y="3657600"/>
              <a:ext cx="545242" cy="573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15387" name="Text Box 34"/>
            <p:cNvSpPr txBox="1">
              <a:spLocks noChangeArrowheads="1"/>
            </p:cNvSpPr>
            <p:nvPr/>
          </p:nvSpPr>
          <p:spPr bwMode="auto">
            <a:xfrm>
              <a:off x="7391400" y="3581400"/>
              <a:ext cx="505443" cy="57310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15388" name="Text Box 35"/>
            <p:cNvSpPr txBox="1">
              <a:spLocks noChangeArrowheads="1"/>
            </p:cNvSpPr>
            <p:nvPr/>
          </p:nvSpPr>
          <p:spPr bwMode="auto">
            <a:xfrm>
              <a:off x="8915400" y="3581400"/>
              <a:ext cx="485544" cy="57310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15389" name="Text Box 36"/>
            <p:cNvSpPr txBox="1">
              <a:spLocks noChangeArrowheads="1"/>
            </p:cNvSpPr>
            <p:nvPr/>
          </p:nvSpPr>
          <p:spPr bwMode="auto">
            <a:xfrm>
              <a:off x="6781801" y="4724400"/>
              <a:ext cx="545242" cy="57310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 dirty="0"/>
                <a:t>G</a:t>
              </a:r>
            </a:p>
          </p:txBody>
        </p:sp>
        <p:sp>
          <p:nvSpPr>
            <p:cNvPr id="15390" name="Text Box 37"/>
            <p:cNvSpPr txBox="1">
              <a:spLocks noChangeArrowheads="1"/>
            </p:cNvSpPr>
            <p:nvPr/>
          </p:nvSpPr>
          <p:spPr bwMode="auto">
            <a:xfrm>
              <a:off x="8229602" y="4724400"/>
              <a:ext cx="545242" cy="57310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 dirty="0"/>
                <a:t>H</a:t>
              </a:r>
            </a:p>
          </p:txBody>
        </p:sp>
        <p:sp>
          <p:nvSpPr>
            <p:cNvPr id="15391" name="Text Box 38"/>
            <p:cNvSpPr txBox="1">
              <a:spLocks noChangeArrowheads="1"/>
            </p:cNvSpPr>
            <p:nvPr/>
          </p:nvSpPr>
          <p:spPr bwMode="auto">
            <a:xfrm>
              <a:off x="9525000" y="4724400"/>
              <a:ext cx="405947" cy="573101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086600" y="3618039"/>
            <a:ext cx="3200400" cy="2363807"/>
            <a:chOff x="7086600" y="1827663"/>
            <a:chExt cx="4648200" cy="3433148"/>
          </a:xfrm>
        </p:grpSpPr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8444884" y="1827663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90678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9861076" y="2685458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83820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auto">
            <a:xfrm>
              <a:off x="111252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9906000" y="4648200"/>
              <a:ext cx="6096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3" name="Oval 18"/>
            <p:cNvSpPr>
              <a:spLocks noChangeArrowheads="1"/>
            </p:cNvSpPr>
            <p:nvPr/>
          </p:nvSpPr>
          <p:spPr bwMode="auto">
            <a:xfrm>
              <a:off x="7086600" y="2667000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auto">
            <a:xfrm>
              <a:off x="7772400" y="3581400"/>
              <a:ext cx="6096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5" name="Oval 20"/>
            <p:cNvSpPr>
              <a:spLocks noChangeArrowheads="1"/>
            </p:cNvSpPr>
            <p:nvPr/>
          </p:nvSpPr>
          <p:spPr bwMode="auto">
            <a:xfrm>
              <a:off x="10514463" y="3505200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 flipH="1">
              <a:off x="7620000" y="22860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8991600" y="22860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75438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 flipH="1">
              <a:off x="95250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>
              <a:off x="10363200" y="3200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1" name="Line 26"/>
            <p:cNvSpPr>
              <a:spLocks noChangeShapeType="1"/>
            </p:cNvSpPr>
            <p:nvPr/>
          </p:nvSpPr>
          <p:spPr bwMode="auto">
            <a:xfrm flipH="1">
              <a:off x="8839200" y="41910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2" name="Line 27"/>
            <p:cNvSpPr>
              <a:spLocks noChangeShapeType="1"/>
            </p:cNvSpPr>
            <p:nvPr/>
          </p:nvSpPr>
          <p:spPr bwMode="auto">
            <a:xfrm flipH="1">
              <a:off x="10363200" y="4038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3" name="Line 28"/>
            <p:cNvSpPr>
              <a:spLocks noChangeShapeType="1"/>
            </p:cNvSpPr>
            <p:nvPr/>
          </p:nvSpPr>
          <p:spPr bwMode="auto">
            <a:xfrm>
              <a:off x="10972800" y="40386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4" name="Text Box 29"/>
            <p:cNvSpPr txBox="1">
              <a:spLocks noChangeArrowheads="1"/>
            </p:cNvSpPr>
            <p:nvPr/>
          </p:nvSpPr>
          <p:spPr bwMode="auto">
            <a:xfrm>
              <a:off x="8547277" y="1846879"/>
              <a:ext cx="510335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>
              <a:off x="7162801" y="2743200"/>
              <a:ext cx="491709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9906000" y="2743200"/>
              <a:ext cx="491709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C</a:t>
              </a:r>
            </a:p>
          </p:txBody>
        </p:sp>
        <p:sp>
          <p:nvSpPr>
            <p:cNvPr id="57" name="Text Box 32"/>
            <p:cNvSpPr txBox="1">
              <a:spLocks noChangeArrowheads="1"/>
            </p:cNvSpPr>
            <p:nvPr/>
          </p:nvSpPr>
          <p:spPr bwMode="auto">
            <a:xfrm>
              <a:off x="7848600" y="3657600"/>
              <a:ext cx="510335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58" name="Text Box 33"/>
            <p:cNvSpPr txBox="1">
              <a:spLocks noChangeArrowheads="1"/>
            </p:cNvSpPr>
            <p:nvPr/>
          </p:nvSpPr>
          <p:spPr bwMode="auto">
            <a:xfrm>
              <a:off x="9143999" y="3657600"/>
              <a:ext cx="473084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10668000" y="3516313"/>
              <a:ext cx="454459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8534402" y="4724400"/>
              <a:ext cx="510335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9982200" y="4724400"/>
              <a:ext cx="510335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H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11277601" y="4724400"/>
              <a:ext cx="379957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72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Tree: Definition</a:t>
            </a:r>
            <a:endParaRPr lang="lv-LV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386638" y="1825625"/>
            <a:ext cx="3967162" cy="4351338"/>
          </a:xfrm>
        </p:spPr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b="1" dirty="0"/>
              <a:t>Definition</a:t>
            </a:r>
            <a:r>
              <a:rPr lang="en-US" dirty="0"/>
              <a:t>: A </a:t>
            </a:r>
            <a:r>
              <a:rPr lang="en-US" i="1" dirty="0"/>
              <a:t>tree</a:t>
            </a:r>
            <a:r>
              <a:rPr lang="en-US" dirty="0"/>
              <a:t> is a connected undirected graph with no simple circuits.</a:t>
            </a:r>
          </a:p>
          <a:p>
            <a:pPr indent="0">
              <a:buNone/>
            </a:pP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685800" indent="-457200"/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are </a:t>
            </a:r>
            <a:r>
              <a:rPr lang="en-US" dirty="0" smtClean="0"/>
              <a:t>trees.</a:t>
            </a:r>
          </a:p>
          <a:p>
            <a:pPr marL="685800" indent="-457200"/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</a:t>
            </a:r>
            <a:r>
              <a:rPr lang="en-US" dirty="0"/>
              <a:t>is not a </a:t>
            </a:r>
            <a:r>
              <a:rPr lang="en-US" dirty="0" smtClean="0"/>
              <a:t>tree</a:t>
            </a:r>
            <a:r>
              <a:rPr lang="en-US" dirty="0"/>
              <a:t> </a:t>
            </a:r>
            <a:r>
              <a:rPr lang="en-US" dirty="0" smtClean="0"/>
              <a:t>(contains a circuit)</a:t>
            </a:r>
          </a:p>
          <a:p>
            <a:pPr marL="685800" indent="-457200"/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</a:t>
            </a:r>
            <a:r>
              <a:rPr lang="en-US" dirty="0"/>
              <a:t>is not a tree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(not connected)</a:t>
            </a:r>
            <a:endParaRPr lang="lv-LV" dirty="0"/>
          </a:p>
          <a:p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971675"/>
            <a:ext cx="6719888" cy="283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Leaf</a:t>
            </a:r>
            <a:r>
              <a:rPr lang="en-US" altLang="lv-LV" dirty="0" smtClean="0"/>
              <a:t>s and Internal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lv-LV" altLang="lv-LV" sz="3200" dirty="0">
                <a:solidFill>
                  <a:srgbClr val="43B02A"/>
                </a:solidFill>
                <a:latin typeface="Comic Sans MS" panose="030F0702030302020204" pitchFamily="66" charset="0"/>
              </a:rPr>
              <a:t>Leaf:</a:t>
            </a:r>
            <a:endParaRPr lang="en-US" altLang="lv-LV" sz="3200" dirty="0">
              <a:solidFill>
                <a:srgbClr val="43B02A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dirty="0"/>
              <a:t>Any node with all empty subtrees/children.</a:t>
            </a:r>
            <a:endParaRPr lang="en-US" altLang="lv-LV" dirty="0"/>
          </a:p>
          <a:p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>
                <a:solidFill>
                  <a:srgbClr val="43B02A"/>
                </a:solidFill>
                <a:latin typeface="Comic Sans MS" panose="030F0702030302020204" pitchFamily="66" charset="0"/>
              </a:rPr>
              <a:t>Internal Node:</a:t>
            </a:r>
            <a:endParaRPr lang="en-US" altLang="lv-LV" sz="2400" dirty="0">
              <a:solidFill>
                <a:srgbClr val="43B02A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/>
              <a:t>Any node with some non-empty child. </a:t>
            </a:r>
            <a:endParaRPr lang="en-US" altLang="lv-LV" sz="2400" dirty="0"/>
          </a:p>
          <a:p>
            <a:endParaRPr lang="lv-LV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2590800" y="3504960"/>
            <a:ext cx="3487703" cy="2590800"/>
            <a:chOff x="5334000" y="1828800"/>
            <a:chExt cx="4821238" cy="3581400"/>
          </a:xfrm>
        </p:grpSpPr>
        <p:grpSp>
          <p:nvGrpSpPr>
            <p:cNvPr id="230402" name="Group 2"/>
            <p:cNvGrpSpPr>
              <a:grpSpLocks/>
            </p:cNvGrpSpPr>
            <p:nvPr/>
          </p:nvGrpSpPr>
          <p:grpSpPr bwMode="auto">
            <a:xfrm>
              <a:off x="5943600" y="3352800"/>
              <a:ext cx="4211638" cy="2057400"/>
              <a:chOff x="2784" y="2112"/>
              <a:chExt cx="2653" cy="1296"/>
            </a:xfrm>
          </p:grpSpPr>
          <p:pic>
            <p:nvPicPr>
              <p:cNvPr id="23588" name="Picture 3" descr="j02340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8" y="2784"/>
                <a:ext cx="541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89" name="Picture 4" descr="j02340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8" y="2784"/>
                <a:ext cx="541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90" name="Picture 5" descr="j02340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6" y="2784"/>
                <a:ext cx="541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91" name="Picture 6" descr="j02340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2112"/>
                <a:ext cx="541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3557" name="Oval 8"/>
            <p:cNvSpPr>
              <a:spLocks noChangeArrowheads="1"/>
            </p:cNvSpPr>
            <p:nvPr/>
          </p:nvSpPr>
          <p:spPr bwMode="auto">
            <a:xfrm>
              <a:off x="6629400" y="1828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58" name="Oval 9"/>
            <p:cNvSpPr>
              <a:spLocks noChangeArrowheads="1"/>
            </p:cNvSpPr>
            <p:nvPr/>
          </p:nvSpPr>
          <p:spPr bwMode="auto">
            <a:xfrm>
              <a:off x="73152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59" name="Oval 10"/>
            <p:cNvSpPr>
              <a:spLocks noChangeArrowheads="1"/>
            </p:cNvSpPr>
            <p:nvPr/>
          </p:nvSpPr>
          <p:spPr bwMode="auto">
            <a:xfrm>
              <a:off x="8077200" y="2667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60" name="Oval 11"/>
            <p:cNvSpPr>
              <a:spLocks noChangeArrowheads="1"/>
            </p:cNvSpPr>
            <p:nvPr/>
          </p:nvSpPr>
          <p:spPr bwMode="auto">
            <a:xfrm>
              <a:off x="66294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61" name="Oval 12"/>
            <p:cNvSpPr>
              <a:spLocks noChangeArrowheads="1"/>
            </p:cNvSpPr>
            <p:nvPr/>
          </p:nvSpPr>
          <p:spPr bwMode="auto">
            <a:xfrm>
              <a:off x="93726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62" name="Oval 13"/>
            <p:cNvSpPr>
              <a:spLocks noChangeArrowheads="1"/>
            </p:cNvSpPr>
            <p:nvPr/>
          </p:nvSpPr>
          <p:spPr bwMode="auto">
            <a:xfrm>
              <a:off x="81534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63" name="Oval 14"/>
            <p:cNvSpPr>
              <a:spLocks noChangeArrowheads="1"/>
            </p:cNvSpPr>
            <p:nvPr/>
          </p:nvSpPr>
          <p:spPr bwMode="auto">
            <a:xfrm>
              <a:off x="5334000" y="2667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64" name="Oval 15"/>
            <p:cNvSpPr>
              <a:spLocks noChangeArrowheads="1"/>
            </p:cNvSpPr>
            <p:nvPr/>
          </p:nvSpPr>
          <p:spPr bwMode="auto">
            <a:xfrm>
              <a:off x="60198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65" name="Oval 16"/>
            <p:cNvSpPr>
              <a:spLocks noChangeArrowheads="1"/>
            </p:cNvSpPr>
            <p:nvPr/>
          </p:nvSpPr>
          <p:spPr bwMode="auto">
            <a:xfrm>
              <a:off x="8763000" y="3505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66" name="Line 17"/>
            <p:cNvSpPr>
              <a:spLocks noChangeShapeType="1"/>
            </p:cNvSpPr>
            <p:nvPr/>
          </p:nvSpPr>
          <p:spPr bwMode="auto">
            <a:xfrm flipH="1">
              <a:off x="5867400" y="22860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567" name="Line 18"/>
            <p:cNvSpPr>
              <a:spLocks noChangeShapeType="1"/>
            </p:cNvSpPr>
            <p:nvPr/>
          </p:nvSpPr>
          <p:spPr bwMode="auto">
            <a:xfrm>
              <a:off x="7239000" y="22860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568" name="Line 19"/>
            <p:cNvSpPr>
              <a:spLocks noChangeShapeType="1"/>
            </p:cNvSpPr>
            <p:nvPr/>
          </p:nvSpPr>
          <p:spPr bwMode="auto">
            <a:xfrm>
              <a:off x="57912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569" name="Line 20"/>
            <p:cNvSpPr>
              <a:spLocks noChangeShapeType="1"/>
            </p:cNvSpPr>
            <p:nvPr/>
          </p:nvSpPr>
          <p:spPr bwMode="auto">
            <a:xfrm flipH="1">
              <a:off x="77724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570" name="Line 21"/>
            <p:cNvSpPr>
              <a:spLocks noChangeShapeType="1"/>
            </p:cNvSpPr>
            <p:nvPr/>
          </p:nvSpPr>
          <p:spPr bwMode="auto">
            <a:xfrm>
              <a:off x="8610600" y="3200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571" name="Line 22"/>
            <p:cNvSpPr>
              <a:spLocks noChangeShapeType="1"/>
            </p:cNvSpPr>
            <p:nvPr/>
          </p:nvSpPr>
          <p:spPr bwMode="auto">
            <a:xfrm flipH="1">
              <a:off x="7086600" y="41910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572" name="Line 23"/>
            <p:cNvSpPr>
              <a:spLocks noChangeShapeType="1"/>
            </p:cNvSpPr>
            <p:nvPr/>
          </p:nvSpPr>
          <p:spPr bwMode="auto">
            <a:xfrm flipH="1">
              <a:off x="8610600" y="4038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573" name="Line 24"/>
            <p:cNvSpPr>
              <a:spLocks noChangeShapeType="1"/>
            </p:cNvSpPr>
            <p:nvPr/>
          </p:nvSpPr>
          <p:spPr bwMode="auto">
            <a:xfrm>
              <a:off x="9220200" y="40386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574" name="Text Box 25"/>
            <p:cNvSpPr txBox="1">
              <a:spLocks noChangeArrowheads="1"/>
            </p:cNvSpPr>
            <p:nvPr/>
          </p:nvSpPr>
          <p:spPr bwMode="auto">
            <a:xfrm>
              <a:off x="6705601" y="1904999"/>
              <a:ext cx="485729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23575" name="Text Box 26"/>
            <p:cNvSpPr txBox="1">
              <a:spLocks noChangeArrowheads="1"/>
            </p:cNvSpPr>
            <p:nvPr/>
          </p:nvSpPr>
          <p:spPr bwMode="auto">
            <a:xfrm>
              <a:off x="5410199" y="2743200"/>
              <a:ext cx="468001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23576" name="Text Box 27"/>
            <p:cNvSpPr txBox="1">
              <a:spLocks noChangeArrowheads="1"/>
            </p:cNvSpPr>
            <p:nvPr/>
          </p:nvSpPr>
          <p:spPr bwMode="auto">
            <a:xfrm>
              <a:off x="8153400" y="2743200"/>
              <a:ext cx="468001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C</a:t>
              </a:r>
            </a:p>
          </p:txBody>
        </p:sp>
        <p:sp>
          <p:nvSpPr>
            <p:cNvPr id="23577" name="Text Box 28"/>
            <p:cNvSpPr txBox="1">
              <a:spLocks noChangeArrowheads="1"/>
            </p:cNvSpPr>
            <p:nvPr/>
          </p:nvSpPr>
          <p:spPr bwMode="auto">
            <a:xfrm>
              <a:off x="6096002" y="3657600"/>
              <a:ext cx="485729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23578" name="Text Box 29"/>
            <p:cNvSpPr txBox="1">
              <a:spLocks noChangeArrowheads="1"/>
            </p:cNvSpPr>
            <p:nvPr/>
          </p:nvSpPr>
          <p:spPr bwMode="auto">
            <a:xfrm>
              <a:off x="7391399" y="3657600"/>
              <a:ext cx="450274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23579" name="Text Box 30"/>
            <p:cNvSpPr txBox="1">
              <a:spLocks noChangeArrowheads="1"/>
            </p:cNvSpPr>
            <p:nvPr/>
          </p:nvSpPr>
          <p:spPr bwMode="auto">
            <a:xfrm>
              <a:off x="8915401" y="3581400"/>
              <a:ext cx="432547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23580" name="Text Box 31"/>
            <p:cNvSpPr txBox="1">
              <a:spLocks noChangeArrowheads="1"/>
            </p:cNvSpPr>
            <p:nvPr/>
          </p:nvSpPr>
          <p:spPr bwMode="auto">
            <a:xfrm>
              <a:off x="6781801" y="4724399"/>
              <a:ext cx="485729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23581" name="Text Box 32"/>
            <p:cNvSpPr txBox="1">
              <a:spLocks noChangeArrowheads="1"/>
            </p:cNvSpPr>
            <p:nvPr/>
          </p:nvSpPr>
          <p:spPr bwMode="auto">
            <a:xfrm>
              <a:off x="8229600" y="4724399"/>
              <a:ext cx="485729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H</a:t>
              </a:r>
            </a:p>
          </p:txBody>
        </p:sp>
        <p:sp>
          <p:nvSpPr>
            <p:cNvPr id="23582" name="Text Box 33"/>
            <p:cNvSpPr txBox="1">
              <a:spLocks noChangeArrowheads="1"/>
            </p:cNvSpPr>
            <p:nvPr/>
          </p:nvSpPr>
          <p:spPr bwMode="auto">
            <a:xfrm>
              <a:off x="9525000" y="4724399"/>
              <a:ext cx="361637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708832" y="3256904"/>
            <a:ext cx="3511973" cy="2590800"/>
            <a:chOff x="5334000" y="1828800"/>
            <a:chExt cx="4648200" cy="3429000"/>
          </a:xfrm>
        </p:grpSpPr>
        <p:sp>
          <p:nvSpPr>
            <p:cNvPr id="40" name="Oval 3"/>
            <p:cNvSpPr>
              <a:spLocks noChangeArrowheads="1"/>
            </p:cNvSpPr>
            <p:nvPr/>
          </p:nvSpPr>
          <p:spPr bwMode="auto">
            <a:xfrm>
              <a:off x="6629400" y="18288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7315200" y="35814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8077200" y="26670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6294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93726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81534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5334000" y="26670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7" name="Oval 10"/>
            <p:cNvSpPr>
              <a:spLocks noChangeArrowheads="1"/>
            </p:cNvSpPr>
            <p:nvPr/>
          </p:nvSpPr>
          <p:spPr bwMode="auto">
            <a:xfrm>
              <a:off x="60198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8" name="Oval 11"/>
            <p:cNvSpPr>
              <a:spLocks noChangeArrowheads="1"/>
            </p:cNvSpPr>
            <p:nvPr/>
          </p:nvSpPr>
          <p:spPr bwMode="auto">
            <a:xfrm>
              <a:off x="8763000" y="35052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 flipH="1">
              <a:off x="5867400" y="22860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7239000" y="22860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57912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 flipH="1">
              <a:off x="77724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>
              <a:off x="8610600" y="3200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 flipH="1">
              <a:off x="7086600" y="41910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5" name="Line 18"/>
            <p:cNvSpPr>
              <a:spLocks noChangeShapeType="1"/>
            </p:cNvSpPr>
            <p:nvPr/>
          </p:nvSpPr>
          <p:spPr bwMode="auto">
            <a:xfrm flipH="1">
              <a:off x="8610600" y="4038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>
              <a:off x="9220200" y="40386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7" name="Text Box 20"/>
            <p:cNvSpPr txBox="1">
              <a:spLocks noChangeArrowheads="1"/>
            </p:cNvSpPr>
            <p:nvPr/>
          </p:nvSpPr>
          <p:spPr bwMode="auto">
            <a:xfrm>
              <a:off x="6705601" y="1905000"/>
              <a:ext cx="465059" cy="4888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58" name="Text Box 21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448086" cy="4888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59" name="Text Box 22"/>
            <p:cNvSpPr txBox="1">
              <a:spLocks noChangeArrowheads="1"/>
            </p:cNvSpPr>
            <p:nvPr/>
          </p:nvSpPr>
          <p:spPr bwMode="auto">
            <a:xfrm>
              <a:off x="8153400" y="2743200"/>
              <a:ext cx="448086" cy="4888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C</a:t>
              </a:r>
            </a:p>
          </p:txBody>
        </p:sp>
        <p:sp>
          <p:nvSpPr>
            <p:cNvPr id="60" name="Text Box 23"/>
            <p:cNvSpPr txBox="1">
              <a:spLocks noChangeArrowheads="1"/>
            </p:cNvSpPr>
            <p:nvPr/>
          </p:nvSpPr>
          <p:spPr bwMode="auto">
            <a:xfrm>
              <a:off x="6096001" y="3657600"/>
              <a:ext cx="465059" cy="488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7391400" y="3657600"/>
              <a:ext cx="431113" cy="4888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62" name="Text Box 25"/>
            <p:cNvSpPr txBox="1">
              <a:spLocks noChangeArrowheads="1"/>
            </p:cNvSpPr>
            <p:nvPr/>
          </p:nvSpPr>
          <p:spPr bwMode="auto">
            <a:xfrm>
              <a:off x="8915401" y="3581400"/>
              <a:ext cx="414140" cy="4888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63" name="Text Box 26"/>
            <p:cNvSpPr txBox="1">
              <a:spLocks noChangeArrowheads="1"/>
            </p:cNvSpPr>
            <p:nvPr/>
          </p:nvSpPr>
          <p:spPr bwMode="auto">
            <a:xfrm>
              <a:off x="6781801" y="4724400"/>
              <a:ext cx="465059" cy="488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8229601" y="4724400"/>
              <a:ext cx="465059" cy="488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H</a:t>
              </a:r>
            </a:p>
          </p:txBody>
        </p:sp>
        <p:sp>
          <p:nvSpPr>
            <p:cNvPr id="65" name="Text Box 28"/>
            <p:cNvSpPr txBox="1">
              <a:spLocks noChangeArrowheads="1"/>
            </p:cNvSpPr>
            <p:nvPr/>
          </p:nvSpPr>
          <p:spPr bwMode="auto">
            <a:xfrm>
              <a:off x="9525000" y="4724400"/>
              <a:ext cx="346249" cy="488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0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Cultural Reference: CSS Selectors</a:t>
            </a:r>
            <a:endParaRPr lang="lv-LV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209800" y="2667000"/>
          <a:ext cx="8763000" cy="32004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1215311842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1132570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lv-LV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lv-LV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8631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lv-LV" sz="2000" dirty="0">
                          <a:effectLst/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div 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Selects all &lt;p&gt; elements inside &lt;div&gt; elements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4043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lv-LV" sz="2000" dirty="0">
                          <a:effectLst/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div &gt; 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Selects all &lt;p&gt; elements where the parent is a &lt;div&gt;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0253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lv-LV" sz="2000">
                          <a:effectLst/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div + 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Selects all &lt;p&gt; elements that are placed immediately after &lt;div&gt; elements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1876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lv-LV" sz="2000" dirty="0">
                          <a:effectLst/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 ~ </a:t>
                      </a:r>
                      <a:r>
                        <a:rPr lang="lv-LV" sz="2000" dirty="0" smtClean="0">
                          <a:effectLst/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ul</a:t>
                      </a:r>
                      <a:endParaRPr lang="lv-LV" sz="2000" dirty="0">
                        <a:effectLst/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</a:rPr>
                        <a:t>Selects</a:t>
                      </a:r>
                      <a:r>
                        <a:rPr lang="lv-LV" sz="2000" dirty="0" smtClean="0">
                          <a:effectLst/>
                        </a:rPr>
                        <a:t> all</a:t>
                      </a:r>
                      <a:r>
                        <a:rPr lang="en-US" sz="2000" dirty="0" smtClean="0">
                          <a:effectLst/>
                        </a:rPr>
                        <a:t> &lt;</a:t>
                      </a:r>
                      <a:r>
                        <a:rPr lang="en-US" sz="2000" dirty="0" err="1" smtClean="0">
                          <a:effectLst/>
                        </a:rPr>
                        <a:t>ul</a:t>
                      </a:r>
                      <a:r>
                        <a:rPr lang="en-US" sz="2000" dirty="0">
                          <a:effectLst/>
                        </a:rPr>
                        <a:t>&gt; </a:t>
                      </a:r>
                      <a:r>
                        <a:rPr lang="en-US" sz="2000" dirty="0" smtClean="0">
                          <a:effectLst/>
                        </a:rPr>
                        <a:t>element</a:t>
                      </a:r>
                      <a:r>
                        <a:rPr lang="lv-LV" sz="2000" dirty="0" smtClean="0">
                          <a:effectLst/>
                        </a:rPr>
                        <a:t>s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that </a:t>
                      </a:r>
                      <a:r>
                        <a:rPr lang="lv-LV" sz="2000" dirty="0" smtClean="0">
                          <a:effectLst/>
                        </a:rPr>
                        <a:t>are siblings of a </a:t>
                      </a:r>
                      <a:r>
                        <a:rPr lang="en-US" sz="2000" dirty="0" smtClean="0">
                          <a:effectLst/>
                        </a:rPr>
                        <a:t>&lt;p</a:t>
                      </a:r>
                      <a:r>
                        <a:rPr lang="en-US" sz="2000" dirty="0">
                          <a:effectLst/>
                        </a:rPr>
                        <a:t>&gt;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7297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25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Tree Terminology: Summary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Root: node without parent (A)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Internal node: node with at least one child (A, B, C, F)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External node (a.k.a. leaf ): node without children (E, I, J, K, G, H, 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Ancestors of a node: parent, grandparent, grand-grandparent,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Depth of a node: number of ancestors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Height of a tree: maximum depth of any node (3)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Descendant of a node: child, grandchild, grand-grandchild, etc.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039814"/>
          </a:xfrm>
        </p:spPr>
        <p:txBody>
          <a:bodyPr>
            <a:normAutofit/>
          </a:bodyPr>
          <a:lstStyle/>
          <a:p>
            <a:r>
              <a:rPr lang="en-US" dirty="0"/>
              <a:t>Subtree: tree consisting of a node and its descendants</a:t>
            </a:r>
          </a:p>
          <a:p>
            <a:endParaRPr lang="lv-LV" dirty="0"/>
          </a:p>
        </p:txBody>
      </p:sp>
      <p:sp>
        <p:nvSpPr>
          <p:cNvPr id="5124" name="AutoShape 28"/>
          <p:cNvSpPr>
            <a:spLocks noChangeArrowheads="1"/>
          </p:cNvSpPr>
          <p:nvPr/>
        </p:nvSpPr>
        <p:spPr bwMode="auto">
          <a:xfrm>
            <a:off x="8310562" y="3415507"/>
            <a:ext cx="1966913" cy="1619250"/>
          </a:xfrm>
          <a:prstGeom prst="triangle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2651760" bIns="0" anchor="b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/>
              <a:t>subtree</a:t>
            </a:r>
          </a:p>
        </p:txBody>
      </p:sp>
      <p:grpSp>
        <p:nvGrpSpPr>
          <p:cNvPr id="5127" name="Group 26"/>
          <p:cNvGrpSpPr>
            <a:grpSpLocks/>
          </p:cNvGrpSpPr>
          <p:nvPr/>
        </p:nvGrpSpPr>
        <p:grpSpPr bwMode="auto">
          <a:xfrm>
            <a:off x="6553200" y="2667001"/>
            <a:ext cx="3709988" cy="3127375"/>
            <a:chOff x="3135" y="1250"/>
            <a:chExt cx="2337" cy="1970"/>
          </a:xfrm>
        </p:grpSpPr>
        <p:sp>
          <p:nvSpPr>
            <p:cNvPr id="5130" name="AutoShape 5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A</a:t>
              </a:r>
            </a:p>
          </p:txBody>
        </p:sp>
        <p:sp>
          <p:nvSpPr>
            <p:cNvPr id="5131" name="AutoShape 6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B</a:t>
              </a:r>
            </a:p>
          </p:txBody>
        </p:sp>
        <p:sp>
          <p:nvSpPr>
            <p:cNvPr id="5132" name="AutoShape 7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D</a:t>
              </a:r>
            </a:p>
          </p:txBody>
        </p:sp>
        <p:sp>
          <p:nvSpPr>
            <p:cNvPr id="5133" name="AutoShape 8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C</a:t>
              </a:r>
            </a:p>
          </p:txBody>
        </p:sp>
        <p:sp>
          <p:nvSpPr>
            <p:cNvPr id="5134" name="AutoShape 9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G</a:t>
              </a:r>
            </a:p>
          </p:txBody>
        </p:sp>
        <p:sp>
          <p:nvSpPr>
            <p:cNvPr id="5135" name="AutoShape 10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H</a:t>
              </a:r>
            </a:p>
          </p:txBody>
        </p:sp>
        <p:sp>
          <p:nvSpPr>
            <p:cNvPr id="5136" name="AutoShape 11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E</a:t>
              </a:r>
            </a:p>
          </p:txBody>
        </p:sp>
        <p:sp>
          <p:nvSpPr>
            <p:cNvPr id="5137" name="AutoShape 12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F</a:t>
              </a:r>
            </a:p>
          </p:txBody>
        </p:sp>
        <p:cxnSp>
          <p:nvCxnSpPr>
            <p:cNvPr id="5138" name="AutoShape 13"/>
            <p:cNvCxnSpPr>
              <a:cxnSpLocks noChangeShapeType="1"/>
              <a:stCxn id="5130" idx="2"/>
              <a:endCxn id="5131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9" name="AutoShape 14"/>
            <p:cNvCxnSpPr>
              <a:cxnSpLocks noChangeShapeType="1"/>
              <a:stCxn id="5130" idx="2"/>
              <a:endCxn id="5133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0" name="AutoShape 15"/>
            <p:cNvCxnSpPr>
              <a:cxnSpLocks noChangeShapeType="1"/>
              <a:stCxn id="5130" idx="2"/>
              <a:endCxn id="5132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1" name="AutoShape 16"/>
            <p:cNvCxnSpPr>
              <a:cxnSpLocks noChangeShapeType="1"/>
              <a:stCxn id="5133" idx="2"/>
              <a:endCxn id="5135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2" name="AutoShape 17"/>
            <p:cNvCxnSpPr>
              <a:cxnSpLocks noChangeShapeType="1"/>
              <a:stCxn id="5133" idx="2"/>
              <a:endCxn id="5134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3" name="AutoShape 18"/>
            <p:cNvCxnSpPr>
              <a:cxnSpLocks noChangeShapeType="1"/>
              <a:stCxn id="5131" idx="2"/>
              <a:endCxn id="5137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4" name="AutoShape 19"/>
            <p:cNvCxnSpPr>
              <a:cxnSpLocks noChangeShapeType="1"/>
              <a:stCxn id="5131" idx="2"/>
              <a:endCxn id="5136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5" name="AutoShape 20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I</a:t>
              </a:r>
            </a:p>
          </p:txBody>
        </p:sp>
        <p:sp>
          <p:nvSpPr>
            <p:cNvPr id="5146" name="AutoShape 21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J</a:t>
              </a:r>
            </a:p>
          </p:txBody>
        </p:sp>
        <p:cxnSp>
          <p:nvCxnSpPr>
            <p:cNvPr id="5147" name="AutoShape 22"/>
            <p:cNvCxnSpPr>
              <a:cxnSpLocks noChangeShapeType="1"/>
              <a:stCxn id="5137" idx="2"/>
              <a:endCxn id="5146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8" name="AutoShape 23"/>
            <p:cNvCxnSpPr>
              <a:cxnSpLocks noChangeShapeType="1"/>
              <a:stCxn id="5137" idx="2"/>
              <a:endCxn id="5145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9" name="AutoShape 24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K</a:t>
              </a:r>
            </a:p>
          </p:txBody>
        </p:sp>
        <p:cxnSp>
          <p:nvCxnSpPr>
            <p:cNvPr id="5150" name="AutoShape 25"/>
            <p:cNvCxnSpPr>
              <a:cxnSpLocks noChangeShapeType="1"/>
              <a:stCxn id="5137" idx="2"/>
              <a:endCxn id="5149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0045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Surroundings of a Node</a:t>
            </a:r>
            <a:endParaRPr lang="lv-LV" dirty="0"/>
          </a:p>
        </p:txBody>
      </p:sp>
      <p:graphicFrame>
        <p:nvGraphicFramePr>
          <p:cNvPr id="33" name="Content Placeholder 32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604000" y="1752600"/>
          <a:ext cx="4978400" cy="493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78200">
                  <a:extLst>
                    <a:ext uri="{9D8B030D-6E8A-4147-A177-3AD203B41FA5}">
                      <a16:colId xmlns:a16="http://schemas.microsoft.com/office/drawing/2014/main" val="382962876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457041319"/>
                    </a:ext>
                  </a:extLst>
                </a:gridCol>
              </a:tblGrid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Name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Count/Value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14355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Parent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Node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86909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Children</a:t>
                      </a:r>
                      <a:r>
                        <a:rPr lang="en-US" baseline="0" dirty="0" smtClean="0"/>
                        <a:t>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List of nodes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128827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Ancestors</a:t>
                      </a:r>
                      <a:r>
                        <a:rPr lang="en-US" baseline="0" dirty="0" smtClean="0"/>
                        <a:t> of F (parent to root)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List of nodes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220369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Successors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count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289631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Depth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46831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Height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323895"/>
                  </a:ext>
                </a:extLst>
              </a:tr>
              <a:tr h="606186">
                <a:tc>
                  <a:txBody>
                    <a:bodyPr/>
                    <a:lstStyle/>
                    <a:p>
                      <a:r>
                        <a:rPr lang="en-US" dirty="0" smtClean="0"/>
                        <a:t>Nodes</a:t>
                      </a:r>
                      <a:r>
                        <a:rPr lang="en-US" baseline="0" dirty="0" smtClean="0"/>
                        <a:t> visited before F in preorder/</a:t>
                      </a:r>
                      <a:r>
                        <a:rPr lang="en-US" baseline="0" dirty="0" err="1" smtClean="0"/>
                        <a:t>inorder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postorder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 values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40233"/>
                  </a:ext>
                </a:extLst>
              </a:tr>
              <a:tr h="606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Nodes</a:t>
                      </a:r>
                      <a:r>
                        <a:rPr lang="en-US" baseline="0" dirty="0" smtClean="0"/>
                        <a:t> visited after F in preorder/</a:t>
                      </a:r>
                      <a:r>
                        <a:rPr lang="en-US" baseline="0" dirty="0" err="1" smtClean="0"/>
                        <a:t>inorder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postorder</a:t>
                      </a:r>
                      <a:endParaRPr lang="lv-LV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 values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27670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Level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59824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Siblings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List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of nodes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160674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Siblings to the left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count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764704"/>
                  </a:ext>
                </a:extLst>
              </a:tr>
            </a:tbl>
          </a:graphicData>
        </a:graphic>
      </p:graphicFrame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422400" y="1600200"/>
            <a:ext cx="4729480" cy="2955926"/>
            <a:chOff x="1371600" y="2895600"/>
            <a:chExt cx="5486400" cy="3429000"/>
          </a:xfrm>
        </p:grpSpPr>
        <p:sp>
          <p:nvSpPr>
            <p:cNvPr id="6" name="Oval 2"/>
            <p:cNvSpPr>
              <a:spLocks noChangeArrowheads="1"/>
            </p:cNvSpPr>
            <p:nvPr/>
          </p:nvSpPr>
          <p:spPr bwMode="auto">
            <a:xfrm>
              <a:off x="3429000" y="2895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48768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13716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1336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8194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>
              <a:off x="2667000" y="33528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4038600" y="33528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590800" y="4267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3505201" y="29718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209800" y="38100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953000" y="38100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C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1447801" y="47244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971800" y="4724400"/>
              <a:ext cx="325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1828800" y="4267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4114800" y="4648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5562600" y="4724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4572000" y="4267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4267201" y="4724400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5715001" y="48006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410200" y="42672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4800600" y="5638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5257800" y="52578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953000" y="5715000"/>
              <a:ext cx="261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248400" y="5715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6400801" y="5791200"/>
              <a:ext cx="27443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J</a:t>
              </a: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6096000" y="52578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080009" y="4609007"/>
            <a:ext cx="4969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Note: </a:t>
            </a:r>
            <a:r>
              <a:rPr lang="en-US" sz="1800" dirty="0" smtClean="0"/>
              <a:t>Please pay attention to the type requested in the answer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node,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list of nodes,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integer value,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multiple integer values</a:t>
            </a:r>
          </a:p>
        </p:txBody>
      </p:sp>
    </p:spTree>
    <p:extLst>
      <p:ext uri="{BB962C8B-B14F-4D97-AF65-F5344CB8AC3E}">
        <p14:creationId xmlns:p14="http://schemas.microsoft.com/office/powerpoint/2010/main" val="176978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Surroundings of a </a:t>
            </a:r>
            <a:r>
              <a:rPr lang="en-US" dirty="0" smtClean="0"/>
              <a:t>Node: Solution</a:t>
            </a:r>
            <a:endParaRPr lang="lv-LV" dirty="0"/>
          </a:p>
        </p:txBody>
      </p:sp>
      <p:graphicFrame>
        <p:nvGraphicFramePr>
          <p:cNvPr id="5" name="Content Placeholder 32"/>
          <p:cNvGraphicFramePr>
            <a:graphicFrameLocks/>
          </p:cNvGraphicFramePr>
          <p:nvPr>
            <p:extLst/>
          </p:nvPr>
        </p:nvGraphicFramePr>
        <p:xfrm>
          <a:off x="6435238" y="1533347"/>
          <a:ext cx="4978400" cy="493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78200">
                  <a:extLst>
                    <a:ext uri="{9D8B030D-6E8A-4147-A177-3AD203B41FA5}">
                      <a16:colId xmlns:a16="http://schemas.microsoft.com/office/drawing/2014/main" val="382962876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457041319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Name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Count/Value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14355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Parent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86909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Children</a:t>
                      </a:r>
                      <a:r>
                        <a:rPr lang="en-US" baseline="0" dirty="0" smtClean="0"/>
                        <a:t>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]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128827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Ancestors</a:t>
                      </a:r>
                      <a:r>
                        <a:rPr lang="en-US" baseline="0" dirty="0" smtClean="0"/>
                        <a:t> of F (parent to root)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[C,A]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220369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Successors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289631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Depth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46831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Height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323895"/>
                  </a:ext>
                </a:extLst>
              </a:tr>
              <a:tr h="606186">
                <a:tc>
                  <a:txBody>
                    <a:bodyPr/>
                    <a:lstStyle/>
                    <a:p>
                      <a:r>
                        <a:rPr lang="en-US" dirty="0" smtClean="0"/>
                        <a:t>Nodes</a:t>
                      </a:r>
                      <a:r>
                        <a:rPr lang="en-US" baseline="0" dirty="0" smtClean="0"/>
                        <a:t> visited </a:t>
                      </a:r>
                      <a:r>
                        <a:rPr lang="en-US" b="1" baseline="0" dirty="0" smtClean="0"/>
                        <a:t>before</a:t>
                      </a:r>
                      <a:r>
                        <a:rPr lang="en-US" baseline="0" dirty="0" smtClean="0"/>
                        <a:t> F in preorder/</a:t>
                      </a:r>
                      <a:r>
                        <a:rPr lang="en-US" baseline="0" dirty="0" err="1" smtClean="0"/>
                        <a:t>inorder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postorder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(5,4</a:t>
                      </a:r>
                      <a:r>
                        <a:rPr lang="en-US" baseline="0" dirty="0" smtClean="0"/>
                        <a:t>,3)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40233"/>
                  </a:ext>
                </a:extLst>
              </a:tr>
              <a:tr h="606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Nodes</a:t>
                      </a:r>
                      <a:r>
                        <a:rPr lang="en-US" baseline="0" dirty="0" smtClean="0"/>
                        <a:t> visited </a:t>
                      </a:r>
                      <a:r>
                        <a:rPr lang="en-US" b="1" baseline="0" dirty="0" smtClean="0"/>
                        <a:t>after</a:t>
                      </a:r>
                      <a:r>
                        <a:rPr lang="en-US" baseline="0" dirty="0" smtClean="0"/>
                        <a:t> F in preorder/</a:t>
                      </a:r>
                      <a:r>
                        <a:rPr lang="en-US" baseline="0" dirty="0" err="1" smtClean="0"/>
                        <a:t>inorder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postorder</a:t>
                      </a:r>
                      <a:endParaRPr lang="lv-LV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(3,4,5)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27670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Level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59824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Siblings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]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160674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Siblings to the left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764704"/>
                  </a:ext>
                </a:extLst>
              </a:tr>
            </a:tbl>
          </a:graphicData>
        </a:graphic>
      </p:graphicFrame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468544" y="2754169"/>
            <a:ext cx="4729480" cy="2955926"/>
            <a:chOff x="1371600" y="2895600"/>
            <a:chExt cx="5486400" cy="3429000"/>
          </a:xfrm>
        </p:grpSpPr>
        <p:sp>
          <p:nvSpPr>
            <p:cNvPr id="7" name="Oval 2"/>
            <p:cNvSpPr>
              <a:spLocks noChangeArrowheads="1"/>
            </p:cNvSpPr>
            <p:nvPr/>
          </p:nvSpPr>
          <p:spPr bwMode="auto">
            <a:xfrm>
              <a:off x="3429000" y="2895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48768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3716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1336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28194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2667000" y="33528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4038600" y="33528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590800" y="4267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3505201" y="29718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2209800" y="38100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4953000" y="38100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C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1447801" y="47244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2971800" y="4724400"/>
              <a:ext cx="325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1828800" y="4267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4114800" y="4648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auto">
            <a:xfrm>
              <a:off x="5562600" y="4724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H="1">
              <a:off x="4572000" y="4267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4267201" y="4724400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5715001" y="48006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5410200" y="42672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4800600" y="5638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5257800" y="52578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4953000" y="5715000"/>
              <a:ext cx="261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6248400" y="5715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6400801" y="5791200"/>
              <a:ext cx="27443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J</a:t>
              </a: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6096000" y="52578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</p:grpSp>
    </p:spTree>
    <p:extLst>
      <p:ext uri="{BB962C8B-B14F-4D97-AF65-F5344CB8AC3E}">
        <p14:creationId xmlns:p14="http://schemas.microsoft.com/office/powerpoint/2010/main" val="235330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Subclasses of Trees – 1</a:t>
            </a:r>
            <a:endParaRPr lang="lv-LV" altLang="lv-LV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Rectangle 1027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422400" y="1752600"/>
                <a:ext cx="5283200" cy="4952999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lv-LV" sz="2800" b="1" i="1" dirty="0" smtClean="0">
                    <a:solidFill>
                      <a:srgbClr val="0070C0"/>
                    </a:solidFill>
                  </a:rPr>
                  <a:t>O</a:t>
                </a:r>
                <a:r>
                  <a:rPr lang="lv-LV" altLang="lv-LV" sz="2800" b="1" i="1" dirty="0" smtClean="0">
                    <a:solidFill>
                      <a:srgbClr val="0070C0"/>
                    </a:solidFill>
                  </a:rPr>
                  <a:t>rdered tree</a:t>
                </a:r>
                <a:r>
                  <a:rPr lang="lv-LV" altLang="lv-LV" sz="2800" dirty="0" smtClean="0"/>
                  <a:t> – </a:t>
                </a:r>
                <a:r>
                  <a:rPr lang="en-US" altLang="lv-LV" sz="2800" dirty="0" smtClean="0"/>
                  <a:t>children of any parent are fully ordered; there is the 1</a:t>
                </a:r>
                <a:r>
                  <a:rPr lang="en-US" altLang="lv-LV" sz="2800" baseline="30000" dirty="0" smtClean="0"/>
                  <a:t>st</a:t>
                </a:r>
                <a:r>
                  <a:rPr lang="en-US" altLang="lv-LV" sz="2800" dirty="0" smtClean="0"/>
                  <a:t> child (the leftmost one), the 2</a:t>
                </a:r>
                <a:r>
                  <a:rPr lang="en-US" altLang="lv-LV" sz="2800" baseline="30000" dirty="0" smtClean="0"/>
                  <a:t>nd</a:t>
                </a:r>
                <a:r>
                  <a:rPr lang="en-US" altLang="lv-LV" sz="2800" dirty="0"/>
                  <a:t> </a:t>
                </a:r>
                <a:r>
                  <a:rPr lang="en-US" altLang="lv-LV" sz="2800" dirty="0" smtClean="0"/>
                  <a:t>child, and so on. </a:t>
                </a:r>
                <a:endParaRPr lang="lv-LV" altLang="lv-LV" sz="28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lv-LV" sz="2800" b="1" i="1" dirty="0" smtClean="0">
                    <a:solidFill>
                      <a:srgbClr val="0070C0"/>
                    </a:solidFill>
                  </a:rPr>
                  <a:t>Binary tree</a:t>
                </a:r>
                <a:r>
                  <a:rPr lang="en-US" altLang="lv-LV" sz="2800" b="1" dirty="0" smtClean="0"/>
                  <a:t> – </a:t>
                </a:r>
                <a:r>
                  <a:rPr lang="en-US" altLang="lv-LV" sz="2800" dirty="0" smtClean="0"/>
                  <a:t>one subtype of an ordered tree, where nodes can have up to 2 children. It is possible to tell, which child is the left one, which one is the right one.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lv-LV" sz="2800" b="1" i="1" dirty="0" smtClean="0">
                    <a:solidFill>
                      <a:srgbClr val="0070C0"/>
                    </a:solidFill>
                  </a:rPr>
                  <a:t>Empty binary tree </a:t>
                </a:r>
                <a:r>
                  <a:rPr lang="en-US" altLang="lv-LV" sz="2800" dirty="0" smtClean="0"/>
                  <a:t>– a tree without nodes</a:t>
                </a:r>
                <a:r>
                  <a:rPr lang="lv-LV" altLang="lv-LV" sz="2800" dirty="0" smtClean="0"/>
                  <a:t>. </a:t>
                </a:r>
                <a:r>
                  <a:rPr lang="en-US" altLang="lv-LV" sz="2800" dirty="0" smtClean="0"/>
                  <a:t>Denoted by</a:t>
                </a:r>
                <a:r>
                  <a:rPr lang="lv-LV" altLang="lv-LV" sz="2800" dirty="0" smtClean="0"/>
                  <a:t> </a:t>
                </a:r>
                <a14:m>
                  <m:oMath xmlns:m="http://schemas.openxmlformats.org/officeDocument/2006/math">
                    <m:r>
                      <a:rPr lang="lv-LV" altLang="lv-LV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</m:t>
                    </m:r>
                  </m:oMath>
                </a14:m>
                <a:r>
                  <a:rPr lang="lv-LV" altLang="lv-LV" sz="2800" dirty="0"/>
                  <a:t>.</a:t>
                </a:r>
              </a:p>
            </p:txBody>
          </p:sp>
        </mc:Choice>
        <mc:Fallback xmlns="">
          <p:sp>
            <p:nvSpPr>
              <p:cNvPr id="25604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2400" y="1752600"/>
                <a:ext cx="5283200" cy="4952999"/>
              </a:xfrm>
              <a:blipFill>
                <a:blip r:embed="rId3"/>
                <a:stretch>
                  <a:fillRect l="-2076" t="-2833" r="-184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8893232" y="1620780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9401767" y="2920369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9966805" y="2242323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8893232" y="3711423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0927371" y="3711423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10023309" y="3711423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7932666" y="2242323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8441201" y="2920369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10475340" y="2863865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8328193" y="1959803"/>
            <a:ext cx="621543" cy="3390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9345263" y="1959803"/>
            <a:ext cx="678046" cy="3955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8271689" y="2637850"/>
            <a:ext cx="339023" cy="3390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9740790" y="2637850"/>
            <a:ext cx="339023" cy="3390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0362332" y="2637850"/>
            <a:ext cx="226015" cy="2825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9232255" y="3372400"/>
            <a:ext cx="282519" cy="3955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10362332" y="3259392"/>
            <a:ext cx="226015" cy="4520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0814363" y="3259392"/>
            <a:ext cx="282519" cy="4520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949736" y="1677284"/>
            <a:ext cx="260554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A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989170" y="2298826"/>
            <a:ext cx="251045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B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0023309" y="2298826"/>
            <a:ext cx="251045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C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8497705" y="2976873"/>
            <a:ext cx="260554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D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9458270" y="2976873"/>
            <a:ext cx="241536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E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10588349" y="2920369"/>
            <a:ext cx="232026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F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9006240" y="3767927"/>
            <a:ext cx="260554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G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10079814" y="3767927"/>
            <a:ext cx="260554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H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11040379" y="3767927"/>
            <a:ext cx="193989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I</a:t>
            </a: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8271689" y="2637850"/>
            <a:ext cx="339023" cy="33902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36" name="Oval 3"/>
          <p:cNvSpPr>
            <a:spLocks noChangeArrowheads="1"/>
          </p:cNvSpPr>
          <p:nvPr/>
        </p:nvSpPr>
        <p:spPr bwMode="auto">
          <a:xfrm>
            <a:off x="7734903" y="4060718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8001000" y="5360307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8566038" y="4682261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8297131" y="6151361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9729424" y="6151361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41" name="Oval 8"/>
          <p:cNvSpPr>
            <a:spLocks noChangeArrowheads="1"/>
          </p:cNvSpPr>
          <p:nvPr/>
        </p:nvSpPr>
        <p:spPr bwMode="auto">
          <a:xfrm>
            <a:off x="8825362" y="6151361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42" name="Oval 9"/>
          <p:cNvSpPr>
            <a:spLocks noChangeArrowheads="1"/>
          </p:cNvSpPr>
          <p:nvPr/>
        </p:nvSpPr>
        <p:spPr bwMode="auto">
          <a:xfrm>
            <a:off x="6774337" y="4682261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6329769" y="5360307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44" name="Oval 11"/>
          <p:cNvSpPr>
            <a:spLocks noChangeArrowheads="1"/>
          </p:cNvSpPr>
          <p:nvPr/>
        </p:nvSpPr>
        <p:spPr bwMode="auto">
          <a:xfrm>
            <a:off x="9277393" y="5303803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 flipH="1">
            <a:off x="7169864" y="4399741"/>
            <a:ext cx="621543" cy="3390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>
            <a:off x="8186934" y="4399741"/>
            <a:ext cx="492112" cy="2825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 flipH="1">
            <a:off x="8340023" y="5077788"/>
            <a:ext cx="339023" cy="3390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>
            <a:off x="8961565" y="5077788"/>
            <a:ext cx="495803" cy="270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50" name="Line 17"/>
          <p:cNvSpPr>
            <a:spLocks noChangeShapeType="1"/>
          </p:cNvSpPr>
          <p:nvPr/>
        </p:nvSpPr>
        <p:spPr bwMode="auto">
          <a:xfrm>
            <a:off x="8324559" y="5812337"/>
            <a:ext cx="161780" cy="3955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 flipH="1">
            <a:off x="9164385" y="5699330"/>
            <a:ext cx="226015" cy="4520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52" name="Line 19"/>
          <p:cNvSpPr>
            <a:spLocks noChangeShapeType="1"/>
          </p:cNvSpPr>
          <p:nvPr/>
        </p:nvSpPr>
        <p:spPr bwMode="auto">
          <a:xfrm>
            <a:off x="9616416" y="5699330"/>
            <a:ext cx="282519" cy="4520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7791407" y="4117222"/>
            <a:ext cx="260554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A</a:t>
            </a: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6830841" y="4738764"/>
            <a:ext cx="251045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B</a:t>
            </a: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8622542" y="4738764"/>
            <a:ext cx="251045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C</a:t>
            </a:r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6386273" y="5416811"/>
            <a:ext cx="260554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D</a:t>
            </a:r>
          </a:p>
        </p:txBody>
      </p:sp>
      <p:sp>
        <p:nvSpPr>
          <p:cNvPr id="57" name="Text Box 24"/>
          <p:cNvSpPr txBox="1">
            <a:spLocks noChangeArrowheads="1"/>
          </p:cNvSpPr>
          <p:nvPr/>
        </p:nvSpPr>
        <p:spPr bwMode="auto">
          <a:xfrm>
            <a:off x="8057503" y="5416811"/>
            <a:ext cx="241536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E</a:t>
            </a: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9390402" y="5360307"/>
            <a:ext cx="232026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F</a:t>
            </a:r>
          </a:p>
        </p:txBody>
      </p:sp>
      <p:sp>
        <p:nvSpPr>
          <p:cNvPr id="59" name="Text Box 26"/>
          <p:cNvSpPr txBox="1">
            <a:spLocks noChangeArrowheads="1"/>
          </p:cNvSpPr>
          <p:nvPr/>
        </p:nvSpPr>
        <p:spPr bwMode="auto">
          <a:xfrm>
            <a:off x="8410139" y="6207865"/>
            <a:ext cx="260554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G</a:t>
            </a: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8881867" y="6207865"/>
            <a:ext cx="260554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H</a:t>
            </a:r>
          </a:p>
        </p:txBody>
      </p:sp>
      <p:sp>
        <p:nvSpPr>
          <p:cNvPr id="61" name="Text Box 28"/>
          <p:cNvSpPr txBox="1">
            <a:spLocks noChangeArrowheads="1"/>
          </p:cNvSpPr>
          <p:nvPr/>
        </p:nvSpPr>
        <p:spPr bwMode="auto">
          <a:xfrm>
            <a:off x="9842432" y="6207865"/>
            <a:ext cx="193989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I</a:t>
            </a:r>
          </a:p>
        </p:txBody>
      </p:sp>
      <p:sp>
        <p:nvSpPr>
          <p:cNvPr id="63" name="Line 35"/>
          <p:cNvSpPr>
            <a:spLocks noChangeShapeType="1"/>
          </p:cNvSpPr>
          <p:nvPr/>
        </p:nvSpPr>
        <p:spPr bwMode="auto">
          <a:xfrm flipH="1">
            <a:off x="6604827" y="5077788"/>
            <a:ext cx="282518" cy="3303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64" name="Line 35"/>
          <p:cNvSpPr>
            <a:spLocks noChangeShapeType="1"/>
          </p:cNvSpPr>
          <p:nvPr/>
        </p:nvSpPr>
        <p:spPr bwMode="auto">
          <a:xfrm>
            <a:off x="8301610" y="5766106"/>
            <a:ext cx="151422" cy="38525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65" name="Line 35"/>
          <p:cNvSpPr>
            <a:spLocks noChangeShapeType="1"/>
          </p:cNvSpPr>
          <p:nvPr/>
        </p:nvSpPr>
        <p:spPr bwMode="auto">
          <a:xfrm flipH="1">
            <a:off x="9266793" y="3354975"/>
            <a:ext cx="247980" cy="36870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</p:spTree>
    <p:extLst>
      <p:ext uri="{BB962C8B-B14F-4D97-AF65-F5344CB8AC3E}">
        <p14:creationId xmlns:p14="http://schemas.microsoft.com/office/powerpoint/2010/main" val="426456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Arithmetic Expression Tree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Binary tree associated with an arithmetic expression</a:t>
            </a:r>
          </a:p>
          <a:p>
            <a:pPr lvl="1" eaLnBrk="1" hangingPunct="1"/>
            <a:r>
              <a:rPr lang="en-US" altLang="lv-LV" sz="2000"/>
              <a:t>internal nodes: operators</a:t>
            </a:r>
          </a:p>
          <a:p>
            <a:pPr lvl="1" eaLnBrk="1" hangingPunct="1"/>
            <a:r>
              <a:rPr lang="en-US" altLang="lv-LV" sz="2000"/>
              <a:t>external nodes: operands</a:t>
            </a:r>
          </a:p>
          <a:p>
            <a:pPr eaLnBrk="1" hangingPunct="1"/>
            <a:r>
              <a:rPr lang="en-US" altLang="lv-LV"/>
              <a:t>Example: arithmetic expression tree for the expression (2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/>
              <a:t>a </a:t>
            </a:r>
            <a:r>
              <a:rPr lang="en-US" altLang="lv-LV">
                <a:latin typeface="Symbol" panose="05050102010706020507" pitchFamily="18" charset="2"/>
              </a:rPr>
              <a:t>-</a:t>
            </a:r>
            <a:r>
              <a:rPr lang="en-US" altLang="lv-LV"/>
              <a:t> 1) </a:t>
            </a:r>
            <a:r>
              <a:rPr lang="en-US" altLang="lv-LV">
                <a:latin typeface="Symbol" panose="05050102010706020507" pitchFamily="18" charset="2"/>
              </a:rPr>
              <a:t>+</a:t>
            </a:r>
            <a:r>
              <a:rPr lang="en-US" altLang="lv-LV"/>
              <a:t> (3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lv-LV"/>
              <a:t>b))</a:t>
            </a:r>
          </a:p>
        </p:txBody>
      </p:sp>
      <p:sp>
        <p:nvSpPr>
          <p:cNvPr id="10248" name="Oval 4"/>
          <p:cNvSpPr>
            <a:spLocks noChangeArrowheads="1"/>
          </p:cNvSpPr>
          <p:nvPr/>
        </p:nvSpPr>
        <p:spPr bwMode="auto">
          <a:xfrm>
            <a:off x="6248400" y="37338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latin typeface="Symbol" panose="05050102010706020507" pitchFamily="18" charset="2"/>
              </a:rPr>
              <a:t>+</a:t>
            </a:r>
          </a:p>
        </p:txBody>
      </p:sp>
      <p:sp>
        <p:nvSpPr>
          <p:cNvPr id="10249" name="Oval 5"/>
          <p:cNvSpPr>
            <a:spLocks noChangeArrowheads="1"/>
          </p:cNvSpPr>
          <p:nvPr/>
        </p:nvSpPr>
        <p:spPr bwMode="auto">
          <a:xfrm>
            <a:off x="7010400" y="43434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10250" name="Oval 6"/>
          <p:cNvSpPr>
            <a:spLocks noChangeArrowheads="1"/>
          </p:cNvSpPr>
          <p:nvPr/>
        </p:nvSpPr>
        <p:spPr bwMode="auto">
          <a:xfrm>
            <a:off x="4724400" y="43434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endParaRPr lang="en-US" altLang="lv-LV">
              <a:latin typeface="Symbol" panose="05050102010706020507" pitchFamily="18" charset="2"/>
            </a:endParaRPr>
          </a:p>
        </p:txBody>
      </p:sp>
      <p:sp>
        <p:nvSpPr>
          <p:cNvPr id="10251" name="Oval 7"/>
          <p:cNvSpPr>
            <a:spLocks noChangeArrowheads="1"/>
          </p:cNvSpPr>
          <p:nvPr/>
        </p:nvSpPr>
        <p:spPr bwMode="auto">
          <a:xfrm>
            <a:off x="5486400" y="4953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latin typeface="Symbol" panose="05050102010706020507" pitchFamily="18" charset="2"/>
              </a:rPr>
              <a:t>-</a:t>
            </a:r>
          </a:p>
        </p:txBody>
      </p:sp>
      <p:sp>
        <p:nvSpPr>
          <p:cNvPr id="10252" name="Rectangle 8"/>
          <p:cNvSpPr>
            <a:spLocks noChangeArrowheads="1"/>
          </p:cNvSpPr>
          <p:nvPr/>
        </p:nvSpPr>
        <p:spPr bwMode="auto">
          <a:xfrm>
            <a:off x="4343400" y="49530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2</a:t>
            </a:r>
          </a:p>
        </p:txBody>
      </p:sp>
      <p:sp>
        <p:nvSpPr>
          <p:cNvPr id="10253" name="Rectangle 9"/>
          <p:cNvSpPr>
            <a:spLocks noChangeArrowheads="1"/>
          </p:cNvSpPr>
          <p:nvPr/>
        </p:nvSpPr>
        <p:spPr bwMode="auto">
          <a:xfrm>
            <a:off x="5105400" y="56388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a</a:t>
            </a:r>
          </a:p>
        </p:txBody>
      </p:sp>
      <p:sp>
        <p:nvSpPr>
          <p:cNvPr id="10254" name="Rectangle 10"/>
          <p:cNvSpPr>
            <a:spLocks noChangeArrowheads="1"/>
          </p:cNvSpPr>
          <p:nvPr/>
        </p:nvSpPr>
        <p:spPr bwMode="auto">
          <a:xfrm>
            <a:off x="5867400" y="56388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1</a:t>
            </a:r>
          </a:p>
        </p:txBody>
      </p:sp>
      <p:sp>
        <p:nvSpPr>
          <p:cNvPr id="10255" name="Rectangle 11"/>
          <p:cNvSpPr>
            <a:spLocks noChangeArrowheads="1"/>
          </p:cNvSpPr>
          <p:nvPr/>
        </p:nvSpPr>
        <p:spPr bwMode="auto">
          <a:xfrm>
            <a:off x="6629400" y="49530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3</a:t>
            </a:r>
          </a:p>
        </p:txBody>
      </p:sp>
      <p:sp>
        <p:nvSpPr>
          <p:cNvPr id="10256" name="Rectangle 12"/>
          <p:cNvSpPr>
            <a:spLocks noChangeArrowheads="1"/>
          </p:cNvSpPr>
          <p:nvPr/>
        </p:nvSpPr>
        <p:spPr bwMode="auto">
          <a:xfrm>
            <a:off x="7391400" y="49530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b</a:t>
            </a:r>
          </a:p>
        </p:txBody>
      </p:sp>
      <p:cxnSp>
        <p:nvCxnSpPr>
          <p:cNvPr id="10257" name="AutoShape 13"/>
          <p:cNvCxnSpPr>
            <a:cxnSpLocks noChangeShapeType="1"/>
            <a:stCxn id="10248" idx="3"/>
            <a:endCxn id="10250" idx="7"/>
          </p:cNvCxnSpPr>
          <p:nvPr/>
        </p:nvCxnSpPr>
        <p:spPr bwMode="auto">
          <a:xfrm flipH="1">
            <a:off x="5049838" y="4068763"/>
            <a:ext cx="1254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14"/>
          <p:cNvCxnSpPr>
            <a:cxnSpLocks noChangeShapeType="1"/>
            <a:stCxn id="10249" idx="1"/>
            <a:endCxn id="10248" idx="5"/>
          </p:cNvCxnSpPr>
          <p:nvPr/>
        </p:nvCxnSpPr>
        <p:spPr bwMode="auto">
          <a:xfrm flipH="1" flipV="1">
            <a:off x="6573838" y="40687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AutoShape 15"/>
          <p:cNvCxnSpPr>
            <a:cxnSpLocks noChangeShapeType="1"/>
            <a:stCxn id="10256" idx="0"/>
            <a:endCxn id="10249" idx="5"/>
          </p:cNvCxnSpPr>
          <p:nvPr/>
        </p:nvCxnSpPr>
        <p:spPr bwMode="auto">
          <a:xfrm flipH="1" flipV="1">
            <a:off x="7335838" y="4678363"/>
            <a:ext cx="2460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16"/>
          <p:cNvCxnSpPr>
            <a:cxnSpLocks noChangeShapeType="1"/>
            <a:stCxn id="10255" idx="0"/>
            <a:endCxn id="10249" idx="3"/>
          </p:cNvCxnSpPr>
          <p:nvPr/>
        </p:nvCxnSpPr>
        <p:spPr bwMode="auto">
          <a:xfrm flipV="1">
            <a:off x="6819900" y="4678363"/>
            <a:ext cx="2460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17"/>
          <p:cNvCxnSpPr>
            <a:cxnSpLocks noChangeShapeType="1"/>
            <a:stCxn id="10254" idx="0"/>
            <a:endCxn id="10251" idx="5"/>
          </p:cNvCxnSpPr>
          <p:nvPr/>
        </p:nvCxnSpPr>
        <p:spPr bwMode="auto">
          <a:xfrm flipH="1" flipV="1">
            <a:off x="5811838" y="5287963"/>
            <a:ext cx="246063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18"/>
          <p:cNvCxnSpPr>
            <a:cxnSpLocks noChangeShapeType="1"/>
            <a:stCxn id="10253" idx="0"/>
            <a:endCxn id="10251" idx="3"/>
          </p:cNvCxnSpPr>
          <p:nvPr/>
        </p:nvCxnSpPr>
        <p:spPr bwMode="auto">
          <a:xfrm flipV="1">
            <a:off x="5295900" y="5287963"/>
            <a:ext cx="246063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19"/>
          <p:cNvCxnSpPr>
            <a:cxnSpLocks noChangeShapeType="1"/>
            <a:stCxn id="10252" idx="0"/>
            <a:endCxn id="10250" idx="3"/>
          </p:cNvCxnSpPr>
          <p:nvPr/>
        </p:nvCxnSpPr>
        <p:spPr bwMode="auto">
          <a:xfrm flipV="1">
            <a:off x="4533900" y="4678363"/>
            <a:ext cx="2460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20"/>
          <p:cNvCxnSpPr>
            <a:cxnSpLocks noChangeShapeType="1"/>
            <a:stCxn id="10251" idx="1"/>
            <a:endCxn id="10250" idx="5"/>
          </p:cNvCxnSpPr>
          <p:nvPr/>
        </p:nvCxnSpPr>
        <p:spPr bwMode="auto">
          <a:xfrm flipH="1" flipV="1">
            <a:off x="5049838" y="46783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3329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Subclasses of Trees – 2</a:t>
            </a:r>
            <a:endParaRPr lang="lv-LV" altLang="lv-LV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v-LV" altLang="lv-LV" b="1" i="1" dirty="0" smtClean="0">
                <a:solidFill>
                  <a:srgbClr val="0070C0"/>
                </a:solidFill>
              </a:rPr>
              <a:t>Full binary tree</a:t>
            </a:r>
            <a:r>
              <a:rPr lang="lv-LV" altLang="lv-LV" b="1" dirty="0" smtClean="0"/>
              <a:t> </a:t>
            </a:r>
            <a:r>
              <a:rPr lang="lv-LV" altLang="lv-LV" dirty="0" smtClean="0"/>
              <a:t>– any vertex either has two children or none at all.</a:t>
            </a:r>
          </a:p>
          <a:p>
            <a:pPr eaLnBrk="1" hangingPunct="1">
              <a:lnSpc>
                <a:spcPct val="90000"/>
              </a:lnSpc>
            </a:pPr>
            <a:r>
              <a:rPr lang="lv-LV" altLang="lv-LV" b="1" i="1" dirty="0" smtClean="0">
                <a:solidFill>
                  <a:srgbClr val="0070C0"/>
                </a:solidFill>
              </a:rPr>
              <a:t>Perfect </a:t>
            </a:r>
            <a:r>
              <a:rPr lang="lv-LV" altLang="lv-LV" b="1" i="1" dirty="0">
                <a:solidFill>
                  <a:srgbClr val="0070C0"/>
                </a:solidFill>
              </a:rPr>
              <a:t>binary </a:t>
            </a:r>
            <a:r>
              <a:rPr lang="lv-LV" altLang="lv-LV" b="1" i="1" dirty="0" smtClean="0">
                <a:solidFill>
                  <a:srgbClr val="0070C0"/>
                </a:solidFill>
              </a:rPr>
              <a:t>tree</a:t>
            </a:r>
            <a:r>
              <a:rPr lang="lv-LV" altLang="lv-LV" b="1" dirty="0" smtClean="0"/>
              <a:t> </a:t>
            </a:r>
            <a:r>
              <a:rPr lang="lv-LV" altLang="lv-LV" dirty="0"/>
              <a:t>– </a:t>
            </a:r>
            <a:r>
              <a:rPr lang="lv-LV" altLang="lv-LV" dirty="0" smtClean="0"/>
              <a:t>a full binary tree having all leaves of the same depth.</a:t>
            </a:r>
            <a:endParaRPr lang="lv-LV" altLang="lv-LV" b="1" i="1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lv-LV" altLang="lv-LV" b="1" i="1" dirty="0" smtClean="0">
                <a:solidFill>
                  <a:srgbClr val="0070C0"/>
                </a:solidFill>
              </a:rPr>
              <a:t>Complete </a:t>
            </a:r>
            <a:r>
              <a:rPr lang="lv-LV" altLang="lv-LV" b="1" i="1" dirty="0">
                <a:solidFill>
                  <a:srgbClr val="0070C0"/>
                </a:solidFill>
              </a:rPr>
              <a:t>binary </a:t>
            </a:r>
            <a:r>
              <a:rPr lang="lv-LV" altLang="lv-LV" b="1" i="1" dirty="0" smtClean="0">
                <a:solidFill>
                  <a:srgbClr val="0070C0"/>
                </a:solidFill>
              </a:rPr>
              <a:t>tree</a:t>
            </a:r>
            <a:r>
              <a:rPr lang="lv-LV" altLang="lv-LV" b="1" dirty="0" smtClean="0"/>
              <a:t> </a:t>
            </a:r>
            <a:r>
              <a:rPr lang="lv-LV" altLang="lv-LV" dirty="0" smtClean="0"/>
              <a:t>– can be obtained from a perfect binary tree by removing some adjacent leaves from the end. </a:t>
            </a:r>
          </a:p>
        </p:txBody>
      </p:sp>
    </p:spTree>
    <p:extLst>
      <p:ext uri="{BB962C8B-B14F-4D97-AF65-F5344CB8AC3E}">
        <p14:creationId xmlns:p14="http://schemas.microsoft.com/office/powerpoint/2010/main" val="38043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Full Binary Tree</a:t>
            </a:r>
            <a:endParaRPr lang="en-US" altLang="lv-LV" dirty="0" smtClean="0"/>
          </a:p>
        </p:txBody>
      </p:sp>
      <p:sp>
        <p:nvSpPr>
          <p:cNvPr id="28676" name="Oval 3"/>
          <p:cNvSpPr>
            <a:spLocks noChangeArrowheads="1"/>
          </p:cNvSpPr>
          <p:nvPr/>
        </p:nvSpPr>
        <p:spPr bwMode="auto">
          <a:xfrm>
            <a:off x="8915400" y="167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96012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10363200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68580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7620000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8681" name="Oval 8"/>
          <p:cNvSpPr>
            <a:spLocks noChangeArrowheads="1"/>
          </p:cNvSpPr>
          <p:nvPr/>
        </p:nvSpPr>
        <p:spPr bwMode="auto">
          <a:xfrm>
            <a:off x="83058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110490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 flipH="1">
            <a:off x="8153400" y="2133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9525000" y="2133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>
            <a:off x="8077200" y="3048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 flipH="1">
            <a:off x="10058400" y="3048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10896600" y="3048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8688" name="Line 15"/>
          <p:cNvSpPr>
            <a:spLocks noChangeShapeType="1"/>
          </p:cNvSpPr>
          <p:nvPr/>
        </p:nvSpPr>
        <p:spPr bwMode="auto">
          <a:xfrm flipH="1">
            <a:off x="7239000" y="2971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8689" name="Text Box 16"/>
          <p:cNvSpPr txBox="1">
            <a:spLocks noChangeArrowheads="1"/>
          </p:cNvSpPr>
          <p:nvPr/>
        </p:nvSpPr>
        <p:spPr bwMode="auto">
          <a:xfrm>
            <a:off x="8991601" y="1752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A</a:t>
            </a:r>
          </a:p>
        </p:txBody>
      </p:sp>
      <p:sp>
        <p:nvSpPr>
          <p:cNvPr id="28690" name="Text Box 17"/>
          <p:cNvSpPr txBox="1">
            <a:spLocks noChangeArrowheads="1"/>
          </p:cNvSpPr>
          <p:nvPr/>
        </p:nvSpPr>
        <p:spPr bwMode="auto">
          <a:xfrm>
            <a:off x="7696200" y="2590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B</a:t>
            </a:r>
          </a:p>
        </p:txBody>
      </p:sp>
      <p:sp>
        <p:nvSpPr>
          <p:cNvPr id="28691" name="Text Box 18"/>
          <p:cNvSpPr txBox="1">
            <a:spLocks noChangeArrowheads="1"/>
          </p:cNvSpPr>
          <p:nvPr/>
        </p:nvSpPr>
        <p:spPr bwMode="auto">
          <a:xfrm>
            <a:off x="10439400" y="2590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C</a:t>
            </a:r>
          </a:p>
        </p:txBody>
      </p:sp>
      <p:sp>
        <p:nvSpPr>
          <p:cNvPr id="28692" name="Text Box 19"/>
          <p:cNvSpPr txBox="1">
            <a:spLocks noChangeArrowheads="1"/>
          </p:cNvSpPr>
          <p:nvPr/>
        </p:nvSpPr>
        <p:spPr bwMode="auto">
          <a:xfrm>
            <a:off x="8382000" y="3505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E</a:t>
            </a:r>
          </a:p>
        </p:txBody>
      </p:sp>
      <p:sp>
        <p:nvSpPr>
          <p:cNvPr id="28693" name="Text Box 20"/>
          <p:cNvSpPr txBox="1">
            <a:spLocks noChangeArrowheads="1"/>
          </p:cNvSpPr>
          <p:nvPr/>
        </p:nvSpPr>
        <p:spPr bwMode="auto">
          <a:xfrm>
            <a:off x="9677401" y="3505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F</a:t>
            </a:r>
          </a:p>
        </p:txBody>
      </p:sp>
      <p:sp>
        <p:nvSpPr>
          <p:cNvPr id="28694" name="Text Box 21"/>
          <p:cNvSpPr txBox="1">
            <a:spLocks noChangeArrowheads="1"/>
          </p:cNvSpPr>
          <p:nvPr/>
        </p:nvSpPr>
        <p:spPr bwMode="auto">
          <a:xfrm>
            <a:off x="11201401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G</a:t>
            </a:r>
          </a:p>
        </p:txBody>
      </p:sp>
      <p:sp>
        <p:nvSpPr>
          <p:cNvPr id="28695" name="Text Box 22"/>
          <p:cNvSpPr txBox="1">
            <a:spLocks noChangeArrowheads="1"/>
          </p:cNvSpPr>
          <p:nvPr/>
        </p:nvSpPr>
        <p:spPr bwMode="auto">
          <a:xfrm>
            <a:off x="1479645" y="1791185"/>
            <a:ext cx="5486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In a full binary tree: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 smtClean="0">
                <a:latin typeface="+mj-lt"/>
              </a:rPr>
              <a:t>Every node is either</a:t>
            </a:r>
            <a:br>
              <a:rPr lang="lv-LV" altLang="lv-LV" sz="2400" dirty="0" smtClean="0">
                <a:latin typeface="+mj-lt"/>
              </a:rPr>
            </a:br>
            <a:r>
              <a:rPr lang="lv-LV" altLang="lv-LV" sz="2400" dirty="0" smtClean="0">
                <a:latin typeface="+mj-lt"/>
              </a:rPr>
              <a:t>(1) Inner node with two children 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 smtClean="0">
                <a:latin typeface="+mj-lt"/>
              </a:rPr>
              <a:t>(2) A leaf without any children</a:t>
            </a:r>
            <a:endParaRPr lang="en-US" altLang="lv-LV" sz="2400" dirty="0">
              <a:latin typeface="+mj-lt"/>
            </a:endParaRPr>
          </a:p>
        </p:txBody>
      </p:sp>
      <p:sp>
        <p:nvSpPr>
          <p:cNvPr id="28696" name="Text Box 23"/>
          <p:cNvSpPr txBox="1">
            <a:spLocks noChangeArrowheads="1"/>
          </p:cNvSpPr>
          <p:nvPr/>
        </p:nvSpPr>
        <p:spPr bwMode="auto">
          <a:xfrm>
            <a:off x="6934201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D</a:t>
            </a:r>
          </a:p>
        </p:txBody>
      </p:sp>
      <p:grpSp>
        <p:nvGrpSpPr>
          <p:cNvPr id="232472" name="Group 24"/>
          <p:cNvGrpSpPr>
            <a:grpSpLocks/>
          </p:cNvGrpSpPr>
          <p:nvPr/>
        </p:nvGrpSpPr>
        <p:grpSpPr bwMode="auto">
          <a:xfrm>
            <a:off x="6172200" y="3962400"/>
            <a:ext cx="762000" cy="1143000"/>
            <a:chOff x="1440" y="2112"/>
            <a:chExt cx="480" cy="720"/>
          </a:xfrm>
        </p:grpSpPr>
        <p:sp>
          <p:nvSpPr>
            <p:cNvPr id="28700" name="Oval 25"/>
            <p:cNvSpPr>
              <a:spLocks noChangeArrowheads="1"/>
            </p:cNvSpPr>
            <p:nvPr/>
          </p:nvSpPr>
          <p:spPr bwMode="auto">
            <a:xfrm>
              <a:off x="1440" y="2448"/>
              <a:ext cx="384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2400">
                <a:solidFill>
                  <a:srgbClr val="FF0000"/>
                </a:solidFill>
              </a:endParaRPr>
            </a:p>
          </p:txBody>
        </p:sp>
        <p:sp>
          <p:nvSpPr>
            <p:cNvPr id="28701" name="Line 26"/>
            <p:cNvSpPr>
              <a:spLocks noChangeShapeType="1"/>
            </p:cNvSpPr>
            <p:nvPr/>
          </p:nvSpPr>
          <p:spPr bwMode="auto">
            <a:xfrm flipH="1">
              <a:off x="1680" y="2112"/>
              <a:ext cx="240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28702" name="Text Box 27"/>
            <p:cNvSpPr txBox="1">
              <a:spLocks noChangeArrowheads="1"/>
            </p:cNvSpPr>
            <p:nvPr/>
          </p:nvSpPr>
          <p:spPr bwMode="auto">
            <a:xfrm>
              <a:off x="1488" y="249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solidFill>
                    <a:srgbClr val="FF0000"/>
                  </a:solidFill>
                </a:rPr>
                <a:t>H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734676" y="3647080"/>
            <a:ext cx="856247" cy="800100"/>
            <a:chOff x="7429500" y="4000500"/>
            <a:chExt cx="2324100" cy="2171700"/>
          </a:xfrm>
        </p:grpSpPr>
        <p:sp>
          <p:nvSpPr>
            <p:cNvPr id="232476" name="Line 28"/>
            <p:cNvSpPr>
              <a:spLocks noChangeShapeType="1"/>
            </p:cNvSpPr>
            <p:nvPr/>
          </p:nvSpPr>
          <p:spPr bwMode="auto">
            <a:xfrm>
              <a:off x="7467600" y="4038600"/>
              <a:ext cx="2286000" cy="21336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232477" name="Line 29"/>
            <p:cNvSpPr>
              <a:spLocks noChangeShapeType="1"/>
            </p:cNvSpPr>
            <p:nvPr/>
          </p:nvSpPr>
          <p:spPr bwMode="auto">
            <a:xfrm flipH="1">
              <a:off x="7429500" y="4000500"/>
              <a:ext cx="2286000" cy="21336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157318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altLang="lv-LV" dirty="0" smtClean="0"/>
              <a:t>Recognizing Full Binary Trees</a:t>
            </a:r>
            <a:endParaRPr lang="lv-LV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468544" y="2754169"/>
            <a:ext cx="4729480" cy="2955926"/>
            <a:chOff x="1371600" y="2895600"/>
            <a:chExt cx="5486400" cy="3429000"/>
          </a:xfrm>
        </p:grpSpPr>
        <p:sp>
          <p:nvSpPr>
            <p:cNvPr id="29699" name="Oval 2"/>
            <p:cNvSpPr>
              <a:spLocks noChangeArrowheads="1"/>
            </p:cNvSpPr>
            <p:nvPr/>
          </p:nvSpPr>
          <p:spPr bwMode="auto">
            <a:xfrm>
              <a:off x="3429000" y="2895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00" name="Oval 3"/>
            <p:cNvSpPr>
              <a:spLocks noChangeArrowheads="1"/>
            </p:cNvSpPr>
            <p:nvPr/>
          </p:nvSpPr>
          <p:spPr bwMode="auto">
            <a:xfrm>
              <a:off x="48768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01" name="Oval 4"/>
            <p:cNvSpPr>
              <a:spLocks noChangeArrowheads="1"/>
            </p:cNvSpPr>
            <p:nvPr/>
          </p:nvSpPr>
          <p:spPr bwMode="auto">
            <a:xfrm>
              <a:off x="13716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02" name="Oval 5"/>
            <p:cNvSpPr>
              <a:spLocks noChangeArrowheads="1"/>
            </p:cNvSpPr>
            <p:nvPr/>
          </p:nvSpPr>
          <p:spPr bwMode="auto">
            <a:xfrm>
              <a:off x="21336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03" name="Oval 6"/>
            <p:cNvSpPr>
              <a:spLocks noChangeArrowheads="1"/>
            </p:cNvSpPr>
            <p:nvPr/>
          </p:nvSpPr>
          <p:spPr bwMode="auto">
            <a:xfrm>
              <a:off x="28194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04" name="Line 7"/>
            <p:cNvSpPr>
              <a:spLocks noChangeShapeType="1"/>
            </p:cNvSpPr>
            <p:nvPr/>
          </p:nvSpPr>
          <p:spPr bwMode="auto">
            <a:xfrm flipH="1">
              <a:off x="2667000" y="33528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705" name="Line 8"/>
            <p:cNvSpPr>
              <a:spLocks noChangeShapeType="1"/>
            </p:cNvSpPr>
            <p:nvPr/>
          </p:nvSpPr>
          <p:spPr bwMode="auto">
            <a:xfrm>
              <a:off x="4038600" y="33528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706" name="Line 9"/>
            <p:cNvSpPr>
              <a:spLocks noChangeShapeType="1"/>
            </p:cNvSpPr>
            <p:nvPr/>
          </p:nvSpPr>
          <p:spPr bwMode="auto">
            <a:xfrm>
              <a:off x="2590800" y="4267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707" name="Text Box 10"/>
            <p:cNvSpPr txBox="1">
              <a:spLocks noChangeArrowheads="1"/>
            </p:cNvSpPr>
            <p:nvPr/>
          </p:nvSpPr>
          <p:spPr bwMode="auto">
            <a:xfrm>
              <a:off x="3505201" y="29718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29708" name="Text Box 11"/>
            <p:cNvSpPr txBox="1">
              <a:spLocks noChangeArrowheads="1"/>
            </p:cNvSpPr>
            <p:nvPr/>
          </p:nvSpPr>
          <p:spPr bwMode="auto">
            <a:xfrm>
              <a:off x="2209800" y="38100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29709" name="Text Box 12"/>
            <p:cNvSpPr txBox="1">
              <a:spLocks noChangeArrowheads="1"/>
            </p:cNvSpPr>
            <p:nvPr/>
          </p:nvSpPr>
          <p:spPr bwMode="auto">
            <a:xfrm>
              <a:off x="4953000" y="38100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C</a:t>
              </a:r>
            </a:p>
          </p:txBody>
        </p:sp>
        <p:sp>
          <p:nvSpPr>
            <p:cNvPr id="29710" name="Text Box 13"/>
            <p:cNvSpPr txBox="1">
              <a:spLocks noChangeArrowheads="1"/>
            </p:cNvSpPr>
            <p:nvPr/>
          </p:nvSpPr>
          <p:spPr bwMode="auto">
            <a:xfrm>
              <a:off x="1447801" y="47244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29711" name="Text Box 14"/>
            <p:cNvSpPr txBox="1">
              <a:spLocks noChangeArrowheads="1"/>
            </p:cNvSpPr>
            <p:nvPr/>
          </p:nvSpPr>
          <p:spPr bwMode="auto">
            <a:xfrm>
              <a:off x="2971800" y="4724400"/>
              <a:ext cx="325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29712" name="Line 15"/>
            <p:cNvSpPr>
              <a:spLocks noChangeShapeType="1"/>
            </p:cNvSpPr>
            <p:nvPr/>
          </p:nvSpPr>
          <p:spPr bwMode="auto">
            <a:xfrm flipH="1">
              <a:off x="1828800" y="4267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713" name="Oval 16"/>
            <p:cNvSpPr>
              <a:spLocks noChangeArrowheads="1"/>
            </p:cNvSpPr>
            <p:nvPr/>
          </p:nvSpPr>
          <p:spPr bwMode="auto">
            <a:xfrm>
              <a:off x="41148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14" name="Oval 17"/>
            <p:cNvSpPr>
              <a:spLocks noChangeArrowheads="1"/>
            </p:cNvSpPr>
            <p:nvPr/>
          </p:nvSpPr>
          <p:spPr bwMode="auto">
            <a:xfrm>
              <a:off x="5562600" y="4724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15" name="Line 18"/>
            <p:cNvSpPr>
              <a:spLocks noChangeShapeType="1"/>
            </p:cNvSpPr>
            <p:nvPr/>
          </p:nvSpPr>
          <p:spPr bwMode="auto">
            <a:xfrm flipH="1">
              <a:off x="4572000" y="4267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716" name="Text Box 19"/>
            <p:cNvSpPr txBox="1">
              <a:spLocks noChangeArrowheads="1"/>
            </p:cNvSpPr>
            <p:nvPr/>
          </p:nvSpPr>
          <p:spPr bwMode="auto">
            <a:xfrm>
              <a:off x="4267201" y="4724400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29717" name="Text Box 20"/>
            <p:cNvSpPr txBox="1">
              <a:spLocks noChangeArrowheads="1"/>
            </p:cNvSpPr>
            <p:nvPr/>
          </p:nvSpPr>
          <p:spPr bwMode="auto">
            <a:xfrm>
              <a:off x="5715001" y="48006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29718" name="Line 21"/>
            <p:cNvSpPr>
              <a:spLocks noChangeShapeType="1"/>
            </p:cNvSpPr>
            <p:nvPr/>
          </p:nvSpPr>
          <p:spPr bwMode="auto">
            <a:xfrm>
              <a:off x="5410200" y="42672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719" name="Oval 22"/>
            <p:cNvSpPr>
              <a:spLocks noChangeArrowheads="1"/>
            </p:cNvSpPr>
            <p:nvPr/>
          </p:nvSpPr>
          <p:spPr bwMode="auto">
            <a:xfrm>
              <a:off x="4800600" y="5638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 flipH="1">
              <a:off x="5257800" y="52578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4953000" y="5715000"/>
              <a:ext cx="261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  <p:sp>
          <p:nvSpPr>
            <p:cNvPr id="29722" name="Oval 28"/>
            <p:cNvSpPr>
              <a:spLocks noChangeArrowheads="1"/>
            </p:cNvSpPr>
            <p:nvPr/>
          </p:nvSpPr>
          <p:spPr bwMode="auto">
            <a:xfrm>
              <a:off x="6248400" y="5715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23" name="Text Box 29"/>
            <p:cNvSpPr txBox="1">
              <a:spLocks noChangeArrowheads="1"/>
            </p:cNvSpPr>
            <p:nvPr/>
          </p:nvSpPr>
          <p:spPr bwMode="auto">
            <a:xfrm>
              <a:off x="6400801" y="5791200"/>
              <a:ext cx="27443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J</a:t>
              </a:r>
            </a:p>
          </p:txBody>
        </p:sp>
        <p:sp>
          <p:nvSpPr>
            <p:cNvPr id="29724" name="Line 30"/>
            <p:cNvSpPr>
              <a:spLocks noChangeShapeType="1"/>
            </p:cNvSpPr>
            <p:nvPr/>
          </p:nvSpPr>
          <p:spPr bwMode="auto">
            <a:xfrm>
              <a:off x="6096000" y="52578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</p:grpSp>
      <p:sp>
        <p:nvSpPr>
          <p:cNvPr id="233503" name="Text Box 31"/>
          <p:cNvSpPr txBox="1">
            <a:spLocks noChangeArrowheads="1"/>
          </p:cNvSpPr>
          <p:nvPr/>
        </p:nvSpPr>
        <p:spPr bwMode="auto">
          <a:xfrm>
            <a:off x="1757576" y="1735291"/>
            <a:ext cx="3847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 smtClean="0">
                <a:latin typeface="Arial" panose="020B0604020202020204" pitchFamily="34" charset="0"/>
              </a:rPr>
              <a:t>Are these full binary trees?</a:t>
            </a:r>
            <a:endParaRPr lang="en-US" altLang="lv-LV" sz="2400" dirty="0">
              <a:latin typeface="Arial" panose="020B0604020202020204" pitchFamily="34" charset="0"/>
            </a:endParaRPr>
          </a:p>
        </p:txBody>
      </p:sp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6986271" y="2754169"/>
            <a:ext cx="4729480" cy="2955926"/>
            <a:chOff x="3810000" y="1828800"/>
            <a:chExt cx="5486400" cy="3429000"/>
          </a:xfrm>
        </p:grpSpPr>
        <p:sp>
          <p:nvSpPr>
            <p:cNvPr id="36" name="Oval 2"/>
            <p:cNvSpPr>
              <a:spLocks noChangeArrowheads="1"/>
            </p:cNvSpPr>
            <p:nvPr/>
          </p:nvSpPr>
          <p:spPr bwMode="auto">
            <a:xfrm>
              <a:off x="5867400" y="1828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15200" y="2667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38100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4572000" y="2667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52578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>
              <a:off x="5105400" y="22860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42" name="Line 8"/>
            <p:cNvSpPr>
              <a:spLocks noChangeShapeType="1"/>
            </p:cNvSpPr>
            <p:nvPr/>
          </p:nvSpPr>
          <p:spPr bwMode="auto">
            <a:xfrm>
              <a:off x="6477000" y="22860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>
              <a:off x="50292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5943601" y="19050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7391400" y="27432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C</a:t>
              </a:r>
            </a:p>
          </p:txBody>
        </p:sp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>
              <a:off x="3886201" y="36576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5410200" y="3657600"/>
              <a:ext cx="325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4267200" y="32004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0" name="Oval 16"/>
            <p:cNvSpPr>
              <a:spLocks noChangeArrowheads="1"/>
            </p:cNvSpPr>
            <p:nvPr/>
          </p:nvSpPr>
          <p:spPr bwMode="auto">
            <a:xfrm>
              <a:off x="65532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51" name="Oval 17"/>
            <p:cNvSpPr>
              <a:spLocks noChangeArrowheads="1"/>
            </p:cNvSpPr>
            <p:nvPr/>
          </p:nvSpPr>
          <p:spPr bwMode="auto">
            <a:xfrm>
              <a:off x="8001000" y="3657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 flipH="1">
              <a:off x="70104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6705601" y="3657600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8153401" y="37338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7848600" y="32004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6" name="Oval 22"/>
            <p:cNvSpPr>
              <a:spLocks noChangeArrowheads="1"/>
            </p:cNvSpPr>
            <p:nvPr/>
          </p:nvSpPr>
          <p:spPr bwMode="auto">
            <a:xfrm>
              <a:off x="7239000" y="4572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57" name="Oval 23"/>
            <p:cNvSpPr>
              <a:spLocks noChangeArrowheads="1"/>
            </p:cNvSpPr>
            <p:nvPr/>
          </p:nvSpPr>
          <p:spPr bwMode="auto">
            <a:xfrm>
              <a:off x="44196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 flipH="1">
              <a:off x="7696200" y="41910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7391400" y="4648200"/>
              <a:ext cx="261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4572001" y="47244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H</a:t>
              </a:r>
            </a:p>
          </p:txBody>
        </p:sp>
        <p:sp>
          <p:nvSpPr>
            <p:cNvPr id="61" name="Line 27"/>
            <p:cNvSpPr>
              <a:spLocks noChangeShapeType="1"/>
            </p:cNvSpPr>
            <p:nvPr/>
          </p:nvSpPr>
          <p:spPr bwMode="auto">
            <a:xfrm>
              <a:off x="4267200" y="41910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62" name="Oval 28"/>
            <p:cNvSpPr>
              <a:spLocks noChangeArrowheads="1"/>
            </p:cNvSpPr>
            <p:nvPr/>
          </p:nvSpPr>
          <p:spPr bwMode="auto">
            <a:xfrm>
              <a:off x="86868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63" name="Text Box 29"/>
            <p:cNvSpPr txBox="1">
              <a:spLocks noChangeArrowheads="1"/>
            </p:cNvSpPr>
            <p:nvPr/>
          </p:nvSpPr>
          <p:spPr bwMode="auto">
            <a:xfrm>
              <a:off x="8839201" y="4724400"/>
              <a:ext cx="27443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J</a:t>
              </a:r>
            </a:p>
          </p:txBody>
        </p:sp>
        <p:sp>
          <p:nvSpPr>
            <p:cNvPr id="64" name="Line 30"/>
            <p:cNvSpPr>
              <a:spLocks noChangeShapeType="1"/>
            </p:cNvSpPr>
            <p:nvPr/>
          </p:nvSpPr>
          <p:spPr bwMode="auto">
            <a:xfrm>
              <a:off x="8534400" y="41910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</p:grpSp>
    </p:spTree>
    <p:extLst>
      <p:ext uri="{BB962C8B-B14F-4D97-AF65-F5344CB8AC3E}">
        <p14:creationId xmlns:p14="http://schemas.microsoft.com/office/powerpoint/2010/main" val="343663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0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Rooted Trees</a:t>
            </a:r>
            <a:endParaRPr lang="lv-LV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If we do not single out any node, the tree is "unrooted" – it is an undirected graph (edges do not have arrows).</a:t>
            </a:r>
          </a:p>
          <a:p>
            <a:r>
              <a:rPr lang="en-US" dirty="0" smtClean="0"/>
              <a:t>Whenever we pick a root, the paths from the root to the other nodes create parent-child relationships (edges become "directed"). </a:t>
            </a:r>
            <a:endParaRPr lang="lv-LV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4073525"/>
            <a:ext cx="5148513" cy="2449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43276" y="1690688"/>
            <a:ext cx="2405062" cy="278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5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Complete and Perfect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899400" y="1752600"/>
            <a:ext cx="3683000" cy="4114800"/>
          </a:xfrm>
        </p:spPr>
        <p:txBody>
          <a:bodyPr/>
          <a:lstStyle/>
          <a:p>
            <a:r>
              <a:rPr lang="en-US" sz="2400" dirty="0"/>
              <a:t>In general, there would be 2</a:t>
            </a:r>
            <a:r>
              <a:rPr lang="en-US" sz="2400" i="1" baseline="30000" dirty="0"/>
              <a:t>i</a:t>
            </a:r>
            <a:r>
              <a:rPr lang="en-US" sz="2400" i="1" dirty="0"/>
              <a:t> </a:t>
            </a:r>
            <a:r>
              <a:rPr lang="en-US" sz="2400" dirty="0"/>
              <a:t>nodes at level </a:t>
            </a:r>
            <a:r>
              <a:rPr lang="en-US" sz="2400" i="1" dirty="0" err="1"/>
              <a:t>i</a:t>
            </a:r>
            <a:endParaRPr lang="en-US" sz="2400" dirty="0"/>
          </a:p>
          <a:p>
            <a:r>
              <a:rPr lang="en-US" sz="2400" dirty="0"/>
              <a:t>A tree that exhibits this is called a </a:t>
            </a:r>
            <a:r>
              <a:rPr lang="en-US" sz="2400" b="1" i="1" dirty="0"/>
              <a:t>complete binary tree</a:t>
            </a:r>
            <a:endParaRPr lang="en-US" sz="2400" b="1" dirty="0"/>
          </a:p>
          <a:p>
            <a:r>
              <a:rPr lang="en-US" sz="2400" dirty="0"/>
              <a:t>In such a tree, all nonterminal nodes have both children, and all leaves are on the same </a:t>
            </a:r>
            <a:r>
              <a:rPr lang="en-US" sz="2400" dirty="0" smtClean="0"/>
              <a:t>level</a:t>
            </a:r>
            <a:r>
              <a:rPr lang="en-US" sz="2400" dirty="0"/>
              <a:t>.</a:t>
            </a:r>
          </a:p>
        </p:txBody>
      </p:sp>
      <p:grpSp>
        <p:nvGrpSpPr>
          <p:cNvPr id="33814" name="Group 6"/>
          <p:cNvGrpSpPr>
            <a:grpSpLocks/>
          </p:cNvGrpSpPr>
          <p:nvPr/>
        </p:nvGrpSpPr>
        <p:grpSpPr bwMode="auto">
          <a:xfrm>
            <a:off x="1879600" y="2895600"/>
            <a:ext cx="5486400" cy="1219200"/>
            <a:chOff x="768" y="2208"/>
            <a:chExt cx="3456" cy="768"/>
          </a:xfrm>
        </p:grpSpPr>
        <p:sp>
          <p:nvSpPr>
            <p:cNvPr id="33860" name="Oval 7"/>
            <p:cNvSpPr>
              <a:spLocks noChangeArrowheads="1"/>
            </p:cNvSpPr>
            <p:nvPr/>
          </p:nvSpPr>
          <p:spPr bwMode="auto">
            <a:xfrm>
              <a:off x="76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33861" name="Oval 8"/>
            <p:cNvSpPr>
              <a:spLocks noChangeArrowheads="1"/>
            </p:cNvSpPr>
            <p:nvPr/>
          </p:nvSpPr>
          <p:spPr bwMode="auto">
            <a:xfrm>
              <a:off x="2064" y="273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33862" name="Oval 9"/>
            <p:cNvSpPr>
              <a:spLocks noChangeArrowheads="1"/>
            </p:cNvSpPr>
            <p:nvPr/>
          </p:nvSpPr>
          <p:spPr bwMode="auto">
            <a:xfrm>
              <a:off x="316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33863" name="Oval 10"/>
            <p:cNvSpPr>
              <a:spLocks noChangeArrowheads="1"/>
            </p:cNvSpPr>
            <p:nvPr/>
          </p:nvSpPr>
          <p:spPr bwMode="auto">
            <a:xfrm>
              <a:off x="3984" y="273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33864" name="Line 11"/>
            <p:cNvSpPr>
              <a:spLocks noChangeShapeType="1"/>
            </p:cNvSpPr>
            <p:nvPr/>
          </p:nvSpPr>
          <p:spPr bwMode="auto">
            <a:xfrm flipH="1">
              <a:off x="3312" y="2256"/>
              <a:ext cx="24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33865" name="Line 12"/>
            <p:cNvSpPr>
              <a:spLocks noChangeShapeType="1"/>
            </p:cNvSpPr>
            <p:nvPr/>
          </p:nvSpPr>
          <p:spPr bwMode="auto">
            <a:xfrm>
              <a:off x="3744" y="2208"/>
              <a:ext cx="33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33866" name="Line 13"/>
            <p:cNvSpPr>
              <a:spLocks noChangeShapeType="1"/>
            </p:cNvSpPr>
            <p:nvPr/>
          </p:nvSpPr>
          <p:spPr bwMode="auto">
            <a:xfrm flipH="1">
              <a:off x="960" y="220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33867" name="Line 14"/>
            <p:cNvSpPr>
              <a:spLocks noChangeShapeType="1"/>
            </p:cNvSpPr>
            <p:nvPr/>
          </p:nvSpPr>
          <p:spPr bwMode="auto">
            <a:xfrm>
              <a:off x="1728" y="2208"/>
              <a:ext cx="38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</p:grpSp>
      <p:sp>
        <p:nvSpPr>
          <p:cNvPr id="33858" name="Oval 16"/>
          <p:cNvSpPr>
            <a:spLocks noChangeArrowheads="1"/>
          </p:cNvSpPr>
          <p:nvPr/>
        </p:nvSpPr>
        <p:spPr bwMode="auto">
          <a:xfrm>
            <a:off x="4699000" y="1600200"/>
            <a:ext cx="3810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33859" name="Text Box 17"/>
          <p:cNvSpPr txBox="1">
            <a:spLocks noChangeArrowheads="1"/>
          </p:cNvSpPr>
          <p:nvPr/>
        </p:nvSpPr>
        <p:spPr bwMode="auto">
          <a:xfrm>
            <a:off x="4699000" y="1524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lv-LV" altLang="lv-LV"/>
          </a:p>
        </p:txBody>
      </p:sp>
      <p:grpSp>
        <p:nvGrpSpPr>
          <p:cNvPr id="33850" name="Group 19"/>
          <p:cNvGrpSpPr>
            <a:grpSpLocks/>
          </p:cNvGrpSpPr>
          <p:nvPr/>
        </p:nvGrpSpPr>
        <p:grpSpPr bwMode="auto">
          <a:xfrm>
            <a:off x="6223000" y="2590800"/>
            <a:ext cx="381000" cy="579438"/>
            <a:chOff x="4176" y="1104"/>
            <a:chExt cx="240" cy="365"/>
          </a:xfrm>
        </p:grpSpPr>
        <p:sp>
          <p:nvSpPr>
            <p:cNvPr id="33856" name="Oval 20"/>
            <p:cNvSpPr>
              <a:spLocks noChangeArrowheads="1"/>
            </p:cNvSpPr>
            <p:nvPr/>
          </p:nvSpPr>
          <p:spPr bwMode="auto">
            <a:xfrm>
              <a:off x="4176" y="115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33857" name="Text Box 21"/>
            <p:cNvSpPr txBox="1">
              <a:spLocks noChangeArrowheads="1"/>
            </p:cNvSpPr>
            <p:nvPr/>
          </p:nvSpPr>
          <p:spPr bwMode="auto">
            <a:xfrm>
              <a:off x="4176" y="1104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lv-LV" altLang="lv-LV"/>
            </a:p>
          </p:txBody>
        </p:sp>
      </p:grpSp>
      <p:grpSp>
        <p:nvGrpSpPr>
          <p:cNvPr id="33851" name="Group 22"/>
          <p:cNvGrpSpPr>
            <a:grpSpLocks/>
          </p:cNvGrpSpPr>
          <p:nvPr/>
        </p:nvGrpSpPr>
        <p:grpSpPr bwMode="auto">
          <a:xfrm>
            <a:off x="3022600" y="2590800"/>
            <a:ext cx="381000" cy="579438"/>
            <a:chOff x="4176" y="1104"/>
            <a:chExt cx="240" cy="365"/>
          </a:xfrm>
        </p:grpSpPr>
        <p:sp>
          <p:nvSpPr>
            <p:cNvPr id="33854" name="Oval 23"/>
            <p:cNvSpPr>
              <a:spLocks noChangeArrowheads="1"/>
            </p:cNvSpPr>
            <p:nvPr/>
          </p:nvSpPr>
          <p:spPr bwMode="auto">
            <a:xfrm>
              <a:off x="4176" y="115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33855" name="Text Box 24"/>
            <p:cNvSpPr txBox="1">
              <a:spLocks noChangeArrowheads="1"/>
            </p:cNvSpPr>
            <p:nvPr/>
          </p:nvSpPr>
          <p:spPr bwMode="auto">
            <a:xfrm>
              <a:off x="4176" y="1104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lv-LV" altLang="lv-LV"/>
            </a:p>
          </p:txBody>
        </p:sp>
      </p:grpSp>
      <p:sp>
        <p:nvSpPr>
          <p:cNvPr id="33852" name="Line 25"/>
          <p:cNvSpPr>
            <a:spLocks noChangeShapeType="1"/>
          </p:cNvSpPr>
          <p:nvPr/>
        </p:nvSpPr>
        <p:spPr bwMode="auto">
          <a:xfrm flipH="1">
            <a:off x="3327400" y="1828800"/>
            <a:ext cx="1371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33853" name="Line 26"/>
          <p:cNvSpPr>
            <a:spLocks noChangeShapeType="1"/>
          </p:cNvSpPr>
          <p:nvPr/>
        </p:nvSpPr>
        <p:spPr bwMode="auto">
          <a:xfrm>
            <a:off x="5003800" y="1905000"/>
            <a:ext cx="1295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v-LV"/>
          </a:p>
        </p:txBody>
      </p:sp>
      <p:grpSp>
        <p:nvGrpSpPr>
          <p:cNvPr id="33817" name="Group 27"/>
          <p:cNvGrpSpPr>
            <a:grpSpLocks/>
          </p:cNvGrpSpPr>
          <p:nvPr/>
        </p:nvGrpSpPr>
        <p:grpSpPr bwMode="auto">
          <a:xfrm>
            <a:off x="1422400" y="3886200"/>
            <a:ext cx="6324600" cy="1036638"/>
            <a:chOff x="480" y="2832"/>
            <a:chExt cx="3984" cy="653"/>
          </a:xfrm>
        </p:grpSpPr>
        <p:grpSp>
          <p:nvGrpSpPr>
            <p:cNvPr id="33818" name="Group 28"/>
            <p:cNvGrpSpPr>
              <a:grpSpLocks/>
            </p:cNvGrpSpPr>
            <p:nvPr/>
          </p:nvGrpSpPr>
          <p:grpSpPr bwMode="auto">
            <a:xfrm>
              <a:off x="480" y="3072"/>
              <a:ext cx="240" cy="365"/>
              <a:chOff x="4176" y="1104"/>
              <a:chExt cx="240" cy="365"/>
            </a:xfrm>
          </p:grpSpPr>
          <p:sp>
            <p:nvSpPr>
              <p:cNvPr id="33848" name="Oval 2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33849" name="Text Box 3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lv-LV" altLang="lv-LV"/>
              </a:p>
            </p:txBody>
          </p:sp>
        </p:grpSp>
        <p:grpSp>
          <p:nvGrpSpPr>
            <p:cNvPr id="33819" name="Group 31"/>
            <p:cNvGrpSpPr>
              <a:grpSpLocks/>
            </p:cNvGrpSpPr>
            <p:nvPr/>
          </p:nvGrpSpPr>
          <p:grpSpPr bwMode="auto">
            <a:xfrm>
              <a:off x="1104" y="3072"/>
              <a:ext cx="240" cy="365"/>
              <a:chOff x="4176" y="1104"/>
              <a:chExt cx="240" cy="365"/>
            </a:xfrm>
          </p:grpSpPr>
          <p:sp>
            <p:nvSpPr>
              <p:cNvPr id="33846" name="Oval 32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33847" name="Text Box 33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lv-LV" altLang="lv-LV"/>
              </a:p>
            </p:txBody>
          </p:sp>
        </p:grpSp>
        <p:sp>
          <p:nvSpPr>
            <p:cNvPr id="33820" name="Line 34"/>
            <p:cNvSpPr>
              <a:spLocks noChangeShapeType="1"/>
            </p:cNvSpPr>
            <p:nvPr/>
          </p:nvSpPr>
          <p:spPr bwMode="auto">
            <a:xfrm flipH="1">
              <a:off x="672" y="288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33821" name="Line 35"/>
            <p:cNvSpPr>
              <a:spLocks noChangeShapeType="1"/>
            </p:cNvSpPr>
            <p:nvPr/>
          </p:nvSpPr>
          <p:spPr bwMode="auto">
            <a:xfrm>
              <a:off x="1008" y="283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grpSp>
          <p:nvGrpSpPr>
            <p:cNvPr id="33822" name="Group 36"/>
            <p:cNvGrpSpPr>
              <a:grpSpLocks/>
            </p:cNvGrpSpPr>
            <p:nvPr/>
          </p:nvGrpSpPr>
          <p:grpSpPr bwMode="auto">
            <a:xfrm>
              <a:off x="1776" y="3120"/>
              <a:ext cx="240" cy="365"/>
              <a:chOff x="4176" y="1104"/>
              <a:chExt cx="240" cy="365"/>
            </a:xfrm>
          </p:grpSpPr>
          <p:sp>
            <p:nvSpPr>
              <p:cNvPr id="33844" name="Oval 37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33845" name="Text Box 38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lv-LV" altLang="lv-LV"/>
              </a:p>
            </p:txBody>
          </p:sp>
        </p:grpSp>
        <p:grpSp>
          <p:nvGrpSpPr>
            <p:cNvPr id="33823" name="Group 39"/>
            <p:cNvGrpSpPr>
              <a:grpSpLocks/>
            </p:cNvGrpSpPr>
            <p:nvPr/>
          </p:nvGrpSpPr>
          <p:grpSpPr bwMode="auto">
            <a:xfrm>
              <a:off x="2400" y="3120"/>
              <a:ext cx="240" cy="365"/>
              <a:chOff x="4176" y="1104"/>
              <a:chExt cx="240" cy="365"/>
            </a:xfrm>
          </p:grpSpPr>
          <p:sp>
            <p:nvSpPr>
              <p:cNvPr id="33842" name="Oval 4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33843" name="Text Box 4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lv-LV" altLang="lv-LV"/>
              </a:p>
            </p:txBody>
          </p:sp>
        </p:grpSp>
        <p:sp>
          <p:nvSpPr>
            <p:cNvPr id="33824" name="Line 42"/>
            <p:cNvSpPr>
              <a:spLocks noChangeShapeType="1"/>
            </p:cNvSpPr>
            <p:nvPr/>
          </p:nvSpPr>
          <p:spPr bwMode="auto">
            <a:xfrm flipH="1">
              <a:off x="1968" y="2928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33825" name="Line 43"/>
            <p:cNvSpPr>
              <a:spLocks noChangeShapeType="1"/>
            </p:cNvSpPr>
            <p:nvPr/>
          </p:nvSpPr>
          <p:spPr bwMode="auto">
            <a:xfrm>
              <a:off x="2304" y="2880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grpSp>
          <p:nvGrpSpPr>
            <p:cNvPr id="33826" name="Group 44"/>
            <p:cNvGrpSpPr>
              <a:grpSpLocks/>
            </p:cNvGrpSpPr>
            <p:nvPr/>
          </p:nvGrpSpPr>
          <p:grpSpPr bwMode="auto">
            <a:xfrm>
              <a:off x="2928" y="3120"/>
              <a:ext cx="240" cy="365"/>
              <a:chOff x="4176" y="1104"/>
              <a:chExt cx="240" cy="365"/>
            </a:xfrm>
          </p:grpSpPr>
          <p:sp>
            <p:nvSpPr>
              <p:cNvPr id="33840" name="Oval 4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33841" name="Text Box 4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lv-LV" altLang="lv-LV"/>
              </a:p>
            </p:txBody>
          </p:sp>
        </p:grpSp>
        <p:grpSp>
          <p:nvGrpSpPr>
            <p:cNvPr id="33827" name="Group 47"/>
            <p:cNvGrpSpPr>
              <a:grpSpLocks/>
            </p:cNvGrpSpPr>
            <p:nvPr/>
          </p:nvGrpSpPr>
          <p:grpSpPr bwMode="auto">
            <a:xfrm>
              <a:off x="3360" y="3120"/>
              <a:ext cx="240" cy="365"/>
              <a:chOff x="4176" y="1104"/>
              <a:chExt cx="240" cy="365"/>
            </a:xfrm>
          </p:grpSpPr>
          <p:sp>
            <p:nvSpPr>
              <p:cNvPr id="33838" name="Oval 4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33839" name="Text Box 4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lv-LV" altLang="lv-LV"/>
              </a:p>
            </p:txBody>
          </p:sp>
        </p:grpSp>
        <p:grpSp>
          <p:nvGrpSpPr>
            <p:cNvPr id="33828" name="Group 50"/>
            <p:cNvGrpSpPr>
              <a:grpSpLocks/>
            </p:cNvGrpSpPr>
            <p:nvPr/>
          </p:nvGrpSpPr>
          <p:grpSpPr bwMode="auto">
            <a:xfrm>
              <a:off x="3792" y="3120"/>
              <a:ext cx="240" cy="365"/>
              <a:chOff x="4176" y="1104"/>
              <a:chExt cx="240" cy="365"/>
            </a:xfrm>
          </p:grpSpPr>
          <p:sp>
            <p:nvSpPr>
              <p:cNvPr id="33836" name="Oval 5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33837" name="Text Box 5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lv-LV" altLang="lv-LV"/>
              </a:p>
            </p:txBody>
          </p:sp>
        </p:grpSp>
        <p:grpSp>
          <p:nvGrpSpPr>
            <p:cNvPr id="33829" name="Group 53"/>
            <p:cNvGrpSpPr>
              <a:grpSpLocks/>
            </p:cNvGrpSpPr>
            <p:nvPr/>
          </p:nvGrpSpPr>
          <p:grpSpPr bwMode="auto">
            <a:xfrm>
              <a:off x="4224" y="3120"/>
              <a:ext cx="240" cy="365"/>
              <a:chOff x="4176" y="1104"/>
              <a:chExt cx="240" cy="365"/>
            </a:xfrm>
          </p:grpSpPr>
          <p:sp>
            <p:nvSpPr>
              <p:cNvPr id="33834" name="Oval 54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33835" name="Text Box 55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lv-LV" altLang="lv-LV"/>
              </a:p>
            </p:txBody>
          </p:sp>
        </p:grpSp>
        <p:sp>
          <p:nvSpPr>
            <p:cNvPr id="33830" name="Line 56"/>
            <p:cNvSpPr>
              <a:spLocks noChangeShapeType="1"/>
            </p:cNvSpPr>
            <p:nvPr/>
          </p:nvSpPr>
          <p:spPr bwMode="auto">
            <a:xfrm flipH="1">
              <a:off x="3072" y="2928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33831" name="Line 57"/>
            <p:cNvSpPr>
              <a:spLocks noChangeShapeType="1"/>
            </p:cNvSpPr>
            <p:nvPr/>
          </p:nvSpPr>
          <p:spPr bwMode="auto">
            <a:xfrm>
              <a:off x="3360" y="2928"/>
              <a:ext cx="9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33832" name="Line 58"/>
            <p:cNvSpPr>
              <a:spLocks noChangeShapeType="1"/>
            </p:cNvSpPr>
            <p:nvPr/>
          </p:nvSpPr>
          <p:spPr bwMode="auto">
            <a:xfrm flipH="1">
              <a:off x="3936" y="2928"/>
              <a:ext cx="9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33833" name="Line 59"/>
            <p:cNvSpPr>
              <a:spLocks noChangeShapeType="1"/>
            </p:cNvSpPr>
            <p:nvPr/>
          </p:nvSpPr>
          <p:spPr bwMode="auto">
            <a:xfrm>
              <a:off x="4176" y="2928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</p:grpSp>
      <p:sp>
        <p:nvSpPr>
          <p:cNvPr id="33799" name="Text Box 60"/>
          <p:cNvSpPr txBox="1">
            <a:spLocks noChangeArrowheads="1"/>
          </p:cNvSpPr>
          <p:nvPr/>
        </p:nvSpPr>
        <p:spPr bwMode="auto">
          <a:xfrm>
            <a:off x="4775200" y="15240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 dirty="0"/>
              <a:t>1</a:t>
            </a:r>
          </a:p>
        </p:txBody>
      </p:sp>
      <p:sp>
        <p:nvSpPr>
          <p:cNvPr id="33800" name="Text Box 61"/>
          <p:cNvSpPr txBox="1">
            <a:spLocks noChangeArrowheads="1"/>
          </p:cNvSpPr>
          <p:nvPr/>
        </p:nvSpPr>
        <p:spPr bwMode="auto">
          <a:xfrm>
            <a:off x="3098800" y="2590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/>
              <a:t>2</a:t>
            </a:r>
          </a:p>
        </p:txBody>
      </p:sp>
      <p:sp>
        <p:nvSpPr>
          <p:cNvPr id="33801" name="Text Box 62"/>
          <p:cNvSpPr txBox="1">
            <a:spLocks noChangeArrowheads="1"/>
          </p:cNvSpPr>
          <p:nvPr/>
        </p:nvSpPr>
        <p:spPr bwMode="auto">
          <a:xfrm>
            <a:off x="6299200" y="2590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/>
              <a:t>3</a:t>
            </a:r>
          </a:p>
        </p:txBody>
      </p:sp>
      <p:sp>
        <p:nvSpPr>
          <p:cNvPr id="33802" name="Text Box 63"/>
          <p:cNvSpPr txBox="1">
            <a:spLocks noChangeArrowheads="1"/>
          </p:cNvSpPr>
          <p:nvPr/>
        </p:nvSpPr>
        <p:spPr bwMode="auto">
          <a:xfrm>
            <a:off x="1879600" y="35814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/>
              <a:t>4</a:t>
            </a:r>
          </a:p>
        </p:txBody>
      </p:sp>
      <p:sp>
        <p:nvSpPr>
          <p:cNvPr id="33803" name="Text Box 64"/>
          <p:cNvSpPr txBox="1">
            <a:spLocks noChangeArrowheads="1"/>
          </p:cNvSpPr>
          <p:nvPr/>
        </p:nvSpPr>
        <p:spPr bwMode="auto">
          <a:xfrm>
            <a:off x="4013200" y="3657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/>
              <a:t>5</a:t>
            </a:r>
          </a:p>
        </p:txBody>
      </p:sp>
      <p:sp>
        <p:nvSpPr>
          <p:cNvPr id="33804" name="Text Box 65"/>
          <p:cNvSpPr txBox="1">
            <a:spLocks noChangeArrowheads="1"/>
          </p:cNvSpPr>
          <p:nvPr/>
        </p:nvSpPr>
        <p:spPr bwMode="auto">
          <a:xfrm>
            <a:off x="5765800" y="35814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/>
              <a:t>6</a:t>
            </a:r>
          </a:p>
        </p:txBody>
      </p:sp>
      <p:sp>
        <p:nvSpPr>
          <p:cNvPr id="33805" name="Text Box 66"/>
          <p:cNvSpPr txBox="1">
            <a:spLocks noChangeArrowheads="1"/>
          </p:cNvSpPr>
          <p:nvPr/>
        </p:nvSpPr>
        <p:spPr bwMode="auto">
          <a:xfrm>
            <a:off x="7061200" y="3657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/>
              <a:t>7</a:t>
            </a:r>
          </a:p>
        </p:txBody>
      </p:sp>
      <p:sp>
        <p:nvSpPr>
          <p:cNvPr id="33806" name="Text Box 67"/>
          <p:cNvSpPr txBox="1">
            <a:spLocks noChangeArrowheads="1"/>
          </p:cNvSpPr>
          <p:nvPr/>
        </p:nvSpPr>
        <p:spPr bwMode="auto">
          <a:xfrm>
            <a:off x="1498600" y="4267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/>
              <a:t>8</a:t>
            </a:r>
          </a:p>
        </p:txBody>
      </p:sp>
      <p:sp>
        <p:nvSpPr>
          <p:cNvPr id="33807" name="Text Box 68"/>
          <p:cNvSpPr txBox="1">
            <a:spLocks noChangeArrowheads="1"/>
          </p:cNvSpPr>
          <p:nvPr/>
        </p:nvSpPr>
        <p:spPr bwMode="auto">
          <a:xfrm>
            <a:off x="2489200" y="4267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/>
              <a:t>9</a:t>
            </a:r>
          </a:p>
        </p:txBody>
      </p:sp>
      <p:sp>
        <p:nvSpPr>
          <p:cNvPr id="33808" name="Text Box 69"/>
          <p:cNvSpPr txBox="1">
            <a:spLocks noChangeArrowheads="1"/>
          </p:cNvSpPr>
          <p:nvPr/>
        </p:nvSpPr>
        <p:spPr bwMode="auto">
          <a:xfrm>
            <a:off x="3403600" y="4343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/>
              <a:t>10</a:t>
            </a:r>
          </a:p>
        </p:txBody>
      </p:sp>
      <p:sp>
        <p:nvSpPr>
          <p:cNvPr id="33809" name="Text Box 70"/>
          <p:cNvSpPr txBox="1">
            <a:spLocks noChangeArrowheads="1"/>
          </p:cNvSpPr>
          <p:nvPr/>
        </p:nvSpPr>
        <p:spPr bwMode="auto">
          <a:xfrm>
            <a:off x="4470400" y="4343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/>
              <a:t>11</a:t>
            </a:r>
          </a:p>
        </p:txBody>
      </p:sp>
      <p:sp>
        <p:nvSpPr>
          <p:cNvPr id="33810" name="Text Box 71"/>
          <p:cNvSpPr txBox="1">
            <a:spLocks noChangeArrowheads="1"/>
          </p:cNvSpPr>
          <p:nvPr/>
        </p:nvSpPr>
        <p:spPr bwMode="auto">
          <a:xfrm>
            <a:off x="5232400" y="4343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/>
              <a:t>12</a:t>
            </a:r>
          </a:p>
        </p:txBody>
      </p:sp>
      <p:sp>
        <p:nvSpPr>
          <p:cNvPr id="33811" name="Text Box 72"/>
          <p:cNvSpPr txBox="1">
            <a:spLocks noChangeArrowheads="1"/>
          </p:cNvSpPr>
          <p:nvPr/>
        </p:nvSpPr>
        <p:spPr bwMode="auto">
          <a:xfrm>
            <a:off x="5918200" y="4343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/>
              <a:t>13</a:t>
            </a:r>
          </a:p>
        </p:txBody>
      </p:sp>
      <p:sp>
        <p:nvSpPr>
          <p:cNvPr id="33812" name="Text Box 73"/>
          <p:cNvSpPr txBox="1">
            <a:spLocks noChangeArrowheads="1"/>
          </p:cNvSpPr>
          <p:nvPr/>
        </p:nvSpPr>
        <p:spPr bwMode="auto">
          <a:xfrm>
            <a:off x="6604000" y="4343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/>
              <a:t>14</a:t>
            </a:r>
          </a:p>
        </p:txBody>
      </p:sp>
      <p:sp>
        <p:nvSpPr>
          <p:cNvPr id="33813" name="Text Box 74"/>
          <p:cNvSpPr txBox="1">
            <a:spLocks noChangeArrowheads="1"/>
          </p:cNvSpPr>
          <p:nvPr/>
        </p:nvSpPr>
        <p:spPr bwMode="auto">
          <a:xfrm>
            <a:off x="7289800" y="4343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8029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Binary </a:t>
            </a:r>
            <a:r>
              <a:rPr lang="en-US" dirty="0"/>
              <a:t>Search </a:t>
            </a:r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 leaves can occur throughout this tree (except at level 1), there is no general formula to calculate the number of nodes</a:t>
            </a:r>
          </a:p>
          <a:p>
            <a:r>
              <a:rPr lang="en-US" dirty="0" smtClean="0"/>
              <a:t>However, it can be approximated: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all the nonempty binary trees whose nonterminal nodes have </a:t>
            </a:r>
            <a:r>
              <a:rPr lang="en-US" dirty="0" smtClean="0"/>
              <a:t>exactly two </a:t>
            </a:r>
            <a:r>
              <a:rPr lang="en-US" dirty="0"/>
              <a:t>nonempty children, </a:t>
            </a:r>
            <a:r>
              <a:rPr lang="en-US" dirty="0" smtClean="0"/>
              <a:t>This holds trivially for the tree consisting of only the root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9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Invariants in a Full Binary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300663" y="1825625"/>
                <a:ext cx="6386512" cy="47180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lv-LV" altLang="lv-LV" b="1" dirty="0"/>
                  <a:t>Theorem 1: </a:t>
                </a:r>
                <a:r>
                  <a:rPr lang="lv-LV" altLang="lv-LV" dirty="0"/>
                  <a:t>Let </a:t>
                </a:r>
                <a14:m>
                  <m:oMath xmlns:m="http://schemas.openxmlformats.org/officeDocument/2006/math">
                    <m:r>
                      <a:rPr lang="en-US" altLang="lv-LV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altLang="lv-LV" dirty="0"/>
                  <a:t> be the number of leaves in a nonempty full binary tree, and let </a:t>
                </a:r>
                <a14:m>
                  <m:oMath xmlns:m="http://schemas.openxmlformats.org/officeDocument/2006/math">
                    <m:r>
                      <a:rPr lang="en-US" altLang="lv-LV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lv-LV" altLang="lv-LV" dirty="0"/>
                  <a:t> be its number of inner nodes. Then the following is true: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lv-LV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lv-LV" altLang="lv-LV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lv-LV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lv-LV" altLang="lv-LV" i="1" dirty="0">
                          <a:latin typeface="Cambria Math" panose="02040503050406030204" pitchFamily="18" charset="0"/>
                        </a:rPr>
                        <m:t>+1.</m:t>
                      </m:r>
                    </m:oMath>
                  </m:oMathPara>
                </a14:m>
                <a:endParaRPr lang="lv-LV" altLang="lv-LV" dirty="0"/>
              </a:p>
              <a:p>
                <a:pPr marL="0" lvl="1" indent="0">
                  <a:buNone/>
                </a:pPr>
                <a:r>
                  <a:rPr lang="ru-RU" dirty="0" smtClean="0"/>
                  <a:t>(</a:t>
                </a:r>
                <a:r>
                  <a:rPr lang="en-US" dirty="0" smtClean="0"/>
                  <a:t>Proof </a:t>
                </a:r>
                <a:r>
                  <a:rPr lang="en-US" dirty="0"/>
                  <a:t>by induction</a:t>
                </a:r>
                <a:r>
                  <a:rPr lang="en-US" dirty="0" smtClean="0"/>
                  <a:t>.</a:t>
                </a:r>
                <a:r>
                  <a:rPr lang="ru-RU" dirty="0" smtClean="0"/>
                  <a:t>)</a:t>
                </a:r>
                <a:endParaRPr lang="en-US" dirty="0"/>
              </a:p>
              <a:p>
                <a:pPr marL="0" indent="0">
                  <a:buNone/>
                </a:pPr>
                <a:r>
                  <a:rPr lang="lv-LV" altLang="lv-LV" b="1" dirty="0"/>
                  <a:t>Theorem 2:</a:t>
                </a:r>
                <a:r>
                  <a:rPr lang="lv-LV" altLang="lv-LV" dirty="0"/>
                  <a:t> Let S be the number of empty subtrees (child slots) in a nonempty full binary tree. And let </a:t>
                </a:r>
                <a14:m>
                  <m:oMath xmlns:m="http://schemas.openxmlformats.org/officeDocument/2006/math">
                    <m:r>
                      <a:rPr lang="lv-LV" altLang="lv-LV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lv-LV" altLang="lv-LV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lv-LV" altLang="lv-LV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lv-LV" altLang="lv-LV" dirty="0"/>
                  <a:t> be the number of all nodes (</a:t>
                </a:r>
                <a14:m>
                  <m:oMath xmlns:m="http://schemas.openxmlformats.org/officeDocument/2006/math">
                    <m:r>
                      <a:rPr lang="lv-LV" altLang="lv-LV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lv-LV" altLang="lv-LV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lv-LV" altLang="lv-LV" i="1" dirty="0"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altLang="lv-LV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lv-LV" altLang="lv-LV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lv-LV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altLang="lv-LV" dirty="0"/>
                  <a:t>).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altLang="lv-LV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lv-LV" altLang="lv-LV" i="1" dirty="0">
                          <a:latin typeface="Cambria Math" panose="02040503050406030204" pitchFamily="18" charset="0"/>
                        </a:rPr>
                        <m:t> = |</m:t>
                      </m:r>
                      <m:r>
                        <a:rPr lang="lv-LV" altLang="lv-LV" i="1" dirty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lv-LV" altLang="lv-LV" i="1" dirty="0">
                          <a:latin typeface="Cambria Math" panose="02040503050406030204" pitchFamily="18" charset="0"/>
                        </a:rPr>
                        <m:t>|+1.</m:t>
                      </m:r>
                    </m:oMath>
                  </m:oMathPara>
                </a14:m>
                <a:endParaRPr lang="en-US" altLang="lv-LV" dirty="0"/>
              </a:p>
              <a:p>
                <a:endParaRPr lang="lv-LV" dirty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300663" y="1825625"/>
                <a:ext cx="6386512" cy="4718050"/>
              </a:xfrm>
              <a:blipFill>
                <a:blip r:embed="rId2"/>
                <a:stretch>
                  <a:fillRect l="-2006" t="-2067" r="-305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498600"/>
            <a:ext cx="2809875" cy="2686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463" y="4133850"/>
            <a:ext cx="27813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4000" dirty="0" smtClean="0"/>
              <a:t>More Invariants in Binary </a:t>
            </a:r>
            <a:r>
              <a:rPr lang="en-US" altLang="lv-LV" sz="4000" dirty="0"/>
              <a:t>Trees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dirty="0"/>
              <a:t>Notation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lv-LV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	</a:t>
            </a:r>
            <a:r>
              <a:rPr lang="en-US" altLang="lv-LV" sz="2000" dirty="0"/>
              <a:t>number of nodes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lv-LV" altLang="lv-LV" sz="2000" b="1" i="1" dirty="0">
                <a:latin typeface="Times New Roman" panose="02020603050405020304" pitchFamily="18" charset="0"/>
              </a:rPr>
              <a:t>L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	</a:t>
            </a:r>
            <a:r>
              <a:rPr lang="en-US" altLang="lv-LV" sz="2000" dirty="0"/>
              <a:t>number of external nodes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lv-LV" altLang="lv-LV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	</a:t>
            </a:r>
            <a:r>
              <a:rPr lang="en-US" altLang="lv-LV" sz="2000" dirty="0"/>
              <a:t>number of internal </a:t>
            </a:r>
            <a:r>
              <a:rPr lang="en-US" altLang="lv-LV" sz="2000" dirty="0" smtClean="0"/>
              <a:t>nodes</a:t>
            </a:r>
            <a:endParaRPr lang="lv-LV" altLang="lv-LV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lv-LV" altLang="lv-LV" sz="2000" b="1" i="1" dirty="0" smtClean="0"/>
              <a:t>E</a:t>
            </a:r>
            <a:r>
              <a:rPr lang="lv-LV" altLang="lv-LV" sz="2000" dirty="0" smtClean="0"/>
              <a:t>  number of edges</a:t>
            </a:r>
            <a:endParaRPr lang="en-US" altLang="lv-LV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lv-LV" altLang="lv-LV" sz="2000" b="1" i="1" dirty="0">
                <a:latin typeface="Times New Roman" panose="02020603050405020304" pitchFamily="18" charset="0"/>
              </a:rPr>
              <a:t>H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	</a:t>
            </a:r>
            <a:r>
              <a:rPr lang="en-US" altLang="lv-LV" sz="2000" dirty="0"/>
              <a:t>height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563368" y="1601806"/>
            <a:ext cx="379043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lv-LV" dirty="0"/>
              <a:t>Properties:</a:t>
            </a:r>
          </a:p>
          <a:p>
            <a:pPr marL="914400" lvl="1" indent="-457200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+mj-lt"/>
              <a:buAutoNum type="alphaUcPeriod"/>
            </a:pPr>
            <a:r>
              <a:rPr lang="lv-LV" altLang="lv-LV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</a:rPr>
              <a:t>=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 smtClean="0">
                <a:latin typeface="Times New Roman" panose="02020603050405020304" pitchFamily="18" charset="0"/>
              </a:rPr>
              <a:t>2</a:t>
            </a:r>
            <a:r>
              <a:rPr lang="lv-LV" altLang="lv-LV" b="1" i="1" dirty="0" smtClean="0">
                <a:latin typeface="Times New Roman" panose="02020603050405020304" pitchFamily="18" charset="0"/>
              </a:rPr>
              <a:t>I</a:t>
            </a:r>
            <a:endParaRPr lang="en-US" altLang="lv-LV" dirty="0">
              <a:latin typeface="Times New Roman" panose="02020603050405020304" pitchFamily="18" charset="0"/>
            </a:endParaRPr>
          </a:p>
          <a:p>
            <a:pPr marL="914400" lvl="1" indent="-457200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+mj-lt"/>
              <a:buAutoNum type="alphaUcPeriod"/>
            </a:pPr>
            <a:r>
              <a:rPr lang="lv-LV" altLang="lv-LV" b="1" i="1" dirty="0" smtClean="0">
                <a:latin typeface="Times New Roman" panose="02020603050405020304" pitchFamily="18" charset="0"/>
              </a:rPr>
              <a:t>H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  <a:sym typeface="Symbol" panose="05050102010706020507" pitchFamily="18" charset="2"/>
              </a:rPr>
              <a:t> </a:t>
            </a:r>
            <a:r>
              <a:rPr lang="lv-LV" altLang="lv-LV" b="1" i="1" dirty="0" smtClean="0">
                <a:latin typeface="Times New Roman" panose="02020603050405020304" pitchFamily="18" charset="0"/>
              </a:rPr>
              <a:t>I</a:t>
            </a:r>
            <a:endParaRPr lang="en-US" altLang="lv-LV" b="1" i="1" dirty="0">
              <a:latin typeface="Times New Roman" panose="02020603050405020304" pitchFamily="18" charset="0"/>
            </a:endParaRPr>
          </a:p>
          <a:p>
            <a:pPr marL="914400" lvl="1" indent="-457200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+mj-lt"/>
              <a:buAutoNum type="alphaUcPeriod"/>
            </a:pPr>
            <a:r>
              <a:rPr lang="lv-LV" altLang="lv-LV" b="1" i="1" dirty="0">
                <a:latin typeface="Times New Roman" panose="02020603050405020304" pitchFamily="18" charset="0"/>
              </a:rPr>
              <a:t>H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  <a:sym typeface="Symbol" panose="05050102010706020507" pitchFamily="18" charset="2"/>
              </a:rPr>
              <a:t> </a:t>
            </a:r>
            <a:r>
              <a:rPr lang="en-US" altLang="lv-LV" dirty="0" smtClean="0">
                <a:latin typeface="Times New Roman" panose="02020603050405020304" pitchFamily="18" charset="0"/>
              </a:rPr>
              <a:t>(</a:t>
            </a:r>
            <a:r>
              <a:rPr lang="lv-LV" altLang="lv-LV" b="1" i="1" dirty="0">
                <a:latin typeface="Times New Roman" panose="02020603050405020304" pitchFamily="18" charset="0"/>
              </a:rPr>
              <a:t>N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</a:rPr>
              <a:t>-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latin typeface="Times New Roman" panose="02020603050405020304" pitchFamily="18" charset="0"/>
              </a:rPr>
              <a:t>1)</a:t>
            </a:r>
            <a:r>
              <a:rPr lang="en-US" altLang="lv-LV" b="1" dirty="0">
                <a:latin typeface="Symbol" panose="05050102010706020507" pitchFamily="18" charset="2"/>
              </a:rPr>
              <a:t>/</a:t>
            </a:r>
            <a:r>
              <a:rPr lang="en-US" altLang="lv-LV" dirty="0">
                <a:latin typeface="Times New Roman" panose="02020603050405020304" pitchFamily="18" charset="0"/>
              </a:rPr>
              <a:t>2</a:t>
            </a:r>
          </a:p>
          <a:p>
            <a:pPr marL="914400" lvl="1" indent="-457200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+mj-lt"/>
              <a:buAutoNum type="alphaUcPeriod"/>
            </a:pPr>
            <a:r>
              <a:rPr lang="lv-LV" altLang="lv-LV" b="1" i="1" dirty="0" smtClean="0">
                <a:latin typeface="Times New Roman" panose="02020603050405020304" pitchFamily="18" charset="0"/>
              </a:rPr>
              <a:t>L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 smtClean="0">
                <a:latin typeface="Times New Roman" panose="02020603050405020304" pitchFamily="18" charset="0"/>
              </a:rPr>
              <a:t>2</a:t>
            </a:r>
            <a:r>
              <a:rPr lang="lv-LV" altLang="lv-LV" b="1" i="1" baseline="30000" dirty="0" smtClean="0">
                <a:latin typeface="Times New Roman" panose="02020603050405020304" pitchFamily="18" charset="0"/>
              </a:rPr>
              <a:t>H</a:t>
            </a:r>
            <a:endParaRPr lang="en-US" altLang="lv-LV" b="1" i="1" baseline="30000" dirty="0">
              <a:latin typeface="Times New Roman" panose="02020603050405020304" pitchFamily="18" charset="0"/>
            </a:endParaRPr>
          </a:p>
          <a:p>
            <a:pPr marL="914400" lvl="1" indent="-457200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+mj-lt"/>
              <a:buAutoNum type="alphaUcPeriod"/>
            </a:pPr>
            <a:r>
              <a:rPr lang="lv-LV" altLang="lv-LV" b="1" i="1" dirty="0" smtClean="0">
                <a:latin typeface="Times New Roman" panose="02020603050405020304" pitchFamily="18" charset="0"/>
              </a:rPr>
              <a:t>H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latin typeface="Times New Roman" panose="02020603050405020304" pitchFamily="18" charset="0"/>
              </a:rPr>
              <a:t>log</a:t>
            </a:r>
            <a:r>
              <a:rPr lang="en-US" altLang="lv-LV" baseline="-25000" dirty="0">
                <a:latin typeface="Times New Roman" panose="02020603050405020304" pitchFamily="18" charset="0"/>
              </a:rPr>
              <a:t>2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lv-LV" altLang="lv-LV" b="1" i="1" dirty="0" smtClean="0">
                <a:latin typeface="Times New Roman" panose="02020603050405020304" pitchFamily="18" charset="0"/>
              </a:rPr>
              <a:t>L</a:t>
            </a:r>
            <a:endParaRPr lang="en-US" altLang="lv-LV" b="1" i="1" dirty="0">
              <a:latin typeface="Times New Roman" panose="02020603050405020304" pitchFamily="18" charset="0"/>
            </a:endParaRPr>
          </a:p>
          <a:p>
            <a:pPr marL="914400" lvl="1" indent="-457200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+mj-lt"/>
              <a:buAutoNum type="alphaUcPeriod"/>
            </a:pPr>
            <a:r>
              <a:rPr lang="lv-LV" altLang="lv-LV" b="1" i="1" dirty="0" smtClean="0">
                <a:latin typeface="Times New Roman" panose="02020603050405020304" pitchFamily="18" charset="0"/>
              </a:rPr>
              <a:t>H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latin typeface="Times New Roman" panose="02020603050405020304" pitchFamily="18" charset="0"/>
              </a:rPr>
              <a:t>log</a:t>
            </a:r>
            <a:r>
              <a:rPr lang="en-US" altLang="lv-LV" baseline="-25000" dirty="0">
                <a:latin typeface="Times New Roman" panose="02020603050405020304" pitchFamily="18" charset="0"/>
              </a:rPr>
              <a:t>2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dirty="0" smtClean="0">
                <a:latin typeface="Times New Roman" panose="02020603050405020304" pitchFamily="18" charset="0"/>
              </a:rPr>
              <a:t>(</a:t>
            </a:r>
            <a:r>
              <a:rPr lang="lv-LV" altLang="lv-LV" b="1" i="1" dirty="0">
                <a:latin typeface="Times New Roman" panose="02020603050405020304" pitchFamily="18" charset="0"/>
              </a:rPr>
              <a:t>N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</a:rPr>
              <a:t>+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latin typeface="Times New Roman" panose="02020603050405020304" pitchFamily="18" charset="0"/>
              </a:rPr>
              <a:t>1)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</a:rPr>
              <a:t>-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latin typeface="Times New Roman" panose="02020603050405020304" pitchFamily="18" charset="0"/>
              </a:rPr>
              <a:t>1</a:t>
            </a:r>
            <a:endParaRPr lang="en-US" altLang="lv-LV" baseline="30000" dirty="0"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endParaRPr lang="en-US" altLang="lv-LV" sz="2800" dirty="0">
              <a:latin typeface="Times New Roman" panose="02020603050405020304" pitchFamily="18" charset="0"/>
            </a:endParaRP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3657600" y="44196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latin typeface="Symbol" panose="05050102010706020507" pitchFamily="18" charset="2"/>
            </a:endParaRP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4419600" y="50292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2895600" y="50292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latin typeface="Symbol" panose="05050102010706020507" pitchFamily="18" charset="2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514600" y="56388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4038600" y="56388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2301" name="AutoShape 15"/>
          <p:cNvCxnSpPr>
            <a:cxnSpLocks noChangeShapeType="1"/>
            <a:stCxn id="12295" idx="3"/>
            <a:endCxn id="12297" idx="7"/>
          </p:cNvCxnSpPr>
          <p:nvPr/>
        </p:nvCxnSpPr>
        <p:spPr bwMode="auto">
          <a:xfrm flipH="1">
            <a:off x="3221039" y="4754564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6"/>
          <p:cNvCxnSpPr>
            <a:cxnSpLocks noChangeShapeType="1"/>
            <a:stCxn id="12296" idx="1"/>
            <a:endCxn id="12295" idx="5"/>
          </p:cNvCxnSpPr>
          <p:nvPr/>
        </p:nvCxnSpPr>
        <p:spPr bwMode="auto">
          <a:xfrm flipH="1" flipV="1">
            <a:off x="3983039" y="4754564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7"/>
          <p:cNvCxnSpPr>
            <a:cxnSpLocks noChangeShapeType="1"/>
            <a:stCxn id="12300" idx="0"/>
            <a:endCxn id="12296" idx="5"/>
          </p:cNvCxnSpPr>
          <p:nvPr/>
        </p:nvCxnSpPr>
        <p:spPr bwMode="auto">
          <a:xfrm flipH="1" flipV="1">
            <a:off x="4745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18"/>
          <p:cNvCxnSpPr>
            <a:cxnSpLocks noChangeShapeType="1"/>
            <a:stCxn id="12299" idx="0"/>
            <a:endCxn id="12296" idx="3"/>
          </p:cNvCxnSpPr>
          <p:nvPr/>
        </p:nvCxnSpPr>
        <p:spPr bwMode="auto">
          <a:xfrm flipV="1">
            <a:off x="4229101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21"/>
          <p:cNvCxnSpPr>
            <a:cxnSpLocks noChangeShapeType="1"/>
            <a:stCxn id="12298" idx="0"/>
            <a:endCxn id="12297" idx="3"/>
          </p:cNvCxnSpPr>
          <p:nvPr/>
        </p:nvCxnSpPr>
        <p:spPr bwMode="auto">
          <a:xfrm flipV="1">
            <a:off x="2705101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22"/>
          <p:cNvCxnSpPr>
            <a:cxnSpLocks noChangeShapeType="1"/>
            <a:stCxn id="12307" idx="0"/>
            <a:endCxn id="12297" idx="5"/>
          </p:cNvCxnSpPr>
          <p:nvPr/>
        </p:nvCxnSpPr>
        <p:spPr bwMode="auto">
          <a:xfrm flipH="1" flipV="1">
            <a:off x="3221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7" name="Rectangle 23"/>
          <p:cNvSpPr>
            <a:spLocks noChangeArrowheads="1"/>
          </p:cNvSpPr>
          <p:nvPr/>
        </p:nvSpPr>
        <p:spPr bwMode="auto">
          <a:xfrm>
            <a:off x="3276600" y="56388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0" name="Oval 24"/>
          <p:cNvSpPr>
            <a:spLocks noChangeArrowheads="1"/>
          </p:cNvSpPr>
          <p:nvPr/>
        </p:nvSpPr>
        <p:spPr bwMode="auto">
          <a:xfrm>
            <a:off x="5791200" y="35814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latin typeface="Symbol" panose="05050102010706020507" pitchFamily="18" charset="2"/>
            </a:endParaRPr>
          </a:p>
        </p:txBody>
      </p:sp>
      <p:sp>
        <p:nvSpPr>
          <p:cNvPr id="12311" name="Oval 25"/>
          <p:cNvSpPr>
            <a:spLocks noChangeArrowheads="1"/>
          </p:cNvSpPr>
          <p:nvPr/>
        </p:nvSpPr>
        <p:spPr bwMode="auto">
          <a:xfrm>
            <a:off x="6324600" y="42672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  <p:sp>
        <p:nvSpPr>
          <p:cNvPr id="12312" name="Rectangle 26"/>
          <p:cNvSpPr>
            <a:spLocks noChangeArrowheads="1"/>
          </p:cNvSpPr>
          <p:nvPr/>
        </p:nvSpPr>
        <p:spPr bwMode="auto">
          <a:xfrm>
            <a:off x="5943600" y="48768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2313" name="AutoShape 28"/>
          <p:cNvCxnSpPr>
            <a:cxnSpLocks noChangeShapeType="1"/>
            <a:stCxn id="12311" idx="1"/>
            <a:endCxn id="12310" idx="5"/>
          </p:cNvCxnSpPr>
          <p:nvPr/>
        </p:nvCxnSpPr>
        <p:spPr bwMode="auto">
          <a:xfrm flipH="1" flipV="1">
            <a:off x="6116638" y="3916363"/>
            <a:ext cx="263525" cy="396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4" name="AutoShape 29"/>
          <p:cNvCxnSpPr>
            <a:cxnSpLocks noChangeShapeType="1"/>
            <a:stCxn id="12318" idx="1"/>
            <a:endCxn id="12311" idx="5"/>
          </p:cNvCxnSpPr>
          <p:nvPr/>
        </p:nvCxnSpPr>
        <p:spPr bwMode="auto">
          <a:xfrm flipH="1" flipV="1">
            <a:off x="6650038" y="4602163"/>
            <a:ext cx="2508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AutoShape 30"/>
          <p:cNvCxnSpPr>
            <a:cxnSpLocks noChangeShapeType="1"/>
            <a:stCxn id="12312" idx="0"/>
            <a:endCxn id="12311" idx="3"/>
          </p:cNvCxnSpPr>
          <p:nvPr/>
        </p:nvCxnSpPr>
        <p:spPr bwMode="auto">
          <a:xfrm flipV="1">
            <a:off x="6134100" y="4602163"/>
            <a:ext cx="2460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6" name="Rectangle 31"/>
          <p:cNvSpPr>
            <a:spLocks noChangeArrowheads="1"/>
          </p:cNvSpPr>
          <p:nvPr/>
        </p:nvSpPr>
        <p:spPr bwMode="auto">
          <a:xfrm>
            <a:off x="5334000" y="42672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2317" name="AutoShape 32"/>
          <p:cNvCxnSpPr>
            <a:cxnSpLocks noChangeShapeType="1"/>
            <a:stCxn id="12316" idx="0"/>
            <a:endCxn id="12310" idx="3"/>
          </p:cNvCxnSpPr>
          <p:nvPr/>
        </p:nvCxnSpPr>
        <p:spPr bwMode="auto">
          <a:xfrm flipV="1">
            <a:off x="5524500" y="3916363"/>
            <a:ext cx="322263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8" name="Oval 33"/>
          <p:cNvSpPr>
            <a:spLocks noChangeArrowheads="1"/>
          </p:cNvSpPr>
          <p:nvPr/>
        </p:nvSpPr>
        <p:spPr bwMode="auto">
          <a:xfrm>
            <a:off x="6845300" y="48768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  <p:sp>
        <p:nvSpPr>
          <p:cNvPr id="12319" name="Rectangle 34"/>
          <p:cNvSpPr>
            <a:spLocks noChangeArrowheads="1"/>
          </p:cNvSpPr>
          <p:nvPr/>
        </p:nvSpPr>
        <p:spPr bwMode="auto">
          <a:xfrm>
            <a:off x="6477000" y="54864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20" name="Rectangle 35"/>
          <p:cNvSpPr>
            <a:spLocks noChangeArrowheads="1"/>
          </p:cNvSpPr>
          <p:nvPr/>
        </p:nvSpPr>
        <p:spPr bwMode="auto">
          <a:xfrm>
            <a:off x="7264400" y="54864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2321" name="AutoShape 36"/>
          <p:cNvCxnSpPr>
            <a:cxnSpLocks noChangeShapeType="1"/>
            <a:stCxn id="12320" idx="0"/>
            <a:endCxn id="12318" idx="5"/>
          </p:cNvCxnSpPr>
          <p:nvPr/>
        </p:nvCxnSpPr>
        <p:spPr bwMode="auto">
          <a:xfrm flipH="1" flipV="1">
            <a:off x="7170738" y="5211763"/>
            <a:ext cx="2841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2" name="AutoShape 37"/>
          <p:cNvCxnSpPr>
            <a:cxnSpLocks noChangeShapeType="1"/>
            <a:stCxn id="12319" idx="0"/>
            <a:endCxn id="12318" idx="3"/>
          </p:cNvCxnSpPr>
          <p:nvPr/>
        </p:nvCxnSpPr>
        <p:spPr bwMode="auto">
          <a:xfrm flipV="1">
            <a:off x="6667500" y="5211763"/>
            <a:ext cx="2333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0098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4419600"/>
            <a:ext cx="49434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Trees, Binary Trees, and</a:t>
            </a:r>
            <a:br>
              <a:rPr lang="en-US" dirty="0"/>
            </a:br>
            <a:r>
              <a:rPr lang="en-US" dirty="0"/>
              <a:t>Binary Search </a:t>
            </a:r>
            <a:r>
              <a:rPr lang="en-US" dirty="0" smtClean="0"/>
              <a:t>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a </a:t>
            </a:r>
            <a:r>
              <a:rPr lang="en-US" b="1" i="1" dirty="0" smtClean="0"/>
              <a:t>binary search tree</a:t>
            </a:r>
            <a:r>
              <a:rPr lang="en-US" dirty="0" smtClean="0"/>
              <a:t> (or </a:t>
            </a:r>
            <a:r>
              <a:rPr lang="en-US" b="1" i="1" dirty="0" smtClean="0"/>
              <a:t>ordered binary tree</a:t>
            </a:r>
            <a:r>
              <a:rPr lang="en-US" dirty="0" smtClean="0"/>
              <a:t>), values stored in the left subtree of a given node are less than the value stored in that node, </a:t>
            </a:r>
            <a:r>
              <a:rPr lang="en-US" dirty="0"/>
              <a:t>and </a:t>
            </a:r>
            <a:r>
              <a:rPr lang="en-US" dirty="0" smtClean="0"/>
              <a:t>values </a:t>
            </a:r>
            <a:r>
              <a:rPr lang="en-US" dirty="0"/>
              <a:t>stored in the </a:t>
            </a:r>
            <a:r>
              <a:rPr lang="en-US" dirty="0" smtClean="0"/>
              <a:t>right </a:t>
            </a:r>
            <a:r>
              <a:rPr lang="en-US" dirty="0"/>
              <a:t>subtree of a given node are </a:t>
            </a:r>
            <a:r>
              <a:rPr lang="en-US" dirty="0" smtClean="0"/>
              <a:t>greater </a:t>
            </a:r>
            <a:r>
              <a:rPr lang="en-US" dirty="0"/>
              <a:t>than the value stored in that </a:t>
            </a:r>
            <a:r>
              <a:rPr lang="en-US" dirty="0" smtClean="0"/>
              <a:t>node</a:t>
            </a:r>
          </a:p>
          <a:p>
            <a:pPr lvl="1"/>
            <a:r>
              <a:rPr lang="en-US" sz="1800" dirty="0"/>
              <a:t>The values stored are considered unique; attempts to store duplicate values can be treated as an error</a:t>
            </a:r>
          </a:p>
          <a:p>
            <a:pPr lvl="1"/>
            <a:r>
              <a:rPr lang="en-US" sz="1800" dirty="0"/>
              <a:t>The meanings of the expressions “less than” and “greater than” will depend on the types of values stored</a:t>
            </a:r>
          </a:p>
          <a:p>
            <a:pPr lvl="1"/>
            <a:endParaRPr lang="en-US" sz="1600" dirty="0"/>
          </a:p>
          <a:p>
            <a:endParaRPr lang="en-US" sz="1400" dirty="0"/>
          </a:p>
          <a:p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marL="0" indent="0" algn="ctr">
              <a:spcBef>
                <a:spcPts val="1200"/>
              </a:spcBef>
              <a:buNone/>
            </a:pPr>
            <a:r>
              <a:rPr lang="en-US" sz="1200" dirty="0">
                <a:solidFill>
                  <a:prstClr val="black"/>
                </a:solidFill>
              </a:rPr>
              <a:t>Fig. 6.6 Examples of binary search trees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6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Binary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can use arrays or linked structures to implement binary trees</a:t>
            </a:r>
          </a:p>
          <a:p>
            <a:r>
              <a:rPr lang="en-US" dirty="0"/>
              <a:t>If using an array, each element stores a structure that has an information field and two “pointer” fields containing the indexes of the array locations of the left and right children</a:t>
            </a:r>
          </a:p>
          <a:p>
            <a:r>
              <a:rPr lang="en-US" dirty="0"/>
              <a:t>The root of the tree is always in the first cell of the array, and a value of -1 indicates an empty child</a:t>
            </a:r>
          </a:p>
          <a:p>
            <a:endParaRPr lang="lv-LV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4919841" cy="42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17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Binary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Implementing binary tree arrays does have drawbacks</a:t>
            </a:r>
          </a:p>
          <a:p>
            <a:pPr lvl="1"/>
            <a:r>
              <a:rPr lang="en-US" dirty="0" smtClean="0"/>
              <a:t>We need to keep track of the locations of each node, and these have to be located sequentially</a:t>
            </a:r>
          </a:p>
          <a:p>
            <a:pPr lvl="1"/>
            <a:r>
              <a:rPr lang="en-US" dirty="0" smtClean="0"/>
              <a:t>Deletions are also awkward, requiring tags to mark empty cells, or moving elements around, requiring updating values</a:t>
            </a:r>
          </a:p>
          <a:p>
            <a:r>
              <a:rPr lang="en-US" dirty="0" smtClean="0"/>
              <a:t>Consequently, while arrays are convenient, we’ll usually use a linked implementation</a:t>
            </a:r>
          </a:p>
          <a:p>
            <a:r>
              <a:rPr lang="en-US" dirty="0" smtClean="0"/>
              <a:t>In a linked implementation, the node is defined by a class, and consists of an information data member and two pointer data members</a:t>
            </a:r>
          </a:p>
          <a:p>
            <a:r>
              <a:rPr lang="en-US" dirty="0" smtClean="0"/>
              <a:t>The node is manipulated by methods defined in another class that represents the tree</a:t>
            </a:r>
          </a:p>
          <a:p>
            <a:r>
              <a:rPr lang="en-US" dirty="0" smtClean="0"/>
              <a:t>The code for this is shown in Figure 6.8 on pages 220-222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0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653082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a specific value in a binary tree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1752600"/>
            <a:ext cx="3733800" cy="4114800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target is smaller, we branch to the left subtree; if larger, we branch to the right</a:t>
            </a:r>
          </a:p>
          <a:p>
            <a:r>
              <a:rPr lang="en-US" dirty="0"/>
              <a:t>If at any point we cannot proceed further, then the search has failed and the target isn’t in the tree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85449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</a:t>
            </a:r>
            <a:r>
              <a:rPr lang="en-US" dirty="0" err="1" smtClean="0"/>
              <a:t>ary</a:t>
            </a:r>
            <a:r>
              <a:rPr lang="en-US" dirty="0" smtClean="0"/>
              <a:t> Trees</a:t>
            </a:r>
            <a:endParaRPr lang="lv-LV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604000" y="1752600"/>
          <a:ext cx="4978400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365961004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604655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910452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166256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59254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(A)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(B)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(C)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(D)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0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 is n-</a:t>
                      </a:r>
                      <a:r>
                        <a:rPr lang="en-US" dirty="0" err="1" smtClean="0"/>
                        <a:t>ary</a:t>
                      </a:r>
                      <a:r>
                        <a:rPr lang="en-US" dirty="0" smtClean="0"/>
                        <a:t> for some n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r>
                        <a:rPr lang="en-US" baseline="0" dirty="0" smtClean="0"/>
                        <a:t> is full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32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 is</a:t>
                      </a:r>
                      <a:r>
                        <a:rPr lang="en-US" baseline="0" dirty="0" smtClean="0"/>
                        <a:t> complete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21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 is perfect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37932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16" y="1692146"/>
            <a:ext cx="2762250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505" y="4553744"/>
            <a:ext cx="2333625" cy="1724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050" y="4553744"/>
            <a:ext cx="1962150" cy="1085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958" y="1756086"/>
            <a:ext cx="1143000" cy="1104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6530" y="1690688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(A)</a:t>
            </a:r>
            <a:endParaRPr lang="lv-LV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88422" y="174471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(B)</a:t>
            </a:r>
            <a:endParaRPr lang="lv-LV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60158" y="4455585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(C)</a:t>
            </a:r>
            <a:endParaRPr lang="lv-LV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91050" y="445558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(D)</a:t>
            </a:r>
            <a:endParaRPr lang="lv-LV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43800" y="4282946"/>
            <a:ext cx="4271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 </a:t>
            </a:r>
            <a:r>
              <a:rPr lang="en-US" dirty="0" smtClean="0"/>
              <a:t>All answers are Yes or No.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9343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</a:t>
            </a:r>
            <a:r>
              <a:rPr lang="en-US" dirty="0" smtClean="0"/>
              <a:t>Trees: Solution</a:t>
            </a:r>
            <a:endParaRPr lang="lv-LV" dirty="0"/>
          </a:p>
        </p:txBody>
      </p:sp>
      <p:graphicFrame>
        <p:nvGraphicFramePr>
          <p:cNvPr id="6" name="Content Placeholder 13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604000" y="1752600"/>
          <a:ext cx="4978400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365961004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604655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910452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166256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59254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Property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(A)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(B)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(C)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(D)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0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Tree is n-</a:t>
                      </a:r>
                      <a:r>
                        <a:rPr lang="en-US" sz="2000" dirty="0" err="1" smtClean="0"/>
                        <a:t>ary</a:t>
                      </a:r>
                      <a:r>
                        <a:rPr lang="en-US" sz="2000" dirty="0" smtClean="0"/>
                        <a:t> for some n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Tree</a:t>
                      </a:r>
                      <a:r>
                        <a:rPr lang="en-US" sz="2000" baseline="0" dirty="0" smtClean="0"/>
                        <a:t> is full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32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Tree is</a:t>
                      </a:r>
                      <a:r>
                        <a:rPr lang="en-US" sz="2000" baseline="0" dirty="0" smtClean="0"/>
                        <a:t> complete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21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Tree is perfect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37932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16" y="1692146"/>
            <a:ext cx="2762250" cy="25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505" y="4553744"/>
            <a:ext cx="2333625" cy="1724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050" y="4553744"/>
            <a:ext cx="1962150" cy="1085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958" y="1756086"/>
            <a:ext cx="1143000" cy="1104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6530" y="1690688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(A)</a:t>
            </a:r>
            <a:endParaRPr lang="lv-LV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88422" y="174471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(B)</a:t>
            </a:r>
            <a:endParaRPr lang="lv-LV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60158" y="4455585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(C)</a:t>
            </a:r>
            <a:endParaRPr lang="lv-LV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91050" y="445558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(D)</a:t>
            </a:r>
            <a:endParaRPr lang="lv-LV" sz="2400" b="1" dirty="0"/>
          </a:p>
        </p:txBody>
      </p:sp>
    </p:spTree>
    <p:extLst>
      <p:ext uri="{BB962C8B-B14F-4D97-AF65-F5344CB8AC3E}">
        <p14:creationId xmlns:p14="http://schemas.microsoft.com/office/powerpoint/2010/main" val="366124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Real-World Trees</a:t>
            </a:r>
            <a:endParaRPr lang="en-GB" altLang="lv-LV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275217" cy="4351338"/>
          </a:xfrm>
        </p:spPr>
        <p:txBody>
          <a:bodyPr/>
          <a:lstStyle/>
          <a:p>
            <a:pPr eaLnBrk="1" hangingPunct="1"/>
            <a:r>
              <a:rPr lang="en-US" altLang="lv-LV" b="1" i="1" dirty="0" smtClean="0">
                <a:solidFill>
                  <a:srgbClr val="0070C0"/>
                </a:solidFill>
              </a:rPr>
              <a:t>Rooted trees</a:t>
            </a:r>
            <a:r>
              <a:rPr lang="en-US" altLang="lv-LV" dirty="0" smtClean="0"/>
              <a:t> are data structures to represent hierarchies</a:t>
            </a:r>
            <a:r>
              <a:rPr lang="lv-LV" altLang="lv-LV" dirty="0" smtClean="0"/>
              <a:t> – a</a:t>
            </a:r>
            <a:r>
              <a:rPr lang="en-US" altLang="lv-LV" dirty="0" smtClean="0"/>
              <a:t>cyclical</a:t>
            </a:r>
            <a:r>
              <a:rPr lang="lv-LV" altLang="lv-LV" dirty="0" smtClean="0"/>
              <a:t> and</a:t>
            </a:r>
            <a:r>
              <a:rPr lang="en-US" altLang="lv-LV" dirty="0" smtClean="0"/>
              <a:t> transitive relationships among elements</a:t>
            </a:r>
            <a:r>
              <a:rPr lang="lv-LV" altLang="lv-LV" dirty="0" smtClean="0"/>
              <a:t>. </a:t>
            </a:r>
            <a:br>
              <a:rPr lang="lv-LV" altLang="lv-LV" dirty="0" smtClean="0"/>
            </a:br>
            <a:r>
              <a:rPr lang="lv-LV" altLang="lv-LV" dirty="0" smtClean="0"/>
              <a:t>Elements are </a:t>
            </a:r>
            <a:r>
              <a:rPr lang="en-US" altLang="lv-LV" b="1" i="1" dirty="0" smtClean="0">
                <a:solidFill>
                  <a:srgbClr val="0070C0"/>
                </a:solidFill>
              </a:rPr>
              <a:t>nodes</a:t>
            </a:r>
            <a:r>
              <a:rPr lang="en-US" altLang="lv-LV" dirty="0" smtClean="0"/>
              <a:t> </a:t>
            </a:r>
            <a:r>
              <a:rPr lang="lv-LV" altLang="lv-LV" dirty="0" smtClean="0"/>
              <a:t>(also </a:t>
            </a:r>
            <a:r>
              <a:rPr lang="lv-LV" altLang="lv-LV" i="1" dirty="0" smtClean="0">
                <a:solidFill>
                  <a:srgbClr val="0070C0"/>
                </a:solidFill>
              </a:rPr>
              <a:t>vertices</a:t>
            </a:r>
            <a:r>
              <a:rPr lang="lv-LV" altLang="lv-LV" dirty="0" smtClean="0"/>
              <a:t>)</a:t>
            </a:r>
            <a:endParaRPr lang="en-US" altLang="lv-LV" dirty="0" smtClean="0"/>
          </a:p>
          <a:p>
            <a:pPr lvl="1" eaLnBrk="1" hangingPunct="1"/>
            <a:r>
              <a:rPr lang="en-US" altLang="lv-LV" dirty="0" smtClean="0"/>
              <a:t>C++ class </a:t>
            </a:r>
            <a:r>
              <a:rPr lang="lv-LV" altLang="lv-LV" dirty="0" smtClean="0"/>
              <a:t>inheritance </a:t>
            </a:r>
            <a:r>
              <a:rPr lang="en-US" altLang="lv-LV" dirty="0" smtClean="0"/>
              <a:t>hierarchy</a:t>
            </a:r>
            <a:endParaRPr lang="lv-LV" altLang="lv-LV" dirty="0" smtClean="0"/>
          </a:p>
          <a:p>
            <a:pPr lvl="1" eaLnBrk="1" hangingPunct="1"/>
            <a:r>
              <a:rPr lang="lv-LV" altLang="lv-LV" dirty="0" smtClean="0"/>
              <a:t>Probabilistic event</a:t>
            </a:r>
            <a:r>
              <a:rPr lang="en-US" altLang="lv-LV" dirty="0" smtClean="0"/>
              <a:t> hierarchy</a:t>
            </a:r>
            <a:endParaRPr lang="lv-LV" altLang="lv-LV" dirty="0" smtClean="0"/>
          </a:p>
          <a:p>
            <a:pPr lvl="1" eaLnBrk="1" hangingPunct="1"/>
            <a:r>
              <a:rPr lang="lv-LV" altLang="lv-LV" dirty="0" smtClean="0"/>
              <a:t>Directory tree.</a:t>
            </a:r>
            <a:endParaRPr lang="en-US" altLang="lv-LV" dirty="0" smtClean="0"/>
          </a:p>
          <a:p>
            <a:pPr marL="0" indent="0" eaLnBrk="1" hangingPunct="1">
              <a:buNone/>
            </a:pPr>
            <a:r>
              <a:rPr lang="en-US" altLang="lv-LV" dirty="0" smtClean="0"/>
              <a:t>What about "</a:t>
            </a:r>
            <a:r>
              <a:rPr lang="en-US" altLang="lv-LV" i="1" dirty="0" smtClean="0">
                <a:solidFill>
                  <a:srgbClr val="0070C0"/>
                </a:solidFill>
              </a:rPr>
              <a:t>family trees</a:t>
            </a:r>
            <a:r>
              <a:rPr lang="en-US" altLang="lv-LV" dirty="0" smtClean="0"/>
              <a:t>"?</a:t>
            </a:r>
            <a:endParaRPr lang="en-GB" altLang="lv-LV" dirty="0" smtClean="0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232802-C147-434C-874A-74E4898E2103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lv-LV" altLang="lv-LV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262" y="2121693"/>
            <a:ext cx="2124075" cy="2257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537" y="4716462"/>
            <a:ext cx="2971800" cy="1666941"/>
          </a:xfrm>
          <a:prstGeom prst="rect">
            <a:avLst/>
          </a:prstGeom>
        </p:spPr>
      </p:pic>
      <p:pic>
        <p:nvPicPr>
          <p:cNvPr id="65538" name="Picture 2" descr="Computer Directory Tree | Download Scientific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613" y="2046617"/>
            <a:ext cx="2251091" cy="380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9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Tree ADT</a:t>
            </a:r>
            <a:r>
              <a:rPr lang="en-US" altLang="lv-LV" dirty="0" smtClean="0"/>
              <a:t> </a:t>
            </a:r>
            <a:endParaRPr lang="lv-LV" altLang="lv-LV" dirty="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400" b="1" i="1" dirty="0" err="1">
                <a:solidFill>
                  <a:schemeClr val="tx2"/>
                </a:solidFill>
              </a:rPr>
              <a:t>T.size</a:t>
            </a:r>
            <a:r>
              <a:rPr lang="en-US" altLang="lv-LV" sz="2400" b="1" i="1" dirty="0"/>
              <a:t>():</a:t>
            </a:r>
            <a:r>
              <a:rPr lang="en-US" altLang="lv-LV" sz="2400" dirty="0"/>
              <a:t> integer</a:t>
            </a:r>
          </a:p>
          <a:p>
            <a:pPr eaLnBrk="1" hangingPunct="1"/>
            <a:r>
              <a:rPr lang="en-US" altLang="lv-LV" sz="2400" b="1" i="1" dirty="0" err="1"/>
              <a:t>T.isE</a:t>
            </a:r>
            <a:r>
              <a:rPr lang="en-US" altLang="lv-LV" sz="2400" b="1" i="1" dirty="0" err="1">
                <a:solidFill>
                  <a:schemeClr val="tx2"/>
                </a:solidFill>
              </a:rPr>
              <a:t>mpty</a:t>
            </a:r>
            <a:r>
              <a:rPr lang="en-US" altLang="lv-LV" sz="2400" b="1" i="1" dirty="0"/>
              <a:t>():</a:t>
            </a:r>
            <a:r>
              <a:rPr lang="en-US" altLang="lv-LV" sz="2400" dirty="0"/>
              <a:t> bool</a:t>
            </a:r>
          </a:p>
          <a:p>
            <a:pPr eaLnBrk="1" hangingPunct="1"/>
            <a:r>
              <a:rPr lang="en-US" altLang="lv-LV" sz="2400" b="1" i="1" dirty="0" err="1"/>
              <a:t>T.</a:t>
            </a:r>
            <a:r>
              <a:rPr lang="en-US" altLang="lv-LV" sz="2400" b="1" i="1" dirty="0" err="1">
                <a:solidFill>
                  <a:schemeClr val="tx2"/>
                </a:solidFill>
              </a:rPr>
              <a:t>root</a:t>
            </a:r>
            <a:r>
              <a:rPr lang="en-US" altLang="lv-LV" sz="2400" b="1" i="1" dirty="0"/>
              <a:t>():</a:t>
            </a:r>
            <a:r>
              <a:rPr lang="en-US" altLang="lv-LV" sz="2400" dirty="0"/>
              <a:t> position</a:t>
            </a:r>
          </a:p>
          <a:p>
            <a:pPr eaLnBrk="1" hangingPunct="1"/>
            <a:r>
              <a:rPr lang="en-US" altLang="lv-LV" sz="2400" b="1" i="1" dirty="0" err="1">
                <a:solidFill>
                  <a:schemeClr val="tx2"/>
                </a:solidFill>
              </a:rPr>
              <a:t>T.positions</a:t>
            </a:r>
            <a:r>
              <a:rPr lang="en-US" altLang="lv-LV" sz="2400" b="1" i="1" dirty="0"/>
              <a:t>():</a:t>
            </a:r>
            <a:r>
              <a:rPr lang="en-US" altLang="lv-LV" sz="2400" dirty="0"/>
              <a:t> list&lt;position&gt; </a:t>
            </a:r>
          </a:p>
          <a:p>
            <a:pPr eaLnBrk="1" hangingPunct="1"/>
            <a:r>
              <a:rPr lang="en-US" altLang="lv-LV" sz="2400" b="1" i="1" dirty="0" err="1"/>
              <a:t>p.</a:t>
            </a:r>
            <a:r>
              <a:rPr lang="en-US" altLang="lv-LV" sz="2400" b="1" i="1" dirty="0" err="1">
                <a:solidFill>
                  <a:schemeClr val="tx2"/>
                </a:solidFill>
              </a:rPr>
              <a:t>parent</a:t>
            </a:r>
            <a:r>
              <a:rPr lang="en-US" altLang="lv-LV" sz="2400" b="1" i="1" dirty="0"/>
              <a:t>():</a:t>
            </a:r>
            <a:r>
              <a:rPr lang="en-US" altLang="lv-LV" sz="2400" dirty="0"/>
              <a:t> position</a:t>
            </a:r>
          </a:p>
          <a:p>
            <a:pPr eaLnBrk="1" hangingPunct="1"/>
            <a:r>
              <a:rPr lang="en-US" altLang="lv-LV" sz="2400" b="1" i="1" dirty="0" err="1"/>
              <a:t>p.</a:t>
            </a:r>
            <a:r>
              <a:rPr lang="en-US" altLang="lv-LV" sz="2400" b="1" i="1" dirty="0" err="1">
                <a:solidFill>
                  <a:schemeClr val="tx2"/>
                </a:solidFill>
              </a:rPr>
              <a:t>children</a:t>
            </a:r>
            <a:r>
              <a:rPr lang="en-US" altLang="lv-LV" sz="2400" b="1" i="1" dirty="0"/>
              <a:t>():</a:t>
            </a:r>
            <a:r>
              <a:rPr lang="en-US" altLang="lv-LV" sz="2400" dirty="0"/>
              <a:t> list&lt;position&gt;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lv-LV" altLang="lv-LV" sz="32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z="2400" b="1" i="1" dirty="0" err="1"/>
              <a:t>p.isRoot</a:t>
            </a:r>
            <a:r>
              <a:rPr lang="en-US" altLang="lv-LV" sz="2400" b="1" i="1" dirty="0"/>
              <a:t>():</a:t>
            </a:r>
            <a:r>
              <a:rPr lang="en-US" altLang="lv-LV" sz="2400" dirty="0"/>
              <a:t> </a:t>
            </a:r>
            <a:r>
              <a:rPr lang="en-US" altLang="lv-LV" sz="2400" dirty="0" smtClean="0"/>
              <a:t>bool</a:t>
            </a:r>
            <a:endParaRPr lang="en-US" altLang="lv-LV" sz="2400" b="1" i="1" dirty="0"/>
          </a:p>
          <a:p>
            <a:pPr eaLnBrk="1" hangingPunct="1"/>
            <a:r>
              <a:rPr lang="en-US" altLang="lv-LV" sz="2400" b="1" i="1" dirty="0" err="1" smtClean="0"/>
              <a:t>p.isInternal</a:t>
            </a:r>
            <a:r>
              <a:rPr lang="en-US" altLang="lv-LV" sz="2400" b="1" i="1" dirty="0"/>
              <a:t>()</a:t>
            </a:r>
            <a:r>
              <a:rPr lang="en-US" altLang="lv-LV" sz="2400" dirty="0"/>
              <a:t>: </a:t>
            </a:r>
            <a:r>
              <a:rPr lang="en-US" altLang="lv-LV" sz="2400" dirty="0" smtClean="0"/>
              <a:t>bool (</a:t>
            </a:r>
            <a:r>
              <a:rPr lang="en-US" altLang="lv-LV" sz="2400" dirty="0" err="1" smtClean="0"/>
              <a:t>iff</a:t>
            </a:r>
            <a:r>
              <a:rPr lang="en-US" altLang="lv-LV" sz="2400" dirty="0" smtClean="0"/>
              <a:t> p is internal, not a leaf)</a:t>
            </a:r>
            <a:endParaRPr lang="en-US" altLang="lv-LV" sz="2400" dirty="0"/>
          </a:p>
          <a:p>
            <a:pPr eaLnBrk="1" hangingPunct="1"/>
            <a:r>
              <a:rPr lang="en-US" altLang="lv-LV" sz="2400" b="1" i="1" dirty="0" err="1"/>
              <a:t>p.i</a:t>
            </a:r>
            <a:r>
              <a:rPr lang="lv-LV" altLang="lv-LV" sz="2400" b="1" i="1" dirty="0"/>
              <a:t>sLeaf</a:t>
            </a:r>
            <a:r>
              <a:rPr lang="lv-LV" altLang="lv-LV" sz="2400" dirty="0"/>
              <a:t>():  </a:t>
            </a:r>
            <a:r>
              <a:rPr lang="en-US" altLang="lv-LV" sz="2400" dirty="0"/>
              <a:t>Return</a:t>
            </a:r>
            <a:r>
              <a:rPr lang="lv-LV" altLang="lv-LV" sz="2400" dirty="0"/>
              <a:t> </a:t>
            </a:r>
            <a:r>
              <a:rPr lang="lv-LV" altLang="lv-LV" sz="2400" i="1" dirty="0"/>
              <a:t>true</a:t>
            </a:r>
            <a:r>
              <a:rPr lang="lv-LV" altLang="lv-LV" sz="2400" dirty="0"/>
              <a:t>, </a:t>
            </a:r>
            <a:r>
              <a:rPr lang="en-US" altLang="lv-LV" sz="2400" dirty="0" err="1"/>
              <a:t>iff</a:t>
            </a:r>
            <a:r>
              <a:rPr lang="lv-LV" altLang="lv-LV" sz="2400" dirty="0"/>
              <a:t> </a:t>
            </a:r>
            <a:r>
              <a:rPr lang="en-US" altLang="lv-LV" sz="2400" dirty="0" smtClean="0"/>
              <a:t>p</a:t>
            </a:r>
            <a:r>
              <a:rPr lang="lv-LV" altLang="lv-LV" sz="2400" dirty="0" smtClean="0"/>
              <a:t> </a:t>
            </a:r>
            <a:r>
              <a:rPr lang="en-US" altLang="lv-LV" sz="2400" dirty="0"/>
              <a:t>is a leaf</a:t>
            </a:r>
            <a:r>
              <a:rPr lang="lv-LV" altLang="lv-LV" sz="2400" dirty="0" smtClean="0"/>
              <a:t>.</a:t>
            </a:r>
            <a:endParaRPr lang="en-US" altLang="lv-LV" sz="2400" b="1" i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lv-LV" sz="2400" b="1" i="1" dirty="0" err="1" smtClean="0"/>
              <a:t>p.f</a:t>
            </a:r>
            <a:r>
              <a:rPr lang="lv-LV" altLang="lv-LV" sz="2400" b="1" i="1" dirty="0" smtClean="0"/>
              <a:t>irstChild</a:t>
            </a:r>
            <a:r>
              <a:rPr lang="lv-LV" altLang="lv-LV" sz="2400" dirty="0" smtClean="0"/>
              <a:t>(): </a:t>
            </a:r>
            <a:r>
              <a:rPr lang="en-US" altLang="lv-LV" sz="2400" dirty="0" smtClean="0"/>
              <a:t>return </a:t>
            </a:r>
            <a:r>
              <a:rPr lang="en-US" altLang="lv-LV" sz="2400" dirty="0"/>
              <a:t>the </a:t>
            </a:r>
            <a:r>
              <a:rPr lang="en-US" altLang="lv-LV" sz="2400" dirty="0" smtClean="0"/>
              <a:t>leftmost </a:t>
            </a:r>
            <a:r>
              <a:rPr lang="en-US" altLang="lv-LV" sz="2400" dirty="0"/>
              <a:t>child </a:t>
            </a:r>
            <a:r>
              <a:rPr lang="en-US" altLang="lv-LV" sz="2400" dirty="0" smtClean="0"/>
              <a:t>(</a:t>
            </a:r>
            <a:r>
              <a:rPr lang="lv-LV" altLang="lv-LV" sz="2400" dirty="0"/>
              <a:t>or </a:t>
            </a:r>
            <a:r>
              <a:rPr lang="lv-LV" altLang="lv-LV" sz="2400" dirty="0" smtClean="0">
                <a:sym typeface="Symbol" panose="05050102010706020507" pitchFamily="18" charset="2"/>
              </a:rPr>
              <a:t></a:t>
            </a:r>
            <a:r>
              <a:rPr lang="en-US" altLang="lv-LV" sz="2400" dirty="0" smtClean="0"/>
              <a:t> for leaf</a:t>
            </a:r>
            <a:r>
              <a:rPr lang="lv-LV" altLang="lv-LV" sz="2400" dirty="0" smtClean="0"/>
              <a:t>).</a:t>
            </a:r>
            <a:endParaRPr lang="lv-LV" altLang="lv-LV" sz="2400" dirty="0"/>
          </a:p>
          <a:p>
            <a:pPr eaLnBrk="1" hangingPunct="1">
              <a:lnSpc>
                <a:spcPct val="80000"/>
              </a:lnSpc>
            </a:pPr>
            <a:r>
              <a:rPr lang="en-US" altLang="lv-LV" sz="2400" b="1" i="1" dirty="0" err="1" smtClean="0"/>
              <a:t>p.r</a:t>
            </a:r>
            <a:r>
              <a:rPr lang="lv-LV" altLang="lv-LV" sz="2400" b="1" i="1" dirty="0" smtClean="0"/>
              <a:t>ightSibling</a:t>
            </a:r>
            <a:r>
              <a:rPr lang="lv-LV" altLang="lv-LV" sz="2400" dirty="0" smtClean="0"/>
              <a:t>(): sibiling </a:t>
            </a:r>
            <a:r>
              <a:rPr lang="lv-LV" altLang="lv-LV" sz="2400" dirty="0"/>
              <a:t>to the right of the node v (or </a:t>
            </a:r>
            <a:r>
              <a:rPr lang="lv-LV" altLang="lv-LV" sz="2400" dirty="0">
                <a:sym typeface="Symbol" panose="05050102010706020507" pitchFamily="18" charset="2"/>
              </a:rPr>
              <a:t></a:t>
            </a:r>
            <a:r>
              <a:rPr lang="lv-LV" altLang="lv-LV" sz="2400" dirty="0"/>
              <a:t>, if </a:t>
            </a:r>
            <a:r>
              <a:rPr lang="en-US" altLang="lv-LV" sz="2400" dirty="0" smtClean="0"/>
              <a:t>does not exist</a:t>
            </a:r>
            <a:r>
              <a:rPr lang="lv-LV" altLang="lv-LV" sz="2400" dirty="0" smtClean="0"/>
              <a:t>). </a:t>
            </a:r>
            <a:endParaRPr lang="lv-LV" altLang="lv-LV" sz="2400" dirty="0"/>
          </a:p>
          <a:p>
            <a:pPr eaLnBrk="1" hangingPunct="1">
              <a:lnSpc>
                <a:spcPct val="80000"/>
              </a:lnSpc>
            </a:pPr>
            <a:r>
              <a:rPr lang="en-US" altLang="lv-LV" sz="2400" b="1" i="1" dirty="0" err="1" smtClean="0"/>
              <a:t>p.l</a:t>
            </a:r>
            <a:r>
              <a:rPr lang="lv-LV" altLang="lv-LV" sz="2400" b="1" i="1" dirty="0" smtClean="0"/>
              <a:t>eftSibling</a:t>
            </a:r>
            <a:r>
              <a:rPr lang="lv-LV" altLang="lv-LV" sz="2400" dirty="0" smtClean="0"/>
              <a:t>():</a:t>
            </a:r>
            <a:r>
              <a:rPr lang="en-US" altLang="lv-LV" sz="2400" dirty="0" smtClean="0"/>
              <a:t> similar</a:t>
            </a:r>
            <a:r>
              <a:rPr lang="lv-LV" altLang="lv-LV" sz="2400" dirty="0" smtClean="0"/>
              <a:t>.</a:t>
            </a:r>
            <a:endParaRPr lang="en-US" altLang="lv-LV" sz="2400" dirty="0"/>
          </a:p>
          <a:p>
            <a:pPr eaLnBrk="1" hangingPunct="1">
              <a:lnSpc>
                <a:spcPct val="80000"/>
              </a:lnSpc>
            </a:pPr>
            <a:r>
              <a:rPr lang="en-US" altLang="lv-LV" sz="2400" b="1" i="1" u="sng" dirty="0" smtClean="0"/>
              <a:t>Binary </a:t>
            </a:r>
            <a:r>
              <a:rPr lang="en-US" altLang="lv-LV" sz="2400" b="1" i="1" u="sng" dirty="0"/>
              <a:t>trees only:</a:t>
            </a:r>
            <a:r>
              <a:rPr lang="en-US" altLang="lv-LV" sz="2400" b="1" i="1" dirty="0"/>
              <a:t/>
            </a:r>
            <a:br>
              <a:rPr lang="en-US" altLang="lv-LV" sz="2400" b="1" i="1" dirty="0"/>
            </a:br>
            <a:r>
              <a:rPr lang="en-US" altLang="lv-LV" sz="2400" b="1" i="1" dirty="0" err="1" smtClean="0"/>
              <a:t>p.</a:t>
            </a:r>
            <a:r>
              <a:rPr lang="en-US" altLang="lv-LV" sz="2400" b="1" i="1" dirty="0" err="1"/>
              <a:t>l</a:t>
            </a:r>
            <a:r>
              <a:rPr lang="lv-LV" altLang="lv-LV" sz="2400" b="1" i="1" dirty="0" smtClean="0"/>
              <a:t>eftChild</a:t>
            </a:r>
            <a:r>
              <a:rPr lang="lv-LV" altLang="lv-LV" sz="2400" dirty="0" smtClean="0"/>
              <a:t>(), </a:t>
            </a:r>
            <a:r>
              <a:rPr lang="en-US" altLang="lv-LV" sz="2400" b="1" i="1" dirty="0" err="1" smtClean="0"/>
              <a:t>p.r</a:t>
            </a:r>
            <a:r>
              <a:rPr lang="lv-LV" altLang="lv-LV" sz="2400" b="1" i="1" dirty="0" smtClean="0"/>
              <a:t>ightChild</a:t>
            </a:r>
            <a:r>
              <a:rPr lang="lv-LV" altLang="lv-LV" sz="2400" dirty="0" smtClean="0"/>
              <a:t>():</a:t>
            </a:r>
            <a:endParaRPr lang="lv-LV" altLang="lv-LV" sz="2400" dirty="0"/>
          </a:p>
        </p:txBody>
      </p:sp>
    </p:spTree>
    <p:extLst>
      <p:ext uri="{BB962C8B-B14F-4D97-AF65-F5344CB8AC3E}">
        <p14:creationId xmlns:p14="http://schemas.microsoft.com/office/powerpoint/2010/main" val="122566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Depth of a node</a:t>
            </a:r>
            <a:r>
              <a:rPr lang="en-US" altLang="lv-LV" dirty="0" smtClean="0"/>
              <a:t> using Tree ADT</a:t>
            </a:r>
            <a:endParaRPr lang="lv-LV" altLang="lv-LV" dirty="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lv-LV" b="1" u="sng" dirty="0" smtClean="0"/>
              <a:t>Some functions can be computed:</a:t>
            </a:r>
          </a:p>
          <a:p>
            <a:pPr eaLnBrk="1" hangingPunct="1">
              <a:lnSpc>
                <a:spcPct val="90000"/>
              </a:lnSpc>
            </a:pPr>
            <a:r>
              <a:rPr lang="lv-LV" altLang="lv-LV" b="1" i="1" dirty="0" smtClean="0"/>
              <a:t>Depth</a:t>
            </a:r>
            <a:r>
              <a:rPr lang="lv-LV" altLang="lv-LV" dirty="0" smtClean="0"/>
              <a:t>(v</a:t>
            </a:r>
            <a:r>
              <a:rPr lang="lv-LV" altLang="lv-LV" dirty="0"/>
              <a:t>):  </a:t>
            </a:r>
            <a:r>
              <a:rPr lang="en-US" altLang="lv-LV" dirty="0"/>
              <a:t>Return the depth of the node</a:t>
            </a:r>
            <a:r>
              <a:rPr lang="lv-LV" altLang="lv-LV" dirty="0"/>
              <a:t> v </a:t>
            </a:r>
            <a:r>
              <a:rPr lang="en-US" altLang="lv-LV" dirty="0"/>
              <a:t>in this tree.</a:t>
            </a:r>
            <a:endParaRPr lang="lv-LV" altLang="lv-LV" dirty="0"/>
          </a:p>
          <a:p>
            <a:pPr eaLnBrk="1" hangingPunct="1">
              <a:lnSpc>
                <a:spcPct val="90000"/>
              </a:lnSpc>
            </a:pPr>
            <a:r>
              <a:rPr lang="lv-LV" altLang="lv-LV" b="1" i="1" dirty="0"/>
              <a:t>Height</a:t>
            </a:r>
            <a:r>
              <a:rPr lang="lv-LV" altLang="lv-LV" dirty="0"/>
              <a:t>(v):  </a:t>
            </a:r>
            <a:r>
              <a:rPr lang="en-US" altLang="lv-LV" dirty="0"/>
              <a:t>Return the height of the node v in this tree.</a:t>
            </a:r>
          </a:p>
          <a:p>
            <a:pPr eaLnBrk="1" hangingPunct="1">
              <a:buFontTx/>
              <a:buNone/>
            </a:pPr>
            <a:endParaRPr lang="en-US" altLang="lv-LV" b="1" dirty="0" smtClean="0"/>
          </a:p>
          <a:p>
            <a:pPr eaLnBrk="1" hangingPunct="1">
              <a:buFontTx/>
              <a:buNone/>
            </a:pPr>
            <a:endParaRPr lang="en-US" altLang="lv-LV" b="1" dirty="0"/>
          </a:p>
          <a:p>
            <a:pPr eaLnBrk="1" hangingPunct="1">
              <a:buFontTx/>
              <a:buNone/>
            </a:pPr>
            <a:r>
              <a:rPr lang="en-US" altLang="lv-LV" b="1" dirty="0" smtClean="0"/>
              <a:t>Algorithm</a:t>
            </a:r>
            <a:r>
              <a:rPr lang="en-US" altLang="lv-LV" dirty="0" smtClean="0"/>
              <a:t> </a:t>
            </a:r>
            <a:r>
              <a:rPr lang="en-US" altLang="lv-LV" b="1" i="1" dirty="0" smtClean="0"/>
              <a:t>depth</a:t>
            </a:r>
            <a:r>
              <a:rPr lang="en-US" altLang="lv-LV" dirty="0" smtClean="0"/>
              <a:t>(</a:t>
            </a:r>
            <a:r>
              <a:rPr lang="en-US" altLang="lv-LV" b="1" i="1" dirty="0" err="1" smtClean="0"/>
              <a:t>T,v</a:t>
            </a:r>
            <a:r>
              <a:rPr lang="en-US" altLang="lv-LV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lv-LV" dirty="0" smtClean="0"/>
              <a:t>	</a:t>
            </a:r>
            <a:r>
              <a:rPr lang="en-US" altLang="lv-LV" b="1" dirty="0" smtClean="0">
                <a:sym typeface="Symbol" panose="05050102010706020507" pitchFamily="18" charset="2"/>
              </a:rPr>
              <a:t>if</a:t>
            </a:r>
            <a:r>
              <a:rPr lang="en-US" altLang="lv-LV" dirty="0" smtClean="0">
                <a:sym typeface="Symbol" panose="05050102010706020507" pitchFamily="18" charset="2"/>
              </a:rPr>
              <a:t> </a:t>
            </a:r>
            <a:r>
              <a:rPr lang="en-US" altLang="lv-LV" b="1" i="1" dirty="0" err="1" smtClean="0">
                <a:sym typeface="Symbol" panose="05050102010706020507" pitchFamily="18" charset="2"/>
              </a:rPr>
              <a:t>T</a:t>
            </a:r>
            <a:r>
              <a:rPr lang="en-US" altLang="lv-LV" dirty="0" err="1" smtClean="0">
                <a:sym typeface="Symbol" panose="05050102010706020507" pitchFamily="18" charset="2"/>
              </a:rPr>
              <a:t>.isRoot</a:t>
            </a:r>
            <a:r>
              <a:rPr lang="en-US" altLang="lv-LV" dirty="0" smtClean="0">
                <a:sym typeface="Symbol" panose="05050102010706020507" pitchFamily="18" charset="2"/>
              </a:rPr>
              <a:t>(</a:t>
            </a:r>
            <a:r>
              <a:rPr lang="en-US" altLang="lv-LV" b="1" i="1" dirty="0" smtClean="0">
                <a:sym typeface="Symbol" panose="05050102010706020507" pitchFamily="18" charset="2"/>
              </a:rPr>
              <a:t>v</a:t>
            </a:r>
            <a:r>
              <a:rPr lang="en-US" altLang="lv-LV" dirty="0" smtClean="0">
                <a:sym typeface="Symbol" panose="05050102010706020507" pitchFamily="18" charset="2"/>
              </a:rPr>
              <a:t>) </a:t>
            </a:r>
            <a:r>
              <a:rPr lang="en-US" altLang="lv-LV" b="1" dirty="0" smtClean="0">
                <a:sym typeface="Symbol" panose="05050102010706020507" pitchFamily="18" charset="2"/>
              </a:rPr>
              <a:t>then</a:t>
            </a:r>
          </a:p>
          <a:p>
            <a:pPr eaLnBrk="1" hangingPunct="1">
              <a:buFontTx/>
              <a:buNone/>
            </a:pPr>
            <a:r>
              <a:rPr lang="en-US" altLang="lv-LV" b="1" dirty="0" smtClean="0">
                <a:sym typeface="Symbol" panose="05050102010706020507" pitchFamily="18" charset="2"/>
              </a:rPr>
              <a:t>		return</a:t>
            </a:r>
            <a:r>
              <a:rPr lang="en-US" altLang="lv-LV" dirty="0" smtClean="0">
                <a:sym typeface="Symbol" panose="05050102010706020507" pitchFamily="18" charset="2"/>
              </a:rPr>
              <a:t> 0</a:t>
            </a:r>
          </a:p>
          <a:p>
            <a:pPr eaLnBrk="1" hangingPunct="1">
              <a:buFontTx/>
              <a:buNone/>
            </a:pPr>
            <a:r>
              <a:rPr lang="en-US" altLang="lv-LV" dirty="0" smtClean="0">
                <a:sym typeface="Symbol" panose="05050102010706020507" pitchFamily="18" charset="2"/>
              </a:rPr>
              <a:t>	</a:t>
            </a:r>
            <a:r>
              <a:rPr lang="en-US" altLang="lv-LV" b="1" dirty="0" smtClean="0">
                <a:sym typeface="Symbol" panose="05050102010706020507" pitchFamily="18" charset="2"/>
              </a:rPr>
              <a:t>else</a:t>
            </a:r>
            <a:endParaRPr lang="en-US" altLang="lv-LV" dirty="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lv-LV" b="1" i="1" dirty="0" smtClean="0">
                <a:sym typeface="Symbol" panose="05050102010706020507" pitchFamily="18" charset="2"/>
              </a:rPr>
              <a:t>		</a:t>
            </a:r>
            <a:r>
              <a:rPr lang="en-US" altLang="lv-LV" b="1" dirty="0" smtClean="0"/>
              <a:t>return</a:t>
            </a:r>
            <a:r>
              <a:rPr lang="en-US" altLang="lv-LV" dirty="0" smtClean="0"/>
              <a:t> 1 + </a:t>
            </a:r>
            <a:r>
              <a:rPr lang="en-US" altLang="lv-LV" dirty="0" smtClean="0">
                <a:sym typeface="Symbol" panose="05050102010706020507" pitchFamily="18" charset="2"/>
              </a:rPr>
              <a:t>depth(</a:t>
            </a:r>
            <a:r>
              <a:rPr lang="en-US" altLang="lv-LV" b="1" i="1" dirty="0" err="1" smtClean="0">
                <a:sym typeface="Symbol" panose="05050102010706020507" pitchFamily="18" charset="2"/>
              </a:rPr>
              <a:t>T</a:t>
            </a:r>
            <a:r>
              <a:rPr lang="en-US" altLang="lv-LV" dirty="0" err="1" smtClean="0">
                <a:sym typeface="Symbol" panose="05050102010706020507" pitchFamily="18" charset="2"/>
              </a:rPr>
              <a:t>,</a:t>
            </a:r>
            <a:r>
              <a:rPr lang="en-US" altLang="lv-LV" b="1" i="1" dirty="0" err="1" smtClean="0">
                <a:sym typeface="Symbol" panose="05050102010706020507" pitchFamily="18" charset="2"/>
              </a:rPr>
              <a:t>T</a:t>
            </a:r>
            <a:r>
              <a:rPr lang="en-US" altLang="lv-LV" dirty="0" err="1" smtClean="0">
                <a:sym typeface="Symbol" panose="05050102010706020507" pitchFamily="18" charset="2"/>
              </a:rPr>
              <a:t>.parent</a:t>
            </a:r>
            <a:r>
              <a:rPr lang="en-US" altLang="lv-LV" b="1" i="1" dirty="0" smtClean="0">
                <a:sym typeface="Symbol" panose="05050102010706020507" pitchFamily="18" charset="2"/>
              </a:rPr>
              <a:t>(v</a:t>
            </a:r>
            <a:r>
              <a:rPr lang="en-US" altLang="lv-LV" dirty="0" smtClean="0">
                <a:sym typeface="Symbol" panose="05050102010706020507" pitchFamily="18" charset="2"/>
              </a:rPr>
              <a:t>)</a:t>
            </a:r>
            <a:r>
              <a:rPr lang="en-US" altLang="lv-LV" b="1" i="1" dirty="0" smtClean="0">
                <a:sym typeface="Symbol" panose="05050102010706020507" pitchFamily="18" charset="2"/>
              </a:rPr>
              <a:t>)</a:t>
            </a:r>
            <a:endParaRPr lang="lv-LV" altLang="lv-LV" b="1" i="1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193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Height of the (sub)tree</a:t>
            </a:r>
            <a:r>
              <a:rPr lang="en-US" altLang="lv-LV" dirty="0" smtClean="0"/>
              <a:t> using Tree ADT</a:t>
            </a:r>
            <a:endParaRPr lang="lv-LV" altLang="lv-LV" dirty="0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v-LV" b="1" dirty="0" smtClean="0"/>
              <a:t>Algorithm</a:t>
            </a:r>
            <a:r>
              <a:rPr lang="en-US" altLang="lv-LV" dirty="0" smtClean="0"/>
              <a:t> </a:t>
            </a:r>
            <a:r>
              <a:rPr lang="en-US" altLang="lv-LV" b="1" i="1" dirty="0" smtClean="0"/>
              <a:t>height</a:t>
            </a:r>
            <a:r>
              <a:rPr lang="en-US" altLang="lv-LV" dirty="0" smtClean="0"/>
              <a:t>(</a:t>
            </a:r>
            <a:r>
              <a:rPr lang="en-US" altLang="lv-LV" b="1" i="1" dirty="0" err="1" smtClean="0"/>
              <a:t>T,v</a:t>
            </a:r>
            <a:r>
              <a:rPr lang="en-US" altLang="lv-LV" dirty="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v-LV" dirty="0" smtClean="0">
                <a:sym typeface="Symbol" panose="05050102010706020507" pitchFamily="18" charset="2"/>
              </a:rPr>
              <a:t>	</a:t>
            </a:r>
            <a:r>
              <a:rPr lang="en-US" altLang="lv-LV" b="1" dirty="0" smtClean="0">
                <a:sym typeface="Symbol" panose="05050102010706020507" pitchFamily="18" charset="2"/>
              </a:rPr>
              <a:t>if</a:t>
            </a:r>
            <a:r>
              <a:rPr lang="en-US" altLang="lv-LV" dirty="0" smtClean="0">
                <a:sym typeface="Symbol" panose="05050102010706020507" pitchFamily="18" charset="2"/>
              </a:rPr>
              <a:t> </a:t>
            </a:r>
            <a:r>
              <a:rPr lang="en-US" altLang="lv-LV" b="1" i="1" dirty="0" err="1" smtClean="0">
                <a:sym typeface="Symbol" panose="05050102010706020507" pitchFamily="18" charset="2"/>
              </a:rPr>
              <a:t>T</a:t>
            </a:r>
            <a:r>
              <a:rPr lang="en-US" altLang="lv-LV" dirty="0" err="1" smtClean="0">
                <a:sym typeface="Symbol" panose="05050102010706020507" pitchFamily="18" charset="2"/>
              </a:rPr>
              <a:t>.isExternal</a:t>
            </a:r>
            <a:r>
              <a:rPr lang="en-US" altLang="lv-LV" dirty="0" smtClean="0">
                <a:sym typeface="Symbol" panose="05050102010706020507" pitchFamily="18" charset="2"/>
              </a:rPr>
              <a:t>(</a:t>
            </a:r>
            <a:r>
              <a:rPr lang="en-US" altLang="lv-LV" b="1" i="1" dirty="0" smtClean="0">
                <a:sym typeface="Symbol" panose="05050102010706020507" pitchFamily="18" charset="2"/>
              </a:rPr>
              <a:t>v</a:t>
            </a:r>
            <a:r>
              <a:rPr lang="en-US" altLang="lv-LV" dirty="0" smtClean="0">
                <a:sym typeface="Symbol" panose="05050102010706020507" pitchFamily="18" charset="2"/>
              </a:rPr>
              <a:t>) </a:t>
            </a:r>
            <a:r>
              <a:rPr lang="en-US" altLang="lv-LV" b="1" dirty="0" smtClean="0">
                <a:sym typeface="Symbol" panose="05050102010706020507" pitchFamily="18" charset="2"/>
              </a:rPr>
              <a:t>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v-LV" b="1" dirty="0" smtClean="0">
                <a:sym typeface="Symbol" panose="05050102010706020507" pitchFamily="18" charset="2"/>
              </a:rPr>
              <a:t>		return</a:t>
            </a:r>
            <a:r>
              <a:rPr lang="en-US" altLang="lv-LV" dirty="0" smtClean="0">
                <a:sym typeface="Symbol" panose="05050102010706020507" pitchFamily="18" charset="2"/>
              </a:rPr>
              <a:t>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v-LV" dirty="0" smtClean="0">
                <a:sym typeface="Symbol" panose="05050102010706020507" pitchFamily="18" charset="2"/>
              </a:rPr>
              <a:t>	</a:t>
            </a:r>
            <a:r>
              <a:rPr lang="en-US" altLang="lv-LV" b="1" dirty="0" smtClean="0">
                <a:sym typeface="Symbol" panose="05050102010706020507" pitchFamily="18" charset="2"/>
              </a:rPr>
              <a:t>else</a:t>
            </a:r>
            <a:endParaRPr lang="en-US" altLang="lv-LV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v-LV" dirty="0" smtClean="0">
                <a:sym typeface="Symbol" panose="05050102010706020507" pitchFamily="18" charset="2"/>
              </a:rPr>
              <a:t>		</a:t>
            </a:r>
            <a:r>
              <a:rPr lang="en-US" altLang="lv-LV" b="1" i="1" dirty="0" smtClean="0">
                <a:sym typeface="Symbol" panose="05050102010706020507" pitchFamily="18" charset="2"/>
              </a:rPr>
              <a:t>h</a:t>
            </a:r>
            <a:r>
              <a:rPr lang="en-US" altLang="lv-LV" dirty="0" smtClean="0">
                <a:sym typeface="Symbol" panose="05050102010706020507" pitchFamily="18" charset="2"/>
              </a:rPr>
              <a:t> = 0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v-LV" b="1" dirty="0" smtClean="0"/>
              <a:t>		for</a:t>
            </a:r>
            <a:r>
              <a:rPr lang="en-US" altLang="lv-LV" dirty="0" smtClean="0"/>
              <a:t> each </a:t>
            </a:r>
            <a:r>
              <a:rPr lang="en-US" altLang="lv-LV" b="1" i="1" dirty="0" smtClean="0"/>
              <a:t>w</a:t>
            </a:r>
            <a:r>
              <a:rPr lang="en-US" altLang="lv-LV" dirty="0" smtClean="0"/>
              <a:t> in </a:t>
            </a:r>
            <a:r>
              <a:rPr lang="en-US" altLang="lv-LV" b="1" i="1" dirty="0" err="1" smtClean="0"/>
              <a:t>T</a:t>
            </a:r>
            <a:r>
              <a:rPr lang="en-US" altLang="lv-LV" dirty="0" err="1" smtClean="0"/>
              <a:t>.children</a:t>
            </a:r>
            <a:r>
              <a:rPr lang="en-US" altLang="lv-LV" dirty="0" smtClean="0"/>
              <a:t>(</a:t>
            </a:r>
            <a:r>
              <a:rPr lang="en-US" altLang="lv-LV" b="1" i="1" dirty="0" smtClean="0"/>
              <a:t>v</a:t>
            </a:r>
            <a:r>
              <a:rPr lang="en-US" altLang="lv-LV" dirty="0" smtClean="0"/>
              <a:t>)</a:t>
            </a:r>
            <a:r>
              <a:rPr lang="en-US" altLang="lv-LV" dirty="0" smtClean="0">
                <a:sym typeface="Symbol" panose="05050102010706020507" pitchFamily="18" charset="2"/>
              </a:rPr>
              <a:t> </a:t>
            </a:r>
            <a:r>
              <a:rPr lang="en-US" altLang="lv-LV" b="1" dirty="0" smtClean="0">
                <a:sym typeface="Symbol" panose="05050102010706020507" pitchFamily="18" charset="2"/>
              </a:rPr>
              <a:t>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v-LV" b="1" dirty="0" smtClean="0">
                <a:sym typeface="Symbol" panose="05050102010706020507" pitchFamily="18" charset="2"/>
              </a:rPr>
              <a:t>		</a:t>
            </a:r>
            <a:r>
              <a:rPr lang="en-US" altLang="lv-LV" b="1" i="1" dirty="0" smtClean="0">
                <a:sym typeface="Symbol" panose="05050102010706020507" pitchFamily="18" charset="2"/>
              </a:rPr>
              <a:t>	h</a:t>
            </a:r>
            <a:r>
              <a:rPr lang="en-US" altLang="lv-LV" dirty="0" smtClean="0">
                <a:sym typeface="Symbol" panose="05050102010706020507" pitchFamily="18" charset="2"/>
              </a:rPr>
              <a:t> = max(</a:t>
            </a:r>
            <a:r>
              <a:rPr lang="en-US" altLang="lv-LV" b="1" i="1" dirty="0" smtClean="0">
                <a:sym typeface="Symbol" panose="05050102010706020507" pitchFamily="18" charset="2"/>
              </a:rPr>
              <a:t>h</a:t>
            </a:r>
            <a:r>
              <a:rPr lang="en-US" altLang="lv-LV" dirty="0" smtClean="0">
                <a:sym typeface="Symbol" panose="05050102010706020507" pitchFamily="18" charset="2"/>
              </a:rPr>
              <a:t>, height(</a:t>
            </a:r>
            <a:r>
              <a:rPr lang="en-US" altLang="lv-LV" b="1" i="1" dirty="0" err="1" smtClean="0">
                <a:sym typeface="Symbol" panose="05050102010706020507" pitchFamily="18" charset="2"/>
              </a:rPr>
              <a:t>T</a:t>
            </a:r>
            <a:r>
              <a:rPr lang="en-US" altLang="lv-LV" dirty="0" err="1" smtClean="0">
                <a:sym typeface="Symbol" panose="05050102010706020507" pitchFamily="18" charset="2"/>
              </a:rPr>
              <a:t>,</a:t>
            </a:r>
            <a:r>
              <a:rPr lang="en-US" altLang="lv-LV" b="1" i="1" dirty="0" err="1" smtClean="0">
                <a:sym typeface="Symbol" panose="05050102010706020507" pitchFamily="18" charset="2"/>
              </a:rPr>
              <a:t>w</a:t>
            </a:r>
            <a:r>
              <a:rPr lang="en-US" altLang="lv-LV" dirty="0" smtClean="0">
                <a:sym typeface="Symbol" panose="05050102010706020507" pitchFamily="18" charset="2"/>
              </a:rPr>
              <a:t>))</a:t>
            </a:r>
            <a:endParaRPr lang="en-US" altLang="lv-LV" b="1" i="1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v-LV" dirty="0" smtClean="0">
                <a:sym typeface="Symbol" panose="05050102010706020507" pitchFamily="18" charset="2"/>
              </a:rPr>
              <a:t>	</a:t>
            </a:r>
            <a:r>
              <a:rPr lang="en-US" altLang="lv-LV" dirty="0" smtClean="0"/>
              <a:t>	</a:t>
            </a:r>
            <a:r>
              <a:rPr lang="en-US" altLang="lv-LV" b="1" dirty="0" smtClean="0"/>
              <a:t>return</a:t>
            </a:r>
            <a:r>
              <a:rPr lang="en-US" altLang="lv-LV" dirty="0" smtClean="0"/>
              <a:t> 1 + </a:t>
            </a:r>
            <a:r>
              <a:rPr lang="en-US" altLang="lv-LV" b="1" i="1" dirty="0" smtClean="0"/>
              <a:t>h</a:t>
            </a:r>
            <a:endParaRPr lang="lv-LV" altLang="lv-LV" dirty="0" smtClean="0"/>
          </a:p>
        </p:txBody>
      </p:sp>
    </p:spTree>
    <p:extLst>
      <p:ext uri="{BB962C8B-B14F-4D97-AF65-F5344CB8AC3E}">
        <p14:creationId xmlns:p14="http://schemas.microsoft.com/office/powerpoint/2010/main" val="423516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Inorder Traversal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In an </a:t>
            </a:r>
            <a:r>
              <a:rPr lang="en-US" altLang="lv-LV" sz="2000" dirty="0" err="1"/>
              <a:t>inorder</a:t>
            </a:r>
            <a:r>
              <a:rPr lang="en-US" altLang="lv-LV" sz="2000" dirty="0"/>
              <a:t> traversal a node is visited after its left subtree and before its right subtree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Application: draw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x(v) = </a:t>
            </a:r>
            <a:r>
              <a:rPr lang="en-US" altLang="lv-LV" sz="1800" dirty="0" err="1"/>
              <a:t>inorder</a:t>
            </a:r>
            <a:r>
              <a:rPr lang="en-US" altLang="lv-LV" sz="1800" dirty="0"/>
              <a:t> rank of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y(v) = depth of v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6172200" y="1600200"/>
            <a:ext cx="4191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dirty="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isExternal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lv-LV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b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leftChild</a:t>
            </a:r>
            <a:r>
              <a:rPr lang="en-US" altLang="lv-LV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lang="en-US" altLang="lv-LV" dirty="0"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dirty="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isExternal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lv-LV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b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rightChild</a:t>
            </a:r>
            <a:r>
              <a:rPr lang="en-US" altLang="lv-LV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lang="en-US" altLang="lv-LV" dirty="0">
              <a:latin typeface="Times New Roman" panose="02020603050405020304" pitchFamily="18" charset="0"/>
            </a:endParaRPr>
          </a:p>
        </p:txBody>
      </p:sp>
      <p:sp>
        <p:nvSpPr>
          <p:cNvPr id="14354" name="Oval 6"/>
          <p:cNvSpPr>
            <a:spLocks noChangeArrowheads="1"/>
          </p:cNvSpPr>
          <p:nvPr/>
        </p:nvSpPr>
        <p:spPr bwMode="auto">
          <a:xfrm>
            <a:off x="5551488" y="39624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latin typeface="Symbol" panose="05050102010706020507" pitchFamily="18" charset="2"/>
            </a:endParaRPr>
          </a:p>
        </p:txBody>
      </p:sp>
      <p:sp>
        <p:nvSpPr>
          <p:cNvPr id="14355" name="Oval 7"/>
          <p:cNvSpPr>
            <a:spLocks noChangeArrowheads="1"/>
          </p:cNvSpPr>
          <p:nvPr/>
        </p:nvSpPr>
        <p:spPr bwMode="auto">
          <a:xfrm>
            <a:off x="6313488" y="45720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  <p:sp>
        <p:nvSpPr>
          <p:cNvPr id="14356" name="Oval 8"/>
          <p:cNvSpPr>
            <a:spLocks noChangeArrowheads="1"/>
          </p:cNvSpPr>
          <p:nvPr/>
        </p:nvSpPr>
        <p:spPr bwMode="auto">
          <a:xfrm>
            <a:off x="4027488" y="45720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latin typeface="Symbol" panose="05050102010706020507" pitchFamily="18" charset="2"/>
            </a:endParaRPr>
          </a:p>
        </p:txBody>
      </p:sp>
      <p:sp>
        <p:nvSpPr>
          <p:cNvPr id="14357" name="Oval 9"/>
          <p:cNvSpPr>
            <a:spLocks noChangeArrowheads="1"/>
          </p:cNvSpPr>
          <p:nvPr/>
        </p:nvSpPr>
        <p:spPr bwMode="auto">
          <a:xfrm>
            <a:off x="4789488" y="51816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latin typeface="Symbol" panose="05050102010706020507" pitchFamily="18" charset="2"/>
            </a:endParaRPr>
          </a:p>
        </p:txBody>
      </p:sp>
      <p:sp>
        <p:nvSpPr>
          <p:cNvPr id="14358" name="Rectangle 10"/>
          <p:cNvSpPr>
            <a:spLocks noChangeArrowheads="1"/>
          </p:cNvSpPr>
          <p:nvPr/>
        </p:nvSpPr>
        <p:spPr bwMode="auto">
          <a:xfrm>
            <a:off x="3646488" y="51816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59" name="Rectangle 11"/>
          <p:cNvSpPr>
            <a:spLocks noChangeArrowheads="1"/>
          </p:cNvSpPr>
          <p:nvPr/>
        </p:nvSpPr>
        <p:spPr bwMode="auto">
          <a:xfrm>
            <a:off x="4408488" y="58674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60" name="Rectangle 12"/>
          <p:cNvSpPr>
            <a:spLocks noChangeArrowheads="1"/>
          </p:cNvSpPr>
          <p:nvPr/>
        </p:nvSpPr>
        <p:spPr bwMode="auto">
          <a:xfrm>
            <a:off x="5170488" y="58674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61" name="Rectangle 13"/>
          <p:cNvSpPr>
            <a:spLocks noChangeArrowheads="1"/>
          </p:cNvSpPr>
          <p:nvPr/>
        </p:nvSpPr>
        <p:spPr bwMode="auto">
          <a:xfrm>
            <a:off x="5932488" y="51816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62" name="Rectangle 14"/>
          <p:cNvSpPr>
            <a:spLocks noChangeArrowheads="1"/>
          </p:cNvSpPr>
          <p:nvPr/>
        </p:nvSpPr>
        <p:spPr bwMode="auto">
          <a:xfrm>
            <a:off x="6694488" y="51816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4363" name="AutoShape 15"/>
          <p:cNvCxnSpPr>
            <a:cxnSpLocks noChangeShapeType="1"/>
            <a:stCxn id="14354" idx="3"/>
            <a:endCxn id="14356" idx="7"/>
          </p:cNvCxnSpPr>
          <p:nvPr/>
        </p:nvCxnSpPr>
        <p:spPr bwMode="auto">
          <a:xfrm flipH="1">
            <a:off x="4352926" y="4297363"/>
            <a:ext cx="1254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4" name="AutoShape 16"/>
          <p:cNvCxnSpPr>
            <a:cxnSpLocks noChangeShapeType="1"/>
            <a:stCxn id="14355" idx="1"/>
            <a:endCxn id="14354" idx="5"/>
          </p:cNvCxnSpPr>
          <p:nvPr/>
        </p:nvCxnSpPr>
        <p:spPr bwMode="auto">
          <a:xfrm flipH="1" flipV="1">
            <a:off x="5876926" y="42973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5" name="AutoShape 17"/>
          <p:cNvCxnSpPr>
            <a:cxnSpLocks noChangeShapeType="1"/>
            <a:stCxn id="14362" idx="0"/>
            <a:endCxn id="14355" idx="5"/>
          </p:cNvCxnSpPr>
          <p:nvPr/>
        </p:nvCxnSpPr>
        <p:spPr bwMode="auto">
          <a:xfrm flipH="1" flipV="1">
            <a:off x="6638926" y="4906963"/>
            <a:ext cx="2460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6" name="AutoShape 18"/>
          <p:cNvCxnSpPr>
            <a:cxnSpLocks noChangeShapeType="1"/>
            <a:stCxn id="14361" idx="0"/>
            <a:endCxn id="14355" idx="3"/>
          </p:cNvCxnSpPr>
          <p:nvPr/>
        </p:nvCxnSpPr>
        <p:spPr bwMode="auto">
          <a:xfrm flipV="1">
            <a:off x="6122988" y="4906963"/>
            <a:ext cx="2460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7" name="AutoShape 19"/>
          <p:cNvCxnSpPr>
            <a:cxnSpLocks noChangeShapeType="1"/>
            <a:stCxn id="14360" idx="0"/>
            <a:endCxn id="14357" idx="5"/>
          </p:cNvCxnSpPr>
          <p:nvPr/>
        </p:nvCxnSpPr>
        <p:spPr bwMode="auto">
          <a:xfrm flipH="1" flipV="1">
            <a:off x="5114926" y="5516563"/>
            <a:ext cx="246063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8" name="AutoShape 20"/>
          <p:cNvCxnSpPr>
            <a:cxnSpLocks noChangeShapeType="1"/>
            <a:stCxn id="14359" idx="0"/>
            <a:endCxn id="14357" idx="3"/>
          </p:cNvCxnSpPr>
          <p:nvPr/>
        </p:nvCxnSpPr>
        <p:spPr bwMode="auto">
          <a:xfrm flipV="1">
            <a:off x="4598988" y="5516563"/>
            <a:ext cx="246063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9" name="AutoShape 21"/>
          <p:cNvCxnSpPr>
            <a:cxnSpLocks noChangeShapeType="1"/>
            <a:stCxn id="14358" idx="0"/>
            <a:endCxn id="14356" idx="3"/>
          </p:cNvCxnSpPr>
          <p:nvPr/>
        </p:nvCxnSpPr>
        <p:spPr bwMode="auto">
          <a:xfrm flipV="1">
            <a:off x="3836988" y="4906963"/>
            <a:ext cx="2460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0" name="AutoShape 22"/>
          <p:cNvCxnSpPr>
            <a:cxnSpLocks noChangeShapeType="1"/>
            <a:stCxn id="14357" idx="1"/>
            <a:endCxn id="14356" idx="5"/>
          </p:cNvCxnSpPr>
          <p:nvPr/>
        </p:nvCxnSpPr>
        <p:spPr bwMode="auto">
          <a:xfrm flipH="1" flipV="1">
            <a:off x="4352926" y="49069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Text Box 23"/>
          <p:cNvSpPr txBox="1">
            <a:spLocks noChangeArrowheads="1"/>
          </p:cNvSpPr>
          <p:nvPr/>
        </p:nvSpPr>
        <p:spPr bwMode="auto">
          <a:xfrm>
            <a:off x="4238626" y="54864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345" name="Text Box 24"/>
          <p:cNvSpPr txBox="1">
            <a:spLocks noChangeArrowheads="1"/>
          </p:cNvSpPr>
          <p:nvPr/>
        </p:nvSpPr>
        <p:spPr bwMode="auto">
          <a:xfrm>
            <a:off x="3429001" y="48387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46" name="Text Box 25"/>
          <p:cNvSpPr txBox="1">
            <a:spLocks noChangeArrowheads="1"/>
          </p:cNvSpPr>
          <p:nvPr/>
        </p:nvSpPr>
        <p:spPr bwMode="auto">
          <a:xfrm>
            <a:off x="3857626" y="4259264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47" name="Text Box 26"/>
          <p:cNvSpPr txBox="1">
            <a:spLocks noChangeArrowheads="1"/>
          </p:cNvSpPr>
          <p:nvPr/>
        </p:nvSpPr>
        <p:spPr bwMode="auto">
          <a:xfrm>
            <a:off x="5322888" y="5486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5305426" y="37338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349" name="Text Box 28"/>
          <p:cNvSpPr txBox="1">
            <a:spLocks noChangeArrowheads="1"/>
          </p:cNvSpPr>
          <p:nvPr/>
        </p:nvSpPr>
        <p:spPr bwMode="auto">
          <a:xfrm>
            <a:off x="5780088" y="4838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6923088" y="4838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6475413" y="4259264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4865688" y="4838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032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Print Arithmetic Expressions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1800"/>
              <a:t>Specialization of an inorder traversal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600"/>
              <a:t>print operand or operator when visiting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600"/>
              <a:t>print “(“ before traversing left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600"/>
              <a:t>print “)“ after traversing right subtree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6172200" y="1600200"/>
            <a:ext cx="4191000" cy="3168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printExpression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v.isExternal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b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dirty="0">
                <a:solidFill>
                  <a:schemeClr val="accent2"/>
                </a:solidFill>
              </a:rPr>
              <a:t>“</a:t>
            </a:r>
            <a:r>
              <a:rPr lang="en-US" altLang="lv-LV" dirty="0">
                <a:solidFill>
                  <a:srgbClr val="000000"/>
                </a:solidFill>
              </a:rPr>
              <a:t>(</a:t>
            </a:r>
            <a:r>
              <a:rPr lang="en-US" altLang="lv-LV" dirty="0">
                <a:solidFill>
                  <a:schemeClr val="accent2"/>
                </a:solidFill>
              </a:rPr>
              <a:t>’’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lv-LV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v.leftChild</a:t>
            </a:r>
            <a:r>
              <a:rPr lang="en-US" altLang="lv-LV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lang="en-US" altLang="lv-LV" dirty="0"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v.element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v.isExternal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lv-LV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v.rightChild</a:t>
            </a:r>
            <a:r>
              <a:rPr lang="en-US" altLang="lv-LV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lang="en-US" altLang="lv-LV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print 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dirty="0">
                <a:solidFill>
                  <a:schemeClr val="accent2"/>
                </a:solidFill>
              </a:rPr>
              <a:t>“</a:t>
            </a:r>
            <a:r>
              <a:rPr lang="en-US" altLang="lv-LV" dirty="0">
                <a:solidFill>
                  <a:srgbClr val="000000"/>
                </a:solidFill>
              </a:rPr>
              <a:t>)</a:t>
            </a:r>
            <a:r>
              <a:rPr lang="en-US" altLang="lv-LV" dirty="0">
                <a:solidFill>
                  <a:schemeClr val="accent2"/>
                </a:solidFill>
              </a:rPr>
              <a:t>’’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5370" name="Oval 6"/>
          <p:cNvSpPr>
            <a:spLocks noChangeArrowheads="1"/>
          </p:cNvSpPr>
          <p:nvPr/>
        </p:nvSpPr>
        <p:spPr bwMode="auto">
          <a:xfrm>
            <a:off x="4191000" y="38862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latin typeface="Symbol" panose="05050102010706020507" pitchFamily="18" charset="2"/>
              </a:rPr>
              <a:t>+</a:t>
            </a:r>
          </a:p>
        </p:txBody>
      </p:sp>
      <p:sp>
        <p:nvSpPr>
          <p:cNvPr id="15371" name="Oval 7"/>
          <p:cNvSpPr>
            <a:spLocks noChangeArrowheads="1"/>
          </p:cNvSpPr>
          <p:nvPr/>
        </p:nvSpPr>
        <p:spPr bwMode="auto">
          <a:xfrm>
            <a:off x="4953000" y="44958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15372" name="Oval 8"/>
          <p:cNvSpPr>
            <a:spLocks noChangeArrowheads="1"/>
          </p:cNvSpPr>
          <p:nvPr/>
        </p:nvSpPr>
        <p:spPr bwMode="auto">
          <a:xfrm>
            <a:off x="2667000" y="44958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endParaRPr lang="en-US" altLang="lv-LV">
              <a:latin typeface="Symbol" panose="05050102010706020507" pitchFamily="18" charset="2"/>
            </a:endParaRPr>
          </a:p>
        </p:txBody>
      </p:sp>
      <p:sp>
        <p:nvSpPr>
          <p:cNvPr id="15373" name="Oval 9"/>
          <p:cNvSpPr>
            <a:spLocks noChangeArrowheads="1"/>
          </p:cNvSpPr>
          <p:nvPr/>
        </p:nvSpPr>
        <p:spPr bwMode="auto">
          <a:xfrm>
            <a:off x="3429000" y="51054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latin typeface="Symbol" panose="05050102010706020507" pitchFamily="18" charset="2"/>
              </a:rPr>
              <a:t>-</a:t>
            </a:r>
          </a:p>
        </p:txBody>
      </p:sp>
      <p:sp>
        <p:nvSpPr>
          <p:cNvPr id="15374" name="Rectangle 10"/>
          <p:cNvSpPr>
            <a:spLocks noChangeArrowheads="1"/>
          </p:cNvSpPr>
          <p:nvPr/>
        </p:nvSpPr>
        <p:spPr bwMode="auto">
          <a:xfrm>
            <a:off x="2286000" y="51054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2</a:t>
            </a:r>
          </a:p>
        </p:txBody>
      </p:sp>
      <p:sp>
        <p:nvSpPr>
          <p:cNvPr id="15375" name="Rectangle 11"/>
          <p:cNvSpPr>
            <a:spLocks noChangeArrowheads="1"/>
          </p:cNvSpPr>
          <p:nvPr/>
        </p:nvSpPr>
        <p:spPr bwMode="auto">
          <a:xfrm>
            <a:off x="3048000" y="57912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a</a:t>
            </a:r>
          </a:p>
        </p:txBody>
      </p:sp>
      <p:sp>
        <p:nvSpPr>
          <p:cNvPr id="15376" name="Rectangle 12"/>
          <p:cNvSpPr>
            <a:spLocks noChangeArrowheads="1"/>
          </p:cNvSpPr>
          <p:nvPr/>
        </p:nvSpPr>
        <p:spPr bwMode="auto">
          <a:xfrm>
            <a:off x="3810000" y="57912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1</a:t>
            </a:r>
          </a:p>
        </p:txBody>
      </p:sp>
      <p:sp>
        <p:nvSpPr>
          <p:cNvPr id="15377" name="Rectangle 13"/>
          <p:cNvSpPr>
            <a:spLocks noChangeArrowheads="1"/>
          </p:cNvSpPr>
          <p:nvPr/>
        </p:nvSpPr>
        <p:spPr bwMode="auto">
          <a:xfrm>
            <a:off x="4572000" y="51054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3</a:t>
            </a:r>
          </a:p>
        </p:txBody>
      </p:sp>
      <p:sp>
        <p:nvSpPr>
          <p:cNvPr id="15378" name="Rectangle 14"/>
          <p:cNvSpPr>
            <a:spLocks noChangeArrowheads="1"/>
          </p:cNvSpPr>
          <p:nvPr/>
        </p:nvSpPr>
        <p:spPr bwMode="auto">
          <a:xfrm>
            <a:off x="5334000" y="51054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b</a:t>
            </a:r>
          </a:p>
        </p:txBody>
      </p:sp>
      <p:cxnSp>
        <p:nvCxnSpPr>
          <p:cNvPr id="15379" name="AutoShape 15"/>
          <p:cNvCxnSpPr>
            <a:cxnSpLocks noChangeShapeType="1"/>
            <a:stCxn id="15370" idx="3"/>
            <a:endCxn id="15372" idx="7"/>
          </p:cNvCxnSpPr>
          <p:nvPr/>
        </p:nvCxnSpPr>
        <p:spPr bwMode="auto">
          <a:xfrm flipH="1">
            <a:off x="2992438" y="4221163"/>
            <a:ext cx="1254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16"/>
          <p:cNvCxnSpPr>
            <a:cxnSpLocks noChangeShapeType="1"/>
            <a:stCxn id="15371" idx="1"/>
            <a:endCxn id="15370" idx="5"/>
          </p:cNvCxnSpPr>
          <p:nvPr/>
        </p:nvCxnSpPr>
        <p:spPr bwMode="auto">
          <a:xfrm flipH="1" flipV="1">
            <a:off x="4516438" y="42211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17"/>
          <p:cNvCxnSpPr>
            <a:cxnSpLocks noChangeShapeType="1"/>
            <a:stCxn id="15378" idx="0"/>
            <a:endCxn id="15371" idx="5"/>
          </p:cNvCxnSpPr>
          <p:nvPr/>
        </p:nvCxnSpPr>
        <p:spPr bwMode="auto">
          <a:xfrm flipH="1" flipV="1">
            <a:off x="5278438" y="4830763"/>
            <a:ext cx="2460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18"/>
          <p:cNvCxnSpPr>
            <a:cxnSpLocks noChangeShapeType="1"/>
            <a:stCxn id="15377" idx="0"/>
            <a:endCxn id="15371" idx="3"/>
          </p:cNvCxnSpPr>
          <p:nvPr/>
        </p:nvCxnSpPr>
        <p:spPr bwMode="auto">
          <a:xfrm flipV="1">
            <a:off x="4762500" y="4830763"/>
            <a:ext cx="2460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19"/>
          <p:cNvCxnSpPr>
            <a:cxnSpLocks noChangeShapeType="1"/>
            <a:stCxn id="15376" idx="0"/>
            <a:endCxn id="15373" idx="5"/>
          </p:cNvCxnSpPr>
          <p:nvPr/>
        </p:nvCxnSpPr>
        <p:spPr bwMode="auto">
          <a:xfrm flipH="1" flipV="1">
            <a:off x="3754438" y="5440363"/>
            <a:ext cx="246063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20"/>
          <p:cNvCxnSpPr>
            <a:cxnSpLocks noChangeShapeType="1"/>
            <a:stCxn id="15375" idx="0"/>
            <a:endCxn id="15373" idx="3"/>
          </p:cNvCxnSpPr>
          <p:nvPr/>
        </p:nvCxnSpPr>
        <p:spPr bwMode="auto">
          <a:xfrm flipV="1">
            <a:off x="3238500" y="5440363"/>
            <a:ext cx="246063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21"/>
          <p:cNvCxnSpPr>
            <a:cxnSpLocks noChangeShapeType="1"/>
            <a:stCxn id="15374" idx="0"/>
            <a:endCxn id="15372" idx="3"/>
          </p:cNvCxnSpPr>
          <p:nvPr/>
        </p:nvCxnSpPr>
        <p:spPr bwMode="auto">
          <a:xfrm flipV="1">
            <a:off x="2476500" y="4830763"/>
            <a:ext cx="2460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22"/>
          <p:cNvCxnSpPr>
            <a:cxnSpLocks noChangeShapeType="1"/>
            <a:stCxn id="15373" idx="1"/>
            <a:endCxn id="15372" idx="5"/>
          </p:cNvCxnSpPr>
          <p:nvPr/>
        </p:nvCxnSpPr>
        <p:spPr bwMode="auto">
          <a:xfrm flipH="1" flipV="1">
            <a:off x="2992438" y="48307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Text Box 32"/>
          <p:cNvSpPr txBox="1">
            <a:spLocks noChangeArrowheads="1"/>
          </p:cNvSpPr>
          <p:nvPr/>
        </p:nvSpPr>
        <p:spPr bwMode="auto">
          <a:xfrm>
            <a:off x="6553200" y="5410200"/>
            <a:ext cx="332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((2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/>
              <a:t>a </a:t>
            </a:r>
            <a:r>
              <a:rPr lang="en-US" altLang="lv-LV">
                <a:latin typeface="Symbol" panose="05050102010706020507" pitchFamily="18" charset="2"/>
              </a:rPr>
              <a:t>-</a:t>
            </a:r>
            <a:r>
              <a:rPr lang="en-US" altLang="lv-LV"/>
              <a:t> 1)) </a:t>
            </a:r>
            <a:r>
              <a:rPr lang="en-US" altLang="lv-LV">
                <a:latin typeface="Symbol" panose="05050102010706020507" pitchFamily="18" charset="2"/>
              </a:rPr>
              <a:t>+</a:t>
            </a:r>
            <a:r>
              <a:rPr lang="en-US" altLang="lv-LV"/>
              <a:t> (3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lv-LV"/>
              <a:t>b))</a:t>
            </a:r>
          </a:p>
        </p:txBody>
      </p:sp>
    </p:spTree>
    <p:extLst>
      <p:ext uri="{BB962C8B-B14F-4D97-AF65-F5344CB8AC3E}">
        <p14:creationId xmlns:p14="http://schemas.microsoft.com/office/powerpoint/2010/main" val="282239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Evaluate Arithmetic Expressions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130800" cy="1828799"/>
          </a:xfrm>
        </p:spPr>
        <p:txBody>
          <a:bodyPr/>
          <a:lstStyle/>
          <a:p>
            <a:pPr eaLnBrk="1" hangingPunct="1"/>
            <a:r>
              <a:rPr lang="en-US" altLang="lv-LV" sz="2000" dirty="0"/>
              <a:t>Specialization of a </a:t>
            </a:r>
            <a:r>
              <a:rPr lang="en-US" altLang="lv-LV" sz="2000" dirty="0" err="1"/>
              <a:t>postorder</a:t>
            </a:r>
            <a:r>
              <a:rPr lang="en-US" altLang="lv-LV" sz="2000" dirty="0"/>
              <a:t> traversal</a:t>
            </a:r>
          </a:p>
          <a:p>
            <a:pPr lvl="1" eaLnBrk="1" hangingPunct="1"/>
            <a:r>
              <a:rPr lang="en-US" altLang="lv-LV" sz="1800" dirty="0"/>
              <a:t>recursive method returning the value of a subtree</a:t>
            </a:r>
          </a:p>
          <a:p>
            <a:pPr lvl="1" eaLnBrk="1" hangingPunct="1"/>
            <a:r>
              <a:rPr lang="en-US" altLang="lv-LV" sz="1800" dirty="0"/>
              <a:t>when visiting an internal node, combine the values of the subtrees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7086600" y="1985962"/>
            <a:ext cx="4191000" cy="2738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v.isExternal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v.element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x 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v.left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lang="en-US" altLang="lv-LV" sz="2000"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y 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v.right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operator stored at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y</a:t>
            </a:r>
          </a:p>
        </p:txBody>
      </p:sp>
      <p:sp>
        <p:nvSpPr>
          <p:cNvPr id="16393" name="Oval 6"/>
          <p:cNvSpPr>
            <a:spLocks noChangeArrowheads="1"/>
          </p:cNvSpPr>
          <p:nvPr/>
        </p:nvSpPr>
        <p:spPr bwMode="auto">
          <a:xfrm>
            <a:off x="4560888" y="40386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latin typeface="Symbol" panose="05050102010706020507" pitchFamily="18" charset="2"/>
              </a:rPr>
              <a:t>+</a:t>
            </a:r>
          </a:p>
        </p:txBody>
      </p:sp>
      <p:sp>
        <p:nvSpPr>
          <p:cNvPr id="16394" name="Oval 7"/>
          <p:cNvSpPr>
            <a:spLocks noChangeArrowheads="1"/>
          </p:cNvSpPr>
          <p:nvPr/>
        </p:nvSpPr>
        <p:spPr bwMode="auto">
          <a:xfrm>
            <a:off x="5322888" y="46482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16395" name="Oval 8"/>
          <p:cNvSpPr>
            <a:spLocks noChangeArrowheads="1"/>
          </p:cNvSpPr>
          <p:nvPr/>
        </p:nvSpPr>
        <p:spPr bwMode="auto">
          <a:xfrm>
            <a:off x="3036888" y="46482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endParaRPr lang="en-US" altLang="lv-LV">
              <a:latin typeface="Symbol" panose="05050102010706020507" pitchFamily="18" charset="2"/>
            </a:endParaRPr>
          </a:p>
        </p:txBody>
      </p:sp>
      <p:sp>
        <p:nvSpPr>
          <p:cNvPr id="16396" name="Oval 9"/>
          <p:cNvSpPr>
            <a:spLocks noChangeArrowheads="1"/>
          </p:cNvSpPr>
          <p:nvPr/>
        </p:nvSpPr>
        <p:spPr bwMode="auto">
          <a:xfrm>
            <a:off x="3798888" y="52578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latin typeface="Symbol" panose="05050102010706020507" pitchFamily="18" charset="2"/>
              </a:rPr>
              <a:t>-</a:t>
            </a:r>
          </a:p>
        </p:txBody>
      </p:sp>
      <p:sp>
        <p:nvSpPr>
          <p:cNvPr id="16397" name="Rectangle 10"/>
          <p:cNvSpPr>
            <a:spLocks noChangeArrowheads="1"/>
          </p:cNvSpPr>
          <p:nvPr/>
        </p:nvSpPr>
        <p:spPr bwMode="auto">
          <a:xfrm>
            <a:off x="2655888" y="52578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2</a:t>
            </a:r>
          </a:p>
        </p:txBody>
      </p:sp>
      <p:sp>
        <p:nvSpPr>
          <p:cNvPr id="16398" name="Rectangle 11"/>
          <p:cNvSpPr>
            <a:spLocks noChangeArrowheads="1"/>
          </p:cNvSpPr>
          <p:nvPr/>
        </p:nvSpPr>
        <p:spPr bwMode="auto">
          <a:xfrm>
            <a:off x="3417888" y="59436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5</a:t>
            </a:r>
          </a:p>
        </p:txBody>
      </p:sp>
      <p:sp>
        <p:nvSpPr>
          <p:cNvPr id="16399" name="Rectangle 12"/>
          <p:cNvSpPr>
            <a:spLocks noChangeArrowheads="1"/>
          </p:cNvSpPr>
          <p:nvPr/>
        </p:nvSpPr>
        <p:spPr bwMode="auto">
          <a:xfrm>
            <a:off x="4179888" y="59436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1</a:t>
            </a:r>
          </a:p>
        </p:txBody>
      </p:sp>
      <p:sp>
        <p:nvSpPr>
          <p:cNvPr id="16400" name="Rectangle 13"/>
          <p:cNvSpPr>
            <a:spLocks noChangeArrowheads="1"/>
          </p:cNvSpPr>
          <p:nvPr/>
        </p:nvSpPr>
        <p:spPr bwMode="auto">
          <a:xfrm>
            <a:off x="4941888" y="52578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3</a:t>
            </a:r>
          </a:p>
        </p:txBody>
      </p:sp>
      <p:sp>
        <p:nvSpPr>
          <p:cNvPr id="16401" name="Rectangle 14"/>
          <p:cNvSpPr>
            <a:spLocks noChangeArrowheads="1"/>
          </p:cNvSpPr>
          <p:nvPr/>
        </p:nvSpPr>
        <p:spPr bwMode="auto">
          <a:xfrm>
            <a:off x="5703888" y="52578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2</a:t>
            </a:r>
          </a:p>
        </p:txBody>
      </p:sp>
      <p:cxnSp>
        <p:nvCxnSpPr>
          <p:cNvPr id="16402" name="AutoShape 15"/>
          <p:cNvCxnSpPr>
            <a:cxnSpLocks noChangeShapeType="1"/>
            <a:stCxn id="16393" idx="3"/>
            <a:endCxn id="16395" idx="7"/>
          </p:cNvCxnSpPr>
          <p:nvPr/>
        </p:nvCxnSpPr>
        <p:spPr bwMode="auto">
          <a:xfrm flipH="1">
            <a:off x="3362326" y="4373563"/>
            <a:ext cx="1254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16"/>
          <p:cNvCxnSpPr>
            <a:cxnSpLocks noChangeShapeType="1"/>
            <a:stCxn id="16394" idx="1"/>
            <a:endCxn id="16393" idx="5"/>
          </p:cNvCxnSpPr>
          <p:nvPr/>
        </p:nvCxnSpPr>
        <p:spPr bwMode="auto">
          <a:xfrm flipH="1" flipV="1">
            <a:off x="4886326" y="4373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17"/>
          <p:cNvCxnSpPr>
            <a:cxnSpLocks noChangeShapeType="1"/>
            <a:stCxn id="16401" idx="0"/>
            <a:endCxn id="16394" idx="5"/>
          </p:cNvCxnSpPr>
          <p:nvPr/>
        </p:nvCxnSpPr>
        <p:spPr bwMode="auto">
          <a:xfrm flipH="1" flipV="1">
            <a:off x="5648326" y="4983163"/>
            <a:ext cx="2460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AutoShape 18"/>
          <p:cNvCxnSpPr>
            <a:cxnSpLocks noChangeShapeType="1"/>
            <a:stCxn id="16400" idx="0"/>
            <a:endCxn id="16394" idx="3"/>
          </p:cNvCxnSpPr>
          <p:nvPr/>
        </p:nvCxnSpPr>
        <p:spPr bwMode="auto">
          <a:xfrm flipV="1">
            <a:off x="5132388" y="4983163"/>
            <a:ext cx="2460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19"/>
          <p:cNvCxnSpPr>
            <a:cxnSpLocks noChangeShapeType="1"/>
            <a:stCxn id="16399" idx="0"/>
            <a:endCxn id="16396" idx="5"/>
          </p:cNvCxnSpPr>
          <p:nvPr/>
        </p:nvCxnSpPr>
        <p:spPr bwMode="auto">
          <a:xfrm flipH="1" flipV="1">
            <a:off x="4124326" y="5592763"/>
            <a:ext cx="246063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20"/>
          <p:cNvCxnSpPr>
            <a:cxnSpLocks noChangeShapeType="1"/>
            <a:stCxn id="16398" idx="0"/>
            <a:endCxn id="16396" idx="3"/>
          </p:cNvCxnSpPr>
          <p:nvPr/>
        </p:nvCxnSpPr>
        <p:spPr bwMode="auto">
          <a:xfrm flipV="1">
            <a:off x="3608388" y="5592763"/>
            <a:ext cx="246063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AutoShape 21"/>
          <p:cNvCxnSpPr>
            <a:cxnSpLocks noChangeShapeType="1"/>
            <a:stCxn id="16397" idx="0"/>
            <a:endCxn id="16395" idx="3"/>
          </p:cNvCxnSpPr>
          <p:nvPr/>
        </p:nvCxnSpPr>
        <p:spPr bwMode="auto">
          <a:xfrm flipV="1">
            <a:off x="2846388" y="4983163"/>
            <a:ext cx="2460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22"/>
          <p:cNvCxnSpPr>
            <a:cxnSpLocks noChangeShapeType="1"/>
            <a:stCxn id="16396" idx="1"/>
            <a:endCxn id="16395" idx="5"/>
          </p:cNvCxnSpPr>
          <p:nvPr/>
        </p:nvCxnSpPr>
        <p:spPr bwMode="auto">
          <a:xfrm flipH="1" flipV="1">
            <a:off x="3362326" y="49831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3888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DFS Preorder Traversal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718049" cy="1785937"/>
          </a:xfrm>
        </p:spPr>
        <p:txBody>
          <a:bodyPr/>
          <a:lstStyle/>
          <a:p>
            <a:pPr eaLnBrk="1" hangingPunct="1"/>
            <a:r>
              <a:rPr lang="en-US" altLang="lv-LV" sz="2000" b="1" dirty="0"/>
              <a:t>Use-Case: </a:t>
            </a:r>
            <a:r>
              <a:rPr lang="en-US" altLang="lv-LV" sz="2000" dirty="0"/>
              <a:t>Print an outline of a structured document (text snippets or the table of contents</a:t>
            </a:r>
            <a:r>
              <a:rPr lang="en-US" altLang="lv-LV" sz="2000" dirty="0" smtClean="0"/>
              <a:t>).</a:t>
            </a:r>
          </a:p>
          <a:p>
            <a:pPr eaLnBrk="1" hangingPunct="1"/>
            <a:r>
              <a:rPr lang="en-US" altLang="lv-LV" sz="2000" dirty="0" smtClean="0"/>
              <a:t>In </a:t>
            </a:r>
            <a:r>
              <a:rPr lang="en-US" altLang="lv-LV" sz="2000" dirty="0"/>
              <a:t>a preorder traversal, a node is visited before its descendants </a:t>
            </a:r>
          </a:p>
        </p:txBody>
      </p:sp>
      <p:sp>
        <p:nvSpPr>
          <p:cNvPr id="7174" name="AutoShape 5"/>
          <p:cNvSpPr>
            <a:spLocks noChangeAspect="1" noChangeArrowheads="1"/>
          </p:cNvSpPr>
          <p:nvPr/>
        </p:nvSpPr>
        <p:spPr bwMode="auto">
          <a:xfrm>
            <a:off x="5484813" y="3886201"/>
            <a:ext cx="1865312" cy="3841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Make Money Fast!</a:t>
            </a:r>
          </a:p>
        </p:txBody>
      </p:sp>
      <p:sp>
        <p:nvSpPr>
          <p:cNvPr id="7175" name="AutoShape 6"/>
          <p:cNvSpPr>
            <a:spLocks noChangeAspect="1" noChangeArrowheads="1"/>
          </p:cNvSpPr>
          <p:nvPr/>
        </p:nvSpPr>
        <p:spPr bwMode="auto">
          <a:xfrm>
            <a:off x="2830514" y="4800601"/>
            <a:ext cx="1493837" cy="3841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1. Motivations</a:t>
            </a:r>
          </a:p>
        </p:txBody>
      </p:sp>
      <p:sp>
        <p:nvSpPr>
          <p:cNvPr id="7176" name="AutoShape 7"/>
          <p:cNvSpPr>
            <a:spLocks noChangeAspect="1" noChangeArrowheads="1"/>
          </p:cNvSpPr>
          <p:nvPr/>
        </p:nvSpPr>
        <p:spPr bwMode="auto">
          <a:xfrm>
            <a:off x="9067801" y="4800601"/>
            <a:ext cx="1223963" cy="3841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References</a:t>
            </a:r>
          </a:p>
        </p:txBody>
      </p:sp>
      <p:sp>
        <p:nvSpPr>
          <p:cNvPr id="7177" name="AutoShape 8"/>
          <p:cNvSpPr>
            <a:spLocks noChangeAspect="1" noChangeArrowheads="1"/>
          </p:cNvSpPr>
          <p:nvPr/>
        </p:nvSpPr>
        <p:spPr bwMode="auto">
          <a:xfrm>
            <a:off x="6892925" y="4800601"/>
            <a:ext cx="1233488" cy="3841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2. Methods</a:t>
            </a:r>
          </a:p>
        </p:txBody>
      </p:sp>
      <p:sp>
        <p:nvSpPr>
          <p:cNvPr id="7178" name="AutoShape 9"/>
          <p:cNvSpPr>
            <a:spLocks noChangeAspect="1" noChangeArrowheads="1"/>
          </p:cNvSpPr>
          <p:nvPr/>
        </p:nvSpPr>
        <p:spPr bwMode="auto">
          <a:xfrm>
            <a:off x="5410200" y="5572125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2.1 Stock</a:t>
            </a:r>
            <a:br>
              <a:rPr lang="en-US" altLang="lv-LV" sz="1600"/>
            </a:br>
            <a:r>
              <a:rPr lang="en-US" altLang="lv-LV" sz="1600"/>
              <a:t>Fraud</a:t>
            </a:r>
          </a:p>
        </p:txBody>
      </p:sp>
      <p:sp>
        <p:nvSpPr>
          <p:cNvPr id="7179" name="AutoShape 10"/>
          <p:cNvSpPr>
            <a:spLocks noChangeAspect="1" noChangeArrowheads="1"/>
          </p:cNvSpPr>
          <p:nvPr/>
        </p:nvSpPr>
        <p:spPr bwMode="auto">
          <a:xfrm>
            <a:off x="6975476" y="5572125"/>
            <a:ext cx="1077913" cy="6540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2.2 Ponzi</a:t>
            </a:r>
            <a:br>
              <a:rPr lang="en-US" altLang="lv-LV" sz="1600"/>
            </a:br>
            <a:r>
              <a:rPr lang="en-US" altLang="lv-LV" sz="1600"/>
              <a:t>Scheme</a:t>
            </a:r>
          </a:p>
        </p:txBody>
      </p:sp>
      <p:sp>
        <p:nvSpPr>
          <p:cNvPr id="7180" name="AutoShape 11"/>
          <p:cNvSpPr>
            <a:spLocks noChangeAspect="1" noChangeArrowheads="1"/>
          </p:cNvSpPr>
          <p:nvPr/>
        </p:nvSpPr>
        <p:spPr bwMode="auto">
          <a:xfrm>
            <a:off x="2286000" y="5707064"/>
            <a:ext cx="1119188" cy="3841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1.1 Greed</a:t>
            </a:r>
          </a:p>
        </p:txBody>
      </p:sp>
      <p:sp>
        <p:nvSpPr>
          <p:cNvPr id="7181" name="AutoShape 12"/>
          <p:cNvSpPr>
            <a:spLocks noChangeAspect="1" noChangeArrowheads="1"/>
          </p:cNvSpPr>
          <p:nvPr/>
        </p:nvSpPr>
        <p:spPr bwMode="auto">
          <a:xfrm>
            <a:off x="3790951" y="5707064"/>
            <a:ext cx="1184275" cy="3841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1.2 Avidity</a:t>
            </a:r>
          </a:p>
        </p:txBody>
      </p:sp>
      <p:cxnSp>
        <p:nvCxnSpPr>
          <p:cNvPr id="7182" name="AutoShape 13"/>
          <p:cNvCxnSpPr>
            <a:cxnSpLocks noChangeShapeType="1"/>
            <a:stCxn id="7174" idx="2"/>
            <a:endCxn id="7175" idx="0"/>
          </p:cNvCxnSpPr>
          <p:nvPr/>
        </p:nvCxnSpPr>
        <p:spPr bwMode="auto">
          <a:xfrm flipH="1">
            <a:off x="3578225" y="4279901"/>
            <a:ext cx="2840038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4"/>
          <p:cNvCxnSpPr>
            <a:cxnSpLocks noChangeShapeType="1"/>
            <a:stCxn id="7174" idx="2"/>
            <a:endCxn id="7177" idx="0"/>
          </p:cNvCxnSpPr>
          <p:nvPr/>
        </p:nvCxnSpPr>
        <p:spPr bwMode="auto">
          <a:xfrm>
            <a:off x="6418263" y="4279901"/>
            <a:ext cx="1092200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5"/>
          <p:cNvCxnSpPr>
            <a:cxnSpLocks noChangeShapeType="1"/>
            <a:stCxn id="7174" idx="2"/>
            <a:endCxn id="7176" idx="0"/>
          </p:cNvCxnSpPr>
          <p:nvPr/>
        </p:nvCxnSpPr>
        <p:spPr bwMode="auto">
          <a:xfrm>
            <a:off x="6418263" y="4279901"/>
            <a:ext cx="326231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16"/>
          <p:cNvCxnSpPr>
            <a:cxnSpLocks noChangeShapeType="1"/>
            <a:stCxn id="7177" idx="2"/>
            <a:endCxn id="7179" idx="0"/>
          </p:cNvCxnSpPr>
          <p:nvPr/>
        </p:nvCxnSpPr>
        <p:spPr bwMode="auto">
          <a:xfrm>
            <a:off x="7510463" y="5194300"/>
            <a:ext cx="4762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7"/>
          <p:cNvCxnSpPr>
            <a:cxnSpLocks noChangeShapeType="1"/>
            <a:stCxn id="7177" idx="2"/>
            <a:endCxn id="7178" idx="0"/>
          </p:cNvCxnSpPr>
          <p:nvPr/>
        </p:nvCxnSpPr>
        <p:spPr bwMode="auto">
          <a:xfrm flipH="1">
            <a:off x="5956301" y="5194300"/>
            <a:ext cx="1554163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18"/>
          <p:cNvCxnSpPr>
            <a:cxnSpLocks noChangeShapeType="1"/>
            <a:stCxn id="7175" idx="2"/>
            <a:endCxn id="7181" idx="0"/>
          </p:cNvCxnSpPr>
          <p:nvPr/>
        </p:nvCxnSpPr>
        <p:spPr bwMode="auto">
          <a:xfrm>
            <a:off x="3578226" y="5194300"/>
            <a:ext cx="804863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19"/>
          <p:cNvCxnSpPr>
            <a:cxnSpLocks noChangeShapeType="1"/>
            <a:stCxn id="7175" idx="2"/>
            <a:endCxn id="7180" idx="0"/>
          </p:cNvCxnSpPr>
          <p:nvPr/>
        </p:nvCxnSpPr>
        <p:spPr bwMode="auto">
          <a:xfrm flipH="1">
            <a:off x="2846389" y="5194300"/>
            <a:ext cx="731837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9" name="AutoShape 27"/>
          <p:cNvSpPr>
            <a:spLocks noChangeAspect="1" noChangeArrowheads="1"/>
          </p:cNvSpPr>
          <p:nvPr/>
        </p:nvSpPr>
        <p:spPr bwMode="auto">
          <a:xfrm>
            <a:off x="8362951" y="5570538"/>
            <a:ext cx="1044575" cy="6540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2.3 Bank</a:t>
            </a:r>
            <a:br>
              <a:rPr lang="en-US" altLang="lv-LV" sz="1600"/>
            </a:br>
            <a:r>
              <a:rPr lang="en-US" altLang="lv-LV" sz="1600"/>
              <a:t>Robbery</a:t>
            </a:r>
          </a:p>
        </p:txBody>
      </p:sp>
      <p:cxnSp>
        <p:nvCxnSpPr>
          <p:cNvPr id="7190" name="AutoShape 28"/>
          <p:cNvCxnSpPr>
            <a:cxnSpLocks noChangeShapeType="1"/>
            <a:stCxn id="7177" idx="2"/>
            <a:endCxn id="7189" idx="0"/>
          </p:cNvCxnSpPr>
          <p:nvPr/>
        </p:nvCxnSpPr>
        <p:spPr bwMode="auto">
          <a:xfrm>
            <a:off x="7510464" y="5194301"/>
            <a:ext cx="1374775" cy="366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5105401" y="36576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3382963" y="4470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2649538" y="5346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6659563" y="4470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4249738" y="5346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196" name="Text Box 34"/>
          <p:cNvSpPr txBox="1">
            <a:spLocks noChangeArrowheads="1"/>
          </p:cNvSpPr>
          <p:nvPr/>
        </p:nvSpPr>
        <p:spPr bwMode="auto">
          <a:xfrm>
            <a:off x="5554663" y="521335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197" name="Text Box 35"/>
          <p:cNvSpPr txBox="1">
            <a:spLocks noChangeArrowheads="1"/>
          </p:cNvSpPr>
          <p:nvPr/>
        </p:nvSpPr>
        <p:spPr bwMode="auto">
          <a:xfrm>
            <a:off x="7154863" y="521335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7198" name="Text Box 36"/>
          <p:cNvSpPr txBox="1">
            <a:spLocks noChangeArrowheads="1"/>
          </p:cNvSpPr>
          <p:nvPr/>
        </p:nvSpPr>
        <p:spPr bwMode="auto">
          <a:xfrm>
            <a:off x="8755063" y="521335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7199" name="Text Box 37"/>
          <p:cNvSpPr txBox="1">
            <a:spLocks noChangeArrowheads="1"/>
          </p:cNvSpPr>
          <p:nvPr/>
        </p:nvSpPr>
        <p:spPr bwMode="auto">
          <a:xfrm>
            <a:off x="9555163" y="4470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6705600" y="1676401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b="1" dirty="0">
                <a:latin typeface="Times New Roman" panose="02020603050405020304" pitchFamily="18" charset="0"/>
              </a:rPr>
              <a:t>Algorithm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b="1" i="1" dirty="0" err="1">
                <a:latin typeface="Times New Roman" panose="02020603050405020304" pitchFamily="18" charset="0"/>
              </a:rPr>
              <a:t>preOrder</a:t>
            </a:r>
            <a:r>
              <a:rPr lang="en-US" altLang="lv-LV" dirty="0"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</a:rPr>
              <a:t>v</a:t>
            </a:r>
            <a:r>
              <a:rPr lang="en-US" altLang="lv-LV" dirty="0"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lv-LV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endParaRPr lang="en-US" altLang="lv-LV" b="1" i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solidFill>
                  <a:srgbClr val="C00000"/>
                </a:solidFill>
                <a:latin typeface="Times New Roman" panose="02020603050405020304" pitchFamily="18" charset="0"/>
              </a:rPr>
              <a:t>child </a:t>
            </a:r>
            <a:r>
              <a:rPr lang="en-US" altLang="lv-LV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lv-LV" dirty="0">
                <a:solidFill>
                  <a:srgbClr val="C00000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lv-LV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	preorder</a:t>
            </a:r>
            <a:r>
              <a:rPr lang="en-US" altLang="lv-LV" dirty="0">
                <a:solidFill>
                  <a:srgbClr val="C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lv-LV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lv-LV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841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DFS </a:t>
            </a:r>
            <a:r>
              <a:rPr lang="en-US" altLang="lv-LV" dirty="0" err="1" smtClean="0"/>
              <a:t>Postorder</a:t>
            </a:r>
            <a:r>
              <a:rPr lang="en-US" altLang="lv-LV" dirty="0" smtClean="0"/>
              <a:t> Traversal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381625" cy="16541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lv-LV" sz="2400" dirty="0"/>
              <a:t>In a </a:t>
            </a:r>
            <a:r>
              <a:rPr lang="en-US" altLang="lv-LV" sz="2400" dirty="0" err="1"/>
              <a:t>postorder</a:t>
            </a:r>
            <a:r>
              <a:rPr lang="en-US" altLang="lv-LV" sz="2400" dirty="0"/>
              <a:t> traversal, a node is visited after its descendants</a:t>
            </a:r>
          </a:p>
          <a:p>
            <a:pPr eaLnBrk="1" hangingPunct="1"/>
            <a:r>
              <a:rPr lang="en-US" altLang="lv-LV" sz="2400" dirty="0"/>
              <a:t>Application: compute space used by files in a directory and its subdirectories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6705600" y="1676401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postOrder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solidFill>
                  <a:srgbClr val="C00000"/>
                </a:solidFill>
                <a:latin typeface="Times New Roman" panose="02020603050405020304" pitchFamily="18" charset="0"/>
              </a:rPr>
              <a:t>child </a:t>
            </a:r>
            <a:r>
              <a:rPr lang="en-US" altLang="lv-LV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lv-LV" dirty="0">
                <a:solidFill>
                  <a:srgbClr val="C00000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lv-LV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postOrder</a:t>
            </a:r>
            <a:r>
              <a:rPr lang="en-US" altLang="lv-LV" dirty="0">
                <a:solidFill>
                  <a:srgbClr val="C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lv-LV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lv-LV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lv-LV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199" name="AutoShape 1029"/>
          <p:cNvSpPr>
            <a:spLocks noChangeAspect="1" noChangeArrowheads="1"/>
          </p:cNvSpPr>
          <p:nvPr/>
        </p:nvSpPr>
        <p:spPr bwMode="auto">
          <a:xfrm>
            <a:off x="6064251" y="3733801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cs16/</a:t>
            </a:r>
          </a:p>
        </p:txBody>
      </p:sp>
      <p:sp>
        <p:nvSpPr>
          <p:cNvPr id="8200" name="AutoShape 1030"/>
          <p:cNvSpPr>
            <a:spLocks noChangeAspect="1" noChangeArrowheads="1"/>
          </p:cNvSpPr>
          <p:nvPr/>
        </p:nvSpPr>
        <p:spPr bwMode="auto">
          <a:xfrm>
            <a:off x="2908301" y="4648201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homeworks/</a:t>
            </a:r>
          </a:p>
        </p:txBody>
      </p:sp>
      <p:sp>
        <p:nvSpPr>
          <p:cNvPr id="8201" name="AutoShape 1031"/>
          <p:cNvSpPr>
            <a:spLocks noChangeAspect="1" noChangeArrowheads="1"/>
          </p:cNvSpPr>
          <p:nvPr/>
        </p:nvSpPr>
        <p:spPr bwMode="auto">
          <a:xfrm>
            <a:off x="9204325" y="45132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todo.txt</a:t>
            </a:r>
            <a:br>
              <a:rPr lang="en-US" altLang="lv-LV" sz="1600"/>
            </a:br>
            <a:r>
              <a:rPr lang="en-US" altLang="lv-LV" sz="1600"/>
              <a:t>1K</a:t>
            </a:r>
          </a:p>
        </p:txBody>
      </p:sp>
      <p:sp>
        <p:nvSpPr>
          <p:cNvPr id="8202" name="AutoShape 1032"/>
          <p:cNvSpPr>
            <a:spLocks noChangeAspect="1" noChangeArrowheads="1"/>
          </p:cNvSpPr>
          <p:nvPr/>
        </p:nvSpPr>
        <p:spPr bwMode="auto">
          <a:xfrm>
            <a:off x="6929438" y="4648201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programs/</a:t>
            </a:r>
          </a:p>
        </p:txBody>
      </p:sp>
      <p:sp>
        <p:nvSpPr>
          <p:cNvPr id="8203" name="AutoShape 1033"/>
          <p:cNvSpPr>
            <a:spLocks noChangeAspect="1" noChangeArrowheads="1"/>
          </p:cNvSpPr>
          <p:nvPr/>
        </p:nvSpPr>
        <p:spPr bwMode="auto">
          <a:xfrm>
            <a:off x="5443539" y="5567363"/>
            <a:ext cx="1031875" cy="6477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 dirty="0"/>
              <a:t>DDR.cpp</a:t>
            </a:r>
            <a:br>
              <a:rPr lang="en-US" altLang="lv-LV" sz="1600" dirty="0"/>
            </a:br>
            <a:r>
              <a:rPr lang="en-US" altLang="lv-LV" sz="1600" dirty="0"/>
              <a:t>10K</a:t>
            </a:r>
          </a:p>
        </p:txBody>
      </p:sp>
      <p:sp>
        <p:nvSpPr>
          <p:cNvPr id="8204" name="AutoShape 1034"/>
          <p:cNvSpPr>
            <a:spLocks noChangeAspect="1" noChangeArrowheads="1"/>
          </p:cNvSpPr>
          <p:nvPr/>
        </p:nvSpPr>
        <p:spPr bwMode="auto">
          <a:xfrm>
            <a:off x="6916739" y="5567363"/>
            <a:ext cx="1208087" cy="6477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Stocks.cpp</a:t>
            </a:r>
            <a:br>
              <a:rPr lang="en-US" altLang="lv-LV" sz="1600"/>
            </a:br>
            <a:r>
              <a:rPr lang="en-US" altLang="lv-LV" sz="1600"/>
              <a:t>25K</a:t>
            </a:r>
          </a:p>
        </p:txBody>
      </p:sp>
      <p:sp>
        <p:nvSpPr>
          <p:cNvPr id="8205" name="AutoShape 1035"/>
          <p:cNvSpPr>
            <a:spLocks noChangeAspect="1" noChangeArrowheads="1"/>
          </p:cNvSpPr>
          <p:nvPr/>
        </p:nvSpPr>
        <p:spPr bwMode="auto">
          <a:xfrm>
            <a:off x="2370138" y="5564188"/>
            <a:ext cx="957262" cy="65405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h1c.doc</a:t>
            </a:r>
            <a:br>
              <a:rPr lang="en-US" altLang="lv-LV" sz="1600"/>
            </a:br>
            <a:r>
              <a:rPr lang="en-US" altLang="lv-LV" sz="1600"/>
              <a:t>3K</a:t>
            </a:r>
          </a:p>
        </p:txBody>
      </p:sp>
      <p:sp>
        <p:nvSpPr>
          <p:cNvPr id="8206" name="AutoShape 1036"/>
          <p:cNvSpPr>
            <a:spLocks noChangeAspect="1" noChangeArrowheads="1"/>
          </p:cNvSpPr>
          <p:nvPr/>
        </p:nvSpPr>
        <p:spPr bwMode="auto">
          <a:xfrm>
            <a:off x="3851276" y="55641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h1nc.doc</a:t>
            </a:r>
            <a:br>
              <a:rPr lang="en-US" altLang="lv-LV" sz="1600"/>
            </a:br>
            <a:r>
              <a:rPr lang="en-US" altLang="lv-LV" sz="1600"/>
              <a:t>2K</a:t>
            </a:r>
          </a:p>
        </p:txBody>
      </p:sp>
      <p:cxnSp>
        <p:nvCxnSpPr>
          <p:cNvPr id="8207" name="AutoShape 1037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flipH="1">
            <a:off x="3581401" y="4127501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038"/>
          <p:cNvCxnSpPr>
            <a:cxnSpLocks noChangeShapeType="1"/>
            <a:stCxn id="8199" idx="2"/>
            <a:endCxn id="8202" idx="0"/>
          </p:cNvCxnSpPr>
          <p:nvPr/>
        </p:nvCxnSpPr>
        <p:spPr bwMode="auto">
          <a:xfrm>
            <a:off x="6423026" y="4127501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039"/>
          <p:cNvCxnSpPr>
            <a:cxnSpLocks noChangeShapeType="1"/>
            <a:stCxn id="8199" idx="2"/>
            <a:endCxn id="8201" idx="0"/>
          </p:cNvCxnSpPr>
          <p:nvPr/>
        </p:nvCxnSpPr>
        <p:spPr bwMode="auto">
          <a:xfrm>
            <a:off x="6423026" y="41275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040"/>
          <p:cNvCxnSpPr>
            <a:cxnSpLocks noChangeShapeType="1"/>
            <a:stCxn id="8202" idx="2"/>
            <a:endCxn id="8204" idx="0"/>
          </p:cNvCxnSpPr>
          <p:nvPr/>
        </p:nvCxnSpPr>
        <p:spPr bwMode="auto">
          <a:xfrm rot="16200000" flipH="1">
            <a:off x="7249319" y="5296694"/>
            <a:ext cx="534988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041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rot="5400000">
            <a:off x="6469063" y="4522788"/>
            <a:ext cx="534988" cy="155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1042"/>
          <p:cNvCxnSpPr>
            <a:cxnSpLocks noChangeShapeType="1"/>
            <a:stCxn id="8200" idx="2"/>
            <a:endCxn id="8206" idx="0"/>
          </p:cNvCxnSpPr>
          <p:nvPr/>
        </p:nvCxnSpPr>
        <p:spPr bwMode="auto">
          <a:xfrm>
            <a:off x="3581401" y="5041901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1043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flipH="1">
            <a:off x="2849564" y="5041901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4" name="AutoShape 1044"/>
          <p:cNvSpPr>
            <a:spLocks noChangeAspect="1" noChangeArrowheads="1"/>
          </p:cNvSpPr>
          <p:nvPr/>
        </p:nvSpPr>
        <p:spPr bwMode="auto">
          <a:xfrm>
            <a:off x="8567739" y="5565775"/>
            <a:ext cx="1152525" cy="6477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Robot.cpp</a:t>
            </a:r>
            <a:br>
              <a:rPr lang="en-US" altLang="lv-LV" sz="1600"/>
            </a:br>
            <a:r>
              <a:rPr lang="en-US" altLang="lv-LV" sz="1600"/>
              <a:t>20K</a:t>
            </a:r>
          </a:p>
        </p:txBody>
      </p:sp>
      <p:cxnSp>
        <p:nvCxnSpPr>
          <p:cNvPr id="8215" name="AutoShape 1045"/>
          <p:cNvCxnSpPr>
            <a:cxnSpLocks noChangeShapeType="1"/>
            <a:stCxn id="8202" idx="2"/>
            <a:endCxn id="8214" idx="0"/>
          </p:cNvCxnSpPr>
          <p:nvPr/>
        </p:nvCxnSpPr>
        <p:spPr bwMode="auto">
          <a:xfrm rot="16200000" flipH="1">
            <a:off x="8062119" y="4483894"/>
            <a:ext cx="533400" cy="1630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6" name="Text Box 1046"/>
          <p:cNvSpPr txBox="1">
            <a:spLocks noChangeArrowheads="1"/>
          </p:cNvSpPr>
          <p:nvPr/>
        </p:nvSpPr>
        <p:spPr bwMode="auto">
          <a:xfrm>
            <a:off x="5715001" y="35052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217" name="Text Box 1047"/>
          <p:cNvSpPr txBox="1">
            <a:spLocks noChangeArrowheads="1"/>
          </p:cNvSpPr>
          <p:nvPr/>
        </p:nvSpPr>
        <p:spPr bwMode="auto">
          <a:xfrm>
            <a:off x="3382963" y="43180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18" name="Text Box 1048"/>
          <p:cNvSpPr txBox="1">
            <a:spLocks noChangeArrowheads="1"/>
          </p:cNvSpPr>
          <p:nvPr/>
        </p:nvSpPr>
        <p:spPr bwMode="auto">
          <a:xfrm>
            <a:off x="2649538" y="51943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19" name="Text Box 1049"/>
          <p:cNvSpPr txBox="1">
            <a:spLocks noChangeArrowheads="1"/>
          </p:cNvSpPr>
          <p:nvPr/>
        </p:nvSpPr>
        <p:spPr bwMode="auto">
          <a:xfrm>
            <a:off x="6705601" y="43180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8220" name="Text Box 1050"/>
          <p:cNvSpPr txBox="1">
            <a:spLocks noChangeArrowheads="1"/>
          </p:cNvSpPr>
          <p:nvPr/>
        </p:nvSpPr>
        <p:spPr bwMode="auto">
          <a:xfrm>
            <a:off x="4249738" y="51943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21" name="Text Box 1051"/>
          <p:cNvSpPr txBox="1">
            <a:spLocks noChangeArrowheads="1"/>
          </p:cNvSpPr>
          <p:nvPr/>
        </p:nvSpPr>
        <p:spPr bwMode="auto">
          <a:xfrm>
            <a:off x="5554663" y="51816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22" name="Text Box 1052"/>
          <p:cNvSpPr txBox="1">
            <a:spLocks noChangeArrowheads="1"/>
          </p:cNvSpPr>
          <p:nvPr/>
        </p:nvSpPr>
        <p:spPr bwMode="auto">
          <a:xfrm>
            <a:off x="7154863" y="51816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23" name="Text Box 1053"/>
          <p:cNvSpPr txBox="1">
            <a:spLocks noChangeArrowheads="1"/>
          </p:cNvSpPr>
          <p:nvPr/>
        </p:nvSpPr>
        <p:spPr bwMode="auto">
          <a:xfrm>
            <a:off x="9010651" y="51816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8224" name="Text Box 1054"/>
          <p:cNvSpPr txBox="1">
            <a:spLocks noChangeArrowheads="1"/>
          </p:cNvSpPr>
          <p:nvPr/>
        </p:nvSpPr>
        <p:spPr bwMode="auto">
          <a:xfrm>
            <a:off x="9555163" y="41148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9174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>
                <a:solidFill>
                  <a:schemeClr val="tx1"/>
                </a:solidFill>
              </a:rPr>
              <a:t>DFS: </a:t>
            </a:r>
            <a:r>
              <a:rPr lang="lv-LV" altLang="lv-LV" dirty="0" smtClean="0">
                <a:solidFill>
                  <a:schemeClr val="tx1"/>
                </a:solidFill>
              </a:rPr>
              <a:t>Inorder </a:t>
            </a:r>
            <a:r>
              <a:rPr lang="en-US" altLang="lv-LV" dirty="0" smtClean="0">
                <a:solidFill>
                  <a:schemeClr val="tx1"/>
                </a:solidFill>
              </a:rPr>
              <a:t>Traversal</a:t>
            </a:r>
            <a:endParaRPr lang="lv-LV" altLang="lv-LV" dirty="0" smtClean="0">
              <a:solidFill>
                <a:schemeClr val="tx1"/>
              </a:solidFill>
            </a:endParaRPr>
          </a:p>
        </p:txBody>
      </p:sp>
      <p:sp>
        <p:nvSpPr>
          <p:cNvPr id="2867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22400" y="1752600"/>
            <a:ext cx="4978400" cy="184467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lv-LV" dirty="0" smtClean="0"/>
              <a:t>This makes sense only for binary trees. The top node is visited just after the left subtree, but just before the right subtree.</a:t>
            </a:r>
            <a:endParaRPr lang="lv-LV" alt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lv-LV" altLang="lv-LV" b="1" dirty="0"/>
              <a:t>procedure</a:t>
            </a:r>
            <a:r>
              <a:rPr lang="lv-LV" altLang="lv-LV" dirty="0"/>
              <a:t> </a:t>
            </a:r>
            <a:r>
              <a:rPr lang="lv-LV" altLang="lv-LV" i="1" dirty="0"/>
              <a:t>Inorder</a:t>
            </a:r>
            <a:r>
              <a:rPr lang="lv-LV" altLang="lv-LV" dirty="0"/>
              <a:t>(</a:t>
            </a:r>
            <a:r>
              <a:rPr lang="lv-LV" altLang="lv-LV" b="1" dirty="0"/>
              <a:t>pointer</a:t>
            </a:r>
            <a:r>
              <a:rPr lang="lv-LV" altLang="lv-LV" dirty="0"/>
              <a:t> P):</a:t>
            </a:r>
          </a:p>
          <a:p>
            <a:pPr eaLnBrk="1" hangingPunct="1">
              <a:buFontTx/>
              <a:buNone/>
            </a:pPr>
            <a:r>
              <a:rPr lang="lv-LV" altLang="lv-LV" dirty="0">
                <a:solidFill>
                  <a:srgbClr val="43B02A"/>
                </a:solidFill>
              </a:rPr>
              <a:t>	</a:t>
            </a:r>
            <a:r>
              <a:rPr lang="en-US" altLang="lv-LV" dirty="0">
                <a:solidFill>
                  <a:srgbClr val="43B02A"/>
                </a:solidFill>
              </a:rPr>
              <a:t>// </a:t>
            </a:r>
            <a:r>
              <a:rPr lang="lv-LV" altLang="lv-LV" i="1" dirty="0">
                <a:solidFill>
                  <a:srgbClr val="43B02A"/>
                </a:solidFill>
              </a:rPr>
              <a:t>P </a:t>
            </a:r>
            <a:r>
              <a:rPr lang="en-US" altLang="lv-LV" dirty="0">
                <a:solidFill>
                  <a:srgbClr val="43B02A"/>
                </a:solidFill>
              </a:rPr>
              <a:t>points to the root node</a:t>
            </a:r>
            <a:endParaRPr lang="lv-LV" altLang="lv-LV" dirty="0">
              <a:solidFill>
                <a:srgbClr val="43B02A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i="1" dirty="0"/>
              <a:t>	</a:t>
            </a:r>
            <a:r>
              <a:rPr lang="lv-LV" altLang="lv-LV" b="1" dirty="0"/>
              <a:t>if </a:t>
            </a:r>
            <a:r>
              <a:rPr lang="lv-LV" altLang="lv-LV" i="1" dirty="0"/>
              <a:t>P=</a:t>
            </a:r>
            <a:r>
              <a:rPr lang="lv-LV" altLang="lv-LV" dirty="0">
                <a:sym typeface="Symbol" panose="05050102010706020507" pitchFamily="18" charset="2"/>
              </a:rPr>
              <a:t></a:t>
            </a:r>
            <a:r>
              <a:rPr lang="lv-LV" altLang="lv-LV" dirty="0"/>
              <a:t> </a:t>
            </a:r>
            <a:r>
              <a:rPr lang="lv-LV" altLang="lv-LV" b="1" dirty="0"/>
              <a:t>then </a:t>
            </a:r>
          </a:p>
          <a:p>
            <a:pPr lvl="2" eaLnBrk="1" hangingPunct="1">
              <a:buFontTx/>
              <a:buNone/>
            </a:pPr>
            <a:r>
              <a:rPr lang="lv-LV" altLang="lv-LV" b="1" dirty="0"/>
              <a:t>return</a:t>
            </a:r>
          </a:p>
          <a:p>
            <a:pPr eaLnBrk="1" hangingPunct="1">
              <a:buFontTx/>
              <a:buNone/>
            </a:pPr>
            <a:r>
              <a:rPr lang="lv-LV" altLang="lv-LV" b="1" dirty="0"/>
              <a:t>	else</a:t>
            </a:r>
          </a:p>
          <a:p>
            <a:pPr eaLnBrk="1" hangingPunct="1">
              <a:buFontTx/>
              <a:buNone/>
            </a:pPr>
            <a:r>
              <a:rPr lang="lv-LV" altLang="lv-LV" b="1" dirty="0"/>
              <a:t>		</a:t>
            </a:r>
            <a:r>
              <a:rPr lang="lv-LV" altLang="lv-LV" i="1" dirty="0"/>
              <a:t>Inorder(LeftChild(P))</a:t>
            </a:r>
          </a:p>
          <a:p>
            <a:pPr eaLnBrk="1" hangingPunct="1">
              <a:buFontTx/>
              <a:buNone/>
            </a:pPr>
            <a:r>
              <a:rPr lang="lv-LV" altLang="lv-LV" i="1" dirty="0"/>
              <a:t>		Visit</a:t>
            </a:r>
            <a:r>
              <a:rPr lang="lv-LV" altLang="lv-LV" dirty="0"/>
              <a:t>(</a:t>
            </a:r>
            <a:r>
              <a:rPr lang="lv-LV" altLang="lv-LV" i="1" dirty="0"/>
              <a:t>P</a:t>
            </a:r>
            <a:r>
              <a:rPr lang="lv-LV" altLang="lv-LV" dirty="0"/>
              <a:t>)</a:t>
            </a:r>
          </a:p>
          <a:p>
            <a:pPr eaLnBrk="1" hangingPunct="1">
              <a:buFontTx/>
              <a:buNone/>
            </a:pPr>
            <a:r>
              <a:rPr lang="lv-LV" altLang="lv-LV" b="1" dirty="0"/>
              <a:t>		</a:t>
            </a:r>
            <a:r>
              <a:rPr lang="lv-LV" altLang="lv-LV" i="1" dirty="0"/>
              <a:t>Inorder(RightChild(P))</a:t>
            </a:r>
          </a:p>
          <a:p>
            <a:endParaRPr lang="lv-LV" dirty="0"/>
          </a:p>
        </p:txBody>
      </p:sp>
      <p:sp>
        <p:nvSpPr>
          <p:cNvPr id="41999" name="Oval 5"/>
          <p:cNvSpPr>
            <a:spLocks noChangeArrowheads="1"/>
          </p:cNvSpPr>
          <p:nvPr/>
        </p:nvSpPr>
        <p:spPr bwMode="auto">
          <a:xfrm>
            <a:off x="3951287" y="3837165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lv-LV" altLang="lv-LV" sz="2400">
              <a:latin typeface="Symbol" panose="05050102010706020507" pitchFamily="18" charset="2"/>
            </a:endParaRPr>
          </a:p>
        </p:txBody>
      </p:sp>
      <p:sp>
        <p:nvSpPr>
          <p:cNvPr id="42000" name="Oval 6"/>
          <p:cNvSpPr>
            <a:spLocks noChangeArrowheads="1"/>
          </p:cNvSpPr>
          <p:nvPr/>
        </p:nvSpPr>
        <p:spPr bwMode="auto">
          <a:xfrm>
            <a:off x="4713287" y="4446765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lv-LV" altLang="lv-LV" sz="2400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  <p:sp>
        <p:nvSpPr>
          <p:cNvPr id="42001" name="Oval 7"/>
          <p:cNvSpPr>
            <a:spLocks noChangeArrowheads="1"/>
          </p:cNvSpPr>
          <p:nvPr/>
        </p:nvSpPr>
        <p:spPr bwMode="auto">
          <a:xfrm>
            <a:off x="2427287" y="4446765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lv-LV" altLang="lv-LV" sz="2400">
              <a:latin typeface="Symbol" panose="05050102010706020507" pitchFamily="18" charset="2"/>
            </a:endParaRPr>
          </a:p>
        </p:txBody>
      </p:sp>
      <p:sp>
        <p:nvSpPr>
          <p:cNvPr id="42002" name="Oval 8"/>
          <p:cNvSpPr>
            <a:spLocks noChangeArrowheads="1"/>
          </p:cNvSpPr>
          <p:nvPr/>
        </p:nvSpPr>
        <p:spPr bwMode="auto">
          <a:xfrm>
            <a:off x="3189287" y="5056365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lv-LV" altLang="lv-LV" sz="2400">
              <a:latin typeface="Symbol" panose="05050102010706020507" pitchFamily="18" charset="2"/>
            </a:endParaRPr>
          </a:p>
        </p:txBody>
      </p:sp>
      <p:sp>
        <p:nvSpPr>
          <p:cNvPr id="42003" name="Rectangle 9"/>
          <p:cNvSpPr>
            <a:spLocks noChangeArrowheads="1"/>
          </p:cNvSpPr>
          <p:nvPr/>
        </p:nvSpPr>
        <p:spPr bwMode="auto">
          <a:xfrm>
            <a:off x="2046287" y="5056365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lv-LV" altLang="lv-LV" sz="2400">
              <a:latin typeface="Tahoma" panose="020B0604030504040204" pitchFamily="34" charset="0"/>
            </a:endParaRPr>
          </a:p>
        </p:txBody>
      </p:sp>
      <p:sp>
        <p:nvSpPr>
          <p:cNvPr id="42004" name="Rectangle 10"/>
          <p:cNvSpPr>
            <a:spLocks noChangeArrowheads="1"/>
          </p:cNvSpPr>
          <p:nvPr/>
        </p:nvSpPr>
        <p:spPr bwMode="auto">
          <a:xfrm>
            <a:off x="2808287" y="5742165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lv-LV" altLang="lv-LV" sz="2400">
              <a:latin typeface="Tahoma" panose="020B0604030504040204" pitchFamily="34" charset="0"/>
            </a:endParaRPr>
          </a:p>
        </p:txBody>
      </p:sp>
      <p:sp>
        <p:nvSpPr>
          <p:cNvPr id="42005" name="Rectangle 11"/>
          <p:cNvSpPr>
            <a:spLocks noChangeArrowheads="1"/>
          </p:cNvSpPr>
          <p:nvPr/>
        </p:nvSpPr>
        <p:spPr bwMode="auto">
          <a:xfrm>
            <a:off x="3570287" y="5742165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lv-LV" altLang="lv-LV" sz="2400">
              <a:latin typeface="Tahoma" panose="020B0604030504040204" pitchFamily="34" charset="0"/>
            </a:endParaRPr>
          </a:p>
        </p:txBody>
      </p:sp>
      <p:sp>
        <p:nvSpPr>
          <p:cNvPr id="42006" name="Rectangle 12"/>
          <p:cNvSpPr>
            <a:spLocks noChangeArrowheads="1"/>
          </p:cNvSpPr>
          <p:nvPr/>
        </p:nvSpPr>
        <p:spPr bwMode="auto">
          <a:xfrm>
            <a:off x="4332287" y="5056365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lv-LV" altLang="lv-LV" sz="2400">
              <a:latin typeface="Tahoma" panose="020B0604030504040204" pitchFamily="34" charset="0"/>
            </a:endParaRPr>
          </a:p>
        </p:txBody>
      </p:sp>
      <p:sp>
        <p:nvSpPr>
          <p:cNvPr id="42007" name="Rectangle 13"/>
          <p:cNvSpPr>
            <a:spLocks noChangeArrowheads="1"/>
          </p:cNvSpPr>
          <p:nvPr/>
        </p:nvSpPr>
        <p:spPr bwMode="auto">
          <a:xfrm>
            <a:off x="5094287" y="5056365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lv-LV" altLang="lv-LV" sz="2400">
              <a:latin typeface="Tahoma" panose="020B0604030504040204" pitchFamily="34" charset="0"/>
            </a:endParaRPr>
          </a:p>
        </p:txBody>
      </p:sp>
      <p:cxnSp>
        <p:nvCxnSpPr>
          <p:cNvPr id="42008" name="AutoShape 14"/>
          <p:cNvCxnSpPr>
            <a:cxnSpLocks noChangeShapeType="1"/>
            <a:stCxn id="41999" idx="3"/>
            <a:endCxn id="42001" idx="7"/>
          </p:cNvCxnSpPr>
          <p:nvPr/>
        </p:nvCxnSpPr>
        <p:spPr bwMode="auto">
          <a:xfrm flipH="1">
            <a:off x="2752725" y="4172128"/>
            <a:ext cx="1254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9" name="AutoShape 15"/>
          <p:cNvCxnSpPr>
            <a:cxnSpLocks noChangeShapeType="1"/>
            <a:stCxn id="42000" idx="1"/>
            <a:endCxn id="41999" idx="5"/>
          </p:cNvCxnSpPr>
          <p:nvPr/>
        </p:nvCxnSpPr>
        <p:spPr bwMode="auto">
          <a:xfrm flipH="1" flipV="1">
            <a:off x="4276725" y="4172128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0" name="AutoShape 16"/>
          <p:cNvCxnSpPr>
            <a:cxnSpLocks noChangeShapeType="1"/>
            <a:stCxn id="42007" idx="0"/>
            <a:endCxn id="42000" idx="5"/>
          </p:cNvCxnSpPr>
          <p:nvPr/>
        </p:nvCxnSpPr>
        <p:spPr bwMode="auto">
          <a:xfrm flipH="1" flipV="1">
            <a:off x="5038725" y="4781728"/>
            <a:ext cx="2460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1" name="AutoShape 17"/>
          <p:cNvCxnSpPr>
            <a:cxnSpLocks noChangeShapeType="1"/>
            <a:stCxn id="42006" idx="0"/>
            <a:endCxn id="42000" idx="3"/>
          </p:cNvCxnSpPr>
          <p:nvPr/>
        </p:nvCxnSpPr>
        <p:spPr bwMode="auto">
          <a:xfrm flipV="1">
            <a:off x="4522787" y="4781728"/>
            <a:ext cx="2460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2" name="AutoShape 18"/>
          <p:cNvCxnSpPr>
            <a:cxnSpLocks noChangeShapeType="1"/>
            <a:stCxn id="42005" idx="0"/>
            <a:endCxn id="42002" idx="5"/>
          </p:cNvCxnSpPr>
          <p:nvPr/>
        </p:nvCxnSpPr>
        <p:spPr bwMode="auto">
          <a:xfrm flipH="1" flipV="1">
            <a:off x="3514725" y="5391328"/>
            <a:ext cx="246063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3" name="AutoShape 19"/>
          <p:cNvCxnSpPr>
            <a:cxnSpLocks noChangeShapeType="1"/>
            <a:stCxn id="42004" idx="0"/>
            <a:endCxn id="42002" idx="3"/>
          </p:cNvCxnSpPr>
          <p:nvPr/>
        </p:nvCxnSpPr>
        <p:spPr bwMode="auto">
          <a:xfrm flipV="1">
            <a:off x="2998787" y="5391328"/>
            <a:ext cx="246063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4" name="AutoShape 20"/>
          <p:cNvCxnSpPr>
            <a:cxnSpLocks noChangeShapeType="1"/>
            <a:stCxn id="42003" idx="0"/>
            <a:endCxn id="42001" idx="3"/>
          </p:cNvCxnSpPr>
          <p:nvPr/>
        </p:nvCxnSpPr>
        <p:spPr bwMode="auto">
          <a:xfrm flipV="1">
            <a:off x="2236787" y="4781728"/>
            <a:ext cx="2460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5" name="AutoShape 21"/>
          <p:cNvCxnSpPr>
            <a:cxnSpLocks noChangeShapeType="1"/>
            <a:stCxn id="42002" idx="1"/>
            <a:endCxn id="42001" idx="5"/>
          </p:cNvCxnSpPr>
          <p:nvPr/>
        </p:nvCxnSpPr>
        <p:spPr bwMode="auto">
          <a:xfrm flipH="1" flipV="1">
            <a:off x="2752725" y="4781728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742" name="Text Box 22"/>
          <p:cNvSpPr txBox="1">
            <a:spLocks noChangeArrowheads="1"/>
          </p:cNvSpPr>
          <p:nvPr/>
        </p:nvSpPr>
        <p:spPr bwMode="auto">
          <a:xfrm>
            <a:off x="2638425" y="53611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000">
                <a:solidFill>
                  <a:schemeClr val="tx2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86743" name="Text Box 23"/>
          <p:cNvSpPr txBox="1">
            <a:spLocks noChangeArrowheads="1"/>
          </p:cNvSpPr>
          <p:nvPr/>
        </p:nvSpPr>
        <p:spPr bwMode="auto">
          <a:xfrm>
            <a:off x="1828800" y="47134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000">
                <a:solidFill>
                  <a:schemeClr val="tx2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86744" name="Text Box 24"/>
          <p:cNvSpPr txBox="1">
            <a:spLocks noChangeArrowheads="1"/>
          </p:cNvSpPr>
          <p:nvPr/>
        </p:nvSpPr>
        <p:spPr bwMode="auto">
          <a:xfrm>
            <a:off x="2257425" y="413402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000">
                <a:solidFill>
                  <a:schemeClr val="tx2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86745" name="Text Box 25"/>
          <p:cNvSpPr txBox="1">
            <a:spLocks noChangeArrowheads="1"/>
          </p:cNvSpPr>
          <p:nvPr/>
        </p:nvSpPr>
        <p:spPr bwMode="auto">
          <a:xfrm>
            <a:off x="3722687" y="5361166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000">
                <a:solidFill>
                  <a:schemeClr val="tx2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286746" name="Text Box 26"/>
          <p:cNvSpPr txBox="1">
            <a:spLocks noChangeArrowheads="1"/>
          </p:cNvSpPr>
          <p:nvPr/>
        </p:nvSpPr>
        <p:spPr bwMode="auto">
          <a:xfrm>
            <a:off x="3705225" y="36085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000">
                <a:solidFill>
                  <a:schemeClr val="tx2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86747" name="Text Box 27"/>
          <p:cNvSpPr txBox="1">
            <a:spLocks noChangeArrowheads="1"/>
          </p:cNvSpPr>
          <p:nvPr/>
        </p:nvSpPr>
        <p:spPr bwMode="auto">
          <a:xfrm>
            <a:off x="4179887" y="4713466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000">
                <a:solidFill>
                  <a:schemeClr val="tx2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86748" name="Text Box 28"/>
          <p:cNvSpPr txBox="1">
            <a:spLocks noChangeArrowheads="1"/>
          </p:cNvSpPr>
          <p:nvPr/>
        </p:nvSpPr>
        <p:spPr bwMode="auto">
          <a:xfrm>
            <a:off x="5322887" y="4713466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000">
                <a:solidFill>
                  <a:schemeClr val="tx2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86749" name="Text Box 29"/>
          <p:cNvSpPr txBox="1">
            <a:spLocks noChangeArrowheads="1"/>
          </p:cNvSpPr>
          <p:nvPr/>
        </p:nvSpPr>
        <p:spPr bwMode="auto">
          <a:xfrm>
            <a:off x="4875212" y="413402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000">
                <a:solidFill>
                  <a:schemeClr val="tx2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86750" name="Text Box 30"/>
          <p:cNvSpPr txBox="1">
            <a:spLocks noChangeArrowheads="1"/>
          </p:cNvSpPr>
          <p:nvPr/>
        </p:nvSpPr>
        <p:spPr bwMode="auto">
          <a:xfrm>
            <a:off x="3265487" y="4713466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000">
                <a:solidFill>
                  <a:schemeClr val="tx2"/>
                </a:solidFill>
                <a:latin typeface="Tahoma" panose="020B060403050404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92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bldLvl="2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"Universal" DFS Traversal</a:t>
            </a:r>
            <a:endParaRPr lang="lv-LV" altLang="lv-LV" dirty="0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lv-LV" sz="2800" b="1" dirty="0" smtClean="0"/>
              <a:t>function</a:t>
            </a:r>
            <a:r>
              <a:rPr lang="lv-LV" altLang="lv-LV" sz="2800" dirty="0" smtClean="0"/>
              <a:t> </a:t>
            </a:r>
            <a:r>
              <a:rPr lang="lv-LV" altLang="lv-LV" sz="2800" i="1" dirty="0"/>
              <a:t>Traverse</a:t>
            </a:r>
            <a:r>
              <a:rPr lang="lv-LV" altLang="lv-LV" sz="2800" dirty="0"/>
              <a:t>(</a:t>
            </a:r>
            <a:r>
              <a:rPr lang="lv-LV" altLang="lv-LV" sz="2800" b="1" dirty="0"/>
              <a:t>pointer</a:t>
            </a:r>
            <a:r>
              <a:rPr lang="lv-LV" altLang="lv-LV" sz="2800" dirty="0"/>
              <a:t> </a:t>
            </a:r>
            <a:r>
              <a:rPr lang="lv-LV" altLang="lv-LV" sz="2800" i="1" dirty="0"/>
              <a:t>P</a:t>
            </a:r>
            <a:r>
              <a:rPr lang="lv-LV" altLang="lv-LV" sz="2800" dirty="0" smtClean="0"/>
              <a:t>):</a:t>
            </a:r>
            <a:endParaRPr lang="en-US" altLang="lv-LV" sz="2800" dirty="0" smtClean="0"/>
          </a:p>
          <a:p>
            <a:pPr eaLnBrk="1" hangingPunct="1">
              <a:buNone/>
            </a:pPr>
            <a:r>
              <a:rPr lang="lv-LV" altLang="lv-LV" sz="2800" dirty="0">
                <a:solidFill>
                  <a:srgbClr val="43B02A"/>
                </a:solidFill>
              </a:rPr>
              <a:t>	</a:t>
            </a:r>
            <a:r>
              <a:rPr lang="en-US" altLang="lv-LV" sz="2800" dirty="0">
                <a:solidFill>
                  <a:srgbClr val="43B02A"/>
                </a:solidFill>
              </a:rPr>
              <a:t>// </a:t>
            </a:r>
            <a:r>
              <a:rPr lang="lv-LV" altLang="lv-LV" sz="2800" i="1" dirty="0">
                <a:solidFill>
                  <a:srgbClr val="43B02A"/>
                </a:solidFill>
              </a:rPr>
              <a:t>P </a:t>
            </a:r>
            <a:r>
              <a:rPr lang="en-US" altLang="lv-LV" sz="2800" dirty="0">
                <a:solidFill>
                  <a:srgbClr val="43B02A"/>
                </a:solidFill>
              </a:rPr>
              <a:t>points to the root </a:t>
            </a:r>
            <a:r>
              <a:rPr lang="en-US" altLang="lv-LV" sz="2800" dirty="0" smtClean="0">
                <a:solidFill>
                  <a:srgbClr val="43B02A"/>
                </a:solidFill>
              </a:rPr>
              <a:t>node</a:t>
            </a:r>
            <a:endParaRPr lang="lv-LV" altLang="lv-LV" sz="2800" dirty="0"/>
          </a:p>
          <a:p>
            <a:pPr eaLnBrk="1" hangingPunct="1">
              <a:buFontTx/>
              <a:buNone/>
            </a:pPr>
            <a:r>
              <a:rPr lang="lv-LV" altLang="lv-LV" sz="2800" dirty="0"/>
              <a:t>	</a:t>
            </a:r>
            <a:r>
              <a:rPr lang="lv-LV" altLang="lv-LV" sz="2800" b="1" dirty="0"/>
              <a:t>if</a:t>
            </a:r>
            <a:r>
              <a:rPr lang="lv-LV" altLang="lv-LV" sz="2800" dirty="0"/>
              <a:t> </a:t>
            </a:r>
            <a:r>
              <a:rPr lang="lv-LV" altLang="lv-LV" sz="2800" i="1" dirty="0"/>
              <a:t>P</a:t>
            </a:r>
            <a:r>
              <a:rPr lang="lv-LV" altLang="lv-LV" sz="2800" dirty="0"/>
              <a:t> </a:t>
            </a:r>
            <a:r>
              <a:rPr lang="lv-LV" altLang="lv-LV" sz="2800" dirty="0">
                <a:sym typeface="Symbol" panose="05050102010706020507" pitchFamily="18" charset="2"/>
              </a:rPr>
              <a:t></a:t>
            </a:r>
            <a:r>
              <a:rPr lang="lv-LV" altLang="lv-LV" sz="2800" dirty="0"/>
              <a:t> </a:t>
            </a:r>
            <a:r>
              <a:rPr lang="lv-LV" altLang="lv-LV" sz="2800" dirty="0">
                <a:sym typeface="Symbol" panose="05050102010706020507" pitchFamily="18" charset="2"/>
              </a:rPr>
              <a:t></a:t>
            </a:r>
            <a:r>
              <a:rPr lang="lv-LV" altLang="lv-LV" sz="2800" dirty="0"/>
              <a:t> </a:t>
            </a:r>
            <a:r>
              <a:rPr lang="lv-LV" altLang="lv-LV" sz="2800" b="1" dirty="0"/>
              <a:t>then</a:t>
            </a:r>
            <a:endParaRPr lang="lv-LV" altLang="lv-LV" sz="2800" dirty="0"/>
          </a:p>
          <a:p>
            <a:pPr eaLnBrk="1" hangingPunct="1">
              <a:buFontTx/>
              <a:buNone/>
            </a:pPr>
            <a:r>
              <a:rPr lang="lv-LV" altLang="lv-LV" sz="2800" dirty="0"/>
              <a:t>		</a:t>
            </a:r>
            <a:r>
              <a:rPr lang="lv-LV" altLang="lv-LV" sz="2800" i="1" dirty="0"/>
              <a:t>PreVisit</a:t>
            </a:r>
            <a:r>
              <a:rPr lang="lv-LV" altLang="lv-LV" sz="2800" dirty="0"/>
              <a:t>(</a:t>
            </a:r>
            <a:r>
              <a:rPr lang="lv-LV" altLang="lv-LV" sz="2800" i="1" dirty="0"/>
              <a:t>P</a:t>
            </a:r>
            <a:r>
              <a:rPr lang="lv-LV" altLang="lv-LV" sz="2800" dirty="0"/>
              <a:t>)</a:t>
            </a:r>
          </a:p>
          <a:p>
            <a:pPr eaLnBrk="1" hangingPunct="1">
              <a:buFontTx/>
              <a:buNone/>
            </a:pPr>
            <a:r>
              <a:rPr lang="lv-LV" altLang="lv-LV" sz="2800" dirty="0"/>
              <a:t>		</a:t>
            </a:r>
            <a:r>
              <a:rPr lang="lv-LV" altLang="lv-LV" sz="2800" i="1" dirty="0"/>
              <a:t>Traverse</a:t>
            </a:r>
            <a:r>
              <a:rPr lang="lv-LV" altLang="lv-LV" sz="2800" dirty="0"/>
              <a:t>(LC(</a:t>
            </a:r>
            <a:r>
              <a:rPr lang="lv-LV" altLang="lv-LV" sz="2800" i="1" dirty="0"/>
              <a:t>P</a:t>
            </a:r>
            <a:r>
              <a:rPr lang="lv-LV" altLang="lv-LV" sz="2800" dirty="0"/>
              <a:t>))</a:t>
            </a:r>
          </a:p>
          <a:p>
            <a:pPr eaLnBrk="1" hangingPunct="1">
              <a:buFontTx/>
              <a:buNone/>
            </a:pPr>
            <a:r>
              <a:rPr lang="lv-LV" altLang="lv-LV" sz="2800" dirty="0"/>
              <a:t>		</a:t>
            </a:r>
            <a:r>
              <a:rPr lang="lv-LV" altLang="lv-LV" sz="2800" i="1" dirty="0"/>
              <a:t>InVisit</a:t>
            </a:r>
            <a:r>
              <a:rPr lang="lv-LV" altLang="lv-LV" sz="2800" dirty="0"/>
              <a:t>(</a:t>
            </a:r>
            <a:r>
              <a:rPr lang="lv-LV" altLang="lv-LV" sz="2800" i="1" dirty="0"/>
              <a:t>P</a:t>
            </a:r>
            <a:r>
              <a:rPr lang="lv-LV" altLang="lv-LV" sz="2800" dirty="0"/>
              <a:t>)</a:t>
            </a:r>
          </a:p>
          <a:p>
            <a:pPr eaLnBrk="1" hangingPunct="1">
              <a:buFontTx/>
              <a:buNone/>
            </a:pPr>
            <a:r>
              <a:rPr lang="lv-LV" altLang="lv-LV" sz="2800" dirty="0"/>
              <a:t>		</a:t>
            </a:r>
            <a:r>
              <a:rPr lang="lv-LV" altLang="lv-LV" sz="2800" i="1" dirty="0"/>
              <a:t>Traverse</a:t>
            </a:r>
            <a:r>
              <a:rPr lang="lv-LV" altLang="lv-LV" sz="2800" dirty="0"/>
              <a:t>(RC(</a:t>
            </a:r>
            <a:r>
              <a:rPr lang="lv-LV" altLang="lv-LV" sz="2800" i="1" dirty="0"/>
              <a:t>P</a:t>
            </a:r>
            <a:r>
              <a:rPr lang="lv-LV" altLang="lv-LV" sz="2800" dirty="0"/>
              <a:t>))</a:t>
            </a:r>
          </a:p>
          <a:p>
            <a:pPr eaLnBrk="1" hangingPunct="1">
              <a:buFontTx/>
              <a:buNone/>
            </a:pPr>
            <a:r>
              <a:rPr lang="lv-LV" altLang="lv-LV" sz="2800" dirty="0"/>
              <a:t>		</a:t>
            </a:r>
            <a:r>
              <a:rPr lang="lv-LV" altLang="lv-LV" sz="2800" i="1" dirty="0"/>
              <a:t>PostVisit</a:t>
            </a:r>
            <a:r>
              <a:rPr lang="lv-LV" altLang="lv-LV" sz="2800" dirty="0"/>
              <a:t>(</a:t>
            </a:r>
            <a:r>
              <a:rPr lang="lv-LV" altLang="lv-LV" sz="2800" i="1" dirty="0"/>
              <a:t>P</a:t>
            </a:r>
            <a:r>
              <a:rPr lang="lv-LV" altLang="lv-LV" sz="2800" dirty="0"/>
              <a:t>)</a:t>
            </a:r>
            <a:endParaRPr lang="lv-LV" altLang="lv-LV" dirty="0" smtClean="0"/>
          </a:p>
          <a:p>
            <a:pPr eaLnBrk="1" hangingPunct="1"/>
            <a:endParaRPr lang="lv-LV" altLang="lv-LV" dirty="0" smtClean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8839199" y="3124199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>
                <a:latin typeface="Symbol" panose="05050102010706020507" pitchFamily="18" charset="2"/>
              </a:rPr>
              <a:t>+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925049" y="3733799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753349" y="4343399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>
                <a:latin typeface="Symbol" panose="05050102010706020507" pitchFamily="18" charset="2"/>
              </a:rPr>
              <a:t>-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124574" y="4343399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210424" y="5029199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296274" y="5029199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9382124" y="4343399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0467974" y="4343399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>
                <a:latin typeface="Tahoma" panose="020B0604030504040204" pitchFamily="34" charset="0"/>
              </a:rPr>
              <a:t>2</a:t>
            </a:r>
          </a:p>
        </p:txBody>
      </p:sp>
      <p:cxnSp>
        <p:nvCxnSpPr>
          <p:cNvPr id="14" name="AutoShape 12"/>
          <p:cNvCxnSpPr>
            <a:cxnSpLocks noChangeShapeType="1"/>
            <a:stCxn id="7" idx="1"/>
            <a:endCxn id="6" idx="5"/>
          </p:cNvCxnSpPr>
          <p:nvPr/>
        </p:nvCxnSpPr>
        <p:spPr bwMode="auto">
          <a:xfrm flipH="1" flipV="1">
            <a:off x="9164638" y="3459163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/>
          <p:cNvCxnSpPr>
            <a:cxnSpLocks noChangeShapeType="1"/>
            <a:stCxn id="13" idx="0"/>
            <a:endCxn id="7" idx="5"/>
          </p:cNvCxnSpPr>
          <p:nvPr/>
        </p:nvCxnSpPr>
        <p:spPr bwMode="auto">
          <a:xfrm flipH="1" flipV="1">
            <a:off x="10250488" y="4068762"/>
            <a:ext cx="407987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4"/>
          <p:cNvCxnSpPr>
            <a:cxnSpLocks noChangeShapeType="1"/>
            <a:stCxn id="12" idx="0"/>
            <a:endCxn id="7" idx="3"/>
          </p:cNvCxnSpPr>
          <p:nvPr/>
        </p:nvCxnSpPr>
        <p:spPr bwMode="auto">
          <a:xfrm flipV="1">
            <a:off x="9572624" y="4068762"/>
            <a:ext cx="407988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5"/>
          <p:cNvCxnSpPr>
            <a:cxnSpLocks noChangeShapeType="1"/>
            <a:stCxn id="11" idx="0"/>
            <a:endCxn id="8" idx="5"/>
          </p:cNvCxnSpPr>
          <p:nvPr/>
        </p:nvCxnSpPr>
        <p:spPr bwMode="auto">
          <a:xfrm flipH="1" flipV="1">
            <a:off x="8078788" y="4678362"/>
            <a:ext cx="4079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6"/>
          <p:cNvCxnSpPr>
            <a:cxnSpLocks noChangeShapeType="1"/>
            <a:stCxn id="10" idx="0"/>
            <a:endCxn id="8" idx="3"/>
          </p:cNvCxnSpPr>
          <p:nvPr/>
        </p:nvCxnSpPr>
        <p:spPr bwMode="auto">
          <a:xfrm flipV="1">
            <a:off x="7400924" y="4678362"/>
            <a:ext cx="4079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Freeform 17"/>
          <p:cNvSpPr>
            <a:spLocks/>
          </p:cNvSpPr>
          <p:nvPr/>
        </p:nvSpPr>
        <p:spPr bwMode="auto">
          <a:xfrm>
            <a:off x="5859463" y="2895600"/>
            <a:ext cx="5246687" cy="2790825"/>
          </a:xfrm>
          <a:custGeom>
            <a:avLst/>
            <a:gdLst>
              <a:gd name="T0" fmla="*/ 2147483647 w 3305"/>
              <a:gd name="T1" fmla="*/ 2147483647 h 1758"/>
              <a:gd name="T2" fmla="*/ 2147483647 w 3305"/>
              <a:gd name="T3" fmla="*/ 2147483647 h 1758"/>
              <a:gd name="T4" fmla="*/ 2147483647 w 3305"/>
              <a:gd name="T5" fmla="*/ 2147483647 h 1758"/>
              <a:gd name="T6" fmla="*/ 2147483647 w 3305"/>
              <a:gd name="T7" fmla="*/ 2147483647 h 1758"/>
              <a:gd name="T8" fmla="*/ 2147483647 w 3305"/>
              <a:gd name="T9" fmla="*/ 2147483647 h 1758"/>
              <a:gd name="T10" fmla="*/ 2147483647 w 3305"/>
              <a:gd name="T11" fmla="*/ 2147483647 h 1758"/>
              <a:gd name="T12" fmla="*/ 2147483647 w 3305"/>
              <a:gd name="T13" fmla="*/ 2147483647 h 1758"/>
              <a:gd name="T14" fmla="*/ 2147483647 w 3305"/>
              <a:gd name="T15" fmla="*/ 2147483647 h 1758"/>
              <a:gd name="T16" fmla="*/ 2147483647 w 3305"/>
              <a:gd name="T17" fmla="*/ 2147483647 h 1758"/>
              <a:gd name="T18" fmla="*/ 2147483647 w 3305"/>
              <a:gd name="T19" fmla="*/ 2147483647 h 1758"/>
              <a:gd name="T20" fmla="*/ 2147483647 w 3305"/>
              <a:gd name="T21" fmla="*/ 2147483647 h 1758"/>
              <a:gd name="T22" fmla="*/ 2147483647 w 3305"/>
              <a:gd name="T23" fmla="*/ 2147483647 h 1758"/>
              <a:gd name="T24" fmla="*/ 2147483647 w 3305"/>
              <a:gd name="T25" fmla="*/ 2147483647 h 1758"/>
              <a:gd name="T26" fmla="*/ 2147483647 w 3305"/>
              <a:gd name="T27" fmla="*/ 2147483647 h 1758"/>
              <a:gd name="T28" fmla="*/ 2147483647 w 3305"/>
              <a:gd name="T29" fmla="*/ 2147483647 h 1758"/>
              <a:gd name="T30" fmla="*/ 2147483647 w 3305"/>
              <a:gd name="T31" fmla="*/ 2147483647 h 1758"/>
              <a:gd name="T32" fmla="*/ 2147483647 w 3305"/>
              <a:gd name="T33" fmla="*/ 2147483647 h 1758"/>
              <a:gd name="T34" fmla="*/ 2147483647 w 3305"/>
              <a:gd name="T35" fmla="*/ 2147483647 h 1758"/>
              <a:gd name="T36" fmla="*/ 2147483647 w 3305"/>
              <a:gd name="T37" fmla="*/ 2147483647 h 1758"/>
              <a:gd name="T38" fmla="*/ 2147483647 w 3305"/>
              <a:gd name="T39" fmla="*/ 2147483647 h 1758"/>
              <a:gd name="T40" fmla="*/ 2147483647 w 3305"/>
              <a:gd name="T41" fmla="*/ 2147483647 h 1758"/>
              <a:gd name="T42" fmla="*/ 2147483647 w 3305"/>
              <a:gd name="T43" fmla="*/ 2147483647 h 1758"/>
              <a:gd name="T44" fmla="*/ 2147483647 w 3305"/>
              <a:gd name="T45" fmla="*/ 2147483647 h 1758"/>
              <a:gd name="T46" fmla="*/ 2147483647 w 3305"/>
              <a:gd name="T47" fmla="*/ 2147483647 h 1758"/>
              <a:gd name="T48" fmla="*/ 2147483647 w 3305"/>
              <a:gd name="T49" fmla="*/ 2147483647 h 1758"/>
              <a:gd name="T50" fmla="*/ 2147483647 w 3305"/>
              <a:gd name="T51" fmla="*/ 2147483647 h 1758"/>
              <a:gd name="T52" fmla="*/ 2147483647 w 3305"/>
              <a:gd name="T53" fmla="*/ 2147483647 h 1758"/>
              <a:gd name="T54" fmla="*/ 2147483647 w 3305"/>
              <a:gd name="T55" fmla="*/ 2147483647 h 1758"/>
              <a:gd name="T56" fmla="*/ 2147483647 w 3305"/>
              <a:gd name="T57" fmla="*/ 2147483647 h 1758"/>
              <a:gd name="T58" fmla="*/ 2147483647 w 3305"/>
              <a:gd name="T59" fmla="*/ 2147483647 h 1758"/>
              <a:gd name="T60" fmla="*/ 2147483647 w 3305"/>
              <a:gd name="T61" fmla="*/ 2147483647 h 1758"/>
              <a:gd name="T62" fmla="*/ 2147483647 w 3305"/>
              <a:gd name="T63" fmla="*/ 2147483647 h 1758"/>
              <a:gd name="T64" fmla="*/ 2147483647 w 3305"/>
              <a:gd name="T65" fmla="*/ 2147483647 h 1758"/>
              <a:gd name="T66" fmla="*/ 2147483647 w 3305"/>
              <a:gd name="T67" fmla="*/ 2147483647 h 1758"/>
              <a:gd name="T68" fmla="*/ 2147483647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562600" y="3733800"/>
            <a:ext cx="9318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v-LV" altLang="lv-LV" sz="1800">
                <a:solidFill>
                  <a:schemeClr val="tx2"/>
                </a:solidFill>
                <a:latin typeface="Tahoma" panose="020B0604030504040204" pitchFamily="34" charset="0"/>
              </a:rPr>
              <a:t>PreVisit</a:t>
            </a:r>
            <a:endParaRPr lang="en-US" altLang="lv-LV" sz="18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507163" y="4114800"/>
            <a:ext cx="815975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v-LV" altLang="lv-LV" sz="1800">
                <a:solidFill>
                  <a:schemeClr val="tx2"/>
                </a:solidFill>
                <a:latin typeface="Tahoma" panose="020B0604030504040204" pitchFamily="34" charset="0"/>
              </a:rPr>
              <a:t>InVisit</a:t>
            </a:r>
            <a:endParaRPr lang="en-US" altLang="lv-LV" sz="18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19999" y="3733800"/>
            <a:ext cx="103028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lv-LV" altLang="lv-LV" sz="1800">
                <a:solidFill>
                  <a:schemeClr val="tx2"/>
                </a:solidFill>
                <a:latin typeface="Tahoma" panose="020B0604030504040204" pitchFamily="34" charset="0"/>
              </a:rPr>
              <a:t>PostVisit</a:t>
            </a:r>
            <a:endParaRPr lang="en-US" altLang="lv-LV" sz="18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cxnSp>
        <p:nvCxnSpPr>
          <p:cNvPr id="23" name="AutoShape 21"/>
          <p:cNvCxnSpPr>
            <a:cxnSpLocks noChangeShapeType="1"/>
            <a:stCxn id="6" idx="3"/>
            <a:endCxn id="26" idx="7"/>
          </p:cNvCxnSpPr>
          <p:nvPr/>
        </p:nvCxnSpPr>
        <p:spPr bwMode="auto">
          <a:xfrm flipH="1">
            <a:off x="6992938" y="3459163"/>
            <a:ext cx="19018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2"/>
          <p:cNvCxnSpPr>
            <a:cxnSpLocks noChangeShapeType="1"/>
            <a:stCxn id="9" idx="0"/>
            <a:endCxn id="26" idx="3"/>
          </p:cNvCxnSpPr>
          <p:nvPr/>
        </p:nvCxnSpPr>
        <p:spPr bwMode="auto">
          <a:xfrm flipV="1">
            <a:off x="6315074" y="4068762"/>
            <a:ext cx="407988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3"/>
          <p:cNvCxnSpPr>
            <a:cxnSpLocks noChangeShapeType="1"/>
            <a:stCxn id="8" idx="1"/>
            <a:endCxn id="26" idx="5"/>
          </p:cNvCxnSpPr>
          <p:nvPr/>
        </p:nvCxnSpPr>
        <p:spPr bwMode="auto">
          <a:xfrm flipH="1" flipV="1">
            <a:off x="6992938" y="4068763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6667499" y="3733799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endParaRPr lang="en-US" altLang="lv-LV" sz="240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406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Tree for an Arithmetic Expression</a:t>
            </a:r>
            <a:endParaRPr lang="lv-LV" altLang="lv-LV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Binary tree can reflect arithmetic expression (with binary operators)</a:t>
            </a:r>
          </a:p>
          <a:p>
            <a:pPr eaLnBrk="1" hangingPunct="1"/>
            <a:r>
              <a:rPr lang="en-US" altLang="lv-LV" dirty="0" smtClean="0"/>
              <a:t>Inner nodes: operators</a:t>
            </a:r>
          </a:p>
          <a:p>
            <a:pPr eaLnBrk="1" hangingPunct="1"/>
            <a:r>
              <a:rPr lang="en-US" altLang="lv-LV" dirty="0" smtClean="0"/>
              <a:t>Leaves : numbers or variables</a:t>
            </a:r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8534400" y="28956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>
                <a:latin typeface="Symbol" panose="05050102010706020507" pitchFamily="18" charset="2"/>
              </a:rPr>
              <a:t>+</a:t>
            </a:r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9296400" y="35052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7010400" y="35052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endParaRPr lang="en-US" altLang="lv-LV" sz="2400">
              <a:latin typeface="Symbol" panose="05050102010706020507" pitchFamily="18" charset="2"/>
            </a:endParaRPr>
          </a:p>
        </p:txBody>
      </p:sp>
      <p:sp>
        <p:nvSpPr>
          <p:cNvPr id="27658" name="Oval 8"/>
          <p:cNvSpPr>
            <a:spLocks noChangeArrowheads="1"/>
          </p:cNvSpPr>
          <p:nvPr/>
        </p:nvSpPr>
        <p:spPr bwMode="auto">
          <a:xfrm>
            <a:off x="7772400" y="41148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>
                <a:latin typeface="Symbol" panose="05050102010706020507" pitchFamily="18" charset="2"/>
              </a:rPr>
              <a:t>-</a:t>
            </a:r>
          </a:p>
        </p:txBody>
      </p:sp>
      <p:sp>
        <p:nvSpPr>
          <p:cNvPr id="27659" name="Rectangle 9"/>
          <p:cNvSpPr>
            <a:spLocks noChangeArrowheads="1"/>
          </p:cNvSpPr>
          <p:nvPr/>
        </p:nvSpPr>
        <p:spPr bwMode="auto">
          <a:xfrm>
            <a:off x="6629400" y="41148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7660" name="Rectangle 10"/>
          <p:cNvSpPr>
            <a:spLocks noChangeArrowheads="1"/>
          </p:cNvSpPr>
          <p:nvPr/>
        </p:nvSpPr>
        <p:spPr bwMode="auto">
          <a:xfrm>
            <a:off x="7391400" y="48006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27661" name="Rectangle 11"/>
          <p:cNvSpPr>
            <a:spLocks noChangeArrowheads="1"/>
          </p:cNvSpPr>
          <p:nvPr/>
        </p:nvSpPr>
        <p:spPr bwMode="auto">
          <a:xfrm>
            <a:off x="8153400" y="48006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7662" name="Rectangle 12"/>
          <p:cNvSpPr>
            <a:spLocks noChangeArrowheads="1"/>
          </p:cNvSpPr>
          <p:nvPr/>
        </p:nvSpPr>
        <p:spPr bwMode="auto">
          <a:xfrm>
            <a:off x="8915400" y="41148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7663" name="Rectangle 13"/>
          <p:cNvSpPr>
            <a:spLocks noChangeArrowheads="1"/>
          </p:cNvSpPr>
          <p:nvPr/>
        </p:nvSpPr>
        <p:spPr bwMode="auto">
          <a:xfrm>
            <a:off x="9677400" y="41148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 dirty="0">
                <a:latin typeface="Tahoma" panose="020B0604030504040204" pitchFamily="34" charset="0"/>
              </a:rPr>
              <a:t>b</a:t>
            </a:r>
          </a:p>
        </p:txBody>
      </p:sp>
      <p:cxnSp>
        <p:nvCxnSpPr>
          <p:cNvPr id="27664" name="AutoShape 14"/>
          <p:cNvCxnSpPr>
            <a:cxnSpLocks noChangeShapeType="1"/>
            <a:stCxn id="27655" idx="3"/>
            <a:endCxn id="27657" idx="7"/>
          </p:cNvCxnSpPr>
          <p:nvPr/>
        </p:nvCxnSpPr>
        <p:spPr bwMode="auto">
          <a:xfrm flipH="1">
            <a:off x="7335838" y="3230563"/>
            <a:ext cx="1254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5" name="AutoShape 15"/>
          <p:cNvCxnSpPr>
            <a:cxnSpLocks noChangeShapeType="1"/>
            <a:stCxn id="27656" idx="1"/>
            <a:endCxn id="27655" idx="5"/>
          </p:cNvCxnSpPr>
          <p:nvPr/>
        </p:nvCxnSpPr>
        <p:spPr bwMode="auto">
          <a:xfrm flipH="1" flipV="1">
            <a:off x="8859838" y="3230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6" name="AutoShape 16"/>
          <p:cNvCxnSpPr>
            <a:cxnSpLocks noChangeShapeType="1"/>
            <a:stCxn id="27663" idx="0"/>
            <a:endCxn id="27656" idx="5"/>
          </p:cNvCxnSpPr>
          <p:nvPr/>
        </p:nvCxnSpPr>
        <p:spPr bwMode="auto">
          <a:xfrm flipH="1" flipV="1">
            <a:off x="9621838" y="3840163"/>
            <a:ext cx="2460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7" name="AutoShape 17"/>
          <p:cNvCxnSpPr>
            <a:cxnSpLocks noChangeShapeType="1"/>
            <a:stCxn id="27662" idx="0"/>
            <a:endCxn id="27656" idx="3"/>
          </p:cNvCxnSpPr>
          <p:nvPr/>
        </p:nvCxnSpPr>
        <p:spPr bwMode="auto">
          <a:xfrm flipV="1">
            <a:off x="9105900" y="3840163"/>
            <a:ext cx="2460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8" name="AutoShape 18"/>
          <p:cNvCxnSpPr>
            <a:cxnSpLocks noChangeShapeType="1"/>
            <a:stCxn id="27661" idx="0"/>
            <a:endCxn id="27658" idx="5"/>
          </p:cNvCxnSpPr>
          <p:nvPr/>
        </p:nvCxnSpPr>
        <p:spPr bwMode="auto">
          <a:xfrm flipH="1" flipV="1">
            <a:off x="8097838" y="4449763"/>
            <a:ext cx="246063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9" name="AutoShape 19"/>
          <p:cNvCxnSpPr>
            <a:cxnSpLocks noChangeShapeType="1"/>
            <a:stCxn id="27660" idx="0"/>
            <a:endCxn id="27658" idx="3"/>
          </p:cNvCxnSpPr>
          <p:nvPr/>
        </p:nvCxnSpPr>
        <p:spPr bwMode="auto">
          <a:xfrm flipV="1">
            <a:off x="7581900" y="4449763"/>
            <a:ext cx="246063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0" name="AutoShape 20"/>
          <p:cNvCxnSpPr>
            <a:cxnSpLocks noChangeShapeType="1"/>
            <a:stCxn id="27659" idx="0"/>
            <a:endCxn id="27657" idx="3"/>
          </p:cNvCxnSpPr>
          <p:nvPr/>
        </p:nvCxnSpPr>
        <p:spPr bwMode="auto">
          <a:xfrm flipV="1">
            <a:off x="6819900" y="3840163"/>
            <a:ext cx="2460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1" name="AutoShape 21"/>
          <p:cNvCxnSpPr>
            <a:cxnSpLocks noChangeShapeType="1"/>
            <a:stCxn id="27658" idx="1"/>
            <a:endCxn id="27657" idx="5"/>
          </p:cNvCxnSpPr>
          <p:nvPr/>
        </p:nvCxnSpPr>
        <p:spPr bwMode="auto">
          <a:xfrm flipH="1" flipV="1">
            <a:off x="7335838" y="38401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54" name="Text Box 24"/>
          <p:cNvSpPr txBox="1">
            <a:spLocks noChangeArrowheads="1"/>
          </p:cNvSpPr>
          <p:nvPr/>
        </p:nvSpPr>
        <p:spPr bwMode="auto">
          <a:xfrm>
            <a:off x="2895600" y="5486401"/>
            <a:ext cx="70104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lv-LV" sz="2400" dirty="0" smtClean="0"/>
              <a:t>The example shows this arithmetic expression:</a:t>
            </a:r>
            <a:endParaRPr lang="lv-LV" altLang="lv-LV" sz="2400" dirty="0"/>
          </a:p>
          <a:p>
            <a:pPr eaLnBrk="1" hangingPunct="1">
              <a:buFontTx/>
              <a:buNone/>
            </a:pPr>
            <a:r>
              <a:rPr lang="en-US" altLang="lv-LV" sz="2400" dirty="0">
                <a:latin typeface="Lucida Console" panose="020B0609040504020204" pitchFamily="49" charset="0"/>
              </a:rPr>
              <a:t> (2 </a:t>
            </a:r>
            <a:r>
              <a:rPr lang="lv-LV" altLang="lv-LV" sz="2400" dirty="0">
                <a:latin typeface="Lucida Console" panose="020B0609040504020204" pitchFamily="49" charset="0"/>
              </a:rPr>
              <a:t>*</a:t>
            </a:r>
            <a:r>
              <a:rPr lang="en-US" altLang="lv-LV" sz="2400" dirty="0">
                <a:latin typeface="Lucida Console" panose="020B0609040504020204" pitchFamily="49" charset="0"/>
              </a:rPr>
              <a:t> (a - 1) + (3 </a:t>
            </a:r>
            <a:r>
              <a:rPr lang="lv-LV" altLang="lv-LV" sz="2400" dirty="0">
                <a:latin typeface="Lucida Console" panose="020B0609040504020204" pitchFamily="49" charset="0"/>
              </a:rPr>
              <a:t>*</a:t>
            </a:r>
            <a:r>
              <a:rPr lang="en-US" altLang="lv-LV" sz="2400" dirty="0">
                <a:latin typeface="Lucida Console" panose="020B0609040504020204" pitchFamily="49" charset="0"/>
              </a:rPr>
              <a:t> b))</a:t>
            </a:r>
            <a:endParaRPr lang="lv-LV" altLang="lv-LV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28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DFS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Depth-First Traversal</a:t>
            </a:r>
          </a:p>
          <a:p>
            <a:pPr lvl="1"/>
            <a:r>
              <a:rPr lang="en-US" dirty="0" smtClean="0"/>
              <a:t>Depth-first traversal proceeds by following left- (or right-) hand branches as far as possible</a:t>
            </a:r>
          </a:p>
          <a:p>
            <a:pPr lvl="1"/>
            <a:r>
              <a:rPr lang="en-US" dirty="0" smtClean="0"/>
              <a:t>The algorithm then backtracks to the most recent fork and takes the right- (or left-) hand branch to the next node</a:t>
            </a:r>
          </a:p>
          <a:p>
            <a:pPr lvl="1"/>
            <a:r>
              <a:rPr lang="en-US" dirty="0" smtClean="0"/>
              <a:t>It then follows branches to the left (or right) again as far as possible</a:t>
            </a:r>
          </a:p>
          <a:p>
            <a:pPr lvl="1"/>
            <a:r>
              <a:rPr lang="en-US" dirty="0" smtClean="0"/>
              <a:t>This process continues until all nodes have been visited</a:t>
            </a:r>
          </a:p>
          <a:p>
            <a:pPr lvl="1"/>
            <a:r>
              <a:rPr lang="en-US" dirty="0" smtClean="0"/>
              <a:t>While this process is straightforward, it doesn’t indicate at what point the nodes are visited; there are variations that can be used</a:t>
            </a:r>
          </a:p>
          <a:p>
            <a:pPr lvl="1"/>
            <a:r>
              <a:rPr lang="en-US" dirty="0" smtClean="0"/>
              <a:t>We are interested in three activities: traversing to the left, traversing to the right, and visiting a node</a:t>
            </a:r>
          </a:p>
          <a:p>
            <a:pPr lvl="2"/>
            <a:r>
              <a:rPr lang="en-US" dirty="0" smtClean="0"/>
              <a:t>These activities are labeled L, R, and V, for ease of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4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 – Recursive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</a:t>
            </a:r>
            <a:r>
              <a:rPr lang="en-US" dirty="0" err="1" smtClean="0"/>
              <a:t>Inorder</a:t>
            </a:r>
            <a:r>
              <a:rPr lang="en-US" dirty="0" smtClean="0"/>
              <a:t> traversal via recursive calls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23827"/>
            <a:ext cx="4648200" cy="24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2514600"/>
            <a:ext cx="51530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11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 – Explicit Stack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 of Preorder and </a:t>
            </a:r>
            <a:r>
              <a:rPr lang="en-US" dirty="0" err="1" smtClean="0"/>
              <a:t>Postorder</a:t>
            </a:r>
            <a:r>
              <a:rPr lang="en-US" dirty="0" smtClean="0"/>
              <a:t> traversals (both need Stack data structure)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546735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95625"/>
            <a:ext cx="417195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53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 – Threaded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Stackless Depth-First Traversal: Threaded Trees (</a:t>
            </a:r>
            <a:r>
              <a:rPr lang="en-US" dirty="0" err="1" smtClean="0"/>
              <a:t>inorder</a:t>
            </a:r>
            <a:r>
              <a:rPr lang="en-US" dirty="0" smtClean="0"/>
              <a:t> traversal order pointers between nodes).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04" y="2917372"/>
            <a:ext cx="911830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9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Traversal needs a Queue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5" y="1560468"/>
            <a:ext cx="8064138" cy="506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55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Traversal Example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20"/>
          <a:stretch/>
        </p:blipFill>
        <p:spPr bwMode="auto">
          <a:xfrm>
            <a:off x="1422400" y="1752600"/>
            <a:ext cx="970408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02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An example of a tree traversal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lv-LV" dirty="0" smtClean="0"/>
              <a:t>Every arithmetic expression can be expressed as a tree.</a:t>
            </a:r>
          </a:p>
          <a:p>
            <a:pPr eaLnBrk="1" hangingPunct="1"/>
            <a:r>
              <a:rPr lang="en-US" altLang="lv-LV" dirty="0" smtClean="0"/>
              <a:t>Arithmetic expression can be computed with </a:t>
            </a:r>
            <a:r>
              <a:rPr lang="lv-LV" altLang="lv-LV" i="1" dirty="0" smtClean="0"/>
              <a:t>Evaluate.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3048000"/>
          </a:xfrm>
          <a:ln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lv-LV" altLang="lv-LV" sz="2400" b="1" dirty="0"/>
              <a:t>function </a:t>
            </a:r>
            <a:r>
              <a:rPr lang="lv-LV" altLang="lv-LV" sz="2400" i="1" dirty="0"/>
              <a:t>Evaluate</a:t>
            </a:r>
            <a:r>
              <a:rPr lang="lv-LV" altLang="lv-LV" sz="2400" dirty="0"/>
              <a:t>(</a:t>
            </a:r>
            <a:r>
              <a:rPr lang="lv-LV" altLang="lv-LV" sz="2400" b="1" dirty="0"/>
              <a:t>pointer</a:t>
            </a:r>
            <a:r>
              <a:rPr lang="lv-LV" altLang="lv-LV" sz="2400" dirty="0"/>
              <a:t> P)</a:t>
            </a:r>
            <a:r>
              <a:rPr lang="lv-LV" altLang="lv-LV" sz="2400" b="1" dirty="0"/>
              <a:t>: integer</a:t>
            </a:r>
            <a:endParaRPr lang="lv-LV" altLang="lv-LV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lv-LV" altLang="lv-LV" sz="2400" dirty="0"/>
              <a:t>	</a:t>
            </a:r>
            <a:r>
              <a:rPr lang="lv-LV" altLang="lv-LV" sz="2400" b="1" dirty="0"/>
              <a:t>if</a:t>
            </a:r>
            <a:r>
              <a:rPr lang="lv-LV" altLang="lv-LV" sz="2400" i="1" dirty="0"/>
              <a:t> IsLeaf</a:t>
            </a:r>
            <a:r>
              <a:rPr lang="lv-LV" altLang="lv-LV" sz="2400" dirty="0"/>
              <a:t>(P) </a:t>
            </a:r>
            <a:r>
              <a:rPr lang="lv-LV" altLang="lv-LV" sz="2400" b="1" dirty="0"/>
              <a:t> then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lv-LV" altLang="lv-LV" sz="2400" b="1" dirty="0"/>
              <a:t>return</a:t>
            </a:r>
            <a:r>
              <a:rPr lang="lv-LV" altLang="lv-LV" sz="2400" dirty="0"/>
              <a:t> Label(P)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lv-LV" altLang="lv-LV" sz="2400" dirty="0"/>
              <a:t>	</a:t>
            </a:r>
            <a:r>
              <a:rPr lang="lv-LV" altLang="lv-LV" sz="2400" b="1" dirty="0"/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lv-LV" altLang="lv-LV" sz="2400" b="1" dirty="0"/>
              <a:t>		</a:t>
            </a:r>
            <a:r>
              <a:rPr lang="lv-LV" altLang="lv-LV" sz="2400" dirty="0" smtClean="0"/>
              <a:t>x</a:t>
            </a:r>
            <a:r>
              <a:rPr lang="en-US" altLang="lv-LV" sz="2400" dirty="0"/>
              <a:t>L</a:t>
            </a:r>
            <a:r>
              <a:rPr lang="lv-LV" altLang="lv-LV" sz="2400" dirty="0" smtClean="0"/>
              <a:t> </a:t>
            </a:r>
            <a:r>
              <a:rPr lang="lv-LV" altLang="lv-LV" sz="2400" dirty="0"/>
              <a:t>= E</a:t>
            </a:r>
            <a:r>
              <a:rPr lang="lv-LV" altLang="lv-LV" sz="2400" i="1" dirty="0"/>
              <a:t>valuate</a:t>
            </a:r>
            <a:r>
              <a:rPr lang="lv-LV" altLang="lv-LV" sz="2400" dirty="0"/>
              <a:t>(</a:t>
            </a:r>
            <a:r>
              <a:rPr lang="lv-LV" altLang="lv-LV" sz="2400" i="1" dirty="0"/>
              <a:t>LeftChild</a:t>
            </a:r>
            <a:r>
              <a:rPr lang="lv-LV" altLang="lv-LV" sz="2400" dirty="0"/>
              <a:t>(P))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lv-LV" altLang="lv-LV" sz="2400" i="1" dirty="0"/>
              <a:t>		</a:t>
            </a:r>
            <a:r>
              <a:rPr lang="lv-LV" altLang="lv-LV" sz="2400" dirty="0" smtClean="0"/>
              <a:t>x</a:t>
            </a:r>
            <a:r>
              <a:rPr lang="en-US" altLang="lv-LV" sz="2400" dirty="0" smtClean="0"/>
              <a:t>R</a:t>
            </a:r>
            <a:r>
              <a:rPr lang="lv-LV" altLang="lv-LV" sz="2400" dirty="0" smtClean="0"/>
              <a:t> </a:t>
            </a:r>
            <a:r>
              <a:rPr lang="lv-LV" altLang="lv-LV" sz="2400" dirty="0"/>
              <a:t>= E</a:t>
            </a:r>
            <a:r>
              <a:rPr lang="lv-LV" altLang="lv-LV" sz="2400" i="1" dirty="0"/>
              <a:t>valuate</a:t>
            </a:r>
            <a:r>
              <a:rPr lang="lv-LV" altLang="lv-LV" sz="2400" dirty="0"/>
              <a:t>(</a:t>
            </a:r>
            <a:r>
              <a:rPr lang="lv-LV" altLang="lv-LV" sz="2400" i="1" dirty="0"/>
              <a:t>RightChild</a:t>
            </a:r>
            <a:r>
              <a:rPr lang="lv-LV" altLang="lv-LV" sz="2400" dirty="0"/>
              <a:t>(P))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lv-LV" altLang="lv-LV" sz="2400" i="1" dirty="0"/>
              <a:t>		op </a:t>
            </a:r>
            <a:r>
              <a:rPr lang="lv-LV" altLang="lv-LV" sz="2400" dirty="0"/>
              <a:t>= Label(P)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lv-LV" altLang="lv-LV" sz="2400" i="1" dirty="0"/>
              <a:t>		</a:t>
            </a:r>
            <a:r>
              <a:rPr lang="lv-LV" altLang="lv-LV" sz="2400" b="1" dirty="0"/>
              <a:t>return</a:t>
            </a:r>
            <a:r>
              <a:rPr lang="lv-LV" altLang="lv-LV" sz="2400" dirty="0"/>
              <a:t> </a:t>
            </a:r>
            <a:r>
              <a:rPr lang="lv-LV" altLang="lv-LV" sz="2400" i="1" dirty="0"/>
              <a:t>ApplyOp</a:t>
            </a:r>
            <a:r>
              <a:rPr lang="lv-LV" altLang="lv-LV" sz="2400" dirty="0"/>
              <a:t>(op, </a:t>
            </a:r>
            <a:r>
              <a:rPr lang="lv-LV" altLang="lv-LV" sz="2400" dirty="0" smtClean="0"/>
              <a:t>x</a:t>
            </a:r>
            <a:r>
              <a:rPr lang="en-US" altLang="lv-LV" sz="2400" dirty="0" smtClean="0"/>
              <a:t>L</a:t>
            </a:r>
            <a:r>
              <a:rPr lang="lv-LV" altLang="lv-LV" sz="2400" dirty="0" smtClean="0"/>
              <a:t>, x</a:t>
            </a:r>
            <a:r>
              <a:rPr lang="en-US" altLang="lv-LV" sz="2400" dirty="0" smtClean="0"/>
              <a:t>R</a:t>
            </a:r>
            <a:r>
              <a:rPr lang="lv-LV" altLang="lv-LV" sz="2400" dirty="0" smtClean="0"/>
              <a:t>)</a:t>
            </a:r>
            <a:endParaRPr lang="lv-LV" altLang="lv-LV" sz="2400" dirty="0"/>
          </a:p>
          <a:p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247309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lv-LV" dirty="0" smtClean="0"/>
              <a:t>Evaluating Postfix Expression</a:t>
            </a:r>
            <a:endParaRPr lang="lv-LV" altLang="lv-LV" dirty="0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lv-LV" b="1" dirty="0" smtClean="0"/>
              <a:t>function</a:t>
            </a:r>
            <a:r>
              <a:rPr lang="lv-LV" altLang="lv-LV" dirty="0" smtClean="0"/>
              <a:t> </a:t>
            </a:r>
            <a:r>
              <a:rPr lang="lv-LV" altLang="lv-LV" i="1" dirty="0"/>
              <a:t>PostorderEvaluate</a:t>
            </a:r>
            <a:r>
              <a:rPr lang="lv-LV" altLang="lv-LV" dirty="0"/>
              <a:t>(E </a:t>
            </a:r>
            <a:r>
              <a:rPr lang="lv-LV" altLang="lv-LV" b="1" dirty="0"/>
              <a:t>array</a:t>
            </a:r>
            <a:r>
              <a:rPr lang="lv-LV" altLang="lv-LV" dirty="0"/>
              <a:t>[1..n])</a:t>
            </a:r>
            <a:r>
              <a:rPr lang="lv-LV" altLang="lv-LV" b="1" dirty="0"/>
              <a:t>: integer</a:t>
            </a:r>
            <a:endParaRPr lang="lv-LV" altLang="lv-LV" dirty="0"/>
          </a:p>
          <a:p>
            <a:pPr eaLnBrk="1" hangingPunct="1">
              <a:buFontTx/>
              <a:buNone/>
            </a:pPr>
            <a:r>
              <a:rPr lang="lv-LV" altLang="lv-LV" dirty="0"/>
              <a:t>	</a:t>
            </a:r>
            <a:r>
              <a:rPr lang="en-US" altLang="lv-LV" dirty="0" smtClean="0"/>
              <a:t>stack = </a:t>
            </a:r>
            <a:r>
              <a:rPr lang="en-US" altLang="lv-LV" dirty="0" err="1" smtClean="0"/>
              <a:t>emptyStack</a:t>
            </a:r>
            <a:r>
              <a:rPr lang="en-US" altLang="lv-LV" dirty="0" smtClean="0"/>
              <a:t>()</a:t>
            </a:r>
          </a:p>
          <a:p>
            <a:pPr eaLnBrk="1" hangingPunct="1">
              <a:buFontTx/>
              <a:buNone/>
            </a:pPr>
            <a:r>
              <a:rPr lang="en-US" altLang="lv-LV" b="1" dirty="0" smtClean="0"/>
              <a:t>	</a:t>
            </a:r>
            <a:r>
              <a:rPr lang="lv-LV" altLang="lv-LV" b="1" dirty="0" smtClean="0"/>
              <a:t>for </a:t>
            </a:r>
            <a:r>
              <a:rPr lang="lv-LV" altLang="lv-LV" dirty="0"/>
              <a:t>i</a:t>
            </a:r>
            <a:r>
              <a:rPr lang="lv-LV" altLang="lv-LV" b="1" dirty="0"/>
              <a:t> from </a:t>
            </a:r>
            <a:r>
              <a:rPr lang="lv-LV" altLang="lv-LV" dirty="0"/>
              <a:t>1 </a:t>
            </a:r>
            <a:r>
              <a:rPr lang="lv-LV" altLang="lv-LV" b="1" dirty="0"/>
              <a:t>to </a:t>
            </a:r>
            <a:r>
              <a:rPr lang="lv-LV" altLang="lv-LV" dirty="0"/>
              <a:t>n</a:t>
            </a:r>
            <a:r>
              <a:rPr lang="lv-LV" altLang="lv-LV" b="1" dirty="0"/>
              <a:t> do</a:t>
            </a:r>
          </a:p>
          <a:p>
            <a:pPr eaLnBrk="1" hangingPunct="1">
              <a:buFontTx/>
              <a:buNone/>
            </a:pPr>
            <a:r>
              <a:rPr lang="lv-LV" altLang="lv-LV" b="1" dirty="0"/>
              <a:t>		if </a:t>
            </a:r>
            <a:r>
              <a:rPr lang="en-US" altLang="lv-LV" b="1" dirty="0" smtClean="0"/>
              <a:t> </a:t>
            </a:r>
            <a:r>
              <a:rPr lang="en-US" altLang="lv-LV" i="1" dirty="0" err="1" smtClean="0"/>
              <a:t>isNumber</a:t>
            </a:r>
            <a:r>
              <a:rPr lang="en-US" altLang="lv-LV" b="1" i="1" dirty="0" smtClean="0"/>
              <a:t>(</a:t>
            </a:r>
            <a:r>
              <a:rPr lang="lv-LV" altLang="lv-LV" dirty="0" smtClean="0"/>
              <a:t>E[i]</a:t>
            </a:r>
            <a:r>
              <a:rPr lang="en-US" altLang="lv-LV" dirty="0" smtClean="0"/>
              <a:t>)</a:t>
            </a:r>
            <a:r>
              <a:rPr lang="lv-LV" altLang="lv-LV" dirty="0" smtClean="0"/>
              <a:t> </a:t>
            </a:r>
            <a:r>
              <a:rPr lang="lv-LV" altLang="lv-LV" b="1" dirty="0" smtClean="0"/>
              <a:t>then</a:t>
            </a:r>
            <a:r>
              <a:rPr lang="en-US" altLang="lv-LV" b="1" dirty="0" smtClean="0"/>
              <a:t>:</a:t>
            </a:r>
            <a:endParaRPr lang="lv-LV" altLang="lv-LV" b="1" dirty="0"/>
          </a:p>
          <a:p>
            <a:pPr lvl="2" eaLnBrk="1" hangingPunct="1">
              <a:buFontTx/>
              <a:buNone/>
            </a:pPr>
            <a:r>
              <a:rPr lang="lv-LV" altLang="lv-LV" dirty="0" smtClean="0"/>
              <a:t>	</a:t>
            </a:r>
            <a:r>
              <a:rPr lang="en-US" altLang="lv-LV" dirty="0" err="1" smtClean="0"/>
              <a:t>stack.push</a:t>
            </a:r>
            <a:r>
              <a:rPr lang="en-US" altLang="lv-LV" dirty="0" smtClean="0"/>
              <a:t>(E[</a:t>
            </a:r>
            <a:r>
              <a:rPr lang="en-US" altLang="lv-LV" dirty="0" err="1" smtClean="0"/>
              <a:t>i</a:t>
            </a:r>
            <a:r>
              <a:rPr lang="en-US" altLang="lv-LV" dirty="0" smtClean="0"/>
              <a:t>])</a:t>
            </a:r>
            <a:endParaRPr lang="lv-LV" altLang="lv-LV" dirty="0" smtClean="0"/>
          </a:p>
          <a:p>
            <a:pPr eaLnBrk="1" hangingPunct="1">
              <a:buFontTx/>
              <a:buNone/>
            </a:pPr>
            <a:r>
              <a:rPr lang="lv-LV" altLang="lv-LV" dirty="0"/>
              <a:t>		</a:t>
            </a:r>
            <a:r>
              <a:rPr lang="lv-LV" altLang="lv-LV" b="1" dirty="0" smtClean="0"/>
              <a:t>else</a:t>
            </a:r>
            <a:r>
              <a:rPr lang="en-US" altLang="lv-LV" b="1" dirty="0" smtClean="0"/>
              <a:t>:</a:t>
            </a:r>
            <a:endParaRPr lang="lv-LV" altLang="lv-LV" b="1" dirty="0"/>
          </a:p>
          <a:p>
            <a:pPr eaLnBrk="1" hangingPunct="1">
              <a:buFontTx/>
              <a:buNone/>
            </a:pPr>
            <a:r>
              <a:rPr lang="lv-LV" altLang="lv-LV" dirty="0"/>
              <a:t>		  </a:t>
            </a:r>
            <a:r>
              <a:rPr lang="en-US" altLang="lv-LV" dirty="0" smtClean="0"/>
              <a:t> x1 = </a:t>
            </a:r>
            <a:r>
              <a:rPr lang="en-US" altLang="lv-LV" dirty="0" err="1" smtClean="0"/>
              <a:t>stack.pop</a:t>
            </a:r>
            <a:r>
              <a:rPr lang="en-US" altLang="lv-LV" dirty="0" smtClean="0"/>
              <a:t>()</a:t>
            </a:r>
          </a:p>
          <a:p>
            <a:pPr eaLnBrk="1" hangingPunct="1">
              <a:buFontTx/>
              <a:buNone/>
            </a:pPr>
            <a:r>
              <a:rPr lang="en-US" altLang="lv-LV" dirty="0"/>
              <a:t> </a:t>
            </a:r>
            <a:r>
              <a:rPr lang="en-US" altLang="lv-LV" dirty="0" smtClean="0"/>
              <a:t>              x2 = </a:t>
            </a:r>
            <a:r>
              <a:rPr lang="en-US" altLang="lv-LV" dirty="0" err="1" smtClean="0"/>
              <a:t>stack.pop</a:t>
            </a:r>
            <a:r>
              <a:rPr lang="en-US" altLang="lv-LV" dirty="0" smtClean="0"/>
              <a:t>()</a:t>
            </a:r>
            <a:endParaRPr lang="lv-LV" altLang="lv-LV" dirty="0"/>
          </a:p>
          <a:p>
            <a:pPr eaLnBrk="1" hangingPunct="1">
              <a:buFontTx/>
              <a:buNone/>
            </a:pPr>
            <a:r>
              <a:rPr lang="lv-LV" altLang="lv-LV" dirty="0"/>
              <a:t>		  </a:t>
            </a:r>
            <a:r>
              <a:rPr lang="en-US" altLang="lv-LV" dirty="0" smtClean="0"/>
              <a:t> res = </a:t>
            </a:r>
            <a:r>
              <a:rPr lang="lv-LV" altLang="lv-LV" i="1" dirty="0" smtClean="0"/>
              <a:t>ApplyOp</a:t>
            </a:r>
            <a:r>
              <a:rPr lang="lv-LV" altLang="lv-LV" dirty="0" smtClean="0"/>
              <a:t>(</a:t>
            </a:r>
            <a:r>
              <a:rPr lang="en-US" altLang="lv-LV" dirty="0" smtClean="0"/>
              <a:t>E[</a:t>
            </a:r>
            <a:r>
              <a:rPr lang="en-US" altLang="lv-LV" dirty="0" err="1" smtClean="0"/>
              <a:t>i</a:t>
            </a:r>
            <a:r>
              <a:rPr lang="en-US" altLang="lv-LV" dirty="0" smtClean="0"/>
              <a:t>]</a:t>
            </a:r>
            <a:r>
              <a:rPr lang="lv-LV" altLang="lv-LV" dirty="0" smtClean="0"/>
              <a:t>, x</a:t>
            </a:r>
            <a:r>
              <a:rPr lang="en-US" altLang="lv-LV" dirty="0" smtClean="0"/>
              <a:t>1</a:t>
            </a:r>
            <a:r>
              <a:rPr lang="lv-LV" altLang="lv-LV" dirty="0" smtClean="0"/>
              <a:t>, x</a:t>
            </a:r>
            <a:r>
              <a:rPr lang="en-US" altLang="lv-LV" dirty="0" smtClean="0"/>
              <a:t>2</a:t>
            </a:r>
            <a:r>
              <a:rPr lang="lv-LV" altLang="lv-LV" dirty="0" smtClean="0"/>
              <a:t>)</a:t>
            </a:r>
            <a:endParaRPr lang="en-US" altLang="lv-LV" dirty="0"/>
          </a:p>
          <a:p>
            <a:pPr eaLnBrk="1" hangingPunct="1">
              <a:buFontTx/>
              <a:buNone/>
            </a:pPr>
            <a:r>
              <a:rPr lang="en-US" altLang="lv-LV" dirty="0" smtClean="0"/>
              <a:t>               </a:t>
            </a:r>
            <a:r>
              <a:rPr lang="en-US" altLang="lv-LV" dirty="0" err="1" smtClean="0"/>
              <a:t>stack.push</a:t>
            </a:r>
            <a:r>
              <a:rPr lang="en-US" altLang="lv-LV" dirty="0" smtClean="0"/>
              <a:t>(res)</a:t>
            </a:r>
            <a:endParaRPr lang="lv-LV" altLang="lv-LV" dirty="0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9829800" y="18288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>
                <a:latin typeface="Symbol" panose="05050102010706020507" pitchFamily="18" charset="2"/>
              </a:rPr>
              <a:t>+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0591800" y="24384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 dirty="0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8305800" y="24384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endParaRPr lang="en-US" altLang="lv-LV" sz="2400">
              <a:latin typeface="Symbol" panose="05050102010706020507" pitchFamily="18" charset="2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9067800" y="304800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>
                <a:latin typeface="Symbol" panose="05050102010706020507" pitchFamily="18" charset="2"/>
              </a:rPr>
              <a:t>-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924800" y="30480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8686800" y="37338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 dirty="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448800" y="37338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0210800" y="30480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0972800" y="3048000"/>
            <a:ext cx="381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 dirty="0">
                <a:latin typeface="Tahoma" panose="020B0604030504040204" pitchFamily="34" charset="0"/>
              </a:rPr>
              <a:t>4</a:t>
            </a:r>
          </a:p>
        </p:txBody>
      </p:sp>
      <p:cxnSp>
        <p:nvCxnSpPr>
          <p:cNvPr id="16" name="AutoShape 16"/>
          <p:cNvCxnSpPr>
            <a:cxnSpLocks noChangeShapeType="1"/>
            <a:stCxn id="7" idx="3"/>
            <a:endCxn id="9" idx="7"/>
          </p:cNvCxnSpPr>
          <p:nvPr/>
        </p:nvCxnSpPr>
        <p:spPr bwMode="auto">
          <a:xfrm flipH="1">
            <a:off x="8631238" y="2163763"/>
            <a:ext cx="1254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7"/>
          <p:cNvCxnSpPr>
            <a:cxnSpLocks noChangeShapeType="1"/>
            <a:stCxn id="8" idx="1"/>
            <a:endCxn id="7" idx="5"/>
          </p:cNvCxnSpPr>
          <p:nvPr/>
        </p:nvCxnSpPr>
        <p:spPr bwMode="auto">
          <a:xfrm flipH="1" flipV="1">
            <a:off x="10155238" y="21637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8"/>
          <p:cNvCxnSpPr>
            <a:cxnSpLocks noChangeShapeType="1"/>
            <a:stCxn id="15" idx="0"/>
            <a:endCxn id="8" idx="5"/>
          </p:cNvCxnSpPr>
          <p:nvPr/>
        </p:nvCxnSpPr>
        <p:spPr bwMode="auto">
          <a:xfrm flipH="1" flipV="1">
            <a:off x="10917238" y="2773363"/>
            <a:ext cx="2460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9"/>
          <p:cNvCxnSpPr>
            <a:cxnSpLocks noChangeShapeType="1"/>
            <a:stCxn id="14" idx="0"/>
            <a:endCxn id="8" idx="3"/>
          </p:cNvCxnSpPr>
          <p:nvPr/>
        </p:nvCxnSpPr>
        <p:spPr bwMode="auto">
          <a:xfrm flipV="1">
            <a:off x="10401300" y="2773363"/>
            <a:ext cx="2460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20"/>
          <p:cNvCxnSpPr>
            <a:cxnSpLocks noChangeShapeType="1"/>
            <a:stCxn id="13" idx="0"/>
            <a:endCxn id="10" idx="5"/>
          </p:cNvCxnSpPr>
          <p:nvPr/>
        </p:nvCxnSpPr>
        <p:spPr bwMode="auto">
          <a:xfrm flipH="1" flipV="1">
            <a:off x="9393238" y="3382963"/>
            <a:ext cx="246063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12" idx="0"/>
            <a:endCxn id="10" idx="3"/>
          </p:cNvCxnSpPr>
          <p:nvPr/>
        </p:nvCxnSpPr>
        <p:spPr bwMode="auto">
          <a:xfrm flipV="1">
            <a:off x="8877300" y="3382963"/>
            <a:ext cx="246063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11" idx="0"/>
            <a:endCxn id="9" idx="3"/>
          </p:cNvCxnSpPr>
          <p:nvPr/>
        </p:nvCxnSpPr>
        <p:spPr bwMode="auto">
          <a:xfrm flipV="1">
            <a:off x="8115300" y="2773363"/>
            <a:ext cx="2460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3"/>
          <p:cNvCxnSpPr>
            <a:cxnSpLocks noChangeShapeType="1"/>
            <a:stCxn id="10" idx="1"/>
            <a:endCxn id="9" idx="5"/>
          </p:cNvCxnSpPr>
          <p:nvPr/>
        </p:nvCxnSpPr>
        <p:spPr bwMode="auto">
          <a:xfrm flipH="1" flipV="1">
            <a:off x="8631238" y="27733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959599" y="5105400"/>
          <a:ext cx="4902201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4689">
                  <a:extLst>
                    <a:ext uri="{9D8B030D-6E8A-4147-A177-3AD203B41FA5}">
                      <a16:colId xmlns:a16="http://schemas.microsoft.com/office/drawing/2014/main" val="1978180867"/>
                    </a:ext>
                  </a:extLst>
                </a:gridCol>
                <a:gridCol w="544689">
                  <a:extLst>
                    <a:ext uri="{9D8B030D-6E8A-4147-A177-3AD203B41FA5}">
                      <a16:colId xmlns:a16="http://schemas.microsoft.com/office/drawing/2014/main" val="452637732"/>
                    </a:ext>
                  </a:extLst>
                </a:gridCol>
                <a:gridCol w="544689">
                  <a:extLst>
                    <a:ext uri="{9D8B030D-6E8A-4147-A177-3AD203B41FA5}">
                      <a16:colId xmlns:a16="http://schemas.microsoft.com/office/drawing/2014/main" val="4175252185"/>
                    </a:ext>
                  </a:extLst>
                </a:gridCol>
                <a:gridCol w="544689">
                  <a:extLst>
                    <a:ext uri="{9D8B030D-6E8A-4147-A177-3AD203B41FA5}">
                      <a16:colId xmlns:a16="http://schemas.microsoft.com/office/drawing/2014/main" val="4236788539"/>
                    </a:ext>
                  </a:extLst>
                </a:gridCol>
                <a:gridCol w="544689">
                  <a:extLst>
                    <a:ext uri="{9D8B030D-6E8A-4147-A177-3AD203B41FA5}">
                      <a16:colId xmlns:a16="http://schemas.microsoft.com/office/drawing/2014/main" val="1616048841"/>
                    </a:ext>
                  </a:extLst>
                </a:gridCol>
                <a:gridCol w="544689">
                  <a:extLst>
                    <a:ext uri="{9D8B030D-6E8A-4147-A177-3AD203B41FA5}">
                      <a16:colId xmlns:a16="http://schemas.microsoft.com/office/drawing/2014/main" val="3731934521"/>
                    </a:ext>
                  </a:extLst>
                </a:gridCol>
                <a:gridCol w="544689">
                  <a:extLst>
                    <a:ext uri="{9D8B030D-6E8A-4147-A177-3AD203B41FA5}">
                      <a16:colId xmlns:a16="http://schemas.microsoft.com/office/drawing/2014/main" val="3062006631"/>
                    </a:ext>
                  </a:extLst>
                </a:gridCol>
                <a:gridCol w="544689">
                  <a:extLst>
                    <a:ext uri="{9D8B030D-6E8A-4147-A177-3AD203B41FA5}">
                      <a16:colId xmlns:a16="http://schemas.microsoft.com/office/drawing/2014/main" val="517614957"/>
                    </a:ext>
                  </a:extLst>
                </a:gridCol>
                <a:gridCol w="544689">
                  <a:extLst>
                    <a:ext uri="{9D8B030D-6E8A-4147-A177-3AD203B41FA5}">
                      <a16:colId xmlns:a16="http://schemas.microsoft.com/office/drawing/2014/main" val="2552999264"/>
                    </a:ext>
                  </a:extLst>
                </a:gridCol>
              </a:tblGrid>
              <a:tr h="446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-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*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*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+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9805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3395" y="4607868"/>
                <a:ext cx="1351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lv-LV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95" y="4607868"/>
                <a:ext cx="1351267" cy="523220"/>
              </a:xfrm>
              <a:prstGeom prst="rect">
                <a:avLst/>
              </a:prstGeom>
              <a:blipFill>
                <a:blip r:embed="rId3"/>
                <a:stretch>
                  <a:fillRect l="-9009" t="-12791" b="-3139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6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Polish Notation and Expression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i="1" dirty="0"/>
              <a:t>Polish notation</a:t>
            </a:r>
            <a:r>
              <a:rPr lang="en-US" sz="2400" i="1" dirty="0"/>
              <a:t>,</a:t>
            </a:r>
            <a:r>
              <a:rPr lang="en-US" sz="2400" dirty="0"/>
              <a:t> developed by Jan </a:t>
            </a:r>
            <a:r>
              <a:rPr lang="en-US" sz="2400" dirty="0" err="1"/>
              <a:t>Lukasiewicz</a:t>
            </a:r>
            <a:r>
              <a:rPr lang="en-US" sz="2400" dirty="0"/>
              <a:t> in the 1920s, is a special notation for symbolic logic that allows us to eliminate all parentheses from formulas</a:t>
            </a:r>
          </a:p>
          <a:p>
            <a:r>
              <a:rPr lang="en-US" sz="2400" dirty="0"/>
              <a:t>For the sake of </a:t>
            </a:r>
            <a:r>
              <a:rPr lang="en-US" sz="2400" dirty="0" smtClean="0"/>
              <a:t>readability we use parentheses. </a:t>
            </a:r>
            <a:r>
              <a:rPr lang="en-US" sz="2400" dirty="0"/>
              <a:t>However, if we are only concerned with ambiguity, as in a compiler, we can omit </a:t>
            </a:r>
            <a:r>
              <a:rPr lang="en-US" sz="2400" dirty="0" smtClean="0"/>
              <a:t>most </a:t>
            </a:r>
            <a:r>
              <a:rPr lang="en-US" sz="2400" dirty="0"/>
              <a:t>extra </a:t>
            </a:r>
            <a:r>
              <a:rPr lang="en-US" sz="2400" dirty="0" smtClean="0"/>
              <a:t>symbols.</a:t>
            </a: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75" y="1825625"/>
            <a:ext cx="54387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36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Polish Notation and Expression Trees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no parentheses are used, but there is no ambiguity</a:t>
            </a:r>
          </a:p>
          <a:p>
            <a:r>
              <a:rPr lang="en-US" dirty="0" smtClean="0"/>
              <a:t>This structure can be retained even when the tree is linearized by traversing the tree and output the symbols based on the traversal order</a:t>
            </a:r>
          </a:p>
          <a:p>
            <a:r>
              <a:rPr lang="en-US" dirty="0" smtClean="0"/>
              <a:t>Notice that traversing using inorder produces the same expression (regardless of the tree), implying inorder isn’t useful to us</a:t>
            </a:r>
          </a:p>
          <a:p>
            <a:r>
              <a:rPr lang="en-US" dirty="0" smtClean="0"/>
              <a:t>The other two are however, so we can use them to create unambiguous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lv-LV" dirty="0" smtClean="0"/>
              <a:t>Tree Concepts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idx="1"/>
          </p:nvPr>
        </p:nvSpPr>
        <p:spPr>
          <a:xfrm>
            <a:off x="1422399" y="1752601"/>
            <a:ext cx="7283449" cy="4811712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lv-LV" dirty="0" smtClean="0"/>
              <a:t>Tree contains </a:t>
            </a:r>
            <a:r>
              <a:rPr lang="en-US" altLang="lv-LV" b="1" i="1" dirty="0" smtClean="0">
                <a:solidFill>
                  <a:srgbClr val="0070C0"/>
                </a:solidFill>
              </a:rPr>
              <a:t>nodes</a:t>
            </a:r>
            <a:r>
              <a:rPr lang="lv-LV" altLang="lv-LV" dirty="0" smtClean="0"/>
              <a:t> (</a:t>
            </a:r>
            <a:r>
              <a:rPr lang="en-US" altLang="lv-LV" dirty="0" smtClean="0"/>
              <a:t>a.k.a. </a:t>
            </a:r>
            <a:r>
              <a:rPr lang="en-US" altLang="lv-LV" i="1" dirty="0" smtClean="0">
                <a:solidFill>
                  <a:srgbClr val="0070C0"/>
                </a:solidFill>
              </a:rPr>
              <a:t>vertices</a:t>
            </a:r>
            <a:r>
              <a:rPr lang="lv-LV" altLang="lv-LV" dirty="0" smtClean="0"/>
              <a:t>) </a:t>
            </a:r>
            <a:r>
              <a:rPr lang="en-US" altLang="lv-LV" dirty="0" smtClean="0"/>
              <a:t>and </a:t>
            </a:r>
            <a:r>
              <a:rPr lang="en-US" altLang="lv-LV" b="1" i="1" dirty="0" smtClean="0">
                <a:solidFill>
                  <a:srgbClr val="0070C0"/>
                </a:solidFill>
              </a:rPr>
              <a:t>edges</a:t>
            </a:r>
            <a:r>
              <a:rPr lang="en-US" altLang="lv-LV" dirty="0" smtClean="0"/>
              <a:t>.</a:t>
            </a:r>
            <a:endParaRPr lang="en-US" altLang="lv-LV" i="1" dirty="0" smtClean="0">
              <a:solidFill>
                <a:srgbClr val="FF3300"/>
              </a:solidFill>
            </a:endParaRPr>
          </a:p>
          <a:p>
            <a:pPr marL="0" indent="0" eaLnBrk="1" hangingPunct="1">
              <a:buNone/>
            </a:pPr>
            <a:r>
              <a:rPr lang="en-US" altLang="lv-LV" b="1" dirty="0" smtClean="0"/>
              <a:t/>
            </a:r>
            <a:br>
              <a:rPr lang="en-US" altLang="lv-LV" b="1" dirty="0" smtClean="0"/>
            </a:br>
            <a:r>
              <a:rPr lang="en-US" altLang="lv-LV" b="1" dirty="0" smtClean="0"/>
              <a:t>Definition: </a:t>
            </a:r>
            <a:r>
              <a:rPr lang="en-US" altLang="lv-LV" dirty="0" smtClean="0"/>
              <a:t>A</a:t>
            </a:r>
            <a:r>
              <a:rPr lang="en-US" altLang="lv-LV" b="1" dirty="0" smtClean="0"/>
              <a:t> </a:t>
            </a:r>
            <a:r>
              <a:rPr lang="en-US" altLang="lv-LV" b="1" i="1" dirty="0" smtClean="0">
                <a:solidFill>
                  <a:srgbClr val="0070C0"/>
                </a:solidFill>
              </a:rPr>
              <a:t>tree</a:t>
            </a:r>
            <a:r>
              <a:rPr lang="en-US" altLang="lv-LV" dirty="0" smtClean="0"/>
              <a:t> is a connected graph with no loops.</a:t>
            </a:r>
          </a:p>
          <a:p>
            <a:pPr marL="0" indent="0" eaLnBrk="1" hangingPunct="1">
              <a:buNone/>
            </a:pPr>
            <a:r>
              <a:rPr lang="en-US" altLang="lv-LV" dirty="0" smtClean="0"/>
              <a:t>A </a:t>
            </a:r>
            <a:r>
              <a:rPr lang="en-US" altLang="lv-LV" i="1" dirty="0" smtClean="0">
                <a:solidFill>
                  <a:srgbClr val="0070C0"/>
                </a:solidFill>
              </a:rPr>
              <a:t>rooted tree </a:t>
            </a:r>
            <a:r>
              <a:rPr lang="en-US" altLang="lv-LV" dirty="0" smtClean="0"/>
              <a:t>is a tree with some </a:t>
            </a:r>
            <a:r>
              <a:rPr lang="en-US" altLang="lv-LV" i="1" dirty="0" smtClean="0">
                <a:solidFill>
                  <a:srgbClr val="0070C0"/>
                </a:solidFill>
              </a:rPr>
              <a:t>root node </a:t>
            </a:r>
            <a:r>
              <a:rPr lang="en-US" altLang="lv-LV" dirty="0" smtClean="0"/>
              <a:t>selected.</a:t>
            </a:r>
          </a:p>
          <a:p>
            <a:pPr marL="0" indent="0" eaLnBrk="1" hangingPunct="1">
              <a:buNone/>
            </a:pPr>
            <a:endParaRPr lang="en-US" altLang="lv-LV" dirty="0"/>
          </a:p>
          <a:p>
            <a:pPr marL="0" indent="0" eaLnBrk="1" hangingPunct="1">
              <a:buNone/>
            </a:pPr>
            <a:r>
              <a:rPr lang="en-US" altLang="lv-LV" dirty="0" smtClean="0"/>
              <a:t>In a rooted tree any edge is between a </a:t>
            </a:r>
            <a:r>
              <a:rPr lang="en-US" altLang="lv-LV" i="1" dirty="0" smtClean="0">
                <a:solidFill>
                  <a:srgbClr val="0070C0"/>
                </a:solidFill>
              </a:rPr>
              <a:t>parent</a:t>
            </a:r>
            <a:r>
              <a:rPr lang="en-US" altLang="lv-LV" dirty="0" smtClean="0"/>
              <a:t> and a </a:t>
            </a:r>
            <a:r>
              <a:rPr lang="en-US" altLang="lv-LV" i="1" dirty="0" smtClean="0">
                <a:solidFill>
                  <a:srgbClr val="0070C0"/>
                </a:solidFill>
              </a:rPr>
              <a:t>child</a:t>
            </a:r>
            <a:r>
              <a:rPr lang="en-US" altLang="lv-LV" dirty="0" smtClean="0"/>
              <a:t>.</a:t>
            </a:r>
          </a:p>
          <a:p>
            <a:pPr marL="0" indent="0" eaLnBrk="1" hangingPunct="1">
              <a:buNone/>
            </a:pPr>
            <a:r>
              <a:rPr lang="en-US" altLang="lv-LV" dirty="0" smtClean="0"/>
              <a:t>An </a:t>
            </a:r>
            <a:r>
              <a:rPr lang="en-US" altLang="lv-LV" i="1" dirty="0" smtClean="0">
                <a:solidFill>
                  <a:srgbClr val="0070C0"/>
                </a:solidFill>
              </a:rPr>
              <a:t>ordered tree </a:t>
            </a:r>
            <a:r>
              <a:rPr lang="en-US" altLang="lv-LV" dirty="0" smtClean="0"/>
              <a:t>is a rooted tree with a certain order of child nodes for every parent node.</a:t>
            </a:r>
          </a:p>
          <a:p>
            <a:pPr marL="0" indent="0" eaLnBrk="1" hangingPunct="1">
              <a:buNone/>
            </a:pPr>
            <a:endParaRPr lang="en-US" altLang="lv-LV" dirty="0"/>
          </a:p>
          <a:p>
            <a:pPr marL="0" indent="0" eaLnBrk="1" hangingPunct="1">
              <a:buNone/>
            </a:pPr>
            <a:r>
              <a:rPr lang="en-US" altLang="lv-LV" dirty="0"/>
              <a:t>Root is typically shown at the top, </a:t>
            </a:r>
            <a:r>
              <a:rPr lang="en-US" altLang="lv-LV" b="1" i="1" dirty="0" smtClean="0">
                <a:solidFill>
                  <a:srgbClr val="0070C0"/>
                </a:solidFill>
              </a:rPr>
              <a:t>leaves</a:t>
            </a:r>
            <a:r>
              <a:rPr lang="en-US" altLang="lv-LV" dirty="0" smtClean="0"/>
              <a:t> at </a:t>
            </a:r>
            <a:r>
              <a:rPr lang="en-US" altLang="lv-LV" dirty="0"/>
              <a:t>the bottom.</a:t>
            </a:r>
          </a:p>
          <a:p>
            <a:pPr marL="0" indent="0" eaLnBrk="1" hangingPunct="1">
              <a:buNone/>
            </a:pPr>
            <a:endParaRPr lang="en-US" altLang="lv-LV" dirty="0" smtClean="0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10306049" y="2667000"/>
            <a:ext cx="533400" cy="533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10382249" y="4419600"/>
            <a:ext cx="533400" cy="533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10382249" y="3505200"/>
            <a:ext cx="533400" cy="533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11068049" y="3505200"/>
            <a:ext cx="533400" cy="533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9544049" y="4495800"/>
            <a:ext cx="533400" cy="533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8858249" y="4419600"/>
            <a:ext cx="533400" cy="533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9544049" y="3505200"/>
            <a:ext cx="533400" cy="533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H="1">
            <a:off x="9925049" y="3200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10610849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10735659" y="3162300"/>
            <a:ext cx="63719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10610849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>
            <a:off x="9239249" y="3962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9696449" y="39624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6" name="AutoShape 18"/>
          <p:cNvSpPr>
            <a:spLocks noChangeArrowheads="1"/>
          </p:cNvSpPr>
          <p:nvPr/>
        </p:nvSpPr>
        <p:spPr bwMode="auto">
          <a:xfrm>
            <a:off x="9315449" y="5410200"/>
            <a:ext cx="1524000" cy="533400"/>
          </a:xfrm>
          <a:prstGeom prst="wedgeRoundRectCallout">
            <a:avLst>
              <a:gd name="adj1" fmla="val -63542"/>
              <a:gd name="adj2" fmla="val -13035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/>
              <a:t>Leaves</a:t>
            </a:r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10610849" y="1828800"/>
            <a:ext cx="1143000" cy="533400"/>
          </a:xfrm>
          <a:prstGeom prst="wedgeRoundRectCallout">
            <a:avLst>
              <a:gd name="adj1" fmla="val -47500"/>
              <a:gd name="adj2" fmla="val 10238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413890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Polish Notation and Expression Trees 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Operations on Expression </a:t>
            </a:r>
            <a:r>
              <a:rPr lang="en-US" dirty="0" smtClean="0"/>
              <a:t>Trees</a:t>
            </a:r>
            <a:r>
              <a:rPr lang="en-US" dirty="0"/>
              <a:t> </a:t>
            </a:r>
            <a:r>
              <a:rPr lang="en-US" dirty="0" smtClean="0"/>
              <a:t>(continued)</a:t>
            </a:r>
          </a:p>
          <a:p>
            <a:pPr marL="57150" indent="0">
              <a:spcBef>
                <a:spcPts val="12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ExprTreeNode {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ExprTreeNode (char *k, ExprTreeNode *l, ExprTreeNode *r) {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key = new char[strlen(k) +1];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strcpy (key, k);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left = l; right = r;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char *key;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ExprTreeNode *left, *right;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58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>
                <a:solidFill>
                  <a:schemeClr val="tx1"/>
                </a:solidFill>
              </a:rPr>
              <a:t>Tree implementation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lv-LV" altLang="lv-LV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Implementation alternatives:</a:t>
            </a:r>
          </a:p>
          <a:p>
            <a:pPr eaLnBrk="1" hangingPunct="1"/>
            <a:r>
              <a:rPr lang="lv-LV" altLang="lv-LV" dirty="0" smtClean="0"/>
              <a:t>Implementing a binary tree</a:t>
            </a:r>
          </a:p>
          <a:p>
            <a:pPr eaLnBrk="1" hangingPunct="1"/>
            <a:r>
              <a:rPr lang="lv-LV" altLang="lv-LV" dirty="0" smtClean="0"/>
              <a:t>Implementing an ordered tree</a:t>
            </a:r>
          </a:p>
          <a:p>
            <a:pPr lvl="1" eaLnBrk="1" hangingPunct="1"/>
            <a:r>
              <a:rPr lang="lv-LV" altLang="lv-LV" dirty="0" smtClean="0"/>
              <a:t>For a fixed (or limited) number of children?</a:t>
            </a:r>
          </a:p>
          <a:p>
            <a:pPr lvl="1" eaLnBrk="1" hangingPunct="1"/>
            <a:r>
              <a:rPr lang="lv-LV" altLang="lv-LV" dirty="0" smtClean="0"/>
              <a:t>For an arbitrary number of children – can map to a binary tree.</a:t>
            </a:r>
          </a:p>
        </p:txBody>
      </p:sp>
    </p:spTree>
    <p:extLst>
      <p:ext uri="{BB962C8B-B14F-4D97-AF65-F5344CB8AC3E}">
        <p14:creationId xmlns:p14="http://schemas.microsoft.com/office/powerpoint/2010/main" val="382267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 bldLvl="4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/>
              <a:t>Binary Tree as Array – </a:t>
            </a:r>
            <a:r>
              <a:rPr lang="lv-LV" altLang="lv-LV" dirty="0" smtClean="0"/>
              <a:t>1 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421" y="1752600"/>
            <a:ext cx="3657600" cy="2362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lv-LV" altLang="lv-LV" dirty="0" smtClean="0"/>
              <a:t>The index of the node – its position in a perfect binary tree.</a:t>
            </a:r>
            <a:endParaRPr lang="lv-LV" altLang="lv-LV" dirty="0"/>
          </a:p>
          <a:p>
            <a:pPr eaLnBrk="1" hangingPunct="1">
              <a:lnSpc>
                <a:spcPct val="90000"/>
              </a:lnSpc>
            </a:pPr>
            <a:r>
              <a:rPr lang="lv-LV" altLang="lv-LV" dirty="0" smtClean="0"/>
              <a:t>The node information is stored in that array position.</a:t>
            </a:r>
            <a:endParaRPr lang="lv-LV" altLang="lv-LV" dirty="0"/>
          </a:p>
        </p:txBody>
      </p:sp>
      <p:sp>
        <p:nvSpPr>
          <p:cNvPr id="55364" name="Rectangle 5"/>
          <p:cNvSpPr>
            <a:spLocks noChangeArrowheads="1"/>
          </p:cNvSpPr>
          <p:nvPr/>
        </p:nvSpPr>
        <p:spPr bwMode="auto">
          <a:xfrm>
            <a:off x="4724400" y="55245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55365" name="Rectangle 6"/>
          <p:cNvSpPr>
            <a:spLocks noChangeArrowheads="1"/>
          </p:cNvSpPr>
          <p:nvPr/>
        </p:nvSpPr>
        <p:spPr bwMode="auto">
          <a:xfrm>
            <a:off x="5105400" y="55245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55366" name="Rectangle 7"/>
          <p:cNvSpPr>
            <a:spLocks noChangeArrowheads="1"/>
          </p:cNvSpPr>
          <p:nvPr/>
        </p:nvSpPr>
        <p:spPr bwMode="auto">
          <a:xfrm>
            <a:off x="5486400" y="55245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55367" name="Rectangle 8"/>
          <p:cNvSpPr>
            <a:spLocks noChangeArrowheads="1"/>
          </p:cNvSpPr>
          <p:nvPr/>
        </p:nvSpPr>
        <p:spPr bwMode="auto">
          <a:xfrm>
            <a:off x="5867400" y="55245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55368" name="Rectangle 9"/>
          <p:cNvSpPr>
            <a:spLocks noChangeArrowheads="1"/>
          </p:cNvSpPr>
          <p:nvPr/>
        </p:nvSpPr>
        <p:spPr bwMode="auto">
          <a:xfrm>
            <a:off x="6248400" y="55245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55369" name="Rectangle 10"/>
          <p:cNvSpPr>
            <a:spLocks noChangeArrowheads="1"/>
          </p:cNvSpPr>
          <p:nvPr/>
        </p:nvSpPr>
        <p:spPr bwMode="auto">
          <a:xfrm>
            <a:off x="6629400" y="55245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55370" name="Rectangle 11"/>
          <p:cNvSpPr>
            <a:spLocks noChangeArrowheads="1"/>
          </p:cNvSpPr>
          <p:nvPr/>
        </p:nvSpPr>
        <p:spPr bwMode="auto">
          <a:xfrm>
            <a:off x="7010400" y="55245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55371" name="Rectangle 12"/>
          <p:cNvSpPr>
            <a:spLocks noChangeArrowheads="1"/>
          </p:cNvSpPr>
          <p:nvPr/>
        </p:nvSpPr>
        <p:spPr bwMode="auto">
          <a:xfrm>
            <a:off x="7391400" y="55245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55372" name="Rectangle 13"/>
          <p:cNvSpPr>
            <a:spLocks noChangeArrowheads="1"/>
          </p:cNvSpPr>
          <p:nvPr/>
        </p:nvSpPr>
        <p:spPr bwMode="auto">
          <a:xfrm>
            <a:off x="7772400" y="55245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55373" name="Rectangle 14"/>
          <p:cNvSpPr>
            <a:spLocks noChangeArrowheads="1"/>
          </p:cNvSpPr>
          <p:nvPr/>
        </p:nvSpPr>
        <p:spPr bwMode="auto">
          <a:xfrm>
            <a:off x="8153400" y="55245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55374" name="Rectangle 15"/>
          <p:cNvSpPr>
            <a:spLocks noChangeArrowheads="1"/>
          </p:cNvSpPr>
          <p:nvPr/>
        </p:nvSpPr>
        <p:spPr bwMode="auto">
          <a:xfrm>
            <a:off x="8534400" y="55245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55375" name="Text Box 16"/>
          <p:cNvSpPr txBox="1">
            <a:spLocks noChangeArrowheads="1"/>
          </p:cNvSpPr>
          <p:nvPr/>
        </p:nvSpPr>
        <p:spPr bwMode="auto">
          <a:xfrm>
            <a:off x="3657600" y="54483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800" dirty="0">
                <a:solidFill>
                  <a:schemeClr val="hlink"/>
                </a:solidFill>
              </a:rPr>
              <a:t>tree[]</a:t>
            </a:r>
          </a:p>
        </p:txBody>
      </p:sp>
      <p:sp>
        <p:nvSpPr>
          <p:cNvPr id="55376" name="Text Box 17"/>
          <p:cNvSpPr txBox="1">
            <a:spLocks noChangeArrowheads="1"/>
          </p:cNvSpPr>
          <p:nvPr/>
        </p:nvSpPr>
        <p:spPr bwMode="auto">
          <a:xfrm>
            <a:off x="4724400" y="58293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/>
              <a:t>0</a:t>
            </a:r>
          </a:p>
        </p:txBody>
      </p:sp>
      <p:sp>
        <p:nvSpPr>
          <p:cNvPr id="55377" name="Text Box 18"/>
          <p:cNvSpPr txBox="1">
            <a:spLocks noChangeArrowheads="1"/>
          </p:cNvSpPr>
          <p:nvPr/>
        </p:nvSpPr>
        <p:spPr bwMode="auto">
          <a:xfrm>
            <a:off x="6629400" y="58293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/>
              <a:t>5</a:t>
            </a:r>
          </a:p>
        </p:txBody>
      </p:sp>
      <p:sp>
        <p:nvSpPr>
          <p:cNvPr id="55378" name="Text Box 19"/>
          <p:cNvSpPr txBox="1">
            <a:spLocks noChangeArrowheads="1"/>
          </p:cNvSpPr>
          <p:nvPr/>
        </p:nvSpPr>
        <p:spPr bwMode="auto">
          <a:xfrm>
            <a:off x="8534400" y="58293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 dirty="0"/>
              <a:t>10</a:t>
            </a:r>
          </a:p>
        </p:txBody>
      </p:sp>
      <p:sp>
        <p:nvSpPr>
          <p:cNvPr id="302100" name="Text Box 20"/>
          <p:cNvSpPr txBox="1">
            <a:spLocks noChangeArrowheads="1"/>
          </p:cNvSpPr>
          <p:nvPr/>
        </p:nvSpPr>
        <p:spPr bwMode="auto">
          <a:xfrm>
            <a:off x="5105400" y="54483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a</a:t>
            </a:r>
          </a:p>
        </p:txBody>
      </p:sp>
      <p:sp>
        <p:nvSpPr>
          <p:cNvPr id="302101" name="Text Box 21"/>
          <p:cNvSpPr txBox="1">
            <a:spLocks noChangeArrowheads="1"/>
          </p:cNvSpPr>
          <p:nvPr/>
        </p:nvSpPr>
        <p:spPr bwMode="auto">
          <a:xfrm>
            <a:off x="5530850" y="54483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b</a:t>
            </a:r>
          </a:p>
        </p:txBody>
      </p:sp>
      <p:sp>
        <p:nvSpPr>
          <p:cNvPr id="302102" name="Text Box 22"/>
          <p:cNvSpPr txBox="1">
            <a:spLocks noChangeArrowheads="1"/>
          </p:cNvSpPr>
          <p:nvPr/>
        </p:nvSpPr>
        <p:spPr bwMode="auto">
          <a:xfrm>
            <a:off x="5956300" y="54483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c</a:t>
            </a:r>
          </a:p>
        </p:txBody>
      </p:sp>
      <p:sp>
        <p:nvSpPr>
          <p:cNvPr id="302103" name="Text Box 23"/>
          <p:cNvSpPr txBox="1">
            <a:spLocks noChangeArrowheads="1"/>
          </p:cNvSpPr>
          <p:nvPr/>
        </p:nvSpPr>
        <p:spPr bwMode="auto">
          <a:xfrm>
            <a:off x="6324600" y="54483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d</a:t>
            </a:r>
          </a:p>
        </p:txBody>
      </p:sp>
      <p:sp>
        <p:nvSpPr>
          <p:cNvPr id="302104" name="Text Box 24"/>
          <p:cNvSpPr txBox="1">
            <a:spLocks noChangeArrowheads="1"/>
          </p:cNvSpPr>
          <p:nvPr/>
        </p:nvSpPr>
        <p:spPr bwMode="auto">
          <a:xfrm>
            <a:off x="6692900" y="54483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e</a:t>
            </a:r>
          </a:p>
        </p:txBody>
      </p:sp>
      <p:sp>
        <p:nvSpPr>
          <p:cNvPr id="302105" name="Text Box 25"/>
          <p:cNvSpPr txBox="1">
            <a:spLocks noChangeArrowheads="1"/>
          </p:cNvSpPr>
          <p:nvPr/>
        </p:nvSpPr>
        <p:spPr bwMode="auto">
          <a:xfrm>
            <a:off x="7061200" y="54483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f</a:t>
            </a:r>
          </a:p>
        </p:txBody>
      </p:sp>
      <p:sp>
        <p:nvSpPr>
          <p:cNvPr id="302106" name="Text Box 26"/>
          <p:cNvSpPr txBox="1">
            <a:spLocks noChangeArrowheads="1"/>
          </p:cNvSpPr>
          <p:nvPr/>
        </p:nvSpPr>
        <p:spPr bwMode="auto">
          <a:xfrm>
            <a:off x="7429500" y="54483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g</a:t>
            </a:r>
          </a:p>
        </p:txBody>
      </p:sp>
      <p:sp>
        <p:nvSpPr>
          <p:cNvPr id="302107" name="Text Box 27"/>
          <p:cNvSpPr txBox="1">
            <a:spLocks noChangeArrowheads="1"/>
          </p:cNvSpPr>
          <p:nvPr/>
        </p:nvSpPr>
        <p:spPr bwMode="auto">
          <a:xfrm>
            <a:off x="7797800" y="54483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h</a:t>
            </a:r>
          </a:p>
        </p:txBody>
      </p:sp>
      <p:sp>
        <p:nvSpPr>
          <p:cNvPr id="302108" name="Text Box 28"/>
          <p:cNvSpPr txBox="1">
            <a:spLocks noChangeArrowheads="1"/>
          </p:cNvSpPr>
          <p:nvPr/>
        </p:nvSpPr>
        <p:spPr bwMode="auto">
          <a:xfrm>
            <a:off x="8166100" y="54483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i</a:t>
            </a:r>
          </a:p>
        </p:txBody>
      </p:sp>
      <p:sp>
        <p:nvSpPr>
          <p:cNvPr id="302109" name="Text Box 29"/>
          <p:cNvSpPr txBox="1">
            <a:spLocks noChangeArrowheads="1"/>
          </p:cNvSpPr>
          <p:nvPr/>
        </p:nvSpPr>
        <p:spPr bwMode="auto">
          <a:xfrm>
            <a:off x="8534400" y="54483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j</a:t>
            </a:r>
          </a:p>
        </p:txBody>
      </p:sp>
      <p:sp>
        <p:nvSpPr>
          <p:cNvPr id="55324" name="Oval 32"/>
          <p:cNvSpPr>
            <a:spLocks noChangeArrowheads="1"/>
          </p:cNvSpPr>
          <p:nvPr/>
        </p:nvSpPr>
        <p:spPr bwMode="auto">
          <a:xfrm>
            <a:off x="5951220" y="379476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v-LV" altLang="lv-LV" sz="2400" dirty="0" smtClean="0"/>
              <a:t>d</a:t>
            </a:r>
            <a:endParaRPr lang="lv-LV" altLang="lv-LV" sz="2400" dirty="0"/>
          </a:p>
        </p:txBody>
      </p:sp>
      <p:sp>
        <p:nvSpPr>
          <p:cNvPr id="55325" name="Oval 33"/>
          <p:cNvSpPr>
            <a:spLocks noChangeArrowheads="1"/>
          </p:cNvSpPr>
          <p:nvPr/>
        </p:nvSpPr>
        <p:spPr bwMode="auto">
          <a:xfrm>
            <a:off x="7978140" y="387096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v-LV" altLang="lv-LV" sz="2400" dirty="0" smtClean="0"/>
              <a:t>e</a:t>
            </a:r>
            <a:endParaRPr lang="lv-LV" altLang="lv-LV" sz="2400" dirty="0"/>
          </a:p>
        </p:txBody>
      </p:sp>
      <p:sp>
        <p:nvSpPr>
          <p:cNvPr id="55326" name="Oval 34"/>
          <p:cNvSpPr>
            <a:spLocks noChangeArrowheads="1"/>
          </p:cNvSpPr>
          <p:nvPr/>
        </p:nvSpPr>
        <p:spPr bwMode="auto">
          <a:xfrm>
            <a:off x="9387840" y="387096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v-LV" altLang="lv-LV" sz="2400" dirty="0" smtClean="0"/>
              <a:t>f</a:t>
            </a:r>
            <a:endParaRPr lang="lv-LV" altLang="lv-LV" sz="2400" dirty="0"/>
          </a:p>
        </p:txBody>
      </p:sp>
      <p:sp>
        <p:nvSpPr>
          <p:cNvPr id="55327" name="Oval 35"/>
          <p:cNvSpPr>
            <a:spLocks noChangeArrowheads="1"/>
          </p:cNvSpPr>
          <p:nvPr/>
        </p:nvSpPr>
        <p:spPr bwMode="auto">
          <a:xfrm>
            <a:off x="10820400" y="387096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v-LV" altLang="lv-LV" sz="2400" dirty="0" smtClean="0"/>
              <a:t>g</a:t>
            </a:r>
            <a:endParaRPr lang="lv-LV" altLang="lv-LV" sz="2400" dirty="0"/>
          </a:p>
        </p:txBody>
      </p:sp>
      <p:sp>
        <p:nvSpPr>
          <p:cNvPr id="55362" name="Oval 41"/>
          <p:cNvSpPr>
            <a:spLocks noChangeArrowheads="1"/>
          </p:cNvSpPr>
          <p:nvPr/>
        </p:nvSpPr>
        <p:spPr bwMode="auto">
          <a:xfrm>
            <a:off x="8465820" y="173736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v-LV" altLang="lv-LV" sz="2400" dirty="0" smtClean="0"/>
              <a:t>a</a:t>
            </a:r>
            <a:endParaRPr lang="lv-LV" altLang="lv-LV" sz="2400" dirty="0"/>
          </a:p>
        </p:txBody>
      </p:sp>
      <p:sp>
        <p:nvSpPr>
          <p:cNvPr id="55360" name="Oval 44"/>
          <p:cNvSpPr>
            <a:spLocks noChangeArrowheads="1"/>
          </p:cNvSpPr>
          <p:nvPr/>
        </p:nvSpPr>
        <p:spPr bwMode="auto">
          <a:xfrm>
            <a:off x="10058400" y="280416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v-LV" altLang="lv-LV" sz="2400" dirty="0" smtClean="0"/>
              <a:t>c</a:t>
            </a:r>
            <a:endParaRPr lang="lv-LV" altLang="lv-LV" sz="2400" dirty="0"/>
          </a:p>
        </p:txBody>
      </p:sp>
      <p:sp>
        <p:nvSpPr>
          <p:cNvPr id="55358" name="Oval 47"/>
          <p:cNvSpPr>
            <a:spLocks noChangeArrowheads="1"/>
          </p:cNvSpPr>
          <p:nvPr/>
        </p:nvSpPr>
        <p:spPr bwMode="auto">
          <a:xfrm>
            <a:off x="6858000" y="280416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v-LV" altLang="lv-LV" sz="2400" dirty="0" smtClean="0"/>
              <a:t>b</a:t>
            </a:r>
            <a:endParaRPr lang="lv-LV" altLang="lv-LV" sz="2400" dirty="0"/>
          </a:p>
        </p:txBody>
      </p:sp>
      <p:sp>
        <p:nvSpPr>
          <p:cNvPr id="55356" name="Oval 52"/>
          <p:cNvSpPr>
            <a:spLocks noChangeArrowheads="1"/>
          </p:cNvSpPr>
          <p:nvPr/>
        </p:nvSpPr>
        <p:spPr bwMode="auto">
          <a:xfrm>
            <a:off x="5494020" y="451866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v-LV" altLang="lv-LV" sz="2400" dirty="0" smtClean="0"/>
              <a:t>h</a:t>
            </a:r>
            <a:endParaRPr lang="lv-LV" altLang="lv-LV" sz="2400" dirty="0"/>
          </a:p>
        </p:txBody>
      </p:sp>
      <p:sp>
        <p:nvSpPr>
          <p:cNvPr id="55354" name="Oval 55"/>
          <p:cNvSpPr>
            <a:spLocks noChangeArrowheads="1"/>
          </p:cNvSpPr>
          <p:nvPr/>
        </p:nvSpPr>
        <p:spPr bwMode="auto">
          <a:xfrm>
            <a:off x="6484620" y="451866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v-LV" altLang="lv-LV" sz="2400" dirty="0" smtClean="0"/>
              <a:t>i</a:t>
            </a:r>
            <a:endParaRPr lang="lv-LV" altLang="lv-LV" sz="2400" dirty="0"/>
          </a:p>
        </p:txBody>
      </p:sp>
      <p:sp>
        <p:nvSpPr>
          <p:cNvPr id="55352" name="Oval 60"/>
          <p:cNvSpPr>
            <a:spLocks noChangeArrowheads="1"/>
          </p:cNvSpPr>
          <p:nvPr/>
        </p:nvSpPr>
        <p:spPr bwMode="auto">
          <a:xfrm>
            <a:off x="7520940" y="4518660"/>
            <a:ext cx="381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v-LV" altLang="lv-LV" sz="2400" dirty="0"/>
              <a:t>j</a:t>
            </a:r>
            <a:endParaRPr lang="lv-LV" altLang="lv-LV" sz="2400" dirty="0"/>
          </a:p>
        </p:txBody>
      </p:sp>
      <p:sp>
        <p:nvSpPr>
          <p:cNvPr id="55314" name="Text Box 72"/>
          <p:cNvSpPr txBox="1">
            <a:spLocks noChangeArrowheads="1"/>
          </p:cNvSpPr>
          <p:nvPr/>
        </p:nvSpPr>
        <p:spPr bwMode="auto">
          <a:xfrm>
            <a:off x="8770620" y="150876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/>
              <a:t>1</a:t>
            </a:r>
          </a:p>
        </p:txBody>
      </p:sp>
      <p:sp>
        <p:nvSpPr>
          <p:cNvPr id="55315" name="Text Box 73"/>
          <p:cNvSpPr txBox="1">
            <a:spLocks noChangeArrowheads="1"/>
          </p:cNvSpPr>
          <p:nvPr/>
        </p:nvSpPr>
        <p:spPr bwMode="auto">
          <a:xfrm>
            <a:off x="6705600" y="242316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/>
              <a:t>2</a:t>
            </a:r>
          </a:p>
        </p:txBody>
      </p:sp>
      <p:sp>
        <p:nvSpPr>
          <p:cNvPr id="55316" name="Text Box 74"/>
          <p:cNvSpPr txBox="1">
            <a:spLocks noChangeArrowheads="1"/>
          </p:cNvSpPr>
          <p:nvPr/>
        </p:nvSpPr>
        <p:spPr bwMode="auto">
          <a:xfrm>
            <a:off x="10287000" y="242316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/>
              <a:t>3</a:t>
            </a:r>
          </a:p>
        </p:txBody>
      </p:sp>
      <p:sp>
        <p:nvSpPr>
          <p:cNvPr id="55317" name="Text Box 75"/>
          <p:cNvSpPr txBox="1">
            <a:spLocks noChangeArrowheads="1"/>
          </p:cNvSpPr>
          <p:nvPr/>
        </p:nvSpPr>
        <p:spPr bwMode="auto">
          <a:xfrm>
            <a:off x="5684520" y="3511401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/>
              <a:t>4</a:t>
            </a:r>
          </a:p>
        </p:txBody>
      </p:sp>
      <p:sp>
        <p:nvSpPr>
          <p:cNvPr id="55318" name="Text Box 76"/>
          <p:cNvSpPr txBox="1">
            <a:spLocks noChangeArrowheads="1"/>
          </p:cNvSpPr>
          <p:nvPr/>
        </p:nvSpPr>
        <p:spPr bwMode="auto">
          <a:xfrm>
            <a:off x="8206740" y="348996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/>
              <a:t>5</a:t>
            </a:r>
          </a:p>
        </p:txBody>
      </p:sp>
      <p:sp>
        <p:nvSpPr>
          <p:cNvPr id="55319" name="Text Box 77"/>
          <p:cNvSpPr txBox="1">
            <a:spLocks noChangeArrowheads="1"/>
          </p:cNvSpPr>
          <p:nvPr/>
        </p:nvSpPr>
        <p:spPr bwMode="auto">
          <a:xfrm>
            <a:off x="9286072" y="348996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/>
              <a:t>6</a:t>
            </a:r>
          </a:p>
        </p:txBody>
      </p:sp>
      <p:sp>
        <p:nvSpPr>
          <p:cNvPr id="55320" name="Text Box 78"/>
          <p:cNvSpPr txBox="1">
            <a:spLocks noChangeArrowheads="1"/>
          </p:cNvSpPr>
          <p:nvPr/>
        </p:nvSpPr>
        <p:spPr bwMode="auto">
          <a:xfrm>
            <a:off x="10915650" y="345948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/>
              <a:t>7</a:t>
            </a:r>
          </a:p>
        </p:txBody>
      </p:sp>
      <p:sp>
        <p:nvSpPr>
          <p:cNvPr id="55321" name="Text Box 79"/>
          <p:cNvSpPr txBox="1">
            <a:spLocks noChangeArrowheads="1"/>
          </p:cNvSpPr>
          <p:nvPr/>
        </p:nvSpPr>
        <p:spPr bwMode="auto">
          <a:xfrm>
            <a:off x="5297868" y="414786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/>
              <a:t>8</a:t>
            </a:r>
          </a:p>
        </p:txBody>
      </p:sp>
      <p:sp>
        <p:nvSpPr>
          <p:cNvPr id="55322" name="Text Box 80"/>
          <p:cNvSpPr txBox="1">
            <a:spLocks noChangeArrowheads="1"/>
          </p:cNvSpPr>
          <p:nvPr/>
        </p:nvSpPr>
        <p:spPr bwMode="auto">
          <a:xfrm>
            <a:off x="6667500" y="412758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 dirty="0"/>
              <a:t>9</a:t>
            </a:r>
          </a:p>
        </p:txBody>
      </p:sp>
      <p:sp>
        <p:nvSpPr>
          <p:cNvPr id="55323" name="Text Box 81"/>
          <p:cNvSpPr txBox="1">
            <a:spLocks noChangeArrowheads="1"/>
          </p:cNvSpPr>
          <p:nvPr/>
        </p:nvSpPr>
        <p:spPr bwMode="auto">
          <a:xfrm>
            <a:off x="7271978" y="417846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lv-LV" sz="2400" dirty="0"/>
              <a:t>10</a:t>
            </a:r>
          </a:p>
        </p:txBody>
      </p:sp>
      <p:cxnSp>
        <p:nvCxnSpPr>
          <p:cNvPr id="3" name="Elbow Connector 2"/>
          <p:cNvCxnSpPr>
            <a:stCxn id="55325" idx="3"/>
            <a:endCxn id="55352" idx="0"/>
          </p:cNvCxnSpPr>
          <p:nvPr/>
        </p:nvCxnSpPr>
        <p:spPr>
          <a:xfrm flipH="1">
            <a:off x="7711440" y="4196164"/>
            <a:ext cx="322496" cy="322496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2"/>
          <p:cNvCxnSpPr>
            <a:stCxn id="55358" idx="5"/>
            <a:endCxn id="55325" idx="0"/>
          </p:cNvCxnSpPr>
          <p:nvPr/>
        </p:nvCxnSpPr>
        <p:spPr>
          <a:xfrm>
            <a:off x="7183204" y="3129364"/>
            <a:ext cx="985436" cy="741596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2"/>
          <p:cNvCxnSpPr>
            <a:stCxn id="55362" idx="3"/>
            <a:endCxn id="55358" idx="7"/>
          </p:cNvCxnSpPr>
          <p:nvPr/>
        </p:nvCxnSpPr>
        <p:spPr>
          <a:xfrm flipH="1">
            <a:off x="7183204" y="2062564"/>
            <a:ext cx="1338412" cy="797392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2"/>
          <p:cNvCxnSpPr>
            <a:stCxn id="55362" idx="5"/>
            <a:endCxn id="55360" idx="1"/>
          </p:cNvCxnSpPr>
          <p:nvPr/>
        </p:nvCxnSpPr>
        <p:spPr>
          <a:xfrm>
            <a:off x="8791024" y="2062564"/>
            <a:ext cx="1323172" cy="797392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2"/>
          <p:cNvCxnSpPr>
            <a:stCxn id="55360" idx="5"/>
            <a:endCxn id="55327" idx="0"/>
          </p:cNvCxnSpPr>
          <p:nvPr/>
        </p:nvCxnSpPr>
        <p:spPr>
          <a:xfrm>
            <a:off x="10383604" y="3129364"/>
            <a:ext cx="627296" cy="741596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2"/>
          <p:cNvCxnSpPr>
            <a:stCxn id="55360" idx="3"/>
            <a:endCxn id="55326" idx="0"/>
          </p:cNvCxnSpPr>
          <p:nvPr/>
        </p:nvCxnSpPr>
        <p:spPr>
          <a:xfrm flipH="1">
            <a:off x="9578340" y="3129364"/>
            <a:ext cx="535856" cy="741596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2"/>
          <p:cNvCxnSpPr>
            <a:stCxn id="55358" idx="3"/>
            <a:endCxn id="55324" idx="0"/>
          </p:cNvCxnSpPr>
          <p:nvPr/>
        </p:nvCxnSpPr>
        <p:spPr>
          <a:xfrm flipH="1">
            <a:off x="6141720" y="3129364"/>
            <a:ext cx="772076" cy="665396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2"/>
          <p:cNvCxnSpPr>
            <a:stCxn id="55324" idx="5"/>
            <a:endCxn id="55354" idx="0"/>
          </p:cNvCxnSpPr>
          <p:nvPr/>
        </p:nvCxnSpPr>
        <p:spPr>
          <a:xfrm>
            <a:off x="6276424" y="4119964"/>
            <a:ext cx="398696" cy="398696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2"/>
          <p:cNvCxnSpPr>
            <a:stCxn id="55324" idx="3"/>
            <a:endCxn id="55356" idx="0"/>
          </p:cNvCxnSpPr>
          <p:nvPr/>
        </p:nvCxnSpPr>
        <p:spPr>
          <a:xfrm flipH="1">
            <a:off x="5684520" y="4119964"/>
            <a:ext cx="322496" cy="398696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79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2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2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2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2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2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2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2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00" grpId="0" autoUpdateAnimBg="0"/>
      <p:bldP spid="302101" grpId="0" autoUpdateAnimBg="0"/>
      <p:bldP spid="302102" grpId="0" autoUpdateAnimBg="0"/>
      <p:bldP spid="302103" grpId="0" autoUpdateAnimBg="0"/>
      <p:bldP spid="302104" grpId="0" autoUpdateAnimBg="0"/>
      <p:bldP spid="302105" grpId="0" autoUpdateAnimBg="0"/>
      <p:bldP spid="302106" grpId="0" autoUpdateAnimBg="0"/>
      <p:bldP spid="302107" grpId="0" autoUpdateAnimBg="0"/>
      <p:bldP spid="302108" grpId="0" autoUpdateAnimBg="0"/>
      <p:bldP spid="302109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z="4000" dirty="0" smtClean="0">
                <a:solidFill>
                  <a:schemeClr val="tx1"/>
                </a:solidFill>
              </a:rPr>
              <a:t>Implementing a Complete Binary Tree</a:t>
            </a:r>
            <a:endParaRPr lang="lv-LV" altLang="lv-LV" sz="4000" dirty="0">
              <a:solidFill>
                <a:schemeClr val="tx1"/>
              </a:solidFill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lv-LV" altLang="lv-LV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Arrays – the Favorite Implementation</a:t>
            </a:r>
          </a:p>
          <a:p>
            <a:pPr eaLnBrk="1" hangingPunct="1"/>
            <a:r>
              <a:rPr lang="lv-LV" altLang="lv-LV" dirty="0" smtClean="0"/>
              <a:t>Nodes are enumerated level by level</a:t>
            </a:r>
          </a:p>
          <a:p>
            <a:pPr eaLnBrk="1" hangingPunct="1"/>
            <a:r>
              <a:rPr lang="lv-LV" altLang="lv-LV" dirty="0" smtClean="0"/>
              <a:t>The node level-based number determines its index in an array.</a:t>
            </a:r>
          </a:p>
          <a:p>
            <a:pPr eaLnBrk="1" hangingPunct="1"/>
            <a:r>
              <a:rPr lang="lv-LV" altLang="lv-LV" dirty="0" smtClean="0"/>
              <a:t>Complete trees can be stored very compactly</a:t>
            </a:r>
          </a:p>
          <a:p>
            <a:pPr eaLnBrk="1" hangingPunct="1"/>
            <a:r>
              <a:rPr lang="lv-LV" altLang="lv-LV" dirty="0" smtClean="0"/>
              <a:t>All ADT operations are doable in constant time.</a:t>
            </a:r>
          </a:p>
        </p:txBody>
      </p:sp>
    </p:spTree>
    <p:extLst>
      <p:ext uri="{BB962C8B-B14F-4D97-AF65-F5344CB8AC3E}">
        <p14:creationId xmlns:p14="http://schemas.microsoft.com/office/powerpoint/2010/main" val="237196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bldLvl="2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09317" y="1752600"/>
            <a:ext cx="5573083" cy="4114800"/>
          </a:xfrm>
          <a:noFill/>
        </p:spPr>
        <p:txBody>
          <a:bodyPr/>
          <a:lstStyle/>
          <a:p>
            <a:pPr marL="0" indent="0" eaLnBrk="1" hangingPunct="1">
              <a:buNone/>
              <a:tabLst>
                <a:tab pos="1054100" algn="l"/>
                <a:tab pos="2001838" algn="l"/>
              </a:tabLst>
            </a:pPr>
            <a:r>
              <a:rPr lang="lv-LV" altLang="lv-LV" dirty="0" smtClean="0"/>
              <a:t>Finding Parents/Children arithmetically:</a:t>
            </a:r>
          </a:p>
          <a:p>
            <a:pPr marL="0" indent="0" eaLnBrk="1" hangingPunct="1">
              <a:buNone/>
              <a:tabLst>
                <a:tab pos="1054100" algn="l"/>
                <a:tab pos="2001838" algn="l"/>
              </a:tabLst>
            </a:pPr>
            <a:endParaRPr lang="en-US" altLang="lv-LV" dirty="0"/>
          </a:p>
          <a:p>
            <a:pPr eaLnBrk="1" hangingPunct="1">
              <a:tabLst>
                <a:tab pos="1054100" algn="l"/>
                <a:tab pos="2001838" algn="l"/>
              </a:tabLst>
            </a:pPr>
            <a:r>
              <a:rPr lang="en-US" altLang="lv-LV" dirty="0"/>
              <a:t>parent(</a:t>
            </a:r>
            <a:r>
              <a:rPr lang="en-US" altLang="lv-LV" i="1" dirty="0" err="1"/>
              <a:t>i</a:t>
            </a:r>
            <a:r>
              <a:rPr lang="en-US" altLang="lv-LV" dirty="0"/>
              <a:t>)</a:t>
            </a:r>
            <a:r>
              <a:rPr lang="lv-LV" altLang="lv-LV" dirty="0"/>
              <a:t> </a:t>
            </a:r>
            <a:r>
              <a:rPr lang="en-US" altLang="lv-LV" dirty="0"/>
              <a:t>= </a:t>
            </a:r>
            <a:r>
              <a:rPr lang="lv-LV" altLang="lv-LV" dirty="0"/>
              <a:t>(</a:t>
            </a:r>
            <a:r>
              <a:rPr lang="en-US" altLang="lv-LV" i="1" dirty="0" err="1" smtClean="0"/>
              <a:t>i</a:t>
            </a:r>
            <a:r>
              <a:rPr lang="lv-LV" altLang="lv-LV" i="1" dirty="0" smtClean="0"/>
              <a:t> - 1) </a:t>
            </a:r>
            <a:r>
              <a:rPr lang="en-US" altLang="lv-LV" dirty="0" smtClean="0"/>
              <a:t>/</a:t>
            </a:r>
            <a:r>
              <a:rPr lang="lv-LV" altLang="lv-LV" dirty="0" smtClean="0"/>
              <a:t> </a:t>
            </a:r>
            <a:r>
              <a:rPr lang="en-US" altLang="lv-LV" dirty="0" smtClean="0"/>
              <a:t>2</a:t>
            </a:r>
            <a:endParaRPr lang="en-US" altLang="lv-LV" dirty="0">
              <a:latin typeface="Σψμβολ" pitchFamily="34" charset="0"/>
            </a:endParaRPr>
          </a:p>
          <a:p>
            <a:pPr eaLnBrk="1" hangingPunct="1">
              <a:tabLst>
                <a:tab pos="1054100" algn="l"/>
                <a:tab pos="2001838" algn="l"/>
              </a:tabLst>
            </a:pPr>
            <a:r>
              <a:rPr lang="en-US" altLang="lv-LV" dirty="0"/>
              <a:t>left(</a:t>
            </a:r>
            <a:r>
              <a:rPr lang="en-US" altLang="lv-LV" i="1" dirty="0" err="1"/>
              <a:t>i</a:t>
            </a:r>
            <a:r>
              <a:rPr lang="en-US" altLang="lv-LV" dirty="0"/>
              <a:t>)	= 2</a:t>
            </a:r>
            <a:r>
              <a:rPr lang="en-US" altLang="lv-LV" i="1" dirty="0"/>
              <a:t>i</a:t>
            </a:r>
            <a:r>
              <a:rPr lang="lv-LV" altLang="lv-LV" i="1" dirty="0"/>
              <a:t> +</a:t>
            </a:r>
            <a:r>
              <a:rPr lang="lv-LV" altLang="lv-LV" dirty="0"/>
              <a:t> 1</a:t>
            </a:r>
            <a:endParaRPr lang="en-US" altLang="lv-LV" dirty="0"/>
          </a:p>
          <a:p>
            <a:pPr eaLnBrk="1" hangingPunct="1">
              <a:tabLst>
                <a:tab pos="1054100" algn="l"/>
                <a:tab pos="2001838" algn="l"/>
              </a:tabLst>
            </a:pPr>
            <a:r>
              <a:rPr lang="en-US" altLang="lv-LV" dirty="0"/>
              <a:t>right(</a:t>
            </a:r>
            <a:r>
              <a:rPr lang="en-US" altLang="lv-LV" i="1" dirty="0" err="1"/>
              <a:t>i</a:t>
            </a:r>
            <a:r>
              <a:rPr lang="en-US" altLang="lv-LV" dirty="0" smtClean="0"/>
              <a:t>)</a:t>
            </a:r>
            <a:r>
              <a:rPr lang="lv-LV" altLang="lv-LV" dirty="0" smtClean="0"/>
              <a:t> </a:t>
            </a:r>
            <a:r>
              <a:rPr lang="en-US" altLang="lv-LV" dirty="0" smtClean="0"/>
              <a:t>= </a:t>
            </a:r>
            <a:r>
              <a:rPr lang="en-US" altLang="lv-LV" dirty="0"/>
              <a:t>2</a:t>
            </a:r>
            <a:r>
              <a:rPr lang="en-US" altLang="lv-LV" i="1" dirty="0"/>
              <a:t>i</a:t>
            </a:r>
            <a:r>
              <a:rPr lang="en-US" altLang="lv-LV" dirty="0"/>
              <a:t> + </a:t>
            </a:r>
            <a:r>
              <a:rPr lang="lv-LV" altLang="lv-LV" dirty="0"/>
              <a:t>2</a:t>
            </a:r>
            <a:endParaRPr lang="en-US" altLang="lv-LV" dirty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1536700" algn="l"/>
              </a:tabLst>
            </a:pPr>
            <a:r>
              <a:rPr lang="lv-LV" altLang="lv-LV" sz="4000" dirty="0" smtClean="0"/>
              <a:t>Complete Binary Tree as an Array</a:t>
            </a:r>
            <a:endParaRPr lang="en-US" altLang="lv-LV" sz="4000" dirty="0"/>
          </a:p>
        </p:txBody>
      </p:sp>
      <p:grpSp>
        <p:nvGrpSpPr>
          <p:cNvPr id="63493" name="Group 4"/>
          <p:cNvGrpSpPr>
            <a:grpSpLocks/>
          </p:cNvGrpSpPr>
          <p:nvPr/>
        </p:nvGrpSpPr>
        <p:grpSpPr bwMode="auto">
          <a:xfrm>
            <a:off x="1447800" y="2339975"/>
            <a:ext cx="3946525" cy="2554634"/>
            <a:chOff x="518" y="1620"/>
            <a:chExt cx="3535" cy="2289"/>
          </a:xfrm>
        </p:grpSpPr>
        <p:pic>
          <p:nvPicPr>
            <p:cNvPr id="6351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" y="1648"/>
              <a:ext cx="3535" cy="2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3518" name="Text Box 6"/>
            <p:cNvSpPr txBox="1">
              <a:spLocks noChangeArrowheads="1"/>
            </p:cNvSpPr>
            <p:nvPr/>
          </p:nvSpPr>
          <p:spPr bwMode="auto">
            <a:xfrm>
              <a:off x="2862" y="2796"/>
              <a:ext cx="12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63519" name="Text Box 7"/>
            <p:cNvSpPr txBox="1">
              <a:spLocks noChangeArrowheads="1"/>
            </p:cNvSpPr>
            <p:nvPr/>
          </p:nvSpPr>
          <p:spPr bwMode="auto">
            <a:xfrm>
              <a:off x="1093" y="3380"/>
              <a:ext cx="12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c</a:t>
              </a:r>
            </a:p>
          </p:txBody>
        </p:sp>
        <p:sp>
          <p:nvSpPr>
            <p:cNvPr id="63520" name="Text Box 8"/>
            <p:cNvSpPr txBox="1">
              <a:spLocks noChangeArrowheads="1"/>
            </p:cNvSpPr>
            <p:nvPr/>
          </p:nvSpPr>
          <p:spPr bwMode="auto">
            <a:xfrm>
              <a:off x="839" y="2803"/>
              <a:ext cx="140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d</a:t>
              </a:r>
            </a:p>
          </p:txBody>
        </p:sp>
        <p:sp>
          <p:nvSpPr>
            <p:cNvPr id="63521" name="Text Box 9"/>
            <p:cNvSpPr txBox="1">
              <a:spLocks noChangeArrowheads="1"/>
            </p:cNvSpPr>
            <p:nvPr/>
          </p:nvSpPr>
          <p:spPr bwMode="auto">
            <a:xfrm>
              <a:off x="3869" y="2796"/>
              <a:ext cx="12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e</a:t>
              </a:r>
            </a:p>
          </p:txBody>
        </p:sp>
        <p:sp>
          <p:nvSpPr>
            <p:cNvPr id="63522" name="Text Box 10"/>
            <p:cNvSpPr txBox="1">
              <a:spLocks noChangeArrowheads="1"/>
            </p:cNvSpPr>
            <p:nvPr/>
          </p:nvSpPr>
          <p:spPr bwMode="auto">
            <a:xfrm>
              <a:off x="1382" y="2196"/>
              <a:ext cx="6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j</a:t>
              </a:r>
            </a:p>
          </p:txBody>
        </p:sp>
        <p:sp>
          <p:nvSpPr>
            <p:cNvPr id="63523" name="Text Box 11"/>
            <p:cNvSpPr txBox="1">
              <a:spLocks noChangeArrowheads="1"/>
            </p:cNvSpPr>
            <p:nvPr/>
          </p:nvSpPr>
          <p:spPr bwMode="auto">
            <a:xfrm>
              <a:off x="621" y="3388"/>
              <a:ext cx="6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i</a:t>
              </a:r>
            </a:p>
          </p:txBody>
        </p:sp>
        <p:sp>
          <p:nvSpPr>
            <p:cNvPr id="63524" name="Text Box 12"/>
            <p:cNvSpPr txBox="1">
              <a:spLocks noChangeArrowheads="1"/>
            </p:cNvSpPr>
            <p:nvPr/>
          </p:nvSpPr>
          <p:spPr bwMode="auto">
            <a:xfrm>
              <a:off x="2359" y="1620"/>
              <a:ext cx="14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h</a:t>
              </a:r>
            </a:p>
          </p:txBody>
        </p:sp>
        <p:sp>
          <p:nvSpPr>
            <p:cNvPr id="63525" name="Text Box 13"/>
            <p:cNvSpPr txBox="1">
              <a:spLocks noChangeArrowheads="1"/>
            </p:cNvSpPr>
            <p:nvPr/>
          </p:nvSpPr>
          <p:spPr bwMode="auto">
            <a:xfrm>
              <a:off x="1599" y="3357"/>
              <a:ext cx="141" cy="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lv-LV" sz="2000" b="1">
                <a:latin typeface="Helvetica" panose="020B0604020202020204" pitchFamily="34" charset="0"/>
              </a:endParaRPr>
            </a:p>
          </p:txBody>
        </p:sp>
        <p:sp>
          <p:nvSpPr>
            <p:cNvPr id="63526" name="Text Box 14"/>
            <p:cNvSpPr txBox="1">
              <a:spLocks noChangeArrowheads="1"/>
            </p:cNvSpPr>
            <p:nvPr/>
          </p:nvSpPr>
          <p:spPr bwMode="auto">
            <a:xfrm>
              <a:off x="3384" y="2220"/>
              <a:ext cx="7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f</a:t>
              </a:r>
            </a:p>
          </p:txBody>
        </p:sp>
        <p:sp>
          <p:nvSpPr>
            <p:cNvPr id="63527" name="Text Box 15"/>
            <p:cNvSpPr txBox="1">
              <a:spLocks noChangeArrowheads="1"/>
            </p:cNvSpPr>
            <p:nvPr/>
          </p:nvSpPr>
          <p:spPr bwMode="auto">
            <a:xfrm>
              <a:off x="1847" y="2803"/>
              <a:ext cx="14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b</a:t>
              </a:r>
            </a:p>
          </p:txBody>
        </p:sp>
      </p:grpSp>
      <p:grpSp>
        <p:nvGrpSpPr>
          <p:cNvPr id="310288" name="Group 16"/>
          <p:cNvGrpSpPr>
            <a:grpSpLocks/>
          </p:cNvGrpSpPr>
          <p:nvPr/>
        </p:nvGrpSpPr>
        <p:grpSpPr bwMode="auto">
          <a:xfrm>
            <a:off x="1484311" y="2286000"/>
            <a:ext cx="3651250" cy="2622726"/>
            <a:chOff x="546" y="1578"/>
            <a:chExt cx="3272" cy="2348"/>
          </a:xfrm>
        </p:grpSpPr>
        <p:sp>
          <p:nvSpPr>
            <p:cNvPr id="63507" name="Text Box 17"/>
            <p:cNvSpPr txBox="1">
              <a:spLocks noChangeArrowheads="1"/>
            </p:cNvSpPr>
            <p:nvPr/>
          </p:nvSpPr>
          <p:spPr bwMode="auto">
            <a:xfrm>
              <a:off x="2146" y="1578"/>
              <a:ext cx="12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0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08" name="Text Box 18"/>
            <p:cNvSpPr txBox="1">
              <a:spLocks noChangeArrowheads="1"/>
            </p:cNvSpPr>
            <p:nvPr/>
          </p:nvSpPr>
          <p:spPr bwMode="auto">
            <a:xfrm>
              <a:off x="610" y="2817"/>
              <a:ext cx="12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3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09" name="Text Box 19"/>
            <p:cNvSpPr txBox="1">
              <a:spLocks noChangeArrowheads="1"/>
            </p:cNvSpPr>
            <p:nvPr/>
          </p:nvSpPr>
          <p:spPr bwMode="auto">
            <a:xfrm>
              <a:off x="1106" y="2235"/>
              <a:ext cx="12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1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10" name="Text Box 20"/>
            <p:cNvSpPr txBox="1">
              <a:spLocks noChangeArrowheads="1"/>
            </p:cNvSpPr>
            <p:nvPr/>
          </p:nvSpPr>
          <p:spPr bwMode="auto">
            <a:xfrm>
              <a:off x="3074" y="2242"/>
              <a:ext cx="223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2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11" name="Text Box 21"/>
            <p:cNvSpPr txBox="1">
              <a:spLocks noChangeArrowheads="1"/>
            </p:cNvSpPr>
            <p:nvPr/>
          </p:nvSpPr>
          <p:spPr bwMode="auto">
            <a:xfrm>
              <a:off x="3594" y="2818"/>
              <a:ext cx="22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6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12" name="Text Box 22"/>
            <p:cNvSpPr txBox="1">
              <a:spLocks noChangeArrowheads="1"/>
            </p:cNvSpPr>
            <p:nvPr/>
          </p:nvSpPr>
          <p:spPr bwMode="auto">
            <a:xfrm>
              <a:off x="1625" y="2817"/>
              <a:ext cx="12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4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13" name="Text Box 23"/>
            <p:cNvSpPr txBox="1">
              <a:spLocks noChangeArrowheads="1"/>
            </p:cNvSpPr>
            <p:nvPr/>
          </p:nvSpPr>
          <p:spPr bwMode="auto">
            <a:xfrm>
              <a:off x="2634" y="2817"/>
              <a:ext cx="12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5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14" name="Text Box 24"/>
            <p:cNvSpPr txBox="1">
              <a:spLocks noChangeArrowheads="1"/>
            </p:cNvSpPr>
            <p:nvPr/>
          </p:nvSpPr>
          <p:spPr bwMode="auto">
            <a:xfrm>
              <a:off x="1042" y="3650"/>
              <a:ext cx="22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8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15" name="Text Box 25"/>
            <p:cNvSpPr txBox="1">
              <a:spLocks noChangeArrowheads="1"/>
            </p:cNvSpPr>
            <p:nvPr/>
          </p:nvSpPr>
          <p:spPr bwMode="auto">
            <a:xfrm>
              <a:off x="546" y="3650"/>
              <a:ext cx="22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7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16" name="Text Box 26"/>
            <p:cNvSpPr txBox="1">
              <a:spLocks noChangeArrowheads="1"/>
            </p:cNvSpPr>
            <p:nvPr/>
          </p:nvSpPr>
          <p:spPr bwMode="auto">
            <a:xfrm>
              <a:off x="1594" y="3650"/>
              <a:ext cx="12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9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</p:grpSp>
      <p:grpSp>
        <p:nvGrpSpPr>
          <p:cNvPr id="310299" name="Group 27"/>
          <p:cNvGrpSpPr>
            <a:grpSpLocks/>
          </p:cNvGrpSpPr>
          <p:nvPr/>
        </p:nvGrpSpPr>
        <p:grpSpPr bwMode="auto">
          <a:xfrm>
            <a:off x="1630362" y="5581651"/>
            <a:ext cx="3579813" cy="411163"/>
            <a:chOff x="660" y="4161"/>
            <a:chExt cx="3208" cy="368"/>
          </a:xfrm>
        </p:grpSpPr>
        <p:pic>
          <p:nvPicPr>
            <p:cNvPr id="63496" name="Picture 2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" y="4201"/>
              <a:ext cx="3208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3497" name="Text Box 29"/>
            <p:cNvSpPr txBox="1">
              <a:spLocks noChangeArrowheads="1"/>
            </p:cNvSpPr>
            <p:nvPr/>
          </p:nvSpPr>
          <p:spPr bwMode="auto">
            <a:xfrm>
              <a:off x="1121" y="4161"/>
              <a:ext cx="8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j</a:t>
              </a:r>
            </a:p>
          </p:txBody>
        </p:sp>
        <p:sp>
          <p:nvSpPr>
            <p:cNvPr id="63498" name="Text Box 30"/>
            <p:cNvSpPr txBox="1">
              <a:spLocks noChangeArrowheads="1"/>
            </p:cNvSpPr>
            <p:nvPr/>
          </p:nvSpPr>
          <p:spPr bwMode="auto">
            <a:xfrm>
              <a:off x="1426" y="4161"/>
              <a:ext cx="96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f</a:t>
              </a:r>
            </a:p>
          </p:txBody>
        </p:sp>
        <p:sp>
          <p:nvSpPr>
            <p:cNvPr id="63499" name="Text Box 31"/>
            <p:cNvSpPr txBox="1">
              <a:spLocks noChangeArrowheads="1"/>
            </p:cNvSpPr>
            <p:nvPr/>
          </p:nvSpPr>
          <p:spPr bwMode="auto">
            <a:xfrm>
              <a:off x="1722" y="4161"/>
              <a:ext cx="14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d</a:t>
              </a:r>
            </a:p>
          </p:txBody>
        </p:sp>
        <p:sp>
          <p:nvSpPr>
            <p:cNvPr id="63500" name="Text Box 32"/>
            <p:cNvSpPr txBox="1">
              <a:spLocks noChangeArrowheads="1"/>
            </p:cNvSpPr>
            <p:nvPr/>
          </p:nvSpPr>
          <p:spPr bwMode="auto">
            <a:xfrm>
              <a:off x="2043" y="4161"/>
              <a:ext cx="14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b</a:t>
              </a:r>
            </a:p>
          </p:txBody>
        </p:sp>
        <p:sp>
          <p:nvSpPr>
            <p:cNvPr id="63501" name="Text Box 33"/>
            <p:cNvSpPr txBox="1">
              <a:spLocks noChangeArrowheads="1"/>
            </p:cNvSpPr>
            <p:nvPr/>
          </p:nvSpPr>
          <p:spPr bwMode="auto">
            <a:xfrm>
              <a:off x="2372" y="4161"/>
              <a:ext cx="12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a</a:t>
              </a:r>
            </a:p>
          </p:txBody>
        </p:sp>
        <p:sp>
          <p:nvSpPr>
            <p:cNvPr id="63502" name="Text Box 34"/>
            <p:cNvSpPr txBox="1">
              <a:spLocks noChangeArrowheads="1"/>
            </p:cNvSpPr>
            <p:nvPr/>
          </p:nvSpPr>
          <p:spPr bwMode="auto">
            <a:xfrm>
              <a:off x="2685" y="4161"/>
              <a:ext cx="12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e</a:t>
              </a:r>
            </a:p>
          </p:txBody>
        </p:sp>
        <p:sp>
          <p:nvSpPr>
            <p:cNvPr id="63503" name="Text Box 35"/>
            <p:cNvSpPr txBox="1">
              <a:spLocks noChangeArrowheads="1"/>
            </p:cNvSpPr>
            <p:nvPr/>
          </p:nvSpPr>
          <p:spPr bwMode="auto">
            <a:xfrm>
              <a:off x="3031" y="4161"/>
              <a:ext cx="8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i</a:t>
              </a:r>
            </a:p>
          </p:txBody>
        </p:sp>
        <p:sp>
          <p:nvSpPr>
            <p:cNvPr id="63504" name="Text Box 36"/>
            <p:cNvSpPr txBox="1">
              <a:spLocks noChangeArrowheads="1"/>
            </p:cNvSpPr>
            <p:nvPr/>
          </p:nvSpPr>
          <p:spPr bwMode="auto">
            <a:xfrm>
              <a:off x="3328" y="4161"/>
              <a:ext cx="12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c</a:t>
              </a:r>
            </a:p>
          </p:txBody>
        </p:sp>
        <p:sp>
          <p:nvSpPr>
            <p:cNvPr id="63505" name="Text Box 37"/>
            <p:cNvSpPr txBox="1">
              <a:spLocks noChangeArrowheads="1"/>
            </p:cNvSpPr>
            <p:nvPr/>
          </p:nvSpPr>
          <p:spPr bwMode="auto">
            <a:xfrm>
              <a:off x="3641" y="4161"/>
              <a:ext cx="14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g</a:t>
              </a:r>
            </a:p>
          </p:txBody>
        </p:sp>
        <p:sp>
          <p:nvSpPr>
            <p:cNvPr id="63506" name="Text Box 38"/>
            <p:cNvSpPr txBox="1">
              <a:spLocks noChangeArrowheads="1"/>
            </p:cNvSpPr>
            <p:nvPr/>
          </p:nvSpPr>
          <p:spPr bwMode="auto">
            <a:xfrm>
              <a:off x="769" y="4161"/>
              <a:ext cx="14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0165483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/>
              <a:t>Array-Based Representation of Binary Trees</a:t>
            </a:r>
            <a:endParaRPr lang="en-US" altLang="en-US" sz="3600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972178" cy="33111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Nodes are stored in an array </a:t>
            </a:r>
            <a:r>
              <a:rPr lang="en-US" altLang="en-US" sz="2400" dirty="0" smtClean="0"/>
              <a:t>A</a:t>
            </a:r>
            <a:endParaRPr lang="lv-LV" altLang="en-US" sz="2400" dirty="0"/>
          </a:p>
          <a:p>
            <a:pPr eaLnBrk="1" hangingPunct="1"/>
            <a:r>
              <a:rPr lang="en-US" altLang="en-US" sz="2400" dirty="0" smtClean="0"/>
              <a:t>Node </a:t>
            </a:r>
            <a:r>
              <a:rPr lang="en-US" altLang="en-US" sz="2400" dirty="0"/>
              <a:t>v is stored at A[rank(v</a:t>
            </a:r>
            <a:r>
              <a:rPr lang="en-US" altLang="en-US" sz="2400" dirty="0" smtClean="0"/>
              <a:t>)]</a:t>
            </a:r>
            <a:endParaRPr lang="lv-LV" altLang="en-US" sz="2400" dirty="0" smtClean="0"/>
          </a:p>
          <a:p>
            <a:pPr eaLnBrk="1" hangingPunct="1"/>
            <a:r>
              <a:rPr lang="en-US" altLang="en-US" sz="2400" dirty="0" smtClean="0"/>
              <a:t>rank(root</a:t>
            </a:r>
            <a:r>
              <a:rPr lang="en-US" altLang="en-US" sz="2400" dirty="0"/>
              <a:t>) = </a:t>
            </a:r>
            <a:r>
              <a:rPr lang="en-US" altLang="en-US" sz="2400" dirty="0" smtClean="0"/>
              <a:t>1</a:t>
            </a:r>
            <a:endParaRPr lang="lv-LV" altLang="en-US" sz="2400" dirty="0" smtClean="0"/>
          </a:p>
          <a:p>
            <a:pPr eaLnBrk="1" hangingPunct="1"/>
            <a:r>
              <a:rPr lang="en-US" altLang="en-US" sz="2400" dirty="0" smtClean="0"/>
              <a:t>if </a:t>
            </a:r>
            <a:r>
              <a:rPr lang="en-US" altLang="en-US" sz="2400" dirty="0"/>
              <a:t>node is the left child of parent(node), </a:t>
            </a:r>
            <a:r>
              <a:rPr lang="lv-LV" altLang="en-US" sz="2400" dirty="0" smtClean="0"/>
              <a:t/>
            </a:r>
            <a:br>
              <a:rPr lang="lv-LV" altLang="en-US" sz="2400" dirty="0" smtClean="0"/>
            </a:br>
            <a:r>
              <a:rPr lang="en-US" altLang="en-US" sz="2400" dirty="0" smtClean="0"/>
              <a:t>rank(node</a:t>
            </a:r>
            <a:r>
              <a:rPr lang="en-US" altLang="en-US" sz="2400" dirty="0"/>
              <a:t>) = 2 </a:t>
            </a:r>
            <a:r>
              <a:rPr lang="ar-SA" sz="2400" dirty="0">
                <a:cs typeface="Arial" charset="0"/>
                <a:sym typeface="Symbol"/>
              </a:rPr>
              <a:t></a:t>
            </a:r>
            <a:r>
              <a:rPr lang="en-US" sz="2400" dirty="0">
                <a:cs typeface="Arial" charset="0"/>
                <a:sym typeface="Symbol"/>
              </a:rPr>
              <a:t> </a:t>
            </a:r>
            <a:r>
              <a:rPr lang="en-US" altLang="en-US" sz="2400" dirty="0"/>
              <a:t>rank(parent(node</a:t>
            </a:r>
            <a:r>
              <a:rPr lang="en-US" altLang="en-US" sz="2400" dirty="0" smtClean="0"/>
              <a:t>))</a:t>
            </a:r>
            <a:endParaRPr lang="lv-LV" altLang="en-US" sz="2400" dirty="0" smtClean="0"/>
          </a:p>
          <a:p>
            <a:pPr eaLnBrk="1" hangingPunct="1"/>
            <a:r>
              <a:rPr lang="en-US" altLang="en-US" sz="2400" dirty="0" smtClean="0"/>
              <a:t>if </a:t>
            </a:r>
            <a:r>
              <a:rPr lang="en-US" altLang="en-US" sz="2400" dirty="0"/>
              <a:t>node is the right child of parent(node), </a:t>
            </a:r>
            <a:endParaRPr lang="lv-LV" altLang="en-US" sz="2400" dirty="0" smtClean="0"/>
          </a:p>
          <a:p>
            <a:pPr eaLnBrk="1" hangingPunct="1"/>
            <a:r>
              <a:rPr lang="en-US" altLang="en-US" sz="2400" dirty="0" smtClean="0"/>
              <a:t>rank(node</a:t>
            </a:r>
            <a:r>
              <a:rPr lang="en-US" altLang="en-US" sz="2400" dirty="0"/>
              <a:t>) = 2</a:t>
            </a:r>
            <a:r>
              <a:rPr lang="ar-SA" sz="2400" dirty="0">
                <a:cs typeface="Arial" charset="0"/>
                <a:sym typeface="Symbol"/>
              </a:rPr>
              <a:t> </a:t>
            </a:r>
            <a:r>
              <a:rPr lang="en-US" sz="2400" dirty="0">
                <a:cs typeface="Arial" charset="0"/>
                <a:sym typeface="Symbol"/>
              </a:rPr>
              <a:t> r</a:t>
            </a:r>
            <a:r>
              <a:rPr lang="en-US" altLang="en-US" sz="2400" dirty="0"/>
              <a:t>ank(parent(node)) </a:t>
            </a:r>
            <a:r>
              <a:rPr lang="en-US" altLang="en-US" sz="2400" dirty="0">
                <a:latin typeface="Symbol" pitchFamily="18" charset="2"/>
              </a:rPr>
              <a:t>+</a:t>
            </a:r>
            <a:r>
              <a:rPr lang="en-US" altLang="en-US" sz="2400" dirty="0"/>
              <a:t> 1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0488" name="Text Box 22"/>
          <p:cNvSpPr txBox="1">
            <a:spLocks noChangeArrowheads="1"/>
          </p:cNvSpPr>
          <p:nvPr/>
        </p:nvSpPr>
        <p:spPr bwMode="auto">
          <a:xfrm>
            <a:off x="9473201" y="3057524"/>
            <a:ext cx="242574" cy="28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0489" name="Text Box 23"/>
          <p:cNvSpPr txBox="1">
            <a:spLocks noChangeArrowheads="1"/>
          </p:cNvSpPr>
          <p:nvPr/>
        </p:nvSpPr>
        <p:spPr bwMode="auto">
          <a:xfrm>
            <a:off x="8943499" y="3996881"/>
            <a:ext cx="242574" cy="28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0490" name="Text Box 24"/>
          <p:cNvSpPr txBox="1">
            <a:spLocks noChangeArrowheads="1"/>
          </p:cNvSpPr>
          <p:nvPr/>
        </p:nvSpPr>
        <p:spPr bwMode="auto">
          <a:xfrm>
            <a:off x="10369240" y="3996881"/>
            <a:ext cx="242574" cy="28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0491" name="Text Box 25"/>
          <p:cNvSpPr txBox="1">
            <a:spLocks noChangeArrowheads="1"/>
          </p:cNvSpPr>
          <p:nvPr/>
        </p:nvSpPr>
        <p:spPr bwMode="auto">
          <a:xfrm>
            <a:off x="9893993" y="4887970"/>
            <a:ext cx="242574" cy="28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0492" name="Text Box 26"/>
          <p:cNvSpPr txBox="1">
            <a:spLocks noChangeArrowheads="1"/>
          </p:cNvSpPr>
          <p:nvPr/>
        </p:nvSpPr>
        <p:spPr bwMode="auto">
          <a:xfrm>
            <a:off x="10725676" y="4899107"/>
            <a:ext cx="242574" cy="28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20493" name="Text Box 27"/>
          <p:cNvSpPr txBox="1">
            <a:spLocks noChangeArrowheads="1"/>
          </p:cNvSpPr>
          <p:nvPr/>
        </p:nvSpPr>
        <p:spPr bwMode="auto">
          <a:xfrm>
            <a:off x="8646469" y="4887970"/>
            <a:ext cx="242574" cy="28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0494" name="Text Box 28"/>
          <p:cNvSpPr txBox="1">
            <a:spLocks noChangeArrowheads="1"/>
          </p:cNvSpPr>
          <p:nvPr/>
        </p:nvSpPr>
        <p:spPr bwMode="auto">
          <a:xfrm>
            <a:off x="9532607" y="4887970"/>
            <a:ext cx="242574" cy="28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8943499" y="5897870"/>
            <a:ext cx="323924" cy="2879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>
                <a:solidFill>
                  <a:schemeClr val="accent2"/>
                </a:solidFill>
                <a:latin typeface="+mn-lt"/>
              </a:rPr>
              <a:t>10</a:t>
            </a: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9849439" y="5897870"/>
            <a:ext cx="317226" cy="2879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>
                <a:solidFill>
                  <a:schemeClr val="accent2"/>
                </a:solidFill>
                <a:latin typeface="+mn-lt"/>
              </a:rPr>
              <a:t>11</a:t>
            </a:r>
          </a:p>
        </p:txBody>
      </p:sp>
      <p:sp>
        <p:nvSpPr>
          <p:cNvPr id="102432" name="Oval 32"/>
          <p:cNvSpPr>
            <a:spLocks noChangeArrowheads="1"/>
          </p:cNvSpPr>
          <p:nvPr/>
        </p:nvSpPr>
        <p:spPr bwMode="auto">
          <a:xfrm>
            <a:off x="9635330" y="3255544"/>
            <a:ext cx="320544" cy="336634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A</a:t>
            </a:r>
          </a:p>
        </p:txBody>
      </p:sp>
      <p:sp>
        <p:nvSpPr>
          <p:cNvPr id="102433" name="Oval 33"/>
          <p:cNvSpPr>
            <a:spLocks noChangeArrowheads="1"/>
          </p:cNvSpPr>
          <p:nvPr/>
        </p:nvSpPr>
        <p:spPr bwMode="auto">
          <a:xfrm>
            <a:off x="9689786" y="6107027"/>
            <a:ext cx="335395" cy="336634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H</a:t>
            </a:r>
          </a:p>
        </p:txBody>
      </p:sp>
      <p:sp>
        <p:nvSpPr>
          <p:cNvPr id="102434" name="Oval 34"/>
          <p:cNvSpPr>
            <a:spLocks noChangeArrowheads="1"/>
          </p:cNvSpPr>
          <p:nvPr/>
        </p:nvSpPr>
        <p:spPr bwMode="auto">
          <a:xfrm>
            <a:off x="9155132" y="6107027"/>
            <a:ext cx="335395" cy="336634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G</a:t>
            </a:r>
          </a:p>
        </p:txBody>
      </p:sp>
      <p:sp>
        <p:nvSpPr>
          <p:cNvPr id="102435" name="Oval 35"/>
          <p:cNvSpPr>
            <a:spLocks noChangeArrowheads="1"/>
          </p:cNvSpPr>
          <p:nvPr/>
        </p:nvSpPr>
        <p:spPr bwMode="auto">
          <a:xfrm>
            <a:off x="9354390" y="5139206"/>
            <a:ext cx="335396" cy="336634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F</a:t>
            </a:r>
          </a:p>
        </p:txBody>
      </p:sp>
      <p:sp>
        <p:nvSpPr>
          <p:cNvPr id="102436" name="Oval 36"/>
          <p:cNvSpPr>
            <a:spLocks noChangeArrowheads="1"/>
          </p:cNvSpPr>
          <p:nvPr/>
        </p:nvSpPr>
        <p:spPr bwMode="auto">
          <a:xfrm>
            <a:off x="8760330" y="5139206"/>
            <a:ext cx="341584" cy="336634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E</a:t>
            </a: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10165033" y="4206038"/>
            <a:ext cx="335395" cy="336634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D</a:t>
            </a: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10007854" y="5136731"/>
            <a:ext cx="308169" cy="336634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C</a:t>
            </a:r>
          </a:p>
        </p:txBody>
      </p:sp>
      <p:sp>
        <p:nvSpPr>
          <p:cNvPr id="102439" name="Oval 39"/>
          <p:cNvSpPr>
            <a:spLocks noChangeArrowheads="1"/>
          </p:cNvSpPr>
          <p:nvPr/>
        </p:nvSpPr>
        <p:spPr bwMode="auto">
          <a:xfrm>
            <a:off x="9104390" y="4206038"/>
            <a:ext cx="318070" cy="336634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B</a:t>
            </a:r>
          </a:p>
        </p:txBody>
      </p:sp>
      <p:cxnSp>
        <p:nvCxnSpPr>
          <p:cNvPr id="102440" name="AutoShape 40"/>
          <p:cNvCxnSpPr>
            <a:cxnSpLocks noChangeShapeType="1"/>
            <a:stCxn id="102432" idx="4"/>
            <a:endCxn id="102439" idx="0"/>
          </p:cNvCxnSpPr>
          <p:nvPr/>
        </p:nvCxnSpPr>
        <p:spPr bwMode="auto">
          <a:xfrm rot="5400000">
            <a:off x="9223202" y="3633019"/>
            <a:ext cx="613861" cy="532178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1" name="AutoShape 41"/>
          <p:cNvCxnSpPr>
            <a:cxnSpLocks noChangeShapeType="1"/>
            <a:stCxn id="102437" idx="4"/>
            <a:endCxn id="102438" idx="0"/>
          </p:cNvCxnSpPr>
          <p:nvPr/>
        </p:nvCxnSpPr>
        <p:spPr bwMode="auto">
          <a:xfrm rot="5400000">
            <a:off x="9950925" y="4754306"/>
            <a:ext cx="594059" cy="170792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2" name="AutoShape 42"/>
          <p:cNvCxnSpPr>
            <a:cxnSpLocks noChangeShapeType="1"/>
            <a:stCxn id="102432" idx="4"/>
            <a:endCxn id="102437" idx="0"/>
          </p:cNvCxnSpPr>
          <p:nvPr/>
        </p:nvCxnSpPr>
        <p:spPr bwMode="auto">
          <a:xfrm rot="16200000" flipH="1">
            <a:off x="9757855" y="3630544"/>
            <a:ext cx="613861" cy="537128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3" name="AutoShape 43"/>
          <p:cNvCxnSpPr>
            <a:cxnSpLocks noChangeShapeType="1"/>
            <a:stCxn id="102439" idx="4"/>
            <a:endCxn id="102436" idx="0"/>
          </p:cNvCxnSpPr>
          <p:nvPr/>
        </p:nvCxnSpPr>
        <p:spPr bwMode="auto">
          <a:xfrm rot="5400000">
            <a:off x="8799316" y="4674479"/>
            <a:ext cx="596534" cy="332921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4" name="AutoShape 44"/>
          <p:cNvCxnSpPr>
            <a:cxnSpLocks noChangeShapeType="1"/>
            <a:stCxn id="102439" idx="4"/>
            <a:endCxn id="102435" idx="0"/>
          </p:cNvCxnSpPr>
          <p:nvPr/>
        </p:nvCxnSpPr>
        <p:spPr bwMode="auto">
          <a:xfrm rot="16200000" flipH="1">
            <a:off x="9095108" y="4711608"/>
            <a:ext cx="596534" cy="258663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5" name="AutoShape 45"/>
          <p:cNvCxnSpPr>
            <a:cxnSpLocks noChangeShapeType="1"/>
            <a:stCxn id="102435" idx="4"/>
            <a:endCxn id="102434" idx="0"/>
          </p:cNvCxnSpPr>
          <p:nvPr/>
        </p:nvCxnSpPr>
        <p:spPr bwMode="auto">
          <a:xfrm rot="5400000">
            <a:off x="9107485" y="5691806"/>
            <a:ext cx="631188" cy="19925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6" name="AutoShape 46"/>
          <p:cNvCxnSpPr>
            <a:cxnSpLocks noChangeShapeType="1"/>
            <a:stCxn id="102435" idx="4"/>
            <a:endCxn id="102433" idx="0"/>
          </p:cNvCxnSpPr>
          <p:nvPr/>
        </p:nvCxnSpPr>
        <p:spPr bwMode="auto">
          <a:xfrm rot="16200000" flipH="1">
            <a:off x="9374811" y="5623736"/>
            <a:ext cx="631188" cy="335396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447" name="Oval 47"/>
          <p:cNvSpPr>
            <a:spLocks noChangeArrowheads="1"/>
          </p:cNvSpPr>
          <p:nvPr/>
        </p:nvSpPr>
        <p:spPr bwMode="auto">
          <a:xfrm>
            <a:off x="10537557" y="5139206"/>
            <a:ext cx="301980" cy="336634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J</a:t>
            </a:r>
          </a:p>
        </p:txBody>
      </p:sp>
      <p:cxnSp>
        <p:nvCxnSpPr>
          <p:cNvPr id="102448" name="AutoShape 48"/>
          <p:cNvCxnSpPr>
            <a:cxnSpLocks noChangeShapeType="1"/>
            <a:stCxn id="102437" idx="4"/>
            <a:endCxn id="102447" idx="0"/>
          </p:cNvCxnSpPr>
          <p:nvPr/>
        </p:nvCxnSpPr>
        <p:spPr bwMode="auto">
          <a:xfrm rot="16200000" flipH="1">
            <a:off x="10212682" y="4663341"/>
            <a:ext cx="596534" cy="35519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4" name="Rectangle 13"/>
          <p:cNvSpPr>
            <a:spLocks noChangeArrowheads="1"/>
          </p:cNvSpPr>
          <p:nvPr/>
        </p:nvSpPr>
        <p:spPr bwMode="auto">
          <a:xfrm>
            <a:off x="7148515" y="1863088"/>
            <a:ext cx="369012" cy="461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A</a:t>
            </a:r>
          </a:p>
        </p:txBody>
      </p:sp>
      <p:sp>
        <p:nvSpPr>
          <p:cNvPr id="20515" name="Rectangle 14"/>
          <p:cNvSpPr>
            <a:spLocks noChangeArrowheads="1"/>
          </p:cNvSpPr>
          <p:nvPr/>
        </p:nvSpPr>
        <p:spPr bwMode="auto">
          <a:xfrm>
            <a:off x="7826378" y="1863088"/>
            <a:ext cx="365806" cy="461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B</a:t>
            </a:r>
          </a:p>
        </p:txBody>
      </p:sp>
      <p:sp>
        <p:nvSpPr>
          <p:cNvPr id="20516" name="Rectangle 15"/>
          <p:cNvSpPr>
            <a:spLocks noChangeArrowheads="1"/>
          </p:cNvSpPr>
          <p:nvPr/>
        </p:nvSpPr>
        <p:spPr bwMode="auto">
          <a:xfrm>
            <a:off x="8504240" y="1863088"/>
            <a:ext cx="393056" cy="461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</a:t>
            </a:r>
          </a:p>
        </p:txBody>
      </p:sp>
      <p:sp>
        <p:nvSpPr>
          <p:cNvPr id="20517" name="Rectangle 16"/>
          <p:cNvSpPr>
            <a:spLocks noChangeArrowheads="1"/>
          </p:cNvSpPr>
          <p:nvPr/>
        </p:nvSpPr>
        <p:spPr bwMode="auto">
          <a:xfrm>
            <a:off x="9859965" y="1863088"/>
            <a:ext cx="389850" cy="461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G</a:t>
            </a:r>
          </a:p>
        </p:txBody>
      </p:sp>
      <p:sp>
        <p:nvSpPr>
          <p:cNvPr id="20518" name="Rectangle 17"/>
          <p:cNvSpPr>
            <a:spLocks noChangeArrowheads="1"/>
          </p:cNvSpPr>
          <p:nvPr/>
        </p:nvSpPr>
        <p:spPr bwMode="auto">
          <a:xfrm>
            <a:off x="10537828" y="1863088"/>
            <a:ext cx="393056" cy="461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H</a:t>
            </a:r>
          </a:p>
        </p:txBody>
      </p:sp>
      <p:sp>
        <p:nvSpPr>
          <p:cNvPr id="20519" name="Rectangle 18"/>
          <p:cNvSpPr>
            <a:spLocks noChangeArrowheads="1"/>
          </p:cNvSpPr>
          <p:nvPr/>
        </p:nvSpPr>
        <p:spPr bwMode="auto">
          <a:xfrm>
            <a:off x="11215691" y="1863732"/>
            <a:ext cx="436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…</a:t>
            </a:r>
          </a:p>
        </p:txBody>
      </p:sp>
      <p:sp>
        <p:nvSpPr>
          <p:cNvPr id="20520" name="Text Box 19"/>
          <p:cNvSpPr txBox="1">
            <a:spLocks noChangeArrowheads="1"/>
          </p:cNvSpPr>
          <p:nvPr/>
        </p:nvSpPr>
        <p:spPr bwMode="auto">
          <a:xfrm>
            <a:off x="9182104" y="186532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0521" name="Text Box 22"/>
          <p:cNvSpPr txBox="1">
            <a:spLocks noChangeArrowheads="1"/>
          </p:cNvSpPr>
          <p:nvPr/>
        </p:nvSpPr>
        <p:spPr bwMode="auto">
          <a:xfrm>
            <a:off x="7234240" y="240348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0522" name="Text Box 22"/>
          <p:cNvSpPr txBox="1">
            <a:spLocks noChangeArrowheads="1"/>
          </p:cNvSpPr>
          <p:nvPr/>
        </p:nvSpPr>
        <p:spPr bwMode="auto">
          <a:xfrm>
            <a:off x="7861303" y="240348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0523" name="Text Box 22"/>
          <p:cNvSpPr txBox="1">
            <a:spLocks noChangeArrowheads="1"/>
          </p:cNvSpPr>
          <p:nvPr/>
        </p:nvSpPr>
        <p:spPr bwMode="auto">
          <a:xfrm>
            <a:off x="8553453" y="240348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6" name="Text Box 22"/>
          <p:cNvSpPr txBox="1">
            <a:spLocks noChangeArrowheads="1"/>
          </p:cNvSpPr>
          <p:nvPr/>
        </p:nvSpPr>
        <p:spPr bwMode="auto">
          <a:xfrm>
            <a:off x="9880603" y="2403482"/>
            <a:ext cx="41549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</a:rPr>
              <a:t>10</a:t>
            </a: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10556878" y="2403482"/>
            <a:ext cx="40690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</a:rPr>
              <a:t>11</a:t>
            </a:r>
          </a:p>
        </p:txBody>
      </p:sp>
      <p:sp>
        <p:nvSpPr>
          <p:cNvPr id="20526" name="Rounded Rectangle 68"/>
          <p:cNvSpPr>
            <a:spLocks noChangeArrowheads="1"/>
          </p:cNvSpPr>
          <p:nvPr/>
        </p:nvSpPr>
        <p:spPr bwMode="auto">
          <a:xfrm>
            <a:off x="6402390" y="1793882"/>
            <a:ext cx="5334000" cy="6096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527" name="Rectangle 13"/>
          <p:cNvSpPr>
            <a:spLocks noChangeArrowheads="1"/>
          </p:cNvSpPr>
          <p:nvPr/>
        </p:nvSpPr>
        <p:spPr bwMode="auto">
          <a:xfrm>
            <a:off x="6470654" y="1863088"/>
            <a:ext cx="184731" cy="461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528" name="Text Box 22"/>
          <p:cNvSpPr txBox="1">
            <a:spLocks noChangeArrowheads="1"/>
          </p:cNvSpPr>
          <p:nvPr/>
        </p:nvSpPr>
        <p:spPr bwMode="auto">
          <a:xfrm>
            <a:off x="6548440" y="2392369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3443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Binary Tree as Array – 2 </a:t>
            </a:r>
          </a:p>
        </p:txBody>
      </p:sp>
      <p:grpSp>
        <p:nvGrpSpPr>
          <p:cNvPr id="303108" name="Group 4"/>
          <p:cNvGrpSpPr>
            <a:grpSpLocks/>
          </p:cNvGrpSpPr>
          <p:nvPr/>
        </p:nvGrpSpPr>
        <p:grpSpPr bwMode="auto">
          <a:xfrm>
            <a:off x="2743200" y="4953000"/>
            <a:ext cx="7391400" cy="838200"/>
            <a:chOff x="712" y="2256"/>
            <a:chExt cx="4656" cy="528"/>
          </a:xfrm>
        </p:grpSpPr>
        <p:sp>
          <p:nvSpPr>
            <p:cNvPr id="56345" name="Rectangle 5"/>
            <p:cNvSpPr>
              <a:spLocks noChangeArrowheads="1"/>
            </p:cNvSpPr>
            <p:nvPr/>
          </p:nvSpPr>
          <p:spPr bwMode="auto">
            <a:xfrm>
              <a:off x="138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46" name="Rectangle 6"/>
            <p:cNvSpPr>
              <a:spLocks noChangeArrowheads="1"/>
            </p:cNvSpPr>
            <p:nvPr/>
          </p:nvSpPr>
          <p:spPr bwMode="auto">
            <a:xfrm>
              <a:off x="162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47" name="Rectangle 7"/>
            <p:cNvSpPr>
              <a:spLocks noChangeArrowheads="1"/>
            </p:cNvSpPr>
            <p:nvPr/>
          </p:nvSpPr>
          <p:spPr bwMode="auto">
            <a:xfrm>
              <a:off x="186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48" name="Rectangle 8"/>
            <p:cNvSpPr>
              <a:spLocks noChangeArrowheads="1"/>
            </p:cNvSpPr>
            <p:nvPr/>
          </p:nvSpPr>
          <p:spPr bwMode="auto">
            <a:xfrm>
              <a:off x="210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49" name="Rectangle 9"/>
            <p:cNvSpPr>
              <a:spLocks noChangeArrowheads="1"/>
            </p:cNvSpPr>
            <p:nvPr/>
          </p:nvSpPr>
          <p:spPr bwMode="auto">
            <a:xfrm>
              <a:off x="234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50" name="Rectangle 10"/>
            <p:cNvSpPr>
              <a:spLocks noChangeArrowheads="1"/>
            </p:cNvSpPr>
            <p:nvPr/>
          </p:nvSpPr>
          <p:spPr bwMode="auto">
            <a:xfrm>
              <a:off x="258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51" name="Rectangle 11"/>
            <p:cNvSpPr>
              <a:spLocks noChangeArrowheads="1"/>
            </p:cNvSpPr>
            <p:nvPr/>
          </p:nvSpPr>
          <p:spPr bwMode="auto">
            <a:xfrm>
              <a:off x="282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52" name="Rectangle 12"/>
            <p:cNvSpPr>
              <a:spLocks noChangeArrowheads="1"/>
            </p:cNvSpPr>
            <p:nvPr/>
          </p:nvSpPr>
          <p:spPr bwMode="auto">
            <a:xfrm>
              <a:off x="306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53" name="Rectangle 13"/>
            <p:cNvSpPr>
              <a:spLocks noChangeArrowheads="1"/>
            </p:cNvSpPr>
            <p:nvPr/>
          </p:nvSpPr>
          <p:spPr bwMode="auto">
            <a:xfrm>
              <a:off x="330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54" name="Rectangle 14"/>
            <p:cNvSpPr>
              <a:spLocks noChangeArrowheads="1"/>
            </p:cNvSpPr>
            <p:nvPr/>
          </p:nvSpPr>
          <p:spPr bwMode="auto">
            <a:xfrm>
              <a:off x="354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55" name="Rectangle 15"/>
            <p:cNvSpPr>
              <a:spLocks noChangeArrowheads="1"/>
            </p:cNvSpPr>
            <p:nvPr/>
          </p:nvSpPr>
          <p:spPr bwMode="auto">
            <a:xfrm>
              <a:off x="378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56" name="Text Box 16"/>
            <p:cNvSpPr txBox="1">
              <a:spLocks noChangeArrowheads="1"/>
            </p:cNvSpPr>
            <p:nvPr/>
          </p:nvSpPr>
          <p:spPr bwMode="auto">
            <a:xfrm>
              <a:off x="712" y="2256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800"/>
                <a:t>tree[]</a:t>
              </a:r>
            </a:p>
          </p:txBody>
        </p:sp>
        <p:sp>
          <p:nvSpPr>
            <p:cNvPr id="56357" name="Text Box 17"/>
            <p:cNvSpPr txBox="1">
              <a:spLocks noChangeArrowheads="1"/>
            </p:cNvSpPr>
            <p:nvPr/>
          </p:nvSpPr>
          <p:spPr bwMode="auto">
            <a:xfrm>
              <a:off x="1384" y="24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0</a:t>
              </a:r>
            </a:p>
          </p:txBody>
        </p:sp>
        <p:sp>
          <p:nvSpPr>
            <p:cNvPr id="56358" name="Text Box 18"/>
            <p:cNvSpPr txBox="1">
              <a:spLocks noChangeArrowheads="1"/>
            </p:cNvSpPr>
            <p:nvPr/>
          </p:nvSpPr>
          <p:spPr bwMode="auto">
            <a:xfrm>
              <a:off x="2584" y="24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5</a:t>
              </a:r>
            </a:p>
          </p:txBody>
        </p:sp>
        <p:sp>
          <p:nvSpPr>
            <p:cNvPr id="56359" name="Text Box 19"/>
            <p:cNvSpPr txBox="1">
              <a:spLocks noChangeArrowheads="1"/>
            </p:cNvSpPr>
            <p:nvPr/>
          </p:nvSpPr>
          <p:spPr bwMode="auto">
            <a:xfrm>
              <a:off x="3784" y="24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10</a:t>
              </a:r>
            </a:p>
          </p:txBody>
        </p:sp>
        <p:sp>
          <p:nvSpPr>
            <p:cNvPr id="56360" name="Text Box 20"/>
            <p:cNvSpPr txBox="1">
              <a:spLocks noChangeArrowheads="1"/>
            </p:cNvSpPr>
            <p:nvPr/>
          </p:nvSpPr>
          <p:spPr bwMode="auto">
            <a:xfrm>
              <a:off x="1624" y="225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a</a:t>
              </a:r>
            </a:p>
          </p:txBody>
        </p:sp>
        <p:sp>
          <p:nvSpPr>
            <p:cNvPr id="56361" name="Text Box 21"/>
            <p:cNvSpPr txBox="1">
              <a:spLocks noChangeArrowheads="1"/>
            </p:cNvSpPr>
            <p:nvPr/>
          </p:nvSpPr>
          <p:spPr bwMode="auto">
            <a:xfrm>
              <a:off x="1892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62" name="Text Box 22"/>
            <p:cNvSpPr txBox="1">
              <a:spLocks noChangeArrowheads="1"/>
            </p:cNvSpPr>
            <p:nvPr/>
          </p:nvSpPr>
          <p:spPr bwMode="auto">
            <a:xfrm>
              <a:off x="2160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b</a:t>
              </a:r>
            </a:p>
          </p:txBody>
        </p:sp>
        <p:sp>
          <p:nvSpPr>
            <p:cNvPr id="56363" name="Text Box 23"/>
            <p:cNvSpPr txBox="1">
              <a:spLocks noChangeArrowheads="1"/>
            </p:cNvSpPr>
            <p:nvPr/>
          </p:nvSpPr>
          <p:spPr bwMode="auto">
            <a:xfrm>
              <a:off x="2392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64" name="Text Box 24"/>
            <p:cNvSpPr txBox="1">
              <a:spLocks noChangeArrowheads="1"/>
            </p:cNvSpPr>
            <p:nvPr/>
          </p:nvSpPr>
          <p:spPr bwMode="auto">
            <a:xfrm>
              <a:off x="2624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65" name="Text Box 25"/>
            <p:cNvSpPr txBox="1">
              <a:spLocks noChangeArrowheads="1"/>
            </p:cNvSpPr>
            <p:nvPr/>
          </p:nvSpPr>
          <p:spPr bwMode="auto">
            <a:xfrm>
              <a:off x="2856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66" name="Text Box 26"/>
            <p:cNvSpPr txBox="1">
              <a:spLocks noChangeArrowheads="1"/>
            </p:cNvSpPr>
            <p:nvPr/>
          </p:nvSpPr>
          <p:spPr bwMode="auto">
            <a:xfrm>
              <a:off x="3088" y="225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c</a:t>
              </a:r>
            </a:p>
          </p:txBody>
        </p:sp>
        <p:sp>
          <p:nvSpPr>
            <p:cNvPr id="56367" name="Text Box 27"/>
            <p:cNvSpPr txBox="1">
              <a:spLocks noChangeArrowheads="1"/>
            </p:cNvSpPr>
            <p:nvPr/>
          </p:nvSpPr>
          <p:spPr bwMode="auto">
            <a:xfrm>
              <a:off x="3320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68" name="Text Box 28"/>
            <p:cNvSpPr txBox="1">
              <a:spLocks noChangeArrowheads="1"/>
            </p:cNvSpPr>
            <p:nvPr/>
          </p:nvSpPr>
          <p:spPr bwMode="auto">
            <a:xfrm>
              <a:off x="3552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69" name="Rectangle 29"/>
            <p:cNvSpPr>
              <a:spLocks noChangeArrowheads="1"/>
            </p:cNvSpPr>
            <p:nvPr/>
          </p:nvSpPr>
          <p:spPr bwMode="auto">
            <a:xfrm>
              <a:off x="402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70" name="Rectangle 30"/>
            <p:cNvSpPr>
              <a:spLocks noChangeArrowheads="1"/>
            </p:cNvSpPr>
            <p:nvPr/>
          </p:nvSpPr>
          <p:spPr bwMode="auto">
            <a:xfrm>
              <a:off x="426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71" name="Rectangle 31"/>
            <p:cNvSpPr>
              <a:spLocks noChangeArrowheads="1"/>
            </p:cNvSpPr>
            <p:nvPr/>
          </p:nvSpPr>
          <p:spPr bwMode="auto">
            <a:xfrm>
              <a:off x="450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72" name="Rectangle 32"/>
            <p:cNvSpPr>
              <a:spLocks noChangeArrowheads="1"/>
            </p:cNvSpPr>
            <p:nvPr/>
          </p:nvSpPr>
          <p:spPr bwMode="auto">
            <a:xfrm>
              <a:off x="474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73" name="Text Box 33"/>
            <p:cNvSpPr txBox="1">
              <a:spLocks noChangeArrowheads="1"/>
            </p:cNvSpPr>
            <p:nvPr/>
          </p:nvSpPr>
          <p:spPr bwMode="auto">
            <a:xfrm>
              <a:off x="3796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74" name="Text Box 34"/>
            <p:cNvSpPr txBox="1">
              <a:spLocks noChangeArrowheads="1"/>
            </p:cNvSpPr>
            <p:nvPr/>
          </p:nvSpPr>
          <p:spPr bwMode="auto">
            <a:xfrm>
              <a:off x="4048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75" name="Text Box 35"/>
            <p:cNvSpPr txBox="1">
              <a:spLocks noChangeArrowheads="1"/>
            </p:cNvSpPr>
            <p:nvPr/>
          </p:nvSpPr>
          <p:spPr bwMode="auto">
            <a:xfrm>
              <a:off x="4280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76" name="Text Box 36"/>
            <p:cNvSpPr txBox="1">
              <a:spLocks noChangeArrowheads="1"/>
            </p:cNvSpPr>
            <p:nvPr/>
          </p:nvSpPr>
          <p:spPr bwMode="auto">
            <a:xfrm>
              <a:off x="4512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77" name="Text Box 37"/>
            <p:cNvSpPr txBox="1">
              <a:spLocks noChangeArrowheads="1"/>
            </p:cNvSpPr>
            <p:nvPr/>
          </p:nvSpPr>
          <p:spPr bwMode="auto">
            <a:xfrm>
              <a:off x="4744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78" name="Rectangle 38"/>
            <p:cNvSpPr>
              <a:spLocks noChangeArrowheads="1"/>
            </p:cNvSpPr>
            <p:nvPr/>
          </p:nvSpPr>
          <p:spPr bwMode="auto">
            <a:xfrm>
              <a:off x="498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79" name="Text Box 39"/>
            <p:cNvSpPr txBox="1">
              <a:spLocks noChangeArrowheads="1"/>
            </p:cNvSpPr>
            <p:nvPr/>
          </p:nvSpPr>
          <p:spPr bwMode="auto">
            <a:xfrm>
              <a:off x="4984" y="24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15</a:t>
              </a:r>
            </a:p>
          </p:txBody>
        </p:sp>
        <p:sp>
          <p:nvSpPr>
            <p:cNvPr id="56380" name="Text Box 40"/>
            <p:cNvSpPr txBox="1">
              <a:spLocks noChangeArrowheads="1"/>
            </p:cNvSpPr>
            <p:nvPr/>
          </p:nvSpPr>
          <p:spPr bwMode="auto">
            <a:xfrm>
              <a:off x="4984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d</a:t>
              </a:r>
            </a:p>
          </p:txBody>
        </p:sp>
      </p:grpSp>
      <p:grpSp>
        <p:nvGrpSpPr>
          <p:cNvPr id="303145" name="Group 41"/>
          <p:cNvGrpSpPr>
            <a:grpSpLocks/>
          </p:cNvGrpSpPr>
          <p:nvPr/>
        </p:nvGrpSpPr>
        <p:grpSpPr bwMode="auto">
          <a:xfrm>
            <a:off x="5257800" y="2209800"/>
            <a:ext cx="3048000" cy="2286000"/>
            <a:chOff x="2688" y="720"/>
            <a:chExt cx="1920" cy="1440"/>
          </a:xfrm>
        </p:grpSpPr>
        <p:sp>
          <p:nvSpPr>
            <p:cNvPr id="56326" name="Oval 42"/>
            <p:cNvSpPr>
              <a:spLocks noChangeArrowheads="1"/>
            </p:cNvSpPr>
            <p:nvPr/>
          </p:nvSpPr>
          <p:spPr bwMode="auto">
            <a:xfrm>
              <a:off x="2688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27" name="Text Box 43"/>
            <p:cNvSpPr txBox="1">
              <a:spLocks noChangeArrowheads="1"/>
            </p:cNvSpPr>
            <p:nvPr/>
          </p:nvSpPr>
          <p:spPr bwMode="auto">
            <a:xfrm>
              <a:off x="2688" y="816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lv-LV" altLang="lv-LV"/>
            </a:p>
          </p:txBody>
        </p:sp>
        <p:sp>
          <p:nvSpPr>
            <p:cNvPr id="56328" name="Oval 44"/>
            <p:cNvSpPr>
              <a:spLocks noChangeArrowheads="1"/>
            </p:cNvSpPr>
            <p:nvPr/>
          </p:nvSpPr>
          <p:spPr bwMode="auto">
            <a:xfrm>
              <a:off x="3120" y="120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29" name="Text Box 45"/>
            <p:cNvSpPr txBox="1">
              <a:spLocks noChangeArrowheads="1"/>
            </p:cNvSpPr>
            <p:nvPr/>
          </p:nvSpPr>
          <p:spPr bwMode="auto">
            <a:xfrm>
              <a:off x="3120" y="1152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lv-LV" altLang="lv-LV"/>
            </a:p>
          </p:txBody>
        </p:sp>
        <p:sp>
          <p:nvSpPr>
            <p:cNvPr id="56330" name="Text Box 46"/>
            <p:cNvSpPr txBox="1">
              <a:spLocks noChangeArrowheads="1"/>
            </p:cNvSpPr>
            <p:nvPr/>
          </p:nvSpPr>
          <p:spPr bwMode="auto">
            <a:xfrm>
              <a:off x="2736" y="81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a</a:t>
              </a:r>
            </a:p>
          </p:txBody>
        </p:sp>
        <p:sp>
          <p:nvSpPr>
            <p:cNvPr id="56331" name="Text Box 47"/>
            <p:cNvSpPr txBox="1">
              <a:spLocks noChangeArrowheads="1"/>
            </p:cNvSpPr>
            <p:nvPr/>
          </p:nvSpPr>
          <p:spPr bwMode="auto">
            <a:xfrm>
              <a:off x="3168" y="115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b</a:t>
              </a:r>
            </a:p>
          </p:txBody>
        </p:sp>
        <p:sp>
          <p:nvSpPr>
            <p:cNvPr id="56332" name="Text Box 48"/>
            <p:cNvSpPr txBox="1">
              <a:spLocks noChangeArrowheads="1"/>
            </p:cNvSpPr>
            <p:nvPr/>
          </p:nvSpPr>
          <p:spPr bwMode="auto">
            <a:xfrm>
              <a:off x="2880" y="7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</a:t>
              </a:r>
            </a:p>
          </p:txBody>
        </p:sp>
        <p:sp>
          <p:nvSpPr>
            <p:cNvPr id="56333" name="Text Box 49"/>
            <p:cNvSpPr txBox="1">
              <a:spLocks noChangeArrowheads="1"/>
            </p:cNvSpPr>
            <p:nvPr/>
          </p:nvSpPr>
          <p:spPr bwMode="auto">
            <a:xfrm>
              <a:off x="3408" y="110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3</a:t>
              </a:r>
            </a:p>
          </p:txBody>
        </p:sp>
        <p:grpSp>
          <p:nvGrpSpPr>
            <p:cNvPr id="56334" name="Group 50"/>
            <p:cNvGrpSpPr>
              <a:grpSpLocks/>
            </p:cNvGrpSpPr>
            <p:nvPr/>
          </p:nvGrpSpPr>
          <p:grpSpPr bwMode="auto">
            <a:xfrm>
              <a:off x="3552" y="1296"/>
              <a:ext cx="384" cy="480"/>
              <a:chOff x="3744" y="1776"/>
              <a:chExt cx="384" cy="480"/>
            </a:xfrm>
          </p:grpSpPr>
          <p:sp>
            <p:nvSpPr>
              <p:cNvPr id="56342" name="Oval 51"/>
              <p:cNvSpPr>
                <a:spLocks noChangeArrowheads="1"/>
              </p:cNvSpPr>
              <p:nvPr/>
            </p:nvSpPr>
            <p:spPr bwMode="auto">
              <a:xfrm>
                <a:off x="3744" y="201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6343" name="Text Box 52"/>
              <p:cNvSpPr txBox="1">
                <a:spLocks noChangeArrowheads="1"/>
              </p:cNvSpPr>
              <p:nvPr/>
            </p:nvSpPr>
            <p:spPr bwMode="auto">
              <a:xfrm>
                <a:off x="3792" y="196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400"/>
                  <a:t>c</a:t>
                </a:r>
              </a:p>
            </p:txBody>
          </p:sp>
          <p:sp>
            <p:nvSpPr>
              <p:cNvPr id="56344" name="Text Box 53"/>
              <p:cNvSpPr txBox="1">
                <a:spLocks noChangeArrowheads="1"/>
              </p:cNvSpPr>
              <p:nvPr/>
            </p:nvSpPr>
            <p:spPr bwMode="auto">
              <a:xfrm>
                <a:off x="3888" y="17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400"/>
                  <a:t>7</a:t>
                </a:r>
              </a:p>
            </p:txBody>
          </p:sp>
        </p:grpSp>
        <p:sp>
          <p:nvSpPr>
            <p:cNvPr id="56335" name="Oval 54"/>
            <p:cNvSpPr>
              <a:spLocks noChangeArrowheads="1"/>
            </p:cNvSpPr>
            <p:nvPr/>
          </p:nvSpPr>
          <p:spPr bwMode="auto">
            <a:xfrm>
              <a:off x="3984" y="192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36" name="Text Box 55"/>
            <p:cNvSpPr txBox="1">
              <a:spLocks noChangeArrowheads="1"/>
            </p:cNvSpPr>
            <p:nvPr/>
          </p:nvSpPr>
          <p:spPr bwMode="auto">
            <a:xfrm>
              <a:off x="3984" y="187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d</a:t>
              </a:r>
            </a:p>
          </p:txBody>
        </p:sp>
        <p:sp>
          <p:nvSpPr>
            <p:cNvPr id="56337" name="Text Box 56"/>
            <p:cNvSpPr txBox="1">
              <a:spLocks noChangeArrowheads="1"/>
            </p:cNvSpPr>
            <p:nvPr/>
          </p:nvSpPr>
          <p:spPr bwMode="auto">
            <a:xfrm>
              <a:off x="4032" y="187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38" name="Text Box 57"/>
            <p:cNvSpPr txBox="1">
              <a:spLocks noChangeArrowheads="1"/>
            </p:cNvSpPr>
            <p:nvPr/>
          </p:nvSpPr>
          <p:spPr bwMode="auto">
            <a:xfrm>
              <a:off x="4176" y="172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15</a:t>
              </a:r>
            </a:p>
          </p:txBody>
        </p:sp>
        <p:sp>
          <p:nvSpPr>
            <p:cNvPr id="56339" name="Line 58"/>
            <p:cNvSpPr>
              <a:spLocks noChangeShapeType="1"/>
            </p:cNvSpPr>
            <p:nvPr/>
          </p:nvSpPr>
          <p:spPr bwMode="auto">
            <a:xfrm>
              <a:off x="2880" y="1056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6340" name="Line 59"/>
            <p:cNvSpPr>
              <a:spLocks noChangeShapeType="1"/>
            </p:cNvSpPr>
            <p:nvPr/>
          </p:nvSpPr>
          <p:spPr bwMode="auto">
            <a:xfrm>
              <a:off x="3360" y="1392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6341" name="Line 60"/>
            <p:cNvSpPr>
              <a:spLocks noChangeShapeType="1"/>
            </p:cNvSpPr>
            <p:nvPr/>
          </p:nvSpPr>
          <p:spPr bwMode="auto">
            <a:xfrm>
              <a:off x="3744" y="1728"/>
              <a:ext cx="28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41250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z="4000" dirty="0" smtClean="0"/>
              <a:t>ADT Implementations in an Array</a:t>
            </a:r>
            <a:endParaRPr lang="lv-LV" altLang="lv-LV" sz="4000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lv-LV" altLang="lv-LV" i="1" dirty="0"/>
              <a:t>IsLeaf</a:t>
            </a:r>
            <a:r>
              <a:rPr lang="lv-LV" altLang="lv-LV" dirty="0"/>
              <a:t>(i):  2 * i + 1  &gt;= n</a:t>
            </a:r>
          </a:p>
          <a:p>
            <a:pPr eaLnBrk="1" hangingPunct="1"/>
            <a:r>
              <a:rPr lang="lv-LV" altLang="lv-LV" i="1" dirty="0"/>
              <a:t>LeftChild</a:t>
            </a:r>
            <a:r>
              <a:rPr lang="lv-LV" altLang="lv-LV" dirty="0"/>
              <a:t>(i):  2 * i + 1  </a:t>
            </a:r>
            <a:r>
              <a:rPr lang="lv-LV" altLang="lv-LV" dirty="0" smtClean="0"/>
              <a:t>(</a:t>
            </a:r>
            <a:r>
              <a:rPr lang="en-US" altLang="lv-LV" b="1" dirty="0" smtClean="0"/>
              <a:t>null</a:t>
            </a:r>
            <a:r>
              <a:rPr lang="en-US" altLang="lv-LV" dirty="0" smtClean="0"/>
              <a:t>, if</a:t>
            </a:r>
            <a:r>
              <a:rPr lang="lv-LV" altLang="lv-LV" dirty="0" smtClean="0"/>
              <a:t>  </a:t>
            </a:r>
            <a:r>
              <a:rPr lang="lv-LV" altLang="lv-LV" dirty="0"/>
              <a:t>2 * i + 1 &gt;= n)</a:t>
            </a:r>
          </a:p>
          <a:p>
            <a:pPr eaLnBrk="1" hangingPunct="1"/>
            <a:r>
              <a:rPr lang="lv-LV" altLang="lv-LV" i="1" dirty="0"/>
              <a:t>RightChild</a:t>
            </a:r>
            <a:r>
              <a:rPr lang="lv-LV" altLang="lv-LV" dirty="0"/>
              <a:t>(i):  2 * i + 2  </a:t>
            </a:r>
            <a:r>
              <a:rPr lang="lv-LV" altLang="lv-LV" dirty="0" smtClean="0"/>
              <a:t>(</a:t>
            </a:r>
            <a:r>
              <a:rPr lang="en-US" altLang="lv-LV" b="1" dirty="0" smtClean="0"/>
              <a:t>null</a:t>
            </a:r>
            <a:r>
              <a:rPr lang="lv-LV" altLang="lv-LV" dirty="0" smtClean="0"/>
              <a:t>, </a:t>
            </a:r>
            <a:r>
              <a:rPr lang="en-US" altLang="lv-LV" dirty="0" smtClean="0"/>
              <a:t>if</a:t>
            </a:r>
            <a:r>
              <a:rPr lang="lv-LV" altLang="lv-LV" dirty="0" smtClean="0"/>
              <a:t>  </a:t>
            </a:r>
            <a:r>
              <a:rPr lang="lv-LV" altLang="lv-LV" dirty="0"/>
              <a:t>2 * i + 2 &gt;= n)</a:t>
            </a:r>
          </a:p>
          <a:p>
            <a:pPr eaLnBrk="1" hangingPunct="1"/>
            <a:r>
              <a:rPr lang="lv-LV" altLang="lv-LV" i="1" dirty="0"/>
              <a:t>LeftSibling</a:t>
            </a:r>
            <a:r>
              <a:rPr lang="lv-LV" altLang="lv-LV" dirty="0"/>
              <a:t>(i):  i - 1  </a:t>
            </a:r>
            <a:r>
              <a:rPr lang="lv-LV" altLang="lv-LV" dirty="0" smtClean="0"/>
              <a:t>(</a:t>
            </a:r>
            <a:r>
              <a:rPr lang="en-US" altLang="lv-LV" b="1" dirty="0" smtClean="0"/>
              <a:t>null</a:t>
            </a:r>
            <a:r>
              <a:rPr lang="lv-LV" altLang="lv-LV" dirty="0" smtClean="0"/>
              <a:t>, </a:t>
            </a:r>
            <a:r>
              <a:rPr lang="en-US" altLang="lv-LV" dirty="0" smtClean="0"/>
              <a:t>if</a:t>
            </a:r>
            <a:r>
              <a:rPr lang="lv-LV" altLang="lv-LV" dirty="0" smtClean="0"/>
              <a:t>  </a:t>
            </a:r>
            <a:r>
              <a:rPr lang="lv-LV" altLang="lv-LV" dirty="0"/>
              <a:t>i = 0 </a:t>
            </a:r>
            <a:r>
              <a:rPr lang="en-US" altLang="lv-LV" dirty="0" smtClean="0"/>
              <a:t>or</a:t>
            </a:r>
            <a:r>
              <a:rPr lang="lv-LV" altLang="lv-LV" dirty="0" smtClean="0"/>
              <a:t> </a:t>
            </a:r>
            <a:r>
              <a:rPr lang="lv-LV" altLang="lv-LV" dirty="0"/>
              <a:t>i </a:t>
            </a:r>
            <a:r>
              <a:rPr lang="en-US" altLang="lv-LV" dirty="0" smtClean="0"/>
              <a:t>is odd</a:t>
            </a:r>
            <a:r>
              <a:rPr lang="lv-LV" altLang="lv-LV" dirty="0" smtClean="0"/>
              <a:t>)</a:t>
            </a:r>
            <a:endParaRPr lang="lv-LV" altLang="lv-LV" dirty="0"/>
          </a:p>
          <a:p>
            <a:pPr eaLnBrk="1" hangingPunct="1"/>
            <a:r>
              <a:rPr lang="lv-LV" altLang="lv-LV" i="1" dirty="0"/>
              <a:t>RightSibling</a:t>
            </a:r>
            <a:r>
              <a:rPr lang="lv-LV" altLang="lv-LV" dirty="0"/>
              <a:t>(i): i + 1  </a:t>
            </a:r>
            <a:r>
              <a:rPr lang="lv-LV" altLang="lv-LV" dirty="0" smtClean="0"/>
              <a:t>(</a:t>
            </a:r>
            <a:r>
              <a:rPr lang="en-US" altLang="lv-LV" b="1" dirty="0" smtClean="0"/>
              <a:t>null</a:t>
            </a:r>
            <a:r>
              <a:rPr lang="lv-LV" altLang="lv-LV" dirty="0" smtClean="0"/>
              <a:t>, </a:t>
            </a:r>
            <a:r>
              <a:rPr lang="en-US" altLang="lv-LV" dirty="0" smtClean="0"/>
              <a:t>if</a:t>
            </a:r>
            <a:r>
              <a:rPr lang="lv-LV" altLang="lv-LV" dirty="0" smtClean="0"/>
              <a:t>  </a:t>
            </a:r>
            <a:r>
              <a:rPr lang="lv-LV" altLang="lv-LV" dirty="0"/>
              <a:t>i = n - 1 </a:t>
            </a:r>
            <a:r>
              <a:rPr lang="en-US" altLang="lv-LV" dirty="0" smtClean="0"/>
              <a:t>or</a:t>
            </a:r>
            <a:r>
              <a:rPr lang="lv-LV" altLang="lv-LV" dirty="0" smtClean="0"/>
              <a:t> </a:t>
            </a:r>
            <a:r>
              <a:rPr lang="lv-LV" altLang="lv-LV" dirty="0"/>
              <a:t>i </a:t>
            </a:r>
            <a:r>
              <a:rPr lang="en-US" altLang="lv-LV" dirty="0" smtClean="0"/>
              <a:t>is even</a:t>
            </a:r>
            <a:r>
              <a:rPr lang="lv-LV" altLang="lv-LV" dirty="0" smtClean="0"/>
              <a:t>)</a:t>
            </a:r>
            <a:endParaRPr lang="lv-LV" altLang="lv-LV" dirty="0"/>
          </a:p>
          <a:p>
            <a:pPr eaLnBrk="1" hangingPunct="1"/>
            <a:r>
              <a:rPr lang="lv-LV" altLang="lv-LV" i="1" dirty="0"/>
              <a:t>Parent</a:t>
            </a:r>
            <a:r>
              <a:rPr lang="lv-LV" altLang="lv-LV" dirty="0"/>
              <a:t>(i):  </a:t>
            </a:r>
            <a:r>
              <a:rPr lang="lv-LV" altLang="lv-LV" dirty="0">
                <a:sym typeface="Symbol" panose="05050102010706020507" pitchFamily="18" charset="2"/>
              </a:rPr>
              <a:t></a:t>
            </a:r>
            <a:r>
              <a:rPr lang="lv-LV" altLang="lv-LV" dirty="0"/>
              <a:t>(i - 1) / 2</a:t>
            </a:r>
            <a:r>
              <a:rPr lang="lv-LV" altLang="lv-LV" dirty="0">
                <a:sym typeface="Symbol" panose="05050102010706020507" pitchFamily="18" charset="2"/>
              </a:rPr>
              <a:t></a:t>
            </a:r>
            <a:r>
              <a:rPr lang="lv-LV" altLang="lv-LV" dirty="0"/>
              <a:t>   </a:t>
            </a:r>
            <a:r>
              <a:rPr lang="lv-LV" altLang="lv-LV" dirty="0" smtClean="0"/>
              <a:t>(</a:t>
            </a:r>
            <a:r>
              <a:rPr lang="en-US" altLang="lv-LV" b="1" dirty="0" smtClean="0"/>
              <a:t>null</a:t>
            </a:r>
            <a:r>
              <a:rPr lang="lv-LV" altLang="lv-LV" dirty="0" smtClean="0"/>
              <a:t>, </a:t>
            </a:r>
            <a:r>
              <a:rPr lang="en-US" altLang="lv-LV" dirty="0"/>
              <a:t>i</a:t>
            </a:r>
            <a:r>
              <a:rPr lang="en-US" altLang="lv-LV" dirty="0" smtClean="0"/>
              <a:t>f</a:t>
            </a:r>
            <a:r>
              <a:rPr lang="lv-LV" altLang="lv-LV" dirty="0" smtClean="0"/>
              <a:t> </a:t>
            </a:r>
            <a:r>
              <a:rPr lang="lv-LV" altLang="lv-LV" dirty="0"/>
              <a:t>i = 0)</a:t>
            </a:r>
          </a:p>
          <a:p>
            <a:pPr eaLnBrk="1" hangingPunct="1"/>
            <a:r>
              <a:rPr lang="lv-LV" altLang="lv-LV" i="1" dirty="0"/>
              <a:t>Depth</a:t>
            </a:r>
            <a:r>
              <a:rPr lang="lv-LV" altLang="lv-LV" dirty="0"/>
              <a:t>:  </a:t>
            </a:r>
            <a:r>
              <a:rPr lang="lv-LV" altLang="lv-LV" dirty="0">
                <a:sym typeface="Symbol" panose="05050102010706020507" pitchFamily="18" charset="2"/>
              </a:rPr>
              <a:t></a:t>
            </a:r>
            <a:r>
              <a:rPr lang="lv-LV" altLang="lv-LV" dirty="0"/>
              <a:t>log</a:t>
            </a:r>
            <a:r>
              <a:rPr lang="lv-LV" altLang="lv-LV" baseline="-25000" dirty="0"/>
              <a:t>2</a:t>
            </a:r>
            <a:r>
              <a:rPr lang="lv-LV" altLang="lv-LV" dirty="0"/>
              <a:t>(i + 1) </a:t>
            </a:r>
            <a:r>
              <a:rPr lang="lv-LV" altLang="lv-LV" dirty="0">
                <a:sym typeface="Symbol" panose="05050102010706020507" pitchFamily="18" charset="2"/>
              </a:rPr>
              <a:t></a:t>
            </a:r>
            <a:r>
              <a:rPr lang="lv-LV" altLang="lv-LV" dirty="0"/>
              <a:t>  </a:t>
            </a:r>
          </a:p>
          <a:p>
            <a:pPr eaLnBrk="1" hangingPunct="1"/>
            <a:r>
              <a:rPr lang="lv-LV" altLang="lv-LV" i="1" dirty="0"/>
              <a:t>Height:</a:t>
            </a:r>
            <a:r>
              <a:rPr lang="lv-LV" altLang="lv-LV" dirty="0"/>
              <a:t>  </a:t>
            </a:r>
            <a:r>
              <a:rPr lang="lv-LV" altLang="lv-LV" dirty="0">
                <a:sym typeface="Symbol" panose="05050102010706020507" pitchFamily="18" charset="2"/>
              </a:rPr>
              <a:t></a:t>
            </a:r>
            <a:r>
              <a:rPr lang="lv-LV" altLang="lv-LV" dirty="0"/>
              <a:t>log</a:t>
            </a:r>
            <a:r>
              <a:rPr lang="lv-LV" altLang="lv-LV" baseline="-25000" dirty="0"/>
              <a:t>2</a:t>
            </a:r>
            <a:r>
              <a:rPr lang="lv-LV" altLang="lv-LV" dirty="0"/>
              <a:t> ((n + 1) / (i + 1))</a:t>
            </a:r>
            <a:r>
              <a:rPr lang="lv-LV" altLang="lv-LV" dirty="0">
                <a:sym typeface="Symbol" panose="05050102010706020507" pitchFamily="18" charset="2"/>
              </a:rPr>
              <a:t></a:t>
            </a:r>
            <a:r>
              <a:rPr lang="lv-LV" altLang="lv-LV" dirty="0"/>
              <a:t> - 1</a:t>
            </a:r>
          </a:p>
        </p:txBody>
      </p:sp>
    </p:spTree>
    <p:extLst>
      <p:ext uri="{BB962C8B-B14F-4D97-AF65-F5344CB8AC3E}">
        <p14:creationId xmlns:p14="http://schemas.microsoft.com/office/powerpoint/2010/main" val="32510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4000" dirty="0" smtClean="0"/>
              <a:t>Binary Trees Consist of Identical Nodes</a:t>
            </a:r>
            <a:endParaRPr lang="en-US" altLang="lv-LV" sz="4000" dirty="0"/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3663950" cy="4114800"/>
          </a:xfrm>
        </p:spPr>
        <p:txBody>
          <a:bodyPr/>
          <a:lstStyle/>
          <a:p>
            <a:pPr eaLnBrk="1" hangingPunct="1"/>
            <a:r>
              <a:rPr lang="en-US" altLang="lv-LV" sz="1800" dirty="0"/>
              <a:t>A node is represented by an object storing</a:t>
            </a:r>
          </a:p>
          <a:p>
            <a:pPr lvl="1" eaLnBrk="1" hangingPunct="1"/>
            <a:r>
              <a:rPr lang="en-US" altLang="lv-LV" sz="1600" dirty="0"/>
              <a:t>Element</a:t>
            </a:r>
          </a:p>
          <a:p>
            <a:pPr lvl="1" eaLnBrk="1" hangingPunct="1"/>
            <a:r>
              <a:rPr lang="en-US" altLang="lv-LV" sz="1600" dirty="0"/>
              <a:t>Parent node</a:t>
            </a:r>
          </a:p>
          <a:p>
            <a:pPr lvl="1" eaLnBrk="1" hangingPunct="1"/>
            <a:r>
              <a:rPr lang="en-US" altLang="lv-LV" sz="1600" dirty="0"/>
              <a:t>Left child node</a:t>
            </a:r>
          </a:p>
          <a:p>
            <a:pPr lvl="1" eaLnBrk="1" hangingPunct="1"/>
            <a:r>
              <a:rPr lang="en-US" altLang="lv-LV" sz="1600" dirty="0"/>
              <a:t>Right child node</a:t>
            </a:r>
          </a:p>
          <a:p>
            <a:pPr eaLnBrk="1" hangingPunct="1"/>
            <a:r>
              <a:rPr lang="en-US" altLang="lv-LV" sz="1800" dirty="0"/>
              <a:t>Node objects implement the Position ADT</a:t>
            </a:r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3733800" y="4114801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>
                <a:solidFill>
                  <a:schemeClr val="tx2"/>
                </a:solidFill>
                <a:sym typeface="Symbol" panose="05050102010706020507" pitchFamily="18" charset="2"/>
              </a:rPr>
              <a:t>B</a:t>
            </a:r>
            <a:endParaRPr lang="en-US" altLang="lv-LV">
              <a:solidFill>
                <a:schemeClr val="tx2"/>
              </a:solidFill>
            </a:endParaRP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4608513" y="4854576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2895601" y="4800601"/>
            <a:ext cx="500063" cy="5000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3886201" y="5715001"/>
            <a:ext cx="500063" cy="5000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5334001" y="5715001"/>
            <a:ext cx="500063" cy="5000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9467" name="AutoShape 9"/>
          <p:cNvCxnSpPr>
            <a:cxnSpLocks noChangeShapeType="1"/>
            <a:stCxn id="19466" idx="0"/>
            <a:endCxn id="19463" idx="5"/>
          </p:cNvCxnSpPr>
          <p:nvPr/>
        </p:nvCxnSpPr>
        <p:spPr bwMode="auto">
          <a:xfrm flipH="1" flipV="1">
            <a:off x="5037139" y="5291139"/>
            <a:ext cx="5476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ShapeType="1"/>
            <a:stCxn id="19465" idx="0"/>
            <a:endCxn id="19463" idx="3"/>
          </p:cNvCxnSpPr>
          <p:nvPr/>
        </p:nvCxnSpPr>
        <p:spPr bwMode="auto">
          <a:xfrm flipV="1">
            <a:off x="4137026" y="5291139"/>
            <a:ext cx="5445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ShapeType="1"/>
            <a:stCxn id="19464" idx="0"/>
            <a:endCxn id="19462" idx="3"/>
          </p:cNvCxnSpPr>
          <p:nvPr/>
        </p:nvCxnSpPr>
        <p:spPr bwMode="auto">
          <a:xfrm flipV="1">
            <a:off x="3146425" y="4551363"/>
            <a:ext cx="660400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ShapeType="1"/>
            <a:stCxn id="19463" idx="0"/>
            <a:endCxn id="19462" idx="5"/>
          </p:cNvCxnSpPr>
          <p:nvPr/>
        </p:nvCxnSpPr>
        <p:spPr bwMode="auto">
          <a:xfrm flipH="1" flipV="1">
            <a:off x="4162426" y="4551364"/>
            <a:ext cx="696913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71" name="Group 78"/>
          <p:cNvGrpSpPr>
            <a:grpSpLocks/>
          </p:cNvGrpSpPr>
          <p:nvPr/>
        </p:nvGrpSpPr>
        <p:grpSpPr bwMode="auto">
          <a:xfrm>
            <a:off x="6610350" y="1828800"/>
            <a:ext cx="1219200" cy="609600"/>
            <a:chOff x="3840" y="960"/>
            <a:chExt cx="768" cy="384"/>
          </a:xfrm>
        </p:grpSpPr>
        <p:sp>
          <p:nvSpPr>
            <p:cNvPr id="19509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9510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9511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sp>
        <p:nvSpPr>
          <p:cNvPr id="19506" name="AutoShape 84"/>
          <p:cNvSpPr>
            <a:spLocks noChangeArrowheads="1"/>
          </p:cNvSpPr>
          <p:nvPr/>
        </p:nvSpPr>
        <p:spPr bwMode="auto">
          <a:xfrm>
            <a:off x="5502275" y="3352800"/>
            <a:ext cx="1219200" cy="609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507" name="Rectangle 85"/>
          <p:cNvSpPr>
            <a:spLocks noChangeArrowheads="1"/>
          </p:cNvSpPr>
          <p:nvPr/>
        </p:nvSpPr>
        <p:spPr bwMode="auto">
          <a:xfrm>
            <a:off x="5807075" y="3352800"/>
            <a:ext cx="6096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508" name="Line 86"/>
          <p:cNvSpPr>
            <a:spLocks noChangeShapeType="1"/>
          </p:cNvSpPr>
          <p:nvPr/>
        </p:nvSpPr>
        <p:spPr bwMode="auto">
          <a:xfrm>
            <a:off x="5807075" y="3657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3" name="Text Box 87"/>
          <p:cNvSpPr txBox="1">
            <a:spLocks noChangeArrowheads="1"/>
          </p:cNvSpPr>
          <p:nvPr/>
        </p:nvSpPr>
        <p:spPr bwMode="auto">
          <a:xfrm>
            <a:off x="5445125" y="34591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9474" name="Text Box 88"/>
          <p:cNvSpPr txBox="1">
            <a:spLocks noChangeArrowheads="1"/>
          </p:cNvSpPr>
          <p:nvPr/>
        </p:nvSpPr>
        <p:spPr bwMode="auto">
          <a:xfrm>
            <a:off x="6369050" y="34591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9475" name="Group 90"/>
          <p:cNvGrpSpPr>
            <a:grpSpLocks/>
          </p:cNvGrpSpPr>
          <p:nvPr/>
        </p:nvGrpSpPr>
        <p:grpSpPr bwMode="auto">
          <a:xfrm>
            <a:off x="7753350" y="3352800"/>
            <a:ext cx="1219200" cy="609600"/>
            <a:chOff x="3840" y="960"/>
            <a:chExt cx="768" cy="384"/>
          </a:xfrm>
        </p:grpSpPr>
        <p:sp>
          <p:nvSpPr>
            <p:cNvPr id="19503" name="AutoShape 91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9504" name="Rectangle 92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9505" name="Line 93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sp>
        <p:nvSpPr>
          <p:cNvPr id="19500" name="AutoShape 98"/>
          <p:cNvSpPr>
            <a:spLocks noChangeArrowheads="1"/>
          </p:cNvSpPr>
          <p:nvPr/>
        </p:nvSpPr>
        <p:spPr bwMode="auto">
          <a:xfrm>
            <a:off x="6610350" y="4876800"/>
            <a:ext cx="1219200" cy="609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501" name="Rectangle 99"/>
          <p:cNvSpPr>
            <a:spLocks noChangeArrowheads="1"/>
          </p:cNvSpPr>
          <p:nvPr/>
        </p:nvSpPr>
        <p:spPr bwMode="auto">
          <a:xfrm>
            <a:off x="6915150" y="4876800"/>
            <a:ext cx="6096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502" name="Line 100"/>
          <p:cNvSpPr>
            <a:spLocks noChangeShapeType="1"/>
          </p:cNvSpPr>
          <p:nvPr/>
        </p:nvSpPr>
        <p:spPr bwMode="auto">
          <a:xfrm>
            <a:off x="6915150" y="5181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7" name="Text Box 101"/>
          <p:cNvSpPr txBox="1">
            <a:spLocks noChangeArrowheads="1"/>
          </p:cNvSpPr>
          <p:nvPr/>
        </p:nvSpPr>
        <p:spPr bwMode="auto">
          <a:xfrm>
            <a:off x="6553200" y="49831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9478" name="Text Box 102"/>
          <p:cNvSpPr txBox="1">
            <a:spLocks noChangeArrowheads="1"/>
          </p:cNvSpPr>
          <p:nvPr/>
        </p:nvSpPr>
        <p:spPr bwMode="auto">
          <a:xfrm>
            <a:off x="7477125" y="49831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9497" name="AutoShape 105"/>
          <p:cNvSpPr>
            <a:spLocks noChangeArrowheads="1"/>
          </p:cNvSpPr>
          <p:nvPr/>
        </p:nvSpPr>
        <p:spPr bwMode="auto">
          <a:xfrm>
            <a:off x="8950325" y="4876800"/>
            <a:ext cx="1219200" cy="609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498" name="Rectangle 106"/>
          <p:cNvSpPr>
            <a:spLocks noChangeArrowheads="1"/>
          </p:cNvSpPr>
          <p:nvPr/>
        </p:nvSpPr>
        <p:spPr bwMode="auto">
          <a:xfrm>
            <a:off x="9255125" y="4876800"/>
            <a:ext cx="6096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499" name="Line 107"/>
          <p:cNvSpPr>
            <a:spLocks noChangeShapeType="1"/>
          </p:cNvSpPr>
          <p:nvPr/>
        </p:nvSpPr>
        <p:spPr bwMode="auto">
          <a:xfrm>
            <a:off x="9255125" y="5181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80" name="Text Box 108"/>
          <p:cNvSpPr txBox="1">
            <a:spLocks noChangeArrowheads="1"/>
          </p:cNvSpPr>
          <p:nvPr/>
        </p:nvSpPr>
        <p:spPr bwMode="auto">
          <a:xfrm>
            <a:off x="8893175" y="49831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9481" name="Text Box 109"/>
          <p:cNvSpPr txBox="1">
            <a:spLocks noChangeArrowheads="1"/>
          </p:cNvSpPr>
          <p:nvPr/>
        </p:nvSpPr>
        <p:spPr bwMode="auto">
          <a:xfrm>
            <a:off x="9817100" y="49831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9482" name="Text Box 30"/>
          <p:cNvSpPr txBox="1">
            <a:spLocks noChangeArrowheads="1"/>
          </p:cNvSpPr>
          <p:nvPr/>
        </p:nvSpPr>
        <p:spPr bwMode="auto">
          <a:xfrm>
            <a:off x="7059614" y="2074864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9483" name="Text Box 112"/>
          <p:cNvSpPr txBox="1">
            <a:spLocks noChangeArrowheads="1"/>
          </p:cNvSpPr>
          <p:nvPr/>
        </p:nvSpPr>
        <p:spPr bwMode="auto">
          <a:xfrm>
            <a:off x="5916613" y="3598863"/>
            <a:ext cx="3385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484" name="Text Box 115"/>
          <p:cNvSpPr txBox="1">
            <a:spLocks noChangeArrowheads="1"/>
          </p:cNvSpPr>
          <p:nvPr/>
        </p:nvSpPr>
        <p:spPr bwMode="auto">
          <a:xfrm>
            <a:off x="8191500" y="3598864"/>
            <a:ext cx="357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9485" name="Text Box 118"/>
          <p:cNvSpPr txBox="1">
            <a:spLocks noChangeArrowheads="1"/>
          </p:cNvSpPr>
          <p:nvPr/>
        </p:nvSpPr>
        <p:spPr bwMode="auto">
          <a:xfrm>
            <a:off x="7040563" y="5122863"/>
            <a:ext cx="3385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9486" name="Text Box 121"/>
          <p:cNvSpPr txBox="1">
            <a:spLocks noChangeArrowheads="1"/>
          </p:cNvSpPr>
          <p:nvPr/>
        </p:nvSpPr>
        <p:spPr bwMode="auto">
          <a:xfrm>
            <a:off x="9374189" y="5122864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19487" name="Freeform 124"/>
          <p:cNvSpPr>
            <a:spLocks/>
          </p:cNvSpPr>
          <p:nvPr/>
        </p:nvSpPr>
        <p:spPr bwMode="auto">
          <a:xfrm>
            <a:off x="5956300" y="2438400"/>
            <a:ext cx="1143000" cy="1066800"/>
          </a:xfrm>
          <a:custGeom>
            <a:avLst/>
            <a:gdLst>
              <a:gd name="T0" fmla="*/ 2147483647 w 720"/>
              <a:gd name="T1" fmla="*/ 2147483647 h 672"/>
              <a:gd name="T2" fmla="*/ 2147483647 w 720"/>
              <a:gd name="T3" fmla="*/ 2147483647 h 672"/>
              <a:gd name="T4" fmla="*/ 2147483647 w 720"/>
              <a:gd name="T5" fmla="*/ 2147483647 h 672"/>
              <a:gd name="T6" fmla="*/ 2147483647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88" name="Freeform 125"/>
          <p:cNvSpPr>
            <a:spLocks/>
          </p:cNvSpPr>
          <p:nvPr/>
        </p:nvSpPr>
        <p:spPr bwMode="auto">
          <a:xfrm flipH="1">
            <a:off x="7372350" y="2438400"/>
            <a:ext cx="1143000" cy="1066800"/>
          </a:xfrm>
          <a:custGeom>
            <a:avLst/>
            <a:gdLst>
              <a:gd name="T0" fmla="*/ 2147483647 w 720"/>
              <a:gd name="T1" fmla="*/ 2147483647 h 672"/>
              <a:gd name="T2" fmla="*/ 2147483647 w 720"/>
              <a:gd name="T3" fmla="*/ 2147483647 h 672"/>
              <a:gd name="T4" fmla="*/ 2147483647 w 720"/>
              <a:gd name="T5" fmla="*/ 2147483647 h 672"/>
              <a:gd name="T6" fmla="*/ 2147483647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89" name="Freeform 126"/>
          <p:cNvSpPr>
            <a:spLocks/>
          </p:cNvSpPr>
          <p:nvPr/>
        </p:nvSpPr>
        <p:spPr bwMode="auto">
          <a:xfrm flipH="1">
            <a:off x="8534400" y="3962400"/>
            <a:ext cx="1143000" cy="1066800"/>
          </a:xfrm>
          <a:custGeom>
            <a:avLst/>
            <a:gdLst>
              <a:gd name="T0" fmla="*/ 2147483647 w 720"/>
              <a:gd name="T1" fmla="*/ 2147483647 h 672"/>
              <a:gd name="T2" fmla="*/ 2147483647 w 720"/>
              <a:gd name="T3" fmla="*/ 2147483647 h 672"/>
              <a:gd name="T4" fmla="*/ 2147483647 w 720"/>
              <a:gd name="T5" fmla="*/ 2147483647 h 672"/>
              <a:gd name="T6" fmla="*/ 2147483647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90" name="Freeform 127"/>
          <p:cNvSpPr>
            <a:spLocks/>
          </p:cNvSpPr>
          <p:nvPr/>
        </p:nvSpPr>
        <p:spPr bwMode="auto">
          <a:xfrm>
            <a:off x="7086600" y="3962400"/>
            <a:ext cx="1143000" cy="1066800"/>
          </a:xfrm>
          <a:custGeom>
            <a:avLst/>
            <a:gdLst>
              <a:gd name="T0" fmla="*/ 2147483647 w 720"/>
              <a:gd name="T1" fmla="*/ 2147483647 h 672"/>
              <a:gd name="T2" fmla="*/ 2147483647 w 720"/>
              <a:gd name="T3" fmla="*/ 2147483647 h 672"/>
              <a:gd name="T4" fmla="*/ 2147483647 w 720"/>
              <a:gd name="T5" fmla="*/ 2147483647 h 672"/>
              <a:gd name="T6" fmla="*/ 2147483647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91" name="Freeform 128"/>
          <p:cNvSpPr>
            <a:spLocks/>
          </p:cNvSpPr>
          <p:nvPr/>
        </p:nvSpPr>
        <p:spPr bwMode="auto">
          <a:xfrm>
            <a:off x="5634038" y="2124076"/>
            <a:ext cx="1109662" cy="1209675"/>
          </a:xfrm>
          <a:custGeom>
            <a:avLst/>
            <a:gdLst>
              <a:gd name="T0" fmla="*/ 2147483647 w 699"/>
              <a:gd name="T1" fmla="*/ 0 h 762"/>
              <a:gd name="T2" fmla="*/ 2147483647 w 699"/>
              <a:gd name="T3" fmla="*/ 2147483647 h 762"/>
              <a:gd name="T4" fmla="*/ 2147483647 w 699"/>
              <a:gd name="T5" fmla="*/ 2147483647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92" name="Freeform 129"/>
          <p:cNvSpPr>
            <a:spLocks/>
          </p:cNvSpPr>
          <p:nvPr/>
        </p:nvSpPr>
        <p:spPr bwMode="auto">
          <a:xfrm flipH="1">
            <a:off x="7696200" y="2133601"/>
            <a:ext cx="1219200" cy="1209675"/>
          </a:xfrm>
          <a:custGeom>
            <a:avLst/>
            <a:gdLst>
              <a:gd name="T0" fmla="*/ 2147483647 w 699"/>
              <a:gd name="T1" fmla="*/ 0 h 762"/>
              <a:gd name="T2" fmla="*/ 2147483647 w 699"/>
              <a:gd name="T3" fmla="*/ 2147483647 h 762"/>
              <a:gd name="T4" fmla="*/ 2147483647 w 699"/>
              <a:gd name="T5" fmla="*/ 2147483647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93" name="Freeform 130"/>
          <p:cNvSpPr>
            <a:spLocks/>
          </p:cNvSpPr>
          <p:nvPr/>
        </p:nvSpPr>
        <p:spPr bwMode="auto">
          <a:xfrm flipH="1">
            <a:off x="8839200" y="3657601"/>
            <a:ext cx="1219200" cy="1209675"/>
          </a:xfrm>
          <a:custGeom>
            <a:avLst/>
            <a:gdLst>
              <a:gd name="T0" fmla="*/ 2147483647 w 699"/>
              <a:gd name="T1" fmla="*/ 0 h 762"/>
              <a:gd name="T2" fmla="*/ 2147483647 w 699"/>
              <a:gd name="T3" fmla="*/ 2147483647 h 762"/>
              <a:gd name="T4" fmla="*/ 2147483647 w 699"/>
              <a:gd name="T5" fmla="*/ 2147483647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94" name="Freeform 131"/>
          <p:cNvSpPr>
            <a:spLocks/>
          </p:cNvSpPr>
          <p:nvPr/>
        </p:nvSpPr>
        <p:spPr bwMode="auto">
          <a:xfrm>
            <a:off x="6781801" y="3657601"/>
            <a:ext cx="1109663" cy="1209675"/>
          </a:xfrm>
          <a:custGeom>
            <a:avLst/>
            <a:gdLst>
              <a:gd name="T0" fmla="*/ 2147483647 w 699"/>
              <a:gd name="T1" fmla="*/ 0 h 762"/>
              <a:gd name="T2" fmla="*/ 2147483647 w 699"/>
              <a:gd name="T3" fmla="*/ 2147483647 h 762"/>
              <a:gd name="T4" fmla="*/ 2147483647 w 699"/>
              <a:gd name="T5" fmla="*/ 2147483647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95" name="Text Box 132"/>
          <p:cNvSpPr txBox="1">
            <a:spLocks noChangeArrowheads="1"/>
          </p:cNvSpPr>
          <p:nvPr/>
        </p:nvSpPr>
        <p:spPr bwMode="auto">
          <a:xfrm>
            <a:off x="7019925" y="1771651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</a:p>
        </p:txBody>
      </p:sp>
    </p:spTree>
    <p:extLst>
      <p:ext uri="{BB962C8B-B14F-4D97-AF65-F5344CB8AC3E}">
        <p14:creationId xmlns:p14="http://schemas.microsoft.com/office/powerpoint/2010/main" val="28392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Non-Binary Trees need Lists of Children: </a:t>
            </a:r>
            <a:br>
              <a:rPr lang="en-US" altLang="lv-LV" dirty="0" smtClean="0"/>
            </a:br>
            <a:r>
              <a:rPr lang="en-US" altLang="lv-LV" dirty="0" smtClean="0"/>
              <a:t> More Complicated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3978276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1800" dirty="0"/>
              <a:t>A node is represented by an object storing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600" dirty="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600" dirty="0"/>
              <a:t>Parent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600" dirty="0"/>
              <a:t>Sequence of children nodes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1800" dirty="0"/>
              <a:t>Node objects implement the Position ADT</a:t>
            </a:r>
          </a:p>
        </p:txBody>
      </p:sp>
      <p:grpSp>
        <p:nvGrpSpPr>
          <p:cNvPr id="18436" name="Group 110"/>
          <p:cNvGrpSpPr>
            <a:grpSpLocks/>
          </p:cNvGrpSpPr>
          <p:nvPr/>
        </p:nvGrpSpPr>
        <p:grpSpPr bwMode="auto">
          <a:xfrm>
            <a:off x="5638800" y="1905000"/>
            <a:ext cx="1028700" cy="342900"/>
            <a:chOff x="2232" y="2244"/>
            <a:chExt cx="648" cy="216"/>
          </a:xfrm>
        </p:grpSpPr>
        <p:sp>
          <p:nvSpPr>
            <p:cNvPr id="18500" name="Rectangle 76"/>
            <p:cNvSpPr>
              <a:spLocks noChangeArrowheads="1"/>
            </p:cNvSpPr>
            <p:nvPr/>
          </p:nvSpPr>
          <p:spPr bwMode="auto">
            <a:xfrm>
              <a:off x="2232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8501" name="Rectangle 77"/>
            <p:cNvSpPr>
              <a:spLocks noChangeArrowheads="1"/>
            </p:cNvSpPr>
            <p:nvPr/>
          </p:nvSpPr>
          <p:spPr bwMode="auto">
            <a:xfrm>
              <a:off x="2664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8502" name="Rectangle 109"/>
            <p:cNvSpPr>
              <a:spLocks noChangeArrowheads="1"/>
            </p:cNvSpPr>
            <p:nvPr/>
          </p:nvSpPr>
          <p:spPr bwMode="auto">
            <a:xfrm>
              <a:off x="2448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ym typeface="Symbol" panose="05050102010706020507" pitchFamily="18" charset="2"/>
                </a:rPr>
                <a:t></a:t>
              </a:r>
            </a:p>
          </p:txBody>
        </p:sp>
      </p:grp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3795713" y="3962401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>
                <a:solidFill>
                  <a:schemeClr val="tx2"/>
                </a:solidFill>
                <a:sym typeface="Symbol" panose="05050102010706020507" pitchFamily="18" charset="2"/>
              </a:rPr>
              <a:t>B</a:t>
            </a:r>
            <a:endParaRPr lang="en-US" altLang="lv-LV">
              <a:solidFill>
                <a:schemeClr val="tx2"/>
              </a:solidFill>
            </a:endParaRP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3803650" y="4778376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2657476" y="4778376"/>
            <a:ext cx="500063" cy="5000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3321051" y="5638801"/>
            <a:ext cx="500063" cy="5000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322763" y="5638801"/>
            <a:ext cx="500062" cy="5000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44" name="AutoShape 18"/>
          <p:cNvCxnSpPr>
            <a:cxnSpLocks noChangeShapeType="1"/>
            <a:stCxn id="18443" idx="0"/>
            <a:endCxn id="18440" idx="5"/>
          </p:cNvCxnSpPr>
          <p:nvPr/>
        </p:nvCxnSpPr>
        <p:spPr bwMode="auto">
          <a:xfrm flipH="1" flipV="1">
            <a:off x="4232276" y="5214939"/>
            <a:ext cx="3413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AutoShape 19"/>
          <p:cNvCxnSpPr>
            <a:cxnSpLocks noChangeShapeType="1"/>
            <a:stCxn id="18442" idx="0"/>
            <a:endCxn id="18440" idx="3"/>
          </p:cNvCxnSpPr>
          <p:nvPr/>
        </p:nvCxnSpPr>
        <p:spPr bwMode="auto">
          <a:xfrm flipV="1">
            <a:off x="3571875" y="5214939"/>
            <a:ext cx="304800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20"/>
          <p:cNvCxnSpPr>
            <a:cxnSpLocks noChangeShapeType="1"/>
            <a:stCxn id="18441" idx="0"/>
            <a:endCxn id="18439" idx="3"/>
          </p:cNvCxnSpPr>
          <p:nvPr/>
        </p:nvCxnSpPr>
        <p:spPr bwMode="auto">
          <a:xfrm flipV="1">
            <a:off x="2908300" y="4398964"/>
            <a:ext cx="960438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21"/>
          <p:cNvCxnSpPr>
            <a:cxnSpLocks noChangeShapeType="1"/>
            <a:stCxn id="18440" idx="0"/>
            <a:endCxn id="18439" idx="4"/>
          </p:cNvCxnSpPr>
          <p:nvPr/>
        </p:nvCxnSpPr>
        <p:spPr bwMode="auto">
          <a:xfrm flipH="1" flipV="1">
            <a:off x="4046539" y="4471988"/>
            <a:ext cx="7937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8" name="Rectangle 38"/>
          <p:cNvSpPr>
            <a:spLocks noChangeArrowheads="1"/>
          </p:cNvSpPr>
          <p:nvPr/>
        </p:nvSpPr>
        <p:spPr bwMode="auto">
          <a:xfrm>
            <a:off x="4910138" y="4779963"/>
            <a:ext cx="500062" cy="500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49" name="AutoShape 39"/>
          <p:cNvCxnSpPr>
            <a:cxnSpLocks noChangeShapeType="1"/>
            <a:stCxn id="18448" idx="0"/>
            <a:endCxn id="18439" idx="5"/>
          </p:cNvCxnSpPr>
          <p:nvPr/>
        </p:nvCxnSpPr>
        <p:spPr bwMode="auto">
          <a:xfrm flipH="1" flipV="1">
            <a:off x="4224339" y="4398964"/>
            <a:ext cx="936625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0" name="AutoShape 53"/>
          <p:cNvSpPr>
            <a:spLocks noChangeArrowheads="1"/>
          </p:cNvSpPr>
          <p:nvPr/>
        </p:nvSpPr>
        <p:spPr bwMode="auto">
          <a:xfrm>
            <a:off x="6972300" y="1978026"/>
            <a:ext cx="1371600" cy="4159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8451" name="AutoShape 54"/>
          <p:cNvCxnSpPr>
            <a:cxnSpLocks noChangeShapeType="1"/>
            <a:stCxn id="18454" idx="2"/>
            <a:endCxn id="18452" idx="6"/>
          </p:cNvCxnSpPr>
          <p:nvPr/>
        </p:nvCxnSpPr>
        <p:spPr bwMode="auto">
          <a:xfrm flipH="1">
            <a:off x="7354889" y="2185988"/>
            <a:ext cx="606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2" name="Oval 55"/>
          <p:cNvSpPr>
            <a:spLocks noChangeArrowheads="1"/>
          </p:cNvSpPr>
          <p:nvPr/>
        </p:nvSpPr>
        <p:spPr bwMode="auto">
          <a:xfrm>
            <a:off x="7034214" y="2030413"/>
            <a:ext cx="312737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53" name="Oval 56"/>
          <p:cNvSpPr>
            <a:spLocks noChangeArrowheads="1"/>
          </p:cNvSpPr>
          <p:nvPr/>
        </p:nvSpPr>
        <p:spPr bwMode="auto">
          <a:xfrm>
            <a:off x="7502525" y="2030413"/>
            <a:ext cx="311150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54" name="Oval 57"/>
          <p:cNvSpPr>
            <a:spLocks noChangeArrowheads="1"/>
          </p:cNvSpPr>
          <p:nvPr/>
        </p:nvSpPr>
        <p:spPr bwMode="auto">
          <a:xfrm>
            <a:off x="7969250" y="2030413"/>
            <a:ext cx="312738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grpSp>
        <p:nvGrpSpPr>
          <p:cNvPr id="18455" name="Group 86"/>
          <p:cNvGrpSpPr>
            <a:grpSpLocks/>
          </p:cNvGrpSpPr>
          <p:nvPr/>
        </p:nvGrpSpPr>
        <p:grpSpPr bwMode="auto">
          <a:xfrm>
            <a:off x="8458200" y="4683126"/>
            <a:ext cx="914400" cy="498475"/>
            <a:chOff x="4560" y="3216"/>
            <a:chExt cx="576" cy="314"/>
          </a:xfrm>
        </p:grpSpPr>
        <p:sp>
          <p:nvSpPr>
            <p:cNvPr id="18496" name="AutoShape 70"/>
            <p:cNvSpPr>
              <a:spLocks noChangeArrowheads="1"/>
            </p:cNvSpPr>
            <p:nvPr/>
          </p:nvSpPr>
          <p:spPr bwMode="auto">
            <a:xfrm>
              <a:off x="4560" y="3216"/>
              <a:ext cx="576" cy="31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18497" name="AutoShape 71"/>
            <p:cNvCxnSpPr>
              <a:cxnSpLocks noChangeShapeType="1"/>
              <a:stCxn id="18499" idx="2"/>
              <a:endCxn id="18498" idx="6"/>
            </p:cNvCxnSpPr>
            <p:nvPr/>
          </p:nvCxnSpPr>
          <p:spPr bwMode="auto">
            <a:xfrm flipH="1">
              <a:off x="4802" y="3373"/>
              <a:ext cx="8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98" name="Oval 72"/>
            <p:cNvSpPr>
              <a:spLocks noChangeArrowheads="1"/>
            </p:cNvSpPr>
            <p:nvPr/>
          </p:nvSpPr>
          <p:spPr bwMode="auto">
            <a:xfrm>
              <a:off x="4599" y="3275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8499" name="Oval 73"/>
            <p:cNvSpPr>
              <a:spLocks noChangeArrowheads="1"/>
            </p:cNvSpPr>
            <p:nvPr/>
          </p:nvSpPr>
          <p:spPr bwMode="auto">
            <a:xfrm>
              <a:off x="4894" y="3275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18456" name="Text Box 87"/>
          <p:cNvSpPr txBox="1">
            <a:spLocks noChangeArrowheads="1"/>
          </p:cNvSpPr>
          <p:nvPr/>
        </p:nvSpPr>
        <p:spPr bwMode="auto">
          <a:xfrm>
            <a:off x="5638801" y="1889126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18457" name="AutoShape 96"/>
          <p:cNvCxnSpPr>
            <a:cxnSpLocks noChangeShapeType="1"/>
          </p:cNvCxnSpPr>
          <p:nvPr/>
        </p:nvCxnSpPr>
        <p:spPr bwMode="auto">
          <a:xfrm>
            <a:off x="6524626" y="2079625"/>
            <a:ext cx="447675" cy="96838"/>
          </a:xfrm>
          <a:prstGeom prst="curvedConnector3">
            <a:avLst>
              <a:gd name="adj1" fmla="val 51065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8" name="Oval 100"/>
          <p:cNvSpPr>
            <a:spLocks noChangeArrowheads="1"/>
          </p:cNvSpPr>
          <p:nvPr/>
        </p:nvSpPr>
        <p:spPr bwMode="auto">
          <a:xfrm>
            <a:off x="7143750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59" name="Oval 101"/>
          <p:cNvSpPr>
            <a:spLocks noChangeArrowheads="1"/>
          </p:cNvSpPr>
          <p:nvPr/>
        </p:nvSpPr>
        <p:spPr bwMode="auto">
          <a:xfrm>
            <a:off x="7615238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60" name="Oval 102"/>
          <p:cNvSpPr>
            <a:spLocks noChangeArrowheads="1"/>
          </p:cNvSpPr>
          <p:nvPr/>
        </p:nvSpPr>
        <p:spPr bwMode="auto">
          <a:xfrm>
            <a:off x="8086725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8461" name="AutoShape 104"/>
          <p:cNvCxnSpPr>
            <a:cxnSpLocks noChangeShapeType="1"/>
            <a:stCxn id="18459" idx="4"/>
            <a:endCxn id="18468" idx="0"/>
          </p:cNvCxnSpPr>
          <p:nvPr/>
        </p:nvCxnSpPr>
        <p:spPr bwMode="auto">
          <a:xfrm rot="16200000" flipH="1">
            <a:off x="7565232" y="2272507"/>
            <a:ext cx="987425" cy="811212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2" name="AutoShape 105"/>
          <p:cNvCxnSpPr>
            <a:cxnSpLocks noChangeShapeType="1"/>
            <a:stCxn id="18460" idx="4"/>
            <a:endCxn id="18471" idx="0"/>
          </p:cNvCxnSpPr>
          <p:nvPr/>
        </p:nvCxnSpPr>
        <p:spPr bwMode="auto">
          <a:xfrm rot="16200000" flipH="1">
            <a:off x="8421688" y="1887538"/>
            <a:ext cx="987425" cy="1581150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3" name="Rectangle 112"/>
          <p:cNvSpPr>
            <a:spLocks noChangeArrowheads="1"/>
          </p:cNvSpPr>
          <p:nvPr/>
        </p:nvSpPr>
        <p:spPr bwMode="auto">
          <a:xfrm>
            <a:off x="6708775" y="3181350"/>
            <a:ext cx="342900" cy="342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64" name="Rectangle 113"/>
          <p:cNvSpPr>
            <a:spLocks noChangeArrowheads="1"/>
          </p:cNvSpPr>
          <p:nvPr/>
        </p:nvSpPr>
        <p:spPr bwMode="auto">
          <a:xfrm>
            <a:off x="7394575" y="3181350"/>
            <a:ext cx="342900" cy="342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8465" name="Rectangle 114"/>
          <p:cNvSpPr>
            <a:spLocks noChangeArrowheads="1"/>
          </p:cNvSpPr>
          <p:nvPr/>
        </p:nvSpPr>
        <p:spPr bwMode="auto">
          <a:xfrm>
            <a:off x="7051675" y="3181350"/>
            <a:ext cx="342900" cy="342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sym typeface="Symbol" panose="05050102010706020507" pitchFamily="18" charset="2"/>
            </a:endParaRPr>
          </a:p>
        </p:txBody>
      </p:sp>
      <p:sp>
        <p:nvSpPr>
          <p:cNvPr id="18466" name="Rectangle 116"/>
          <p:cNvSpPr>
            <a:spLocks noChangeArrowheads="1"/>
          </p:cNvSpPr>
          <p:nvPr/>
        </p:nvSpPr>
        <p:spPr bwMode="auto">
          <a:xfrm>
            <a:off x="79502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67" name="Rectangle 117"/>
          <p:cNvSpPr>
            <a:spLocks noChangeArrowheads="1"/>
          </p:cNvSpPr>
          <p:nvPr/>
        </p:nvSpPr>
        <p:spPr bwMode="auto">
          <a:xfrm>
            <a:off x="86360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sym typeface="Symbol" panose="05050102010706020507" pitchFamily="18" charset="2"/>
            </a:endParaRPr>
          </a:p>
        </p:txBody>
      </p:sp>
      <p:sp>
        <p:nvSpPr>
          <p:cNvPr id="18468" name="Rectangle 118"/>
          <p:cNvSpPr>
            <a:spLocks noChangeArrowheads="1"/>
          </p:cNvSpPr>
          <p:nvPr/>
        </p:nvSpPr>
        <p:spPr bwMode="auto">
          <a:xfrm>
            <a:off x="82931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sym typeface="Symbol" panose="05050102010706020507" pitchFamily="18" charset="2"/>
            </a:endParaRPr>
          </a:p>
        </p:txBody>
      </p:sp>
      <p:sp>
        <p:nvSpPr>
          <p:cNvPr id="18469" name="Rectangle 120"/>
          <p:cNvSpPr>
            <a:spLocks noChangeArrowheads="1"/>
          </p:cNvSpPr>
          <p:nvPr/>
        </p:nvSpPr>
        <p:spPr bwMode="auto">
          <a:xfrm>
            <a:off x="9191625" y="3181350"/>
            <a:ext cx="342900" cy="342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70" name="Rectangle 121"/>
          <p:cNvSpPr>
            <a:spLocks noChangeArrowheads="1"/>
          </p:cNvSpPr>
          <p:nvPr/>
        </p:nvSpPr>
        <p:spPr bwMode="auto">
          <a:xfrm>
            <a:off x="9877425" y="3181350"/>
            <a:ext cx="342900" cy="342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8471" name="Rectangle 122"/>
          <p:cNvSpPr>
            <a:spLocks noChangeArrowheads="1"/>
          </p:cNvSpPr>
          <p:nvPr/>
        </p:nvSpPr>
        <p:spPr bwMode="auto">
          <a:xfrm>
            <a:off x="9534525" y="3181350"/>
            <a:ext cx="342900" cy="342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sym typeface="Symbol" panose="05050102010706020507" pitchFamily="18" charset="2"/>
            </a:endParaRPr>
          </a:p>
        </p:txBody>
      </p:sp>
      <p:sp>
        <p:nvSpPr>
          <p:cNvPr id="18472" name="Text Box 89"/>
          <p:cNvSpPr txBox="1">
            <a:spLocks noChangeArrowheads="1"/>
          </p:cNvSpPr>
          <p:nvPr/>
        </p:nvSpPr>
        <p:spPr bwMode="auto">
          <a:xfrm>
            <a:off x="6724650" y="3124200"/>
            <a:ext cx="33855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8473" name="Text Box 91"/>
          <p:cNvSpPr txBox="1">
            <a:spLocks noChangeArrowheads="1"/>
          </p:cNvSpPr>
          <p:nvPr/>
        </p:nvSpPr>
        <p:spPr bwMode="auto">
          <a:xfrm>
            <a:off x="7961314" y="3124201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74" name="Text Box 93"/>
          <p:cNvSpPr txBox="1">
            <a:spLocks noChangeArrowheads="1"/>
          </p:cNvSpPr>
          <p:nvPr/>
        </p:nvSpPr>
        <p:spPr bwMode="auto">
          <a:xfrm>
            <a:off x="9209088" y="3124201"/>
            <a:ext cx="315912" cy="396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18475" name="Oval 124"/>
          <p:cNvSpPr>
            <a:spLocks noChangeArrowheads="1"/>
          </p:cNvSpPr>
          <p:nvPr/>
        </p:nvSpPr>
        <p:spPr bwMode="auto">
          <a:xfrm>
            <a:off x="7219950" y="3309938"/>
            <a:ext cx="76200" cy="76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76" name="Oval 125"/>
          <p:cNvSpPr>
            <a:spLocks noChangeArrowheads="1"/>
          </p:cNvSpPr>
          <p:nvPr/>
        </p:nvSpPr>
        <p:spPr bwMode="auto">
          <a:xfrm>
            <a:off x="84518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77" name="Oval 126"/>
          <p:cNvSpPr>
            <a:spLocks noChangeArrowheads="1"/>
          </p:cNvSpPr>
          <p:nvPr/>
        </p:nvSpPr>
        <p:spPr bwMode="auto">
          <a:xfrm>
            <a:off x="9683750" y="3309938"/>
            <a:ext cx="76200" cy="76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78" name="Freeform 129"/>
          <p:cNvSpPr>
            <a:spLocks/>
          </p:cNvSpPr>
          <p:nvPr/>
        </p:nvSpPr>
        <p:spPr bwMode="auto">
          <a:xfrm>
            <a:off x="6448426" y="2257425"/>
            <a:ext cx="917575" cy="1976438"/>
          </a:xfrm>
          <a:custGeom>
            <a:avLst/>
            <a:gdLst>
              <a:gd name="T0" fmla="*/ 2147483647 w 578"/>
              <a:gd name="T1" fmla="*/ 2147483647 h 1245"/>
              <a:gd name="T2" fmla="*/ 2147483647 w 578"/>
              <a:gd name="T3" fmla="*/ 2147483647 h 1245"/>
              <a:gd name="T4" fmla="*/ 2147483647 w 578"/>
              <a:gd name="T5" fmla="*/ 2147483647 h 1245"/>
              <a:gd name="T6" fmla="*/ 2147483647 w 578"/>
              <a:gd name="T7" fmla="*/ 2147483647 h 1245"/>
              <a:gd name="T8" fmla="*/ 2147483647 w 578"/>
              <a:gd name="T9" fmla="*/ 2147483647 h 1245"/>
              <a:gd name="T10" fmla="*/ 0 w 578"/>
              <a:gd name="T11" fmla="*/ 0 h 1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8"/>
              <a:gd name="T19" fmla="*/ 0 h 1245"/>
              <a:gd name="T20" fmla="*/ 578 w 578"/>
              <a:gd name="T21" fmla="*/ 1245 h 12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8" h="1245">
                <a:moveTo>
                  <a:pt x="486" y="684"/>
                </a:moveTo>
                <a:cubicBezTo>
                  <a:pt x="492" y="712"/>
                  <a:pt x="517" y="780"/>
                  <a:pt x="528" y="852"/>
                </a:cubicBezTo>
                <a:cubicBezTo>
                  <a:pt x="539" y="924"/>
                  <a:pt x="578" y="1057"/>
                  <a:pt x="552" y="1116"/>
                </a:cubicBezTo>
                <a:cubicBezTo>
                  <a:pt x="526" y="1175"/>
                  <a:pt x="435" y="1218"/>
                  <a:pt x="372" y="1206"/>
                </a:cubicBezTo>
                <a:cubicBezTo>
                  <a:pt x="309" y="1194"/>
                  <a:pt x="236" y="1245"/>
                  <a:pt x="174" y="1044"/>
                </a:cubicBezTo>
                <a:cubicBezTo>
                  <a:pt x="112" y="843"/>
                  <a:pt x="36" y="217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79" name="Freeform 130"/>
          <p:cNvSpPr>
            <a:spLocks/>
          </p:cNvSpPr>
          <p:nvPr/>
        </p:nvSpPr>
        <p:spPr bwMode="auto">
          <a:xfrm>
            <a:off x="6257926" y="2257425"/>
            <a:ext cx="2405063" cy="2159000"/>
          </a:xfrm>
          <a:custGeom>
            <a:avLst/>
            <a:gdLst>
              <a:gd name="T0" fmla="*/ 2147483647 w 1515"/>
              <a:gd name="T1" fmla="*/ 2147483647 h 1360"/>
              <a:gd name="T2" fmla="*/ 2147483647 w 1515"/>
              <a:gd name="T3" fmla="*/ 2147483647 h 1360"/>
              <a:gd name="T4" fmla="*/ 2147483647 w 1515"/>
              <a:gd name="T5" fmla="*/ 2147483647 h 1360"/>
              <a:gd name="T6" fmla="*/ 2147483647 w 1515"/>
              <a:gd name="T7" fmla="*/ 2147483647 h 1360"/>
              <a:gd name="T8" fmla="*/ 0 w 1515"/>
              <a:gd name="T9" fmla="*/ 0 h 1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5"/>
              <a:gd name="T16" fmla="*/ 0 h 1360"/>
              <a:gd name="T17" fmla="*/ 1515 w 1515"/>
              <a:gd name="T18" fmla="*/ 1360 h 1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5" h="1360">
                <a:moveTo>
                  <a:pt x="1398" y="684"/>
                </a:moveTo>
                <a:cubicBezTo>
                  <a:pt x="1389" y="779"/>
                  <a:pt x="1515" y="1160"/>
                  <a:pt x="1344" y="1260"/>
                </a:cubicBezTo>
                <a:cubicBezTo>
                  <a:pt x="1173" y="1360"/>
                  <a:pt x="571" y="1350"/>
                  <a:pt x="372" y="1284"/>
                </a:cubicBezTo>
                <a:cubicBezTo>
                  <a:pt x="173" y="1218"/>
                  <a:pt x="212" y="1078"/>
                  <a:pt x="150" y="864"/>
                </a:cubicBezTo>
                <a:cubicBezTo>
                  <a:pt x="88" y="650"/>
                  <a:pt x="31" y="180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80" name="Freeform 131"/>
          <p:cNvSpPr>
            <a:spLocks/>
          </p:cNvSpPr>
          <p:nvPr/>
        </p:nvSpPr>
        <p:spPr bwMode="auto">
          <a:xfrm>
            <a:off x="6040439" y="2266951"/>
            <a:ext cx="3824287" cy="2346325"/>
          </a:xfrm>
          <a:custGeom>
            <a:avLst/>
            <a:gdLst>
              <a:gd name="T0" fmla="*/ 2147483647 w 2409"/>
              <a:gd name="T1" fmla="*/ 2147483647 h 1478"/>
              <a:gd name="T2" fmla="*/ 2147483647 w 2409"/>
              <a:gd name="T3" fmla="*/ 2147483647 h 1478"/>
              <a:gd name="T4" fmla="*/ 2147483647 w 2409"/>
              <a:gd name="T5" fmla="*/ 2147483647 h 1478"/>
              <a:gd name="T6" fmla="*/ 2147483647 w 2409"/>
              <a:gd name="T7" fmla="*/ 2147483647 h 1478"/>
              <a:gd name="T8" fmla="*/ 2147483647 w 2409"/>
              <a:gd name="T9" fmla="*/ 0 h 1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9"/>
              <a:gd name="T16" fmla="*/ 0 h 1478"/>
              <a:gd name="T17" fmla="*/ 2409 w 2409"/>
              <a:gd name="T18" fmla="*/ 1478 h 14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9" h="1478">
                <a:moveTo>
                  <a:pt x="2309" y="684"/>
                </a:moveTo>
                <a:cubicBezTo>
                  <a:pt x="2306" y="765"/>
                  <a:pt x="2409" y="1054"/>
                  <a:pt x="2291" y="1170"/>
                </a:cubicBezTo>
                <a:cubicBezTo>
                  <a:pt x="2173" y="1286"/>
                  <a:pt x="1939" y="1367"/>
                  <a:pt x="1601" y="1380"/>
                </a:cubicBezTo>
                <a:cubicBezTo>
                  <a:pt x="1263" y="1393"/>
                  <a:pt x="526" y="1478"/>
                  <a:pt x="263" y="1248"/>
                </a:cubicBezTo>
                <a:cubicBezTo>
                  <a:pt x="0" y="1018"/>
                  <a:pt x="73" y="260"/>
                  <a:pt x="23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81" name="Rectangle 132"/>
          <p:cNvSpPr>
            <a:spLocks noChangeArrowheads="1"/>
          </p:cNvSpPr>
          <p:nvPr/>
        </p:nvSpPr>
        <p:spPr bwMode="auto">
          <a:xfrm>
            <a:off x="7715250" y="5572125"/>
            <a:ext cx="342900" cy="342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82" name="Rectangle 133"/>
          <p:cNvSpPr>
            <a:spLocks noChangeArrowheads="1"/>
          </p:cNvSpPr>
          <p:nvPr/>
        </p:nvSpPr>
        <p:spPr bwMode="auto">
          <a:xfrm>
            <a:off x="8401050" y="5572125"/>
            <a:ext cx="342900" cy="342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8483" name="Rectangle 134"/>
          <p:cNvSpPr>
            <a:spLocks noChangeArrowheads="1"/>
          </p:cNvSpPr>
          <p:nvPr/>
        </p:nvSpPr>
        <p:spPr bwMode="auto">
          <a:xfrm>
            <a:off x="8058150" y="5572125"/>
            <a:ext cx="342900" cy="342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sym typeface="Symbol" panose="05050102010706020507" pitchFamily="18" charset="2"/>
            </a:endParaRPr>
          </a:p>
        </p:txBody>
      </p:sp>
      <p:sp>
        <p:nvSpPr>
          <p:cNvPr id="18484" name="Text Box 135"/>
          <p:cNvSpPr txBox="1">
            <a:spLocks noChangeArrowheads="1"/>
          </p:cNvSpPr>
          <p:nvPr/>
        </p:nvSpPr>
        <p:spPr bwMode="auto">
          <a:xfrm>
            <a:off x="7705725" y="5545139"/>
            <a:ext cx="336550" cy="396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8485" name="Freeform 140"/>
          <p:cNvSpPr>
            <a:spLocks/>
          </p:cNvSpPr>
          <p:nvPr/>
        </p:nvSpPr>
        <p:spPr bwMode="auto">
          <a:xfrm>
            <a:off x="8643938" y="3333751"/>
            <a:ext cx="290512" cy="1343025"/>
          </a:xfrm>
          <a:custGeom>
            <a:avLst/>
            <a:gdLst>
              <a:gd name="T0" fmla="*/ 2147483647 w 183"/>
              <a:gd name="T1" fmla="*/ 0 h 846"/>
              <a:gd name="T2" fmla="*/ 2147483647 w 183"/>
              <a:gd name="T3" fmla="*/ 2147483647 h 846"/>
              <a:gd name="T4" fmla="*/ 2147483647 w 183"/>
              <a:gd name="T5" fmla="*/ 2147483647 h 846"/>
              <a:gd name="T6" fmla="*/ 2147483647 w 183"/>
              <a:gd name="T7" fmla="*/ 2147483647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183"/>
              <a:gd name="T13" fmla="*/ 0 h 846"/>
              <a:gd name="T14" fmla="*/ 183 w 183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3" h="846">
                <a:moveTo>
                  <a:pt x="93" y="0"/>
                </a:moveTo>
                <a:cubicBezTo>
                  <a:pt x="78" y="40"/>
                  <a:pt x="0" y="149"/>
                  <a:pt x="3" y="240"/>
                </a:cubicBezTo>
                <a:cubicBezTo>
                  <a:pt x="6" y="331"/>
                  <a:pt x="81" y="445"/>
                  <a:pt x="111" y="546"/>
                </a:cubicBezTo>
                <a:cubicBezTo>
                  <a:pt x="141" y="647"/>
                  <a:pt x="168" y="784"/>
                  <a:pt x="183" y="84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86" name="Rectangle 141"/>
          <p:cNvSpPr>
            <a:spLocks noChangeArrowheads="1"/>
          </p:cNvSpPr>
          <p:nvPr/>
        </p:nvSpPr>
        <p:spPr bwMode="auto">
          <a:xfrm>
            <a:off x="9067800" y="5572125"/>
            <a:ext cx="342900" cy="342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87" name="Rectangle 142"/>
          <p:cNvSpPr>
            <a:spLocks noChangeArrowheads="1"/>
          </p:cNvSpPr>
          <p:nvPr/>
        </p:nvSpPr>
        <p:spPr bwMode="auto">
          <a:xfrm>
            <a:off x="9753600" y="5572125"/>
            <a:ext cx="342900" cy="342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8488" name="Rectangle 143"/>
          <p:cNvSpPr>
            <a:spLocks noChangeArrowheads="1"/>
          </p:cNvSpPr>
          <p:nvPr/>
        </p:nvSpPr>
        <p:spPr bwMode="auto">
          <a:xfrm>
            <a:off x="9410700" y="5572125"/>
            <a:ext cx="342900" cy="342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sym typeface="Symbol" panose="05050102010706020507" pitchFamily="18" charset="2"/>
            </a:endParaRPr>
          </a:p>
        </p:txBody>
      </p:sp>
      <p:sp>
        <p:nvSpPr>
          <p:cNvPr id="18489" name="Text Box 144"/>
          <p:cNvSpPr txBox="1">
            <a:spLocks noChangeArrowheads="1"/>
          </p:cNvSpPr>
          <p:nvPr/>
        </p:nvSpPr>
        <p:spPr bwMode="auto">
          <a:xfrm>
            <a:off x="9072564" y="5545139"/>
            <a:ext cx="327025" cy="396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18490" name="Freeform 149"/>
          <p:cNvSpPr>
            <a:spLocks/>
          </p:cNvSpPr>
          <p:nvPr/>
        </p:nvSpPr>
        <p:spPr bwMode="auto">
          <a:xfrm>
            <a:off x="9144001" y="4933951"/>
            <a:ext cx="447675" cy="619125"/>
          </a:xfrm>
          <a:custGeom>
            <a:avLst/>
            <a:gdLst>
              <a:gd name="T0" fmla="*/ 0 w 282"/>
              <a:gd name="T1" fmla="*/ 0 h 390"/>
              <a:gd name="T2" fmla="*/ 2147483647 w 282"/>
              <a:gd name="T3" fmla="*/ 2147483647 h 390"/>
              <a:gd name="T4" fmla="*/ 2147483647 w 282"/>
              <a:gd name="T5" fmla="*/ 2147483647 h 390"/>
              <a:gd name="T6" fmla="*/ 2147483647 w 282"/>
              <a:gd name="T7" fmla="*/ 2147483647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390"/>
              <a:gd name="T14" fmla="*/ 282 w 282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390">
                <a:moveTo>
                  <a:pt x="0" y="0"/>
                </a:moveTo>
                <a:cubicBezTo>
                  <a:pt x="9" y="30"/>
                  <a:pt x="15" y="138"/>
                  <a:pt x="54" y="180"/>
                </a:cubicBezTo>
                <a:cubicBezTo>
                  <a:pt x="93" y="222"/>
                  <a:pt x="196" y="217"/>
                  <a:pt x="234" y="252"/>
                </a:cubicBezTo>
                <a:cubicBezTo>
                  <a:pt x="272" y="287"/>
                  <a:pt x="272" y="361"/>
                  <a:pt x="282" y="3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91" name="Freeform 151"/>
          <p:cNvSpPr>
            <a:spLocks/>
          </p:cNvSpPr>
          <p:nvPr/>
        </p:nvSpPr>
        <p:spPr bwMode="auto">
          <a:xfrm>
            <a:off x="8229601" y="4924425"/>
            <a:ext cx="460375" cy="647700"/>
          </a:xfrm>
          <a:custGeom>
            <a:avLst/>
            <a:gdLst>
              <a:gd name="T0" fmla="*/ 2147483647 w 290"/>
              <a:gd name="T1" fmla="*/ 0 h 408"/>
              <a:gd name="T2" fmla="*/ 2147483647 w 290"/>
              <a:gd name="T3" fmla="*/ 2147483647 h 408"/>
              <a:gd name="T4" fmla="*/ 2147483647 w 290"/>
              <a:gd name="T5" fmla="*/ 2147483647 h 408"/>
              <a:gd name="T6" fmla="*/ 0 w 290"/>
              <a:gd name="T7" fmla="*/ 2147483647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290"/>
              <a:gd name="T13" fmla="*/ 0 h 408"/>
              <a:gd name="T14" fmla="*/ 290 w 290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" h="408">
                <a:moveTo>
                  <a:pt x="288" y="0"/>
                </a:moveTo>
                <a:cubicBezTo>
                  <a:pt x="283" y="29"/>
                  <a:pt x="290" y="138"/>
                  <a:pt x="258" y="174"/>
                </a:cubicBezTo>
                <a:cubicBezTo>
                  <a:pt x="226" y="210"/>
                  <a:pt x="139" y="177"/>
                  <a:pt x="96" y="216"/>
                </a:cubicBezTo>
                <a:cubicBezTo>
                  <a:pt x="53" y="255"/>
                  <a:pt x="20" y="368"/>
                  <a:pt x="0" y="40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92" name="Freeform 159"/>
          <p:cNvSpPr>
            <a:spLocks/>
          </p:cNvSpPr>
          <p:nvPr/>
        </p:nvSpPr>
        <p:spPr bwMode="auto">
          <a:xfrm>
            <a:off x="7185026" y="2181226"/>
            <a:ext cx="130175" cy="1000125"/>
          </a:xfrm>
          <a:custGeom>
            <a:avLst/>
            <a:gdLst>
              <a:gd name="T0" fmla="*/ 2147483647 w 82"/>
              <a:gd name="T1" fmla="*/ 0 h 630"/>
              <a:gd name="T2" fmla="*/ 2147483647 w 82"/>
              <a:gd name="T3" fmla="*/ 2147483647 h 630"/>
              <a:gd name="T4" fmla="*/ 2147483647 w 82"/>
              <a:gd name="T5" fmla="*/ 2147483647 h 630"/>
              <a:gd name="T6" fmla="*/ 2147483647 w 82"/>
              <a:gd name="T7" fmla="*/ 2147483647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630"/>
              <a:gd name="T14" fmla="*/ 82 w 8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630">
                <a:moveTo>
                  <a:pt x="10" y="0"/>
                </a:moveTo>
                <a:cubicBezTo>
                  <a:pt x="21" y="37"/>
                  <a:pt x="82" y="153"/>
                  <a:pt x="82" y="222"/>
                </a:cubicBezTo>
                <a:cubicBezTo>
                  <a:pt x="82" y="291"/>
                  <a:pt x="20" y="346"/>
                  <a:pt x="10" y="414"/>
                </a:cubicBezTo>
                <a:cubicBezTo>
                  <a:pt x="0" y="482"/>
                  <a:pt x="20" y="585"/>
                  <a:pt x="22" y="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93" name="Freeform 160"/>
          <p:cNvSpPr>
            <a:spLocks/>
          </p:cNvSpPr>
          <p:nvPr/>
        </p:nvSpPr>
        <p:spPr bwMode="auto">
          <a:xfrm>
            <a:off x="7473951" y="3505201"/>
            <a:ext cx="866775" cy="2943225"/>
          </a:xfrm>
          <a:custGeom>
            <a:avLst/>
            <a:gdLst>
              <a:gd name="T0" fmla="*/ 2147483647 w 546"/>
              <a:gd name="T1" fmla="*/ 2147483647 h 1854"/>
              <a:gd name="T2" fmla="*/ 2147483647 w 546"/>
              <a:gd name="T3" fmla="*/ 2147483647 h 1854"/>
              <a:gd name="T4" fmla="*/ 2147483647 w 546"/>
              <a:gd name="T5" fmla="*/ 2147483647 h 1854"/>
              <a:gd name="T6" fmla="*/ 2147483647 w 546"/>
              <a:gd name="T7" fmla="*/ 2147483647 h 1854"/>
              <a:gd name="T8" fmla="*/ 2147483647 w 546"/>
              <a:gd name="T9" fmla="*/ 2147483647 h 1854"/>
              <a:gd name="T10" fmla="*/ 2147483647 w 546"/>
              <a:gd name="T11" fmla="*/ 0 h 18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6"/>
              <a:gd name="T19" fmla="*/ 0 h 1854"/>
              <a:gd name="T20" fmla="*/ 546 w 546"/>
              <a:gd name="T21" fmla="*/ 1854 h 18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6" h="1854">
                <a:moveTo>
                  <a:pt x="482" y="1404"/>
                </a:moveTo>
                <a:cubicBezTo>
                  <a:pt x="483" y="1467"/>
                  <a:pt x="546" y="1728"/>
                  <a:pt x="488" y="1782"/>
                </a:cubicBezTo>
                <a:cubicBezTo>
                  <a:pt x="430" y="1836"/>
                  <a:pt x="210" y="1854"/>
                  <a:pt x="134" y="1728"/>
                </a:cubicBezTo>
                <a:cubicBezTo>
                  <a:pt x="58" y="1602"/>
                  <a:pt x="0" y="1249"/>
                  <a:pt x="32" y="1026"/>
                </a:cubicBezTo>
                <a:cubicBezTo>
                  <a:pt x="64" y="803"/>
                  <a:pt x="271" y="561"/>
                  <a:pt x="326" y="390"/>
                </a:cubicBezTo>
                <a:cubicBezTo>
                  <a:pt x="381" y="219"/>
                  <a:pt x="354" y="81"/>
                  <a:pt x="36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94" name="Freeform 161"/>
          <p:cNvSpPr>
            <a:spLocks/>
          </p:cNvSpPr>
          <p:nvPr/>
        </p:nvSpPr>
        <p:spPr bwMode="auto">
          <a:xfrm>
            <a:off x="8829675" y="3524250"/>
            <a:ext cx="1493838" cy="2635250"/>
          </a:xfrm>
          <a:custGeom>
            <a:avLst/>
            <a:gdLst>
              <a:gd name="T0" fmla="*/ 2147483647 w 941"/>
              <a:gd name="T1" fmla="*/ 2147483647 h 1660"/>
              <a:gd name="T2" fmla="*/ 2147483647 w 941"/>
              <a:gd name="T3" fmla="*/ 2147483647 h 1660"/>
              <a:gd name="T4" fmla="*/ 2147483647 w 941"/>
              <a:gd name="T5" fmla="*/ 2147483647 h 1660"/>
              <a:gd name="T6" fmla="*/ 2147483647 w 941"/>
              <a:gd name="T7" fmla="*/ 2147483647 h 1660"/>
              <a:gd name="T8" fmla="*/ 2147483647 w 941"/>
              <a:gd name="T9" fmla="*/ 2147483647 h 1660"/>
              <a:gd name="T10" fmla="*/ 0 w 941"/>
              <a:gd name="T11" fmla="*/ 0 h 16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1"/>
              <a:gd name="T19" fmla="*/ 0 h 1660"/>
              <a:gd name="T20" fmla="*/ 941 w 941"/>
              <a:gd name="T21" fmla="*/ 1660 h 16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1" h="1660">
                <a:moveTo>
                  <a:pt x="478" y="1392"/>
                </a:moveTo>
                <a:cubicBezTo>
                  <a:pt x="513" y="1436"/>
                  <a:pt x="614" y="1652"/>
                  <a:pt x="690" y="1656"/>
                </a:cubicBezTo>
                <a:cubicBezTo>
                  <a:pt x="766" y="1660"/>
                  <a:pt x="931" y="1533"/>
                  <a:pt x="936" y="1416"/>
                </a:cubicBezTo>
                <a:cubicBezTo>
                  <a:pt x="941" y="1299"/>
                  <a:pt x="839" y="1095"/>
                  <a:pt x="720" y="954"/>
                </a:cubicBezTo>
                <a:cubicBezTo>
                  <a:pt x="601" y="813"/>
                  <a:pt x="342" y="729"/>
                  <a:pt x="222" y="570"/>
                </a:cubicBezTo>
                <a:cubicBezTo>
                  <a:pt x="102" y="411"/>
                  <a:pt x="46" y="11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8121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Terminology</a:t>
            </a:r>
            <a:r>
              <a:rPr lang="en-US" altLang="lv-LV" dirty="0" smtClean="0"/>
              <a:t> 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2399" y="1752601"/>
            <a:ext cx="5537377" cy="48117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lv-LV" altLang="lv-LV" dirty="0" smtClean="0"/>
              <a:t>Node; Edge</a:t>
            </a:r>
          </a:p>
          <a:p>
            <a:pPr>
              <a:spcBef>
                <a:spcPct val="0"/>
              </a:spcBef>
            </a:pPr>
            <a:r>
              <a:rPr lang="lv-LV" altLang="lv-LV" dirty="0" smtClean="0"/>
              <a:t>Parent; Child</a:t>
            </a:r>
          </a:p>
          <a:p>
            <a:pPr>
              <a:spcBef>
                <a:spcPct val="0"/>
              </a:spcBef>
            </a:pPr>
            <a:r>
              <a:rPr lang="lv-LV" altLang="lv-LV" dirty="0" smtClean="0"/>
              <a:t>Ancestor; Descendant</a:t>
            </a:r>
          </a:p>
          <a:p>
            <a:pPr>
              <a:spcBef>
                <a:spcPct val="0"/>
              </a:spcBef>
            </a:pPr>
            <a:r>
              <a:rPr lang="lv-LV" altLang="lv-LV" dirty="0" smtClean="0"/>
              <a:t>Path;</a:t>
            </a:r>
          </a:p>
          <a:p>
            <a:pPr>
              <a:spcBef>
                <a:spcPct val="0"/>
              </a:spcBef>
            </a:pPr>
            <a:r>
              <a:rPr lang="lv-LV" altLang="lv-LV" dirty="0" smtClean="0"/>
              <a:t>Depth (of a node)</a:t>
            </a:r>
          </a:p>
          <a:p>
            <a:pPr>
              <a:spcBef>
                <a:spcPct val="0"/>
              </a:spcBef>
            </a:pPr>
            <a:r>
              <a:rPr lang="lv-LV" altLang="lv-LV" dirty="0" smtClean="0"/>
              <a:t>Height (of a tree)</a:t>
            </a:r>
          </a:p>
          <a:p>
            <a:pPr>
              <a:spcBef>
                <a:spcPct val="0"/>
              </a:spcBef>
            </a:pPr>
            <a:r>
              <a:rPr lang="lv-LV" altLang="lv-LV" dirty="0" smtClean="0"/>
              <a:t>Level (level 0, 1, and so on)</a:t>
            </a:r>
          </a:p>
          <a:p>
            <a:pPr>
              <a:spcBef>
                <a:spcPct val="0"/>
              </a:spcBef>
            </a:pPr>
            <a:r>
              <a:rPr lang="lv-LV" altLang="lv-LV" dirty="0" smtClean="0"/>
              <a:t>Leaf; internal node</a:t>
            </a:r>
          </a:p>
          <a:p>
            <a:pPr>
              <a:spcBef>
                <a:spcPct val="0"/>
              </a:spcBef>
            </a:pPr>
            <a:r>
              <a:rPr lang="lv-LV" altLang="lv-LV" dirty="0" smtClean="0"/>
              <a:t>Left/Right subtree</a:t>
            </a:r>
            <a:endParaRPr lang="en-US" altLang="lv-LV" dirty="0"/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8266289" y="167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8952089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9714089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8266289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>
            <a:off x="11009489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5" name="Oval 8"/>
          <p:cNvSpPr>
            <a:spLocks noChangeArrowheads="1"/>
          </p:cNvSpPr>
          <p:nvPr/>
        </p:nvSpPr>
        <p:spPr bwMode="auto">
          <a:xfrm>
            <a:off x="9790289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6" name="Oval 9"/>
          <p:cNvSpPr>
            <a:spLocks noChangeArrowheads="1"/>
          </p:cNvSpPr>
          <p:nvPr/>
        </p:nvSpPr>
        <p:spPr bwMode="auto">
          <a:xfrm>
            <a:off x="6970889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7656689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8" name="Oval 11"/>
          <p:cNvSpPr>
            <a:spLocks noChangeArrowheads="1"/>
          </p:cNvSpPr>
          <p:nvPr/>
        </p:nvSpPr>
        <p:spPr bwMode="auto">
          <a:xfrm>
            <a:off x="10399889" y="335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 flipH="1">
            <a:off x="7504289" y="2133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8875889" y="2133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>
            <a:off x="7428089" y="3048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 flipH="1">
            <a:off x="9409289" y="3048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>
            <a:off x="10247489" y="3048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4" name="Line 17"/>
          <p:cNvSpPr>
            <a:spLocks noChangeShapeType="1"/>
          </p:cNvSpPr>
          <p:nvPr/>
        </p:nvSpPr>
        <p:spPr bwMode="auto">
          <a:xfrm flipH="1">
            <a:off x="8723489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5" name="Line 18"/>
          <p:cNvSpPr>
            <a:spLocks noChangeShapeType="1"/>
          </p:cNvSpPr>
          <p:nvPr/>
        </p:nvSpPr>
        <p:spPr bwMode="auto">
          <a:xfrm flipH="1">
            <a:off x="10247489" y="3886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6" name="Line 19"/>
          <p:cNvSpPr>
            <a:spLocks noChangeShapeType="1"/>
          </p:cNvSpPr>
          <p:nvPr/>
        </p:nvSpPr>
        <p:spPr bwMode="auto">
          <a:xfrm>
            <a:off x="10857089" y="3886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7" name="Text Box 20"/>
          <p:cNvSpPr txBox="1">
            <a:spLocks noChangeArrowheads="1"/>
          </p:cNvSpPr>
          <p:nvPr/>
        </p:nvSpPr>
        <p:spPr bwMode="auto">
          <a:xfrm>
            <a:off x="8342490" y="1752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A</a:t>
            </a:r>
          </a:p>
        </p:txBody>
      </p:sp>
      <p:sp>
        <p:nvSpPr>
          <p:cNvPr id="9238" name="Text Box 21"/>
          <p:cNvSpPr txBox="1">
            <a:spLocks noChangeArrowheads="1"/>
          </p:cNvSpPr>
          <p:nvPr/>
        </p:nvSpPr>
        <p:spPr bwMode="auto">
          <a:xfrm>
            <a:off x="7047089" y="2590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B</a:t>
            </a:r>
          </a:p>
        </p:txBody>
      </p:sp>
      <p:sp>
        <p:nvSpPr>
          <p:cNvPr id="9239" name="Text Box 22"/>
          <p:cNvSpPr txBox="1">
            <a:spLocks noChangeArrowheads="1"/>
          </p:cNvSpPr>
          <p:nvPr/>
        </p:nvSpPr>
        <p:spPr bwMode="auto">
          <a:xfrm>
            <a:off x="9790289" y="2590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C</a:t>
            </a:r>
          </a:p>
        </p:txBody>
      </p:sp>
      <p:sp>
        <p:nvSpPr>
          <p:cNvPr id="9240" name="Text Box 23"/>
          <p:cNvSpPr txBox="1">
            <a:spLocks noChangeArrowheads="1"/>
          </p:cNvSpPr>
          <p:nvPr/>
        </p:nvSpPr>
        <p:spPr bwMode="auto">
          <a:xfrm>
            <a:off x="7732890" y="3505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D</a:t>
            </a:r>
          </a:p>
        </p:txBody>
      </p:sp>
      <p:sp>
        <p:nvSpPr>
          <p:cNvPr id="9241" name="Text Box 24"/>
          <p:cNvSpPr txBox="1">
            <a:spLocks noChangeArrowheads="1"/>
          </p:cNvSpPr>
          <p:nvPr/>
        </p:nvSpPr>
        <p:spPr bwMode="auto">
          <a:xfrm>
            <a:off x="9028289" y="3505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E</a:t>
            </a:r>
          </a:p>
        </p:txBody>
      </p:sp>
      <p:sp>
        <p:nvSpPr>
          <p:cNvPr id="9242" name="Text Box 25"/>
          <p:cNvSpPr txBox="1">
            <a:spLocks noChangeArrowheads="1"/>
          </p:cNvSpPr>
          <p:nvPr/>
        </p:nvSpPr>
        <p:spPr bwMode="auto">
          <a:xfrm>
            <a:off x="10552290" y="3429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F</a:t>
            </a:r>
          </a:p>
        </p:txBody>
      </p:sp>
      <p:sp>
        <p:nvSpPr>
          <p:cNvPr id="9243" name="Text Box 26"/>
          <p:cNvSpPr txBox="1">
            <a:spLocks noChangeArrowheads="1"/>
          </p:cNvSpPr>
          <p:nvPr/>
        </p:nvSpPr>
        <p:spPr bwMode="auto">
          <a:xfrm>
            <a:off x="8418690" y="4572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G</a:t>
            </a:r>
          </a:p>
        </p:txBody>
      </p:sp>
      <p:sp>
        <p:nvSpPr>
          <p:cNvPr id="9244" name="Text Box 27"/>
          <p:cNvSpPr txBox="1">
            <a:spLocks noChangeArrowheads="1"/>
          </p:cNvSpPr>
          <p:nvPr/>
        </p:nvSpPr>
        <p:spPr bwMode="auto">
          <a:xfrm>
            <a:off x="9866490" y="4572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H</a:t>
            </a:r>
          </a:p>
        </p:txBody>
      </p:sp>
      <p:sp>
        <p:nvSpPr>
          <p:cNvPr id="9245" name="Text Box 28"/>
          <p:cNvSpPr txBox="1">
            <a:spLocks noChangeArrowheads="1"/>
          </p:cNvSpPr>
          <p:nvPr/>
        </p:nvSpPr>
        <p:spPr bwMode="auto">
          <a:xfrm>
            <a:off x="11161889" y="45720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966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Binary Tree with Pointers</a:t>
            </a:r>
          </a:p>
        </p:txBody>
      </p:sp>
      <p:grpSp>
        <p:nvGrpSpPr>
          <p:cNvPr id="304132" name="Group 4"/>
          <p:cNvGrpSpPr>
            <a:grpSpLocks/>
          </p:cNvGrpSpPr>
          <p:nvPr/>
        </p:nvGrpSpPr>
        <p:grpSpPr bwMode="auto">
          <a:xfrm>
            <a:off x="2819400" y="1524001"/>
            <a:ext cx="7239000" cy="4995863"/>
            <a:chOff x="336" y="816"/>
            <a:chExt cx="4704" cy="3428"/>
          </a:xfrm>
        </p:grpSpPr>
        <p:grpSp>
          <p:nvGrpSpPr>
            <p:cNvPr id="57349" name="Group 5"/>
            <p:cNvGrpSpPr>
              <a:grpSpLocks/>
            </p:cNvGrpSpPr>
            <p:nvPr/>
          </p:nvGrpSpPr>
          <p:grpSpPr bwMode="auto">
            <a:xfrm>
              <a:off x="2208" y="864"/>
              <a:ext cx="720" cy="356"/>
              <a:chOff x="1248" y="1152"/>
              <a:chExt cx="720" cy="356"/>
            </a:xfrm>
          </p:grpSpPr>
          <p:sp>
            <p:nvSpPr>
              <p:cNvPr id="57400" name="Rectangle 6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401" name="Rectangle 7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402" name="Rectangle 8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403" name="Text Box 9"/>
              <p:cNvSpPr txBox="1">
                <a:spLocks noChangeArrowheads="1"/>
              </p:cNvSpPr>
              <p:nvPr/>
            </p:nvSpPr>
            <p:spPr bwMode="auto">
              <a:xfrm>
                <a:off x="1488" y="1152"/>
                <a:ext cx="240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800"/>
                  <a:t>a</a:t>
                </a:r>
              </a:p>
            </p:txBody>
          </p:sp>
        </p:grpSp>
        <p:grpSp>
          <p:nvGrpSpPr>
            <p:cNvPr id="57350" name="Group 10"/>
            <p:cNvGrpSpPr>
              <a:grpSpLocks/>
            </p:cNvGrpSpPr>
            <p:nvPr/>
          </p:nvGrpSpPr>
          <p:grpSpPr bwMode="auto">
            <a:xfrm>
              <a:off x="3264" y="1536"/>
              <a:ext cx="720" cy="356"/>
              <a:chOff x="1248" y="1152"/>
              <a:chExt cx="720" cy="356"/>
            </a:xfrm>
          </p:grpSpPr>
          <p:sp>
            <p:nvSpPr>
              <p:cNvPr id="57396" name="Rectangle 11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97" name="Rectangle 12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98" name="Rectangle 13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99" name="Text Box 14"/>
              <p:cNvSpPr txBox="1">
                <a:spLocks noChangeArrowheads="1"/>
              </p:cNvSpPr>
              <p:nvPr/>
            </p:nvSpPr>
            <p:spPr bwMode="auto">
              <a:xfrm>
                <a:off x="1488" y="1152"/>
                <a:ext cx="240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800"/>
                  <a:t>c</a:t>
                </a:r>
              </a:p>
            </p:txBody>
          </p:sp>
        </p:grpSp>
        <p:grpSp>
          <p:nvGrpSpPr>
            <p:cNvPr id="57351" name="Group 15"/>
            <p:cNvGrpSpPr>
              <a:grpSpLocks/>
            </p:cNvGrpSpPr>
            <p:nvPr/>
          </p:nvGrpSpPr>
          <p:grpSpPr bwMode="auto">
            <a:xfrm>
              <a:off x="1392" y="1536"/>
              <a:ext cx="720" cy="356"/>
              <a:chOff x="1248" y="1152"/>
              <a:chExt cx="720" cy="356"/>
            </a:xfrm>
          </p:grpSpPr>
          <p:sp>
            <p:nvSpPr>
              <p:cNvPr id="57392" name="Rectangle 16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93" name="Rectangle 17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94" name="Rectangle 18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95" name="Text Box 19"/>
              <p:cNvSpPr txBox="1">
                <a:spLocks noChangeArrowheads="1"/>
              </p:cNvSpPr>
              <p:nvPr/>
            </p:nvSpPr>
            <p:spPr bwMode="auto">
              <a:xfrm>
                <a:off x="1488" y="1152"/>
                <a:ext cx="240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800"/>
                  <a:t>b</a:t>
                </a:r>
              </a:p>
            </p:txBody>
          </p:sp>
        </p:grpSp>
        <p:grpSp>
          <p:nvGrpSpPr>
            <p:cNvPr id="57352" name="Group 20"/>
            <p:cNvGrpSpPr>
              <a:grpSpLocks/>
            </p:cNvGrpSpPr>
            <p:nvPr/>
          </p:nvGrpSpPr>
          <p:grpSpPr bwMode="auto">
            <a:xfrm>
              <a:off x="864" y="2352"/>
              <a:ext cx="720" cy="356"/>
              <a:chOff x="1248" y="1152"/>
              <a:chExt cx="720" cy="356"/>
            </a:xfrm>
          </p:grpSpPr>
          <p:sp>
            <p:nvSpPr>
              <p:cNvPr id="57388" name="Rectangle 21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89" name="Rectangle 22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90" name="Rectangle 23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91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152"/>
                <a:ext cx="240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800"/>
                  <a:t>d</a:t>
                </a:r>
              </a:p>
            </p:txBody>
          </p:sp>
        </p:grpSp>
        <p:grpSp>
          <p:nvGrpSpPr>
            <p:cNvPr id="57353" name="Group 25"/>
            <p:cNvGrpSpPr>
              <a:grpSpLocks/>
            </p:cNvGrpSpPr>
            <p:nvPr/>
          </p:nvGrpSpPr>
          <p:grpSpPr bwMode="auto">
            <a:xfrm>
              <a:off x="336" y="3168"/>
              <a:ext cx="720" cy="356"/>
              <a:chOff x="1248" y="1152"/>
              <a:chExt cx="720" cy="356"/>
            </a:xfrm>
          </p:grpSpPr>
          <p:sp>
            <p:nvSpPr>
              <p:cNvPr id="57384" name="Rectangle 26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85" name="Rectangle 27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86" name="Rectangle 28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87" name="Text Box 29"/>
              <p:cNvSpPr txBox="1">
                <a:spLocks noChangeArrowheads="1"/>
              </p:cNvSpPr>
              <p:nvPr/>
            </p:nvSpPr>
            <p:spPr bwMode="auto">
              <a:xfrm>
                <a:off x="1488" y="1152"/>
                <a:ext cx="240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800"/>
                  <a:t>f</a:t>
                </a:r>
              </a:p>
            </p:txBody>
          </p:sp>
        </p:grpSp>
        <p:grpSp>
          <p:nvGrpSpPr>
            <p:cNvPr id="57354" name="Group 30"/>
            <p:cNvGrpSpPr>
              <a:grpSpLocks/>
            </p:cNvGrpSpPr>
            <p:nvPr/>
          </p:nvGrpSpPr>
          <p:grpSpPr bwMode="auto">
            <a:xfrm>
              <a:off x="3984" y="2256"/>
              <a:ext cx="720" cy="356"/>
              <a:chOff x="1248" y="1152"/>
              <a:chExt cx="720" cy="356"/>
            </a:xfrm>
          </p:grpSpPr>
          <p:sp>
            <p:nvSpPr>
              <p:cNvPr id="57380" name="Rectangle 31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81" name="Rectangle 32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82" name="Rectangle 33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83" name="Text Box 34"/>
              <p:cNvSpPr txBox="1">
                <a:spLocks noChangeArrowheads="1"/>
              </p:cNvSpPr>
              <p:nvPr/>
            </p:nvSpPr>
            <p:spPr bwMode="auto">
              <a:xfrm>
                <a:off x="1488" y="1152"/>
                <a:ext cx="240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800"/>
                  <a:t>e</a:t>
                </a:r>
              </a:p>
            </p:txBody>
          </p:sp>
        </p:grpSp>
        <p:grpSp>
          <p:nvGrpSpPr>
            <p:cNvPr id="57355" name="Group 35"/>
            <p:cNvGrpSpPr>
              <a:grpSpLocks/>
            </p:cNvGrpSpPr>
            <p:nvPr/>
          </p:nvGrpSpPr>
          <p:grpSpPr bwMode="auto">
            <a:xfrm>
              <a:off x="3744" y="3024"/>
              <a:ext cx="720" cy="356"/>
              <a:chOff x="1248" y="1152"/>
              <a:chExt cx="720" cy="356"/>
            </a:xfrm>
          </p:grpSpPr>
          <p:sp>
            <p:nvSpPr>
              <p:cNvPr id="57376" name="Rectangle 36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77" name="Rectangle 37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78" name="Rectangle 38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79" name="Text Box 39"/>
              <p:cNvSpPr txBox="1">
                <a:spLocks noChangeArrowheads="1"/>
              </p:cNvSpPr>
              <p:nvPr/>
            </p:nvSpPr>
            <p:spPr bwMode="auto">
              <a:xfrm>
                <a:off x="1488" y="1152"/>
                <a:ext cx="240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800"/>
                  <a:t>g</a:t>
                </a:r>
              </a:p>
            </p:txBody>
          </p:sp>
        </p:grpSp>
        <p:grpSp>
          <p:nvGrpSpPr>
            <p:cNvPr id="57356" name="Group 40"/>
            <p:cNvGrpSpPr>
              <a:grpSpLocks/>
            </p:cNvGrpSpPr>
            <p:nvPr/>
          </p:nvGrpSpPr>
          <p:grpSpPr bwMode="auto">
            <a:xfrm>
              <a:off x="4320" y="3600"/>
              <a:ext cx="720" cy="356"/>
              <a:chOff x="1248" y="1152"/>
              <a:chExt cx="720" cy="356"/>
            </a:xfrm>
          </p:grpSpPr>
          <p:sp>
            <p:nvSpPr>
              <p:cNvPr id="57372" name="Rectangle 41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73" name="Rectangle 42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74" name="Rectangle 43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75" name="Text Box 44"/>
              <p:cNvSpPr txBox="1">
                <a:spLocks noChangeArrowheads="1"/>
              </p:cNvSpPr>
              <p:nvPr/>
            </p:nvSpPr>
            <p:spPr bwMode="auto">
              <a:xfrm>
                <a:off x="1488" y="1152"/>
                <a:ext cx="240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800"/>
                  <a:t>h</a:t>
                </a:r>
              </a:p>
            </p:txBody>
          </p:sp>
        </p:grpSp>
        <p:sp>
          <p:nvSpPr>
            <p:cNvPr id="57357" name="Line 45"/>
            <p:cNvSpPr>
              <a:spLocks noChangeShapeType="1"/>
            </p:cNvSpPr>
            <p:nvPr/>
          </p:nvSpPr>
          <p:spPr bwMode="auto">
            <a:xfrm flipH="1">
              <a:off x="1776" y="1056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7358" name="Line 46"/>
            <p:cNvSpPr>
              <a:spLocks noChangeShapeType="1"/>
            </p:cNvSpPr>
            <p:nvPr/>
          </p:nvSpPr>
          <p:spPr bwMode="auto">
            <a:xfrm>
              <a:off x="2832" y="1056"/>
              <a:ext cx="76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7359" name="Line 47"/>
            <p:cNvSpPr>
              <a:spLocks noChangeShapeType="1"/>
            </p:cNvSpPr>
            <p:nvPr/>
          </p:nvSpPr>
          <p:spPr bwMode="auto">
            <a:xfrm flipH="1">
              <a:off x="1152" y="1728"/>
              <a:ext cx="336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7360" name="Line 48"/>
            <p:cNvSpPr>
              <a:spLocks noChangeShapeType="1"/>
            </p:cNvSpPr>
            <p:nvPr/>
          </p:nvSpPr>
          <p:spPr bwMode="auto">
            <a:xfrm flipH="1">
              <a:off x="672" y="2544"/>
              <a:ext cx="28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7361" name="Line 49"/>
            <p:cNvSpPr>
              <a:spLocks noChangeShapeType="1"/>
            </p:cNvSpPr>
            <p:nvPr/>
          </p:nvSpPr>
          <p:spPr bwMode="auto">
            <a:xfrm>
              <a:off x="3888" y="1680"/>
              <a:ext cx="38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7362" name="Line 50"/>
            <p:cNvSpPr>
              <a:spLocks noChangeShapeType="1"/>
            </p:cNvSpPr>
            <p:nvPr/>
          </p:nvSpPr>
          <p:spPr bwMode="auto">
            <a:xfrm flipH="1">
              <a:off x="3840" y="2448"/>
              <a:ext cx="28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7363" name="Line 51"/>
            <p:cNvSpPr>
              <a:spLocks noChangeShapeType="1"/>
            </p:cNvSpPr>
            <p:nvPr/>
          </p:nvSpPr>
          <p:spPr bwMode="auto">
            <a:xfrm>
              <a:off x="4368" y="3216"/>
              <a:ext cx="52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7364" name="Rectangle 52"/>
            <p:cNvSpPr>
              <a:spLocks noChangeArrowheads="1"/>
            </p:cNvSpPr>
            <p:nvPr/>
          </p:nvSpPr>
          <p:spPr bwMode="auto">
            <a:xfrm>
              <a:off x="1728" y="3456"/>
              <a:ext cx="240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7365" name="Rectangle 53"/>
            <p:cNvSpPr>
              <a:spLocks noChangeArrowheads="1"/>
            </p:cNvSpPr>
            <p:nvPr/>
          </p:nvSpPr>
          <p:spPr bwMode="auto">
            <a:xfrm>
              <a:off x="1728" y="36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7366" name="Rectangle 54"/>
            <p:cNvSpPr>
              <a:spLocks noChangeArrowheads="1"/>
            </p:cNvSpPr>
            <p:nvPr/>
          </p:nvSpPr>
          <p:spPr bwMode="auto">
            <a:xfrm>
              <a:off x="1728" y="3936"/>
              <a:ext cx="2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7367" name="Text Box 55"/>
            <p:cNvSpPr txBox="1">
              <a:spLocks noChangeArrowheads="1"/>
            </p:cNvSpPr>
            <p:nvPr/>
          </p:nvSpPr>
          <p:spPr bwMode="auto">
            <a:xfrm>
              <a:off x="2064" y="3409"/>
              <a:ext cx="1680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800"/>
                <a:t>leftChild</a:t>
              </a:r>
            </a:p>
          </p:txBody>
        </p:sp>
        <p:sp>
          <p:nvSpPr>
            <p:cNvPr id="57368" name="Text Box 56"/>
            <p:cNvSpPr txBox="1">
              <a:spLocks noChangeArrowheads="1"/>
            </p:cNvSpPr>
            <p:nvPr/>
          </p:nvSpPr>
          <p:spPr bwMode="auto">
            <a:xfrm>
              <a:off x="2064" y="3648"/>
              <a:ext cx="1680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800"/>
                <a:t>element</a:t>
              </a:r>
            </a:p>
          </p:txBody>
        </p:sp>
        <p:sp>
          <p:nvSpPr>
            <p:cNvPr id="57369" name="Text Box 57"/>
            <p:cNvSpPr txBox="1">
              <a:spLocks noChangeArrowheads="1"/>
            </p:cNvSpPr>
            <p:nvPr/>
          </p:nvSpPr>
          <p:spPr bwMode="auto">
            <a:xfrm>
              <a:off x="2064" y="3888"/>
              <a:ext cx="1680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800"/>
                <a:t>rightChild</a:t>
              </a:r>
            </a:p>
          </p:txBody>
        </p:sp>
        <p:sp>
          <p:nvSpPr>
            <p:cNvPr id="57370" name="Text Box 58"/>
            <p:cNvSpPr txBox="1">
              <a:spLocks noChangeArrowheads="1"/>
            </p:cNvSpPr>
            <p:nvPr/>
          </p:nvSpPr>
          <p:spPr bwMode="auto">
            <a:xfrm>
              <a:off x="864" y="816"/>
              <a:ext cx="576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800"/>
                <a:t>root</a:t>
              </a:r>
            </a:p>
          </p:txBody>
        </p:sp>
        <p:sp>
          <p:nvSpPr>
            <p:cNvPr id="57371" name="Line 59"/>
            <p:cNvSpPr>
              <a:spLocks noChangeShapeType="1"/>
            </p:cNvSpPr>
            <p:nvPr/>
          </p:nvSpPr>
          <p:spPr bwMode="auto">
            <a:xfrm>
              <a:off x="1344" y="1008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5312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z="4000" dirty="0" smtClean="0"/>
              <a:t>Ordered Tree Storage (Limit on Children)</a:t>
            </a:r>
            <a:endParaRPr lang="lv-LV" altLang="lv-LV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14096" y="1725613"/>
                <a:ext cx="10160000" cy="39243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lv-LV" altLang="lv-LV" sz="2800" dirty="0" smtClean="0">
                    <a:latin typeface="+mj-lt"/>
                  </a:rPr>
                  <a:t>If we know that the number of children is limited by </a:t>
                </a:r>
                <a14:m>
                  <m:oMath xmlns:m="http://schemas.openxmlformats.org/officeDocument/2006/math">
                    <m:r>
                      <a:rPr lang="lv-LV" altLang="lv-LV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lv-LV" altLang="lv-LV" sz="2800" dirty="0" smtClean="0">
                    <a:latin typeface="+mj-lt"/>
                  </a:rPr>
                  <a:t>:</a:t>
                </a:r>
                <a:endParaRPr lang="lv-LV" altLang="lv-LV" sz="2800" dirty="0">
                  <a:latin typeface="+mj-lt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lv-LV" altLang="lv-LV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lv-LV" altLang="lv-LV" sz="2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lv-LV" altLang="lv-LV" sz="28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lv-LV" altLang="lv-LV" sz="2800" dirty="0">
                    <a:latin typeface="+mj-lt"/>
                  </a:rPr>
                  <a:t>, </a:t>
                </a:r>
                <a:r>
                  <a:rPr lang="lv-LV" altLang="lv-LV" sz="2800" dirty="0" smtClean="0">
                    <a:latin typeface="+mj-lt"/>
                  </a:rPr>
                  <a:t>then it is a traditional binary tree implementation. </a:t>
                </a:r>
                <a:endParaRPr lang="lv-LV" altLang="lv-LV" sz="2800" dirty="0">
                  <a:latin typeface="+mj-lt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lv-LV" altLang="lv-LV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lv-LV" altLang="lv-LV" sz="2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lv-LV" altLang="lv-LV" sz="2800" i="1" dirty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lv-LV" altLang="lv-LV" sz="2800" dirty="0">
                    <a:latin typeface="+mj-lt"/>
                  </a:rPr>
                  <a:t>, </a:t>
                </a:r>
                <a:r>
                  <a:rPr lang="lv-LV" altLang="lv-LV" sz="2800" dirty="0" smtClean="0">
                    <a:latin typeface="+mj-lt"/>
                  </a:rPr>
                  <a:t>store any node as an info field followed by N pointers to its children. </a:t>
                </a:r>
                <a:endParaRPr lang="lv-LV" altLang="lv-LV" sz="2000" dirty="0">
                  <a:latin typeface="+mj-lt"/>
                </a:endParaRPr>
              </a:p>
              <a:p>
                <a:pPr lvl="2" eaLnBrk="1" hangingPunct="1">
                  <a:lnSpc>
                    <a:spcPct val="90000"/>
                  </a:lnSpc>
                </a:pPr>
                <a:endParaRPr lang="lv-LV" altLang="lv-LV" sz="1800" dirty="0">
                  <a:latin typeface="+mj-lt"/>
                </a:endParaRPr>
              </a:p>
              <a:p>
                <a:endParaRPr lang="lv-LV" dirty="0">
                  <a:latin typeface="+mj-lt"/>
                </a:endParaRPr>
              </a:p>
              <a:p>
                <a:endParaRPr lang="lv-LV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4096" y="1725613"/>
                <a:ext cx="10160000" cy="3924300"/>
              </a:xfrm>
              <a:blipFill>
                <a:blip r:embed="rId3"/>
                <a:stretch>
                  <a:fillRect l="-1200" t="-264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351882"/>
              </p:ext>
            </p:extLst>
          </p:nvPr>
        </p:nvGraphicFramePr>
        <p:xfrm>
          <a:off x="1472443" y="5840413"/>
          <a:ext cx="10159998" cy="533400"/>
        </p:xfrm>
        <a:graphic>
          <a:graphicData uri="http://schemas.openxmlformats.org/drawingml/2006/table">
            <a:tbl>
              <a:tblPr/>
              <a:tblGrid>
                <a:gridCol w="169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lv-LV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Info</a:t>
                      </a:r>
                    </a:p>
                  </a:txBody>
                  <a:tcPr marL="141767" marR="1417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lv-LV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marL="141767" marR="1417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lv-LV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C2</a:t>
                      </a:r>
                    </a:p>
                  </a:txBody>
                  <a:tcPr marL="141767" marR="1417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lv-LV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C3</a:t>
                      </a:r>
                    </a:p>
                  </a:txBody>
                  <a:tcPr marL="141767" marR="1417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lv-LV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</a:p>
                  </a:txBody>
                  <a:tcPr marL="141767" marR="1417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lv-LV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CN</a:t>
                      </a:r>
                    </a:p>
                  </a:txBody>
                  <a:tcPr marL="141767" marR="1417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09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z="4000" dirty="0" smtClean="0"/>
              <a:t>Encoding Between Binary and Non-Binary</a:t>
            </a:r>
            <a:endParaRPr lang="lv-LV" altLang="lv-LV" sz="4000" dirty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752600"/>
            <a:ext cx="7620000" cy="1371600"/>
          </a:xfrm>
        </p:spPr>
        <p:txBody>
          <a:bodyPr/>
          <a:lstStyle/>
          <a:p>
            <a:pPr lvl="2" eaLnBrk="1" hangingPunct="1"/>
            <a:r>
              <a:rPr lang="lv-LV" altLang="lv-LV" i="1" dirty="0" smtClean="0">
                <a:latin typeface="RimTimes"/>
              </a:rPr>
              <a:t>B.root  </a:t>
            </a:r>
            <a:r>
              <a:rPr lang="lv-LV" altLang="lv-LV" i="1" dirty="0" smtClean="0">
                <a:latin typeface="RimTimes"/>
                <a:sym typeface="Symbol" panose="05050102010706020507" pitchFamily="18" charset="2"/>
              </a:rPr>
              <a:t>  </a:t>
            </a:r>
            <a:r>
              <a:rPr lang="lv-LV" altLang="lv-LV" i="1" dirty="0" smtClean="0">
                <a:latin typeface="RimTimes"/>
              </a:rPr>
              <a:t>S.root</a:t>
            </a:r>
          </a:p>
          <a:p>
            <a:pPr lvl="2" eaLnBrk="1" hangingPunct="1"/>
            <a:r>
              <a:rPr lang="lv-LV" altLang="lv-LV" i="1" dirty="0" smtClean="0">
                <a:latin typeface="RimTimes"/>
              </a:rPr>
              <a:t>LeftChild</a:t>
            </a:r>
            <a:r>
              <a:rPr lang="lv-LV" altLang="lv-LV" dirty="0" smtClean="0">
                <a:latin typeface="RimTimes"/>
              </a:rPr>
              <a:t>(B.node) </a:t>
            </a:r>
            <a:r>
              <a:rPr lang="lv-LV" altLang="lv-LV" i="1" dirty="0" smtClean="0">
                <a:latin typeface="RimTimes"/>
                <a:sym typeface="Symbol" panose="05050102010706020507" pitchFamily="18" charset="2"/>
              </a:rPr>
              <a:t></a:t>
            </a:r>
            <a:r>
              <a:rPr lang="lv-LV" altLang="lv-LV" dirty="0" smtClean="0">
                <a:latin typeface="RimTimes"/>
              </a:rPr>
              <a:t> </a:t>
            </a:r>
            <a:r>
              <a:rPr lang="lv-LV" altLang="lv-LV" i="1" dirty="0" smtClean="0">
                <a:latin typeface="RimTimes"/>
              </a:rPr>
              <a:t>FirstChild</a:t>
            </a:r>
            <a:r>
              <a:rPr lang="lv-LV" altLang="lv-LV" dirty="0" smtClean="0">
                <a:latin typeface="RimTimes"/>
              </a:rPr>
              <a:t>(S.node) </a:t>
            </a:r>
          </a:p>
          <a:p>
            <a:pPr lvl="2" eaLnBrk="1" hangingPunct="1"/>
            <a:r>
              <a:rPr lang="lv-LV" altLang="lv-LV" i="1" dirty="0" smtClean="0">
                <a:latin typeface="RimTimes"/>
              </a:rPr>
              <a:t>RightChild</a:t>
            </a:r>
            <a:r>
              <a:rPr lang="lv-LV" altLang="lv-LV" dirty="0" smtClean="0">
                <a:latin typeface="RimTimes"/>
              </a:rPr>
              <a:t>(B.node) </a:t>
            </a:r>
            <a:r>
              <a:rPr lang="lv-LV" altLang="lv-LV" i="1" dirty="0" smtClean="0">
                <a:latin typeface="RimTimes"/>
                <a:sym typeface="Symbol" panose="05050102010706020507" pitchFamily="18" charset="2"/>
              </a:rPr>
              <a:t></a:t>
            </a:r>
            <a:r>
              <a:rPr lang="lv-LV" altLang="lv-LV" dirty="0" smtClean="0">
                <a:latin typeface="RimTimes"/>
              </a:rPr>
              <a:t> </a:t>
            </a:r>
            <a:r>
              <a:rPr lang="lv-LV" altLang="lv-LV" i="1" dirty="0" smtClean="0">
                <a:latin typeface="RimTimes"/>
              </a:rPr>
              <a:t>RightSibling</a:t>
            </a:r>
            <a:r>
              <a:rPr lang="lv-LV" altLang="lv-LV" dirty="0" smtClean="0">
                <a:latin typeface="RimTimes"/>
              </a:rPr>
              <a:t>(S.node)</a:t>
            </a:r>
          </a:p>
        </p:txBody>
      </p:sp>
      <p:pic>
        <p:nvPicPr>
          <p:cNvPr id="5939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581401"/>
            <a:ext cx="37338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89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z="4000" dirty="0" smtClean="0"/>
              <a:t>Encoding: General Ordered to Binary</a:t>
            </a:r>
            <a:endParaRPr lang="lv-LV" altLang="lv-LV" sz="4000" dirty="0"/>
          </a:p>
        </p:txBody>
      </p:sp>
      <p:sp>
        <p:nvSpPr>
          <p:cNvPr id="3" name="Oval 2"/>
          <p:cNvSpPr/>
          <p:nvPr/>
        </p:nvSpPr>
        <p:spPr bwMode="auto">
          <a:xfrm>
            <a:off x="2382520" y="1790924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498600" y="25222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B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382520" y="25222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C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266440" y="25222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D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547620" y="32842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G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262630" y="32842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3977640" y="32842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I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1117600" y="32842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E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832610" y="32842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F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473200" y="40538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J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199640" y="40538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K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946400" y="40538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L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723640" y="40386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M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946400" y="48158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N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8" idx="0"/>
          </p:cNvCxnSpPr>
          <p:nvPr/>
        </p:nvCxnSpPr>
        <p:spPr bwMode="auto">
          <a:xfrm flipH="1">
            <a:off x="1681480" y="2103120"/>
            <a:ext cx="754604" cy="419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3" idx="4"/>
            <a:endCxn id="9" idx="0"/>
          </p:cNvCxnSpPr>
          <p:nvPr/>
        </p:nvCxnSpPr>
        <p:spPr bwMode="auto">
          <a:xfrm>
            <a:off x="2565400" y="2156684"/>
            <a:ext cx="0" cy="3655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3" idx="5"/>
            <a:endCxn id="10" idx="0"/>
          </p:cNvCxnSpPr>
          <p:nvPr/>
        </p:nvCxnSpPr>
        <p:spPr bwMode="auto">
          <a:xfrm>
            <a:off x="2694716" y="2103120"/>
            <a:ext cx="754604" cy="419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8" idx="3"/>
            <a:endCxn id="14" idx="0"/>
          </p:cNvCxnSpPr>
          <p:nvPr/>
        </p:nvCxnSpPr>
        <p:spPr bwMode="auto">
          <a:xfrm flipH="1">
            <a:off x="1300480" y="2834416"/>
            <a:ext cx="251684" cy="449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8" idx="5"/>
            <a:endCxn id="15" idx="0"/>
          </p:cNvCxnSpPr>
          <p:nvPr/>
        </p:nvCxnSpPr>
        <p:spPr bwMode="auto">
          <a:xfrm>
            <a:off x="1810796" y="2834416"/>
            <a:ext cx="204694" cy="449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10" idx="3"/>
            <a:endCxn id="11" idx="0"/>
          </p:cNvCxnSpPr>
          <p:nvPr/>
        </p:nvCxnSpPr>
        <p:spPr bwMode="auto">
          <a:xfrm flipH="1">
            <a:off x="2730500" y="2834416"/>
            <a:ext cx="589504" cy="449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10" idx="4"/>
            <a:endCxn id="12" idx="0"/>
          </p:cNvCxnSpPr>
          <p:nvPr/>
        </p:nvCxnSpPr>
        <p:spPr bwMode="auto">
          <a:xfrm flipH="1">
            <a:off x="3445510" y="2887980"/>
            <a:ext cx="3810" cy="396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>
            <a:stCxn id="10" idx="5"/>
            <a:endCxn id="13" idx="0"/>
          </p:cNvCxnSpPr>
          <p:nvPr/>
        </p:nvCxnSpPr>
        <p:spPr bwMode="auto">
          <a:xfrm>
            <a:off x="3578636" y="2834416"/>
            <a:ext cx="581884" cy="449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>
            <a:stCxn id="15" idx="3"/>
            <a:endCxn id="16" idx="0"/>
          </p:cNvCxnSpPr>
          <p:nvPr/>
        </p:nvCxnSpPr>
        <p:spPr bwMode="auto">
          <a:xfrm flipH="1">
            <a:off x="1656080" y="3596416"/>
            <a:ext cx="230094" cy="457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stCxn id="15" idx="5"/>
            <a:endCxn id="17" idx="0"/>
          </p:cNvCxnSpPr>
          <p:nvPr/>
        </p:nvCxnSpPr>
        <p:spPr bwMode="auto">
          <a:xfrm>
            <a:off x="2144806" y="3596416"/>
            <a:ext cx="237714" cy="457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12" idx="3"/>
            <a:endCxn id="18" idx="0"/>
          </p:cNvCxnSpPr>
          <p:nvPr/>
        </p:nvCxnSpPr>
        <p:spPr bwMode="auto">
          <a:xfrm flipH="1">
            <a:off x="3129280" y="3596416"/>
            <a:ext cx="186914" cy="457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12" idx="5"/>
            <a:endCxn id="19" idx="1"/>
          </p:cNvCxnSpPr>
          <p:nvPr/>
        </p:nvCxnSpPr>
        <p:spPr bwMode="auto">
          <a:xfrm>
            <a:off x="3574826" y="3596416"/>
            <a:ext cx="202378" cy="495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>
            <a:stCxn id="18" idx="4"/>
            <a:endCxn id="20" idx="0"/>
          </p:cNvCxnSpPr>
          <p:nvPr/>
        </p:nvCxnSpPr>
        <p:spPr bwMode="auto">
          <a:xfrm>
            <a:off x="3129280" y="4419600"/>
            <a:ext cx="0" cy="396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Oval 68"/>
          <p:cNvSpPr/>
          <p:nvPr/>
        </p:nvSpPr>
        <p:spPr bwMode="auto">
          <a:xfrm>
            <a:off x="5836920" y="17526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4953000" y="248389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5836920" y="248389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C</a:t>
            </a:r>
          </a:p>
        </p:txBody>
      </p:sp>
      <p:sp>
        <p:nvSpPr>
          <p:cNvPr id="72" name="Oval 71"/>
          <p:cNvSpPr/>
          <p:nvPr/>
        </p:nvSpPr>
        <p:spPr bwMode="auto">
          <a:xfrm>
            <a:off x="6720840" y="248389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D</a:t>
            </a:r>
          </a:p>
        </p:txBody>
      </p:sp>
      <p:sp>
        <p:nvSpPr>
          <p:cNvPr id="73" name="Oval 72"/>
          <p:cNvSpPr/>
          <p:nvPr/>
        </p:nvSpPr>
        <p:spPr bwMode="auto">
          <a:xfrm>
            <a:off x="6002020" y="324589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G</a:t>
            </a:r>
          </a:p>
        </p:txBody>
      </p:sp>
      <p:sp>
        <p:nvSpPr>
          <p:cNvPr id="74" name="Oval 73"/>
          <p:cNvSpPr/>
          <p:nvPr/>
        </p:nvSpPr>
        <p:spPr bwMode="auto">
          <a:xfrm>
            <a:off x="6717030" y="324589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</a:t>
            </a:r>
          </a:p>
        </p:txBody>
      </p:sp>
      <p:sp>
        <p:nvSpPr>
          <p:cNvPr id="75" name="Oval 74"/>
          <p:cNvSpPr/>
          <p:nvPr/>
        </p:nvSpPr>
        <p:spPr bwMode="auto">
          <a:xfrm>
            <a:off x="7432040" y="325351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I</a:t>
            </a:r>
          </a:p>
        </p:txBody>
      </p:sp>
      <p:sp>
        <p:nvSpPr>
          <p:cNvPr id="76" name="Oval 75"/>
          <p:cNvSpPr/>
          <p:nvPr/>
        </p:nvSpPr>
        <p:spPr bwMode="auto">
          <a:xfrm>
            <a:off x="4572000" y="324589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E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5287010" y="324589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F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4927600" y="401551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J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5654040" y="401551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K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6400800" y="401551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L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7178040" y="400027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M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6400800" y="477751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N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cxnSp>
        <p:nvCxnSpPr>
          <p:cNvPr id="83" name="Straight Arrow Connector 82"/>
          <p:cNvCxnSpPr>
            <a:stCxn id="69" idx="3"/>
            <a:endCxn id="70" idx="0"/>
          </p:cNvCxnSpPr>
          <p:nvPr/>
        </p:nvCxnSpPr>
        <p:spPr bwMode="auto">
          <a:xfrm flipH="1">
            <a:off x="5135880" y="2064796"/>
            <a:ext cx="754604" cy="419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>
            <a:stCxn id="70" idx="6"/>
            <a:endCxn id="71" idx="2"/>
          </p:cNvCxnSpPr>
          <p:nvPr/>
        </p:nvCxnSpPr>
        <p:spPr bwMode="auto">
          <a:xfrm>
            <a:off x="5318760" y="2666776"/>
            <a:ext cx="5181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>
            <a:stCxn id="71" idx="6"/>
            <a:endCxn id="72" idx="2"/>
          </p:cNvCxnSpPr>
          <p:nvPr/>
        </p:nvCxnSpPr>
        <p:spPr bwMode="auto">
          <a:xfrm>
            <a:off x="6202680" y="2666776"/>
            <a:ext cx="5181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70" idx="3"/>
            <a:endCxn id="76" idx="0"/>
          </p:cNvCxnSpPr>
          <p:nvPr/>
        </p:nvCxnSpPr>
        <p:spPr bwMode="auto">
          <a:xfrm flipH="1">
            <a:off x="4754880" y="2796092"/>
            <a:ext cx="251684" cy="4498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76" idx="6"/>
            <a:endCxn id="77" idx="2"/>
          </p:cNvCxnSpPr>
          <p:nvPr/>
        </p:nvCxnSpPr>
        <p:spPr bwMode="auto">
          <a:xfrm>
            <a:off x="4937760" y="3428776"/>
            <a:ext cx="34925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>
            <a:stCxn id="72" idx="3"/>
            <a:endCxn id="73" idx="0"/>
          </p:cNvCxnSpPr>
          <p:nvPr/>
        </p:nvCxnSpPr>
        <p:spPr bwMode="auto">
          <a:xfrm flipH="1">
            <a:off x="6184900" y="2796092"/>
            <a:ext cx="589504" cy="4498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>
            <a:stCxn id="73" idx="6"/>
            <a:endCxn id="74" idx="2"/>
          </p:cNvCxnSpPr>
          <p:nvPr/>
        </p:nvCxnSpPr>
        <p:spPr bwMode="auto">
          <a:xfrm>
            <a:off x="6367780" y="3428776"/>
            <a:ext cx="34925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/>
          <p:cNvCxnSpPr>
            <a:stCxn id="74" idx="6"/>
            <a:endCxn id="75" idx="2"/>
          </p:cNvCxnSpPr>
          <p:nvPr/>
        </p:nvCxnSpPr>
        <p:spPr bwMode="auto">
          <a:xfrm>
            <a:off x="7082790" y="3428776"/>
            <a:ext cx="349250" cy="76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>
            <a:stCxn id="77" idx="3"/>
            <a:endCxn id="78" idx="0"/>
          </p:cNvCxnSpPr>
          <p:nvPr/>
        </p:nvCxnSpPr>
        <p:spPr bwMode="auto">
          <a:xfrm flipH="1">
            <a:off x="5110480" y="3558092"/>
            <a:ext cx="230094" cy="4574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78" idx="6"/>
            <a:endCxn id="79" idx="2"/>
          </p:cNvCxnSpPr>
          <p:nvPr/>
        </p:nvCxnSpPr>
        <p:spPr bwMode="auto">
          <a:xfrm>
            <a:off x="5293360" y="4198396"/>
            <a:ext cx="3606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Arrow Connector 92"/>
          <p:cNvCxnSpPr>
            <a:stCxn id="74" idx="3"/>
            <a:endCxn id="80" idx="0"/>
          </p:cNvCxnSpPr>
          <p:nvPr/>
        </p:nvCxnSpPr>
        <p:spPr bwMode="auto">
          <a:xfrm flipH="1">
            <a:off x="6583680" y="3558092"/>
            <a:ext cx="186914" cy="4574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>
            <a:stCxn id="80" idx="4"/>
            <a:endCxn id="82" idx="0"/>
          </p:cNvCxnSpPr>
          <p:nvPr/>
        </p:nvCxnSpPr>
        <p:spPr bwMode="auto">
          <a:xfrm>
            <a:off x="6583680" y="4381276"/>
            <a:ext cx="0" cy="3962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Arrow Connector 94"/>
          <p:cNvCxnSpPr>
            <a:stCxn id="80" idx="6"/>
            <a:endCxn id="81" idx="2"/>
          </p:cNvCxnSpPr>
          <p:nvPr/>
        </p:nvCxnSpPr>
        <p:spPr bwMode="auto">
          <a:xfrm flipV="1">
            <a:off x="6766560" y="4183156"/>
            <a:ext cx="411480" cy="152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Oval 114"/>
          <p:cNvSpPr/>
          <p:nvPr/>
        </p:nvSpPr>
        <p:spPr bwMode="auto">
          <a:xfrm>
            <a:off x="9540240" y="1698234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</a:t>
            </a:r>
          </a:p>
        </p:txBody>
      </p:sp>
      <p:sp>
        <p:nvSpPr>
          <p:cNvPr id="116" name="Oval 115"/>
          <p:cNvSpPr/>
          <p:nvPr/>
        </p:nvSpPr>
        <p:spPr bwMode="auto">
          <a:xfrm>
            <a:off x="9067800" y="22250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B</a:t>
            </a:r>
          </a:p>
        </p:txBody>
      </p:sp>
      <p:sp>
        <p:nvSpPr>
          <p:cNvPr id="117" name="Oval 116"/>
          <p:cNvSpPr/>
          <p:nvPr/>
        </p:nvSpPr>
        <p:spPr bwMode="auto">
          <a:xfrm>
            <a:off x="9601200" y="28346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C</a:t>
            </a:r>
          </a:p>
        </p:txBody>
      </p:sp>
      <p:sp>
        <p:nvSpPr>
          <p:cNvPr id="118" name="Oval 117"/>
          <p:cNvSpPr/>
          <p:nvPr/>
        </p:nvSpPr>
        <p:spPr bwMode="auto">
          <a:xfrm>
            <a:off x="10134600" y="3467443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D</a:t>
            </a:r>
          </a:p>
        </p:txBody>
      </p:sp>
      <p:sp>
        <p:nvSpPr>
          <p:cNvPr id="119" name="Oval 118"/>
          <p:cNvSpPr/>
          <p:nvPr/>
        </p:nvSpPr>
        <p:spPr bwMode="auto">
          <a:xfrm>
            <a:off x="9829800" y="41300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G</a:t>
            </a:r>
          </a:p>
        </p:txBody>
      </p:sp>
      <p:sp>
        <p:nvSpPr>
          <p:cNvPr id="120" name="Oval 119"/>
          <p:cNvSpPr/>
          <p:nvPr/>
        </p:nvSpPr>
        <p:spPr bwMode="auto">
          <a:xfrm>
            <a:off x="10371565" y="4762979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</a:t>
            </a:r>
          </a:p>
        </p:txBody>
      </p:sp>
      <p:sp>
        <p:nvSpPr>
          <p:cNvPr id="121" name="Oval 120"/>
          <p:cNvSpPr/>
          <p:nvPr/>
        </p:nvSpPr>
        <p:spPr bwMode="auto">
          <a:xfrm>
            <a:off x="10898492" y="5356932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I</a:t>
            </a:r>
          </a:p>
        </p:txBody>
      </p:sp>
      <p:sp>
        <p:nvSpPr>
          <p:cNvPr id="122" name="Oval 121"/>
          <p:cNvSpPr/>
          <p:nvPr/>
        </p:nvSpPr>
        <p:spPr bwMode="auto">
          <a:xfrm>
            <a:off x="8556613" y="28346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E</a:t>
            </a:r>
          </a:p>
        </p:txBody>
      </p:sp>
      <p:sp>
        <p:nvSpPr>
          <p:cNvPr id="123" name="Oval 122"/>
          <p:cNvSpPr/>
          <p:nvPr/>
        </p:nvSpPr>
        <p:spPr bwMode="auto">
          <a:xfrm>
            <a:off x="9006840" y="3467443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F</a:t>
            </a:r>
          </a:p>
        </p:txBody>
      </p:sp>
      <p:sp>
        <p:nvSpPr>
          <p:cNvPr id="124" name="Oval 123"/>
          <p:cNvSpPr/>
          <p:nvPr/>
        </p:nvSpPr>
        <p:spPr bwMode="auto">
          <a:xfrm>
            <a:off x="8610600" y="41300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J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9144000" y="4771413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K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9982200" y="5340943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L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10530840" y="606416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M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9560984" y="606416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N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cxnSp>
        <p:nvCxnSpPr>
          <p:cNvPr id="129" name="Straight Arrow Connector 128"/>
          <p:cNvCxnSpPr>
            <a:stCxn id="115" idx="3"/>
            <a:endCxn id="116" idx="0"/>
          </p:cNvCxnSpPr>
          <p:nvPr/>
        </p:nvCxnSpPr>
        <p:spPr bwMode="auto">
          <a:xfrm flipH="1">
            <a:off x="9250680" y="2010430"/>
            <a:ext cx="343124" cy="2146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Straight Arrow Connector 129"/>
          <p:cNvCxnSpPr>
            <a:stCxn id="116" idx="5"/>
            <a:endCxn id="117" idx="0"/>
          </p:cNvCxnSpPr>
          <p:nvPr/>
        </p:nvCxnSpPr>
        <p:spPr bwMode="auto">
          <a:xfrm>
            <a:off x="9379996" y="2537236"/>
            <a:ext cx="404084" cy="2974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Straight Arrow Connector 130"/>
          <p:cNvCxnSpPr>
            <a:stCxn id="117" idx="5"/>
            <a:endCxn id="118" idx="0"/>
          </p:cNvCxnSpPr>
          <p:nvPr/>
        </p:nvCxnSpPr>
        <p:spPr bwMode="auto">
          <a:xfrm>
            <a:off x="9913396" y="3146836"/>
            <a:ext cx="404084" cy="32060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Straight Arrow Connector 131"/>
          <p:cNvCxnSpPr>
            <a:stCxn id="116" idx="3"/>
            <a:endCxn id="122" idx="0"/>
          </p:cNvCxnSpPr>
          <p:nvPr/>
        </p:nvCxnSpPr>
        <p:spPr bwMode="auto">
          <a:xfrm flipH="1">
            <a:off x="8739493" y="2537236"/>
            <a:ext cx="381871" cy="2974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Straight Arrow Connector 132"/>
          <p:cNvCxnSpPr>
            <a:stCxn id="122" idx="5"/>
            <a:endCxn id="123" idx="0"/>
          </p:cNvCxnSpPr>
          <p:nvPr/>
        </p:nvCxnSpPr>
        <p:spPr bwMode="auto">
          <a:xfrm>
            <a:off x="8868809" y="3146836"/>
            <a:ext cx="320911" cy="32060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Arrow Connector 133"/>
          <p:cNvCxnSpPr>
            <a:stCxn id="118" idx="3"/>
            <a:endCxn id="119" idx="0"/>
          </p:cNvCxnSpPr>
          <p:nvPr/>
        </p:nvCxnSpPr>
        <p:spPr bwMode="auto">
          <a:xfrm flipH="1">
            <a:off x="10012680" y="3779639"/>
            <a:ext cx="175484" cy="350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Arrow Connector 134"/>
          <p:cNvCxnSpPr>
            <a:stCxn id="119" idx="5"/>
            <a:endCxn id="120" idx="0"/>
          </p:cNvCxnSpPr>
          <p:nvPr/>
        </p:nvCxnSpPr>
        <p:spPr bwMode="auto">
          <a:xfrm>
            <a:off x="10141996" y="4442236"/>
            <a:ext cx="412449" cy="3207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Arrow Connector 135"/>
          <p:cNvCxnSpPr>
            <a:stCxn id="120" idx="5"/>
            <a:endCxn id="121" idx="0"/>
          </p:cNvCxnSpPr>
          <p:nvPr/>
        </p:nvCxnSpPr>
        <p:spPr bwMode="auto">
          <a:xfrm>
            <a:off x="10683761" y="5075175"/>
            <a:ext cx="397611" cy="2817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Arrow Connector 136"/>
          <p:cNvCxnSpPr>
            <a:stCxn id="123" idx="3"/>
            <a:endCxn id="124" idx="0"/>
          </p:cNvCxnSpPr>
          <p:nvPr/>
        </p:nvCxnSpPr>
        <p:spPr bwMode="auto">
          <a:xfrm flipH="1">
            <a:off x="8793480" y="3779639"/>
            <a:ext cx="266924" cy="350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Arrow Connector 137"/>
          <p:cNvCxnSpPr>
            <a:stCxn id="124" idx="5"/>
            <a:endCxn id="125" idx="0"/>
          </p:cNvCxnSpPr>
          <p:nvPr/>
        </p:nvCxnSpPr>
        <p:spPr bwMode="auto">
          <a:xfrm>
            <a:off x="8922796" y="4442236"/>
            <a:ext cx="404084" cy="3291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Arrow Connector 138"/>
          <p:cNvCxnSpPr>
            <a:stCxn id="120" idx="3"/>
            <a:endCxn id="126" idx="0"/>
          </p:cNvCxnSpPr>
          <p:nvPr/>
        </p:nvCxnSpPr>
        <p:spPr bwMode="auto">
          <a:xfrm flipH="1">
            <a:off x="10165080" y="5075175"/>
            <a:ext cx="260049" cy="2657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Arrow Connector 139"/>
          <p:cNvCxnSpPr>
            <a:stCxn id="126" idx="3"/>
            <a:endCxn id="128" idx="0"/>
          </p:cNvCxnSpPr>
          <p:nvPr/>
        </p:nvCxnSpPr>
        <p:spPr bwMode="auto">
          <a:xfrm flipH="1">
            <a:off x="9743864" y="5653139"/>
            <a:ext cx="291900" cy="41102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Arrow Connector 140"/>
          <p:cNvCxnSpPr>
            <a:stCxn id="126" idx="5"/>
            <a:endCxn id="127" idx="0"/>
          </p:cNvCxnSpPr>
          <p:nvPr/>
        </p:nvCxnSpPr>
        <p:spPr bwMode="auto">
          <a:xfrm>
            <a:off x="10294396" y="5653139"/>
            <a:ext cx="419324" cy="41102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923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z="4000" dirty="0" smtClean="0"/>
              <a:t>Decoding</a:t>
            </a:r>
            <a:r>
              <a:rPr lang="lv-LV" altLang="lv-LV" sz="4000" dirty="0"/>
              <a:t>: </a:t>
            </a:r>
            <a:r>
              <a:rPr lang="lv-LV" altLang="lv-LV" sz="4000" dirty="0" smtClean="0"/>
              <a:t>Binary to General Ordered</a:t>
            </a:r>
            <a:endParaRPr lang="lv-LV" altLang="lv-LV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32" name="Text Box 16"/>
              <p:cNvSpPr txBox="1">
                <a:spLocks noChangeArrowheads="1"/>
              </p:cNvSpPr>
              <p:nvPr/>
            </p:nvSpPr>
            <p:spPr bwMode="auto">
              <a:xfrm>
                <a:off x="8434600" y="3777632"/>
                <a:ext cx="2971800" cy="466725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lv-LV" altLang="lv-LV" sz="2400" dirty="0" smtClean="0"/>
                  <a:t>Ordered Tree </a:t>
                </a:r>
                <a14:m>
                  <m:oMath xmlns:m="http://schemas.openxmlformats.org/officeDocument/2006/math">
                    <m:r>
                      <a:rPr lang="lv-LV" altLang="lv-LV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lv-LV" sz="2400" dirty="0"/>
              </a:p>
            </p:txBody>
          </p:sp>
        </mc:Choice>
        <mc:Fallback xmlns="">
          <p:sp>
            <p:nvSpPr>
              <p:cNvPr id="60432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34600" y="3777632"/>
                <a:ext cx="2971800" cy="466725"/>
              </a:xfrm>
              <a:prstGeom prst="rect">
                <a:avLst/>
              </a:prstGeom>
              <a:blipFill>
                <a:blip r:embed="rId3"/>
                <a:stretch>
                  <a:fillRect l="-3067" t="-8974" b="-26923"/>
                </a:stretch>
              </a:blipFill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45" name="Text Box 29"/>
              <p:cNvSpPr txBox="1">
                <a:spLocks noChangeArrowheads="1"/>
              </p:cNvSpPr>
              <p:nvPr/>
            </p:nvSpPr>
            <p:spPr bwMode="auto">
              <a:xfrm>
                <a:off x="4561573" y="3984625"/>
                <a:ext cx="3124200" cy="1196975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lv-LV" altLang="lv-LV" sz="2400" dirty="0" smtClean="0"/>
                  <a:t>Binary tree </a:t>
                </a:r>
                <a14:m>
                  <m:oMath xmlns:m="http://schemas.openxmlformats.org/officeDocument/2006/math">
                    <m:r>
                      <a:rPr lang="lv-LV" altLang="lv-LV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lv-LV" sz="2400" dirty="0"/>
                  <a:t>:            	</a:t>
                </a:r>
                <a:r>
                  <a:rPr lang="lv-LV" altLang="lv-LV" sz="2400" dirty="0" smtClean="0"/>
                  <a:t>left child</a:t>
                </a:r>
                <a:r>
                  <a:rPr lang="en-US" altLang="lv-LV" sz="2400" dirty="0"/>
                  <a:t>		</a:t>
                </a:r>
                <a:r>
                  <a:rPr lang="lv-LV" altLang="lv-LV" sz="2400" dirty="0" smtClean="0"/>
                  <a:t>right child</a:t>
                </a:r>
                <a:r>
                  <a:rPr lang="en-US" altLang="lv-LV" sz="2400" dirty="0" smtClean="0"/>
                  <a:t> </a:t>
                </a:r>
                <a:endParaRPr lang="en-US" altLang="lv-LV" sz="2400" dirty="0"/>
              </a:p>
            </p:txBody>
          </p:sp>
        </mc:Choice>
        <mc:Fallback xmlns="">
          <p:sp>
            <p:nvSpPr>
              <p:cNvPr id="60445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1573" y="3984625"/>
                <a:ext cx="3124200" cy="1196975"/>
              </a:xfrm>
              <a:prstGeom prst="rect">
                <a:avLst/>
              </a:prstGeom>
              <a:blipFill>
                <a:blip r:embed="rId4"/>
                <a:stretch>
                  <a:fillRect l="-2718" t="-3535" b="-10606"/>
                </a:stretch>
              </a:blipFill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 bwMode="auto">
          <a:xfrm>
            <a:off x="5730240" y="1974535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4713727" y="2704051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B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5726624" y="2704051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C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6739521" y="2704051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4038600" y="3401067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E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4725108" y="3401067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F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5411616" y="3401067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G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6098124" y="3401067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6784632" y="3401067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I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7471141" y="3401067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J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cxnSp>
        <p:nvCxnSpPr>
          <p:cNvPr id="42" name="Straight Arrow Connector 41"/>
          <p:cNvCxnSpPr>
            <a:stCxn id="32" idx="3"/>
            <a:endCxn id="33" idx="0"/>
          </p:cNvCxnSpPr>
          <p:nvPr/>
        </p:nvCxnSpPr>
        <p:spPr bwMode="auto">
          <a:xfrm flipH="1">
            <a:off x="4896607" y="2286731"/>
            <a:ext cx="887197" cy="4173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33" idx="3"/>
            <a:endCxn id="36" idx="0"/>
          </p:cNvCxnSpPr>
          <p:nvPr/>
        </p:nvCxnSpPr>
        <p:spPr bwMode="auto">
          <a:xfrm flipH="1">
            <a:off x="4221480" y="3016247"/>
            <a:ext cx="545811" cy="3848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5079487" y="2886931"/>
            <a:ext cx="647137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6092384" y="2886931"/>
            <a:ext cx="647137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>
            <a:stCxn id="35" idx="3"/>
            <a:endCxn id="39" idx="0"/>
          </p:cNvCxnSpPr>
          <p:nvPr/>
        </p:nvCxnSpPr>
        <p:spPr bwMode="auto">
          <a:xfrm flipH="1">
            <a:off x="6281004" y="3016247"/>
            <a:ext cx="512081" cy="3848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4404360" y="3583947"/>
            <a:ext cx="32074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5079242" y="3578545"/>
            <a:ext cx="332374" cy="108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6463884" y="3583947"/>
            <a:ext cx="32074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7150392" y="3583947"/>
            <a:ext cx="32074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4767291" y="4598552"/>
            <a:ext cx="71910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4835253" y="4973185"/>
            <a:ext cx="647137" cy="63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Oval 86"/>
          <p:cNvSpPr/>
          <p:nvPr/>
        </p:nvSpPr>
        <p:spPr bwMode="auto">
          <a:xfrm>
            <a:off x="8780896" y="242231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B</a:t>
            </a:r>
          </a:p>
        </p:txBody>
      </p:sp>
      <p:sp>
        <p:nvSpPr>
          <p:cNvPr id="88" name="Oval 87"/>
          <p:cNvSpPr/>
          <p:nvPr/>
        </p:nvSpPr>
        <p:spPr bwMode="auto">
          <a:xfrm>
            <a:off x="9691223" y="242231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C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10834223" y="242231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D</a:t>
            </a:r>
          </a:p>
        </p:txBody>
      </p:sp>
      <p:cxnSp>
        <p:nvCxnSpPr>
          <p:cNvPr id="90" name="Straight Arrow Connector 89"/>
          <p:cNvCxnSpPr>
            <a:stCxn id="91" idx="3"/>
            <a:endCxn id="87" idx="0"/>
          </p:cNvCxnSpPr>
          <p:nvPr/>
        </p:nvCxnSpPr>
        <p:spPr bwMode="auto">
          <a:xfrm flipH="1">
            <a:off x="8963776" y="1988596"/>
            <a:ext cx="781011" cy="433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Oval 90"/>
          <p:cNvSpPr/>
          <p:nvPr/>
        </p:nvSpPr>
        <p:spPr bwMode="auto">
          <a:xfrm>
            <a:off x="9691223" y="16764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</a:t>
            </a:r>
          </a:p>
        </p:txBody>
      </p:sp>
      <p:cxnSp>
        <p:nvCxnSpPr>
          <p:cNvPr id="95" name="Straight Arrow Connector 94"/>
          <p:cNvCxnSpPr>
            <a:stCxn id="91" idx="4"/>
            <a:endCxn id="88" idx="0"/>
          </p:cNvCxnSpPr>
          <p:nvPr/>
        </p:nvCxnSpPr>
        <p:spPr bwMode="auto">
          <a:xfrm>
            <a:off x="9874103" y="2042160"/>
            <a:ext cx="0" cy="3801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Oval 98"/>
          <p:cNvSpPr/>
          <p:nvPr/>
        </p:nvSpPr>
        <p:spPr bwMode="auto">
          <a:xfrm>
            <a:off x="8088899" y="3186238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E</a:t>
            </a:r>
          </a:p>
        </p:txBody>
      </p:sp>
      <p:sp>
        <p:nvSpPr>
          <p:cNvPr id="100" name="Oval 99"/>
          <p:cNvSpPr/>
          <p:nvPr/>
        </p:nvSpPr>
        <p:spPr bwMode="auto">
          <a:xfrm>
            <a:off x="8775407" y="3186238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F</a:t>
            </a:r>
          </a:p>
        </p:txBody>
      </p:sp>
      <p:sp>
        <p:nvSpPr>
          <p:cNvPr id="101" name="Oval 100"/>
          <p:cNvSpPr/>
          <p:nvPr/>
        </p:nvSpPr>
        <p:spPr bwMode="auto">
          <a:xfrm>
            <a:off x="9461915" y="3186238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G</a:t>
            </a:r>
          </a:p>
        </p:txBody>
      </p:sp>
      <p:sp>
        <p:nvSpPr>
          <p:cNvPr id="102" name="Oval 101"/>
          <p:cNvSpPr/>
          <p:nvPr/>
        </p:nvSpPr>
        <p:spPr bwMode="auto">
          <a:xfrm>
            <a:off x="10148423" y="3186238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</a:t>
            </a:r>
          </a:p>
        </p:txBody>
      </p:sp>
      <p:sp>
        <p:nvSpPr>
          <p:cNvPr id="103" name="Oval 102"/>
          <p:cNvSpPr/>
          <p:nvPr/>
        </p:nvSpPr>
        <p:spPr bwMode="auto">
          <a:xfrm>
            <a:off x="10834931" y="3186238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I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11521440" y="3186238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J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cxnSp>
        <p:nvCxnSpPr>
          <p:cNvPr id="105" name="Straight Arrow Connector 104"/>
          <p:cNvCxnSpPr>
            <a:stCxn id="91" idx="5"/>
            <a:endCxn id="89" idx="0"/>
          </p:cNvCxnSpPr>
          <p:nvPr/>
        </p:nvCxnSpPr>
        <p:spPr bwMode="auto">
          <a:xfrm>
            <a:off x="10003419" y="1988596"/>
            <a:ext cx="1013684" cy="433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Arrow Connector 107"/>
          <p:cNvCxnSpPr>
            <a:stCxn id="87" idx="3"/>
            <a:endCxn id="99" idx="0"/>
          </p:cNvCxnSpPr>
          <p:nvPr/>
        </p:nvCxnSpPr>
        <p:spPr bwMode="auto">
          <a:xfrm flipH="1">
            <a:off x="8271779" y="2734506"/>
            <a:ext cx="562681" cy="451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Straight Arrow Connector 110"/>
          <p:cNvCxnSpPr>
            <a:stCxn id="87" idx="4"/>
            <a:endCxn id="100" idx="0"/>
          </p:cNvCxnSpPr>
          <p:nvPr/>
        </p:nvCxnSpPr>
        <p:spPr bwMode="auto">
          <a:xfrm flipH="1">
            <a:off x="8958287" y="2788070"/>
            <a:ext cx="5489" cy="398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/>
          <p:cNvCxnSpPr>
            <a:stCxn id="87" idx="5"/>
            <a:endCxn id="101" idx="0"/>
          </p:cNvCxnSpPr>
          <p:nvPr/>
        </p:nvCxnSpPr>
        <p:spPr bwMode="auto">
          <a:xfrm>
            <a:off x="9093092" y="2734506"/>
            <a:ext cx="551703" cy="451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Arrow Connector 116"/>
          <p:cNvCxnSpPr>
            <a:stCxn id="89" idx="3"/>
            <a:endCxn id="102" idx="0"/>
          </p:cNvCxnSpPr>
          <p:nvPr/>
        </p:nvCxnSpPr>
        <p:spPr bwMode="auto">
          <a:xfrm flipH="1">
            <a:off x="10331303" y="2734506"/>
            <a:ext cx="556484" cy="451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Straight Arrow Connector 119"/>
          <p:cNvCxnSpPr>
            <a:stCxn id="89" idx="4"/>
            <a:endCxn id="103" idx="0"/>
          </p:cNvCxnSpPr>
          <p:nvPr/>
        </p:nvCxnSpPr>
        <p:spPr bwMode="auto">
          <a:xfrm>
            <a:off x="11017103" y="2788070"/>
            <a:ext cx="708" cy="398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Arrow Connector 122"/>
          <p:cNvCxnSpPr>
            <a:stCxn id="89" idx="5"/>
            <a:endCxn id="104" idx="0"/>
          </p:cNvCxnSpPr>
          <p:nvPr/>
        </p:nvCxnSpPr>
        <p:spPr bwMode="auto">
          <a:xfrm>
            <a:off x="11146419" y="2734506"/>
            <a:ext cx="557901" cy="451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Oval 125"/>
          <p:cNvSpPr/>
          <p:nvPr/>
        </p:nvSpPr>
        <p:spPr bwMode="auto">
          <a:xfrm>
            <a:off x="2682240" y="1841937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</a:t>
            </a:r>
          </a:p>
        </p:txBody>
      </p:sp>
      <p:sp>
        <p:nvSpPr>
          <p:cNvPr id="127" name="Oval 126"/>
          <p:cNvSpPr/>
          <p:nvPr/>
        </p:nvSpPr>
        <p:spPr bwMode="auto">
          <a:xfrm>
            <a:off x="1958763" y="24918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B</a:t>
            </a:r>
          </a:p>
        </p:txBody>
      </p:sp>
      <p:sp>
        <p:nvSpPr>
          <p:cNvPr id="128" name="Oval 127"/>
          <p:cNvSpPr/>
          <p:nvPr/>
        </p:nvSpPr>
        <p:spPr bwMode="auto">
          <a:xfrm>
            <a:off x="2644751" y="3141743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C</a:t>
            </a:r>
          </a:p>
        </p:txBody>
      </p:sp>
      <p:sp>
        <p:nvSpPr>
          <p:cNvPr id="129" name="Oval 128"/>
          <p:cNvSpPr/>
          <p:nvPr/>
        </p:nvSpPr>
        <p:spPr bwMode="auto">
          <a:xfrm>
            <a:off x="3338130" y="379164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D</a:t>
            </a:r>
          </a:p>
        </p:txBody>
      </p:sp>
      <p:sp>
        <p:nvSpPr>
          <p:cNvPr id="130" name="Oval 129"/>
          <p:cNvSpPr/>
          <p:nvPr/>
        </p:nvSpPr>
        <p:spPr bwMode="auto">
          <a:xfrm>
            <a:off x="1252920" y="31242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E</a:t>
            </a:r>
          </a:p>
        </p:txBody>
      </p:sp>
      <p:sp>
        <p:nvSpPr>
          <p:cNvPr id="131" name="Oval 130"/>
          <p:cNvSpPr/>
          <p:nvPr/>
        </p:nvSpPr>
        <p:spPr bwMode="auto">
          <a:xfrm>
            <a:off x="1869103" y="3791646"/>
            <a:ext cx="322446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F</a:t>
            </a:r>
          </a:p>
        </p:txBody>
      </p:sp>
      <p:sp>
        <p:nvSpPr>
          <p:cNvPr id="132" name="Oval 131"/>
          <p:cNvSpPr/>
          <p:nvPr/>
        </p:nvSpPr>
        <p:spPr bwMode="auto">
          <a:xfrm>
            <a:off x="2379719" y="4438194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G</a:t>
            </a:r>
          </a:p>
        </p:txBody>
      </p:sp>
      <p:sp>
        <p:nvSpPr>
          <p:cNvPr id="133" name="Oval 132"/>
          <p:cNvSpPr/>
          <p:nvPr/>
        </p:nvSpPr>
        <p:spPr bwMode="auto">
          <a:xfrm>
            <a:off x="2834640" y="4438194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</a:t>
            </a:r>
          </a:p>
        </p:txBody>
      </p:sp>
      <p:sp>
        <p:nvSpPr>
          <p:cNvPr id="134" name="Oval 133"/>
          <p:cNvSpPr/>
          <p:nvPr/>
        </p:nvSpPr>
        <p:spPr bwMode="auto">
          <a:xfrm>
            <a:off x="3345180" y="5091452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I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35" name="Oval 134"/>
          <p:cNvSpPr/>
          <p:nvPr/>
        </p:nvSpPr>
        <p:spPr bwMode="auto">
          <a:xfrm>
            <a:off x="3855720" y="5741353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J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cxnSp>
        <p:nvCxnSpPr>
          <p:cNvPr id="136" name="Straight Arrow Connector 135"/>
          <p:cNvCxnSpPr>
            <a:stCxn id="126" idx="3"/>
            <a:endCxn id="127" idx="7"/>
          </p:cNvCxnSpPr>
          <p:nvPr/>
        </p:nvCxnSpPr>
        <p:spPr bwMode="auto">
          <a:xfrm flipH="1">
            <a:off x="2270959" y="2154133"/>
            <a:ext cx="464845" cy="3912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Arrow Connector 136"/>
          <p:cNvCxnSpPr>
            <a:stCxn id="127" idx="3"/>
            <a:endCxn id="130" idx="7"/>
          </p:cNvCxnSpPr>
          <p:nvPr/>
        </p:nvCxnSpPr>
        <p:spPr bwMode="auto">
          <a:xfrm flipH="1">
            <a:off x="1565116" y="2804036"/>
            <a:ext cx="447211" cy="3737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Arrow Connector 137"/>
          <p:cNvCxnSpPr>
            <a:stCxn id="127" idx="5"/>
            <a:endCxn id="128" idx="1"/>
          </p:cNvCxnSpPr>
          <p:nvPr/>
        </p:nvCxnSpPr>
        <p:spPr bwMode="auto">
          <a:xfrm>
            <a:off x="2270959" y="2804036"/>
            <a:ext cx="427356" cy="3912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3B02A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Arrow Connector 138"/>
          <p:cNvCxnSpPr>
            <a:stCxn id="128" idx="5"/>
            <a:endCxn id="129" idx="1"/>
          </p:cNvCxnSpPr>
          <p:nvPr/>
        </p:nvCxnSpPr>
        <p:spPr bwMode="auto">
          <a:xfrm>
            <a:off x="2956947" y="3453939"/>
            <a:ext cx="434747" cy="3912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3B02A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Arrow Connector 139"/>
          <p:cNvCxnSpPr>
            <a:stCxn id="129" idx="3"/>
            <a:endCxn id="133" idx="0"/>
          </p:cNvCxnSpPr>
          <p:nvPr/>
        </p:nvCxnSpPr>
        <p:spPr bwMode="auto">
          <a:xfrm flipH="1">
            <a:off x="3017520" y="4103842"/>
            <a:ext cx="374174" cy="3343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Arrow Connector 140"/>
          <p:cNvCxnSpPr>
            <a:stCxn id="130" idx="5"/>
            <a:endCxn id="131" idx="1"/>
          </p:cNvCxnSpPr>
          <p:nvPr/>
        </p:nvCxnSpPr>
        <p:spPr bwMode="auto">
          <a:xfrm>
            <a:off x="1565116" y="3436396"/>
            <a:ext cx="351208" cy="4088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3B02A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Arrow Connector 141"/>
          <p:cNvCxnSpPr>
            <a:stCxn id="131" idx="5"/>
            <a:endCxn id="132" idx="1"/>
          </p:cNvCxnSpPr>
          <p:nvPr/>
        </p:nvCxnSpPr>
        <p:spPr bwMode="auto">
          <a:xfrm>
            <a:off x="2144328" y="4103842"/>
            <a:ext cx="288955" cy="3879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3B02A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Arrow Connector 142"/>
          <p:cNvCxnSpPr>
            <a:stCxn id="133" idx="5"/>
            <a:endCxn id="134" idx="1"/>
          </p:cNvCxnSpPr>
          <p:nvPr/>
        </p:nvCxnSpPr>
        <p:spPr bwMode="auto">
          <a:xfrm>
            <a:off x="3146836" y="4750390"/>
            <a:ext cx="251908" cy="3946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3B02A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Arrow Connector 143"/>
          <p:cNvCxnSpPr>
            <a:stCxn id="134" idx="5"/>
            <a:endCxn id="135" idx="1"/>
          </p:cNvCxnSpPr>
          <p:nvPr/>
        </p:nvCxnSpPr>
        <p:spPr bwMode="auto">
          <a:xfrm>
            <a:off x="3657376" y="5403648"/>
            <a:ext cx="251908" cy="3912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3B02A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0370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Binary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2400" y="1752601"/>
            <a:ext cx="5816600" cy="4114800"/>
          </a:xfrm>
        </p:spPr>
        <p:txBody>
          <a:bodyPr/>
          <a:lstStyle/>
          <a:p>
            <a:pPr>
              <a:buFontTx/>
              <a:buAutoNum type="arabicPeriod"/>
            </a:pPr>
            <a:r>
              <a:rPr lang="en-US" altLang="lv-LV" dirty="0" smtClean="0"/>
              <a:t>A binary tree has a finite (possibly empty) set of nodes.</a:t>
            </a:r>
            <a:endParaRPr lang="lv-LV" altLang="lv-LV" dirty="0"/>
          </a:p>
          <a:p>
            <a:pPr>
              <a:buFontTx/>
              <a:buAutoNum type="arabicPeriod"/>
            </a:pPr>
            <a:r>
              <a:rPr lang="en-US" altLang="lv-LV" dirty="0" smtClean="0"/>
              <a:t>A binary tree is either empty, or it has a root with two child-trees (they are in-turn binary trees; named the left subtree and the right subtree). </a:t>
            </a:r>
          </a:p>
          <a:p>
            <a:pPr>
              <a:buFontTx/>
              <a:buAutoNum type="arabicPeriod"/>
            </a:pPr>
            <a:r>
              <a:rPr lang="en-US" altLang="lv-LV" dirty="0" smtClean="0"/>
              <a:t>The left subtree, the right subtree and the root do not share any nodes.</a:t>
            </a:r>
            <a:endParaRPr lang="lv-LV" altLang="lv-LV" dirty="0"/>
          </a:p>
          <a:p>
            <a:endParaRPr lang="lv-LV" dirty="0"/>
          </a:p>
        </p:txBody>
      </p:sp>
      <p:pic>
        <p:nvPicPr>
          <p:cNvPr id="1029" name="Picture 5" descr="How to traverse in a tree?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1" y="1981200"/>
            <a:ext cx="4216400" cy="279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9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What is a node?</a:t>
            </a:r>
            <a:endParaRPr lang="en-US" altLang="lv-LV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1475642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lv-LV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Non-rooted trees:</a:t>
            </a:r>
            <a:endParaRPr lang="lv-LV" altLang="lv-LV" dirty="0" smtClean="0">
              <a:solidFill>
                <a:srgbClr val="43B02A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lv-LV" dirty="0" smtClean="0">
                <a:latin typeface="+mj-lt"/>
              </a:rPr>
              <a:t>Trees without a root can have nodes of various degrees.</a:t>
            </a:r>
            <a:endParaRPr lang="lv-LV" altLang="lv-LV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6810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Rooted trees:</a:t>
            </a:r>
          </a:p>
          <a:p>
            <a:pPr>
              <a:spcBef>
                <a:spcPct val="0"/>
              </a:spcBef>
            </a:pPr>
            <a:r>
              <a:rPr lang="en-US" altLang="lv-LV" sz="2400" dirty="0" smtClean="0">
                <a:latin typeface="+mj-lt"/>
              </a:rPr>
              <a:t>Every node has an "upward" edge connecting it with the root. </a:t>
            </a:r>
            <a:endParaRPr lang="en-US" altLang="lv-LV" sz="2400" dirty="0">
              <a:latin typeface="+mj-lt"/>
            </a:endParaRPr>
          </a:p>
          <a:p>
            <a:pPr>
              <a:spcBef>
                <a:spcPct val="0"/>
              </a:spcBef>
            </a:pPr>
            <a:r>
              <a:rPr lang="en-US" altLang="lv-LV" sz="2400" dirty="0" smtClean="0">
                <a:latin typeface="+mj-lt"/>
              </a:rPr>
              <a:t>Additionally, internal nodes can have certain number of children.</a:t>
            </a:r>
            <a:endParaRPr lang="en-US" altLang="lv-LV" dirty="0">
              <a:latin typeface="Comic Sans MS" panose="030F0702030302020204" pitchFamily="66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7532039" y="3745619"/>
            <a:ext cx="3122321" cy="2937510"/>
            <a:chOff x="6219475" y="2682847"/>
            <a:chExt cx="5015709" cy="4718844"/>
          </a:xfrm>
        </p:grpSpPr>
        <p:sp>
          <p:nvSpPr>
            <p:cNvPr id="10245" name="Line 6"/>
            <p:cNvSpPr>
              <a:spLocks noChangeShapeType="1"/>
            </p:cNvSpPr>
            <p:nvPr/>
          </p:nvSpPr>
          <p:spPr bwMode="auto">
            <a:xfrm flipH="1">
              <a:off x="6981475" y="3140047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246" name="Line 7"/>
            <p:cNvSpPr>
              <a:spLocks noChangeShapeType="1"/>
            </p:cNvSpPr>
            <p:nvPr/>
          </p:nvSpPr>
          <p:spPr bwMode="auto">
            <a:xfrm>
              <a:off x="8353075" y="3140047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247" name="Line 8"/>
            <p:cNvSpPr>
              <a:spLocks noChangeShapeType="1"/>
            </p:cNvSpPr>
            <p:nvPr/>
          </p:nvSpPr>
          <p:spPr bwMode="auto">
            <a:xfrm>
              <a:off x="6905275" y="4054447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248" name="Line 9"/>
            <p:cNvSpPr>
              <a:spLocks noChangeShapeType="1"/>
            </p:cNvSpPr>
            <p:nvPr/>
          </p:nvSpPr>
          <p:spPr bwMode="auto">
            <a:xfrm flipH="1">
              <a:off x="8886475" y="4054447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249" name="Line 10"/>
            <p:cNvSpPr>
              <a:spLocks noChangeShapeType="1"/>
            </p:cNvSpPr>
            <p:nvPr/>
          </p:nvSpPr>
          <p:spPr bwMode="auto">
            <a:xfrm flipH="1">
              <a:off x="8200675" y="5045047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250" name="Line 11"/>
            <p:cNvSpPr>
              <a:spLocks noChangeShapeType="1"/>
            </p:cNvSpPr>
            <p:nvPr/>
          </p:nvSpPr>
          <p:spPr bwMode="auto">
            <a:xfrm flipH="1">
              <a:off x="9724675" y="4892647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251" name="Line 12"/>
            <p:cNvSpPr>
              <a:spLocks noChangeShapeType="1"/>
            </p:cNvSpPr>
            <p:nvPr/>
          </p:nvSpPr>
          <p:spPr bwMode="auto">
            <a:xfrm>
              <a:off x="10334275" y="4892647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grpSp>
          <p:nvGrpSpPr>
            <p:cNvPr id="10252" name="Group 13"/>
            <p:cNvGrpSpPr>
              <a:grpSpLocks/>
            </p:cNvGrpSpPr>
            <p:nvPr/>
          </p:nvGrpSpPr>
          <p:grpSpPr bwMode="auto">
            <a:xfrm>
              <a:off x="7743475" y="2682847"/>
              <a:ext cx="641350" cy="669925"/>
              <a:chOff x="3216" y="1152"/>
              <a:chExt cx="404" cy="422"/>
            </a:xfrm>
          </p:grpSpPr>
          <p:sp>
            <p:nvSpPr>
              <p:cNvPr id="10287" name="Oval 14"/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88" name="Text Box 15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35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A</a:t>
                </a:r>
              </a:p>
            </p:txBody>
          </p:sp>
        </p:grpSp>
        <p:grpSp>
          <p:nvGrpSpPr>
            <p:cNvPr id="10253" name="Group 16"/>
            <p:cNvGrpSpPr>
              <a:grpSpLocks/>
            </p:cNvGrpSpPr>
            <p:nvPr/>
          </p:nvGrpSpPr>
          <p:grpSpPr bwMode="auto">
            <a:xfrm>
              <a:off x="6448078" y="3521047"/>
              <a:ext cx="620713" cy="669925"/>
              <a:chOff x="2400" y="1680"/>
              <a:chExt cx="391" cy="422"/>
            </a:xfrm>
          </p:grpSpPr>
          <p:sp>
            <p:nvSpPr>
              <p:cNvPr id="10285" name="Oval 17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86" name="Text Box 18"/>
              <p:cNvSpPr txBox="1">
                <a:spLocks noChangeArrowheads="1"/>
              </p:cNvSpPr>
              <p:nvPr/>
            </p:nvSpPr>
            <p:spPr bwMode="auto">
              <a:xfrm>
                <a:off x="2448" y="1728"/>
                <a:ext cx="343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B</a:t>
                </a:r>
              </a:p>
            </p:txBody>
          </p:sp>
        </p:grpSp>
        <p:grpSp>
          <p:nvGrpSpPr>
            <p:cNvPr id="10254" name="Group 19"/>
            <p:cNvGrpSpPr>
              <a:grpSpLocks/>
            </p:cNvGrpSpPr>
            <p:nvPr/>
          </p:nvGrpSpPr>
          <p:grpSpPr bwMode="auto">
            <a:xfrm>
              <a:off x="9191280" y="3521047"/>
              <a:ext cx="620713" cy="669925"/>
              <a:chOff x="4128" y="1680"/>
              <a:chExt cx="391" cy="422"/>
            </a:xfrm>
          </p:grpSpPr>
          <p:sp>
            <p:nvSpPr>
              <p:cNvPr id="10283" name="Oval 20"/>
              <p:cNvSpPr>
                <a:spLocks noChangeArrowheads="1"/>
              </p:cNvSpPr>
              <p:nvPr/>
            </p:nvSpPr>
            <p:spPr bwMode="auto">
              <a:xfrm>
                <a:off x="4128" y="168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84" name="Text Box 21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343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C</a:t>
                </a:r>
              </a:p>
            </p:txBody>
          </p:sp>
        </p:grpSp>
        <p:grpSp>
          <p:nvGrpSpPr>
            <p:cNvPr id="10255" name="Group 22"/>
            <p:cNvGrpSpPr>
              <a:grpSpLocks/>
            </p:cNvGrpSpPr>
            <p:nvPr/>
          </p:nvGrpSpPr>
          <p:grpSpPr bwMode="auto">
            <a:xfrm>
              <a:off x="7133875" y="4435447"/>
              <a:ext cx="641350" cy="669925"/>
              <a:chOff x="2832" y="2256"/>
              <a:chExt cx="404" cy="422"/>
            </a:xfrm>
          </p:grpSpPr>
          <p:sp>
            <p:nvSpPr>
              <p:cNvPr id="10281" name="Oval 23"/>
              <p:cNvSpPr>
                <a:spLocks noChangeArrowheads="1"/>
              </p:cNvSpPr>
              <p:nvPr/>
            </p:nvSpPr>
            <p:spPr bwMode="auto">
              <a:xfrm>
                <a:off x="2832" y="2256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82" name="Text Box 24"/>
              <p:cNvSpPr txBox="1">
                <a:spLocks noChangeArrowheads="1"/>
              </p:cNvSpPr>
              <p:nvPr/>
            </p:nvSpPr>
            <p:spPr bwMode="auto">
              <a:xfrm>
                <a:off x="2880" y="2304"/>
                <a:ext cx="35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D</a:t>
                </a:r>
              </a:p>
            </p:txBody>
          </p:sp>
        </p:grpSp>
        <p:grpSp>
          <p:nvGrpSpPr>
            <p:cNvPr id="10256" name="Group 25"/>
            <p:cNvGrpSpPr>
              <a:grpSpLocks/>
            </p:cNvGrpSpPr>
            <p:nvPr/>
          </p:nvGrpSpPr>
          <p:grpSpPr bwMode="auto">
            <a:xfrm>
              <a:off x="8429275" y="4435447"/>
              <a:ext cx="609600" cy="669925"/>
              <a:chOff x="3648" y="2256"/>
              <a:chExt cx="384" cy="422"/>
            </a:xfrm>
          </p:grpSpPr>
          <p:sp>
            <p:nvSpPr>
              <p:cNvPr id="10279" name="Oval 26"/>
              <p:cNvSpPr>
                <a:spLocks noChangeArrowheads="1"/>
              </p:cNvSpPr>
              <p:nvPr/>
            </p:nvSpPr>
            <p:spPr bwMode="auto">
              <a:xfrm>
                <a:off x="3648" y="2256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80" name="Text Box 27"/>
              <p:cNvSpPr txBox="1">
                <a:spLocks noChangeArrowheads="1"/>
              </p:cNvSpPr>
              <p:nvPr/>
            </p:nvSpPr>
            <p:spPr bwMode="auto">
              <a:xfrm>
                <a:off x="3696" y="2304"/>
                <a:ext cx="330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E</a:t>
                </a:r>
              </a:p>
            </p:txBody>
          </p:sp>
        </p:grpSp>
        <p:sp>
          <p:nvSpPr>
            <p:cNvPr id="10257" name="Line 28"/>
            <p:cNvSpPr>
              <a:spLocks noChangeShapeType="1"/>
            </p:cNvSpPr>
            <p:nvPr/>
          </p:nvSpPr>
          <p:spPr bwMode="auto">
            <a:xfrm>
              <a:off x="9724675" y="4054447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grpSp>
          <p:nvGrpSpPr>
            <p:cNvPr id="10258" name="Group 29"/>
            <p:cNvGrpSpPr>
              <a:grpSpLocks/>
            </p:cNvGrpSpPr>
            <p:nvPr/>
          </p:nvGrpSpPr>
          <p:grpSpPr bwMode="auto">
            <a:xfrm>
              <a:off x="9877080" y="4359247"/>
              <a:ext cx="655638" cy="669925"/>
              <a:chOff x="4560" y="2208"/>
              <a:chExt cx="413" cy="422"/>
            </a:xfrm>
          </p:grpSpPr>
          <p:sp>
            <p:nvSpPr>
              <p:cNvPr id="10277" name="Oval 30"/>
              <p:cNvSpPr>
                <a:spLocks noChangeArrowheads="1"/>
              </p:cNvSpPr>
              <p:nvPr/>
            </p:nvSpPr>
            <p:spPr bwMode="auto">
              <a:xfrm>
                <a:off x="4560" y="220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78" name="Text Box 31"/>
              <p:cNvSpPr txBox="1">
                <a:spLocks noChangeArrowheads="1"/>
              </p:cNvSpPr>
              <p:nvPr/>
            </p:nvSpPr>
            <p:spPr bwMode="auto">
              <a:xfrm>
                <a:off x="4656" y="2256"/>
                <a:ext cx="317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F</a:t>
                </a:r>
              </a:p>
            </p:txBody>
          </p:sp>
        </p:grpSp>
        <p:grpSp>
          <p:nvGrpSpPr>
            <p:cNvPr id="10259" name="Group 32"/>
            <p:cNvGrpSpPr>
              <a:grpSpLocks/>
            </p:cNvGrpSpPr>
            <p:nvPr/>
          </p:nvGrpSpPr>
          <p:grpSpPr bwMode="auto">
            <a:xfrm>
              <a:off x="7743475" y="5502247"/>
              <a:ext cx="717550" cy="669925"/>
              <a:chOff x="3216" y="2928"/>
              <a:chExt cx="452" cy="422"/>
            </a:xfrm>
          </p:grpSpPr>
          <p:sp>
            <p:nvSpPr>
              <p:cNvPr id="10275" name="Oval 33"/>
              <p:cNvSpPr>
                <a:spLocks noChangeArrowheads="1"/>
              </p:cNvSpPr>
              <p:nvPr/>
            </p:nvSpPr>
            <p:spPr bwMode="auto">
              <a:xfrm>
                <a:off x="3216" y="292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76" name="Text Box 34"/>
              <p:cNvSpPr txBox="1">
                <a:spLocks noChangeArrowheads="1"/>
              </p:cNvSpPr>
              <p:nvPr/>
            </p:nvSpPr>
            <p:spPr bwMode="auto">
              <a:xfrm>
                <a:off x="3312" y="2976"/>
                <a:ext cx="35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G</a:t>
                </a:r>
              </a:p>
            </p:txBody>
          </p:sp>
        </p:grpSp>
        <p:grpSp>
          <p:nvGrpSpPr>
            <p:cNvPr id="10260" name="Group 35"/>
            <p:cNvGrpSpPr>
              <a:grpSpLocks/>
            </p:cNvGrpSpPr>
            <p:nvPr/>
          </p:nvGrpSpPr>
          <p:grpSpPr bwMode="auto">
            <a:xfrm>
              <a:off x="9267475" y="5502247"/>
              <a:ext cx="641350" cy="669925"/>
              <a:chOff x="4176" y="2928"/>
              <a:chExt cx="404" cy="422"/>
            </a:xfrm>
          </p:grpSpPr>
          <p:sp>
            <p:nvSpPr>
              <p:cNvPr id="10273" name="Oval 36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74" name="Text Box 37"/>
              <p:cNvSpPr txBox="1">
                <a:spLocks noChangeArrowheads="1"/>
              </p:cNvSpPr>
              <p:nvPr/>
            </p:nvSpPr>
            <p:spPr bwMode="auto">
              <a:xfrm>
                <a:off x="4224" y="2976"/>
                <a:ext cx="35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H</a:t>
                </a:r>
              </a:p>
            </p:txBody>
          </p:sp>
        </p:grpSp>
        <p:grpSp>
          <p:nvGrpSpPr>
            <p:cNvPr id="10261" name="Group 38"/>
            <p:cNvGrpSpPr>
              <a:grpSpLocks/>
            </p:cNvGrpSpPr>
            <p:nvPr/>
          </p:nvGrpSpPr>
          <p:grpSpPr bwMode="auto">
            <a:xfrm>
              <a:off x="10486675" y="5502247"/>
              <a:ext cx="609600" cy="669925"/>
              <a:chOff x="4944" y="2928"/>
              <a:chExt cx="384" cy="422"/>
            </a:xfrm>
          </p:grpSpPr>
          <p:sp>
            <p:nvSpPr>
              <p:cNvPr id="10271" name="Oval 39"/>
              <p:cNvSpPr>
                <a:spLocks noChangeArrowheads="1"/>
              </p:cNvSpPr>
              <p:nvPr/>
            </p:nvSpPr>
            <p:spPr bwMode="auto">
              <a:xfrm>
                <a:off x="4944" y="292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72" name="Text Box 40"/>
              <p:cNvSpPr txBox="1">
                <a:spLocks noChangeArrowheads="1"/>
              </p:cNvSpPr>
              <p:nvPr/>
            </p:nvSpPr>
            <p:spPr bwMode="auto">
              <a:xfrm>
                <a:off x="5040" y="2976"/>
                <a:ext cx="265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I</a:t>
                </a:r>
              </a:p>
            </p:txBody>
          </p:sp>
        </p:grpSp>
        <p:sp>
          <p:nvSpPr>
            <p:cNvPr id="10269" name="Oval 44"/>
            <p:cNvSpPr>
              <a:spLocks noChangeArrowheads="1"/>
            </p:cNvSpPr>
            <p:nvPr/>
          </p:nvSpPr>
          <p:spPr bwMode="auto">
            <a:xfrm>
              <a:off x="6219475" y="3216247"/>
              <a:ext cx="1752600" cy="2133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10267" name="Oval 47"/>
            <p:cNvSpPr>
              <a:spLocks noChangeArrowheads="1"/>
            </p:cNvSpPr>
            <p:nvPr/>
          </p:nvSpPr>
          <p:spPr bwMode="auto">
            <a:xfrm rot="8097743">
              <a:off x="7478365" y="3644872"/>
              <a:ext cx="4267200" cy="324643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</p:grpSp>
      <p:pic>
        <p:nvPicPr>
          <p:cNvPr id="16386" name="Picture 2" descr="Tree (graph theory) - Wikiped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96" y="3228242"/>
            <a:ext cx="2951655" cy="344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3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5426</Words>
  <Application>Microsoft Office PowerPoint</Application>
  <PresentationFormat>Widescreen</PresentationFormat>
  <Paragraphs>1267</Paragraphs>
  <Slides>74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92" baseType="lpstr">
      <vt:lpstr>ＭＳ Ｐゴシック</vt:lpstr>
      <vt:lpstr>Arial</vt:lpstr>
      <vt:lpstr>Calibri</vt:lpstr>
      <vt:lpstr>Calibri Light</vt:lpstr>
      <vt:lpstr>Cambria Math</vt:lpstr>
      <vt:lpstr>Comic Sans MS</vt:lpstr>
      <vt:lpstr>Courier New</vt:lpstr>
      <vt:lpstr>Helvetica</vt:lpstr>
      <vt:lpstr>Lucida Console</vt:lpstr>
      <vt:lpstr>Lucida Sans</vt:lpstr>
      <vt:lpstr>RimTimes</vt:lpstr>
      <vt:lpstr>Symbol</vt:lpstr>
      <vt:lpstr>Tahoma</vt:lpstr>
      <vt:lpstr>Times</vt:lpstr>
      <vt:lpstr>Times New Roman</vt:lpstr>
      <vt:lpstr>Wingdings</vt:lpstr>
      <vt:lpstr>Σψμβολ</vt:lpstr>
      <vt:lpstr>Office Theme</vt:lpstr>
      <vt:lpstr>Data Structures: Trees, Binary Search Trees</vt:lpstr>
      <vt:lpstr>Tree: Definition</vt:lpstr>
      <vt:lpstr>Rooted Trees</vt:lpstr>
      <vt:lpstr>Real-World Trees</vt:lpstr>
      <vt:lpstr>Tree for an Arithmetic Expression</vt:lpstr>
      <vt:lpstr>Tree Concepts</vt:lpstr>
      <vt:lpstr>Terminology Overview</vt:lpstr>
      <vt:lpstr>Binary Tree</vt:lpstr>
      <vt:lpstr>What is a node?</vt:lpstr>
      <vt:lpstr>Edges in Unrooted and Rooted Trees </vt:lpstr>
      <vt:lpstr>Parents and Children</vt:lpstr>
      <vt:lpstr>Recursive Definition of a Rooted Tree</vt:lpstr>
      <vt:lpstr>Counting Rooted Trees</vt:lpstr>
      <vt:lpstr>Depth and Height of a Node</vt:lpstr>
      <vt:lpstr>Concept:Path</vt:lpstr>
      <vt:lpstr>Concept: Depth</vt:lpstr>
      <vt:lpstr>Concept: The height of a node</vt:lpstr>
      <vt:lpstr>Concept: Level</vt:lpstr>
      <vt:lpstr>Successors and Predecessors</vt:lpstr>
      <vt:lpstr>Leafs and Internal Nodes</vt:lpstr>
      <vt:lpstr>Cultural Reference: CSS Selectors</vt:lpstr>
      <vt:lpstr>Tree Terminology: Summary</vt:lpstr>
      <vt:lpstr>Surroundings of a Node</vt:lpstr>
      <vt:lpstr>Surroundings of a Node: Solution</vt:lpstr>
      <vt:lpstr>Subclasses of Trees – 1</vt:lpstr>
      <vt:lpstr>Arithmetic Expression Tree</vt:lpstr>
      <vt:lpstr>Subclasses of Trees – 2</vt:lpstr>
      <vt:lpstr>Full Binary Tree</vt:lpstr>
      <vt:lpstr>Recognizing Full Binary Trees</vt:lpstr>
      <vt:lpstr>Complete and Perfect Binary Trees</vt:lpstr>
      <vt:lpstr>Binary Search Trees</vt:lpstr>
      <vt:lpstr>Invariants in a Full Binary Tree</vt:lpstr>
      <vt:lpstr>More Invariants in Binary Trees</vt:lpstr>
      <vt:lpstr>Trees, Binary Trees, and Binary Search Trees (continued)</vt:lpstr>
      <vt:lpstr>Implementing Binary Trees</vt:lpstr>
      <vt:lpstr>Implementing Binary Trees (continued)</vt:lpstr>
      <vt:lpstr>Locating a specific value in a binary tree</vt:lpstr>
      <vt:lpstr>N-ary Trees</vt:lpstr>
      <vt:lpstr>N-ary Trees: Solution</vt:lpstr>
      <vt:lpstr>Tree ADT </vt:lpstr>
      <vt:lpstr>Depth of a node using Tree ADT</vt:lpstr>
      <vt:lpstr>Height of the (sub)tree using Tree ADT</vt:lpstr>
      <vt:lpstr>Inorder Traversal</vt:lpstr>
      <vt:lpstr>Print Arithmetic Expressions</vt:lpstr>
      <vt:lpstr>Evaluate Arithmetic Expressions</vt:lpstr>
      <vt:lpstr>DFS Preorder Traversal</vt:lpstr>
      <vt:lpstr>DFS Postorder Traversal</vt:lpstr>
      <vt:lpstr>DFS: Inorder Traversal</vt:lpstr>
      <vt:lpstr>"Universal" DFS Traversal</vt:lpstr>
      <vt:lpstr>Implementing DFS Traversal</vt:lpstr>
      <vt:lpstr>DFS Traversal – Recursive Implementation</vt:lpstr>
      <vt:lpstr>DFS Traversal – Explicit Stack Implementation</vt:lpstr>
      <vt:lpstr>DFS Traversal – Threaded Trees</vt:lpstr>
      <vt:lpstr>BFS Traversal needs a Queue</vt:lpstr>
      <vt:lpstr>BFS Traversal Example</vt:lpstr>
      <vt:lpstr>An example of a tree traversal</vt:lpstr>
      <vt:lpstr>Evaluating Postfix Expression</vt:lpstr>
      <vt:lpstr>Polish Notation and Expression Trees</vt:lpstr>
      <vt:lpstr>Polish Notation and Expression Trees </vt:lpstr>
      <vt:lpstr>Polish Notation and Expression Trees  (continued)</vt:lpstr>
      <vt:lpstr>Tree implementation</vt:lpstr>
      <vt:lpstr>Binary Tree as Array – 1 </vt:lpstr>
      <vt:lpstr>Implementing a Complete Binary Tree</vt:lpstr>
      <vt:lpstr>Complete Binary Tree as an Array</vt:lpstr>
      <vt:lpstr>Array-Based Representation of Binary Trees</vt:lpstr>
      <vt:lpstr>Binary Tree as Array – 2 </vt:lpstr>
      <vt:lpstr>ADT Implementations in an Array</vt:lpstr>
      <vt:lpstr>Binary Trees Consist of Identical Nodes</vt:lpstr>
      <vt:lpstr>Non-Binary Trees need Lists of Children:   More Complicated</vt:lpstr>
      <vt:lpstr>Binary Tree with Pointers</vt:lpstr>
      <vt:lpstr>Ordered Tree Storage (Limit on Children)</vt:lpstr>
      <vt:lpstr>Encoding Between Binary and Non-Binary</vt:lpstr>
      <vt:lpstr>Encoding: General Ordered to Binary</vt:lpstr>
      <vt:lpstr>Decoding: Binary to General Ordered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125</cp:revision>
  <dcterms:created xsi:type="dcterms:W3CDTF">2021-01-03T18:25:44Z</dcterms:created>
  <dcterms:modified xsi:type="dcterms:W3CDTF">2022-03-10T23:01:14Z</dcterms:modified>
</cp:coreProperties>
</file>